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97" r:id="rId2"/>
    <p:sldId id="257" r:id="rId3"/>
    <p:sldId id="258" r:id="rId4"/>
    <p:sldId id="293" r:id="rId5"/>
    <p:sldId id="267" r:id="rId6"/>
    <p:sldId id="280" r:id="rId7"/>
    <p:sldId id="295" r:id="rId8"/>
    <p:sldId id="285" r:id="rId9"/>
    <p:sldId id="289" r:id="rId10"/>
    <p:sldId id="275" r:id="rId11"/>
    <p:sldId id="283" r:id="rId12"/>
    <p:sldId id="276" r:id="rId13"/>
    <p:sldId id="291" r:id="rId14"/>
    <p:sldId id="268" r:id="rId15"/>
    <p:sldId id="271" r:id="rId16"/>
    <p:sldId id="288" r:id="rId17"/>
    <p:sldId id="292" r:id="rId18"/>
    <p:sldId id="294" r:id="rId19"/>
    <p:sldId id="29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CF948B-9233-44E9-B884-2FAD62FFD577}">
          <p14:sldIdLst>
            <p14:sldId id="297"/>
            <p14:sldId id="257"/>
            <p14:sldId id="258"/>
            <p14:sldId id="293"/>
            <p14:sldId id="267"/>
            <p14:sldId id="280"/>
            <p14:sldId id="295"/>
            <p14:sldId id="285"/>
            <p14:sldId id="289"/>
            <p14:sldId id="275"/>
            <p14:sldId id="283"/>
            <p14:sldId id="276"/>
            <p14:sldId id="291"/>
            <p14:sldId id="268"/>
            <p14:sldId id="271"/>
            <p14:sldId id="288"/>
            <p14:sldId id="292"/>
            <p14:sldId id="294"/>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EB6D2-C777-4F91-A81B-2BAF34B557A0}" v="11" dt="2021-04-15T19:46:56.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91" autoAdjust="0"/>
    <p:restoredTop sz="67414" autoAdjust="0"/>
  </p:normalViewPr>
  <p:slideViewPr>
    <p:cSldViewPr snapToGrid="0">
      <p:cViewPr varScale="1">
        <p:scale>
          <a:sx n="90" d="100"/>
          <a:sy n="90" d="100"/>
        </p:scale>
        <p:origin x="534" y="78"/>
      </p:cViewPr>
      <p:guideLst/>
    </p:cSldViewPr>
  </p:slideViewPr>
  <p:notesTextViewPr>
    <p:cViewPr>
      <p:scale>
        <a:sx n="1" d="1"/>
        <a:sy n="1" d="1"/>
      </p:scale>
      <p:origin x="0" y="0"/>
    </p:cViewPr>
  </p:notesTextViewPr>
  <p:sorterViewPr>
    <p:cViewPr>
      <p:scale>
        <a:sx n="100" d="100"/>
        <a:sy n="100" d="100"/>
      </p:scale>
      <p:origin x="0" y="-46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ce okunbor" userId="88bbeaba308446bd" providerId="LiveId" clId="{0EAEB6D2-C777-4F91-A81B-2BAF34B557A0}"/>
    <pc:docChg chg="undo redo custSel modSld">
      <pc:chgData name="marice okunbor" userId="88bbeaba308446bd" providerId="LiveId" clId="{0EAEB6D2-C777-4F91-A81B-2BAF34B557A0}" dt="2021-04-15T19:46:56.735" v="1065" actId="20577"/>
      <pc:docMkLst>
        <pc:docMk/>
      </pc:docMkLst>
      <pc:sldChg chg="modSp mod modNotesTx">
        <pc:chgData name="marice okunbor" userId="88bbeaba308446bd" providerId="LiveId" clId="{0EAEB6D2-C777-4F91-A81B-2BAF34B557A0}" dt="2021-04-15T19:42:41.126" v="991" actId="27636"/>
        <pc:sldMkLst>
          <pc:docMk/>
          <pc:sldMk cId="2947873209" sldId="258"/>
        </pc:sldMkLst>
        <pc:spChg chg="mod">
          <ac:chgData name="marice okunbor" userId="88bbeaba308446bd" providerId="LiveId" clId="{0EAEB6D2-C777-4F91-A81B-2BAF34B557A0}" dt="2021-04-15T19:42:41.126" v="991" actId="27636"/>
          <ac:spMkLst>
            <pc:docMk/>
            <pc:sldMk cId="2947873209" sldId="258"/>
            <ac:spMk id="3" creationId="{2F383EDF-52F0-452B-9AA0-BE810F7595D0}"/>
          </ac:spMkLst>
        </pc:spChg>
      </pc:sldChg>
      <pc:sldChg chg="modSp mod modNotesTx">
        <pc:chgData name="marice okunbor" userId="88bbeaba308446bd" providerId="LiveId" clId="{0EAEB6D2-C777-4F91-A81B-2BAF34B557A0}" dt="2021-04-15T19:46:56.735" v="1065" actId="20577"/>
        <pc:sldMkLst>
          <pc:docMk/>
          <pc:sldMk cId="3582993609" sldId="271"/>
        </pc:sldMkLst>
        <pc:spChg chg="mod">
          <ac:chgData name="marice okunbor" userId="88bbeaba308446bd" providerId="LiveId" clId="{0EAEB6D2-C777-4F91-A81B-2BAF34B557A0}" dt="2021-04-15T19:46:56.735" v="1065" actId="20577"/>
          <ac:spMkLst>
            <pc:docMk/>
            <pc:sldMk cId="3582993609" sldId="271"/>
            <ac:spMk id="3" creationId="{D8A7ADFB-1E28-4575-8745-2234CA3B8293}"/>
          </ac:spMkLst>
        </pc:spChg>
      </pc:sldChg>
      <pc:sldChg chg="modSp mod modNotesTx">
        <pc:chgData name="marice okunbor" userId="88bbeaba308446bd" providerId="LiveId" clId="{0EAEB6D2-C777-4F91-A81B-2BAF34B557A0}" dt="2021-04-15T19:45:36.792" v="1042" actId="27636"/>
        <pc:sldMkLst>
          <pc:docMk/>
          <pc:sldMk cId="2670000012" sldId="275"/>
        </pc:sldMkLst>
        <pc:spChg chg="mod">
          <ac:chgData name="marice okunbor" userId="88bbeaba308446bd" providerId="LiveId" clId="{0EAEB6D2-C777-4F91-A81B-2BAF34B557A0}" dt="2021-04-15T19:45:36.792" v="1042" actId="27636"/>
          <ac:spMkLst>
            <pc:docMk/>
            <pc:sldMk cId="2670000012" sldId="275"/>
            <ac:spMk id="3" creationId="{FD1D0BDA-2916-4D98-8E11-422E196F2305}"/>
          </ac:spMkLst>
        </pc:spChg>
      </pc:sldChg>
      <pc:sldChg chg="modSp mod modNotesTx">
        <pc:chgData name="marice okunbor" userId="88bbeaba308446bd" providerId="LiveId" clId="{0EAEB6D2-C777-4F91-A81B-2BAF34B557A0}" dt="2021-04-15T19:43:49.210" v="1001" actId="27636"/>
        <pc:sldMkLst>
          <pc:docMk/>
          <pc:sldMk cId="3668493466" sldId="280"/>
        </pc:sldMkLst>
        <pc:spChg chg="mod">
          <ac:chgData name="marice okunbor" userId="88bbeaba308446bd" providerId="LiveId" clId="{0EAEB6D2-C777-4F91-A81B-2BAF34B557A0}" dt="2021-04-15T19:43:49.210" v="1001" actId="27636"/>
          <ac:spMkLst>
            <pc:docMk/>
            <pc:sldMk cId="3668493466" sldId="280"/>
            <ac:spMk id="3" creationId="{683D1620-2766-4372-A02D-C9067B399C56}"/>
          </ac:spMkLst>
        </pc:spChg>
      </pc:sldChg>
      <pc:sldChg chg="modSp mod">
        <pc:chgData name="marice okunbor" userId="88bbeaba308446bd" providerId="LiveId" clId="{0EAEB6D2-C777-4F91-A81B-2BAF34B557A0}" dt="2021-04-15T19:15:22.849" v="967" actId="27636"/>
        <pc:sldMkLst>
          <pc:docMk/>
          <pc:sldMk cId="2924134595" sldId="288"/>
        </pc:sldMkLst>
        <pc:spChg chg="mod">
          <ac:chgData name="marice okunbor" userId="88bbeaba308446bd" providerId="LiveId" clId="{0EAEB6D2-C777-4F91-A81B-2BAF34B557A0}" dt="2021-04-15T19:15:22.849" v="967" actId="27636"/>
          <ac:spMkLst>
            <pc:docMk/>
            <pc:sldMk cId="2924134595" sldId="288"/>
            <ac:spMk id="3" creationId="{B3A3734B-E556-4AA1-A130-21FFAB32C818}"/>
          </ac:spMkLst>
        </pc:spChg>
      </pc:sldChg>
      <pc:sldChg chg="modSp mod modNotesTx">
        <pc:chgData name="marice okunbor" userId="88bbeaba308446bd" providerId="LiveId" clId="{0EAEB6D2-C777-4F91-A81B-2BAF34B557A0}" dt="2021-04-15T19:46:21.189" v="1056" actId="20577"/>
        <pc:sldMkLst>
          <pc:docMk/>
          <pc:sldMk cId="2124954235" sldId="291"/>
        </pc:sldMkLst>
        <pc:spChg chg="mod">
          <ac:chgData name="marice okunbor" userId="88bbeaba308446bd" providerId="LiveId" clId="{0EAEB6D2-C777-4F91-A81B-2BAF34B557A0}" dt="2021-04-15T19:46:21.189" v="1056" actId="20577"/>
          <ac:spMkLst>
            <pc:docMk/>
            <pc:sldMk cId="2124954235" sldId="291"/>
            <ac:spMk id="3" creationId="{C166D814-1FAF-40E0-BAEB-71B28F8F1219}"/>
          </ac:spMkLst>
        </pc:spChg>
      </pc:sldChg>
      <pc:sldChg chg="modNotesTx">
        <pc:chgData name="marice okunbor" userId="88bbeaba308446bd" providerId="LiveId" clId="{0EAEB6D2-C777-4F91-A81B-2BAF34B557A0}" dt="2021-04-15T18:01:14.518" v="382" actId="20577"/>
        <pc:sldMkLst>
          <pc:docMk/>
          <pc:sldMk cId="1145691391" sldId="293"/>
        </pc:sldMkLst>
      </pc:sldChg>
      <pc:sldChg chg="modSp mod">
        <pc:chgData name="marice okunbor" userId="88bbeaba308446bd" providerId="LiveId" clId="{0EAEB6D2-C777-4F91-A81B-2BAF34B557A0}" dt="2021-04-15T19:15:06.571" v="960" actId="27636"/>
        <pc:sldMkLst>
          <pc:docMk/>
          <pc:sldMk cId="994647151" sldId="294"/>
        </pc:sldMkLst>
        <pc:spChg chg="mod">
          <ac:chgData name="marice okunbor" userId="88bbeaba308446bd" providerId="LiveId" clId="{0EAEB6D2-C777-4F91-A81B-2BAF34B557A0}" dt="2021-04-15T19:15:06.571" v="960" actId="27636"/>
          <ac:spMkLst>
            <pc:docMk/>
            <pc:sldMk cId="994647151" sldId="294"/>
            <ac:spMk id="3" creationId="{EA1483B4-BE06-4DF2-9455-68B83B16A9CC}"/>
          </ac:spMkLst>
        </pc:spChg>
      </pc:sldChg>
      <pc:sldChg chg="addSp delSp modSp mod modNotesTx">
        <pc:chgData name="marice okunbor" userId="88bbeaba308446bd" providerId="LiveId" clId="{0EAEB6D2-C777-4F91-A81B-2BAF34B557A0}" dt="2021-04-15T19:44:19.602" v="1013" actId="20577"/>
        <pc:sldMkLst>
          <pc:docMk/>
          <pc:sldMk cId="517775654" sldId="295"/>
        </pc:sldMkLst>
        <pc:spChg chg="mod">
          <ac:chgData name="marice okunbor" userId="88bbeaba308446bd" providerId="LiveId" clId="{0EAEB6D2-C777-4F91-A81B-2BAF34B557A0}" dt="2021-04-15T19:44:19.602" v="1013" actId="20577"/>
          <ac:spMkLst>
            <pc:docMk/>
            <pc:sldMk cId="517775654" sldId="295"/>
            <ac:spMk id="3" creationId="{683D1620-2766-4372-A02D-C9067B399C56}"/>
          </ac:spMkLst>
        </pc:spChg>
        <pc:spChg chg="add del">
          <ac:chgData name="marice okunbor" userId="88bbeaba308446bd" providerId="LiveId" clId="{0EAEB6D2-C777-4F91-A81B-2BAF34B557A0}" dt="2021-04-15T18:28:27.482" v="515" actId="22"/>
          <ac:spMkLst>
            <pc:docMk/>
            <pc:sldMk cId="517775654" sldId="295"/>
            <ac:spMk id="5" creationId="{316659C9-1879-4FB4-B7BB-BF06B3D29CA6}"/>
          </ac:spMkLst>
        </pc:spChg>
      </pc:sldChg>
      <pc:sldChg chg="modSp mod">
        <pc:chgData name="marice okunbor" userId="88bbeaba308446bd" providerId="LiveId" clId="{0EAEB6D2-C777-4F91-A81B-2BAF34B557A0}" dt="2021-04-15T19:15:12.904" v="964" actId="20577"/>
        <pc:sldMkLst>
          <pc:docMk/>
          <pc:sldMk cId="2557952687" sldId="296"/>
        </pc:sldMkLst>
        <pc:spChg chg="mod">
          <ac:chgData name="marice okunbor" userId="88bbeaba308446bd" providerId="LiveId" clId="{0EAEB6D2-C777-4F91-A81B-2BAF34B557A0}" dt="2021-04-15T19:15:12.904" v="964" actId="20577"/>
          <ac:spMkLst>
            <pc:docMk/>
            <pc:sldMk cId="2557952687" sldId="296"/>
            <ac:spMk id="3" creationId="{EA1483B4-BE06-4DF2-9455-68B83B16A9CC}"/>
          </ac:spMkLst>
        </pc:spChg>
      </pc:sldChg>
      <pc:sldChg chg="modSp mod">
        <pc:chgData name="marice okunbor" userId="88bbeaba308446bd" providerId="LiveId" clId="{0EAEB6D2-C777-4F91-A81B-2BAF34B557A0}" dt="2021-04-13T19:47:38.651" v="179" actId="20577"/>
        <pc:sldMkLst>
          <pc:docMk/>
          <pc:sldMk cId="2977598067" sldId="297"/>
        </pc:sldMkLst>
        <pc:spChg chg="mod">
          <ac:chgData name="marice okunbor" userId="88bbeaba308446bd" providerId="LiveId" clId="{0EAEB6D2-C777-4F91-A81B-2BAF34B557A0}" dt="2021-04-13T19:47:38.651" v="179" actId="20577"/>
          <ac:spMkLst>
            <pc:docMk/>
            <pc:sldMk cId="2977598067" sldId="297"/>
            <ac:spMk id="6" creationId="{5E9C6E57-6848-4A0B-B645-7BF3B37FF20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8A9AC5-5C8D-4188-9827-9E9FFCBF1F34}" type="datetimeFigureOut">
              <a:rPr lang="en-GB" smtClean="0"/>
              <a:t>15/04/2021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6FB174-1AF9-47D1-8084-7CAB7E2B389F}" type="slidenum">
              <a:rPr lang="en-GB" smtClean="0"/>
              <a:t>‹#›</a:t>
            </a:fld>
            <a:endParaRPr lang="en-GB"/>
          </a:p>
        </p:txBody>
      </p:sp>
    </p:spTree>
    <p:extLst>
      <p:ext uri="{BB962C8B-B14F-4D97-AF65-F5344CB8AC3E}">
        <p14:creationId xmlns:p14="http://schemas.microsoft.com/office/powerpoint/2010/main" val="3794734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a:t>
            </a:fld>
            <a:endParaRPr lang="en-GB"/>
          </a:p>
        </p:txBody>
      </p:sp>
    </p:spTree>
    <p:extLst>
      <p:ext uri="{BB962C8B-B14F-4D97-AF65-F5344CB8AC3E}">
        <p14:creationId xmlns:p14="http://schemas.microsoft.com/office/powerpoint/2010/main" val="792944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2</a:t>
            </a:fld>
            <a:endParaRPr lang="en-GB"/>
          </a:p>
        </p:txBody>
      </p:sp>
    </p:spTree>
    <p:extLst>
      <p:ext uri="{BB962C8B-B14F-4D97-AF65-F5344CB8AC3E}">
        <p14:creationId xmlns:p14="http://schemas.microsoft.com/office/powerpoint/2010/main" val="227377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3</a:t>
            </a:fld>
            <a:endParaRPr lang="en-GB"/>
          </a:p>
        </p:txBody>
      </p:sp>
    </p:spTree>
    <p:extLst>
      <p:ext uri="{BB962C8B-B14F-4D97-AF65-F5344CB8AC3E}">
        <p14:creationId xmlns:p14="http://schemas.microsoft.com/office/powerpoint/2010/main" val="2194210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4</a:t>
            </a:fld>
            <a:endParaRPr lang="en-GB"/>
          </a:p>
        </p:txBody>
      </p:sp>
    </p:spTree>
    <p:extLst>
      <p:ext uri="{BB962C8B-B14F-4D97-AF65-F5344CB8AC3E}">
        <p14:creationId xmlns:p14="http://schemas.microsoft.com/office/powerpoint/2010/main" val="3163249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5</a:t>
            </a:fld>
            <a:endParaRPr lang="en-GB"/>
          </a:p>
        </p:txBody>
      </p:sp>
    </p:spTree>
    <p:extLst>
      <p:ext uri="{BB962C8B-B14F-4D97-AF65-F5344CB8AC3E}">
        <p14:creationId xmlns:p14="http://schemas.microsoft.com/office/powerpoint/2010/main" val="2907951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6FB174-1AF9-47D1-8084-7CAB7E2B389F}" type="slidenum">
              <a:rPr lang="en-GB" smtClean="0"/>
              <a:t>6</a:t>
            </a:fld>
            <a:endParaRPr lang="en-GB"/>
          </a:p>
        </p:txBody>
      </p:sp>
    </p:spTree>
    <p:extLst>
      <p:ext uri="{BB962C8B-B14F-4D97-AF65-F5344CB8AC3E}">
        <p14:creationId xmlns:p14="http://schemas.microsoft.com/office/powerpoint/2010/main" val="726058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02122"/>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7</a:t>
            </a:fld>
            <a:endParaRPr lang="en-GB"/>
          </a:p>
        </p:txBody>
      </p:sp>
    </p:spTree>
    <p:extLst>
      <p:ext uri="{BB962C8B-B14F-4D97-AF65-F5344CB8AC3E}">
        <p14:creationId xmlns:p14="http://schemas.microsoft.com/office/powerpoint/2010/main" val="3736639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8</a:t>
            </a:fld>
            <a:endParaRPr lang="en-GB"/>
          </a:p>
        </p:txBody>
      </p:sp>
    </p:spTree>
    <p:extLst>
      <p:ext uri="{BB962C8B-B14F-4D97-AF65-F5344CB8AC3E}">
        <p14:creationId xmlns:p14="http://schemas.microsoft.com/office/powerpoint/2010/main" val="3097629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9</a:t>
            </a:fld>
            <a:endParaRPr lang="en-GB"/>
          </a:p>
        </p:txBody>
      </p:sp>
    </p:spTree>
    <p:extLst>
      <p:ext uri="{BB962C8B-B14F-4D97-AF65-F5344CB8AC3E}">
        <p14:creationId xmlns:p14="http://schemas.microsoft.com/office/powerpoint/2010/main" val="2854671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10</a:t>
            </a:fld>
            <a:endParaRPr lang="en-GB"/>
          </a:p>
        </p:txBody>
      </p:sp>
    </p:spTree>
    <p:extLst>
      <p:ext uri="{BB962C8B-B14F-4D97-AF65-F5344CB8AC3E}">
        <p14:creationId xmlns:p14="http://schemas.microsoft.com/office/powerpoint/2010/main" val="873452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11</a:t>
            </a:fld>
            <a:endParaRPr lang="en-GB"/>
          </a:p>
        </p:txBody>
      </p:sp>
    </p:spTree>
    <p:extLst>
      <p:ext uri="{BB962C8B-B14F-4D97-AF65-F5344CB8AC3E}">
        <p14:creationId xmlns:p14="http://schemas.microsoft.com/office/powerpoint/2010/main" val="3702629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12</a:t>
            </a:fld>
            <a:endParaRPr lang="en-GB"/>
          </a:p>
        </p:txBody>
      </p:sp>
    </p:spTree>
    <p:extLst>
      <p:ext uri="{BB962C8B-B14F-4D97-AF65-F5344CB8AC3E}">
        <p14:creationId xmlns:p14="http://schemas.microsoft.com/office/powerpoint/2010/main" val="4167349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13</a:t>
            </a:fld>
            <a:endParaRPr lang="en-GB"/>
          </a:p>
        </p:txBody>
      </p:sp>
    </p:spTree>
    <p:extLst>
      <p:ext uri="{BB962C8B-B14F-4D97-AF65-F5344CB8AC3E}">
        <p14:creationId xmlns:p14="http://schemas.microsoft.com/office/powerpoint/2010/main" val="589916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14</a:t>
            </a:fld>
            <a:endParaRPr lang="en-GB"/>
          </a:p>
        </p:txBody>
      </p:sp>
    </p:spTree>
    <p:extLst>
      <p:ext uri="{BB962C8B-B14F-4D97-AF65-F5344CB8AC3E}">
        <p14:creationId xmlns:p14="http://schemas.microsoft.com/office/powerpoint/2010/main" val="4028530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6FB174-1AF9-47D1-8084-7CAB7E2B389F}" type="slidenum">
              <a:rPr lang="en-GB" smtClean="0"/>
              <a:t>15</a:t>
            </a:fld>
            <a:endParaRPr lang="en-GB"/>
          </a:p>
        </p:txBody>
      </p:sp>
    </p:spTree>
    <p:extLst>
      <p:ext uri="{BB962C8B-B14F-4D97-AF65-F5344CB8AC3E}">
        <p14:creationId xmlns:p14="http://schemas.microsoft.com/office/powerpoint/2010/main" val="2912635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16</a:t>
            </a:fld>
            <a:endParaRPr lang="en-GB"/>
          </a:p>
        </p:txBody>
      </p:sp>
    </p:spTree>
    <p:extLst>
      <p:ext uri="{BB962C8B-B14F-4D97-AF65-F5344CB8AC3E}">
        <p14:creationId xmlns:p14="http://schemas.microsoft.com/office/powerpoint/2010/main" val="450010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17</a:t>
            </a:fld>
            <a:endParaRPr lang="en-GB"/>
          </a:p>
        </p:txBody>
      </p:sp>
    </p:spTree>
    <p:extLst>
      <p:ext uri="{BB962C8B-B14F-4D97-AF65-F5344CB8AC3E}">
        <p14:creationId xmlns:p14="http://schemas.microsoft.com/office/powerpoint/2010/main" val="2940357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18</a:t>
            </a:fld>
            <a:endParaRPr lang="en-GB"/>
          </a:p>
        </p:txBody>
      </p:sp>
    </p:spTree>
    <p:extLst>
      <p:ext uri="{BB962C8B-B14F-4D97-AF65-F5344CB8AC3E}">
        <p14:creationId xmlns:p14="http://schemas.microsoft.com/office/powerpoint/2010/main" val="1728443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19</a:t>
            </a:fld>
            <a:endParaRPr lang="en-GB"/>
          </a:p>
        </p:txBody>
      </p:sp>
    </p:spTree>
    <p:extLst>
      <p:ext uri="{BB962C8B-B14F-4D97-AF65-F5344CB8AC3E}">
        <p14:creationId xmlns:p14="http://schemas.microsoft.com/office/powerpoint/2010/main" val="1337323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8E50-00F2-427B-8A5D-DEAFB0AD12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8FC0DD-3D36-4EF1-AC63-86EB53C9A9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E18325-6C7C-4DC5-8B11-ECB2B01E7E9A}"/>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55CB6603-7E15-4C84-A11E-CC20D2681C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1F0B69-3F31-4E80-B96B-3C5DB69E119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796249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6471-C72E-44D8-9F0A-CB6B3F1153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CA38FF-3207-438A-AC64-5A7220746B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EF112-746A-403E-9A27-7C84A4BFCE4F}"/>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3B5AA969-83E2-4D03-A716-394C569993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4D13C4-EC81-4CA3-9A83-FC4C9415213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97764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701D-C043-487B-B417-C58B220A97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BC7E23-C554-4305-9082-06D6433F35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0D18FF-1E8F-4EC6-866D-C5605BE58B0A}"/>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9A8687F8-9593-4F08-9FB9-F08D11DA45F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FFF2A6B-F4F5-4B8F-A519-ECB309CB2512}"/>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38552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022A4-C104-4BBA-BBD8-4BE323A3DC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D40547-D8E9-448A-A8AE-BC4292023F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14C63A-32E5-4BB7-8B95-215EEE51E6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93C5AB-4256-456F-9352-C8AEDB965DD1}"/>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6" name="Footer Placeholder 5">
            <a:extLst>
              <a:ext uri="{FF2B5EF4-FFF2-40B4-BE49-F238E27FC236}">
                <a16:creationId xmlns:a16="http://schemas.microsoft.com/office/drawing/2014/main" id="{F017305C-4CA2-4C8A-835E-4D3B05D6D0D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E9D9E2-7638-4650-B6D6-CB5AD79376C4}"/>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805884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4A2B4-885A-42FC-9C88-212641AE6B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C07A60-CE06-469A-977F-E8B1192CA6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5EEDBA-E78C-4113-9E3F-737012669A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D6E1C4-3F73-4F0D-828E-4C0DF2DD64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19CBA6-E561-4700-A89C-36A70C0D8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9ECFA1-902D-43D1-803A-3E54C4A3A298}"/>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8" name="Footer Placeholder 7">
            <a:extLst>
              <a:ext uri="{FF2B5EF4-FFF2-40B4-BE49-F238E27FC236}">
                <a16:creationId xmlns:a16="http://schemas.microsoft.com/office/drawing/2014/main" id="{48EA9415-58A3-42EF-948C-7E869483749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D140086-AA00-4D12-9579-C9ED4C7CE3A3}"/>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832225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9551-D5FD-45BE-81E4-CAF733D7AD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4132FB-9BD4-477E-9662-0578FF53CB24}"/>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4" name="Footer Placeholder 3">
            <a:extLst>
              <a:ext uri="{FF2B5EF4-FFF2-40B4-BE49-F238E27FC236}">
                <a16:creationId xmlns:a16="http://schemas.microsoft.com/office/drawing/2014/main" id="{CEBFD78D-6612-4357-BC2A-436755A41BF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1D1EC6F-46B5-4772-BDF6-ACEE41C5F34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22388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5BB91C-DD3F-4C1A-8463-CDA3AB9238C1}"/>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3" name="Footer Placeholder 2">
            <a:extLst>
              <a:ext uri="{FF2B5EF4-FFF2-40B4-BE49-F238E27FC236}">
                <a16:creationId xmlns:a16="http://schemas.microsoft.com/office/drawing/2014/main" id="{12B25692-06BF-4AEE-802C-4423B83675D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5017C0B-CEFB-4E68-88BD-5D23E2537201}"/>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32283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A9EC1-D4BB-4CEA-BB9E-CEF259FF6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CA34F9-AD4E-4C65-98DE-2B333B5F77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D87BBF-2CE5-49B2-A0C1-5FA1F4D861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47B6A9-CD4C-43E8-BA1B-114DDBDA0948}"/>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6" name="Footer Placeholder 5">
            <a:extLst>
              <a:ext uri="{FF2B5EF4-FFF2-40B4-BE49-F238E27FC236}">
                <a16:creationId xmlns:a16="http://schemas.microsoft.com/office/drawing/2014/main" id="{35493F3C-E315-4953-B24F-547EE08FD7D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60722EF-F1F4-411F-8292-F6BD1E16C7EE}"/>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41275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06187-6A2F-4525-8DA2-D53E8BF9A7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6CD670-9AA4-4B14-AACE-807E2398D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9B921A9-FF69-4A52-9A92-805461372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B8BF89-7E14-4B0B-8509-C74D67245712}"/>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6" name="Footer Placeholder 5">
            <a:extLst>
              <a:ext uri="{FF2B5EF4-FFF2-40B4-BE49-F238E27FC236}">
                <a16:creationId xmlns:a16="http://schemas.microsoft.com/office/drawing/2014/main" id="{DB7B2467-A796-42C6-BDA8-C45893D23F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1FDE0A1-80E9-4F87-BFAA-4662DDC95F1C}"/>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22928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E33A-81B6-4C37-B8E7-10F88E2E5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8E8843-4CDE-4FDE-8682-0D3211DF2A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AD9E7-6578-47EF-A62F-3817916F1BD8}"/>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329B620B-EA4F-4641-AE2E-D0CE4C4CC7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26082A-F67C-4B99-B347-33AD6209894B}"/>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668912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FC7B5-B638-434B-A8CE-CA1A802003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355AB0-AD03-4535-99F6-1A098DA17C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3F68B-E964-4529-AAF9-501D99BB111C}"/>
              </a:ext>
            </a:extLst>
          </p:cNvPr>
          <p:cNvSpPr>
            <a:spLocks noGrp="1"/>
          </p:cNvSpPr>
          <p:nvPr>
            <p:ph type="dt" sz="half" idx="10"/>
          </p:nvPr>
        </p:nvSpPr>
        <p:spPr/>
        <p:txBody>
          <a:body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48DFC356-CE03-4F48-AC07-E1582B8C0E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36E1BD-7C42-44EB-B922-8935754113E5}"/>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12372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AAB34-0FAC-4183-8BEE-B6A39F8BC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6560FA-E711-42F7-ADBD-34D7FDBA82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AC0A87-156A-4485-8B35-5F6B5B64C7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81690-45A3-47C6-B458-643F845A929C}" type="datetimeFigureOut">
              <a:rPr lang="en-GB" smtClean="0"/>
              <a:t>15/04/2021</a:t>
            </a:fld>
            <a:endParaRPr lang="en-GB" dirty="0"/>
          </a:p>
        </p:txBody>
      </p:sp>
      <p:sp>
        <p:nvSpPr>
          <p:cNvPr id="5" name="Footer Placeholder 4">
            <a:extLst>
              <a:ext uri="{FF2B5EF4-FFF2-40B4-BE49-F238E27FC236}">
                <a16:creationId xmlns:a16="http://schemas.microsoft.com/office/drawing/2014/main" id="{E1BC0D02-3075-414D-9234-923BBB9206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538B7AD-7C84-4CE5-A928-9DE061D757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7FBD-6E1A-4D6A-B334-7D6A24D36A9D}" type="slidenum">
              <a:rPr lang="en-GB" smtClean="0"/>
              <a:t>‹#›</a:t>
            </a:fld>
            <a:endParaRPr lang="en-GB" dirty="0"/>
          </a:p>
        </p:txBody>
      </p:sp>
    </p:spTree>
    <p:extLst>
      <p:ext uri="{BB962C8B-B14F-4D97-AF65-F5344CB8AC3E}">
        <p14:creationId xmlns:p14="http://schemas.microsoft.com/office/powerpoint/2010/main" val="1845658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daa.org/understanding-anxiety/facts-statistic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imh.nih.gov/health/publications/bipolar-disorder/index.s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yoclinic.org/diseases-conditions/bipolar-disorder/diagnosis-treatment/drc-2035596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wp.nhs.uk/advice-support/legislation/mh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google.com/search?rlz=1C1CHBF_enGBGB920GB920&amp;sxsrf=ALeKk018PwWryBMjdRG6SN5R6TKyegMwSg:1618236135897&amp;q=how+does+equality+act+2010+a" TargetMode="External"/><Relationship Id="rId4" Type="http://schemas.openxmlformats.org/officeDocument/2006/relationships/hyperlink" Target="http://www.awp.nhs.uk/advice-support/legislation/mca/"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mental-health/conditions/bipolar-disorder/symptom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england.nhs.uk/wp-content/uploads/2019/09/community-mental-health-framework-for-adults-and-older-adults.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2010/15/part/2/chapter/2/crossheading/discrimination"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www.awp.nhs.uk/advice-support/legislation/mha/" TargetMode="External"/><Relationship Id="rId4" Type="http://schemas.openxmlformats.org/officeDocument/2006/relationships/hyperlink" Target="http://www.awp.nhs.uk/advice-support/legislation/mca/"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Bipolar Disorder - Diamond Lake Clinic - Mental Health Care Providers">
            <a:extLst>
              <a:ext uri="{FF2B5EF4-FFF2-40B4-BE49-F238E27FC236}">
                <a16:creationId xmlns:a16="http://schemas.microsoft.com/office/drawing/2014/main" id="{50734098-E753-4504-864B-A8EC6461CA1C}"/>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t="7697" r="13529" b="1392"/>
          <a:stretch/>
        </p:blipFill>
        <p:spPr bwMode="auto">
          <a:xfrm>
            <a:off x="3728503"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589DAD-6C68-4AD9-9DF7-93F592398096}"/>
              </a:ext>
            </a:extLst>
          </p:cNvPr>
          <p:cNvSpPr>
            <a:spLocks noGrp="1"/>
          </p:cNvSpPr>
          <p:nvPr>
            <p:ph type="title"/>
          </p:nvPr>
        </p:nvSpPr>
        <p:spPr>
          <a:xfrm>
            <a:off x="477981" y="1057387"/>
            <a:ext cx="3831372" cy="3204134"/>
          </a:xfrm>
          <a:prstGeom prst="ellipse">
            <a:avLst/>
          </a:prstGeom>
        </p:spPr>
        <p:txBody>
          <a:bodyPr vert="horz" lIns="91440" tIns="45720" rIns="91440" bIns="45720" rtlCol="0" anchor="b">
            <a:normAutofit/>
          </a:bodyPr>
          <a:lstStyle/>
          <a:p>
            <a:r>
              <a:rPr lang="en-US" sz="4800" b="1" dirty="0"/>
              <a:t>BIPOLAR</a:t>
            </a:r>
            <a:br>
              <a:rPr lang="en-US" sz="4800" b="1" dirty="0"/>
            </a:br>
            <a:r>
              <a:rPr lang="en-US" sz="4800" b="1" dirty="0"/>
              <a:t>DISORDER</a:t>
            </a:r>
          </a:p>
        </p:txBody>
      </p:sp>
      <p:sp>
        <p:nvSpPr>
          <p:cNvPr id="20"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E9C6E57-6848-4A0B-B645-7BF3B37FF203}"/>
              </a:ext>
            </a:extLst>
          </p:cNvPr>
          <p:cNvSpPr/>
          <p:nvPr/>
        </p:nvSpPr>
        <p:spPr>
          <a:xfrm>
            <a:off x="477981" y="4780390"/>
            <a:ext cx="7007157" cy="1569660"/>
          </a:xfrm>
          <a:prstGeom prst="rect">
            <a:avLst/>
          </a:prstGeom>
        </p:spPr>
        <p:txBody>
          <a:bodyPr wrap="square">
            <a:spAutoFit/>
          </a:bodyPr>
          <a:lstStyle/>
          <a:p>
            <a:r>
              <a:rPr lang="en-US" sz="2400" b="1" dirty="0"/>
              <a:t>MARICE OKUNBOR - 1807133</a:t>
            </a:r>
          </a:p>
          <a:p>
            <a:r>
              <a:rPr lang="en-US" sz="2400" b="1" dirty="0"/>
              <a:t>Mental Disorders and Psychopathology</a:t>
            </a:r>
          </a:p>
          <a:p>
            <a:r>
              <a:rPr lang="en-US" sz="2400" b="1" dirty="0"/>
              <a:t>BMHP 6006</a:t>
            </a:r>
          </a:p>
          <a:p>
            <a:r>
              <a:rPr lang="en-US" sz="2400" b="1" dirty="0"/>
              <a:t>13th April 2021</a:t>
            </a:r>
            <a:endParaRPr lang="en-US" sz="2400" b="1" baseline="30000" dirty="0"/>
          </a:p>
        </p:txBody>
      </p:sp>
    </p:spTree>
    <p:extLst>
      <p:ext uri="{BB962C8B-B14F-4D97-AF65-F5344CB8AC3E}">
        <p14:creationId xmlns:p14="http://schemas.microsoft.com/office/powerpoint/2010/main" val="29775980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A744-2858-4D09-B417-D26C5C5DBEE4}"/>
              </a:ext>
            </a:extLst>
          </p:cNvPr>
          <p:cNvSpPr>
            <a:spLocks noGrp="1"/>
          </p:cNvSpPr>
          <p:nvPr>
            <p:ph type="title"/>
          </p:nvPr>
        </p:nvSpPr>
        <p:spPr/>
        <p:txBody>
          <a:bodyPr>
            <a:normAutofit/>
          </a:bodyPr>
          <a:lstStyle/>
          <a:p>
            <a:r>
              <a:rPr lang="en-GB" u="sng" dirty="0">
                <a:latin typeface="+mn-lt"/>
              </a:rPr>
              <a:t>Table of Contents</a:t>
            </a:r>
          </a:p>
        </p:txBody>
      </p:sp>
      <p:sp>
        <p:nvSpPr>
          <p:cNvPr id="3" name="Content Placeholder 2">
            <a:extLst>
              <a:ext uri="{FF2B5EF4-FFF2-40B4-BE49-F238E27FC236}">
                <a16:creationId xmlns:a16="http://schemas.microsoft.com/office/drawing/2014/main" id="{0B063409-A849-4CA4-846D-34942926C165}"/>
              </a:ext>
            </a:extLst>
          </p:cNvPr>
          <p:cNvSpPr>
            <a:spLocks noGrp="1"/>
          </p:cNvSpPr>
          <p:nvPr>
            <p:ph idx="1"/>
          </p:nvPr>
        </p:nvSpPr>
        <p:spPr>
          <a:xfrm>
            <a:off x="838200" y="1438184"/>
            <a:ext cx="10515600" cy="4909350"/>
          </a:xfrm>
        </p:spPr>
        <p:txBody>
          <a:bodyPr>
            <a:normAutofit fontScale="92500" lnSpcReduction="10000"/>
          </a:bodyPr>
          <a:lstStyle/>
          <a:p>
            <a:r>
              <a:rPr lang="en-GB" sz="2000" dirty="0"/>
              <a:t>Introduction to Mental Health Disorder</a:t>
            </a:r>
          </a:p>
          <a:p>
            <a:r>
              <a:rPr lang="en-GB" sz="2000" dirty="0"/>
              <a:t>Types of Mental health disorder</a:t>
            </a:r>
          </a:p>
          <a:p>
            <a:r>
              <a:rPr lang="en-GB" sz="2000" dirty="0"/>
              <a:t>Case Study of Bipolar disorder</a:t>
            </a:r>
          </a:p>
          <a:p>
            <a:r>
              <a:rPr lang="en-GB" sz="2000" dirty="0"/>
              <a:t>Bipolar disorder</a:t>
            </a:r>
          </a:p>
          <a:p>
            <a:r>
              <a:rPr lang="en-GB" sz="2000" dirty="0"/>
              <a:t>Causes</a:t>
            </a:r>
          </a:p>
          <a:p>
            <a:r>
              <a:rPr lang="en-GB" sz="2000" dirty="0"/>
              <a:t>Symptoms</a:t>
            </a:r>
          </a:p>
          <a:p>
            <a:r>
              <a:rPr lang="en-GB" sz="2000" dirty="0"/>
              <a:t>Diagnosis</a:t>
            </a:r>
          </a:p>
          <a:p>
            <a:r>
              <a:rPr lang="en-GB" sz="2000" dirty="0"/>
              <a:t>Treatment</a:t>
            </a:r>
          </a:p>
          <a:p>
            <a:r>
              <a:rPr lang="en-GB" sz="2000" dirty="0"/>
              <a:t>Medication</a:t>
            </a:r>
          </a:p>
          <a:p>
            <a:r>
              <a:rPr lang="en-GB" sz="2000" dirty="0"/>
              <a:t>Support </a:t>
            </a:r>
          </a:p>
          <a:p>
            <a:r>
              <a:rPr lang="en-GB" sz="2000" dirty="0"/>
              <a:t>Legislation</a:t>
            </a:r>
          </a:p>
          <a:p>
            <a:r>
              <a:rPr lang="en-GB" sz="2000" dirty="0"/>
              <a:t>Conclusion</a:t>
            </a:r>
          </a:p>
          <a:p>
            <a:r>
              <a:rPr lang="en-GB" sz="2000" dirty="0"/>
              <a:t>References</a:t>
            </a:r>
          </a:p>
          <a:p>
            <a:pPr marL="0" indent="0">
              <a:buNone/>
            </a:pPr>
            <a:endParaRPr lang="en-GB" sz="2000" dirty="0"/>
          </a:p>
          <a:p>
            <a:pPr marL="0" indent="0">
              <a:buNone/>
            </a:pPr>
            <a:endParaRPr lang="en-GB" sz="2000" dirty="0"/>
          </a:p>
          <a:p>
            <a:pPr marL="0" indent="0">
              <a:buNone/>
            </a:pPr>
            <a:endParaRPr lang="en-GB" sz="1400" dirty="0"/>
          </a:p>
        </p:txBody>
      </p:sp>
    </p:spTree>
    <p:extLst>
      <p:ext uri="{BB962C8B-B14F-4D97-AF65-F5344CB8AC3E}">
        <p14:creationId xmlns:p14="http://schemas.microsoft.com/office/powerpoint/2010/main" val="314716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1EDAD-8F36-47B8-A0A8-619D04245C07}"/>
              </a:ext>
            </a:extLst>
          </p:cNvPr>
          <p:cNvSpPr>
            <a:spLocks noGrp="1"/>
          </p:cNvSpPr>
          <p:nvPr>
            <p:ph type="title"/>
          </p:nvPr>
        </p:nvSpPr>
        <p:spPr>
          <a:xfrm>
            <a:off x="609600" y="365125"/>
            <a:ext cx="10744200" cy="1325563"/>
          </a:xfrm>
        </p:spPr>
        <p:txBody>
          <a:bodyPr>
            <a:normAutofit fontScale="90000"/>
          </a:bodyPr>
          <a:lstStyle/>
          <a:p>
            <a:br>
              <a:rPr lang="en-GB" dirty="0">
                <a:latin typeface="+mn-lt"/>
              </a:rPr>
            </a:br>
            <a:r>
              <a:rPr lang="en-GB" u="sng" dirty="0">
                <a:latin typeface="+mn-lt"/>
              </a:rPr>
              <a:t>Introduction to Mental Health Disorder</a:t>
            </a:r>
            <a:br>
              <a:rPr lang="en-GB" sz="3600" dirty="0">
                <a:latin typeface="+mn-lt"/>
              </a:rPr>
            </a:br>
            <a:endParaRPr lang="en-GB" sz="3600" dirty="0">
              <a:latin typeface="+mn-lt"/>
            </a:endParaRPr>
          </a:p>
        </p:txBody>
      </p:sp>
      <p:sp>
        <p:nvSpPr>
          <p:cNvPr id="3" name="Content Placeholder 2">
            <a:extLst>
              <a:ext uri="{FF2B5EF4-FFF2-40B4-BE49-F238E27FC236}">
                <a16:creationId xmlns:a16="http://schemas.microsoft.com/office/drawing/2014/main" id="{2F383EDF-52F0-452B-9AA0-BE810F7595D0}"/>
              </a:ext>
            </a:extLst>
          </p:cNvPr>
          <p:cNvSpPr>
            <a:spLocks noGrp="1"/>
          </p:cNvSpPr>
          <p:nvPr>
            <p:ph idx="1"/>
          </p:nvPr>
        </p:nvSpPr>
        <p:spPr>
          <a:xfrm>
            <a:off x="529389" y="1298713"/>
            <a:ext cx="10824411" cy="4979850"/>
          </a:xfrm>
        </p:spPr>
        <p:txBody>
          <a:bodyPr>
            <a:normAutofit fontScale="47500" lnSpcReduction="20000"/>
          </a:bodyPr>
          <a:lstStyle/>
          <a:p>
            <a:pPr marL="0" indent="0">
              <a:buNone/>
            </a:pPr>
            <a:endParaRPr lang="en-GB" sz="1100" dirty="0"/>
          </a:p>
          <a:p>
            <a:pPr marL="0" indent="0">
              <a:lnSpc>
                <a:spcPct val="160000"/>
              </a:lnSpc>
              <a:buNone/>
            </a:pPr>
            <a:r>
              <a:rPr lang="en-GB" sz="2900" dirty="0">
                <a:solidFill>
                  <a:srgbClr val="000000"/>
                </a:solidFill>
              </a:rPr>
              <a:t>Mental health can be defined as the behavioural, emotional and mental well-being of a person. It looks at how someone thinks, feel and behave. It is therefore an emotional and psychological challenge that can cause anxiety and affects the daily performance of a person (MacKean G, 2011) . </a:t>
            </a:r>
          </a:p>
          <a:p>
            <a:pPr marL="0" indent="0">
              <a:lnSpc>
                <a:spcPct val="160000"/>
              </a:lnSpc>
              <a:buNone/>
            </a:pPr>
            <a:r>
              <a:rPr lang="en-GB" sz="2900" dirty="0">
                <a:solidFill>
                  <a:srgbClr val="000000"/>
                </a:solidFill>
              </a:rPr>
              <a:t>Mental Health disorders is one common health issue around the world, with about 450million people worldwide living with mental disorder (World Health Organisation, 2014). According to WHO, mental health disorder is the </a:t>
            </a:r>
            <a:r>
              <a:rPr lang="en-GB" sz="2900" b="0" i="0" dirty="0">
                <a:solidFill>
                  <a:srgbClr val="000000"/>
                </a:solidFill>
                <a:effectLst/>
              </a:rPr>
              <a:t>state of complete physical, mental, and social well-being, and not just the absence of disease or illness</a:t>
            </a:r>
            <a:r>
              <a:rPr lang="en-GB" sz="2900" dirty="0"/>
              <a:t> (</a:t>
            </a:r>
            <a:r>
              <a:rPr lang="en-GB" sz="2900" dirty="0">
                <a:solidFill>
                  <a:srgbClr val="000000"/>
                </a:solidFill>
              </a:rPr>
              <a:t>World Health Organisation, 2014</a:t>
            </a:r>
            <a:r>
              <a:rPr lang="en-GB" sz="2900" dirty="0"/>
              <a:t>).</a:t>
            </a:r>
          </a:p>
          <a:p>
            <a:pPr marL="0" indent="0">
              <a:lnSpc>
                <a:spcPct val="160000"/>
              </a:lnSpc>
              <a:buNone/>
            </a:pPr>
            <a:r>
              <a:rPr lang="en-GB" sz="2900" dirty="0"/>
              <a:t>Bipolar disorders are a major public health problem, with a lifetime occurrence in the general population.  It is also associated with significant mortality risk, with about 25 percent of patients attempting suicide  (WHO, 2017). In the early 1960s, the Mental Health Programme of the World Health Organization (WHO) actively engaged in a programme to improve the diagnosis and classification of mental disorders. (Quan beck CD, Stone DC, Scott CL, et al. 2014).</a:t>
            </a:r>
          </a:p>
          <a:p>
            <a:pPr marL="0" indent="0">
              <a:lnSpc>
                <a:spcPct val="160000"/>
              </a:lnSpc>
              <a:buNone/>
            </a:pPr>
            <a:r>
              <a:rPr lang="en-GB" sz="3200" dirty="0">
                <a:solidFill>
                  <a:schemeClr val="tx1"/>
                </a:solidFill>
                <a:effectLst/>
                <a:latin typeface="+mn-lt"/>
                <a:ea typeface="Calibri" panose="020F0502020204030204" pitchFamily="34" charset="0"/>
                <a:cs typeface="Times New Roman" panose="02020603050405020304" pitchFamily="18" charset="0"/>
              </a:rPr>
              <a:t>Bipolar disorders are a major public health problem, with a lifetime occurrence in the general population.  It is also associated with significant mortality risk, with about 25 percent of patients attempting suicide  (WHO, 2017). In the early 1960s, the Mental Health Programme of the World Health Organization (WHO) actively engaged in a programme to improve the diagnosis and classification of mental disorders. (Quan beck CD, Stone DC, Scott CL, et al. 2014)</a:t>
            </a:r>
            <a:endParaRPr lang="en-GB" sz="1400" dirty="0"/>
          </a:p>
          <a:p>
            <a:pPr marL="0" indent="0">
              <a:lnSpc>
                <a:spcPct val="160000"/>
              </a:lnSpc>
              <a:buNone/>
            </a:pPr>
            <a:endParaRPr lang="en-GB" sz="2900" dirty="0"/>
          </a:p>
          <a:p>
            <a:pPr marL="0" indent="0">
              <a:lnSpc>
                <a:spcPct val="160000"/>
              </a:lnSpc>
              <a:buNone/>
            </a:pPr>
            <a:endParaRPr lang="en-GB" sz="2900" dirty="0"/>
          </a:p>
          <a:p>
            <a:pPr marL="0" indent="0">
              <a:lnSpc>
                <a:spcPct val="160000"/>
              </a:lnSpc>
              <a:buNone/>
            </a:pPr>
            <a:endParaRPr lang="en-GB" sz="2900" dirty="0"/>
          </a:p>
          <a:p>
            <a:pPr marL="0" indent="0">
              <a:lnSpc>
                <a:spcPct val="160000"/>
              </a:lnSpc>
              <a:buNone/>
            </a:pPr>
            <a:endParaRPr lang="en-GB" sz="3200" dirty="0">
              <a:solidFill>
                <a:srgbClr val="303030"/>
              </a:solidFill>
            </a:endParaRPr>
          </a:p>
        </p:txBody>
      </p:sp>
    </p:spTree>
    <p:extLst>
      <p:ext uri="{BB962C8B-B14F-4D97-AF65-F5344CB8AC3E}">
        <p14:creationId xmlns:p14="http://schemas.microsoft.com/office/powerpoint/2010/main" val="2947873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1EDAD-8F36-47B8-A0A8-619D04245C07}"/>
              </a:ext>
            </a:extLst>
          </p:cNvPr>
          <p:cNvSpPr>
            <a:spLocks noGrp="1"/>
          </p:cNvSpPr>
          <p:nvPr>
            <p:ph type="title"/>
          </p:nvPr>
        </p:nvSpPr>
        <p:spPr>
          <a:xfrm>
            <a:off x="620486" y="365125"/>
            <a:ext cx="10733314" cy="1325563"/>
          </a:xfrm>
        </p:spPr>
        <p:txBody>
          <a:bodyPr>
            <a:normAutofit fontScale="90000"/>
          </a:bodyPr>
          <a:lstStyle/>
          <a:p>
            <a:br>
              <a:rPr lang="en-GB" dirty="0">
                <a:latin typeface="+mn-lt"/>
              </a:rPr>
            </a:br>
            <a:r>
              <a:rPr lang="en-GB" u="sng" dirty="0">
                <a:latin typeface="+mn-lt"/>
              </a:rPr>
              <a:t>Types of Mental Health Disorder</a:t>
            </a:r>
            <a:br>
              <a:rPr lang="en-GB" sz="3600" dirty="0">
                <a:latin typeface="+mn-lt"/>
              </a:rPr>
            </a:br>
            <a:endParaRPr lang="en-GB" sz="3600" dirty="0">
              <a:latin typeface="+mn-lt"/>
            </a:endParaRPr>
          </a:p>
        </p:txBody>
      </p:sp>
      <p:sp>
        <p:nvSpPr>
          <p:cNvPr id="3" name="Content Placeholder 2">
            <a:extLst>
              <a:ext uri="{FF2B5EF4-FFF2-40B4-BE49-F238E27FC236}">
                <a16:creationId xmlns:a16="http://schemas.microsoft.com/office/drawing/2014/main" id="{2F383EDF-52F0-452B-9AA0-BE810F7595D0}"/>
              </a:ext>
            </a:extLst>
          </p:cNvPr>
          <p:cNvSpPr>
            <a:spLocks noGrp="1"/>
          </p:cNvSpPr>
          <p:nvPr>
            <p:ph idx="1"/>
          </p:nvPr>
        </p:nvSpPr>
        <p:spPr>
          <a:xfrm>
            <a:off x="529389" y="1245705"/>
            <a:ext cx="10824411" cy="4979850"/>
          </a:xfrm>
        </p:spPr>
        <p:txBody>
          <a:bodyPr>
            <a:normAutofit fontScale="77500" lnSpcReduction="20000"/>
          </a:bodyPr>
          <a:lstStyle/>
          <a:p>
            <a:pPr marL="0" indent="0">
              <a:buNone/>
            </a:pPr>
            <a:endParaRPr lang="en-GB" sz="1100" dirty="0"/>
          </a:p>
          <a:p>
            <a:pPr marL="0" indent="0">
              <a:lnSpc>
                <a:spcPct val="160000"/>
              </a:lnSpc>
              <a:buNone/>
            </a:pPr>
            <a:r>
              <a:rPr lang="en-GB" sz="2900" dirty="0">
                <a:solidFill>
                  <a:srgbClr val="000000"/>
                </a:solidFill>
              </a:rPr>
              <a:t>Mental health illness can sometimes be difficult to manage, however, it is known that stress could increase or make a person’s mental illness even worse. </a:t>
            </a:r>
            <a:r>
              <a:rPr lang="en-GB" sz="2900" dirty="0">
                <a:solidFill>
                  <a:srgbClr val="000000"/>
                </a:solidFill>
                <a:hlinkClick r:id="rId3"/>
              </a:rPr>
              <a:t>https://adaa.org/understanding-anxiety/facts-statistics</a:t>
            </a:r>
            <a:endParaRPr lang="en-GB" sz="2900" dirty="0">
              <a:solidFill>
                <a:srgbClr val="000000"/>
              </a:solidFill>
            </a:endParaRPr>
          </a:p>
          <a:p>
            <a:pPr marL="0" indent="0">
              <a:lnSpc>
                <a:spcPct val="160000"/>
              </a:lnSpc>
              <a:buNone/>
            </a:pPr>
            <a:r>
              <a:rPr lang="en-GB" sz="2900" dirty="0">
                <a:solidFill>
                  <a:srgbClr val="000000"/>
                </a:solidFill>
              </a:rPr>
              <a:t>The most common mental health disorders are: </a:t>
            </a:r>
          </a:p>
          <a:p>
            <a:pPr>
              <a:lnSpc>
                <a:spcPct val="160000"/>
              </a:lnSpc>
            </a:pPr>
            <a:r>
              <a:rPr lang="en-GB" sz="2900" b="1" dirty="0">
                <a:solidFill>
                  <a:srgbClr val="000000"/>
                </a:solidFill>
              </a:rPr>
              <a:t>Anxiety disorders- </a:t>
            </a:r>
            <a:r>
              <a:rPr lang="en-GB" sz="2900" dirty="0">
                <a:solidFill>
                  <a:srgbClr val="000000"/>
                </a:solidFill>
              </a:rPr>
              <a:t>i.e. panic disorders, phobias, Obsessive-compulsive disorder (OCD), Post-traumatic stress disorder (PTSD)</a:t>
            </a:r>
          </a:p>
          <a:p>
            <a:pPr>
              <a:lnSpc>
                <a:spcPct val="160000"/>
              </a:lnSpc>
            </a:pPr>
            <a:r>
              <a:rPr lang="en-GB" sz="2900" b="1" dirty="0">
                <a:solidFill>
                  <a:srgbClr val="000000"/>
                </a:solidFill>
              </a:rPr>
              <a:t>Mood disorders- </a:t>
            </a:r>
            <a:r>
              <a:rPr lang="en-GB" sz="2900" dirty="0">
                <a:solidFill>
                  <a:srgbClr val="000000"/>
                </a:solidFill>
              </a:rPr>
              <a:t>i.e. Depression, Bipolar disorders, Seasonal affective disorder (SAD)</a:t>
            </a:r>
          </a:p>
          <a:p>
            <a:pPr>
              <a:lnSpc>
                <a:spcPct val="160000"/>
              </a:lnSpc>
            </a:pPr>
            <a:r>
              <a:rPr lang="en-GB" sz="2900" b="1" dirty="0">
                <a:solidFill>
                  <a:srgbClr val="000000"/>
                </a:solidFill>
              </a:rPr>
              <a:t>Schizophrenia disorders</a:t>
            </a:r>
            <a:endParaRPr lang="en-GB" sz="2900" b="1" dirty="0">
              <a:solidFill>
                <a:srgbClr val="303030"/>
              </a:solidFill>
            </a:endParaRPr>
          </a:p>
        </p:txBody>
      </p:sp>
    </p:spTree>
    <p:extLst>
      <p:ext uri="{BB962C8B-B14F-4D97-AF65-F5344CB8AC3E}">
        <p14:creationId xmlns:p14="http://schemas.microsoft.com/office/powerpoint/2010/main" val="1145691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E2EB5-D5F8-432A-95AC-B0E13460665D}"/>
              </a:ext>
            </a:extLst>
          </p:cNvPr>
          <p:cNvSpPr>
            <a:spLocks noGrp="1"/>
          </p:cNvSpPr>
          <p:nvPr>
            <p:ph type="title"/>
          </p:nvPr>
        </p:nvSpPr>
        <p:spPr/>
        <p:txBody>
          <a:bodyPr/>
          <a:lstStyle/>
          <a:p>
            <a:r>
              <a:rPr lang="en-GB" u="sng" dirty="0">
                <a:latin typeface="+mn-lt"/>
              </a:rPr>
              <a:t>Case study of bipolar disorder</a:t>
            </a:r>
          </a:p>
        </p:txBody>
      </p:sp>
      <p:sp>
        <p:nvSpPr>
          <p:cNvPr id="3" name="Content Placeholder 2">
            <a:extLst>
              <a:ext uri="{FF2B5EF4-FFF2-40B4-BE49-F238E27FC236}">
                <a16:creationId xmlns:a16="http://schemas.microsoft.com/office/drawing/2014/main" id="{F0CE1AB5-B3AA-40C6-8835-C25A415496FB}"/>
              </a:ext>
            </a:extLst>
          </p:cNvPr>
          <p:cNvSpPr>
            <a:spLocks noGrp="1"/>
          </p:cNvSpPr>
          <p:nvPr>
            <p:ph idx="1"/>
          </p:nvPr>
        </p:nvSpPr>
        <p:spPr>
          <a:xfrm>
            <a:off x="838200" y="1389888"/>
            <a:ext cx="10515600" cy="4787075"/>
          </a:xfrm>
        </p:spPr>
        <p:txBody>
          <a:bodyPr>
            <a:normAutofit/>
          </a:bodyPr>
          <a:lstStyle/>
          <a:p>
            <a:pPr marL="0" indent="0">
              <a:lnSpc>
                <a:spcPct val="150000"/>
              </a:lnSpc>
              <a:buNone/>
            </a:pPr>
            <a:r>
              <a:rPr lang="en-GB" sz="1600" b="0" i="0" dirty="0">
                <a:solidFill>
                  <a:srgbClr val="3B3B3B"/>
                </a:solidFill>
                <a:effectLst/>
              </a:rPr>
              <a:t>Gary a 19-year-old undergraduate started having manic episodes in which he brough to the attention of his parents and campus authority. Due to this reoccurring episodes and reduced sleep, he changed his course from studying accountancy to philosophy. He most times spends long hours discussing with his friends about th</a:t>
            </a:r>
            <a:r>
              <a:rPr lang="en-GB" sz="1600" dirty="0">
                <a:solidFill>
                  <a:srgbClr val="3B3B3B"/>
                </a:solidFill>
              </a:rPr>
              <a:t>e illness, and sometimes frequently told those around him that he was more advanced and experienced than his lecturers in school.</a:t>
            </a:r>
          </a:p>
          <a:p>
            <a:pPr marL="0" indent="0">
              <a:lnSpc>
                <a:spcPct val="150000"/>
              </a:lnSpc>
              <a:buNone/>
            </a:pPr>
            <a:r>
              <a:rPr lang="en-GB" sz="1600" dirty="0">
                <a:solidFill>
                  <a:srgbClr val="3B3B3B"/>
                </a:solidFill>
              </a:rPr>
              <a:t>He grew significantly irritable and not tolerant of other people’s opinion during discussions, especially when they disagree with him. In addition to these episodes, Gary also had increased drinking behaviours and engaging in risky sexual relations which was not the usual life he lived previously. Due to this symptoms that had start to interfere with his education and lifestyle, he returned home to see a medical practitioner, who placed him on drugs treatments like a mood stabilizer and antipsychotic. </a:t>
            </a:r>
          </a:p>
          <a:p>
            <a:pPr marL="0" indent="0">
              <a:lnSpc>
                <a:spcPct val="150000"/>
              </a:lnSpc>
              <a:buNone/>
            </a:pPr>
            <a:r>
              <a:rPr lang="en-GB" sz="1600" dirty="0">
                <a:solidFill>
                  <a:srgbClr val="3B3B3B"/>
                </a:solidFill>
              </a:rPr>
              <a:t>During diagnosis, his parents were surprised that he had bipolar disorder, and acknowledged that they noticed early symptoms such as anxiety, withdrawal and depression in his adolescent life. His psychiatrist recommended psychotherapy for Gary’s bipolar disorder, which his parents </a:t>
            </a:r>
            <a:r>
              <a:rPr lang="en-GB" sz="1600" b="0" i="0" dirty="0">
                <a:solidFill>
                  <a:srgbClr val="3B3B3B"/>
                </a:solidFill>
                <a:effectLst/>
              </a:rPr>
              <a:t>are ready to be </a:t>
            </a:r>
            <a:r>
              <a:rPr lang="en-GB" sz="1600" dirty="0">
                <a:solidFill>
                  <a:srgbClr val="3B3B3B"/>
                </a:solidFill>
              </a:rPr>
              <a:t>involved in </a:t>
            </a:r>
            <a:r>
              <a:rPr lang="en-GB" sz="1600" b="0" i="0" dirty="0">
                <a:solidFill>
                  <a:srgbClr val="3B3B3B"/>
                </a:solidFill>
                <a:effectLst/>
              </a:rPr>
              <a:t>his treatment and provide support.</a:t>
            </a:r>
            <a:endParaRPr lang="en-GB" sz="1600" b="0" i="0" dirty="0">
              <a:solidFill>
                <a:srgbClr val="212529"/>
              </a:solidFill>
              <a:effectLst/>
            </a:endParaRPr>
          </a:p>
          <a:p>
            <a:pPr marL="0" indent="0">
              <a:buNone/>
            </a:pPr>
            <a:endParaRPr lang="en-GB" sz="1400" b="0" i="0" dirty="0">
              <a:solidFill>
                <a:srgbClr val="212529"/>
              </a:solidFill>
              <a:effectLst/>
              <a:latin typeface="-apple-system"/>
            </a:endParaRPr>
          </a:p>
          <a:p>
            <a:pPr marL="0" indent="0">
              <a:buNone/>
            </a:pPr>
            <a:endParaRPr lang="en-GB" dirty="0"/>
          </a:p>
        </p:txBody>
      </p:sp>
    </p:spTree>
    <p:extLst>
      <p:ext uri="{BB962C8B-B14F-4D97-AF65-F5344CB8AC3E}">
        <p14:creationId xmlns:p14="http://schemas.microsoft.com/office/powerpoint/2010/main" val="29409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DDC2-D76A-4243-B94E-846F3B6FFE8C}"/>
              </a:ext>
            </a:extLst>
          </p:cNvPr>
          <p:cNvSpPr>
            <a:spLocks noGrp="1"/>
          </p:cNvSpPr>
          <p:nvPr>
            <p:ph type="title"/>
          </p:nvPr>
        </p:nvSpPr>
        <p:spPr/>
        <p:txBody>
          <a:bodyPr/>
          <a:lstStyle/>
          <a:p>
            <a:br>
              <a:rPr lang="en-GB" dirty="0">
                <a:latin typeface="+mn-lt"/>
              </a:rPr>
            </a:br>
            <a:r>
              <a:rPr lang="en-GB" u="sng" dirty="0">
                <a:latin typeface="+mn-lt"/>
              </a:rPr>
              <a:t>Bipolar Disorder</a:t>
            </a:r>
          </a:p>
        </p:txBody>
      </p:sp>
      <p:sp>
        <p:nvSpPr>
          <p:cNvPr id="3" name="Content Placeholder 2">
            <a:extLst>
              <a:ext uri="{FF2B5EF4-FFF2-40B4-BE49-F238E27FC236}">
                <a16:creationId xmlns:a16="http://schemas.microsoft.com/office/drawing/2014/main" id="{683D1620-2766-4372-A02D-C9067B399C56}"/>
              </a:ext>
            </a:extLst>
          </p:cNvPr>
          <p:cNvSpPr>
            <a:spLocks noGrp="1"/>
          </p:cNvSpPr>
          <p:nvPr>
            <p:ph idx="1"/>
          </p:nvPr>
        </p:nvSpPr>
        <p:spPr>
          <a:xfrm>
            <a:off x="838200" y="1298713"/>
            <a:ext cx="10515600" cy="4878250"/>
          </a:xfrm>
        </p:spPr>
        <p:txBody>
          <a:bodyPr>
            <a:normAutofit fontScale="77500" lnSpcReduction="20000"/>
          </a:bodyPr>
          <a:lstStyle/>
          <a:p>
            <a:pPr marL="0" indent="0" algn="just">
              <a:buNone/>
            </a:pPr>
            <a:endParaRPr lang="en-GB" sz="2000" b="1" dirty="0">
              <a:solidFill>
                <a:srgbClr val="000000"/>
              </a:solidFill>
              <a:effectLst/>
              <a:ea typeface="Calibri" panose="020F0502020204030204" pitchFamily="34" charset="0"/>
              <a:cs typeface="Calibri" panose="020F0502020204030204" pitchFamily="34" charset="0"/>
            </a:endParaRPr>
          </a:p>
          <a:p>
            <a:pPr marL="0" indent="0" algn="just">
              <a:lnSpc>
                <a:spcPct val="150000"/>
              </a:lnSpc>
              <a:buNone/>
            </a:pPr>
            <a:r>
              <a:rPr lang="en-GB" sz="2000" dirty="0">
                <a:effectLst/>
                <a:ea typeface="Calibri" panose="020F0502020204030204" pitchFamily="34" charset="0"/>
                <a:cs typeface="Calibri" panose="020F0502020204030204" pitchFamily="34" charset="0"/>
              </a:rPr>
              <a:t>Bipolar disorder is one of the classes of Mood disorder, which is a severe mental health condition characterised by significant mood swings, depressions and changes in energy level, concentration </a:t>
            </a:r>
            <a:r>
              <a:rPr lang="en-GB" sz="2000" dirty="0">
                <a:ea typeface="Calibri" panose="020F0502020204030204" pitchFamily="34" charset="0"/>
                <a:cs typeface="Calibri" panose="020F0502020204030204" pitchFamily="34" charset="0"/>
              </a:rPr>
              <a:t>or focus (</a:t>
            </a:r>
            <a:r>
              <a:rPr lang="en-GB" sz="2000" dirty="0"/>
              <a:t>KesslerRC, </a:t>
            </a:r>
            <a:r>
              <a:rPr lang="en-GB" sz="2000" dirty="0" err="1"/>
              <a:t>Bergland</a:t>
            </a:r>
            <a:r>
              <a:rPr lang="en-GB" sz="2000" dirty="0"/>
              <a:t> P, </a:t>
            </a:r>
            <a:r>
              <a:rPr lang="en-GB" sz="2000" dirty="0" err="1"/>
              <a:t>Demler</a:t>
            </a:r>
            <a:r>
              <a:rPr lang="en-GB" sz="2000" dirty="0"/>
              <a:t> O, et al. 2015)</a:t>
            </a:r>
            <a:r>
              <a:rPr lang="en-GB" sz="2000" dirty="0">
                <a:ea typeface="Calibri" panose="020F0502020204030204" pitchFamily="34" charset="0"/>
                <a:cs typeface="Calibri" panose="020F0502020204030204" pitchFamily="34" charset="0"/>
              </a:rPr>
              <a:t>. </a:t>
            </a:r>
          </a:p>
          <a:p>
            <a:pPr marL="0" indent="0" algn="just">
              <a:lnSpc>
                <a:spcPct val="150000"/>
              </a:lnSpc>
              <a:buNone/>
            </a:pPr>
            <a:r>
              <a:rPr lang="en-GB" sz="2000" dirty="0">
                <a:ea typeface="Calibri" panose="020F0502020204030204" pitchFamily="34" charset="0"/>
                <a:cs typeface="Calibri" panose="020F0502020204030204" pitchFamily="34" charset="0"/>
              </a:rPr>
              <a:t>Bipolar disorder sometimes called manic depression or manic-depressive disorder, can be severe and frequent in a patient’s lifetime.</a:t>
            </a:r>
            <a:r>
              <a:rPr lang="en-GB" sz="2000" dirty="0">
                <a:ea typeface="Calibri" panose="020F0502020204030204" pitchFamily="34" charset="0"/>
                <a:cs typeface="Times New Roman" panose="02020603050405020304" pitchFamily="18" charset="0"/>
              </a:rPr>
              <a:t> </a:t>
            </a:r>
            <a:r>
              <a:rPr lang="en-GB" sz="2000" dirty="0">
                <a:ea typeface="Calibri" panose="020F0502020204030204" pitchFamily="34" charset="0"/>
              </a:rPr>
              <a:t>According to WHO, bipolar disorder ranks as the world's sixt1h leading cause of disability in  the life of people between 15 to 50 years </a:t>
            </a:r>
            <a:r>
              <a:rPr lang="en-GB" sz="2000" dirty="0"/>
              <a:t>(</a:t>
            </a:r>
            <a:r>
              <a:rPr lang="en-GB" sz="2000" dirty="0">
                <a:solidFill>
                  <a:srgbClr val="000000"/>
                </a:solidFill>
              </a:rPr>
              <a:t>World Health Organisation, 2014</a:t>
            </a:r>
            <a:r>
              <a:rPr lang="en-GB" sz="2000" dirty="0"/>
              <a:t>). </a:t>
            </a:r>
            <a:r>
              <a:rPr lang="en-GB" sz="2000" dirty="0">
                <a:ea typeface="Calibri" panose="020F0502020204030204" pitchFamily="34" charset="0"/>
              </a:rPr>
              <a:t>Most cases of bipolar disorder starts from when individuals are aged 15 to 19 years, and sometimes from 20 to 25 years (</a:t>
            </a:r>
            <a:r>
              <a:rPr lang="en-GB" sz="2000" dirty="0">
                <a:solidFill>
                  <a:srgbClr val="000000"/>
                </a:solidFill>
              </a:rPr>
              <a:t>Larsson S, </a:t>
            </a:r>
            <a:r>
              <a:rPr lang="en-GB" sz="2000" dirty="0" err="1">
                <a:solidFill>
                  <a:srgbClr val="000000"/>
                </a:solidFill>
              </a:rPr>
              <a:t>Lorentzen</a:t>
            </a:r>
            <a:r>
              <a:rPr lang="en-GB" sz="2000" dirty="0">
                <a:solidFill>
                  <a:srgbClr val="000000"/>
                </a:solidFill>
              </a:rPr>
              <a:t> S, </a:t>
            </a:r>
            <a:r>
              <a:rPr lang="en-GB" sz="2000" dirty="0" err="1">
                <a:solidFill>
                  <a:srgbClr val="000000"/>
                </a:solidFill>
              </a:rPr>
              <a:t>Mork</a:t>
            </a:r>
            <a:r>
              <a:rPr lang="en-GB" sz="2000" dirty="0">
                <a:solidFill>
                  <a:srgbClr val="000000"/>
                </a:solidFill>
              </a:rPr>
              <a:t> E. 2010)</a:t>
            </a:r>
          </a:p>
          <a:p>
            <a:pPr marL="0" indent="0" algn="just">
              <a:lnSpc>
                <a:spcPct val="150000"/>
              </a:lnSpc>
              <a:buNone/>
            </a:pPr>
            <a:r>
              <a:rPr lang="en-GB" sz="2000" dirty="0">
                <a:ea typeface="Calibri" panose="020F0502020204030204" pitchFamily="34" charset="0"/>
              </a:rPr>
              <a:t>Bipolar disorder also known as manic depression is a mental complex disorder that causes unusual shifts in mood, energy, activity levels. For someone to be diagnosed with bipolar disorder, most have experienced one manic or depressive episode during their lifetime (Goodwin FK, Jamison KR., 2013)</a:t>
            </a:r>
          </a:p>
          <a:p>
            <a:pPr marL="0" indent="0" algn="just">
              <a:lnSpc>
                <a:spcPct val="150000"/>
              </a:lnSpc>
              <a:buNone/>
            </a:pPr>
            <a:r>
              <a:rPr lang="en-GB" sz="2000" dirty="0">
                <a:ea typeface="Calibri" panose="020F0502020204030204" pitchFamily="34" charset="0"/>
              </a:rPr>
              <a:t>During the period of manic the person displays high energy, becomes agitated or irritable engage in risk behaviours such as gambling, do anything they set their mind to do. Also, they could make poor decisions such as, impulse buying, drinking, Isolation, Suicide thoughts or attempting suicide.</a:t>
            </a:r>
          </a:p>
          <a:p>
            <a:pPr marL="0" indent="0" algn="just">
              <a:lnSpc>
                <a:spcPct val="150000"/>
              </a:lnSpc>
              <a:buNone/>
            </a:pPr>
            <a:endParaRPr lang="en-GB" sz="2000" dirty="0">
              <a:ea typeface="Calibri" panose="020F0502020204030204" pitchFamily="34" charset="0"/>
            </a:endParaRPr>
          </a:p>
          <a:p>
            <a:pPr marL="0" indent="0" algn="just">
              <a:buNone/>
            </a:pPr>
            <a:endParaRPr lang="en-GB" sz="2000" dirty="0">
              <a:ea typeface="Calibri" panose="020F0502020204030204" pitchFamily="34" charset="0"/>
            </a:endParaRPr>
          </a:p>
          <a:p>
            <a:pPr marL="0" indent="0" algn="just">
              <a:lnSpc>
                <a:spcPct val="150000"/>
              </a:lnSpc>
              <a:buNone/>
            </a:pPr>
            <a:endParaRPr lang="en-GB" sz="2000" dirty="0"/>
          </a:p>
        </p:txBody>
      </p:sp>
    </p:spTree>
    <p:extLst>
      <p:ext uri="{BB962C8B-B14F-4D97-AF65-F5344CB8AC3E}">
        <p14:creationId xmlns:p14="http://schemas.microsoft.com/office/powerpoint/2010/main" val="3668493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DDC2-D76A-4243-B94E-846F3B6FFE8C}"/>
              </a:ext>
            </a:extLst>
          </p:cNvPr>
          <p:cNvSpPr>
            <a:spLocks noGrp="1"/>
          </p:cNvSpPr>
          <p:nvPr>
            <p:ph type="title"/>
          </p:nvPr>
        </p:nvSpPr>
        <p:spPr>
          <a:xfrm>
            <a:off x="762000" y="386896"/>
            <a:ext cx="10515600" cy="1325563"/>
          </a:xfrm>
        </p:spPr>
        <p:txBody>
          <a:bodyPr/>
          <a:lstStyle/>
          <a:p>
            <a:r>
              <a:rPr lang="en-GB" u="sng" dirty="0">
                <a:latin typeface="+mn-lt"/>
              </a:rPr>
              <a:t>Causes of bipolar disorder</a:t>
            </a:r>
          </a:p>
        </p:txBody>
      </p:sp>
      <p:sp>
        <p:nvSpPr>
          <p:cNvPr id="3" name="Content Placeholder 2">
            <a:extLst>
              <a:ext uri="{FF2B5EF4-FFF2-40B4-BE49-F238E27FC236}">
                <a16:creationId xmlns:a16="http://schemas.microsoft.com/office/drawing/2014/main" id="{683D1620-2766-4372-A02D-C9067B399C56}"/>
              </a:ext>
            </a:extLst>
          </p:cNvPr>
          <p:cNvSpPr>
            <a:spLocks noGrp="1"/>
          </p:cNvSpPr>
          <p:nvPr>
            <p:ph idx="1"/>
          </p:nvPr>
        </p:nvSpPr>
        <p:spPr>
          <a:xfrm>
            <a:off x="838200" y="1487155"/>
            <a:ext cx="10515600" cy="4689807"/>
          </a:xfrm>
        </p:spPr>
        <p:txBody>
          <a:bodyPr>
            <a:normAutofit fontScale="70000" lnSpcReduction="20000"/>
          </a:bodyPr>
          <a:lstStyle/>
          <a:p>
            <a:pPr marL="0" indent="0" algn="just">
              <a:lnSpc>
                <a:spcPct val="150000"/>
              </a:lnSpc>
              <a:buNone/>
            </a:pPr>
            <a:r>
              <a:rPr lang="en-GB" sz="2000" dirty="0">
                <a:effectLst/>
                <a:ea typeface="Calibri" panose="020F0502020204030204" pitchFamily="34" charset="0"/>
                <a:cs typeface="Calibri" panose="020F0502020204030204" pitchFamily="34" charset="0"/>
              </a:rPr>
              <a:t>Bipolar disorder has often been associated with several factors, however, it is not exactly know the exact cause of bipolar disorder. </a:t>
            </a:r>
            <a:r>
              <a:rPr lang="en-GB" sz="2000" dirty="0">
                <a:ea typeface="Calibri" panose="020F0502020204030204" pitchFamily="34" charset="0"/>
                <a:cs typeface="Calibri" panose="020F0502020204030204" pitchFamily="34" charset="0"/>
              </a:rPr>
              <a:t>In addition, </a:t>
            </a:r>
            <a:r>
              <a:rPr lang="en-GB" sz="2000" dirty="0">
                <a:effectLst/>
                <a:ea typeface="Calibri" panose="020F0502020204030204" pitchFamily="34" charset="0"/>
                <a:cs typeface="Calibri" panose="020F0502020204030204" pitchFamily="34" charset="0"/>
              </a:rPr>
              <a:t>both male and female are affected by this illness, and study </a:t>
            </a:r>
            <a:r>
              <a:rPr lang="en-GB" sz="2000" dirty="0">
                <a:ea typeface="Calibri" panose="020F0502020204030204" pitchFamily="34" charset="0"/>
                <a:cs typeface="Calibri" panose="020F0502020204030204" pitchFamily="34" charset="0"/>
              </a:rPr>
              <a:t>shows </a:t>
            </a:r>
            <a:r>
              <a:rPr lang="en-GB" sz="2000" dirty="0">
                <a:effectLst/>
                <a:ea typeface="Calibri" panose="020F0502020204030204" pitchFamily="34" charset="0"/>
                <a:cs typeface="Calibri" panose="020F0502020204030204" pitchFamily="34" charset="0"/>
              </a:rPr>
              <a:t>that bipolar I (manic episodes) affects both genders, however in women bipolar II (hypomanic or depressive episodes) is more common (</a:t>
            </a:r>
            <a:r>
              <a:rPr lang="en-GB" sz="2000" dirty="0"/>
              <a:t>Kessler RC, Berglund P, </a:t>
            </a:r>
            <a:r>
              <a:rPr lang="en-GB" sz="2000" dirty="0" err="1"/>
              <a:t>Demler</a:t>
            </a:r>
            <a:r>
              <a:rPr lang="en-GB" sz="2000" dirty="0"/>
              <a:t> 2015). Factors like unwanted pregnancy, lack of adaptation to pregnancy or drug abuse during pregnancy increases the risk of developing a mental disorder. Also, maternal stress and birth complications such as prematurity and infections has shown to increase cases of for mental illness. </a:t>
            </a:r>
          </a:p>
          <a:p>
            <a:pPr marL="0" indent="0" algn="just">
              <a:lnSpc>
                <a:spcPct val="150000"/>
              </a:lnSpc>
              <a:buNone/>
            </a:pPr>
            <a:r>
              <a:rPr lang="en-GB" sz="2000" dirty="0"/>
              <a:t>In addition, social factors like abuse, neglects, bullying, social stress, and other negative life experiences has shown to contribute to bipolar disorders (Greene C, Kang J, Ludwig D, 2015). </a:t>
            </a:r>
            <a:r>
              <a:rPr lang="en-GB" sz="2000" dirty="0">
                <a:ea typeface="Calibri" panose="020F0502020204030204" pitchFamily="34" charset="0"/>
              </a:rPr>
              <a:t>Some of such factors believed to play a role in bipolar disorder is:</a:t>
            </a:r>
          </a:p>
          <a:p>
            <a:pPr algn="just">
              <a:lnSpc>
                <a:spcPct val="150000"/>
              </a:lnSpc>
            </a:pPr>
            <a:r>
              <a:rPr lang="en-GB" sz="2000" b="1" dirty="0">
                <a:ea typeface="Calibri" panose="020F0502020204030204" pitchFamily="34" charset="0"/>
              </a:rPr>
              <a:t>Family History </a:t>
            </a:r>
            <a:r>
              <a:rPr lang="en-GB" sz="2000" dirty="0">
                <a:ea typeface="Calibri" panose="020F0502020204030204" pitchFamily="34" charset="0"/>
              </a:rPr>
              <a:t>– It is assumed that a person has a higher chance of having bipolar disorder if they a close family member like their parent, or sibling has it (</a:t>
            </a:r>
            <a:r>
              <a:rPr lang="en-GB" sz="2000" dirty="0" err="1">
                <a:ea typeface="Calibri" panose="020F0502020204030204" pitchFamily="34" charset="0"/>
              </a:rPr>
              <a:t>Hilty</a:t>
            </a:r>
            <a:r>
              <a:rPr lang="en-GB" sz="2000" dirty="0">
                <a:ea typeface="Calibri" panose="020F0502020204030204" pitchFamily="34" charset="0"/>
              </a:rPr>
              <a:t> DM, Kelly RH, 2017)</a:t>
            </a:r>
          </a:p>
          <a:p>
            <a:pPr algn="just">
              <a:lnSpc>
                <a:spcPct val="150000"/>
              </a:lnSpc>
            </a:pPr>
            <a:r>
              <a:rPr lang="en-GB" sz="2000" b="1" dirty="0">
                <a:ea typeface="Calibri" panose="020F0502020204030204" pitchFamily="34" charset="0"/>
              </a:rPr>
              <a:t>Genetics – </a:t>
            </a:r>
            <a:r>
              <a:rPr lang="en-GB" sz="2000" dirty="0">
                <a:ea typeface="Calibri" panose="020F0502020204030204" pitchFamily="34" charset="0"/>
              </a:rPr>
              <a:t>Although it is not clear if genes play a role in bipolar disorder, however, when a person has variations in genes, they have a higher chance of having this condition (</a:t>
            </a:r>
            <a:r>
              <a:rPr lang="en-GB" sz="2000" dirty="0" err="1">
                <a:ea typeface="Calibri" panose="020F0502020204030204" pitchFamily="34" charset="0"/>
              </a:rPr>
              <a:t>Ketter</a:t>
            </a:r>
            <a:r>
              <a:rPr lang="en-GB" sz="2000" dirty="0">
                <a:ea typeface="Calibri" panose="020F0502020204030204" pitchFamily="34" charset="0"/>
              </a:rPr>
              <a:t> TA, 2015)</a:t>
            </a:r>
            <a:r>
              <a:rPr lang="en-GB" sz="2000" dirty="0">
                <a:solidFill>
                  <a:srgbClr val="202122"/>
                </a:solidFill>
                <a:effectLst/>
                <a:latin typeface="Calibri" panose="020F0502020204030204" pitchFamily="34" charset="0"/>
                <a:ea typeface="Times New Roman" panose="02020603050405020304" pitchFamily="18" charset="0"/>
              </a:rPr>
              <a:t> Psychiatric disorders are linked to a family history for example depression, personality, disorder and anxiety. </a:t>
            </a:r>
            <a:endParaRPr lang="en-GB" sz="2000" dirty="0">
              <a:ea typeface="Calibri" panose="020F0502020204030204" pitchFamily="34" charset="0"/>
            </a:endParaRPr>
          </a:p>
          <a:p>
            <a:pPr algn="just">
              <a:lnSpc>
                <a:spcPct val="150000"/>
              </a:lnSpc>
            </a:pPr>
            <a:r>
              <a:rPr lang="en-GB" sz="2000" b="1" dirty="0">
                <a:ea typeface="Calibri" panose="020F0502020204030204" pitchFamily="34" charset="0"/>
              </a:rPr>
              <a:t>Environmental factors – </a:t>
            </a:r>
            <a:r>
              <a:rPr lang="en-GB" sz="2000" dirty="0">
                <a:ea typeface="Calibri" panose="020F0502020204030204" pitchFamily="34" charset="0"/>
              </a:rPr>
              <a:t>When a person experiences extreme stress, loss of loved ones, alcohol abuse or drugs use, this could increase their risk of having bipolar disorder. (</a:t>
            </a:r>
            <a:r>
              <a:rPr lang="en-GB" sz="2000" dirty="0" err="1">
                <a:ea typeface="Calibri" panose="020F0502020204030204" pitchFamily="34" charset="0"/>
              </a:rPr>
              <a:t>Belmaker</a:t>
            </a:r>
            <a:r>
              <a:rPr lang="en-GB" sz="2000" dirty="0">
                <a:ea typeface="Calibri" panose="020F0502020204030204" pitchFamily="34" charset="0"/>
              </a:rPr>
              <a:t> RH, 2010)</a:t>
            </a:r>
            <a:endParaRPr lang="en-GB" sz="2000" b="1" dirty="0">
              <a:ea typeface="Calibri" panose="020F0502020204030204" pitchFamily="34" charset="0"/>
            </a:endParaRPr>
          </a:p>
          <a:p>
            <a:pPr marL="0" indent="0" algn="just">
              <a:lnSpc>
                <a:spcPct val="150000"/>
              </a:lnSpc>
              <a:buNone/>
            </a:pPr>
            <a:endParaRPr lang="en-GB" sz="2000" dirty="0"/>
          </a:p>
        </p:txBody>
      </p:sp>
    </p:spTree>
    <p:extLst>
      <p:ext uri="{BB962C8B-B14F-4D97-AF65-F5344CB8AC3E}">
        <p14:creationId xmlns:p14="http://schemas.microsoft.com/office/powerpoint/2010/main" val="517775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FFA60-29C7-4FA6-921E-18BEC14C35D9}"/>
              </a:ext>
            </a:extLst>
          </p:cNvPr>
          <p:cNvSpPr>
            <a:spLocks noGrp="1"/>
          </p:cNvSpPr>
          <p:nvPr>
            <p:ph type="title"/>
          </p:nvPr>
        </p:nvSpPr>
        <p:spPr/>
        <p:txBody>
          <a:bodyPr/>
          <a:lstStyle/>
          <a:p>
            <a:r>
              <a:rPr lang="en-GB" u="sng" dirty="0">
                <a:latin typeface="+mn-lt"/>
              </a:rPr>
              <a:t>Symptoms of bipolar disorders</a:t>
            </a:r>
          </a:p>
        </p:txBody>
      </p:sp>
      <p:sp>
        <p:nvSpPr>
          <p:cNvPr id="3" name="Content Placeholder 2">
            <a:extLst>
              <a:ext uri="{FF2B5EF4-FFF2-40B4-BE49-F238E27FC236}">
                <a16:creationId xmlns:a16="http://schemas.microsoft.com/office/drawing/2014/main" id="{A15E91A6-0C22-4991-9B47-AADADA15FCAB}"/>
              </a:ext>
            </a:extLst>
          </p:cNvPr>
          <p:cNvSpPr>
            <a:spLocks noGrp="1"/>
          </p:cNvSpPr>
          <p:nvPr>
            <p:ph idx="1"/>
          </p:nvPr>
        </p:nvSpPr>
        <p:spPr>
          <a:xfrm>
            <a:off x="869244" y="1488141"/>
            <a:ext cx="10484556" cy="4688821"/>
          </a:xfrm>
        </p:spPr>
        <p:txBody>
          <a:bodyPr>
            <a:normAutofit fontScale="92500" lnSpcReduction="20000"/>
          </a:bodyPr>
          <a:lstStyle/>
          <a:p>
            <a:pPr marL="0" indent="0">
              <a:lnSpc>
                <a:spcPct val="160000"/>
              </a:lnSpc>
              <a:buNone/>
            </a:pPr>
            <a:r>
              <a:rPr lang="en-GB" sz="2000" dirty="0">
                <a:solidFill>
                  <a:srgbClr val="212B32"/>
                </a:solidFill>
              </a:rPr>
              <a:t>Bipolar disorder symptoms can vary, whereby a person could either have manic episodes, depressive episodes, or both types of symptoms. These symptoms could last up from 1- 2weeks and sometimes longer </a:t>
            </a:r>
            <a:r>
              <a:rPr lang="en-GB" sz="2000" dirty="0">
                <a:solidFill>
                  <a:srgbClr val="212B32"/>
                </a:solidFill>
                <a:hlinkClick r:id="rId3"/>
              </a:rPr>
              <a:t>https://www.nimh.nih.gov/health/publications/bipolar-disorder/index.shtml</a:t>
            </a:r>
            <a:endParaRPr lang="en-GB" sz="2000" dirty="0">
              <a:solidFill>
                <a:srgbClr val="212B32"/>
              </a:solidFill>
            </a:endParaRPr>
          </a:p>
          <a:p>
            <a:pPr marL="0" indent="0">
              <a:lnSpc>
                <a:spcPct val="160000"/>
              </a:lnSpc>
              <a:buNone/>
            </a:pPr>
            <a:r>
              <a:rPr lang="en-GB" sz="2000" b="0" i="0" dirty="0">
                <a:solidFill>
                  <a:srgbClr val="212B32"/>
                </a:solidFill>
                <a:effectLst/>
              </a:rPr>
              <a:t>Symptoms during the Manic episodes may include:</a:t>
            </a:r>
            <a:r>
              <a:rPr lang="en-GB" sz="2000" dirty="0"/>
              <a:t> </a:t>
            </a:r>
          </a:p>
          <a:p>
            <a:r>
              <a:rPr lang="en-GB" sz="2000" dirty="0">
                <a:solidFill>
                  <a:srgbClr val="2E2E2E"/>
                </a:solidFill>
              </a:rPr>
              <a:t>I</a:t>
            </a:r>
            <a:r>
              <a:rPr lang="en-GB" sz="2000" b="0" i="0" dirty="0">
                <a:solidFill>
                  <a:srgbClr val="2E2E2E"/>
                </a:solidFill>
                <a:effectLst/>
              </a:rPr>
              <a:t>ncreased energy,</a:t>
            </a:r>
          </a:p>
          <a:p>
            <a:r>
              <a:rPr lang="en-GB" sz="2000" dirty="0">
                <a:solidFill>
                  <a:srgbClr val="2E2E2E"/>
                </a:solidFill>
              </a:rPr>
              <a:t>E</a:t>
            </a:r>
            <a:r>
              <a:rPr lang="en-GB" sz="2000" b="0" i="0" dirty="0">
                <a:solidFill>
                  <a:srgbClr val="2E2E2E"/>
                </a:solidFill>
                <a:effectLst/>
              </a:rPr>
              <a:t>xcitement, impulsive behaviour </a:t>
            </a:r>
          </a:p>
          <a:p>
            <a:r>
              <a:rPr lang="en-GB" sz="2000" b="0" i="0" dirty="0">
                <a:solidFill>
                  <a:srgbClr val="2E2E2E"/>
                </a:solidFill>
                <a:effectLst/>
              </a:rPr>
              <a:t>Lack of energy, feeling worthless, low self-esteem and suicidal thoughts.</a:t>
            </a:r>
          </a:p>
          <a:p>
            <a:pPr algn="l">
              <a:buFont typeface="Arial" panose="020B0604020202020204" pitchFamily="34" charset="0"/>
              <a:buChar char="•"/>
            </a:pPr>
            <a:r>
              <a:rPr lang="en-GB" sz="2000" b="0" i="0" dirty="0">
                <a:solidFill>
                  <a:srgbClr val="111111"/>
                </a:solidFill>
                <a:effectLst/>
              </a:rPr>
              <a:t>Unusual talkativeness</a:t>
            </a:r>
          </a:p>
          <a:p>
            <a:pPr algn="l">
              <a:buFont typeface="Arial" panose="020B0604020202020204" pitchFamily="34" charset="0"/>
              <a:buChar char="•"/>
            </a:pPr>
            <a:r>
              <a:rPr lang="en-GB" sz="2000" b="0" i="0" dirty="0">
                <a:solidFill>
                  <a:srgbClr val="111111"/>
                </a:solidFill>
                <a:effectLst/>
              </a:rPr>
              <a:t>Poor decision-making such as,  impulse buying, drinking, sexual risks </a:t>
            </a:r>
            <a:endParaRPr lang="en-GB" sz="2000" dirty="0">
              <a:solidFill>
                <a:srgbClr val="111111"/>
              </a:solidFill>
            </a:endParaRPr>
          </a:p>
          <a:p>
            <a:pPr algn="l">
              <a:buFont typeface="Arial" panose="020B0604020202020204" pitchFamily="34" charset="0"/>
              <a:buChar char="•"/>
            </a:pPr>
            <a:r>
              <a:rPr lang="en-GB" sz="2000" dirty="0"/>
              <a:t>Unable to do what certain activities</a:t>
            </a:r>
          </a:p>
          <a:p>
            <a:r>
              <a:rPr lang="en-GB" sz="2000" dirty="0"/>
              <a:t>Isolation</a:t>
            </a:r>
          </a:p>
          <a:p>
            <a:r>
              <a:rPr lang="en-GB" sz="2000" dirty="0"/>
              <a:t>Suicide thought or attempting suicide</a:t>
            </a:r>
            <a:endParaRPr lang="en-GB" sz="1200" b="0" i="0" dirty="0">
              <a:solidFill>
                <a:srgbClr val="202124"/>
              </a:solidFill>
              <a:effectLst/>
            </a:endParaRPr>
          </a:p>
          <a:p>
            <a:endParaRPr lang="en-GB" dirty="0"/>
          </a:p>
        </p:txBody>
      </p:sp>
    </p:spTree>
    <p:extLst>
      <p:ext uri="{BB962C8B-B14F-4D97-AF65-F5344CB8AC3E}">
        <p14:creationId xmlns:p14="http://schemas.microsoft.com/office/powerpoint/2010/main" val="3231750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7C368-AF7A-4E38-A07B-E897250E3784}"/>
              </a:ext>
            </a:extLst>
          </p:cNvPr>
          <p:cNvSpPr>
            <a:spLocks noGrp="1"/>
          </p:cNvSpPr>
          <p:nvPr>
            <p:ph type="title"/>
          </p:nvPr>
        </p:nvSpPr>
        <p:spPr/>
        <p:txBody>
          <a:bodyPr/>
          <a:lstStyle/>
          <a:p>
            <a:r>
              <a:rPr lang="en-GB" u="sng" dirty="0">
                <a:latin typeface="+mn-lt"/>
              </a:rPr>
              <a:t>Symptoms of bipolar disorders</a:t>
            </a:r>
          </a:p>
        </p:txBody>
      </p:sp>
      <p:sp>
        <p:nvSpPr>
          <p:cNvPr id="3" name="Content Placeholder 2">
            <a:extLst>
              <a:ext uri="{FF2B5EF4-FFF2-40B4-BE49-F238E27FC236}">
                <a16:creationId xmlns:a16="http://schemas.microsoft.com/office/drawing/2014/main" id="{F48BCE44-9C2F-4D13-9782-7F91A8F6E70E}"/>
              </a:ext>
            </a:extLst>
          </p:cNvPr>
          <p:cNvSpPr>
            <a:spLocks noGrp="1"/>
          </p:cNvSpPr>
          <p:nvPr>
            <p:ph idx="1"/>
          </p:nvPr>
        </p:nvSpPr>
        <p:spPr>
          <a:xfrm>
            <a:off x="838200" y="1500326"/>
            <a:ext cx="10515600" cy="4676637"/>
          </a:xfrm>
        </p:spPr>
        <p:txBody>
          <a:bodyPr>
            <a:noAutofit/>
          </a:bodyPr>
          <a:lstStyle/>
          <a:p>
            <a:pPr marL="0" indent="0">
              <a:lnSpc>
                <a:spcPct val="100000"/>
              </a:lnSpc>
              <a:buNone/>
            </a:pPr>
            <a:r>
              <a:rPr lang="en-GB" sz="2000" b="0" i="0" dirty="0">
                <a:solidFill>
                  <a:srgbClr val="212B32"/>
                </a:solidFill>
                <a:effectLst/>
              </a:rPr>
              <a:t>The symptoms associated with depressive episodes may include: </a:t>
            </a:r>
            <a:r>
              <a:rPr lang="en-GB" sz="2000" dirty="0"/>
              <a:t>(NHS England, 2019)</a:t>
            </a:r>
            <a:endParaRPr lang="en-GB" sz="2000" b="0" i="0" dirty="0">
              <a:solidFill>
                <a:srgbClr val="212B32"/>
              </a:solidFill>
              <a:effectLst/>
            </a:endParaRPr>
          </a:p>
          <a:p>
            <a:pPr algn="l">
              <a:lnSpc>
                <a:spcPct val="100000"/>
              </a:lnSpc>
              <a:buFont typeface="Arial" panose="020B0604020202020204" pitchFamily="34" charset="0"/>
              <a:buChar char="•"/>
            </a:pPr>
            <a:r>
              <a:rPr lang="en-GB" sz="2000" dirty="0">
                <a:solidFill>
                  <a:srgbClr val="212B32"/>
                </a:solidFill>
              </a:rPr>
              <a:t>F</a:t>
            </a:r>
            <a:r>
              <a:rPr lang="en-GB" sz="2000" b="0" i="0" dirty="0">
                <a:solidFill>
                  <a:srgbClr val="212B32"/>
                </a:solidFill>
                <a:effectLst/>
              </a:rPr>
              <a:t>eeling sad, or anxious</a:t>
            </a:r>
          </a:p>
          <a:p>
            <a:pPr algn="l">
              <a:lnSpc>
                <a:spcPct val="100000"/>
              </a:lnSpc>
              <a:buFont typeface="Arial" panose="020B0604020202020204" pitchFamily="34" charset="0"/>
              <a:buChar char="•"/>
            </a:pPr>
            <a:r>
              <a:rPr lang="en-GB" sz="2000" b="0" i="0" dirty="0">
                <a:solidFill>
                  <a:srgbClr val="212B32"/>
                </a:solidFill>
                <a:effectLst/>
              </a:rPr>
              <a:t>Lack of energy</a:t>
            </a:r>
          </a:p>
          <a:p>
            <a:pPr algn="l">
              <a:lnSpc>
                <a:spcPct val="100000"/>
              </a:lnSpc>
              <a:buFont typeface="Arial" panose="020B0604020202020204" pitchFamily="34" charset="0"/>
              <a:buChar char="•"/>
            </a:pPr>
            <a:r>
              <a:rPr lang="en-GB" sz="2000" dirty="0">
                <a:solidFill>
                  <a:srgbClr val="212B32"/>
                </a:solidFill>
              </a:rPr>
              <a:t>D</a:t>
            </a:r>
            <a:r>
              <a:rPr lang="en-GB" sz="2000" b="0" i="0" dirty="0">
                <a:solidFill>
                  <a:srgbClr val="212B32"/>
                </a:solidFill>
                <a:effectLst/>
              </a:rPr>
              <a:t>ifficulty concentrating and remembering things</a:t>
            </a:r>
          </a:p>
          <a:p>
            <a:pPr algn="l">
              <a:lnSpc>
                <a:spcPct val="100000"/>
              </a:lnSpc>
              <a:buFont typeface="Arial" panose="020B0604020202020204" pitchFamily="34" charset="0"/>
              <a:buChar char="•"/>
            </a:pPr>
            <a:r>
              <a:rPr lang="en-GB" sz="2000" dirty="0">
                <a:solidFill>
                  <a:srgbClr val="212B32"/>
                </a:solidFill>
              </a:rPr>
              <a:t>L</a:t>
            </a:r>
            <a:r>
              <a:rPr lang="en-GB" sz="2000" b="0" i="0" dirty="0">
                <a:solidFill>
                  <a:srgbClr val="212B32"/>
                </a:solidFill>
                <a:effectLst/>
              </a:rPr>
              <a:t>oss of interest in activities</a:t>
            </a:r>
          </a:p>
          <a:p>
            <a:pPr algn="l">
              <a:lnSpc>
                <a:spcPct val="100000"/>
              </a:lnSpc>
              <a:buFont typeface="Arial" panose="020B0604020202020204" pitchFamily="34" charset="0"/>
              <a:buChar char="•"/>
            </a:pPr>
            <a:r>
              <a:rPr lang="en-GB" sz="2000" dirty="0">
                <a:solidFill>
                  <a:srgbClr val="212B32"/>
                </a:solidFill>
              </a:rPr>
              <a:t>F</a:t>
            </a:r>
            <a:r>
              <a:rPr lang="en-GB" sz="2000" b="0" i="0" dirty="0">
                <a:solidFill>
                  <a:srgbClr val="212B32"/>
                </a:solidFill>
                <a:effectLst/>
              </a:rPr>
              <a:t>eeling hopeless or worthless</a:t>
            </a:r>
          </a:p>
          <a:p>
            <a:pPr algn="l">
              <a:lnSpc>
                <a:spcPct val="100000"/>
              </a:lnSpc>
              <a:buFont typeface="Arial" panose="020B0604020202020204" pitchFamily="34" charset="0"/>
              <a:buChar char="•"/>
            </a:pPr>
            <a:r>
              <a:rPr lang="en-GB" sz="2000" dirty="0">
                <a:solidFill>
                  <a:srgbClr val="212B32"/>
                </a:solidFill>
              </a:rPr>
              <a:t>B</a:t>
            </a:r>
            <a:r>
              <a:rPr lang="en-GB" sz="2000" b="0" i="0" dirty="0">
                <a:solidFill>
                  <a:srgbClr val="212B32"/>
                </a:solidFill>
                <a:effectLst/>
              </a:rPr>
              <a:t>eing delusional</a:t>
            </a:r>
            <a:r>
              <a:rPr lang="en-GB" sz="2000" dirty="0">
                <a:solidFill>
                  <a:srgbClr val="212B32"/>
                </a:solidFill>
              </a:rPr>
              <a:t> or </a:t>
            </a:r>
            <a:r>
              <a:rPr lang="en-GB" sz="2000" b="0" i="0" dirty="0">
                <a:solidFill>
                  <a:srgbClr val="212B32"/>
                </a:solidFill>
                <a:effectLst/>
              </a:rPr>
              <a:t>having hallucinations </a:t>
            </a:r>
          </a:p>
          <a:p>
            <a:pPr algn="l">
              <a:lnSpc>
                <a:spcPct val="100000"/>
              </a:lnSpc>
              <a:buFont typeface="Arial" panose="020B0604020202020204" pitchFamily="34" charset="0"/>
              <a:buChar char="•"/>
            </a:pPr>
            <a:r>
              <a:rPr lang="en-GB" sz="2000" dirty="0">
                <a:solidFill>
                  <a:srgbClr val="212B32"/>
                </a:solidFill>
              </a:rPr>
              <a:t>L</a:t>
            </a:r>
            <a:r>
              <a:rPr lang="en-GB" sz="2000" b="0" i="0" dirty="0">
                <a:solidFill>
                  <a:srgbClr val="212B32"/>
                </a:solidFill>
                <a:effectLst/>
              </a:rPr>
              <a:t>ack of appetite</a:t>
            </a:r>
          </a:p>
          <a:p>
            <a:pPr algn="l">
              <a:lnSpc>
                <a:spcPct val="100000"/>
              </a:lnSpc>
              <a:buFont typeface="Arial" panose="020B0604020202020204" pitchFamily="34" charset="0"/>
              <a:buChar char="•"/>
            </a:pPr>
            <a:r>
              <a:rPr lang="en-GB" sz="2000" dirty="0">
                <a:solidFill>
                  <a:srgbClr val="212B32"/>
                </a:solidFill>
              </a:rPr>
              <a:t>D</a:t>
            </a:r>
            <a:r>
              <a:rPr lang="en-GB" sz="2000" b="0" i="0" dirty="0">
                <a:solidFill>
                  <a:srgbClr val="212B32"/>
                </a:solidFill>
                <a:effectLst/>
              </a:rPr>
              <a:t>ifficulty sleeping</a:t>
            </a:r>
          </a:p>
          <a:p>
            <a:pPr algn="l">
              <a:lnSpc>
                <a:spcPct val="100000"/>
              </a:lnSpc>
              <a:buFont typeface="Arial" panose="020B0604020202020204" pitchFamily="34" charset="0"/>
              <a:buChar char="•"/>
            </a:pPr>
            <a:r>
              <a:rPr lang="en-GB" sz="2000" dirty="0">
                <a:solidFill>
                  <a:srgbClr val="212B32"/>
                </a:solidFill>
              </a:rPr>
              <a:t>Having s</a:t>
            </a:r>
            <a:r>
              <a:rPr lang="en-GB" sz="2000" b="0" i="0" dirty="0">
                <a:solidFill>
                  <a:srgbClr val="212B32"/>
                </a:solidFill>
                <a:effectLst/>
              </a:rPr>
              <a:t>uicidal thoughts</a:t>
            </a:r>
            <a:endParaRPr lang="en-GB" sz="2000" dirty="0"/>
          </a:p>
        </p:txBody>
      </p:sp>
    </p:spTree>
    <p:extLst>
      <p:ext uri="{BB962C8B-B14F-4D97-AF65-F5344CB8AC3E}">
        <p14:creationId xmlns:p14="http://schemas.microsoft.com/office/powerpoint/2010/main" val="2629212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BC03A-2F92-40D1-828B-5E951B53446E}"/>
              </a:ext>
            </a:extLst>
          </p:cNvPr>
          <p:cNvSpPr>
            <a:spLocks noGrp="1"/>
          </p:cNvSpPr>
          <p:nvPr>
            <p:ph type="title"/>
          </p:nvPr>
        </p:nvSpPr>
        <p:spPr/>
        <p:txBody>
          <a:bodyPr/>
          <a:lstStyle/>
          <a:p>
            <a:r>
              <a:rPr lang="en-GB" u="sng" dirty="0">
                <a:latin typeface="+mn-lt"/>
              </a:rPr>
              <a:t>Diagnosis </a:t>
            </a:r>
          </a:p>
        </p:txBody>
      </p:sp>
      <p:sp>
        <p:nvSpPr>
          <p:cNvPr id="3" name="Content Placeholder 2">
            <a:extLst>
              <a:ext uri="{FF2B5EF4-FFF2-40B4-BE49-F238E27FC236}">
                <a16:creationId xmlns:a16="http://schemas.microsoft.com/office/drawing/2014/main" id="{FD1D0BDA-2916-4D98-8E11-422E196F2305}"/>
              </a:ext>
            </a:extLst>
          </p:cNvPr>
          <p:cNvSpPr>
            <a:spLocks noGrp="1"/>
          </p:cNvSpPr>
          <p:nvPr>
            <p:ph idx="1"/>
          </p:nvPr>
        </p:nvSpPr>
        <p:spPr>
          <a:xfrm>
            <a:off x="838200" y="1415144"/>
            <a:ext cx="10515600" cy="4761820"/>
          </a:xfrm>
        </p:spPr>
        <p:txBody>
          <a:bodyPr>
            <a:normAutofit fontScale="77500" lnSpcReduction="20000"/>
          </a:bodyPr>
          <a:lstStyle/>
          <a:p>
            <a:pPr marL="0" indent="0">
              <a:lnSpc>
                <a:spcPct val="120000"/>
              </a:lnSpc>
              <a:buNone/>
            </a:pPr>
            <a:r>
              <a:rPr lang="en-GB" sz="2000" b="0" i="0" dirty="0">
                <a:solidFill>
                  <a:srgbClr val="000000"/>
                </a:solidFill>
                <a:effectLst/>
              </a:rPr>
              <a:t>According to </a:t>
            </a:r>
            <a:r>
              <a:rPr lang="en-GB" sz="2000" dirty="0">
                <a:solidFill>
                  <a:srgbClr val="000000"/>
                </a:solidFill>
              </a:rPr>
              <a:t>research, there are different ways in which a person can know if they have bipolar disorder. Many people with bipolar disorder are often diagnosed in their adulthood, after years of continued symptoms.</a:t>
            </a:r>
          </a:p>
          <a:p>
            <a:pPr marL="0" indent="0" algn="l">
              <a:lnSpc>
                <a:spcPct val="120000"/>
              </a:lnSpc>
              <a:buNone/>
            </a:pPr>
            <a:r>
              <a:rPr lang="en-GB" sz="2000" dirty="0">
                <a:solidFill>
                  <a:srgbClr val="000000"/>
                </a:solidFill>
              </a:rPr>
              <a:t>This diagnosis process may include: </a:t>
            </a:r>
          </a:p>
          <a:p>
            <a:pPr>
              <a:lnSpc>
                <a:spcPct val="120000"/>
              </a:lnSpc>
            </a:pPr>
            <a:r>
              <a:rPr lang="en-GB" sz="2000" b="1" i="0" dirty="0">
                <a:solidFill>
                  <a:srgbClr val="000000"/>
                </a:solidFill>
                <a:effectLst/>
              </a:rPr>
              <a:t>Physical exam-</a:t>
            </a:r>
            <a:r>
              <a:rPr lang="en-GB" sz="2000" b="0" i="0" dirty="0">
                <a:solidFill>
                  <a:srgbClr val="000000"/>
                </a:solidFill>
                <a:effectLst/>
              </a:rPr>
              <a:t> This involves a doctor </a:t>
            </a:r>
            <a:r>
              <a:rPr lang="en-GB" sz="2000" dirty="0">
                <a:solidFill>
                  <a:srgbClr val="000000"/>
                </a:solidFill>
              </a:rPr>
              <a:t>performing a </a:t>
            </a:r>
            <a:r>
              <a:rPr lang="en-GB" sz="2000" b="0" i="0" dirty="0">
                <a:solidFill>
                  <a:srgbClr val="000000"/>
                </a:solidFill>
                <a:effectLst/>
              </a:rPr>
              <a:t>physical examination and tests to identify any medical problem that could be causing the symptoms</a:t>
            </a:r>
          </a:p>
          <a:p>
            <a:pPr>
              <a:lnSpc>
                <a:spcPct val="120000"/>
              </a:lnSpc>
            </a:pPr>
            <a:r>
              <a:rPr lang="en-GB" sz="2000" b="1" dirty="0">
                <a:solidFill>
                  <a:srgbClr val="000000"/>
                </a:solidFill>
              </a:rPr>
              <a:t>Psychiatric assessment-</a:t>
            </a:r>
            <a:r>
              <a:rPr lang="en-GB" sz="2000" dirty="0">
                <a:solidFill>
                  <a:srgbClr val="000000"/>
                </a:solidFill>
              </a:rPr>
              <a:t> Doctors may </a:t>
            </a:r>
            <a:r>
              <a:rPr lang="en-GB" sz="2000" b="0" i="0" dirty="0">
                <a:solidFill>
                  <a:srgbClr val="000000"/>
                </a:solidFill>
                <a:effectLst/>
              </a:rPr>
              <a:t>refer patient to a psychiatric, who will talk to them about their thought</a:t>
            </a:r>
            <a:r>
              <a:rPr lang="en-GB" sz="2000" dirty="0">
                <a:solidFill>
                  <a:srgbClr val="000000"/>
                </a:solidFill>
              </a:rPr>
              <a:t>s, feelings, and behaviours pattern.</a:t>
            </a:r>
          </a:p>
          <a:p>
            <a:pPr>
              <a:lnSpc>
                <a:spcPct val="120000"/>
              </a:lnSpc>
            </a:pPr>
            <a:r>
              <a:rPr lang="en-GB" sz="2000" b="1" dirty="0">
                <a:solidFill>
                  <a:srgbClr val="000000"/>
                </a:solidFill>
              </a:rPr>
              <a:t>Mood charting-</a:t>
            </a:r>
            <a:r>
              <a:rPr lang="en-GB" sz="2000" dirty="0">
                <a:solidFill>
                  <a:srgbClr val="000000"/>
                </a:solidFill>
              </a:rPr>
              <a:t> Patient may be asked to keep daily reco</a:t>
            </a:r>
            <a:r>
              <a:rPr lang="en-GB" sz="2000" dirty="0">
                <a:solidFill>
                  <a:srgbClr val="303030"/>
                </a:solidFill>
              </a:rPr>
              <a:t>rd </a:t>
            </a:r>
            <a:r>
              <a:rPr lang="en-GB" sz="2000" dirty="0">
                <a:solidFill>
                  <a:srgbClr val="000000"/>
                </a:solidFill>
              </a:rPr>
              <a:t>of their moods, sleep pattern or other symptoms that could help with the diagnosis and finding the right treatment for them</a:t>
            </a:r>
            <a:r>
              <a:rPr lang="en-GB" sz="2000" b="0" i="0" dirty="0">
                <a:solidFill>
                  <a:srgbClr val="303030"/>
                </a:solidFill>
                <a:effectLst/>
              </a:rPr>
              <a:t> (</a:t>
            </a:r>
            <a:r>
              <a:rPr lang="en-GB" sz="2000" dirty="0">
                <a:solidFill>
                  <a:srgbClr val="303030"/>
                </a:solidFill>
              </a:rPr>
              <a:t>United kingdom P</a:t>
            </a:r>
            <a:r>
              <a:rPr lang="en-GB" sz="2000" b="0" i="0" dirty="0">
                <a:solidFill>
                  <a:srgbClr val="303030"/>
                </a:solidFill>
                <a:effectLst/>
              </a:rPr>
              <a:t>sychiatric Association, 2019).</a:t>
            </a:r>
          </a:p>
          <a:p>
            <a:pPr marL="0" indent="0">
              <a:lnSpc>
                <a:spcPct val="120000"/>
              </a:lnSpc>
              <a:buNone/>
            </a:pPr>
            <a:r>
              <a:rPr lang="en-GB" sz="2000" b="0" i="0" dirty="0">
                <a:solidFill>
                  <a:srgbClr val="000000"/>
                </a:solidFill>
                <a:effectLst/>
              </a:rPr>
              <a:t>The different diagnosis of bipolar disorder is hard and a bit complex because of patients mood and psychotic disorders, major depression, and schizophrenia.  The use of positive family history and bipolar screening tool is efficient first step in diagnosis. </a:t>
            </a:r>
          </a:p>
          <a:p>
            <a:pPr marL="0" indent="0">
              <a:lnSpc>
                <a:spcPct val="120000"/>
              </a:lnSpc>
              <a:buNone/>
            </a:pPr>
            <a:r>
              <a:rPr lang="en-GB" sz="2000" b="0" i="0" dirty="0">
                <a:solidFill>
                  <a:srgbClr val="000000"/>
                </a:solidFill>
                <a:effectLst/>
              </a:rPr>
              <a:t>Screening tools can help to recognize patients likely to have bipolar disorder and can improve the efficiency of the clinical interview. Bipolar disorder often appears in late adolescence or early adulthood and a family who lives with a patient that has bipolar disorder have greater chance in developing Bipolar themselves (</a:t>
            </a:r>
            <a:r>
              <a:rPr lang="en-GB" sz="2000" b="0" i="0" dirty="0" err="1">
                <a:solidFill>
                  <a:srgbClr val="000000"/>
                </a:solidFill>
                <a:effectLst/>
              </a:rPr>
              <a:t>Cerimele</a:t>
            </a:r>
            <a:r>
              <a:rPr lang="en-GB" sz="2000" b="0" i="0" dirty="0">
                <a:solidFill>
                  <a:srgbClr val="000000"/>
                </a:solidFill>
                <a:effectLst/>
              </a:rPr>
              <a:t>, J. M. , </a:t>
            </a:r>
            <a:r>
              <a:rPr lang="en-GB" sz="2000" b="0" i="0" dirty="0" err="1">
                <a:solidFill>
                  <a:srgbClr val="000000"/>
                </a:solidFill>
                <a:effectLst/>
              </a:rPr>
              <a:t>Chwastiak</a:t>
            </a:r>
            <a:r>
              <a:rPr lang="en-GB" sz="2000" b="0" i="0" dirty="0">
                <a:solidFill>
                  <a:srgbClr val="000000"/>
                </a:solidFill>
                <a:effectLst/>
              </a:rPr>
              <a:t>, L. A. , Chan et al., 2013)</a:t>
            </a:r>
          </a:p>
          <a:p>
            <a:pPr>
              <a:lnSpc>
                <a:spcPct val="100000"/>
              </a:lnSpc>
            </a:pPr>
            <a:endParaRPr lang="en-GB" sz="2000" b="0" i="0" dirty="0">
              <a:solidFill>
                <a:srgbClr val="000000"/>
              </a:solidFill>
              <a:effectLst/>
            </a:endParaRPr>
          </a:p>
        </p:txBody>
      </p:sp>
    </p:spTree>
    <p:extLst>
      <p:ext uri="{BB962C8B-B14F-4D97-AF65-F5344CB8AC3E}">
        <p14:creationId xmlns:p14="http://schemas.microsoft.com/office/powerpoint/2010/main" val="2670000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6E205-C795-498A-AC5C-C15BBE96AC02}"/>
              </a:ext>
            </a:extLst>
          </p:cNvPr>
          <p:cNvSpPr>
            <a:spLocks noGrp="1"/>
          </p:cNvSpPr>
          <p:nvPr>
            <p:ph type="title"/>
          </p:nvPr>
        </p:nvSpPr>
        <p:spPr>
          <a:xfrm>
            <a:off x="996244" y="365125"/>
            <a:ext cx="10515600" cy="1325563"/>
          </a:xfrm>
        </p:spPr>
        <p:txBody>
          <a:bodyPr/>
          <a:lstStyle/>
          <a:p>
            <a:r>
              <a:rPr lang="en-GB" u="sng" dirty="0">
                <a:latin typeface="+mn-lt"/>
              </a:rPr>
              <a:t>Treatments </a:t>
            </a:r>
            <a:r>
              <a:rPr lang="en-GB" dirty="0"/>
              <a:t> </a:t>
            </a:r>
          </a:p>
        </p:txBody>
      </p:sp>
      <p:sp>
        <p:nvSpPr>
          <p:cNvPr id="3" name="Content Placeholder 2">
            <a:extLst>
              <a:ext uri="{FF2B5EF4-FFF2-40B4-BE49-F238E27FC236}">
                <a16:creationId xmlns:a16="http://schemas.microsoft.com/office/drawing/2014/main" id="{52535553-DD6D-4CD7-817C-03891B7CE083}"/>
              </a:ext>
            </a:extLst>
          </p:cNvPr>
          <p:cNvSpPr>
            <a:spLocks noGrp="1"/>
          </p:cNvSpPr>
          <p:nvPr>
            <p:ph idx="1"/>
          </p:nvPr>
        </p:nvSpPr>
        <p:spPr>
          <a:xfrm>
            <a:off x="838200" y="1420428"/>
            <a:ext cx="10515600" cy="4756536"/>
          </a:xfrm>
        </p:spPr>
        <p:txBody>
          <a:bodyPr>
            <a:normAutofit fontScale="47500" lnSpcReduction="20000"/>
          </a:bodyPr>
          <a:lstStyle/>
          <a:p>
            <a:pPr marL="0" indent="0">
              <a:lnSpc>
                <a:spcPct val="170000"/>
              </a:lnSpc>
              <a:buNone/>
            </a:pPr>
            <a:r>
              <a:rPr lang="en-GB" sz="2900" dirty="0">
                <a:cs typeface="Times New Roman" panose="02020603050405020304" pitchFamily="18" charset="0"/>
              </a:rPr>
              <a:t>Bipolar disorder can be treated, even with those that may experience the severe form of this mental illness. The use of medications, psychotherapy, or a combination of other types of treatments are the primary treatment of bipolar </a:t>
            </a:r>
            <a:r>
              <a:rPr lang="en-GB" sz="2900" dirty="0">
                <a:solidFill>
                  <a:srgbClr val="000000"/>
                </a:solidFill>
              </a:rPr>
              <a:t>(Geddes, J., &amp; Miklowitz, D. J. 2013)</a:t>
            </a:r>
            <a:endParaRPr lang="en-GB" sz="2900" dirty="0">
              <a:cs typeface="Times New Roman" panose="02020603050405020304" pitchFamily="18" charset="0"/>
            </a:endParaRPr>
          </a:p>
          <a:p>
            <a:pPr>
              <a:lnSpc>
                <a:spcPct val="120000"/>
              </a:lnSpc>
            </a:pPr>
            <a:r>
              <a:rPr lang="en-US" sz="3400" b="1" dirty="0">
                <a:cs typeface="Times New Roman" panose="02020603050405020304" pitchFamily="18" charset="0"/>
              </a:rPr>
              <a:t>Medications-</a:t>
            </a:r>
            <a:r>
              <a:rPr lang="en-US" sz="2900" b="1" dirty="0">
                <a:cs typeface="Times New Roman" panose="02020603050405020304" pitchFamily="18" charset="0"/>
              </a:rPr>
              <a:t> </a:t>
            </a:r>
            <a:r>
              <a:rPr lang="en-US" sz="2900" dirty="0">
                <a:cs typeface="Times New Roman" panose="02020603050405020304" pitchFamily="18" charset="0"/>
              </a:rPr>
              <a:t>Taking medications prescribed by the doctor helps to balance the mood of patients with bipolar. Also, </a:t>
            </a:r>
            <a:r>
              <a:rPr lang="en-GB" sz="2900" dirty="0">
                <a:cs typeface="Times New Roman" panose="02020603050405020304" pitchFamily="18" charset="0"/>
              </a:rPr>
              <a:t>treatment with medications could be lifelong even during periods when one feels better. This is to ensure that they do not have a relapse of symptoms </a:t>
            </a:r>
          </a:p>
          <a:p>
            <a:pPr>
              <a:lnSpc>
                <a:spcPct val="120000"/>
              </a:lnSpc>
            </a:pPr>
            <a:r>
              <a:rPr lang="en-GB" sz="3400" b="1" dirty="0">
                <a:cs typeface="Times New Roman" panose="02020603050405020304" pitchFamily="18" charset="0"/>
              </a:rPr>
              <a:t>Treatment programs or Therapy- </a:t>
            </a:r>
            <a:r>
              <a:rPr lang="en-GB" sz="2900" dirty="0">
                <a:cs typeface="Times New Roman" panose="02020603050405020304" pitchFamily="18" charset="0"/>
              </a:rPr>
              <a:t>Treatment programs or therapy are recommended by Doctors to provide support and counselling while trying to put the symptoms under control. Some of such therapy may include:</a:t>
            </a:r>
          </a:p>
          <a:p>
            <a:pPr>
              <a:lnSpc>
                <a:spcPct val="120000"/>
              </a:lnSpc>
            </a:pPr>
            <a:r>
              <a:rPr lang="en-US" sz="2900" u="sng" dirty="0">
                <a:cs typeface="Times New Roman" panose="02020603050405020304" pitchFamily="18" charset="0"/>
              </a:rPr>
              <a:t>Family-Focused Therapy </a:t>
            </a:r>
            <a:r>
              <a:rPr lang="en-US" sz="2900" dirty="0">
                <a:cs typeface="Times New Roman" panose="02020603050405020304" pitchFamily="18" charset="0"/>
              </a:rPr>
              <a:t>– This helps to improve family coping strategies, such as identifying symptoms early in helping their loved one. (</a:t>
            </a:r>
            <a:r>
              <a:rPr lang="en-GB" sz="2900" b="0" i="0" dirty="0">
                <a:solidFill>
                  <a:srgbClr val="000000"/>
                </a:solidFill>
                <a:effectLst/>
              </a:rPr>
              <a:t>Hooley JM</a:t>
            </a:r>
            <a:r>
              <a:rPr lang="en-GB" sz="2900" dirty="0">
                <a:solidFill>
                  <a:srgbClr val="000000"/>
                </a:solidFill>
              </a:rPr>
              <a:t>, 2017)</a:t>
            </a:r>
          </a:p>
          <a:p>
            <a:pPr>
              <a:lnSpc>
                <a:spcPct val="120000"/>
              </a:lnSpc>
            </a:pPr>
            <a:r>
              <a:rPr lang="en-US" sz="2900" u="sng" dirty="0">
                <a:cs typeface="Times New Roman" panose="02020603050405020304" pitchFamily="18" charset="0"/>
              </a:rPr>
              <a:t>Interpersonal and Social Therapy </a:t>
            </a:r>
            <a:r>
              <a:rPr lang="en-US" sz="2900" dirty="0">
                <a:cs typeface="Times New Roman" panose="02020603050405020304" pitchFamily="18" charset="0"/>
              </a:rPr>
              <a:t>– This helps to  improve relationships with others and manage their daily routines (</a:t>
            </a:r>
            <a:r>
              <a:rPr lang="en-GB" sz="2900" b="0" i="0" dirty="0" err="1">
                <a:solidFill>
                  <a:srgbClr val="000000"/>
                </a:solidFill>
                <a:effectLst/>
              </a:rPr>
              <a:t>Roybal</a:t>
            </a:r>
            <a:r>
              <a:rPr lang="en-GB" sz="2900" b="0" i="0" dirty="0">
                <a:solidFill>
                  <a:srgbClr val="000000"/>
                </a:solidFill>
                <a:effectLst/>
              </a:rPr>
              <a:t> K, </a:t>
            </a:r>
            <a:r>
              <a:rPr lang="en-GB" sz="2900" b="0" i="0" dirty="0" err="1">
                <a:solidFill>
                  <a:srgbClr val="000000"/>
                </a:solidFill>
                <a:effectLst/>
              </a:rPr>
              <a:t>Theobold</a:t>
            </a:r>
            <a:r>
              <a:rPr lang="en-GB" sz="2900" b="0" i="0" dirty="0">
                <a:solidFill>
                  <a:srgbClr val="000000"/>
                </a:solidFill>
                <a:effectLst/>
              </a:rPr>
              <a:t> D, Graham A, et al. 2017)</a:t>
            </a:r>
          </a:p>
          <a:p>
            <a:pPr>
              <a:lnSpc>
                <a:spcPct val="120000"/>
              </a:lnSpc>
            </a:pPr>
            <a:r>
              <a:rPr lang="en-US" sz="2900" u="sng" dirty="0">
                <a:cs typeface="Times New Roman" panose="02020603050405020304" pitchFamily="18" charset="0"/>
              </a:rPr>
              <a:t>Psychoeducation</a:t>
            </a:r>
            <a:r>
              <a:rPr lang="en-US" sz="2900" dirty="0">
                <a:cs typeface="Times New Roman" panose="02020603050405020304" pitchFamily="18" charset="0"/>
              </a:rPr>
              <a:t> – This teaches people about the illness and its treatment, which is helpful to identify early, signs of mood swings </a:t>
            </a:r>
            <a:r>
              <a:rPr lang="en-GB" sz="2900" dirty="0">
                <a:solidFill>
                  <a:srgbClr val="000000"/>
                </a:solidFill>
                <a:cs typeface="Times New Roman" panose="02020603050405020304" pitchFamily="18" charset="0"/>
              </a:rPr>
              <a:t>(</a:t>
            </a:r>
            <a:r>
              <a:rPr lang="en-GB" sz="2900" b="0" i="0" dirty="0">
                <a:solidFill>
                  <a:srgbClr val="000000"/>
                </a:solidFill>
                <a:effectLst/>
              </a:rPr>
              <a:t>Colom F, Vieta E, Martinez-Aran A, et al. 2009)</a:t>
            </a:r>
          </a:p>
          <a:p>
            <a:pPr>
              <a:lnSpc>
                <a:spcPct val="120000"/>
              </a:lnSpc>
            </a:pPr>
            <a:r>
              <a:rPr lang="en-GB" sz="2900" i="0" u="sng" dirty="0">
                <a:solidFill>
                  <a:srgbClr val="000000"/>
                </a:solidFill>
                <a:effectLst/>
              </a:rPr>
              <a:t>Cognitive behavioural therapy-</a:t>
            </a:r>
            <a:r>
              <a:rPr lang="en-GB" sz="2900" i="0" dirty="0">
                <a:solidFill>
                  <a:srgbClr val="000000"/>
                </a:solidFill>
                <a:effectLst/>
              </a:rPr>
              <a:t> </a:t>
            </a:r>
            <a:r>
              <a:rPr lang="en-GB" sz="2900" b="0" i="0" dirty="0">
                <a:solidFill>
                  <a:srgbClr val="000000"/>
                </a:solidFill>
                <a:effectLst/>
              </a:rPr>
              <a:t>It focuses on their</a:t>
            </a:r>
            <a:r>
              <a:rPr lang="en-GB" sz="2900" dirty="0">
                <a:solidFill>
                  <a:srgbClr val="000000"/>
                </a:solidFill>
              </a:rPr>
              <a:t> </a:t>
            </a:r>
            <a:r>
              <a:rPr lang="en-GB" sz="2900" b="0" i="0" dirty="0">
                <a:solidFill>
                  <a:srgbClr val="000000"/>
                </a:solidFill>
                <a:effectLst/>
              </a:rPr>
              <a:t>thoughts and actions, which helps to change unhealthy behaviour patterns</a:t>
            </a:r>
          </a:p>
          <a:p>
            <a:pPr>
              <a:lnSpc>
                <a:spcPct val="120000"/>
              </a:lnSpc>
            </a:pPr>
            <a:r>
              <a:rPr lang="en-GB" sz="2900" b="0" i="0" dirty="0">
                <a:solidFill>
                  <a:srgbClr val="000000"/>
                </a:solidFill>
                <a:effectLst/>
              </a:rPr>
              <a:t> </a:t>
            </a:r>
            <a:r>
              <a:rPr lang="en-GB" sz="3400" b="1" dirty="0">
                <a:solidFill>
                  <a:srgbClr val="000000"/>
                </a:solidFill>
              </a:rPr>
              <a:t>Hospitalization-</a:t>
            </a:r>
            <a:r>
              <a:rPr lang="en-GB" sz="2900" b="1" dirty="0">
                <a:solidFill>
                  <a:srgbClr val="000000"/>
                </a:solidFill>
              </a:rPr>
              <a:t> </a:t>
            </a:r>
            <a:r>
              <a:rPr lang="en-GB" sz="2900" dirty="0">
                <a:solidFill>
                  <a:srgbClr val="000000"/>
                </a:solidFill>
              </a:rPr>
              <a:t>If a person with bipolar disorder behaves dangerously, feeling suicidal, doctors may recommend them being treated at the hospital. This is to ensure that they are safe and stable regardless of the type of episodes.</a:t>
            </a:r>
          </a:p>
        </p:txBody>
      </p:sp>
    </p:spTree>
    <p:extLst>
      <p:ext uri="{BB962C8B-B14F-4D97-AF65-F5344CB8AC3E}">
        <p14:creationId xmlns:p14="http://schemas.microsoft.com/office/powerpoint/2010/main" val="3478534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0C8370-5620-4335-86C0-38DCF7489247}"/>
              </a:ext>
            </a:extLst>
          </p:cNvPr>
          <p:cNvSpPr>
            <a:spLocks noGrp="1"/>
          </p:cNvSpPr>
          <p:nvPr>
            <p:ph type="title"/>
          </p:nvPr>
        </p:nvSpPr>
        <p:spPr/>
        <p:txBody>
          <a:bodyPr/>
          <a:lstStyle/>
          <a:p>
            <a:r>
              <a:rPr lang="en-GB" u="sng" dirty="0">
                <a:latin typeface="+mn-lt"/>
              </a:rPr>
              <a:t>Medication </a:t>
            </a:r>
          </a:p>
        </p:txBody>
      </p:sp>
      <p:sp>
        <p:nvSpPr>
          <p:cNvPr id="5" name="Content Placeholder 4">
            <a:extLst>
              <a:ext uri="{FF2B5EF4-FFF2-40B4-BE49-F238E27FC236}">
                <a16:creationId xmlns:a16="http://schemas.microsoft.com/office/drawing/2014/main" id="{A1B3303E-8F25-43AC-B3BF-2CFECC1CAA46}"/>
              </a:ext>
            </a:extLst>
          </p:cNvPr>
          <p:cNvSpPr>
            <a:spLocks noGrp="1"/>
          </p:cNvSpPr>
          <p:nvPr>
            <p:ph idx="1"/>
          </p:nvPr>
        </p:nvSpPr>
        <p:spPr>
          <a:xfrm>
            <a:off x="838200" y="1473693"/>
            <a:ext cx="10515600" cy="4703270"/>
          </a:xfrm>
        </p:spPr>
        <p:txBody>
          <a:bodyPr>
            <a:normAutofit lnSpcReduction="10000"/>
          </a:bodyPr>
          <a:lstStyle/>
          <a:p>
            <a:pPr marL="0" indent="0" algn="l">
              <a:lnSpc>
                <a:spcPct val="100000"/>
              </a:lnSpc>
              <a:buNone/>
            </a:pPr>
            <a:r>
              <a:rPr lang="en-GB" sz="2000" dirty="0">
                <a:solidFill>
                  <a:srgbClr val="212B32"/>
                </a:solidFill>
              </a:rPr>
              <a:t>Some medications can help manage symptoms of bipolar disorder. Medications generally used to treat bipolar disorder are based on the symptoms of each patient, and this may include: </a:t>
            </a:r>
          </a:p>
          <a:p>
            <a:pPr marL="0" indent="0">
              <a:lnSpc>
                <a:spcPct val="100000"/>
              </a:lnSpc>
              <a:buNone/>
            </a:pPr>
            <a:r>
              <a:rPr lang="en-GB" sz="2000" dirty="0">
                <a:solidFill>
                  <a:srgbClr val="212B32"/>
                </a:solidFill>
                <a:hlinkClick r:id="rId3"/>
              </a:rPr>
              <a:t>https://www.mayoclinic.org/diseases-conditions/bipolar-disorder/diagnosis-treatment/drc-20355961</a:t>
            </a:r>
            <a:endParaRPr lang="en-GB" sz="2000" dirty="0">
              <a:solidFill>
                <a:srgbClr val="212B32"/>
              </a:solidFill>
            </a:endParaRPr>
          </a:p>
          <a:p>
            <a:pPr>
              <a:lnSpc>
                <a:spcPct val="100000"/>
              </a:lnSpc>
            </a:pPr>
            <a:r>
              <a:rPr lang="en-GB" sz="2000" b="1" dirty="0">
                <a:solidFill>
                  <a:srgbClr val="212B32"/>
                </a:solidFill>
              </a:rPr>
              <a:t>Mood Stabilizers:</a:t>
            </a:r>
            <a:r>
              <a:rPr lang="en-GB" sz="2000" dirty="0"/>
              <a:t> It helps to control manic or depressive episodes. Sometimes these mood stabilizers may take several weeks to become fully effective.</a:t>
            </a:r>
          </a:p>
          <a:p>
            <a:pPr>
              <a:lnSpc>
                <a:spcPct val="100000"/>
              </a:lnSpc>
            </a:pPr>
            <a:r>
              <a:rPr lang="en-GB" sz="2000" b="1" dirty="0"/>
              <a:t>Antidepressants:</a:t>
            </a:r>
            <a:r>
              <a:rPr lang="en-GB" sz="2000" dirty="0"/>
              <a:t> This to help manage depression. Antidepressant can sometimes cause a manic episode, therefore, they are mixed with mood stabilizers or antipsychotic drugs.</a:t>
            </a:r>
            <a:r>
              <a:rPr lang="en-GB" sz="2000" dirty="0">
                <a:solidFill>
                  <a:srgbClr val="212B32"/>
                </a:solidFill>
              </a:rPr>
              <a:t> </a:t>
            </a:r>
          </a:p>
          <a:p>
            <a:pPr>
              <a:lnSpc>
                <a:spcPct val="100000"/>
              </a:lnSpc>
            </a:pPr>
            <a:r>
              <a:rPr lang="en-GB" sz="2000" b="1" i="0" dirty="0">
                <a:solidFill>
                  <a:srgbClr val="0E0E0E"/>
                </a:solidFill>
                <a:effectLst/>
              </a:rPr>
              <a:t>Lithium: </a:t>
            </a:r>
            <a:r>
              <a:rPr lang="en-GB" sz="2000" i="0" dirty="0">
                <a:solidFill>
                  <a:srgbClr val="0E0E0E"/>
                </a:solidFill>
                <a:effectLst/>
              </a:rPr>
              <a:t>This</a:t>
            </a:r>
            <a:r>
              <a:rPr lang="en-GB" sz="2000" b="1" i="0" dirty="0">
                <a:solidFill>
                  <a:srgbClr val="0E0E0E"/>
                </a:solidFill>
                <a:effectLst/>
              </a:rPr>
              <a:t> </a:t>
            </a:r>
            <a:r>
              <a:rPr lang="en-GB" sz="2000" b="0" i="0" dirty="0">
                <a:solidFill>
                  <a:srgbClr val="0E0E0E"/>
                </a:solidFill>
                <a:effectLst/>
              </a:rPr>
              <a:t>is effective in treating mania, recurrent depression, and preventing further mood episodes and suicide in adults.</a:t>
            </a:r>
          </a:p>
          <a:p>
            <a:pPr>
              <a:lnSpc>
                <a:spcPct val="100000"/>
              </a:lnSpc>
            </a:pPr>
            <a:r>
              <a:rPr lang="en-GB" sz="2000" b="1" dirty="0">
                <a:solidFill>
                  <a:srgbClr val="111111"/>
                </a:solidFill>
              </a:rPr>
              <a:t>A</a:t>
            </a:r>
            <a:r>
              <a:rPr lang="en-GB" sz="2000" b="1" i="0" dirty="0">
                <a:solidFill>
                  <a:srgbClr val="111111"/>
                </a:solidFill>
                <a:effectLst/>
              </a:rPr>
              <a:t>ntipsychotic.</a:t>
            </a:r>
            <a:r>
              <a:rPr lang="en-GB" sz="2000" dirty="0">
                <a:solidFill>
                  <a:srgbClr val="0E0E0E"/>
                </a:solidFill>
              </a:rPr>
              <a:t> </a:t>
            </a:r>
            <a:r>
              <a:rPr lang="en-GB" sz="2000" b="0" i="0" dirty="0">
                <a:solidFill>
                  <a:srgbClr val="111111"/>
                </a:solidFill>
                <a:effectLst/>
              </a:rPr>
              <a:t> This medication works as a depression </a:t>
            </a:r>
            <a:r>
              <a:rPr lang="en-GB" sz="2000" dirty="0">
                <a:solidFill>
                  <a:srgbClr val="111111"/>
                </a:solidFill>
              </a:rPr>
              <a:t>treatment and a mood stabilizer</a:t>
            </a:r>
            <a:r>
              <a:rPr lang="en-GB" sz="1800" b="0" i="0" dirty="0">
                <a:solidFill>
                  <a:srgbClr val="111111"/>
                </a:solidFill>
                <a:effectLst/>
              </a:rPr>
              <a:t>.</a:t>
            </a:r>
            <a:r>
              <a:rPr lang="en-GB" sz="1800" b="0" i="0" dirty="0">
                <a:solidFill>
                  <a:srgbClr val="0E0E0E"/>
                </a:solidFill>
                <a:effectLst/>
              </a:rPr>
              <a:t> </a:t>
            </a:r>
          </a:p>
          <a:p>
            <a:pPr>
              <a:lnSpc>
                <a:spcPct val="100000"/>
              </a:lnSpc>
            </a:pPr>
            <a:r>
              <a:rPr lang="en-GB" sz="2000" b="1" dirty="0">
                <a:solidFill>
                  <a:srgbClr val="212B32"/>
                </a:solidFill>
              </a:rPr>
              <a:t>Anti-anxiety medications- </a:t>
            </a:r>
            <a:r>
              <a:rPr lang="en-GB" sz="2000" dirty="0">
                <a:solidFill>
                  <a:srgbClr val="212B32"/>
                </a:solidFill>
              </a:rPr>
              <a:t>It may help with improving patient's sleep and anxiety. It is mostly used for short term relieve</a:t>
            </a:r>
          </a:p>
        </p:txBody>
      </p:sp>
    </p:spTree>
    <p:extLst>
      <p:ext uri="{BB962C8B-B14F-4D97-AF65-F5344CB8AC3E}">
        <p14:creationId xmlns:p14="http://schemas.microsoft.com/office/powerpoint/2010/main" val="2441278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1008-B006-41A4-B227-8D198350B7F8}"/>
              </a:ext>
            </a:extLst>
          </p:cNvPr>
          <p:cNvSpPr>
            <a:spLocks noGrp="1"/>
          </p:cNvSpPr>
          <p:nvPr>
            <p:ph type="title"/>
          </p:nvPr>
        </p:nvSpPr>
        <p:spPr/>
        <p:txBody>
          <a:bodyPr>
            <a:normAutofit/>
          </a:bodyPr>
          <a:lstStyle/>
          <a:p>
            <a:r>
              <a:rPr lang="en-GB" sz="4000" u="sng" dirty="0">
                <a:latin typeface="+mn-lt"/>
              </a:rPr>
              <a:t>Bipolar Disorder support </a:t>
            </a:r>
          </a:p>
        </p:txBody>
      </p:sp>
      <p:sp>
        <p:nvSpPr>
          <p:cNvPr id="3" name="Content Placeholder 2">
            <a:extLst>
              <a:ext uri="{FF2B5EF4-FFF2-40B4-BE49-F238E27FC236}">
                <a16:creationId xmlns:a16="http://schemas.microsoft.com/office/drawing/2014/main" id="{C166D814-1FAF-40E0-BAEB-71B28F8F1219}"/>
              </a:ext>
            </a:extLst>
          </p:cNvPr>
          <p:cNvSpPr>
            <a:spLocks noGrp="1"/>
          </p:cNvSpPr>
          <p:nvPr>
            <p:ph idx="1"/>
          </p:nvPr>
        </p:nvSpPr>
        <p:spPr>
          <a:xfrm>
            <a:off x="838200" y="1690688"/>
            <a:ext cx="10515600" cy="4486275"/>
          </a:xfrm>
        </p:spPr>
        <p:txBody>
          <a:bodyPr>
            <a:normAutofit fontScale="70000" lnSpcReduction="20000"/>
          </a:bodyPr>
          <a:lstStyle/>
          <a:p>
            <a:pPr marL="0" indent="0">
              <a:lnSpc>
                <a:spcPct val="160000"/>
              </a:lnSpc>
              <a:buNone/>
            </a:pPr>
            <a:r>
              <a:rPr lang="en-GB" sz="2000" dirty="0"/>
              <a:t>The Equality Act 2010 prohibits discrimination against people with bipolar disorder discrimination (Equality Act, 2010). However, research has shown that in terms of social recovery, patients with bipolar are stigmatised, face difficulties at work, rebuilding friendships and disclosing their illness to people due to the lack of understanding (</a:t>
            </a:r>
            <a:r>
              <a:rPr lang="en-GB" sz="2000" b="1" dirty="0"/>
              <a:t>REF)</a:t>
            </a:r>
          </a:p>
          <a:p>
            <a:pPr marL="0" indent="0">
              <a:lnSpc>
                <a:spcPct val="160000"/>
              </a:lnSpc>
              <a:buNone/>
            </a:pPr>
            <a:r>
              <a:rPr lang="en-GB" sz="2000" dirty="0"/>
              <a:t>The support loved ones, or medical practitioners can provide in the long-term management of patients with bipolar disorder includes the following:</a:t>
            </a:r>
          </a:p>
          <a:p>
            <a:pPr>
              <a:lnSpc>
                <a:spcPct val="160000"/>
              </a:lnSpc>
            </a:pPr>
            <a:r>
              <a:rPr lang="en-GB" sz="2000" dirty="0"/>
              <a:t> </a:t>
            </a:r>
            <a:r>
              <a:rPr lang="en-GB" sz="2000" b="1" dirty="0"/>
              <a:t>Families and communities- </a:t>
            </a:r>
            <a:r>
              <a:rPr lang="en-GB" sz="2000" dirty="0"/>
              <a:t>with the level of mental health and well-being is the immediate social circumstances in which people live, work and carry out their day-to-day activities. The focus is to enable person with bipolar disorder develop and promote positive interactions within families and social groups. Certain mental health promotion and protection strategies are targeted at specific groups, including home-based interventions for socioeconomically. https://www.nami.org/Support-Education/Support-Groups/NAMI-Family-Support-Group</a:t>
            </a:r>
          </a:p>
          <a:p>
            <a:pPr>
              <a:lnSpc>
                <a:spcPct val="160000"/>
              </a:lnSpc>
            </a:pPr>
            <a:r>
              <a:rPr lang="en-GB" sz="2000" b="1" dirty="0"/>
              <a:t>Communicate openly-</a:t>
            </a:r>
            <a:r>
              <a:rPr lang="en-GB" sz="2000" dirty="0"/>
              <a:t> Having open and honest communication helps in coping with bipolar disorder in the family. Asking about their feelings, making effort to listen to them, and providing assistance are ways to support them.</a:t>
            </a:r>
          </a:p>
          <a:p>
            <a:pPr>
              <a:lnSpc>
                <a:spcPct val="160000"/>
              </a:lnSpc>
            </a:pPr>
            <a:r>
              <a:rPr lang="en-GB" sz="2000" b="1" dirty="0"/>
              <a:t>Being active in their treatment-</a:t>
            </a:r>
            <a:r>
              <a:rPr lang="en-GB" sz="2000" dirty="0"/>
              <a:t> Treatment for people with bipolar disorder consists of different therapy sessions and visits to the doctors. During their appointments, one can help patient assisting them, and waiting until their appointment is over.</a:t>
            </a:r>
          </a:p>
        </p:txBody>
      </p:sp>
    </p:spTree>
    <p:extLst>
      <p:ext uri="{BB962C8B-B14F-4D97-AF65-F5344CB8AC3E}">
        <p14:creationId xmlns:p14="http://schemas.microsoft.com/office/powerpoint/2010/main" val="2124954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581F-DC1F-4C60-A6BC-1F2A3F8FC662}"/>
              </a:ext>
            </a:extLst>
          </p:cNvPr>
          <p:cNvSpPr>
            <a:spLocks noGrp="1"/>
          </p:cNvSpPr>
          <p:nvPr>
            <p:ph type="title"/>
          </p:nvPr>
        </p:nvSpPr>
        <p:spPr/>
        <p:txBody>
          <a:bodyPr/>
          <a:lstStyle/>
          <a:p>
            <a:r>
              <a:rPr lang="en-GB" u="sng" dirty="0">
                <a:latin typeface="+mn-lt"/>
              </a:rPr>
              <a:t>Bipolar Disorder support </a:t>
            </a:r>
            <a:endParaRPr lang="en-GB" dirty="0">
              <a:latin typeface="+mn-lt"/>
            </a:endParaRPr>
          </a:p>
        </p:txBody>
      </p:sp>
      <p:sp>
        <p:nvSpPr>
          <p:cNvPr id="5" name="Content Placeholder 4">
            <a:extLst>
              <a:ext uri="{FF2B5EF4-FFF2-40B4-BE49-F238E27FC236}">
                <a16:creationId xmlns:a16="http://schemas.microsoft.com/office/drawing/2014/main" id="{419F2EFC-ED76-417B-B8DA-053DD7F0BA52}"/>
              </a:ext>
            </a:extLst>
          </p:cNvPr>
          <p:cNvSpPr>
            <a:spLocks noGrp="1"/>
          </p:cNvSpPr>
          <p:nvPr>
            <p:ph idx="1"/>
          </p:nvPr>
        </p:nvSpPr>
        <p:spPr>
          <a:xfrm>
            <a:off x="838200" y="1541929"/>
            <a:ext cx="10515600" cy="4635034"/>
          </a:xfrm>
        </p:spPr>
        <p:txBody>
          <a:bodyPr>
            <a:normAutofit/>
          </a:bodyPr>
          <a:lstStyle/>
          <a:p>
            <a:pPr algn="l">
              <a:lnSpc>
                <a:spcPct val="160000"/>
              </a:lnSpc>
            </a:pPr>
            <a:r>
              <a:rPr lang="en-GB" sz="1800" b="1" i="0" dirty="0">
                <a:solidFill>
                  <a:srgbClr val="231F20"/>
                </a:solidFill>
                <a:effectLst/>
              </a:rPr>
              <a:t>Learning about bipolar disorder- </a:t>
            </a:r>
            <a:r>
              <a:rPr lang="en-GB" sz="1800" dirty="0">
                <a:solidFill>
                  <a:srgbClr val="231F20"/>
                </a:solidFill>
              </a:rPr>
              <a:t>When there is proper understanding, providing support to loved ones with bipolar could be a bit easier. This is because, t</a:t>
            </a:r>
            <a:r>
              <a:rPr lang="en-GB" sz="1800" b="0" i="0" dirty="0">
                <a:solidFill>
                  <a:srgbClr val="231F20"/>
                </a:solidFill>
                <a:effectLst/>
              </a:rPr>
              <a:t>he more one knows about bipolar disorder, the more they are able to help. For instance, understanding the symptoms of manic and depressive episodes can help you handle the situation well during severe mood changes.</a:t>
            </a:r>
          </a:p>
          <a:p>
            <a:pPr>
              <a:lnSpc>
                <a:spcPct val="160000"/>
              </a:lnSpc>
            </a:pPr>
            <a:r>
              <a:rPr lang="en-GB" sz="1800" b="1" dirty="0"/>
              <a:t>Community mental health services</a:t>
            </a:r>
            <a:r>
              <a:rPr lang="en-GB" sz="1800" dirty="0"/>
              <a:t>: </a:t>
            </a:r>
            <a:r>
              <a:rPr lang="en-GB" sz="1800" b="0" i="0" dirty="0">
                <a:solidFill>
                  <a:srgbClr val="202A30"/>
                </a:solidFill>
                <a:effectLst/>
              </a:rPr>
              <a:t>Community mental health services play a crucial role in delivering mental health care for people with severe mental health needs. </a:t>
            </a:r>
            <a:r>
              <a:rPr lang="en-GB" sz="1800" dirty="0"/>
              <a:t>This helps to support people with bipolar disorder to live well in their communities, and make the most of their skills. It is also useful in helping them engage in meaningful activities, including working, or education (NHS, England 2019)</a:t>
            </a:r>
            <a:endParaRPr lang="en-GB" sz="1800" b="0" i="0" dirty="0">
              <a:solidFill>
                <a:srgbClr val="202A30"/>
              </a:solidFill>
              <a:effectLst/>
            </a:endParaRPr>
          </a:p>
        </p:txBody>
      </p:sp>
    </p:spTree>
    <p:extLst>
      <p:ext uri="{BB962C8B-B14F-4D97-AF65-F5344CB8AC3E}">
        <p14:creationId xmlns:p14="http://schemas.microsoft.com/office/powerpoint/2010/main" val="324926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258CA-4DDE-4B3B-B7A3-340EA64E0D9E}"/>
              </a:ext>
            </a:extLst>
          </p:cNvPr>
          <p:cNvSpPr>
            <a:spLocks noGrp="1"/>
          </p:cNvSpPr>
          <p:nvPr>
            <p:ph type="title"/>
          </p:nvPr>
        </p:nvSpPr>
        <p:spPr>
          <a:xfrm>
            <a:off x="838200" y="331258"/>
            <a:ext cx="10515600" cy="1325563"/>
          </a:xfrm>
        </p:spPr>
        <p:txBody>
          <a:bodyPr/>
          <a:lstStyle/>
          <a:p>
            <a:r>
              <a:rPr lang="en-GB" u="sng" dirty="0">
                <a:latin typeface="+mn-lt"/>
              </a:rPr>
              <a:t>Legislations</a:t>
            </a:r>
          </a:p>
        </p:txBody>
      </p:sp>
      <p:sp>
        <p:nvSpPr>
          <p:cNvPr id="3" name="Content Placeholder 2">
            <a:extLst>
              <a:ext uri="{FF2B5EF4-FFF2-40B4-BE49-F238E27FC236}">
                <a16:creationId xmlns:a16="http://schemas.microsoft.com/office/drawing/2014/main" id="{D8A7ADFB-1E28-4575-8745-2234CA3B8293}"/>
              </a:ext>
            </a:extLst>
          </p:cNvPr>
          <p:cNvSpPr>
            <a:spLocks noGrp="1"/>
          </p:cNvSpPr>
          <p:nvPr>
            <p:ph idx="1"/>
          </p:nvPr>
        </p:nvSpPr>
        <p:spPr>
          <a:xfrm>
            <a:off x="838200" y="1527349"/>
            <a:ext cx="10515600" cy="4649614"/>
          </a:xfrm>
        </p:spPr>
        <p:txBody>
          <a:bodyPr>
            <a:normAutofit fontScale="85000" lnSpcReduction="20000"/>
          </a:bodyPr>
          <a:lstStyle/>
          <a:p>
            <a:pPr marL="0" indent="0">
              <a:lnSpc>
                <a:spcPct val="150000"/>
              </a:lnSpc>
              <a:buNone/>
            </a:pPr>
            <a:r>
              <a:rPr lang="en-GB" sz="2000" b="0" i="0" dirty="0">
                <a:solidFill>
                  <a:srgbClr val="202124"/>
                </a:solidFill>
                <a:effectLst/>
              </a:rPr>
              <a:t>There are two types of </a:t>
            </a:r>
            <a:r>
              <a:rPr lang="en-GB" sz="2000" i="0" dirty="0">
                <a:solidFill>
                  <a:srgbClr val="202124"/>
                </a:solidFill>
                <a:effectLst/>
              </a:rPr>
              <a:t>legislation</a:t>
            </a:r>
            <a:r>
              <a:rPr lang="en-GB" sz="2000" b="0" i="0" dirty="0">
                <a:solidFill>
                  <a:srgbClr val="202124"/>
                </a:solidFill>
                <a:effectLst/>
              </a:rPr>
              <a:t> that govern how people with </a:t>
            </a:r>
            <a:r>
              <a:rPr lang="en-GB" sz="2000" i="0" dirty="0">
                <a:solidFill>
                  <a:srgbClr val="202124"/>
                </a:solidFill>
                <a:effectLst/>
              </a:rPr>
              <a:t>mental health </a:t>
            </a:r>
            <a:r>
              <a:rPr lang="en-GB" sz="2000" b="0" i="0" dirty="0">
                <a:solidFill>
                  <a:srgbClr val="202124"/>
                </a:solidFill>
                <a:effectLst/>
              </a:rPr>
              <a:t>disorder receive treatment, these are:</a:t>
            </a:r>
          </a:p>
          <a:p>
            <a:pPr>
              <a:lnSpc>
                <a:spcPct val="150000"/>
              </a:lnSpc>
            </a:pPr>
            <a:r>
              <a:rPr lang="en-GB" sz="2000" b="1" i="0" dirty="0">
                <a:solidFill>
                  <a:srgbClr val="202124"/>
                </a:solidFill>
                <a:effectLst/>
              </a:rPr>
              <a:t>Mental Health Act</a:t>
            </a:r>
            <a:r>
              <a:rPr lang="en-GB" sz="2000" b="0" i="0" dirty="0">
                <a:solidFill>
                  <a:srgbClr val="202124"/>
                </a:solidFill>
                <a:effectLst/>
              </a:rPr>
              <a:t> </a:t>
            </a:r>
            <a:r>
              <a:rPr lang="en-GB" sz="2000" b="1" i="0" dirty="0">
                <a:solidFill>
                  <a:srgbClr val="202124"/>
                </a:solidFill>
                <a:effectLst/>
              </a:rPr>
              <a:t>1983</a:t>
            </a:r>
            <a:r>
              <a:rPr lang="en-GB" sz="2000" b="0" i="0" dirty="0">
                <a:solidFill>
                  <a:srgbClr val="202124"/>
                </a:solidFill>
                <a:effectLst/>
              </a:rPr>
              <a:t>, which was changed by the 2007 </a:t>
            </a:r>
            <a:r>
              <a:rPr lang="en-GB" sz="2000" i="0" dirty="0">
                <a:solidFill>
                  <a:srgbClr val="202124"/>
                </a:solidFill>
                <a:effectLst/>
              </a:rPr>
              <a:t>Act. </a:t>
            </a:r>
            <a:r>
              <a:rPr lang="en-GB" sz="2000" dirty="0">
                <a:solidFill>
                  <a:srgbClr val="202124"/>
                </a:solidFill>
              </a:rPr>
              <a:t>This sets out how patients can be admitted in hospital, and provided treatments against their wish. It also states the necessary safety measures to ensure that their rights are maintained. </a:t>
            </a:r>
            <a:r>
              <a:rPr lang="en-GB" sz="2000" dirty="0">
                <a:solidFill>
                  <a:srgbClr val="202124"/>
                </a:solidFill>
                <a:hlinkClick r:id="rId3"/>
              </a:rPr>
              <a:t>http://www.awp.nhs.uk/advice-support/legislation/mha/</a:t>
            </a:r>
            <a:endParaRPr lang="en-GB" sz="2000" dirty="0">
              <a:solidFill>
                <a:srgbClr val="202124"/>
              </a:solidFill>
            </a:endParaRPr>
          </a:p>
          <a:p>
            <a:pPr>
              <a:lnSpc>
                <a:spcPct val="150000"/>
              </a:lnSpc>
            </a:pPr>
            <a:r>
              <a:rPr lang="en-GB" sz="2000" b="1" i="0" dirty="0">
                <a:solidFill>
                  <a:srgbClr val="202124"/>
                </a:solidFill>
                <a:effectLst/>
              </a:rPr>
              <a:t>Mental Health Capacity Act 2005</a:t>
            </a:r>
            <a:r>
              <a:rPr lang="en-GB" sz="2000" dirty="0">
                <a:solidFill>
                  <a:srgbClr val="202124"/>
                </a:solidFill>
              </a:rPr>
              <a:t>.</a:t>
            </a:r>
            <a:r>
              <a:rPr lang="en-GB" sz="2000" b="0" i="0" dirty="0">
                <a:solidFill>
                  <a:srgbClr val="202124"/>
                </a:solidFill>
                <a:effectLst/>
              </a:rPr>
              <a:t> </a:t>
            </a:r>
            <a:r>
              <a:rPr lang="en-GB" sz="2000" dirty="0">
                <a:solidFill>
                  <a:srgbClr val="202124"/>
                </a:solidFill>
              </a:rPr>
              <a:t>This </a:t>
            </a:r>
            <a:r>
              <a:rPr lang="en-GB" sz="2000" b="0" i="0" dirty="0">
                <a:solidFill>
                  <a:srgbClr val="202124"/>
                </a:solidFill>
                <a:effectLst/>
              </a:rPr>
              <a:t>law helps to protect vulnerable people over the age of 16years and above, by allowing someone make decisions on their behalf, especially when the patient does not have the ability to make such decisions </a:t>
            </a:r>
            <a:r>
              <a:rPr lang="en-GB" sz="2000" dirty="0">
                <a:solidFill>
                  <a:srgbClr val="202124"/>
                </a:solidFill>
              </a:rPr>
              <a:t>themselves. </a:t>
            </a:r>
            <a:r>
              <a:rPr lang="en-GB" sz="2000" dirty="0">
                <a:solidFill>
                  <a:srgbClr val="202124"/>
                </a:solidFill>
                <a:hlinkClick r:id="rId4"/>
              </a:rPr>
              <a:t>http://www.awp.nhs.uk/advice-support/legislation/mca/</a:t>
            </a:r>
            <a:endParaRPr lang="en-GB" sz="2000" dirty="0">
              <a:solidFill>
                <a:srgbClr val="202124"/>
              </a:solidFill>
            </a:endParaRPr>
          </a:p>
          <a:p>
            <a:pPr>
              <a:lnSpc>
                <a:spcPct val="150000"/>
              </a:lnSpc>
            </a:pPr>
            <a:r>
              <a:rPr lang="en-GB" sz="2000" b="1" dirty="0">
                <a:solidFill>
                  <a:srgbClr val="202124"/>
                </a:solidFill>
              </a:rPr>
              <a:t>The Equality Act 2010</a:t>
            </a:r>
            <a:r>
              <a:rPr lang="en-GB" sz="2000" dirty="0">
                <a:solidFill>
                  <a:srgbClr val="202124"/>
                </a:solidFill>
              </a:rPr>
              <a:t> is the law that protects people from discrimination. Mental health problems that could be covered under the Equality Act would include, depression, schizophrenia, bipolar affective disorder, and many other. It means they must consider how their policies and practices affect people with people with mental health. </a:t>
            </a:r>
            <a:r>
              <a:rPr lang="en-GB" sz="2000" dirty="0">
                <a:solidFill>
                  <a:srgbClr val="202124"/>
                </a:solidFill>
                <a:hlinkClick r:id="rId5"/>
              </a:rPr>
              <a:t>https://www.google.com/search?rlz=1C1CHBF_enGBGB920GB920&amp;sxsrf=ALeKk018PwWryBMjdRG6SN5R6TKyegMwSg:1618236135897&amp;q=how+does+equality+act+2010+a</a:t>
            </a:r>
            <a:endParaRPr lang="en-GB" sz="2000" dirty="0">
              <a:solidFill>
                <a:srgbClr val="202124"/>
              </a:solidFill>
            </a:endParaRPr>
          </a:p>
          <a:p>
            <a:pPr>
              <a:lnSpc>
                <a:spcPct val="150000"/>
              </a:lnSpc>
            </a:pPr>
            <a:endParaRPr lang="en-GB" sz="2000" dirty="0">
              <a:solidFill>
                <a:srgbClr val="202124"/>
              </a:solidFill>
            </a:endParaRPr>
          </a:p>
          <a:p>
            <a:pPr>
              <a:lnSpc>
                <a:spcPct val="150000"/>
              </a:lnSpc>
            </a:pPr>
            <a:endParaRPr lang="en-GB" sz="2000" dirty="0">
              <a:solidFill>
                <a:srgbClr val="202124"/>
              </a:solidFill>
            </a:endParaRPr>
          </a:p>
          <a:p>
            <a:pPr>
              <a:lnSpc>
                <a:spcPct val="150000"/>
              </a:lnSpc>
            </a:pPr>
            <a:endParaRPr lang="en-GB" sz="2000" dirty="0">
              <a:solidFill>
                <a:srgbClr val="202124"/>
              </a:solidFill>
            </a:endParaRPr>
          </a:p>
        </p:txBody>
      </p:sp>
    </p:spTree>
    <p:extLst>
      <p:ext uri="{BB962C8B-B14F-4D97-AF65-F5344CB8AC3E}">
        <p14:creationId xmlns:p14="http://schemas.microsoft.com/office/powerpoint/2010/main" val="3582993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9AB3-CB0F-405F-8C6C-E2B9C4A2CDDB}"/>
              </a:ext>
            </a:extLst>
          </p:cNvPr>
          <p:cNvSpPr>
            <a:spLocks noGrp="1"/>
          </p:cNvSpPr>
          <p:nvPr>
            <p:ph type="title"/>
          </p:nvPr>
        </p:nvSpPr>
        <p:spPr>
          <a:xfrm>
            <a:off x="663191" y="365125"/>
            <a:ext cx="10690609" cy="1325563"/>
          </a:xfrm>
        </p:spPr>
        <p:txBody>
          <a:bodyPr/>
          <a:lstStyle/>
          <a:p>
            <a:r>
              <a:rPr lang="en-GB" u="sng" dirty="0">
                <a:latin typeface="+mn-lt"/>
              </a:rPr>
              <a:t>Conclusion</a:t>
            </a:r>
          </a:p>
        </p:txBody>
      </p:sp>
      <p:sp>
        <p:nvSpPr>
          <p:cNvPr id="3" name="Content Placeholder 2">
            <a:extLst>
              <a:ext uri="{FF2B5EF4-FFF2-40B4-BE49-F238E27FC236}">
                <a16:creationId xmlns:a16="http://schemas.microsoft.com/office/drawing/2014/main" id="{B3A3734B-E556-4AA1-A130-21FFAB32C818}"/>
              </a:ext>
            </a:extLst>
          </p:cNvPr>
          <p:cNvSpPr>
            <a:spLocks noGrp="1"/>
          </p:cNvSpPr>
          <p:nvPr>
            <p:ph idx="1"/>
          </p:nvPr>
        </p:nvSpPr>
        <p:spPr>
          <a:xfrm>
            <a:off x="663191" y="1451610"/>
            <a:ext cx="10927676" cy="4733059"/>
          </a:xfrm>
        </p:spPr>
        <p:txBody>
          <a:bodyPr>
            <a:normAutofit fontScale="92500" lnSpcReduction="20000"/>
          </a:bodyPr>
          <a:lstStyle/>
          <a:p>
            <a:pPr marL="0" indent="0">
              <a:lnSpc>
                <a:spcPct val="150000"/>
              </a:lnSpc>
              <a:buNone/>
            </a:pPr>
            <a:r>
              <a:rPr lang="en-GB" sz="2000" b="0" i="0" dirty="0">
                <a:solidFill>
                  <a:srgbClr val="000000"/>
                </a:solidFill>
                <a:effectLst/>
              </a:rPr>
              <a:t>Bipolar disorder is a difficult mental disorder to manage, even for medical practitioners because of its many episodes which may make treatment difficult. It is a major health problem with significant risk to life because of the effect it has on patients health.</a:t>
            </a:r>
          </a:p>
          <a:p>
            <a:pPr marL="0" indent="0">
              <a:lnSpc>
                <a:spcPct val="150000"/>
              </a:lnSpc>
              <a:buNone/>
            </a:pPr>
            <a:r>
              <a:rPr lang="en-GB" sz="2000" dirty="0">
                <a:solidFill>
                  <a:srgbClr val="000000"/>
                </a:solidFill>
                <a:ea typeface="STXinwei" panose="020B0503020204020204" pitchFamily="2" charset="-122"/>
              </a:rPr>
              <a:t>Bipolar disorder</a:t>
            </a:r>
            <a:r>
              <a:rPr lang="en-GB" sz="2000" b="0" i="0" dirty="0">
                <a:solidFill>
                  <a:srgbClr val="000000"/>
                </a:solidFill>
                <a:effectLst/>
                <a:ea typeface="STXinwei" panose="020B0503020204020204" pitchFamily="2" charset="-122"/>
              </a:rPr>
              <a:t> continues to cause a burden to patients, their care providers, the society</a:t>
            </a:r>
            <a:r>
              <a:rPr lang="en-GB" sz="2000" dirty="0">
                <a:solidFill>
                  <a:srgbClr val="000000"/>
                </a:solidFill>
                <a:ea typeface="STXinwei" panose="020B0503020204020204" pitchFamily="2" charset="-122"/>
              </a:rPr>
              <a:t> and also </a:t>
            </a:r>
            <a:r>
              <a:rPr lang="en-GB" sz="2000" b="0" i="0" dirty="0">
                <a:solidFill>
                  <a:srgbClr val="000000"/>
                </a:solidFill>
                <a:effectLst/>
                <a:ea typeface="STXinwei" panose="020B0503020204020204" pitchFamily="2" charset="-122"/>
              </a:rPr>
              <a:t>makes it challenging for healthcare providers. When not detected early, it increases the possibility of it not being diagnosed successfully. Therefore, the need for accurately identifying the type of episodes manic, hypomanic, and depressive could help to improve treatment and patients well-being</a:t>
            </a:r>
            <a:r>
              <a:rPr lang="en-GB" sz="2000" b="0" i="0" dirty="0">
                <a:solidFill>
                  <a:srgbClr val="000000"/>
                </a:solidFill>
                <a:effectLst/>
              </a:rPr>
              <a:t>.</a:t>
            </a:r>
          </a:p>
          <a:p>
            <a:pPr marL="0" indent="0">
              <a:lnSpc>
                <a:spcPct val="150000"/>
              </a:lnSpc>
              <a:buNone/>
            </a:pPr>
            <a:r>
              <a:rPr lang="en-GB" sz="2000" dirty="0">
                <a:solidFill>
                  <a:srgbClr val="000000"/>
                </a:solidFill>
              </a:rPr>
              <a:t>The combination of self management, early detection, psychosocial and treatments with drug may  be beneficial to persons with bipolar disorder. Also, the approach of referring people urgently for specialist mental health assessment when some symptoms are suspected or they are a danger to themselves or others should be employed.</a:t>
            </a:r>
          </a:p>
          <a:p>
            <a:pPr marL="0" indent="0">
              <a:lnSpc>
                <a:spcPct val="150000"/>
              </a:lnSpc>
              <a:buNone/>
            </a:pPr>
            <a:endParaRPr lang="en-GB" sz="2000" b="0" i="0" dirty="0">
              <a:solidFill>
                <a:srgbClr val="000000"/>
              </a:solidFill>
              <a:effectLst/>
            </a:endParaRPr>
          </a:p>
        </p:txBody>
      </p:sp>
    </p:spTree>
    <p:extLst>
      <p:ext uri="{BB962C8B-B14F-4D97-AF65-F5344CB8AC3E}">
        <p14:creationId xmlns:p14="http://schemas.microsoft.com/office/powerpoint/2010/main" val="2924134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838200" y="1446963"/>
            <a:ext cx="10515600" cy="4750097"/>
          </a:xfrm>
        </p:spPr>
        <p:txBody>
          <a:bodyPr>
            <a:normAutofit fontScale="77500" lnSpcReduction="20000"/>
          </a:bodyPr>
          <a:lstStyle/>
          <a:p>
            <a:pPr>
              <a:lnSpc>
                <a:spcPct val="120000"/>
              </a:lnSpc>
            </a:pPr>
            <a:r>
              <a:rPr lang="en-GB" sz="2100" dirty="0" err="1">
                <a:solidFill>
                  <a:srgbClr val="000000"/>
                </a:solidFill>
              </a:rPr>
              <a:t>Belmaker</a:t>
            </a:r>
            <a:r>
              <a:rPr lang="en-GB" sz="2100" dirty="0">
                <a:solidFill>
                  <a:srgbClr val="000000"/>
                </a:solidFill>
              </a:rPr>
              <a:t> RH. Bipolar disorder. N </a:t>
            </a:r>
            <a:r>
              <a:rPr lang="en-GB" sz="2100" dirty="0" err="1">
                <a:solidFill>
                  <a:srgbClr val="000000"/>
                </a:solidFill>
              </a:rPr>
              <a:t>Eng</a:t>
            </a:r>
            <a:r>
              <a:rPr lang="en-GB" sz="2100" dirty="0">
                <a:solidFill>
                  <a:srgbClr val="000000"/>
                </a:solidFill>
              </a:rPr>
              <a:t> J Med. 2004;351:476–86.</a:t>
            </a:r>
            <a:endParaRPr lang="en-GB" sz="2100" dirty="0"/>
          </a:p>
          <a:p>
            <a:pPr>
              <a:lnSpc>
                <a:spcPct val="120000"/>
              </a:lnSpc>
            </a:pPr>
            <a:r>
              <a:rPr lang="en-GB" sz="2100" dirty="0"/>
              <a:t>MacKean G (2011) Mental health and well-being in postsecondary settings. ͗ A literature and environmental scan to support planning and action in Canada. Canadian Association of College and University Student services, pp: 1-59</a:t>
            </a:r>
            <a:endParaRPr lang="en-GB" sz="3800" dirty="0"/>
          </a:p>
          <a:p>
            <a:pPr>
              <a:lnSpc>
                <a:spcPct val="120000"/>
              </a:lnSpc>
            </a:pPr>
            <a:r>
              <a:rPr lang="en-GB" sz="2100" dirty="0"/>
              <a:t>World Health Organisation (2014) Mental health: strengthening our response. World Health Organisation Geneva.</a:t>
            </a:r>
          </a:p>
          <a:p>
            <a:pPr>
              <a:lnSpc>
                <a:spcPct val="120000"/>
              </a:lnSpc>
            </a:pPr>
            <a:r>
              <a:rPr lang="en-GB" sz="2100" dirty="0"/>
              <a:t>KesslerRC, </a:t>
            </a:r>
            <a:r>
              <a:rPr lang="en-GB" sz="2100" dirty="0" err="1"/>
              <a:t>Bergland</a:t>
            </a:r>
            <a:r>
              <a:rPr lang="en-GB" sz="2100" dirty="0"/>
              <a:t> P, </a:t>
            </a:r>
            <a:r>
              <a:rPr lang="en-GB" sz="2100" dirty="0" err="1"/>
              <a:t>Demler</a:t>
            </a:r>
            <a:r>
              <a:rPr lang="en-GB" sz="2100" dirty="0"/>
              <a:t> O, et al.  Lifetime prevalence and age-of-onset distributions of </a:t>
            </a:r>
            <a:r>
              <a:rPr lang="en-GB" sz="2100" dirty="0" err="1"/>
              <a:t>icd</a:t>
            </a:r>
            <a:r>
              <a:rPr lang="en-GB" sz="2100" dirty="0"/>
              <a:t> 10-IV disorders in the National Comorbidity Survey Replication. Arch Gen Psychiatry. 2015;62:593–602. </a:t>
            </a:r>
          </a:p>
          <a:p>
            <a:pPr>
              <a:lnSpc>
                <a:spcPct val="120000"/>
              </a:lnSpc>
            </a:pPr>
            <a:r>
              <a:rPr lang="en-GB" sz="2100" dirty="0"/>
              <a:t>Larsson S, </a:t>
            </a:r>
            <a:r>
              <a:rPr lang="en-GB" sz="2100" dirty="0" err="1"/>
              <a:t>Lorentzen</a:t>
            </a:r>
            <a:r>
              <a:rPr lang="en-GB" sz="2100" dirty="0"/>
              <a:t> S, </a:t>
            </a:r>
            <a:r>
              <a:rPr lang="en-GB" sz="2100" dirty="0" err="1"/>
              <a:t>Mork</a:t>
            </a:r>
            <a:r>
              <a:rPr lang="en-GB" sz="2100" dirty="0"/>
              <a:t> E. Age at onset of bipolar disorder in a Norwegian catchment area sample. J Affect </a:t>
            </a:r>
            <a:r>
              <a:rPr lang="en-GB" sz="2100" dirty="0" err="1"/>
              <a:t>Disord</a:t>
            </a:r>
            <a:r>
              <a:rPr lang="en-GB" sz="2100" dirty="0"/>
              <a:t>. 2010;124:174–17</a:t>
            </a:r>
          </a:p>
          <a:p>
            <a:pPr>
              <a:lnSpc>
                <a:spcPct val="120000"/>
              </a:lnSpc>
            </a:pPr>
            <a:r>
              <a:rPr lang="en-GB" sz="2100" dirty="0"/>
              <a:t>NHS, England: </a:t>
            </a:r>
            <a:r>
              <a:rPr lang="en-GB" sz="2100" dirty="0">
                <a:hlinkClick r:id="rId3"/>
              </a:rPr>
              <a:t>https://www.nhs.uk/mental-health/conditions/bipolar-disorder/symptoms/</a:t>
            </a:r>
            <a:endParaRPr lang="en-GB" sz="2100" dirty="0"/>
          </a:p>
          <a:p>
            <a:pPr>
              <a:lnSpc>
                <a:spcPct val="120000"/>
              </a:lnSpc>
            </a:pPr>
            <a:r>
              <a:rPr lang="en-GB" sz="2100" dirty="0"/>
              <a:t>NHS, England, 2019: </a:t>
            </a:r>
            <a:r>
              <a:rPr lang="en-GB" sz="2100" dirty="0">
                <a:hlinkClick r:id="rId4"/>
              </a:rPr>
              <a:t>https://www.england.nhs.uk/wp-content/uploads/2019/09/community-mental-health-framework-for-adults-and-older-adults.pdf</a:t>
            </a:r>
            <a:endParaRPr lang="en-GB" sz="2100" dirty="0"/>
          </a:p>
          <a:p>
            <a:pPr>
              <a:lnSpc>
                <a:spcPct val="120000"/>
              </a:lnSpc>
            </a:pPr>
            <a:r>
              <a:rPr lang="en-GB" sz="2100" dirty="0"/>
              <a:t>United kingdom Psychiatric Association. Diagnostic and Statistical Manual of Mental Disorders, Fourth Edition, Text Revision. Washington, DC: American Psychiatric Press, Inc.;2019.</a:t>
            </a:r>
          </a:p>
          <a:p>
            <a:pPr>
              <a:lnSpc>
                <a:spcPct val="100000"/>
              </a:lnSpc>
            </a:pPr>
            <a:endParaRPr lang="en-GB" sz="2000" dirty="0"/>
          </a:p>
        </p:txBody>
      </p:sp>
    </p:spTree>
    <p:extLst>
      <p:ext uri="{BB962C8B-B14F-4D97-AF65-F5344CB8AC3E}">
        <p14:creationId xmlns:p14="http://schemas.microsoft.com/office/powerpoint/2010/main" val="3990197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p:txBody>
          <a:bodyPr/>
          <a:lstStyle/>
          <a:p>
            <a:r>
              <a:rPr lang="en-GB" b="1" u="sng" dirty="0"/>
              <a:t>References</a:t>
            </a:r>
            <a:endParaRPr lang="en-GB" dirty="0"/>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838200" y="1349406"/>
            <a:ext cx="10515600" cy="4827557"/>
          </a:xfrm>
        </p:spPr>
        <p:txBody>
          <a:bodyPr>
            <a:normAutofit fontScale="32500" lnSpcReduction="20000"/>
          </a:bodyPr>
          <a:lstStyle/>
          <a:p>
            <a:pPr>
              <a:lnSpc>
                <a:spcPct val="120000"/>
              </a:lnSpc>
            </a:pPr>
            <a:r>
              <a:rPr lang="en-GB" sz="5500" dirty="0"/>
              <a:t>Hooley JM. Expressed emotion and relapse of psychopathology. Ann Rev Clin Psychol. 2017;3:329–52</a:t>
            </a:r>
          </a:p>
          <a:p>
            <a:pPr>
              <a:lnSpc>
                <a:spcPct val="120000"/>
              </a:lnSpc>
            </a:pPr>
            <a:r>
              <a:rPr lang="en-GB" sz="5500" dirty="0"/>
              <a:t>Colom F, Vieta E, Martinez-Aran A, et al. A randomized trial on the efficacy of group psychoeducation in the prophylaxis of bipolar disorder: a five-year follow-up. Br J Psychiatry. 2009;194:260–65. </a:t>
            </a:r>
          </a:p>
          <a:p>
            <a:pPr>
              <a:lnSpc>
                <a:spcPct val="120000"/>
              </a:lnSpc>
            </a:pPr>
            <a:r>
              <a:rPr lang="en-GB" sz="5500" dirty="0" err="1"/>
              <a:t>Cerimele</a:t>
            </a:r>
            <a:r>
              <a:rPr lang="en-GB" sz="5500" dirty="0"/>
              <a:t>, J. M. , </a:t>
            </a:r>
            <a:r>
              <a:rPr lang="en-GB" sz="5500" dirty="0" err="1"/>
              <a:t>Chwastiak</a:t>
            </a:r>
            <a:r>
              <a:rPr lang="en-GB" sz="5500" dirty="0"/>
              <a:t>, L. A. , Chan, Y. F. , Harrison, D. A. , &amp; </a:t>
            </a:r>
            <a:r>
              <a:rPr lang="en-GB" sz="5500" dirty="0" err="1"/>
              <a:t>Unutzer</a:t>
            </a:r>
            <a:r>
              <a:rPr lang="en-GB" sz="5500" dirty="0"/>
              <a:t>, J. (2013). The presentation, recognition and management of bipolar depression in primary care. Journal of General </a:t>
            </a:r>
          </a:p>
          <a:p>
            <a:pPr>
              <a:lnSpc>
                <a:spcPct val="120000"/>
              </a:lnSpc>
            </a:pPr>
            <a:r>
              <a:rPr lang="en-US" sz="5500" dirty="0">
                <a:cs typeface="Times New Roman" panose="02020603050405020304" pitchFamily="18" charset="0"/>
              </a:rPr>
              <a:t> </a:t>
            </a:r>
            <a:r>
              <a:rPr lang="en-GB" sz="5500" dirty="0" err="1">
                <a:solidFill>
                  <a:srgbClr val="000000"/>
                </a:solidFill>
              </a:rPr>
              <a:t>Roybal</a:t>
            </a:r>
            <a:r>
              <a:rPr lang="en-GB" sz="5500" dirty="0">
                <a:solidFill>
                  <a:srgbClr val="000000"/>
                </a:solidFill>
              </a:rPr>
              <a:t> K, </a:t>
            </a:r>
            <a:r>
              <a:rPr lang="en-GB" sz="5500" dirty="0" err="1">
                <a:solidFill>
                  <a:srgbClr val="000000"/>
                </a:solidFill>
              </a:rPr>
              <a:t>Theobold</a:t>
            </a:r>
            <a:r>
              <a:rPr lang="en-GB" sz="5500" dirty="0">
                <a:solidFill>
                  <a:srgbClr val="000000"/>
                </a:solidFill>
              </a:rPr>
              <a:t> D, Graham A, et al. Mania-like behaviour induced by disruption of CLOCK. </a:t>
            </a:r>
            <a:r>
              <a:rPr lang="en-GB" sz="5500" i="1" dirty="0">
                <a:solidFill>
                  <a:srgbClr val="000000"/>
                </a:solidFill>
              </a:rPr>
              <a:t>Proc Natl </a:t>
            </a:r>
            <a:r>
              <a:rPr lang="en-GB" sz="5500" i="1" dirty="0" err="1">
                <a:solidFill>
                  <a:srgbClr val="000000"/>
                </a:solidFill>
              </a:rPr>
              <a:t>Acad</a:t>
            </a:r>
            <a:r>
              <a:rPr lang="en-GB" sz="5500" i="1" dirty="0">
                <a:solidFill>
                  <a:srgbClr val="000000"/>
                </a:solidFill>
              </a:rPr>
              <a:t> Sci USA. </a:t>
            </a:r>
            <a:r>
              <a:rPr lang="en-GB" sz="5500" dirty="0">
                <a:solidFill>
                  <a:srgbClr val="000000"/>
                </a:solidFill>
              </a:rPr>
              <a:t>2017;104:6406–11. </a:t>
            </a:r>
          </a:p>
          <a:p>
            <a:pPr>
              <a:lnSpc>
                <a:spcPct val="120000"/>
              </a:lnSpc>
            </a:pPr>
            <a:r>
              <a:rPr lang="en-GB" sz="5500" dirty="0">
                <a:solidFill>
                  <a:srgbClr val="000000"/>
                </a:solidFill>
              </a:rPr>
              <a:t>Geddes, J., &amp; Miklowitz, D. J. (2013). Treatment of bipolar disorder. </a:t>
            </a:r>
            <a:r>
              <a:rPr lang="en-GB" sz="5500" i="1" dirty="0">
                <a:solidFill>
                  <a:srgbClr val="000000"/>
                </a:solidFill>
              </a:rPr>
              <a:t>Lancet, 381</a:t>
            </a:r>
            <a:r>
              <a:rPr lang="en-GB" sz="5500" dirty="0">
                <a:solidFill>
                  <a:srgbClr val="000000"/>
                </a:solidFill>
              </a:rPr>
              <a:t>(9878), 1672–1682. DOI: 10.1016/S0140-6736(13)60857-0.</a:t>
            </a:r>
          </a:p>
          <a:p>
            <a:pPr>
              <a:lnSpc>
                <a:spcPct val="120000"/>
              </a:lnSpc>
            </a:pPr>
            <a:r>
              <a:rPr lang="en-GB" sz="5500" dirty="0"/>
              <a:t>Equality Act, 2010. </a:t>
            </a:r>
            <a:r>
              <a:rPr lang="en-GB" sz="5500" dirty="0">
                <a:hlinkClick r:id="rId3"/>
              </a:rPr>
              <a:t>https://www.legislation.gov.uk/ukpga/2010/15/part/2/chapter/2/crossheading/discrimination</a:t>
            </a:r>
            <a:endParaRPr lang="en-GB" sz="5500" dirty="0"/>
          </a:p>
          <a:p>
            <a:pPr>
              <a:lnSpc>
                <a:spcPct val="120000"/>
              </a:lnSpc>
            </a:pPr>
            <a:r>
              <a:rPr lang="en-GB" sz="5500" dirty="0">
                <a:solidFill>
                  <a:srgbClr val="000000"/>
                </a:solidFill>
              </a:rPr>
              <a:t>Mental Health Capacity Act </a:t>
            </a:r>
            <a:r>
              <a:rPr lang="en-GB" sz="5500" dirty="0">
                <a:solidFill>
                  <a:srgbClr val="000000"/>
                </a:solidFill>
                <a:hlinkClick r:id="rId4"/>
              </a:rPr>
              <a:t>http://www.awp.nhs.uk/advice-support/legislation/mca/</a:t>
            </a:r>
            <a:endParaRPr lang="en-GB" sz="5500" dirty="0">
              <a:solidFill>
                <a:srgbClr val="000000"/>
              </a:solidFill>
            </a:endParaRPr>
          </a:p>
          <a:p>
            <a:pPr>
              <a:lnSpc>
                <a:spcPct val="120000"/>
              </a:lnSpc>
            </a:pPr>
            <a:r>
              <a:rPr lang="en-GB" sz="5500" dirty="0">
                <a:solidFill>
                  <a:srgbClr val="000000"/>
                </a:solidFill>
              </a:rPr>
              <a:t>Mental Health Act </a:t>
            </a:r>
            <a:r>
              <a:rPr lang="en-GB" sz="5500" dirty="0">
                <a:solidFill>
                  <a:srgbClr val="202124"/>
                </a:solidFill>
              </a:rPr>
              <a:t> </a:t>
            </a:r>
            <a:r>
              <a:rPr lang="en-GB" sz="5500" dirty="0">
                <a:solidFill>
                  <a:srgbClr val="202124"/>
                </a:solidFill>
                <a:hlinkClick r:id="rId5"/>
              </a:rPr>
              <a:t>http://www.awp.nhs.uk/advice-support/legislation/mha/</a:t>
            </a:r>
            <a:endParaRPr lang="en-GB" sz="5500" dirty="0">
              <a:solidFill>
                <a:srgbClr val="202124"/>
              </a:solidFill>
            </a:endParaRPr>
          </a:p>
          <a:p>
            <a:pPr>
              <a:lnSpc>
                <a:spcPct val="120000"/>
              </a:lnSpc>
            </a:pPr>
            <a:endParaRPr lang="en-GB" sz="5500" dirty="0">
              <a:solidFill>
                <a:srgbClr val="202124"/>
              </a:solidFill>
            </a:endParaRPr>
          </a:p>
          <a:p>
            <a:pPr>
              <a:lnSpc>
                <a:spcPct val="100000"/>
              </a:lnSpc>
            </a:pPr>
            <a:endParaRPr lang="en-GB" sz="2000" dirty="0">
              <a:solidFill>
                <a:srgbClr val="000000"/>
              </a:solidFill>
            </a:endParaRPr>
          </a:p>
          <a:p>
            <a:pPr marL="0" indent="0">
              <a:lnSpc>
                <a:spcPct val="100000"/>
              </a:lnSpc>
              <a:buNone/>
            </a:pPr>
            <a:endParaRPr lang="en-GB" sz="2000" dirty="0">
              <a:solidFill>
                <a:srgbClr val="000000"/>
              </a:solidFill>
            </a:endParaRPr>
          </a:p>
          <a:p>
            <a:pPr>
              <a:lnSpc>
                <a:spcPct val="100000"/>
              </a:lnSpc>
            </a:pPr>
            <a:endParaRPr lang="en-GB" sz="2000" dirty="0"/>
          </a:p>
          <a:p>
            <a:pPr>
              <a:lnSpc>
                <a:spcPct val="100000"/>
              </a:lnSpc>
            </a:pPr>
            <a:endParaRPr lang="en-GB" sz="2000" dirty="0"/>
          </a:p>
        </p:txBody>
      </p:sp>
    </p:spTree>
    <p:extLst>
      <p:ext uri="{BB962C8B-B14F-4D97-AF65-F5344CB8AC3E}">
        <p14:creationId xmlns:p14="http://schemas.microsoft.com/office/powerpoint/2010/main" val="994647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p:txBody>
          <a:bodyPr/>
          <a:lstStyle/>
          <a:p>
            <a:r>
              <a:rPr lang="en-GB" b="1" u="sng" dirty="0"/>
              <a:t>References</a:t>
            </a:r>
            <a:endParaRPr lang="en-GB" dirty="0"/>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838200" y="1420427"/>
            <a:ext cx="10515600" cy="4756536"/>
          </a:xfrm>
        </p:spPr>
        <p:txBody>
          <a:bodyPr>
            <a:normAutofit/>
          </a:bodyPr>
          <a:lstStyle/>
          <a:p>
            <a:pPr>
              <a:lnSpc>
                <a:spcPct val="100000"/>
              </a:lnSpc>
            </a:pPr>
            <a:r>
              <a:rPr lang="en-GB" sz="2000" dirty="0"/>
              <a:t>Lifetime prevalence and age-of-onset distributions of DSM-IV disorders in the National Comorbidity Survey Replication. Kessler RC, Berglund P, </a:t>
            </a:r>
            <a:r>
              <a:rPr lang="en-GB" sz="2000" dirty="0" err="1"/>
              <a:t>Demler</a:t>
            </a:r>
            <a:r>
              <a:rPr lang="en-GB" sz="2000" dirty="0"/>
              <a:t> O, </a:t>
            </a:r>
            <a:r>
              <a:rPr lang="en-GB" sz="2000" dirty="0" err="1"/>
              <a:t>Jin</a:t>
            </a:r>
            <a:r>
              <a:rPr lang="en-GB" sz="2000" dirty="0"/>
              <a:t> R, </a:t>
            </a:r>
            <a:r>
              <a:rPr lang="en-GB" sz="2000" dirty="0" err="1"/>
              <a:t>Merikangas</a:t>
            </a:r>
            <a:r>
              <a:rPr lang="en-GB" sz="2000" dirty="0"/>
              <a:t> KR, Walters EE Arch Gen Psychiatry. 2015 Jun; 62(6):593-602.</a:t>
            </a:r>
          </a:p>
          <a:p>
            <a:pPr>
              <a:lnSpc>
                <a:spcPct val="100000"/>
              </a:lnSpc>
            </a:pPr>
            <a:r>
              <a:rPr lang="en-GB" sz="2000" dirty="0" err="1">
                <a:solidFill>
                  <a:srgbClr val="202124"/>
                </a:solidFill>
              </a:rPr>
              <a:t>Hilty</a:t>
            </a:r>
            <a:r>
              <a:rPr lang="en-GB" sz="2000" dirty="0">
                <a:solidFill>
                  <a:srgbClr val="202124"/>
                </a:solidFill>
              </a:rPr>
              <a:t> DM, Kelly RH, Hales RE. Diagnosis and treatment of bipolar disorder in pregnant women. Primary Care Update OB/GYN. 2017;7:105–12. </a:t>
            </a:r>
            <a:endParaRPr lang="en-GB" sz="2000" dirty="0"/>
          </a:p>
          <a:p>
            <a:pPr>
              <a:lnSpc>
                <a:spcPct val="100000"/>
              </a:lnSpc>
            </a:pPr>
            <a:r>
              <a:rPr lang="en-GB" sz="2000" dirty="0" err="1">
                <a:solidFill>
                  <a:srgbClr val="000000"/>
                </a:solidFill>
              </a:rPr>
              <a:t>Ketter</a:t>
            </a:r>
            <a:r>
              <a:rPr lang="en-GB" sz="2000" dirty="0">
                <a:solidFill>
                  <a:srgbClr val="000000"/>
                </a:solidFill>
              </a:rPr>
              <a:t> TA, editor. Advances in the Treatment of Bipolar Disorders. Washington, DC: American Psychiatric Press, Inc.; 2015. pp. 36–47. </a:t>
            </a:r>
          </a:p>
          <a:p>
            <a:pPr>
              <a:lnSpc>
                <a:spcPct val="100000"/>
              </a:lnSpc>
            </a:pPr>
            <a:r>
              <a:rPr lang="en-GB" sz="2000" dirty="0">
                <a:solidFill>
                  <a:srgbClr val="000000"/>
                </a:solidFill>
              </a:rPr>
              <a:t>Quan beck CD, Stone DC, Scott CL, et al. Clinical and legal correlates of inmates with bipolar disorder at time of criminal arrest. J Clin Psychiatry. 2004</a:t>
            </a:r>
          </a:p>
          <a:p>
            <a:pPr marL="0" indent="0">
              <a:lnSpc>
                <a:spcPct val="100000"/>
              </a:lnSpc>
              <a:buNone/>
            </a:pPr>
            <a:endParaRPr lang="en-GB" sz="2000" dirty="0">
              <a:solidFill>
                <a:srgbClr val="000000"/>
              </a:solidFill>
            </a:endParaRPr>
          </a:p>
          <a:p>
            <a:pPr>
              <a:lnSpc>
                <a:spcPct val="100000"/>
              </a:lnSpc>
            </a:pPr>
            <a:endParaRPr lang="en-GB" sz="2000" dirty="0"/>
          </a:p>
          <a:p>
            <a:pPr>
              <a:lnSpc>
                <a:spcPct val="100000"/>
              </a:lnSpc>
            </a:pPr>
            <a:endParaRPr lang="en-GB" sz="2000" dirty="0"/>
          </a:p>
        </p:txBody>
      </p:sp>
    </p:spTree>
    <p:extLst>
      <p:ext uri="{BB962C8B-B14F-4D97-AF65-F5344CB8AC3E}">
        <p14:creationId xmlns:p14="http://schemas.microsoft.com/office/powerpoint/2010/main" val="2557952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3470</Words>
  <Application>Microsoft Office PowerPoint</Application>
  <PresentationFormat>Widescreen</PresentationFormat>
  <Paragraphs>167</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-apple-system</vt:lpstr>
      <vt:lpstr>Arial</vt:lpstr>
      <vt:lpstr>Calibri</vt:lpstr>
      <vt:lpstr>Calibri Light</vt:lpstr>
      <vt:lpstr>Office Theme</vt:lpstr>
      <vt:lpstr>BIPOLAR DISORDER</vt:lpstr>
      <vt:lpstr>Table of Contents</vt:lpstr>
      <vt:lpstr> Introduction to Mental Health Disorder </vt:lpstr>
      <vt:lpstr> Types of Mental Health Disorder </vt:lpstr>
      <vt:lpstr>Case study of bipolar disorder</vt:lpstr>
      <vt:lpstr> Bipolar Disorder</vt:lpstr>
      <vt:lpstr>Causes of bipolar disorder</vt:lpstr>
      <vt:lpstr>Symptoms of bipolar disorders</vt:lpstr>
      <vt:lpstr>Symptoms of bipolar disorders</vt:lpstr>
      <vt:lpstr>Diagnosis </vt:lpstr>
      <vt:lpstr>Treatments  </vt:lpstr>
      <vt:lpstr>Medication </vt:lpstr>
      <vt:lpstr>Bipolar Disorder support </vt:lpstr>
      <vt:lpstr>Bipolar Disorder support </vt:lpstr>
      <vt:lpstr>Legislations</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Linda Okunbor</dc:creator>
  <cp:lastModifiedBy>marice okunbor</cp:lastModifiedBy>
  <cp:revision>5</cp:revision>
  <dcterms:created xsi:type="dcterms:W3CDTF">2021-04-06T19:05:07Z</dcterms:created>
  <dcterms:modified xsi:type="dcterms:W3CDTF">2021-04-15T19:47:12Z</dcterms:modified>
</cp:coreProperties>
</file>