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2"/>
  </p:notesMasterIdLst>
  <p:sldIdLst>
    <p:sldId id="278" r:id="rId2"/>
    <p:sldId id="279" r:id="rId3"/>
    <p:sldId id="280" r:id="rId4"/>
    <p:sldId id="282" r:id="rId5"/>
    <p:sldId id="281" r:id="rId6"/>
    <p:sldId id="290" r:id="rId7"/>
    <p:sldId id="292" r:id="rId8"/>
    <p:sldId id="294" r:id="rId9"/>
    <p:sldId id="293" r:id="rId10"/>
    <p:sldId id="296" r:id="rId1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8B5F06-B02E-4A0D-B11B-7B22856450C2}" v="17" dt="2023-02-20T03:31:34.640"/>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09" autoAdjust="0"/>
  </p:normalViewPr>
  <p:slideViewPr>
    <p:cSldViewPr snapToGrid="0" snapToObjects="1">
      <p:cViewPr varScale="1">
        <p:scale>
          <a:sx n="69" d="100"/>
          <a:sy n="69" d="100"/>
        </p:scale>
        <p:origin x="780" y="6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dirty="0"/>
              <a:t>Presentation title</a:t>
            </a:r>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dirty="0"/>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dirty="0"/>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dirty="0"/>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dirty="0"/>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dirty="0"/>
              <a:t>Click icon to add picture</a:t>
            </a:r>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dirty="0"/>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dirty="0"/>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dirty="0"/>
              <a:t>Click icon to add picture</a:t>
            </a:r>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dirty="0"/>
              <a:t>Click icon to add picture</a:t>
            </a:r>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dirty="0"/>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dirty="0"/>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dirty="0"/>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dirty="0"/>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dirty="0"/>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dirty="0"/>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dirty="0"/>
              <a:t>Presentation title</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dirty="0"/>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dirty="0"/>
              <a:t>Presentation title</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dirty="0"/>
              <a:t>Presentation title</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dirty="0"/>
              <a:t>Presentation title</a:t>
            </a:r>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simplypsycohology.org/Vygotsky.html" TargetMode="External"/><Relationship Id="rId2" Type="http://schemas.openxmlformats.org/officeDocument/2006/relationships/hyperlink" Target="https://www.verywellmind.com/jean-piaget-biography-1896-1980-2795549" TargetMode="Externa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403092" y="1482436"/>
            <a:ext cx="5385816" cy="1727108"/>
          </a:xfrm>
        </p:spPr>
        <p:txBody>
          <a:bodyPr/>
          <a:lstStyle/>
          <a:p>
            <a:r>
              <a:rPr lang="en-US" dirty="0"/>
              <a:t>Activities for children aged 0-2 years</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22617" y="3483864"/>
            <a:ext cx="3574473" cy="880318"/>
          </a:xfrm>
        </p:spPr>
        <p:txBody>
          <a:bodyPr/>
          <a:lstStyle/>
          <a:p>
            <a:r>
              <a:rPr lang="en-US" dirty="0"/>
              <a:t>Name: Salima Begum</a:t>
            </a:r>
          </a:p>
          <a:p>
            <a:r>
              <a:rPr lang="en-US" dirty="0"/>
              <a:t>Student: 2128697</a:t>
            </a:r>
          </a:p>
          <a:p>
            <a:r>
              <a:rPr lang="en-US" dirty="0"/>
              <a:t>Lecturer: Alice Clayton </a:t>
            </a:r>
          </a:p>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p:txBody>
          <a:bodyPr/>
          <a:lstStyle/>
          <a:p>
            <a:r>
              <a:rPr lang="en-US" sz="1800" b="1" dirty="0">
                <a:solidFill>
                  <a:schemeClr val="accent6"/>
                </a:solidFill>
                <a:latin typeface="Arial" panose="020B0604020202020204" pitchFamily="34" charset="0"/>
                <a:ea typeface="Arial Regular" pitchFamily="34" charset="-122"/>
                <a:cs typeface="Arial" panose="020B0604020202020204" pitchFamily="34" charset="0"/>
              </a:rPr>
              <a:t>Introduction</a:t>
            </a:r>
            <a:endParaRPr lang="en-US" sz="1800" b="1" dirty="0">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499616" y="2770632"/>
            <a:ext cx="5693664" cy="3519332"/>
          </a:xfrm>
        </p:spPr>
        <p: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This presentation will outline two creche activities for children aged 0-2 years.</a:t>
            </a:r>
          </a:p>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Psychological theory and literature will be used to present and explain the choice of activities.</a:t>
            </a:r>
          </a:p>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An evaluation and conclusion will be included.</a:t>
            </a:r>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178808" y="1219014"/>
            <a:ext cx="6766560" cy="1524185"/>
          </a:xfrm>
        </p:spPr>
        <p:txBody>
          <a:bodyPr/>
          <a:lstStyle/>
          <a:p>
            <a:r>
              <a:rPr lang="en-US" sz="1800" dirty="0">
                <a:latin typeface="Arial" panose="020B0604020202020204" pitchFamily="34" charset="0"/>
                <a:cs typeface="Arial" panose="020B0604020202020204" pitchFamily="34" charset="0"/>
              </a:rPr>
              <a:t>Activity 1:</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Treasure basket</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343399" y="2476500"/>
            <a:ext cx="6601969" cy="3924300"/>
          </a:xfrm>
        </p:spPr>
        <p:txBody>
          <a:bodyPr/>
          <a:lstStyle/>
          <a:p>
            <a:pPr>
              <a:lnSpc>
                <a:spcPct val="150000"/>
              </a:lnSpc>
            </a:pPr>
            <a:r>
              <a:rPr lang="en-US" sz="1100" dirty="0">
                <a:latin typeface="Arial" panose="020B0604020202020204" pitchFamily="34" charset="0"/>
                <a:cs typeface="Arial" panose="020B0604020202020204" pitchFamily="34" charset="0"/>
              </a:rPr>
              <a:t> The activity I am doing is called Treasure Basket, as a lead volunteer I will use a brown </a:t>
            </a:r>
            <a:r>
              <a:rPr lang="en-US" sz="1100" dirty="0" err="1">
                <a:latin typeface="Arial" panose="020B0604020202020204" pitchFamily="34" charset="0"/>
                <a:cs typeface="Arial" panose="020B0604020202020204" pitchFamily="34" charset="0"/>
              </a:rPr>
              <a:t>basket,and</a:t>
            </a:r>
            <a:r>
              <a:rPr lang="en-US" sz="1100" dirty="0">
                <a:latin typeface="Arial" panose="020B0604020202020204" pitchFamily="34" charset="0"/>
                <a:cs typeface="Arial" panose="020B0604020202020204" pitchFamily="34" charset="0"/>
              </a:rPr>
              <a:t> put some objects in the basket such as a wooden rattle </a:t>
            </a:r>
            <a:r>
              <a:rPr lang="en-US" sz="1100" dirty="0" err="1">
                <a:latin typeface="Arial" panose="020B0604020202020204" pitchFamily="34" charset="0"/>
                <a:cs typeface="Arial" panose="020B0604020202020204" pitchFamily="34" charset="0"/>
              </a:rPr>
              <a:t>colourful</a:t>
            </a:r>
            <a:r>
              <a:rPr lang="en-US" sz="1100" dirty="0">
                <a:latin typeface="Arial" panose="020B0604020202020204" pitchFamily="34" charset="0"/>
                <a:cs typeface="Arial" panose="020B0604020202020204" pitchFamily="34" charset="0"/>
              </a:rPr>
              <a:t> feather, wooden car, blocks, and a glittery scarf to cover the basket. I did the activity with 2-3 children placing the basket on the floor covered with glittery scarf and waited for the children to notice. 1-2 children joined the activity and sat by me. I asked child A what is inside this covered basket. Child A was excited to see in the basket and guess, and I asked child A would you  like to put your hand inside the basket and see what you can pick out? Child A puts hand inside the covered basket and picked out a </a:t>
            </a:r>
            <a:r>
              <a:rPr lang="en-US" sz="1100" dirty="0" err="1">
                <a:latin typeface="Arial" panose="020B0604020202020204" pitchFamily="34" charset="0"/>
                <a:cs typeface="Arial" panose="020B0604020202020204" pitchFamily="34" charset="0"/>
              </a:rPr>
              <a:t>colourful</a:t>
            </a:r>
            <a:r>
              <a:rPr lang="en-US" sz="1100" dirty="0">
                <a:latin typeface="Arial" panose="020B0604020202020204" pitchFamily="34" charset="0"/>
                <a:cs typeface="Arial" panose="020B0604020202020204" pitchFamily="34" charset="0"/>
              </a:rPr>
              <a:t> feather and started to blow the feather. When asked what </a:t>
            </a:r>
            <a:r>
              <a:rPr lang="en-US" sz="1100" dirty="0" err="1">
                <a:latin typeface="Arial" panose="020B0604020202020204" pitchFamily="34" charset="0"/>
                <a:cs typeface="Arial" panose="020B0604020202020204" pitchFamily="34" charset="0"/>
              </a:rPr>
              <a:t>colour</a:t>
            </a:r>
            <a:r>
              <a:rPr lang="en-US" sz="1100" dirty="0">
                <a:latin typeface="Arial" panose="020B0604020202020204" pitchFamily="34" charset="0"/>
                <a:cs typeface="Arial" panose="020B0604020202020204" pitchFamily="34" charset="0"/>
              </a:rPr>
              <a:t> is the feather? Child A smile and repeat feather and carries on blowing. This activity enhances sensory needs. Like touch, feel, smell which children will be exploring at this age and this will get stronger with age and overtime. This is needed at this time in their developmental stages.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4</a:t>
            </a:fld>
            <a:endParaRPr lang="en-US" dirty="0"/>
          </a:p>
        </p:txBody>
      </p:sp>
      <p:sp>
        <p:nvSpPr>
          <p:cNvPr id="12" name="Title 1">
            <a:extLst>
              <a:ext uri="{FF2B5EF4-FFF2-40B4-BE49-F238E27FC236}">
                <a16:creationId xmlns:a16="http://schemas.microsoft.com/office/drawing/2014/main" id="{CB6D0891-6241-9719-14F3-4B12D0315298}"/>
              </a:ext>
            </a:extLst>
          </p:cNvPr>
          <p:cNvSpPr>
            <a:spLocks noGrp="1"/>
          </p:cNvSpPr>
          <p:nvPr>
            <p:ph type="title"/>
          </p:nvPr>
        </p:nvSpPr>
        <p:spPr>
          <a:xfrm>
            <a:off x="4231386" y="1673733"/>
            <a:ext cx="6766560" cy="768096"/>
          </a:xfrm>
        </p:spPr>
        <p:txBody>
          <a:bodyPr/>
          <a:lstStyle/>
          <a:p>
            <a:r>
              <a:rPr lang="en-US" sz="1800" dirty="0"/>
              <a:t>Activity 2</a:t>
            </a:r>
          </a:p>
        </p:txBody>
      </p:sp>
      <p:sp>
        <p:nvSpPr>
          <p:cNvPr id="13" name="Content Placeholder 2">
            <a:extLst>
              <a:ext uri="{FF2B5EF4-FFF2-40B4-BE49-F238E27FC236}">
                <a16:creationId xmlns:a16="http://schemas.microsoft.com/office/drawing/2014/main" id="{5820B38D-8670-B16F-EC79-2570DB78930F}"/>
              </a:ext>
            </a:extLst>
          </p:cNvPr>
          <p:cNvSpPr txBox="1">
            <a:spLocks/>
          </p:cNvSpPr>
          <p:nvPr/>
        </p:nvSpPr>
        <p:spPr>
          <a:xfrm>
            <a:off x="4178808" y="2770356"/>
            <a:ext cx="6669301" cy="3439943"/>
          </a:xfrm>
          <a:prstGeom prst="rect">
            <a:avLst/>
          </a:prstGeom>
        </p:spPr>
        <p:txBody>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sz="1100" dirty="0">
                <a:latin typeface="Arial" panose="020B0604020202020204" pitchFamily="34" charset="0"/>
                <a:cs typeface="Arial" panose="020B0604020202020204" pitchFamily="34" charset="0"/>
              </a:rPr>
              <a:t>As a lead volunteer I chose to do a music and movement activity with the children. I gathered all the children saying “who would like to join me with singing and dancing” all children gathered and I asked each child what is their </a:t>
            </a:r>
            <a:r>
              <a:rPr lang="en-US" sz="1100" dirty="0" err="1">
                <a:latin typeface="Arial" panose="020B0604020202020204" pitchFamily="34" charset="0"/>
                <a:cs typeface="Arial" panose="020B0604020202020204" pitchFamily="34" charset="0"/>
              </a:rPr>
              <a:t>favourite</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nusery</a:t>
            </a:r>
            <a:r>
              <a:rPr lang="en-US" sz="1100" dirty="0">
                <a:latin typeface="Arial" panose="020B0604020202020204" pitchFamily="34" charset="0"/>
                <a:cs typeface="Arial" panose="020B0604020202020204" pitchFamily="34" charset="0"/>
              </a:rPr>
              <a:t> rhymes giving the children the choice of various songs like Twinkle </a:t>
            </a:r>
            <a:r>
              <a:rPr lang="en-US" sz="1100" dirty="0" err="1">
                <a:latin typeface="Arial" panose="020B0604020202020204" pitchFamily="34" charset="0"/>
                <a:cs typeface="Arial" panose="020B0604020202020204" pitchFamily="34" charset="0"/>
              </a:rPr>
              <a:t>Twinkle</a:t>
            </a:r>
            <a:r>
              <a:rPr lang="en-US" sz="1100" dirty="0">
                <a:latin typeface="Arial" panose="020B0604020202020204" pitchFamily="34" charset="0"/>
                <a:cs typeface="Arial" panose="020B0604020202020204" pitchFamily="34" charset="0"/>
              </a:rPr>
              <a:t> little star, five little monkeys jumping in bed, the wheels and the bus. Child B said five little monkey jumping in the bed in excitement. All the children joined in to singing and dancing along activity. Children enjoyed singing and jumping along with the  nursery rhyme,  five little monkey jumping on the bed one fall of and bumped his head…singing and dancing activity I felt was the most important part of every child development and social interaction with peers and adults. It will help with and develop motor skills. It will help expressions, hand eye coordination, physical activity and cognitive development. </a:t>
            </a:r>
          </a:p>
        </p:txBody>
      </p:sp>
    </p:spTree>
    <p:extLst>
      <p:ext uri="{BB962C8B-B14F-4D97-AF65-F5344CB8AC3E}">
        <p14:creationId xmlns:p14="http://schemas.microsoft.com/office/powerpoint/2010/main" val="685681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748145" y="1150481"/>
            <a:ext cx="6400800" cy="768096"/>
          </a:xfrm>
        </p:spPr>
        <p:txBody>
          <a:bodyPr/>
          <a:lstStyle/>
          <a:p>
            <a:r>
              <a:rPr lang="en-US" sz="1800" dirty="0">
                <a:latin typeface="Arial" panose="020B0604020202020204" pitchFamily="34" charset="0"/>
                <a:cs typeface="Arial" panose="020B0604020202020204" pitchFamily="34" charset="0"/>
              </a:rPr>
              <a:t>theories </a:t>
            </a:r>
            <a:endParaRPr lang="en-US" sz="1800" b="1" dirty="0">
              <a:solidFill>
                <a:schemeClr val="accent6"/>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2272145" y="2210631"/>
            <a:ext cx="6400800" cy="3248060"/>
          </a:xfrm>
        </p:spPr>
        <p:txBody>
          <a:bodyPr/>
          <a:lstStyle/>
          <a:p>
            <a:pPr algn="ctr">
              <a:lnSpc>
                <a:spcPct val="150000"/>
              </a:lnSpc>
            </a:pPr>
            <a:r>
              <a:rPr lang="en-US" sz="1100" dirty="0">
                <a:latin typeface="Arial" panose="020B0604020202020204" pitchFamily="34" charset="0"/>
                <a:cs typeface="Arial" panose="020B0604020202020204" pitchFamily="34" charset="0"/>
              </a:rPr>
              <a:t>In my research jean Piaget states that children gain knowledge and confidence through their experiences and interactions to a grouping known as schemas.</a:t>
            </a:r>
          </a:p>
          <a:p>
            <a:pPr algn="ctr">
              <a:lnSpc>
                <a:spcPct val="150000"/>
              </a:lnSpc>
            </a:pPr>
            <a:endParaRPr lang="en-US" sz="1100" dirty="0">
              <a:latin typeface="Arial" panose="020B0604020202020204" pitchFamily="34" charset="0"/>
              <a:cs typeface="Arial" panose="020B0604020202020204" pitchFamily="34" charset="0"/>
            </a:endParaRPr>
          </a:p>
          <a:p>
            <a:pPr algn="ctr">
              <a:lnSpc>
                <a:spcPct val="150000"/>
              </a:lnSpc>
            </a:pPr>
            <a:endParaRPr lang="en-US" sz="1100" dirty="0">
              <a:latin typeface="Arial" panose="020B0604020202020204" pitchFamily="34" charset="0"/>
              <a:cs typeface="Arial" panose="020B0604020202020204" pitchFamily="34" charset="0"/>
            </a:endParaRPr>
          </a:p>
          <a:p>
            <a:pPr algn="ctr">
              <a:lnSpc>
                <a:spcPct val="150000"/>
              </a:lnSpc>
            </a:pPr>
            <a:r>
              <a:rPr lang="en-US" sz="1100" dirty="0">
                <a:latin typeface="Arial" panose="020B0604020202020204" pitchFamily="34" charset="0"/>
                <a:cs typeface="Arial" panose="020B0604020202020204" pitchFamily="34" charset="0"/>
              </a:rPr>
              <a:t>Piaget discussion on the sensorimotor stage cognitive development of child  </a:t>
            </a:r>
          </a:p>
          <a:p>
            <a:pPr algn="ctr">
              <a:lnSpc>
                <a:spcPct val="150000"/>
              </a:lnSpc>
            </a:pPr>
            <a:endParaRPr lang="en-US" sz="1100" dirty="0">
              <a:latin typeface="Arial" panose="020B0604020202020204" pitchFamily="34" charset="0"/>
              <a:cs typeface="Arial" panose="020B0604020202020204" pitchFamily="34" charset="0"/>
            </a:endParaRPr>
          </a:p>
          <a:p>
            <a:pPr algn="ctr">
              <a:lnSpc>
                <a:spcPct val="150000"/>
              </a:lnSpc>
            </a:pPr>
            <a:r>
              <a:rPr lang="en-US" sz="1100" dirty="0">
                <a:latin typeface="Arial" panose="020B0604020202020204" pitchFamily="34" charset="0"/>
                <a:cs typeface="Arial" panose="020B0604020202020204" pitchFamily="34" charset="0"/>
              </a:rPr>
              <a:t>A child at the age of birth to 2 years has the awareness of the environment and surrounding around them.  Piaget states that through sensorimotor as he believes through senses and motor abilities an infant can gain abilities to their surroundings. A child can build their senses through sight, hearing,</a:t>
            </a:r>
          </a:p>
          <a:p>
            <a:pPr algn="ctr">
              <a:lnSpc>
                <a:spcPct val="150000"/>
              </a:lnSpc>
            </a:pPr>
            <a:r>
              <a:rPr lang="en-US" sz="1100" dirty="0">
                <a:latin typeface="Arial" panose="020B0604020202020204" pitchFamily="34" charset="0"/>
                <a:cs typeface="Arial" panose="020B0604020202020204" pitchFamily="34" charset="0"/>
              </a:rPr>
              <a:t>smell and touch from birth to 2 years through cognitive development.</a:t>
            </a:r>
          </a:p>
          <a:p>
            <a:pPr algn="ctr">
              <a:lnSpc>
                <a:spcPct val="150000"/>
              </a:lnSpc>
            </a:pPr>
            <a:endParaRPr lang="en-US" sz="1100" dirty="0">
              <a:latin typeface="Arial" panose="020B0604020202020204" pitchFamily="34" charset="0"/>
              <a:cs typeface="Arial" panose="020B0604020202020204" pitchFamily="34" charset="0"/>
            </a:endParaRPr>
          </a:p>
          <a:p>
            <a:pPr algn="ctr">
              <a:lnSpc>
                <a:spcPct val="150000"/>
              </a:lnSpc>
            </a:pPr>
            <a:r>
              <a:rPr lang="en-US" sz="1100" dirty="0">
                <a:latin typeface="Arial" panose="020B0604020202020204" pitchFamily="34" charset="0"/>
                <a:cs typeface="Arial" panose="020B0604020202020204" pitchFamily="34" charset="0"/>
              </a:rPr>
              <a:t>Further on my research Vygotsky (Vygotsky,1978) states  sociocultural views on child development through their culture values and beliefs. His theory conclude the zone of proximal development. He believes social interaction and community has major role in the process of “making meaning”.</a:t>
            </a:r>
          </a:p>
          <a:p>
            <a:pPr algn="ctr">
              <a:lnSpc>
                <a:spcPct val="150000"/>
              </a:lnSpc>
            </a:pPr>
            <a:endParaRPr lang="en-US" sz="1100" dirty="0">
              <a:latin typeface="Arial" panose="020B0604020202020204" pitchFamily="34" charset="0"/>
              <a:cs typeface="Arial" panose="020B0604020202020204" pitchFamily="34" charset="0"/>
            </a:endParaRPr>
          </a:p>
          <a:p>
            <a:pPr algn="ctr">
              <a:lnSpc>
                <a:spcPct val="150000"/>
              </a:lnSpc>
            </a:pPr>
            <a:r>
              <a:rPr lang="en-US" sz="1100" dirty="0">
                <a:latin typeface="Arial" panose="020B0604020202020204" pitchFamily="34" charset="0"/>
                <a:cs typeface="Arial" panose="020B0604020202020204" pitchFamily="34" charset="0"/>
              </a:rPr>
              <a:t>BF Skinner was a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 psychologist believes looking at the causes of action and consequences is the best of way to understand </a:t>
            </a:r>
            <a:r>
              <a:rPr lang="en-US" sz="1100" dirty="0" err="1">
                <a:latin typeface="Arial" panose="020B0604020202020204" pitchFamily="34" charset="0"/>
                <a:cs typeface="Arial" panose="020B0604020202020204" pitchFamily="34" charset="0"/>
              </a:rPr>
              <a:t>behaviour’s</a:t>
            </a:r>
            <a:r>
              <a:rPr lang="en-US" sz="1100" dirty="0">
                <a:latin typeface="Arial" panose="020B0604020202020204" pitchFamily="34" charset="0"/>
                <a:cs typeface="Arial" panose="020B0604020202020204" pitchFamily="34" charset="0"/>
              </a:rPr>
              <a:t>. He strongly believes classical conditioning was simple to explain human complex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 This approach is looked at the effects of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 which is operant conditioning. </a:t>
            </a:r>
          </a:p>
          <a:p>
            <a:pPr algn="ctr">
              <a:lnSpc>
                <a:spcPct val="150000"/>
              </a:lnSpc>
            </a:pPr>
            <a:endParaRPr lang="en-US" sz="1100" dirty="0">
              <a:latin typeface="Arial" panose="020B0604020202020204" pitchFamily="34" charset="0"/>
              <a:cs typeface="Arial" panose="020B0604020202020204" pitchFamily="34" charset="0"/>
            </a:endParaRPr>
          </a:p>
          <a:p>
            <a:pPr algn="ctr">
              <a:lnSpc>
                <a:spcPct val="150000"/>
              </a:lnSpc>
            </a:pPr>
            <a:endParaRPr lang="en-US" sz="1100" dirty="0">
              <a:latin typeface="Arial" panose="020B0604020202020204" pitchFamily="34" charset="0"/>
              <a:cs typeface="Arial" panose="020B0604020202020204" pitchFamily="34" charset="0"/>
            </a:endParaRPr>
          </a:p>
          <a:p>
            <a:pPr algn="ctr"/>
            <a:endParaRPr lang="en-US" dirty="0">
              <a:latin typeface="Sabon Next LT" panose="02000500000000000000" pitchFamily="2" charset="0"/>
              <a:cs typeface="Sabon Next LT" panose="02000500000000000000" pitchFamily="2" charset="0"/>
            </a:endParaRPr>
          </a:p>
          <a:p>
            <a:pPr algn="ctr"/>
            <a:endParaRPr lang="en-US" dirty="0">
              <a:latin typeface="Sabon Next LT" panose="02000500000000000000" pitchFamily="2" charset="0"/>
              <a:cs typeface="Sabon Next LT" panose="02000500000000000000" pitchFamily="2" charset="0"/>
            </a:endParaRPr>
          </a:p>
          <a:p>
            <a:pPr algn="ctr"/>
            <a:r>
              <a:rPr lang="en-US" dirty="0">
                <a:latin typeface="Sabon Next LT" panose="02000500000000000000" pitchFamily="2" charset="0"/>
                <a:cs typeface="Sabon Next LT" panose="02000500000000000000" pitchFamily="2" charset="0"/>
              </a:rPr>
              <a:t> </a:t>
            </a:r>
            <a:endParaRPr lang="en-US" sz="2400" dirty="0">
              <a:solidFill>
                <a:schemeClr val="accent6"/>
              </a:solidFill>
              <a:latin typeface="Sabon Next LT" panose="02000500000000000000" pitchFamily="2" charset="0"/>
              <a:cs typeface="Sabon Next LT" panose="02000500000000000000" pitchFamily="2" charset="0"/>
            </a:endParaRPr>
          </a:p>
        </p:txBody>
      </p:sp>
    </p:spTree>
    <p:extLst>
      <p:ext uri="{BB962C8B-B14F-4D97-AF65-F5344CB8AC3E}">
        <p14:creationId xmlns:p14="http://schemas.microsoft.com/office/powerpoint/2010/main" val="2952923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6</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4911090" y="1371599"/>
            <a:ext cx="3776472" cy="411480"/>
          </a:xfrm>
        </p:spPr>
        <p:txBody>
          <a:bodyPr/>
          <a:lstStyle/>
          <a:p>
            <a:r>
              <a:rPr lang="en-US" dirty="0"/>
              <a:t>Theory concluded</a:t>
            </a:r>
          </a:p>
          <a:p>
            <a:endParaRPr lang="en-US" dirty="0"/>
          </a:p>
        </p:txBody>
      </p:sp>
      <p:sp>
        <p:nvSpPr>
          <p:cNvPr id="13" name="Text Placeholder 12">
            <a:extLst>
              <a:ext uri="{FF2B5EF4-FFF2-40B4-BE49-F238E27FC236}">
                <a16:creationId xmlns:a16="http://schemas.microsoft.com/office/drawing/2014/main" id="{F618F075-837C-1005-19D6-8DC90759CD53}"/>
              </a:ext>
            </a:extLst>
          </p:cNvPr>
          <p:cNvSpPr>
            <a:spLocks noGrp="1"/>
          </p:cNvSpPr>
          <p:nvPr>
            <p:ph type="body" sz="quarter" idx="3"/>
          </p:nvPr>
        </p:nvSpPr>
        <p:spPr>
          <a:xfrm>
            <a:off x="10751817" y="868679"/>
            <a:ext cx="987550" cy="208788"/>
          </a:xfrm>
        </p:spPr>
        <p:txBody>
          <a:bodyPr/>
          <a:lstStyle/>
          <a:p>
            <a:endParaRPr lang="en-US" dirty="0"/>
          </a:p>
        </p:txBody>
      </p:sp>
      <p:sp>
        <p:nvSpPr>
          <p:cNvPr id="14" name="Content Placeholder 13">
            <a:extLst>
              <a:ext uri="{FF2B5EF4-FFF2-40B4-BE49-F238E27FC236}">
                <a16:creationId xmlns:a16="http://schemas.microsoft.com/office/drawing/2014/main" id="{DD1D0BF9-FCAA-67DA-79AB-E6E7E6D2B6A1}"/>
              </a:ext>
            </a:extLst>
          </p:cNvPr>
          <p:cNvSpPr>
            <a:spLocks noGrp="1"/>
          </p:cNvSpPr>
          <p:nvPr>
            <p:ph sz="quarter" idx="4"/>
          </p:nvPr>
        </p:nvSpPr>
        <p:spPr/>
        <p:txBody>
          <a:bodyPr/>
          <a:lstStyle/>
          <a:p>
            <a:pPr marL="0" indent="0">
              <a:buNone/>
            </a:pPr>
            <a:endParaRPr lang="en-US" dirty="0"/>
          </a:p>
          <a:p>
            <a:endParaRPr lang="en-US" dirty="0"/>
          </a:p>
        </p:txBody>
      </p:sp>
      <p:sp>
        <p:nvSpPr>
          <p:cNvPr id="4" name="Content Placeholder 3">
            <a:extLst>
              <a:ext uri="{FF2B5EF4-FFF2-40B4-BE49-F238E27FC236}">
                <a16:creationId xmlns:a16="http://schemas.microsoft.com/office/drawing/2014/main" id="{BAB580B1-5E86-176B-D331-6AA2E9E03D9C}"/>
              </a:ext>
            </a:extLst>
          </p:cNvPr>
          <p:cNvSpPr>
            <a:spLocks noGrp="1"/>
          </p:cNvSpPr>
          <p:nvPr>
            <p:ph sz="half" idx="2"/>
          </p:nvPr>
        </p:nvSpPr>
        <p:spPr>
          <a:xfrm>
            <a:off x="3685031" y="2129027"/>
            <a:ext cx="7373493" cy="4432873"/>
          </a:xfrm>
        </p:spPr>
        <p:txBody>
          <a:bodyPr/>
          <a:lstStyle/>
          <a:p>
            <a:pPr>
              <a:lnSpc>
                <a:spcPct val="150000"/>
              </a:lnSpc>
            </a:pPr>
            <a:r>
              <a:rPr lang="en-GB" sz="1100" dirty="0">
                <a:latin typeface="Arial" panose="020B0604020202020204" pitchFamily="34" charset="0"/>
                <a:cs typeface="Arial" panose="020B0604020202020204" pitchFamily="34" charset="0"/>
              </a:rPr>
              <a:t>John Watson has a theory that he takes behaviourism  and to apply that to   child development. His belief is the environment where a child is in is the factor which shapes behaviours over genetic makeup or natural temperament. He believes you can expose children to different environments and overtime you can turn into any type of person you want.</a:t>
            </a:r>
          </a:p>
        </p:txBody>
      </p:sp>
      <p:sp>
        <p:nvSpPr>
          <p:cNvPr id="6" name="Title 5">
            <a:extLst>
              <a:ext uri="{FF2B5EF4-FFF2-40B4-BE49-F238E27FC236}">
                <a16:creationId xmlns:a16="http://schemas.microsoft.com/office/drawing/2014/main" id="{BC6FD6D1-BB81-0A0A-EE71-54103ABE2235}"/>
              </a:ext>
            </a:extLst>
          </p:cNvPr>
          <p:cNvSpPr>
            <a:spLocks noGrp="1"/>
          </p:cNvSpPr>
          <p:nvPr>
            <p:ph type="title"/>
          </p:nvPr>
        </p:nvSpPr>
        <p:spPr>
          <a:xfrm rot="5400000" flipV="1">
            <a:off x="12001500" y="2011680"/>
            <a:ext cx="150874" cy="83820"/>
          </a:xfrm>
        </p:spPr>
        <p:txBody>
          <a:bodyPr>
            <a:noAutofit/>
          </a:bodyPr>
          <a:lstStyle/>
          <a:p>
            <a:endParaRPr lang="en-GB" dirty="0"/>
          </a:p>
        </p:txBody>
      </p:sp>
    </p:spTree>
    <p:extLst>
      <p:ext uri="{BB962C8B-B14F-4D97-AF65-F5344CB8AC3E}">
        <p14:creationId xmlns:p14="http://schemas.microsoft.com/office/powerpoint/2010/main" val="3170280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7</a:t>
            </a:fld>
            <a:endParaRPr lang="en-US" dirty="0"/>
          </a:p>
        </p:txBody>
      </p:sp>
      <p:sp>
        <p:nvSpPr>
          <p:cNvPr id="7" name="Content Placeholder 6">
            <a:extLst>
              <a:ext uri="{FF2B5EF4-FFF2-40B4-BE49-F238E27FC236}">
                <a16:creationId xmlns:a16="http://schemas.microsoft.com/office/drawing/2014/main" id="{18A1657F-AC4E-AAD3-492C-6240EAE429E9}"/>
              </a:ext>
            </a:extLst>
          </p:cNvPr>
          <p:cNvSpPr>
            <a:spLocks noGrp="1"/>
          </p:cNvSpPr>
          <p:nvPr>
            <p:ph idx="1"/>
          </p:nvPr>
        </p:nvSpPr>
        <p:spPr>
          <a:xfrm>
            <a:off x="1504949" y="2028825"/>
            <a:ext cx="5759577" cy="3090291"/>
          </a:xfrm>
        </p:spPr>
        <p:txBody>
          <a:bodyPr/>
          <a:lstStyle/>
          <a:p>
            <a:pPr>
              <a:lnSpc>
                <a:spcPct val="150000"/>
              </a:lnSpc>
            </a:pPr>
            <a:r>
              <a:rPr lang="en-GB" sz="1100" dirty="0">
                <a:latin typeface="Arial" panose="020B0604020202020204" pitchFamily="34" charset="0"/>
                <a:cs typeface="Arial" panose="020B0604020202020204" pitchFamily="34" charset="0"/>
              </a:rPr>
              <a:t>The specific activities I have chosen relate to 0-2 years very early and important ages of development in a child’s life. This is where they are starting to explore, developing in life. This is where they are developing their skills for life. These activities collaborate with physical development, social interactions, cognitive developments, and gaining confidence from various experiences and also being aware of their surroundings. There are different theories who have different opinions and ways, but I think Piaget theory that children gain through senses, motor abilities and the experiences they gain from birth to 02 years. They go through makes sense to me as my own children I think related more to Piaget theory growing up.</a:t>
            </a:r>
          </a:p>
        </p:txBody>
      </p:sp>
      <p:sp>
        <p:nvSpPr>
          <p:cNvPr id="9" name="Title 8">
            <a:extLst>
              <a:ext uri="{FF2B5EF4-FFF2-40B4-BE49-F238E27FC236}">
                <a16:creationId xmlns:a16="http://schemas.microsoft.com/office/drawing/2014/main" id="{96558B01-BA58-DCD3-42B5-B645FEDE31A9}"/>
              </a:ext>
            </a:extLst>
          </p:cNvPr>
          <p:cNvSpPr>
            <a:spLocks noGrp="1"/>
          </p:cNvSpPr>
          <p:nvPr>
            <p:ph type="title"/>
          </p:nvPr>
        </p:nvSpPr>
        <p:spPr>
          <a:xfrm>
            <a:off x="1331595" y="1319784"/>
            <a:ext cx="6835140" cy="1292353"/>
          </a:xfrm>
        </p:spPr>
        <p:txBody>
          <a:bodyPr/>
          <a:lstStyle/>
          <a:p>
            <a:r>
              <a:rPr lang="en-GB" sz="1800" dirty="0">
                <a:latin typeface="Arial" panose="020B0604020202020204" pitchFamily="34" charset="0"/>
                <a:cs typeface="Arial" panose="020B0604020202020204" pitchFamily="34" charset="0"/>
              </a:rPr>
              <a:t>Evaluation/conclusion</a:t>
            </a:r>
          </a:p>
        </p:txBody>
      </p:sp>
    </p:spTree>
    <p:extLst>
      <p:ext uri="{BB962C8B-B14F-4D97-AF65-F5344CB8AC3E}">
        <p14:creationId xmlns:p14="http://schemas.microsoft.com/office/powerpoint/2010/main" val="94818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BD5E2-7B86-79E8-50D4-04DEF65A7B33}"/>
              </a:ext>
            </a:extLst>
          </p:cNvPr>
          <p:cNvSpPr>
            <a:spLocks noGrp="1"/>
          </p:cNvSpPr>
          <p:nvPr>
            <p:ph type="ctrTitle"/>
          </p:nvPr>
        </p:nvSpPr>
        <p:spPr>
          <a:xfrm>
            <a:off x="1545336" y="114300"/>
            <a:ext cx="4169664" cy="1232916"/>
          </a:xfrm>
        </p:spPr>
        <p:txBody>
          <a:bodyPr/>
          <a:lstStyle/>
          <a:p>
            <a:r>
              <a:rPr lang="en-GB" dirty="0"/>
              <a:t>reference</a:t>
            </a:r>
          </a:p>
        </p:txBody>
      </p:sp>
      <p:sp>
        <p:nvSpPr>
          <p:cNvPr id="3" name="Subtitle 2">
            <a:extLst>
              <a:ext uri="{FF2B5EF4-FFF2-40B4-BE49-F238E27FC236}">
                <a16:creationId xmlns:a16="http://schemas.microsoft.com/office/drawing/2014/main" id="{497D8BE8-80FF-0E4D-E54F-1673A15463AC}"/>
              </a:ext>
            </a:extLst>
          </p:cNvPr>
          <p:cNvSpPr>
            <a:spLocks noGrp="1"/>
          </p:cNvSpPr>
          <p:nvPr>
            <p:ph type="subTitle" idx="1"/>
          </p:nvPr>
        </p:nvSpPr>
        <p:spPr>
          <a:xfrm>
            <a:off x="228600" y="1438275"/>
            <a:ext cx="11963400" cy="3152775"/>
          </a:xfrm>
        </p:spPr>
        <p:txBody>
          <a:bodyPr/>
          <a:lstStyle/>
          <a:p>
            <a:endParaRPr lang="en-US" sz="1200" dirty="0">
              <a:solidFill>
                <a:srgbClr val="202C8F"/>
              </a:solidFill>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1F7594D-C084-0DFD-66E0-8E6B869B9046}"/>
              </a:ext>
            </a:extLst>
          </p:cNvPr>
          <p:cNvSpPr txBox="1"/>
          <p:nvPr/>
        </p:nvSpPr>
        <p:spPr>
          <a:xfrm>
            <a:off x="1095375" y="1438275"/>
            <a:ext cx="6096000" cy="2518125"/>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(Accessed: 19 February 2023)</a:t>
            </a:r>
          </a:p>
          <a:p>
            <a:pPr>
              <a:lnSpc>
                <a:spcPct val="150000"/>
              </a:lnSpc>
              <a:spcBef>
                <a:spcPts val="575"/>
              </a:spcBef>
            </a:pPr>
            <a:r>
              <a:rPr lang="en-GB" sz="1100" u="sng" kern="1200" dirty="0">
                <a:solidFill>
                  <a:srgbClr val="202C8F"/>
                </a:solidFill>
                <a:effectLst/>
                <a:latin typeface="Arial" panose="020B0604020202020204" pitchFamily="34" charset="0"/>
                <a:ea typeface="Times New Roman" panose="02020603050405020304" pitchFamily="18" charset="0"/>
                <a:cs typeface="Arial" panose="020B0604020202020204" pitchFamily="34" charset="0"/>
                <a:hlinkClick r:id="rId2"/>
              </a:rPr>
              <a:t>https://www.verywellmind.com/jean-piaget-biography-1896-1980-2795549</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575"/>
              </a:spcBef>
            </a:pPr>
            <a:r>
              <a:rPr lang="en-US" sz="1100" kern="1200" dirty="0">
                <a:solidFill>
                  <a:srgbClr val="202C8F"/>
                </a:solidFill>
                <a:effectLst/>
                <a:latin typeface="Arial" panose="020B0604020202020204" pitchFamily="34" charset="0"/>
                <a:ea typeface="Times New Roman" panose="02020603050405020304" pitchFamily="18" charset="0"/>
                <a:cs typeface="Arial" panose="020B0604020202020204" pitchFamily="34" charset="0"/>
              </a:rPr>
              <a:t>The Sensorimotor Stage of Cognitive Development (verywellmind.com)</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575"/>
              </a:spcBef>
            </a:pPr>
            <a:r>
              <a:rPr lang="en-US" sz="1100" u="sng" kern="1200" dirty="0">
                <a:solidFill>
                  <a:srgbClr val="202C8F"/>
                </a:solidFill>
                <a:effectLst/>
                <a:latin typeface="Arial" panose="020B0604020202020204" pitchFamily="34" charset="0"/>
                <a:ea typeface="Times New Roman" panose="02020603050405020304" pitchFamily="18" charset="0"/>
                <a:cs typeface="Arial" panose="020B0604020202020204" pitchFamily="34" charset="0"/>
                <a:hlinkClick r:id="rId3"/>
              </a:rPr>
              <a:t>https://www.simplypsycohology.org/Vygotsky.html</a:t>
            </a:r>
            <a:r>
              <a:rPr lang="en-US" sz="1100" kern="1200" dirty="0">
                <a:solidFill>
                  <a:srgbClr val="202C8F"/>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575"/>
              </a:spcBef>
            </a:pPr>
            <a:r>
              <a:rPr lang="en-US" sz="1100" kern="1200" dirty="0">
                <a:solidFill>
                  <a:srgbClr val="202C8F"/>
                </a:solidFill>
                <a:effectLst/>
                <a:latin typeface="Arial" panose="020B0604020202020204" pitchFamily="34" charset="0"/>
                <a:ea typeface="Times New Roman" panose="02020603050405020304" pitchFamily="18" charset="0"/>
                <a:cs typeface="Arial" panose="020B0604020202020204" pitchFamily="34" charset="0"/>
              </a:rPr>
              <a:t>https://www.firstdiscoverers.co.uk/f-skinner-child-development-theories/</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575"/>
              </a:spcBef>
            </a:pPr>
            <a:r>
              <a:rPr lang="en-US" sz="1100" kern="1200" dirty="0">
                <a:solidFill>
                  <a:srgbClr val="202C8F"/>
                </a:solidFill>
                <a:effectLst/>
                <a:latin typeface="Arial" panose="020B0604020202020204" pitchFamily="34" charset="0"/>
                <a:ea typeface="Times New Roman" panose="02020603050405020304" pitchFamily="18" charset="0"/>
                <a:cs typeface="Arial" panose="020B0604020202020204" pitchFamily="34" charset="0"/>
              </a:rPr>
              <a:t>https://www.goodtherapy.org/famous-psychologists/john-Watson.html</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tabLst>
                <a:tab pos="733425" algn="l"/>
              </a:tabLst>
            </a:pPr>
            <a:r>
              <a:rPr lang="en-GB" sz="1800" dirty="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3817103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527047" y="1975103"/>
            <a:ext cx="5192407" cy="2777005"/>
          </a:xfrm>
        </p:spPr>
        <p:txBody>
          <a:bodyPr/>
          <a:lstStyle/>
          <a:p>
            <a:r>
              <a:rPr lang="en-US" dirty="0"/>
              <a:t>THANK YOU for listening</a:t>
            </a:r>
          </a:p>
        </p:txBody>
      </p:sp>
    </p:spTree>
    <p:extLst>
      <p:ext uri="{BB962C8B-B14F-4D97-AF65-F5344CB8AC3E}">
        <p14:creationId xmlns:p14="http://schemas.microsoft.com/office/powerpoint/2010/main" val="1003962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599121C7-37B2-7253-0D27-99AF60BF9F86}"/>
              </a:ext>
            </a:extLst>
          </p:cNvPr>
          <p:cNvSpPr>
            <a:spLocks noGrp="1"/>
          </p:cNvSpPr>
          <p:nvPr>
            <p:ph type="ftr" sz="quarter" idx="11"/>
          </p:nvPr>
        </p:nvSpPr>
        <p:spPr>
          <a:xfrm>
            <a:off x="1931194" y="1333500"/>
            <a:ext cx="3200400" cy="274320"/>
          </a:xfrm>
        </p:spPr>
        <p:txBody>
          <a:bodyPr/>
          <a:lstStyle/>
          <a:p>
            <a:r>
              <a:rPr lang="en-US" dirty="0"/>
              <a:t>Presentation title</a:t>
            </a:r>
          </a:p>
        </p:txBody>
      </p:sp>
      <p:sp>
        <p:nvSpPr>
          <p:cNvPr id="4" name="Slide Number Placeholder 3">
            <a:extLst>
              <a:ext uri="{FF2B5EF4-FFF2-40B4-BE49-F238E27FC236}">
                <a16:creationId xmlns:a16="http://schemas.microsoft.com/office/drawing/2014/main" id="{B5FD80E4-F68F-A8A2-923F-0DE8EAC21A25}"/>
              </a:ext>
            </a:extLst>
          </p:cNvPr>
          <p:cNvSpPr>
            <a:spLocks noGrp="1"/>
          </p:cNvSpPr>
          <p:nvPr>
            <p:ph type="sldNum" sz="quarter" idx="12"/>
          </p:nvPr>
        </p:nvSpPr>
        <p:spPr/>
        <p:txBody>
          <a:bodyPr/>
          <a:lstStyle/>
          <a:p>
            <a:fld id="{48F63A3B-78C7-47BE-AE5E-E10140E04643}" type="slidenum">
              <a:rPr lang="en-US" smtClean="0"/>
              <a:t>10</a:t>
            </a:fld>
            <a:endParaRPr lang="en-US" dirty="0"/>
          </a:p>
        </p:txBody>
      </p:sp>
      <p:sp>
        <p:nvSpPr>
          <p:cNvPr id="2" name="Title 1">
            <a:extLst>
              <a:ext uri="{FF2B5EF4-FFF2-40B4-BE49-F238E27FC236}">
                <a16:creationId xmlns:a16="http://schemas.microsoft.com/office/drawing/2014/main" id="{B7C7074F-F2B4-2A05-CA20-4F78C5F6831D}"/>
              </a:ext>
            </a:extLst>
          </p:cNvPr>
          <p:cNvSpPr>
            <a:spLocks noGrp="1"/>
          </p:cNvSpPr>
          <p:nvPr>
            <p:ph type="title" idx="4294967295"/>
          </p:nvPr>
        </p:nvSpPr>
        <p:spPr>
          <a:xfrm>
            <a:off x="295275" y="1057274"/>
            <a:ext cx="6472238" cy="2466975"/>
          </a:xfrm>
        </p:spPr>
        <p:txBody>
          <a:bodyPr/>
          <a:lstStyle/>
          <a:p>
            <a:r>
              <a:rPr lang="en-GB" sz="1800" dirty="0">
                <a:latin typeface="Arial" panose="020B0604020202020204" pitchFamily="34" charset="0"/>
                <a:cs typeface="Arial" panose="020B0604020202020204" pitchFamily="34" charset="0"/>
              </a:rPr>
              <a:t>References</a:t>
            </a:r>
            <a:br>
              <a:rPr lang="en-GB" dirty="0"/>
            </a:br>
            <a:br>
              <a:rPr lang="en-GB" dirty="0"/>
            </a:br>
            <a:endParaRPr lang="en-GB" dirty="0"/>
          </a:p>
        </p:txBody>
      </p:sp>
      <p:graphicFrame>
        <p:nvGraphicFramePr>
          <p:cNvPr id="6" name="Table 6">
            <a:extLst>
              <a:ext uri="{FF2B5EF4-FFF2-40B4-BE49-F238E27FC236}">
                <a16:creationId xmlns:a16="http://schemas.microsoft.com/office/drawing/2014/main" id="{4E1E09C9-5F4B-5BB7-878A-40AADB096539}"/>
              </a:ext>
            </a:extLst>
          </p:cNvPr>
          <p:cNvGraphicFramePr>
            <a:graphicFrameLocks noGrp="1"/>
          </p:cNvGraphicFramePr>
          <p:nvPr>
            <p:ph idx="4294967295"/>
            <p:extLst>
              <p:ext uri="{D42A27DB-BD31-4B8C-83A1-F6EECF244321}">
                <p14:modId xmlns:p14="http://schemas.microsoft.com/office/powerpoint/2010/main" val="130296771"/>
              </p:ext>
            </p:extLst>
          </p:nvPr>
        </p:nvGraphicFramePr>
        <p:xfrm>
          <a:off x="-5080" y="2847974"/>
          <a:ext cx="833120" cy="771526"/>
        </p:xfrm>
        <a:graphic>
          <a:graphicData uri="http://schemas.openxmlformats.org/drawingml/2006/table">
            <a:tbl>
              <a:tblPr firstRow="1" bandRow="1"/>
              <a:tblGrid>
                <a:gridCol w="208280">
                  <a:extLst>
                    <a:ext uri="{9D8B030D-6E8A-4147-A177-3AD203B41FA5}">
                      <a16:colId xmlns:a16="http://schemas.microsoft.com/office/drawing/2014/main" val="1134348007"/>
                    </a:ext>
                  </a:extLst>
                </a:gridCol>
                <a:gridCol w="208280">
                  <a:extLst>
                    <a:ext uri="{9D8B030D-6E8A-4147-A177-3AD203B41FA5}">
                      <a16:colId xmlns:a16="http://schemas.microsoft.com/office/drawing/2014/main" val="284897799"/>
                    </a:ext>
                  </a:extLst>
                </a:gridCol>
                <a:gridCol w="208280">
                  <a:extLst>
                    <a:ext uri="{9D8B030D-6E8A-4147-A177-3AD203B41FA5}">
                      <a16:colId xmlns:a16="http://schemas.microsoft.com/office/drawing/2014/main" val="3113088621"/>
                    </a:ext>
                  </a:extLst>
                </a:gridCol>
                <a:gridCol w="208280">
                  <a:extLst>
                    <a:ext uri="{9D8B030D-6E8A-4147-A177-3AD203B41FA5}">
                      <a16:colId xmlns:a16="http://schemas.microsoft.com/office/drawing/2014/main" val="500584708"/>
                    </a:ext>
                  </a:extLst>
                </a:gridCol>
              </a:tblGrid>
              <a:tr h="385763">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331066876"/>
                  </a:ext>
                </a:extLst>
              </a:tr>
              <a:tr h="385763">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62354429"/>
                  </a:ext>
                </a:extLst>
              </a:tr>
            </a:tbl>
          </a:graphicData>
        </a:graphic>
      </p:graphicFrame>
    </p:spTree>
    <p:extLst>
      <p:ext uri="{BB962C8B-B14F-4D97-AF65-F5344CB8AC3E}">
        <p14:creationId xmlns:p14="http://schemas.microsoft.com/office/powerpoint/2010/main" val="156849548"/>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{8B577BB6-7B5B-47DA-AEF6-4917371530A4}tf78438558_win32</Template>
  <TotalTime>501</TotalTime>
  <Words>929</Words>
  <Application>Microsoft Office PowerPoint</Application>
  <PresentationFormat>Widescreen</PresentationFormat>
  <Paragraphs>49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Arial Black</vt:lpstr>
      <vt:lpstr>Sabon Next LT</vt:lpstr>
      <vt:lpstr>Office Theme</vt:lpstr>
      <vt:lpstr>Activities for children aged 0-2 years </vt:lpstr>
      <vt:lpstr>Introduction</vt:lpstr>
      <vt:lpstr>Activity 1: Treasure basket</vt:lpstr>
      <vt:lpstr>Activity 2</vt:lpstr>
      <vt:lpstr>theories </vt:lpstr>
      <vt:lpstr>PowerPoint Presentation</vt:lpstr>
      <vt:lpstr>Evaluation/conclusion</vt:lpstr>
      <vt:lpstr>reference</vt:lpstr>
      <vt:lpstr>THANK YOU for listening</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Activities for children aged 0-2 years </dc:title>
  <dc:subject/>
  <dc:creator>Salima Begum</dc:creator>
  <cp:lastModifiedBy>Salima Begum</cp:lastModifiedBy>
  <cp:revision>2</cp:revision>
  <dcterms:created xsi:type="dcterms:W3CDTF">2023-02-16T20:12:26Z</dcterms:created>
  <dcterms:modified xsi:type="dcterms:W3CDTF">2023-02-20T04:07:37Z</dcterms:modified>
</cp:coreProperties>
</file>