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4251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9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14" autoAdjust="0"/>
    <p:restoredTop sz="95921" autoAdjust="0"/>
  </p:normalViewPr>
  <p:slideViewPr>
    <p:cSldViewPr snapToGrid="0">
      <p:cViewPr varScale="1">
        <p:scale>
          <a:sx n="110" d="100"/>
          <a:sy n="110" d="100"/>
        </p:scale>
        <p:origin x="696" y="16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2816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454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31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530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790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388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114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043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003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6975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673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744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56554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737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364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2373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0355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91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24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2" r:id="rId1"/>
    <p:sldLayoutId id="2147484253" r:id="rId2"/>
    <p:sldLayoutId id="2147484254" r:id="rId3"/>
    <p:sldLayoutId id="2147484255" r:id="rId4"/>
    <p:sldLayoutId id="2147484256" r:id="rId5"/>
    <p:sldLayoutId id="2147484257" r:id="rId6"/>
    <p:sldLayoutId id="2147484258" r:id="rId7"/>
    <p:sldLayoutId id="2147484259" r:id="rId8"/>
    <p:sldLayoutId id="2147484260" r:id="rId9"/>
    <p:sldLayoutId id="2147484261" r:id="rId10"/>
    <p:sldLayoutId id="2147484262" r:id="rId11"/>
    <p:sldLayoutId id="2147484263" r:id="rId12"/>
    <p:sldLayoutId id="2147484264" r:id="rId13"/>
    <p:sldLayoutId id="2147484265" r:id="rId14"/>
    <p:sldLayoutId id="2147484266" r:id="rId15"/>
    <p:sldLayoutId id="214748426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08785" y="-254643"/>
            <a:ext cx="9357553" cy="5440101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br>
              <a:rPr lang="en-GB" sz="3555" dirty="0">
                <a:latin typeface="A"/>
              </a:rPr>
            </a:br>
            <a:br>
              <a:rPr lang="en-GB" sz="3555" dirty="0">
                <a:latin typeface="A"/>
              </a:rPr>
            </a:br>
            <a:br>
              <a:rPr lang="en-GB" sz="3555" dirty="0">
                <a:latin typeface="A"/>
              </a:rPr>
            </a:br>
            <a:r>
              <a:rPr lang="en-GB" sz="3600" dirty="0">
                <a:latin typeface="A"/>
                <a:sym typeface="+mn-ea"/>
              </a:rPr>
              <a:t>Assignment 1: Presentation</a:t>
            </a:r>
            <a:br>
              <a:rPr lang="en-GB" sz="3600" dirty="0">
                <a:latin typeface="A"/>
                <a:sym typeface="+mn-ea"/>
              </a:rPr>
            </a:br>
            <a:r>
              <a:rPr lang="en-GB" sz="3600" dirty="0">
                <a:latin typeface="A"/>
              </a:rPr>
              <a:t>MODULE NAME: </a:t>
            </a:r>
            <a:r>
              <a:rPr lang="en-US" sz="3600" dirty="0">
                <a:latin typeface="A"/>
                <a:sym typeface="+mn-ea"/>
              </a:rPr>
              <a:t>Problem Solving and Decision Making</a:t>
            </a:r>
            <a:r>
              <a:rPr lang="en-GB" sz="3600" dirty="0">
                <a:latin typeface="A"/>
              </a:rPr>
              <a:t> </a:t>
            </a:r>
            <a:br>
              <a:rPr lang="en-GB" sz="3600" dirty="0">
                <a:latin typeface="A"/>
              </a:rPr>
            </a:br>
            <a:r>
              <a:rPr lang="en-US" sz="3600" dirty="0">
                <a:latin typeface="A"/>
                <a:sym typeface="+mn-ea"/>
              </a:rPr>
              <a:t>Module code: LCLM4004</a:t>
            </a:r>
            <a:r>
              <a:rPr lang="en-GB" sz="3600" dirty="0">
                <a:latin typeface="A"/>
              </a:rPr>
              <a:t> 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Student Name</a:t>
            </a:r>
            <a:r>
              <a:rPr lang="en-US" altLang="en-GB" sz="3600" dirty="0">
                <a:latin typeface="A"/>
              </a:rPr>
              <a:t>: Mohammed Elhadi ALi Fadlelmola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STUDENT ID</a:t>
            </a:r>
            <a:r>
              <a:rPr lang="en-US" altLang="en-GB" sz="3600" dirty="0">
                <a:latin typeface="A"/>
              </a:rPr>
              <a:t>: </a:t>
            </a:r>
            <a:r>
              <a:rPr lang="en-US" altLang="en-US" sz="3600" dirty="0">
                <a:latin typeface="A"/>
              </a:rPr>
              <a:t>2531833</a:t>
            </a:r>
            <a:r>
              <a:rPr lang="en-GB" sz="3600" dirty="0">
                <a:latin typeface="A"/>
              </a:rPr>
              <a:t> 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LECTURER</a:t>
            </a:r>
            <a:r>
              <a:rPr lang="en-US" altLang="en-GB" sz="3600" dirty="0">
                <a:latin typeface="A"/>
              </a:rPr>
              <a:t>: Anita Nan</a:t>
            </a:r>
            <a:endParaRPr lang="en-GB" sz="3600" dirty="0">
              <a:latin typeface="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342900" indent="-342900" algn="l">
              <a:buSzTx/>
              <a:buFont typeface="Arial" panose="020B0704020202020204" charset="2"/>
              <a:buChar char="•"/>
            </a:pPr>
            <a:r>
              <a:rPr lang="en-US" altLang="en-US" sz="2400" b="1" dirty="0"/>
              <a:t>Basil’s Bakery.</a:t>
            </a:r>
          </a:p>
          <a:p>
            <a:pPr marL="342900" indent="-342900" algn="l">
              <a:buSzTx/>
              <a:buFont typeface="Arial" panose="020B0704020202020204" charset="2"/>
              <a:buChar char="•"/>
            </a:pPr>
            <a:r>
              <a:rPr lang="en-US" sz="2400" b="1" dirty="0">
                <a:sym typeface="+mn-ea"/>
              </a:rPr>
              <a:t> 5W2H to defines the business problem clearly.</a:t>
            </a:r>
            <a:endParaRPr lang="en-US" sz="2400" b="1" dirty="0"/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/>
              <a:t>5W2H means: What, Who, Where, When, Why, How, and How much.(</a:t>
            </a:r>
            <a:r>
              <a:rPr lang="en-GB" sz="2400" b="1" dirty="0" err="1"/>
              <a:t>Édité</a:t>
            </a:r>
            <a:r>
              <a:rPr lang="en-US" altLang="en-US" sz="2400" b="1" dirty="0">
                <a:sym typeface="+mn-ea"/>
              </a:rPr>
              <a:t>, 2022)</a:t>
            </a:r>
            <a:endParaRPr lang="en-US" altLang="en-US" sz="2400" b="1" dirty="0"/>
          </a:p>
          <a:p>
            <a:pPr marL="342900" indent="-342900" algn="l">
              <a:buSzTx/>
              <a:buFont typeface="Arial" panose="020B0704020202020204" charset="2"/>
              <a:buChar char="•"/>
            </a:pPr>
            <a:r>
              <a:rPr lang="en-US" altLang="en-US" sz="2400" b="1" dirty="0"/>
              <a:t>This method helps to identify the main causes of a problem.</a:t>
            </a:r>
          </a:p>
          <a:p>
            <a:pPr marL="342900" indent="-342900" algn="l">
              <a:buSzTx/>
              <a:buFont typeface="Arial" panose="020B0704020202020204" charset="2"/>
              <a:buChar char="•"/>
            </a:pPr>
            <a:r>
              <a:rPr lang="en-US" sz="2400" b="1" dirty="0">
                <a:sym typeface="+mn-ea"/>
              </a:rPr>
              <a:t>PESTLE </a:t>
            </a:r>
            <a:r>
              <a:rPr lang="en-GB" sz="2400" b="1" dirty="0">
                <a:sym typeface="+mn-ea"/>
              </a:rPr>
              <a:t>ANALYSIS</a:t>
            </a:r>
            <a:r>
              <a:rPr lang="en-US" altLang="en-GB" sz="2400" b="1" dirty="0">
                <a:sym typeface="+mn-ea"/>
              </a:rPr>
              <a:t> t</a:t>
            </a:r>
            <a:r>
              <a:rPr lang="en-US" altLang="en-US" sz="2400" b="1" dirty="0"/>
              <a:t>o understand external business factors.(CIPD, 2025)</a:t>
            </a:r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/>
              <a:t>Scope shows who is affected.</a:t>
            </a:r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/>
              <a:t>Impact shows business consequences.</a:t>
            </a:r>
            <a:endParaRPr lang="en-US" altLang="en-US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rmAutofit/>
          </a:bodyPr>
          <a:lstStyle/>
          <a:p>
            <a:r>
              <a:rPr lang="en-GB" b="1"/>
              <a:t>Company background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Autofit/>
          </a:bodyPr>
          <a:lstStyle/>
          <a:p>
            <a:r>
              <a:rPr lang="en-US" altLang="en-US" sz="2400" b="1" dirty="0"/>
              <a:t>Basil’s Bakery</a:t>
            </a:r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/>
              <a:t>Founded in 2015</a:t>
            </a:r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/>
              <a:t>Owners: Basil</a:t>
            </a:r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>
                <a:sym typeface="+mn-ea"/>
              </a:rPr>
              <a:t>Small independent artisan bakery.</a:t>
            </a:r>
            <a:endParaRPr lang="en-US" altLang="en-US" sz="2400" b="1" dirty="0"/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>
                <a:sym typeface="+mn-ea"/>
              </a:rPr>
              <a:t>Located in Coventry retail park.</a:t>
            </a:r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>
                <a:sym typeface="+mn-ea"/>
              </a:rPr>
              <a:t>Sells organic cakes, pastries, breads.</a:t>
            </a:r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>
                <a:sym typeface="+mn-ea"/>
              </a:rPr>
              <a:t>Customers include shoppers and workers.</a:t>
            </a:r>
          </a:p>
          <a:p>
            <a:pPr marL="342900" indent="-342900">
              <a:buFont typeface="Arial" panose="020B0704020202020204" charset="2"/>
              <a:buChar char="•"/>
            </a:pPr>
            <a:r>
              <a:rPr lang="en-US" altLang="en-US" sz="2400" b="1" dirty="0">
                <a:sym typeface="+mn-ea"/>
              </a:rPr>
              <a:t>Nearby industrial workers also visit.</a:t>
            </a:r>
            <a:endParaRPr lang="en-US" altLang="en-US" sz="2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D5454C-9E8A-70F8-EFFB-E935D30C98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3164" y="1301750"/>
            <a:ext cx="3158836" cy="4254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5DCD40-881F-38FA-B032-0B37383D4581}"/>
              </a:ext>
            </a:extLst>
          </p:cNvPr>
          <p:cNvSpPr txBox="1"/>
          <p:nvPr/>
        </p:nvSpPr>
        <p:spPr>
          <a:xfrm>
            <a:off x="9195214" y="5567825"/>
            <a:ext cx="3016082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AI-generated image, OpenAI, 2026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sz="half" idx="1"/>
          </p:nvPr>
        </p:nvSpPr>
        <p:spPr>
          <a:xfrm>
            <a:off x="1953491" y="2133600"/>
            <a:ext cx="4949585" cy="37776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altLang="en-US" b="1" dirty="0"/>
              <a:t>5W2H</a:t>
            </a:r>
          </a:p>
          <a:p>
            <a:pPr>
              <a:lnSpc>
                <a:spcPct val="90000"/>
              </a:lnSpc>
            </a:pPr>
            <a:endParaRPr lang="en-US" altLang="en-US" b="1" dirty="0"/>
          </a:p>
          <a:p>
            <a:pPr lvl="1">
              <a:lnSpc>
                <a:spcPct val="90000"/>
              </a:lnSpc>
            </a:pPr>
            <a:r>
              <a:rPr lang="en-US" altLang="en-US" sz="1800" b="1" dirty="0"/>
              <a:t>What: sales and visits decreased.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/>
              <a:t>Who: Basil and regular customers.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/>
              <a:t>Where: Coventry shopping retail park.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/>
              <a:t>When: mainly since 2020.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/>
              <a:t>Why: less footfall and hybrid work.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/>
              <a:t>How: Fewer daily lunch purchases.</a:t>
            </a:r>
          </a:p>
          <a:p>
            <a:pPr lvl="1">
              <a:lnSpc>
                <a:spcPct val="90000"/>
              </a:lnSpc>
            </a:pPr>
            <a:r>
              <a:rPr lang="en-US" altLang="en-US" sz="1800" b="1" dirty="0"/>
              <a:t>How much: 25% below 2019</a:t>
            </a:r>
            <a:r>
              <a:rPr lang="en-US" altLang="en-US" sz="1800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70B1E5-01ED-EAAB-7858-353780C5E4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336" y="2126222"/>
            <a:ext cx="3698686" cy="3777622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306F5C-D29D-4074-EA39-185D52252AB3}"/>
              </a:ext>
            </a:extLst>
          </p:cNvPr>
          <p:cNvSpPr txBox="1"/>
          <p:nvPr/>
        </p:nvSpPr>
        <p:spPr>
          <a:xfrm>
            <a:off x="8322197" y="6068291"/>
            <a:ext cx="269216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AI-generated image, OpenAI, 2026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95282" y="1206500"/>
            <a:ext cx="9409329" cy="4623816"/>
          </a:xfrm>
        </p:spPr>
        <p:txBody>
          <a:bodyPr>
            <a:normAutofit/>
          </a:bodyPr>
          <a:lstStyle/>
          <a:p>
            <a:r>
              <a:rPr lang="en-GB" sz="2400" b="1" dirty="0"/>
              <a:t>POLITICAL</a:t>
            </a:r>
          </a:p>
          <a:p>
            <a:pPr marL="914400" lvl="1" indent="-457200">
              <a:buFont typeface="Arial" panose="020B070402020202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Lockdown reduced customer footfall.</a:t>
            </a:r>
          </a:p>
          <a:p>
            <a:pPr marL="914400" lvl="1" indent="-457200">
              <a:buFont typeface="Arial" panose="020B070402020202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Business rates increase pressure</a:t>
            </a:r>
            <a:endParaRPr lang="en-US" altLang="en-US" sz="2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2400" b="1" dirty="0"/>
              <a:t>ECONOMIC</a:t>
            </a:r>
          </a:p>
          <a:p>
            <a:pPr marL="800100" lvl="1" indent="-342900">
              <a:buFont typeface="Arial" panose="020B0704020202020204" pitchFamily="34" charset="0"/>
              <a:buChar char="•"/>
            </a:pPr>
            <a:r>
              <a:rPr lang="ar-EG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 </a:t>
            </a: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Sales are 25% below 2019.</a:t>
            </a:r>
            <a:endParaRPr lang="en-US" sz="2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800100" lvl="1" indent="-342900">
              <a:buFont typeface="Arial" panose="020B0704020202020204" pitchFamily="34" charset="0"/>
              <a:buChar char="•"/>
            </a:pPr>
            <a:r>
              <a:rPr lang="ar-EG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 </a:t>
            </a: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Rent, utilities, insurance increased (</a:t>
            </a:r>
            <a:r>
              <a:rPr lang="en-US" altLang="en-US" sz="24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UKHospitality</a:t>
            </a:r>
            <a:r>
              <a:rPr lang="en-US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2025)</a:t>
            </a:r>
          </a:p>
          <a:p>
            <a:r>
              <a:rPr lang="en-GB" sz="2400" b="1" dirty="0"/>
              <a:t>SOCIAL</a:t>
            </a:r>
          </a:p>
          <a:p>
            <a:pPr marL="742950" lvl="1" indent="-285750">
              <a:buFont typeface="Arial" panose="020B070402020202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Hybrid workers visit fewer days.</a:t>
            </a:r>
            <a:endParaRPr lang="en-US" sz="2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742950" lvl="1" indent="-285750">
              <a:buFont typeface="Arial" panose="020B070402020202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Customers expect more convenience.</a:t>
            </a:r>
            <a:endParaRPr lang="en-US" sz="2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GB" b="1" dirty="0"/>
          </a:p>
          <a:p>
            <a:endParaRPr lang="en-US" altLang="en-US" b="1" dirty="0"/>
          </a:p>
          <a:p>
            <a:endParaRPr lang="en-US" altLang="en-US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b="1" dirty="0"/>
              <a:t>PESTLE ANALYSIS: Basil’s Bakery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9271" y="2133600"/>
            <a:ext cx="5349783" cy="3777622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TECHNOLOGICAL</a:t>
            </a:r>
          </a:p>
          <a:p>
            <a:pPr lvl="1">
              <a:lnSpc>
                <a:spcPct val="90000"/>
              </a:lnSpc>
              <a:buFont typeface="Arial" panose="020B0704020202020204" pitchFamily="34" charset="0"/>
              <a:buChar char="•"/>
            </a:pPr>
            <a:r>
              <a:rPr lang="en-GB" sz="1800" b="1" dirty="0"/>
              <a:t>Phone pre-orders are difficult.</a:t>
            </a:r>
          </a:p>
          <a:p>
            <a:pPr lvl="1">
              <a:lnSpc>
                <a:spcPct val="90000"/>
              </a:lnSpc>
              <a:buFont typeface="Arial" panose="020B0704020202020204" pitchFamily="34" charset="0"/>
              <a:buChar char="•"/>
            </a:pPr>
            <a:r>
              <a:rPr lang="en-GB" sz="1800" b="1" dirty="0"/>
              <a:t>Limited response creates waiting time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LEGAL</a:t>
            </a:r>
          </a:p>
          <a:p>
            <a:pPr lvl="1">
              <a:lnSpc>
                <a:spcPct val="90000"/>
              </a:lnSpc>
              <a:buFont typeface="Arial" panose="020B0704020202020204" pitchFamily="34" charset="0"/>
              <a:buChar char="•"/>
            </a:pPr>
            <a:r>
              <a:rPr lang="en-GB" sz="1800" b="1" dirty="0"/>
              <a:t>Food hygiene rules require compliance</a:t>
            </a:r>
          </a:p>
          <a:p>
            <a:pPr lvl="1">
              <a:lnSpc>
                <a:spcPct val="90000"/>
              </a:lnSpc>
              <a:buFont typeface="Arial" panose="020B0704020202020204" pitchFamily="34" charset="0"/>
              <a:buChar char="•"/>
            </a:pPr>
            <a:r>
              <a:rPr lang="en-GB" sz="1800" b="1" dirty="0"/>
              <a:t>Insurance adds operating responsibility.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ENVIRONMENTAL </a:t>
            </a:r>
          </a:p>
          <a:p>
            <a:pPr lvl="1">
              <a:lnSpc>
                <a:spcPct val="90000"/>
              </a:lnSpc>
              <a:buFont typeface="Arial" panose="020B0704020202020204" pitchFamily="34" charset="0"/>
              <a:buChar char="•"/>
            </a:pPr>
            <a:r>
              <a:rPr lang="en-GB" sz="1800" b="1" dirty="0"/>
              <a:t>Organic ingredients face crop risk.</a:t>
            </a:r>
          </a:p>
          <a:p>
            <a:pPr lvl="1">
              <a:lnSpc>
                <a:spcPct val="90000"/>
              </a:lnSpc>
              <a:buFont typeface="Arial" panose="020B0704020202020204" pitchFamily="34" charset="0"/>
              <a:buChar char="•"/>
            </a:pPr>
            <a:r>
              <a:rPr lang="en-GB" sz="1800" b="1" dirty="0"/>
              <a:t>Stock costs are unpredictable.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370FF2-624B-71C5-4E98-D32C62C89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336" y="2126222"/>
            <a:ext cx="3698686" cy="3777622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F91631-E34A-44E5-839F-15E12946D3B4}"/>
              </a:ext>
            </a:extLst>
          </p:cNvPr>
          <p:cNvSpPr txBox="1"/>
          <p:nvPr/>
        </p:nvSpPr>
        <p:spPr>
          <a:xfrm>
            <a:off x="8252749" y="5911222"/>
            <a:ext cx="28473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AI-generated</a:t>
            </a:r>
            <a:r>
              <a:rPr lang="en-US" sz="1200" dirty="0"/>
              <a:t> image, OpenAI, 2026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170" y="182880"/>
            <a:ext cx="10398125" cy="828040"/>
          </a:xfrm>
        </p:spPr>
        <p:txBody>
          <a:bodyPr>
            <a:normAutofit/>
          </a:bodyPr>
          <a:lstStyle/>
          <a:p>
            <a:r>
              <a:rPr lang="en-GB" b="1" dirty="0">
                <a:sym typeface="+mn-ea"/>
              </a:rPr>
              <a:t>Cause and effect analysis (Fishbone diagram)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47396"/>
            <a:ext cx="12191365" cy="6109970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76055" y="2991485"/>
            <a:ext cx="2941955" cy="128460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 rtl="1"/>
            <a:r>
              <a:rPr lang="en-US" altLang="en-US" sz="2400" dirty="0"/>
              <a:t>Decline in Basil’s Bakery sales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1972218" y="3679371"/>
            <a:ext cx="7010401" cy="0"/>
          </a:xfrm>
          <a:prstGeom prst="straightConnector1">
            <a:avLst/>
          </a:prstGeom>
          <a:ln w="38100" cap="flat" cmpd="sng" algn="ctr">
            <a:solidFill>
              <a:schemeClr val="accent2">
                <a:lumMod val="50000"/>
              </a:schemeClr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1460043" y="1444536"/>
            <a:ext cx="2350397" cy="81642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 rtl="1"/>
            <a:r>
              <a:rPr lang="en-US" sz="2400" dirty="0"/>
              <a:t>Man</a:t>
            </a:r>
          </a:p>
        </p:txBody>
      </p:sp>
      <p:sp>
        <p:nvSpPr>
          <p:cNvPr id="9" name="Oval 8"/>
          <p:cNvSpPr/>
          <p:nvPr/>
        </p:nvSpPr>
        <p:spPr>
          <a:xfrm>
            <a:off x="5980303" y="1481366"/>
            <a:ext cx="2237721" cy="81642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 rtl="1"/>
            <a:r>
              <a:rPr lang="en-GB" sz="2400" dirty="0"/>
              <a:t>Machine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1586407" y="5245263"/>
            <a:ext cx="2350397" cy="81642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 rtl="1"/>
            <a:r>
              <a:rPr lang="en-GB" sz="2400" dirty="0"/>
              <a:t>Method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5980430" y="5222875"/>
            <a:ext cx="2111738" cy="88773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 rtl="1"/>
            <a:r>
              <a:rPr lang="en-GB" sz="2400" dirty="0"/>
              <a:t>Material</a:t>
            </a:r>
            <a:endParaRPr lang="en-US" sz="2400" dirty="0">
              <a:solidFill>
                <a:schemeClr val="bg1"/>
              </a:solidFill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3334070" y="2290909"/>
            <a:ext cx="839470" cy="1327785"/>
          </a:xfrm>
          <a:prstGeom prst="line">
            <a:avLst/>
          </a:prstGeom>
          <a:ln w="19050" cap="flat" cmpd="sng" algn="ctr">
            <a:solidFill>
              <a:schemeClr val="accent2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7197910" y="2366376"/>
            <a:ext cx="896445" cy="1255337"/>
          </a:xfrm>
          <a:prstGeom prst="line">
            <a:avLst/>
          </a:prstGeom>
          <a:ln w="19050" cap="flat" cmpd="sng" algn="ctr">
            <a:solidFill>
              <a:schemeClr val="accent2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3334384" y="3736358"/>
            <a:ext cx="841375" cy="1485900"/>
          </a:xfrm>
          <a:prstGeom prst="line">
            <a:avLst/>
          </a:prstGeom>
          <a:ln w="19050" cap="flat" cmpd="sng" algn="ctr">
            <a:solidFill>
              <a:schemeClr val="accent2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7197910" y="3740237"/>
            <a:ext cx="894258" cy="1387278"/>
          </a:xfrm>
          <a:prstGeom prst="line">
            <a:avLst/>
          </a:prstGeom>
          <a:ln w="19050" cap="flat" cmpd="sng" algn="ctr">
            <a:solidFill>
              <a:schemeClr val="accent2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606558" y="2433257"/>
            <a:ext cx="2714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1"/>
            <a:r>
              <a:rPr lang="en-GB" dirty="0"/>
              <a:t>Fewer daily customers</a:t>
            </a:r>
            <a:endParaRPr lang="en-US" dirty="0"/>
          </a:p>
        </p:txBody>
      </p:sp>
      <p:sp>
        <p:nvSpPr>
          <p:cNvPr id="53" name="TextBox 52"/>
          <p:cNvSpPr txBox="1"/>
          <p:nvPr/>
        </p:nvSpPr>
        <p:spPr>
          <a:xfrm>
            <a:off x="615196" y="3082717"/>
            <a:ext cx="2992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1"/>
            <a:r>
              <a:rPr lang="en-GB" dirty="0"/>
              <a:t>More workers stay home</a:t>
            </a:r>
            <a:endParaRPr lang="en-US" dirty="0"/>
          </a:p>
        </p:txBody>
      </p:sp>
      <p:cxnSp>
        <p:nvCxnSpPr>
          <p:cNvPr id="37" name="Straight Connector 36"/>
          <p:cNvCxnSpPr/>
          <p:nvPr/>
        </p:nvCxnSpPr>
        <p:spPr>
          <a:xfrm flipH="1">
            <a:off x="3247294" y="2630658"/>
            <a:ext cx="218440" cy="0"/>
          </a:xfrm>
          <a:prstGeom prst="line">
            <a:avLst/>
          </a:prstGeom>
          <a:ln w="28575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H="1">
            <a:off x="3639566" y="3293070"/>
            <a:ext cx="231775" cy="0"/>
          </a:xfrm>
          <a:prstGeom prst="line">
            <a:avLst/>
          </a:prstGeom>
          <a:ln w="28575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4537276" y="2446410"/>
            <a:ext cx="2351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1"/>
            <a:r>
              <a:rPr lang="en-GB" dirty="0"/>
              <a:t>Fewer people visit</a:t>
            </a:r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 flipH="1">
            <a:off x="6888875" y="2585573"/>
            <a:ext cx="257810" cy="0"/>
          </a:xfrm>
          <a:prstGeom prst="line">
            <a:avLst/>
          </a:prstGeom>
          <a:ln w="28575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639310" y="3073598"/>
            <a:ext cx="2387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1"/>
            <a:r>
              <a:rPr lang="en-GB" dirty="0"/>
              <a:t>Shops are closing</a:t>
            </a:r>
            <a:endParaRPr lang="en-US" dirty="0"/>
          </a:p>
        </p:txBody>
      </p:sp>
      <p:cxnSp>
        <p:nvCxnSpPr>
          <p:cNvPr id="42" name="Straight Connector 41"/>
          <p:cNvCxnSpPr/>
          <p:nvPr/>
        </p:nvCxnSpPr>
        <p:spPr>
          <a:xfrm flipH="1">
            <a:off x="7026549" y="3268541"/>
            <a:ext cx="250825" cy="0"/>
          </a:xfrm>
          <a:prstGeom prst="line">
            <a:avLst/>
          </a:prstGeom>
          <a:ln w="28575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flipH="1">
            <a:off x="3629764" y="4090246"/>
            <a:ext cx="241935" cy="0"/>
          </a:xfrm>
          <a:prstGeom prst="line">
            <a:avLst/>
          </a:prstGeom>
          <a:ln w="28575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flipH="1">
            <a:off x="3227290" y="4787560"/>
            <a:ext cx="238809" cy="0"/>
          </a:xfrm>
          <a:prstGeom prst="line">
            <a:avLst/>
          </a:prstGeom>
          <a:ln w="28575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flipH="1">
            <a:off x="7465464" y="4065239"/>
            <a:ext cx="296545" cy="0"/>
          </a:xfrm>
          <a:prstGeom prst="line">
            <a:avLst/>
          </a:prstGeom>
          <a:ln w="28575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flipH="1">
            <a:off x="6929464" y="4796808"/>
            <a:ext cx="323215" cy="0"/>
          </a:xfrm>
          <a:prstGeom prst="line">
            <a:avLst/>
          </a:prstGeom>
          <a:ln w="28575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1393013" y="3879215"/>
            <a:ext cx="23266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1"/>
            <a:r>
              <a:rPr lang="en-GB" dirty="0"/>
              <a:t>No delivery service</a:t>
            </a:r>
            <a:endParaRPr lang="en-US" dirty="0"/>
          </a:p>
        </p:txBody>
      </p:sp>
      <p:sp>
        <p:nvSpPr>
          <p:cNvPr id="49" name="TextBox 48"/>
          <p:cNvSpPr txBox="1"/>
          <p:nvPr/>
        </p:nvSpPr>
        <p:spPr>
          <a:xfrm>
            <a:off x="995423" y="4568190"/>
            <a:ext cx="2453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1"/>
            <a:r>
              <a:rPr lang="en-GB" dirty="0"/>
              <a:t>Long waiting times</a:t>
            </a:r>
            <a:endParaRPr lang="en-US" dirty="0"/>
          </a:p>
        </p:txBody>
      </p:sp>
      <p:sp>
        <p:nvSpPr>
          <p:cNvPr id="47" name="TextBox 46"/>
          <p:cNvSpPr txBox="1"/>
          <p:nvPr/>
        </p:nvSpPr>
        <p:spPr>
          <a:xfrm>
            <a:off x="4639310" y="3834130"/>
            <a:ext cx="28073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1"/>
            <a:r>
              <a:rPr lang="en-GB" dirty="0"/>
              <a:t>Higher rent and bills. (UK Hospitality,2025)</a:t>
            </a:r>
            <a:endParaRPr lang="en-US" dirty="0"/>
          </a:p>
        </p:txBody>
      </p:sp>
      <p:sp>
        <p:nvSpPr>
          <p:cNvPr id="48" name="TextBox 47"/>
          <p:cNvSpPr txBox="1"/>
          <p:nvPr/>
        </p:nvSpPr>
        <p:spPr>
          <a:xfrm>
            <a:off x="4120114" y="4581563"/>
            <a:ext cx="2840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1"/>
            <a:r>
              <a:rPr lang="en-GB" dirty="0"/>
              <a:t>Expensive organic stock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sz="2400" b="1" dirty="0">
                <a:sym typeface="+mn-ea"/>
              </a:rPr>
              <a:t>Basil’s Bakery faces serious pressure.</a:t>
            </a:r>
            <a:endParaRPr lang="en-US" sz="2400" b="1" dirty="0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sz="2400" b="1" dirty="0">
                <a:sym typeface="+mn-ea"/>
              </a:rPr>
              <a:t>Sales remain below 2019 figures.</a:t>
            </a:r>
            <a:endParaRPr lang="en-US" sz="2400" b="1" dirty="0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sz="2400" b="1" dirty="0">
                <a:sym typeface="+mn-ea"/>
              </a:rPr>
              <a:t>Customer visits are lower and irregular.</a:t>
            </a:r>
            <a:endParaRPr lang="en-US" sz="2400" b="1" dirty="0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sz="2400" b="1" dirty="0">
                <a:sym typeface="+mn-ea"/>
              </a:rPr>
              <a:t>Operating costs are higher</a:t>
            </a:r>
            <a:endParaRPr sz="2400" b="1" dirty="0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sz="2400" b="1" dirty="0">
                <a:sym typeface="+mn-ea"/>
              </a:rPr>
              <a:t>Organic stock costs are unpredictable.</a:t>
            </a:r>
            <a:endParaRPr lang="en-US" sz="2400" b="1" dirty="0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sz="2400" b="1" dirty="0">
                <a:sym typeface="+mn-ea"/>
              </a:rPr>
              <a:t>External factors increase business risk.</a:t>
            </a:r>
            <a:endParaRPr sz="24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9405" y="1600200"/>
            <a:ext cx="9914890" cy="4779010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en-US" sz="1800" dirty="0"/>
              <a:t>Pyx4 (2022) What is the 5W2H method? Available at: https://pyx4.com/</a:t>
            </a:r>
            <a:r>
              <a:rPr lang="en-US" altLang="en-US" sz="1800" dirty="0" err="1"/>
              <a:t>en</a:t>
            </a:r>
            <a:r>
              <a:rPr lang="en-US" altLang="en-US" sz="1800" dirty="0"/>
              <a:t>/blog/what-is-the-5w2h-method/ (Accessed: 7 July 2026).</a:t>
            </a:r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en-US" sz="1800" dirty="0"/>
              <a:t>CIPD (2025) PESTLE analysis factsheet. Available at: https://</a:t>
            </a:r>
            <a:r>
              <a:rPr lang="en-US" altLang="en-US" sz="1800" dirty="0" err="1"/>
              <a:t>www.cipd.org</a:t>
            </a:r>
            <a:r>
              <a:rPr lang="en-US" altLang="en-US" sz="1800" dirty="0"/>
              <a:t>/</a:t>
            </a:r>
            <a:r>
              <a:rPr lang="en-US" altLang="en-US" sz="1800" dirty="0" err="1"/>
              <a:t>en</a:t>
            </a:r>
            <a:r>
              <a:rPr lang="en-US" altLang="en-US" sz="1800" dirty="0"/>
              <a:t>/knowledge/factsheets/pestle-analysis-factsheet/ (Accessed: 7 July 2026).</a:t>
            </a:r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en-US" sz="1800" dirty="0"/>
              <a:t>Food Standards Agency (2025) Food hygiene for your business. Available at: https://</a:t>
            </a:r>
            <a:r>
              <a:rPr lang="en-US" altLang="en-US" sz="1800" dirty="0" err="1"/>
              <a:t>www.food.gov.uk</a:t>
            </a:r>
            <a:r>
              <a:rPr lang="en-US" altLang="en-US" sz="1800" dirty="0"/>
              <a:t>/business-guidance/food-hygiene-for-your-business (Accessed: 7 July 2026).</a:t>
            </a:r>
            <a:br>
              <a:rPr lang="en-US" altLang="en-US" sz="1800" dirty="0"/>
            </a:br>
            <a:r>
              <a:rPr lang="en-US" altLang="en-US" sz="1800" dirty="0"/>
              <a:t>GOV.UK (2025) Food hygiene for businesses. Available at: https://</a:t>
            </a:r>
            <a:r>
              <a:rPr lang="en-US" altLang="en-US" sz="1800" dirty="0" err="1"/>
              <a:t>www.gov.uk</a:t>
            </a:r>
            <a:r>
              <a:rPr lang="en-US" altLang="en-US" sz="1800" dirty="0"/>
              <a:t>/food-safety-your-responsibilities (Accessed: 7 July 2026).</a:t>
            </a:r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en-US" sz="1800" dirty="0" err="1"/>
              <a:t>UKHospitality</a:t>
            </a:r>
            <a:r>
              <a:rPr lang="en-US" altLang="en-US" sz="1800" dirty="0"/>
              <a:t> (2025) Rising costs and inflation. Available at: https://</a:t>
            </a:r>
            <a:r>
              <a:rPr lang="en-US" altLang="en-US" sz="1800" dirty="0" err="1"/>
              <a:t>www.ukhospitality.org.uk</a:t>
            </a:r>
            <a:r>
              <a:rPr lang="en-US" altLang="en-US" sz="1800" dirty="0"/>
              <a:t>/campaign/rising-costs-and-inflation/ (Accessed: 7 July 2026).</a:t>
            </a:r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en-US" sz="1800" dirty="0"/>
              <a:t>BGMC (2024) Exploring the Fishbone Diagram: Types, Advantages, Drawbacks, and Revealing the Six M’s of Change. Available at: https://</a:t>
            </a:r>
            <a:r>
              <a:rPr lang="en-US" altLang="en-US" sz="1800" dirty="0" err="1"/>
              <a:t>bgmcgroup.com</a:t>
            </a:r>
            <a:r>
              <a:rPr lang="en-US" altLang="en-US" sz="1800" dirty="0"/>
              <a:t>/exploring-the-fishbone-diagram-types-advantages-drawbacks-and-revealing-the-six-ms-of-change/ (Accessed: 7 July 2026).</a:t>
            </a:r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>
            <a:fillRect/>
          </a:stretch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90</TotalTime>
  <Words>637</Words>
  <Application>Microsoft Macintosh PowerPoint</Application>
  <PresentationFormat>Widescreen</PresentationFormat>
  <Paragraphs>90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</vt:lpstr>
      <vt:lpstr>Aptos</vt:lpstr>
      <vt:lpstr>Arial</vt:lpstr>
      <vt:lpstr>Century Gothic</vt:lpstr>
      <vt:lpstr>Wingdings 3</vt:lpstr>
      <vt:lpstr>Wisp</vt:lpstr>
      <vt:lpstr>   Assignment 1: Presentation MODULE NAME: Problem Solving and Decision Making  Module code: LCLM4004  Student Name: Mohammed Elhadi ALi Fadlelmola STUDENT ID: 2531833  LECTURER: Anita Nan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</vt:lpstr>
      <vt:lpstr>Conclusion</vt:lpstr>
      <vt:lpstr>References </vt:lpstr>
      <vt:lpstr>   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Mohammed Elhadi Ali Fadlelmola (2531833)</cp:lastModifiedBy>
  <cp:revision>97</cp:revision>
  <dcterms:created xsi:type="dcterms:W3CDTF">2026-07-08T00:20:42Z</dcterms:created>
  <dcterms:modified xsi:type="dcterms:W3CDTF">2026-07-08T11:49:41Z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4DDD32CC9FB9EA9FA5974D6A998A6578_43</vt:lpwstr>
  </property>
  <property fmtid="{D5CDD505-2E9C-101B-9397-08002B2CF9AE}" pid="3" name="KSOProductBuildVer">
    <vt:lpwstr>1033-12.1.25897.25897</vt:lpwstr>
  </property>
</Properties>
</file>