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1"/>
  </p:notesMasterIdLst>
  <p:sldIdLst>
    <p:sldId id="256" r:id="rId2"/>
    <p:sldId id="263" r:id="rId3"/>
    <p:sldId id="292" r:id="rId4"/>
    <p:sldId id="264" r:id="rId5"/>
    <p:sldId id="291" r:id="rId6"/>
    <p:sldId id="265" r:id="rId7"/>
    <p:sldId id="267" r:id="rId8"/>
    <p:sldId id="268" r:id="rId9"/>
    <p:sldId id="294" r:id="rId10"/>
    <p:sldId id="295" r:id="rId11"/>
    <p:sldId id="296" r:id="rId12"/>
    <p:sldId id="297" r:id="rId13"/>
    <p:sldId id="272" r:id="rId14"/>
    <p:sldId id="311" r:id="rId15"/>
    <p:sldId id="298" r:id="rId16"/>
    <p:sldId id="274" r:id="rId17"/>
    <p:sldId id="277" r:id="rId18"/>
    <p:sldId id="276" r:id="rId19"/>
    <p:sldId id="275" r:id="rId20"/>
    <p:sldId id="299" r:id="rId21"/>
    <p:sldId id="283" r:id="rId22"/>
    <p:sldId id="300" r:id="rId23"/>
    <p:sldId id="284" r:id="rId24"/>
    <p:sldId id="301" r:id="rId25"/>
    <p:sldId id="304" r:id="rId26"/>
    <p:sldId id="302" r:id="rId27"/>
    <p:sldId id="305" r:id="rId28"/>
    <p:sldId id="303" r:id="rId29"/>
    <p:sldId id="313" r:id="rId30"/>
    <p:sldId id="270" r:id="rId31"/>
    <p:sldId id="293" r:id="rId32"/>
    <p:sldId id="307" r:id="rId33"/>
    <p:sldId id="309" r:id="rId34"/>
    <p:sldId id="312" r:id="rId35"/>
    <p:sldId id="279" r:id="rId36"/>
    <p:sldId id="315" r:id="rId37"/>
    <p:sldId id="280" r:id="rId38"/>
    <p:sldId id="317" r:id="rId39"/>
    <p:sldId id="316"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474" autoAdjust="0"/>
    <p:restoredTop sz="94963" autoAdjust="0"/>
  </p:normalViewPr>
  <p:slideViewPr>
    <p:cSldViewPr>
      <p:cViewPr varScale="1">
        <p:scale>
          <a:sx n="101" d="100"/>
          <a:sy n="101" d="100"/>
        </p:scale>
        <p:origin x="528" y="108"/>
      </p:cViewPr>
      <p:guideLst>
        <p:guide orient="horz" pos="2160"/>
        <p:guide pos="2880"/>
      </p:guideLst>
    </p:cSldViewPr>
  </p:slideViewPr>
  <p:outlineViewPr>
    <p:cViewPr>
      <p:scale>
        <a:sx n="33" d="100"/>
        <a:sy n="33" d="100"/>
      </p:scale>
      <p:origin x="0" y="3648"/>
    </p:cViewPr>
  </p:outlineViewPr>
  <p:notesTextViewPr>
    <p:cViewPr>
      <p:scale>
        <a:sx n="100" d="100"/>
        <a:sy n="100" d="100"/>
      </p:scale>
      <p:origin x="0" y="0"/>
    </p:cViewPr>
  </p:notesTextViewPr>
  <p:sorterViewPr>
    <p:cViewPr>
      <p:scale>
        <a:sx n="66" d="100"/>
        <a:sy n="66" d="100"/>
      </p:scale>
      <p:origin x="0" y="334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8D4FC46-A908-4BD3-AA7E-443464B67C7A}" type="datetimeFigureOut">
              <a:rPr lang="en-GB" smtClean="0"/>
              <a:pPr/>
              <a:t>31/01/2021</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A0A2339-854D-4810-9E26-ADF03CA437F7}"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Four operations performed</a:t>
            </a:r>
          </a:p>
          <a:p>
            <a:r>
              <a:rPr lang="en-US" dirty="0"/>
              <a:t>The four operations are referred to as the information processing cycle: </a:t>
            </a:r>
            <a:r>
              <a:rPr lang="en-US" b="1" dirty="0"/>
              <a:t>Input, Process, Output, and Storage.</a:t>
            </a:r>
          </a:p>
          <a:p>
            <a:r>
              <a:rPr lang="en-US" dirty="0"/>
              <a:t>Computers transform raw data into information</a:t>
            </a:r>
          </a:p>
          <a:p>
            <a:r>
              <a:rPr lang="en-US" dirty="0"/>
              <a:t>People who use this information are referred to as end users, computer users or users</a:t>
            </a:r>
            <a:endParaRPr lang="en-US" b="1" dirty="0"/>
          </a:p>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4</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47D687A-5BC2-44FA-A653-354A7F5B2BB9}" type="slidenum">
              <a:rPr lang="en-US"/>
              <a:pPr/>
              <a:t>6</a:t>
            </a:fld>
            <a:endParaRPr lang="en-US" dirty="0"/>
          </a:p>
        </p:txBody>
      </p:sp>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OS – DOS, Windows, Linux</a:t>
            </a:r>
          </a:p>
        </p:txBody>
      </p:sp>
      <p:sp>
        <p:nvSpPr>
          <p:cNvPr id="4" name="Slide Number Placeholder 3"/>
          <p:cNvSpPr>
            <a:spLocks noGrp="1"/>
          </p:cNvSpPr>
          <p:nvPr>
            <p:ph type="sldNum" sz="quarter" idx="10"/>
          </p:nvPr>
        </p:nvSpPr>
        <p:spPr/>
        <p:txBody>
          <a:bodyPr/>
          <a:lstStyle/>
          <a:p>
            <a:fld id="{4A0A2339-854D-4810-9E26-ADF03CA437F7}" type="slidenum">
              <a:rPr lang="en-GB" smtClean="0"/>
              <a:pPr/>
              <a:t>7</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9</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10</a:t>
            </a:fld>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12</a:t>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15</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RAM -  Random Access Memory</a:t>
            </a:r>
          </a:p>
          <a:p>
            <a:pPr lvl="1"/>
            <a:r>
              <a:rPr lang="en-US" dirty="0"/>
              <a:t>Computer’s primary storage of data to be processed</a:t>
            </a:r>
          </a:p>
          <a:p>
            <a:pPr lvl="1"/>
            <a:r>
              <a:rPr lang="en-US" dirty="0"/>
              <a:t>Silicon chips that store data and instructions as electronic currents</a:t>
            </a:r>
          </a:p>
          <a:p>
            <a:pPr lvl="1"/>
            <a:r>
              <a:rPr lang="en-US" dirty="0"/>
              <a:t>CPU can manipulate electrical currents</a:t>
            </a:r>
          </a:p>
          <a:p>
            <a:pPr lvl="1"/>
            <a:r>
              <a:rPr lang="en-US" dirty="0"/>
              <a:t>Contents of RAM will be lost when power is turned off </a:t>
            </a:r>
          </a:p>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16</a:t>
            </a:fld>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ROM - Read Only Memory</a:t>
            </a:r>
          </a:p>
          <a:p>
            <a:pPr lvl="1"/>
            <a:r>
              <a:rPr lang="en-US" dirty="0"/>
              <a:t>Instructions and data are hard coded on the silicon chips</a:t>
            </a:r>
          </a:p>
          <a:p>
            <a:pPr lvl="1"/>
            <a:r>
              <a:rPr lang="en-US" dirty="0"/>
              <a:t>Examples:	BIOS (Basic Input-Output System)</a:t>
            </a:r>
          </a:p>
          <a:p>
            <a:pPr lvl="1"/>
            <a:r>
              <a:rPr lang="en-US" dirty="0"/>
              <a:t>gives computer the initial instructions to get it started once computer is turned on.</a:t>
            </a:r>
          </a:p>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18</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20</a:t>
            </a:fld>
            <a:endParaRPr 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7851BF0-C964-4B42-9B56-3328B4485D18}" type="slidenum">
              <a:rPr lang="en-US"/>
              <a:pPr/>
              <a:t>21</a:t>
            </a:fld>
            <a:endParaRPr lang="en-US" dirty="0"/>
          </a:p>
        </p:txBody>
      </p:sp>
      <p:sp>
        <p:nvSpPr>
          <p:cNvPr id="46082"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22</a:t>
            </a:fld>
            <a:endParaRPr lang="en-GB"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24</a:t>
            </a:fld>
            <a:endParaRPr lang="en-GB"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26</a:t>
            </a:fld>
            <a:endParaRPr lang="en-GB"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28</a:t>
            </a:fld>
            <a:endParaRPr lang="en-GB"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29</a:t>
            </a:fld>
            <a:endParaRPr lang="en-GB"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Input Devices enable the user to enter data into memory</a:t>
            </a:r>
          </a:p>
          <a:p>
            <a:r>
              <a:rPr lang="en-US" dirty="0"/>
              <a:t>Examples of input devices:</a:t>
            </a:r>
          </a:p>
          <a:p>
            <a:pPr lvl="1"/>
            <a:r>
              <a:rPr lang="en-US" dirty="0"/>
              <a:t>Keyboard</a:t>
            </a:r>
          </a:p>
          <a:p>
            <a:pPr lvl="1"/>
            <a:r>
              <a:rPr lang="en-US" dirty="0"/>
              <a:t>Mouse</a:t>
            </a:r>
          </a:p>
          <a:p>
            <a:pPr lvl="1"/>
            <a:r>
              <a:rPr lang="en-US" dirty="0"/>
              <a:t>Scanner</a:t>
            </a:r>
          </a:p>
          <a:p>
            <a:pPr lvl="1"/>
            <a:r>
              <a:rPr lang="en-US" dirty="0"/>
              <a:t>Touch Screen Input</a:t>
            </a:r>
          </a:p>
          <a:p>
            <a:pPr lvl="1"/>
            <a:r>
              <a:rPr lang="en-US" dirty="0"/>
              <a:t>OCR</a:t>
            </a:r>
          </a:p>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30</a:t>
            </a:fld>
            <a:endParaRPr lang="en-GB"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34</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460D6B34-A169-4C14-88DD-8F0439786FE0}" type="datetimeFigureOut">
              <a:rPr lang="en-GB" smtClean="0"/>
              <a:pPr/>
              <a:t>31/01/2021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pic>
        <p:nvPicPr>
          <p:cNvPr id="12" name="Picture 2" descr="logoSMU"/>
          <p:cNvPicPr>
            <a:picLocks noChangeAspect="1" noChangeArrowheads="1"/>
          </p:cNvPicPr>
          <p:nvPr userDrawn="1"/>
        </p:nvPicPr>
        <p:blipFill>
          <a:blip r:embed="rId2" cstate="print"/>
          <a:srcRect/>
          <a:stretch>
            <a:fillRect/>
          </a:stretch>
        </p:blipFill>
        <p:spPr bwMode="auto">
          <a:xfrm>
            <a:off x="1487272" y="5329308"/>
            <a:ext cx="6169457" cy="1340052"/>
          </a:xfrm>
          <a:prstGeom prst="rect">
            <a:avLst/>
          </a:prstGeom>
          <a:noFill/>
          <a:ln w="9525">
            <a:noFill/>
            <a:miter lim="800000"/>
            <a:headEnd/>
            <a:tailEnd/>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31/01/2021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460D6B34-A169-4C14-88DD-8F0439786FE0}" type="datetimeFigureOut">
              <a:rPr lang="en-GB" smtClean="0"/>
              <a:pPr/>
              <a:t>31/01/2021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460D6B34-A169-4C14-88DD-8F0439786FE0}" type="datetimeFigureOut">
              <a:rPr lang="en-GB" smtClean="0"/>
              <a:pPr/>
              <a:t>31/01/2021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460D6B34-A169-4C14-88DD-8F0439786FE0}" type="datetimeFigureOut">
              <a:rPr lang="en-GB" smtClean="0"/>
              <a:pPr/>
              <a:t>31/01/2021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460D6B34-A169-4C14-88DD-8F0439786FE0}" type="datetimeFigureOut">
              <a:rPr lang="en-GB" smtClean="0"/>
              <a:pPr/>
              <a:t>31/01/2021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0D6B34-A169-4C14-88DD-8F0439786FE0}" type="datetimeFigureOut">
              <a:rPr lang="en-GB" smtClean="0"/>
              <a:pPr/>
              <a:t>31/01/2021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460D6B34-A169-4C14-88DD-8F0439786FE0}" type="datetimeFigureOut">
              <a:rPr lang="en-GB" smtClean="0"/>
              <a:pPr/>
              <a:t>31/01/2021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267287-1E51-425F-941D-3CFF4E22B629}" type="slidenum">
              <a:rPr lang="en-GB" smtClean="0"/>
              <a:pPr/>
              <a:t>‹#›</a:t>
            </a:fld>
            <a:endParaRPr lang="en-GB" dirty="0"/>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dirty="0"/>
              <a:t>Click icon to add picture</a:t>
            </a:r>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460D6B34-A169-4C14-88DD-8F0439786FE0}" type="datetimeFigureOut">
              <a:rPr lang="en-GB" smtClean="0"/>
              <a:pPr/>
              <a:t>31/01/2021</a:t>
            </a:fld>
            <a:endParaRPr lang="en-GB" dirty="0"/>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dirty="0"/>
          </a:p>
        </p:txBody>
      </p:sp>
      <p:sp>
        <p:nvSpPr>
          <p:cNvPr id="7" name="Slide Number Placeholder 6"/>
          <p:cNvSpPr>
            <a:spLocks noGrp="1"/>
          </p:cNvSpPr>
          <p:nvPr>
            <p:ph type="sldNum" sz="quarter" idx="12"/>
          </p:nvPr>
        </p:nvSpPr>
        <p:spPr>
          <a:xfrm>
            <a:off x="8339328" y="1170432"/>
            <a:ext cx="733864" cy="201168"/>
          </a:xfrm>
        </p:spPr>
        <p:txBody>
          <a:bodyPr/>
          <a:lstStyle/>
          <a:p>
            <a:fld id="{EE267287-1E51-425F-941D-3CFF4E22B629}" type="slidenum">
              <a:rPr lang="en-GB" smtClean="0"/>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31/01/2021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Vertical Title 1"/>
          <p:cNvSpPr>
            <a:spLocks noGrp="1"/>
          </p:cNvSpPr>
          <p:nvPr>
            <p:ph type="title" orient="vert"/>
          </p:nvPr>
        </p:nvSpPr>
        <p:spPr>
          <a:xfrm>
            <a:off x="6781800" y="274640"/>
            <a:ext cx="1905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304800"/>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31/01/2021</a:t>
            </a:fld>
            <a:endParaRPr lang="en-GB" dirty="0"/>
          </a:p>
        </p:txBody>
      </p:sp>
      <p:sp>
        <p:nvSpPr>
          <p:cNvPr id="5" name="Footer Placeholder 4"/>
          <p:cNvSpPr>
            <a:spLocks noGrp="1"/>
          </p:cNvSpPr>
          <p:nvPr>
            <p:ph type="ftr" sz="quarter" idx="11"/>
          </p:nvPr>
        </p:nvSpPr>
        <p:spPr>
          <a:xfrm>
            <a:off x="2640597" y="6377459"/>
            <a:ext cx="3836404" cy="365125"/>
          </a:xfrm>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460D6B34-A169-4C14-88DD-8F0439786FE0}" type="datetimeFigureOut">
              <a:rPr lang="en-GB" smtClean="0"/>
              <a:pPr/>
              <a:t>31/01/2021</a:t>
            </a:fld>
            <a:endParaRPr lang="en-GB" dirty="0"/>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dirty="0"/>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EE267287-1E51-425F-941D-3CFF4E22B629}" type="slidenum">
              <a:rPr lang="en-GB" smtClean="0"/>
              <a:pPr/>
              <a:t>‹#›</a:t>
            </a:fld>
            <a:endParaRPr lang="en-GB" dirty="0"/>
          </a:p>
        </p:txBody>
      </p:sp>
      <p:pic>
        <p:nvPicPr>
          <p:cNvPr id="9" name="Picture 2" descr="logoSMU"/>
          <p:cNvPicPr>
            <a:picLocks noChangeAspect="1" noChangeArrowheads="1"/>
          </p:cNvPicPr>
          <p:nvPr/>
        </p:nvPicPr>
        <p:blipFill>
          <a:blip r:embed="rId13" cstate="print"/>
          <a:srcRect/>
          <a:stretch>
            <a:fillRect/>
          </a:stretch>
        </p:blipFill>
        <p:spPr bwMode="auto">
          <a:xfrm>
            <a:off x="6012160" y="6093296"/>
            <a:ext cx="3059832" cy="664619"/>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3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3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0.png"/></Relationships>
</file>

<file path=ppt/slides/_rels/slide3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5" Type="http://schemas.openxmlformats.org/officeDocument/2006/relationships/image" Target="../media/image35.png"/><Relationship Id="rId4" Type="http://schemas.openxmlformats.org/officeDocument/2006/relationships/image" Target="../media/image34.png"/></Relationships>
</file>

<file path=ppt/slides/_rels/slide3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jpeg"/><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3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xml"/><Relationship Id="rId5" Type="http://schemas.openxmlformats.org/officeDocument/2006/relationships/image" Target="../media/image44.png"/><Relationship Id="rId4" Type="http://schemas.openxmlformats.org/officeDocument/2006/relationships/image" Target="../media/image43.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9808" y="118872"/>
            <a:ext cx="8013192" cy="2085992"/>
          </a:xfrm>
        </p:spPr>
        <p:txBody>
          <a:bodyPr>
            <a:normAutofit fontScale="90000"/>
          </a:bodyPr>
          <a:lstStyle/>
          <a:p>
            <a:pPr algn="ctr"/>
            <a:r>
              <a:rPr lang="en-GB" dirty="0"/>
              <a:t>Introduction:</a:t>
            </a:r>
            <a:br>
              <a:rPr lang="en-GB" dirty="0"/>
            </a:br>
            <a:r>
              <a:rPr lang="en-GB" dirty="0"/>
              <a:t> Computer Specifications</a:t>
            </a:r>
            <a:br>
              <a:rPr lang="en-GB" dirty="0"/>
            </a:br>
            <a:r>
              <a:rPr lang="en-GB" dirty="0"/>
              <a:t>&amp; Terminology</a:t>
            </a:r>
          </a:p>
        </p:txBody>
      </p:sp>
      <p:pic>
        <p:nvPicPr>
          <p:cNvPr id="6" name="Picture 5">
            <a:extLst>
              <a:ext uri="{FF2B5EF4-FFF2-40B4-BE49-F238E27FC236}">
                <a16:creationId xmlns:a16="http://schemas.microsoft.com/office/drawing/2014/main" id="{7861512D-21C6-40BD-8207-4A155A1DB5A5}"/>
              </a:ext>
            </a:extLst>
          </p:cNvPr>
          <p:cNvPicPr>
            <a:picLocks noChangeAspect="1"/>
          </p:cNvPicPr>
          <p:nvPr/>
        </p:nvPicPr>
        <p:blipFill>
          <a:blip r:embed="rId2"/>
          <a:stretch>
            <a:fillRect/>
          </a:stretch>
        </p:blipFill>
        <p:spPr>
          <a:xfrm>
            <a:off x="4742688" y="5729634"/>
            <a:ext cx="4238625" cy="981075"/>
          </a:xfrm>
          <a:prstGeom prst="rect">
            <a:avLst/>
          </a:prstGeom>
        </p:spPr>
      </p:pic>
      <p:pic>
        <p:nvPicPr>
          <p:cNvPr id="7" name="Picture 6">
            <a:extLst>
              <a:ext uri="{FF2B5EF4-FFF2-40B4-BE49-F238E27FC236}">
                <a16:creationId xmlns:a16="http://schemas.microsoft.com/office/drawing/2014/main" id="{4B753837-54DD-4720-84CB-C763B5DE6BCF}"/>
              </a:ext>
            </a:extLst>
          </p:cNvPr>
          <p:cNvPicPr>
            <a:picLocks noChangeAspect="1"/>
          </p:cNvPicPr>
          <p:nvPr/>
        </p:nvPicPr>
        <p:blipFill>
          <a:blip r:embed="rId3"/>
          <a:stretch>
            <a:fillRect/>
          </a:stretch>
        </p:blipFill>
        <p:spPr>
          <a:xfrm>
            <a:off x="611560" y="5798219"/>
            <a:ext cx="2362200" cy="80962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US" dirty="0"/>
              <a:t>Some definitions</a:t>
            </a:r>
          </a:p>
        </p:txBody>
      </p:sp>
      <p:sp>
        <p:nvSpPr>
          <p:cNvPr id="12291" name="Rectangle 3"/>
          <p:cNvSpPr>
            <a:spLocks noGrp="1" noChangeArrowheads="1"/>
          </p:cNvSpPr>
          <p:nvPr>
            <p:ph type="body" idx="1"/>
          </p:nvPr>
        </p:nvSpPr>
        <p:spPr>
          <a:xfrm>
            <a:off x="457200" y="1556793"/>
            <a:ext cx="8229600" cy="4844008"/>
          </a:xfrm>
        </p:spPr>
        <p:txBody>
          <a:bodyPr>
            <a:normAutofit fontScale="85000" lnSpcReduction="10000"/>
          </a:bodyPr>
          <a:lstStyle/>
          <a:p>
            <a:pPr marL="0" indent="0">
              <a:buNone/>
            </a:pPr>
            <a:r>
              <a:rPr lang="en-US" dirty="0"/>
              <a:t>“A computer is an electronic device, operating under the control of instructions stored in its own memory unit, that can accept data (input), process data arithmetically and logically, produce information (output) from the processing, and store the results for future use.”</a:t>
            </a:r>
            <a:br>
              <a:rPr lang="en-US" dirty="0"/>
            </a:br>
            <a:endParaRPr lang="en-US" dirty="0"/>
          </a:p>
          <a:p>
            <a:pPr marL="0" indent="0">
              <a:buNone/>
            </a:pPr>
            <a:r>
              <a:rPr lang="en-US" dirty="0"/>
              <a:t>“</a:t>
            </a:r>
            <a:r>
              <a:rPr lang="en-GB" dirty="0"/>
              <a:t>a programmable electronic device designed to accept data, perform prescribed mathematical and logical operations at high speed, and display the results of these operations. Mainframes, desktop and laptop computers, tablets, and smartphones are some of the different types of computers.</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 vs Information</a:t>
            </a:r>
          </a:p>
        </p:txBody>
      </p:sp>
      <p:sp>
        <p:nvSpPr>
          <p:cNvPr id="3" name="Content Placeholder 2"/>
          <p:cNvSpPr>
            <a:spLocks noGrp="1"/>
          </p:cNvSpPr>
          <p:nvPr>
            <p:ph idx="1"/>
          </p:nvPr>
        </p:nvSpPr>
        <p:spPr/>
        <p:txBody>
          <a:bodyPr/>
          <a:lstStyle/>
          <a:p>
            <a:r>
              <a:rPr lang="en-GB" dirty="0"/>
              <a:t>Data</a:t>
            </a:r>
          </a:p>
          <a:p>
            <a:pPr lvl="1"/>
            <a:r>
              <a:rPr lang="en-GB" dirty="0"/>
              <a:t>Raw facts and figures</a:t>
            </a:r>
          </a:p>
          <a:p>
            <a:pPr lvl="1"/>
            <a:r>
              <a:rPr lang="en-GB" dirty="0"/>
              <a:t>No context</a:t>
            </a:r>
          </a:p>
          <a:p>
            <a:pPr lvl="1"/>
            <a:r>
              <a:rPr lang="en-GB" dirty="0"/>
              <a:t>Unorganized </a:t>
            </a:r>
          </a:p>
          <a:p>
            <a:endParaRPr lang="en-GB" dirty="0"/>
          </a:p>
          <a:p>
            <a:r>
              <a:rPr lang="en-GB" dirty="0"/>
              <a:t>Information</a:t>
            </a:r>
          </a:p>
          <a:p>
            <a:pPr lvl="1"/>
            <a:r>
              <a:rPr lang="en-GB" dirty="0"/>
              <a:t>Processed, Organized, Structured or Presented in a given context so as to make them useful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US" dirty="0"/>
              <a:t>Information Processing Cycle</a:t>
            </a:r>
          </a:p>
        </p:txBody>
      </p:sp>
      <p:sp>
        <p:nvSpPr>
          <p:cNvPr id="13315" name="Rectangle 3"/>
          <p:cNvSpPr>
            <a:spLocks noGrp="1" noChangeArrowheads="1"/>
          </p:cNvSpPr>
          <p:nvPr>
            <p:ph type="body" idx="1"/>
          </p:nvPr>
        </p:nvSpPr>
        <p:spPr/>
        <p:txBody>
          <a:bodyPr/>
          <a:lstStyle/>
          <a:p>
            <a:r>
              <a:rPr lang="en-US" dirty="0"/>
              <a:t>Four Operations</a:t>
            </a:r>
          </a:p>
          <a:p>
            <a:endParaRPr lang="en-US" dirty="0"/>
          </a:p>
          <a:p>
            <a:r>
              <a:rPr lang="en-US" dirty="0"/>
              <a:t>Input</a:t>
            </a:r>
          </a:p>
          <a:p>
            <a:r>
              <a:rPr lang="en-US" dirty="0"/>
              <a:t>Process</a:t>
            </a:r>
          </a:p>
          <a:p>
            <a:r>
              <a:rPr lang="en-US" dirty="0"/>
              <a:t>Output</a:t>
            </a:r>
          </a:p>
          <a:p>
            <a:r>
              <a:rPr lang="en-US" dirty="0"/>
              <a:t>Storage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3315">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13315">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13315">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1331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uiExpand="1"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5652120" y="5949280"/>
            <a:ext cx="3491880" cy="90872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p:txBody>
          <a:bodyPr/>
          <a:lstStyle/>
          <a:p>
            <a:r>
              <a:rPr lang="en-US" dirty="0"/>
              <a:t>Information Processing Cycle</a:t>
            </a:r>
            <a:endParaRPr lang="en-GB" dirty="0"/>
          </a:p>
        </p:txBody>
      </p:sp>
      <p:pic>
        <p:nvPicPr>
          <p:cNvPr id="4" name="Picture 2" descr="c05f01"/>
          <p:cNvPicPr preferRelativeResize="0">
            <a:picLocks noChangeAspect="1" noChangeArrowheads="1"/>
          </p:cNvPicPr>
          <p:nvPr/>
        </p:nvPicPr>
        <p:blipFill>
          <a:blip r:embed="rId2" cstate="print">
            <a:clrChange>
              <a:clrFrom>
                <a:srgbClr val="FFFFFF"/>
              </a:clrFrom>
              <a:clrTo>
                <a:srgbClr val="FFFFFF">
                  <a:alpha val="0"/>
                </a:srgbClr>
              </a:clrTo>
            </a:clrChange>
          </a:blip>
          <a:srcRect l="749" t="1858" r="1222" b="2077"/>
          <a:stretch>
            <a:fillRect/>
          </a:stretch>
        </p:blipFill>
        <p:spPr bwMode="auto">
          <a:xfrm>
            <a:off x="57150" y="1521668"/>
            <a:ext cx="9029700" cy="5219700"/>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a:t>Hardware and Software</a:t>
            </a:r>
          </a:p>
        </p:txBody>
      </p:sp>
      <p:sp>
        <p:nvSpPr>
          <p:cNvPr id="5123" name="Rectangle 3"/>
          <p:cNvSpPr>
            <a:spLocks noGrp="1" noChangeArrowheads="1"/>
          </p:cNvSpPr>
          <p:nvPr>
            <p:ph type="body" idx="1"/>
          </p:nvPr>
        </p:nvSpPr>
        <p:spPr/>
        <p:txBody>
          <a:bodyPr>
            <a:normAutofit/>
          </a:bodyPr>
          <a:lstStyle/>
          <a:p>
            <a:r>
              <a:rPr lang="en-US" dirty="0"/>
              <a:t>Hardware</a:t>
            </a:r>
          </a:p>
          <a:p>
            <a:pPr lvl="1"/>
            <a:r>
              <a:rPr lang="en-US" dirty="0"/>
              <a:t>Everything you can touch and see</a:t>
            </a:r>
          </a:p>
          <a:p>
            <a:pPr lvl="1"/>
            <a:r>
              <a:rPr lang="en-US" dirty="0"/>
              <a:t>Monitor, hard drive, CD-ROM, computer cables, keyboard, mouse, modem, printer, etc.  </a:t>
            </a:r>
          </a:p>
          <a:p>
            <a:r>
              <a:rPr lang="en-US" dirty="0"/>
              <a:t>Software </a:t>
            </a:r>
          </a:p>
          <a:p>
            <a:pPr lvl="1"/>
            <a:r>
              <a:rPr lang="en-US" dirty="0"/>
              <a:t>Everything you cannot see</a:t>
            </a:r>
          </a:p>
          <a:p>
            <a:pPr lvl="1"/>
            <a:r>
              <a:rPr lang="en-US" dirty="0"/>
              <a:t>Software are programs &amp; applications</a:t>
            </a:r>
          </a:p>
          <a:p>
            <a:pPr lvl="1"/>
            <a:r>
              <a:rPr lang="en-US" dirty="0"/>
              <a:t>Needed for computer to function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12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512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512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512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512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499"/>
                                          </p:stCondLst>
                                        </p:cTn>
                                        <p:tgtEl>
                                          <p:spTgt spid="512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499"/>
                                          </p:stCondLst>
                                        </p:cTn>
                                        <p:tgtEl>
                                          <p:spTgt spid="51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dirty="0"/>
              <a:t>Systems Software</a:t>
            </a:r>
          </a:p>
        </p:txBody>
      </p:sp>
      <p:sp>
        <p:nvSpPr>
          <p:cNvPr id="8195" name="Rectangle 3"/>
          <p:cNvSpPr>
            <a:spLocks noGrp="1" noChangeArrowheads="1"/>
          </p:cNvSpPr>
          <p:nvPr>
            <p:ph type="body" idx="1"/>
          </p:nvPr>
        </p:nvSpPr>
        <p:spPr/>
        <p:txBody>
          <a:bodyPr/>
          <a:lstStyle/>
          <a:p>
            <a:r>
              <a:rPr lang="en-US" dirty="0"/>
              <a:t>Control the Computers Operation</a:t>
            </a:r>
          </a:p>
          <a:p>
            <a:endParaRPr lang="en-US" dirty="0"/>
          </a:p>
          <a:p>
            <a:r>
              <a:rPr lang="en-US" dirty="0"/>
              <a:t>Operating System</a:t>
            </a:r>
          </a:p>
          <a:p>
            <a:endParaRPr lang="en-US" dirty="0"/>
          </a:p>
          <a:p>
            <a:r>
              <a:rPr lang="en-US" dirty="0"/>
              <a:t>Booting Process</a:t>
            </a:r>
          </a:p>
          <a:p>
            <a:endParaRPr lang="en-US" dirty="0"/>
          </a:p>
          <a:p>
            <a:r>
              <a:rPr lang="en-US" dirty="0"/>
              <a:t>GUI -  Graphical User Interface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819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8195">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8195">
                                            <p:txEl>
                                              <p:pRg st="4" end="4"/>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819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uiExpand="1"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US" dirty="0"/>
              <a:t>Application Software</a:t>
            </a:r>
          </a:p>
        </p:txBody>
      </p:sp>
      <p:sp>
        <p:nvSpPr>
          <p:cNvPr id="9219" name="Rectangle 3"/>
          <p:cNvSpPr>
            <a:spLocks noGrp="1" noChangeArrowheads="1"/>
          </p:cNvSpPr>
          <p:nvPr>
            <p:ph type="body" idx="1"/>
          </p:nvPr>
        </p:nvSpPr>
        <p:spPr/>
        <p:txBody>
          <a:bodyPr/>
          <a:lstStyle/>
          <a:p>
            <a:r>
              <a:rPr lang="en-US" dirty="0"/>
              <a:t>Word Processing Software</a:t>
            </a:r>
          </a:p>
          <a:p>
            <a:r>
              <a:rPr lang="en-US" dirty="0"/>
              <a:t>Electronic Spreadsheet Software</a:t>
            </a:r>
          </a:p>
          <a:p>
            <a:r>
              <a:rPr lang="en-US" dirty="0"/>
              <a:t>Database Software</a:t>
            </a:r>
          </a:p>
          <a:p>
            <a:r>
              <a:rPr lang="en-US" dirty="0"/>
              <a:t>Presentational Software</a:t>
            </a:r>
          </a:p>
          <a:p>
            <a:r>
              <a:rPr lang="en-US" dirty="0"/>
              <a:t>Communication Software</a:t>
            </a:r>
          </a:p>
          <a:p>
            <a:r>
              <a:rPr lang="en-US" dirty="0"/>
              <a:t>Electronic Mail Software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921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921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921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9219">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9219">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921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uiExpand="1"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1</a:t>
            </a:r>
          </a:p>
        </p:txBody>
      </p:sp>
      <p:sp>
        <p:nvSpPr>
          <p:cNvPr id="7" name="Oval 6"/>
          <p:cNvSpPr/>
          <p:nvPr/>
        </p:nvSpPr>
        <p:spPr>
          <a:xfrm>
            <a:off x="1455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2</a:t>
            </a:r>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3</a:t>
            </a:r>
          </a:p>
        </p:txBody>
      </p:sp>
      <p:sp>
        <p:nvSpPr>
          <p:cNvPr id="10" name="Oval 9"/>
          <p:cNvSpPr/>
          <p:nvPr/>
        </p:nvSpPr>
        <p:spPr>
          <a:xfrm>
            <a:off x="1832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4</a:t>
            </a:r>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6</a:t>
            </a:r>
          </a:p>
        </p:txBody>
      </p:sp>
      <p:sp>
        <p:nvSpPr>
          <p:cNvPr id="13" name="Oval 12"/>
          <p:cNvSpPr/>
          <p:nvPr/>
        </p:nvSpPr>
        <p:spPr>
          <a:xfrm>
            <a:off x="1304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5</a:t>
            </a:r>
          </a:p>
        </p:txBody>
      </p:sp>
      <p:sp>
        <p:nvSpPr>
          <p:cNvPr id="14" name="Oval 13"/>
          <p:cNvSpPr/>
          <p:nvPr/>
        </p:nvSpPr>
        <p:spPr>
          <a:xfrm>
            <a:off x="366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7</a:t>
            </a:r>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Char char=""/>
              <a:tabLst/>
              <a:defRPr/>
            </a:pPr>
            <a:r>
              <a:rPr kumimoji="0" lang="en-US" sz="3200" b="0" i="0" u="none" strike="noStrike" kern="1200" cap="none" spc="0" normalizeH="0" baseline="0" noProof="0" dirty="0">
                <a:ln>
                  <a:noFill/>
                </a:ln>
                <a:solidFill>
                  <a:schemeClr val="tx1"/>
                </a:solidFill>
                <a:effectLst/>
                <a:uLnTx/>
                <a:uFillTx/>
                <a:latin typeface="+mn-lt"/>
                <a:ea typeface="+mn-ea"/>
                <a:cs typeface="+mn-cs"/>
              </a:rPr>
              <a:t>4 Categories</a:t>
            </a:r>
          </a:p>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Char char=""/>
              <a:tabLst/>
              <a:defRPr/>
            </a:pPr>
            <a:endParaRPr kumimoji="0" lang="en-US" sz="3200" b="0" i="0" u="none" strike="noStrike" kern="1200" cap="none" spc="0" normalizeH="0" baseline="0" noProof="0" dirty="0">
              <a:ln>
                <a:noFill/>
              </a:ln>
              <a:solidFill>
                <a:schemeClr val="tx1"/>
              </a:solidFill>
              <a:effectLst/>
              <a:uLnTx/>
              <a:uFillTx/>
              <a:latin typeface="+mn-lt"/>
              <a:ea typeface="+mn-ea"/>
              <a:cs typeface="+mn-cs"/>
            </a:endParaRPr>
          </a:p>
          <a:p>
            <a:pPr marL="731520" marR="0" lvl="1" indent="-274320" algn="l" defTabSz="914400" rtl="0" eaLnBrk="1" fontAlgn="auto" latinLnBrk="0" hangingPunct="1">
              <a:lnSpc>
                <a:spcPct val="100000"/>
              </a:lnSpc>
              <a:spcBef>
                <a:spcPct val="20000"/>
              </a:spcBef>
              <a:spcAft>
                <a:spcPts val="0"/>
              </a:spcAft>
              <a:buClr>
                <a:schemeClr val="accent2"/>
              </a:buClr>
              <a:buSzPct val="90000"/>
              <a:buFont typeface="Wingdings"/>
              <a:buChar char=""/>
              <a:tabLst/>
              <a:defRPr/>
            </a:pPr>
            <a:r>
              <a:rPr kumimoji="0" lang="en-US" sz="2800" b="0" i="0" u="none" strike="noStrike" kern="1200" cap="none" spc="0" normalizeH="0" baseline="0" noProof="0" dirty="0">
                <a:ln>
                  <a:noFill/>
                </a:ln>
                <a:solidFill>
                  <a:schemeClr val="tx1"/>
                </a:solidFill>
                <a:effectLst/>
                <a:uLnTx/>
                <a:uFillTx/>
                <a:latin typeface="+mn-lt"/>
                <a:ea typeface="+mn-ea"/>
                <a:cs typeface="+mn-cs"/>
              </a:rPr>
              <a:t>Processor Unit</a:t>
            </a:r>
          </a:p>
          <a:p>
            <a:pPr marL="731520" marR="0" lvl="1" indent="-274320" algn="l" defTabSz="914400" rtl="0" eaLnBrk="1" fontAlgn="auto" latinLnBrk="0" hangingPunct="1">
              <a:lnSpc>
                <a:spcPct val="100000"/>
              </a:lnSpc>
              <a:spcBef>
                <a:spcPct val="20000"/>
              </a:spcBef>
              <a:spcAft>
                <a:spcPts val="0"/>
              </a:spcAft>
              <a:buClr>
                <a:schemeClr val="accent2"/>
              </a:buClr>
              <a:buSzPct val="90000"/>
              <a:buFont typeface="Wingdings"/>
              <a:buChar char=""/>
              <a:tabLst/>
              <a:defRPr/>
            </a:pPr>
            <a:r>
              <a:rPr kumimoji="0" lang="en-US" sz="2800" b="0" i="0" u="none" strike="noStrike" kern="1200" cap="none" spc="0" normalizeH="0" baseline="0" noProof="0" dirty="0">
                <a:ln>
                  <a:noFill/>
                </a:ln>
                <a:solidFill>
                  <a:schemeClr val="tx1"/>
                </a:solidFill>
                <a:effectLst/>
                <a:uLnTx/>
                <a:uFillTx/>
                <a:latin typeface="+mn-lt"/>
                <a:ea typeface="+mn-ea"/>
                <a:cs typeface="+mn-cs"/>
              </a:rPr>
              <a:t>Input Devices</a:t>
            </a:r>
          </a:p>
          <a:p>
            <a:pPr marL="731520" marR="0" lvl="1" indent="-274320" algn="l" defTabSz="914400" rtl="0" eaLnBrk="1" fontAlgn="auto" latinLnBrk="0" hangingPunct="1">
              <a:lnSpc>
                <a:spcPct val="100000"/>
              </a:lnSpc>
              <a:spcBef>
                <a:spcPct val="20000"/>
              </a:spcBef>
              <a:spcAft>
                <a:spcPts val="0"/>
              </a:spcAft>
              <a:buClr>
                <a:schemeClr val="accent2"/>
              </a:buClr>
              <a:buSzPct val="90000"/>
              <a:buFont typeface="Wingdings"/>
              <a:buChar char=""/>
              <a:tabLst/>
              <a:defRPr/>
            </a:pPr>
            <a:r>
              <a:rPr kumimoji="0" lang="en-US" sz="2800" b="0" i="0" u="none" strike="noStrike" kern="1200" cap="none" spc="0" normalizeH="0" baseline="0" noProof="0" dirty="0">
                <a:ln>
                  <a:noFill/>
                </a:ln>
                <a:solidFill>
                  <a:schemeClr val="tx1"/>
                </a:solidFill>
                <a:effectLst/>
                <a:uLnTx/>
                <a:uFillTx/>
                <a:latin typeface="+mn-lt"/>
                <a:ea typeface="+mn-ea"/>
                <a:cs typeface="+mn-cs"/>
              </a:rPr>
              <a:t>Output Devices</a:t>
            </a:r>
          </a:p>
          <a:p>
            <a:pPr marL="731520" marR="0" lvl="1" indent="-274320" algn="l" defTabSz="914400" rtl="0" eaLnBrk="1" fontAlgn="auto" latinLnBrk="0" hangingPunct="1">
              <a:lnSpc>
                <a:spcPct val="100000"/>
              </a:lnSpc>
              <a:spcBef>
                <a:spcPct val="20000"/>
              </a:spcBef>
              <a:spcAft>
                <a:spcPts val="0"/>
              </a:spcAft>
              <a:buClr>
                <a:schemeClr val="accent2"/>
              </a:buClr>
              <a:buSzPct val="90000"/>
              <a:buFont typeface="Wingdings"/>
              <a:buChar char=""/>
              <a:tabLst/>
              <a:defRPr/>
            </a:pPr>
            <a:r>
              <a:rPr kumimoji="0" lang="en-US" sz="2800" b="0" i="0" u="none" strike="noStrike" kern="1200" cap="none" spc="0" normalizeH="0" baseline="0" noProof="0" dirty="0">
                <a:ln>
                  <a:noFill/>
                </a:ln>
                <a:solidFill>
                  <a:schemeClr val="tx1"/>
                </a:solidFill>
                <a:effectLst/>
                <a:uLnTx/>
                <a:uFillTx/>
                <a:latin typeface="+mn-lt"/>
                <a:ea typeface="+mn-ea"/>
                <a:cs typeface="+mn-cs"/>
              </a:rPr>
              <a:t>Auxiliary Storage Devices</a:t>
            </a:r>
          </a:p>
        </p:txBody>
      </p:sp>
      <p:sp>
        <p:nvSpPr>
          <p:cNvPr id="21" name="Oval 20"/>
          <p:cNvSpPr/>
          <p:nvPr/>
        </p:nvSpPr>
        <p:spPr>
          <a:xfrm>
            <a:off x="4283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8</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8">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18">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18">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18">
                                            <p:txEl>
                                              <p:pRg st="4" end="4"/>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1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dirty="0"/>
              <a:t>1</a:t>
            </a:r>
          </a:p>
        </p:txBody>
      </p:sp>
      <p:sp>
        <p:nvSpPr>
          <p:cNvPr id="7" name="Oval 6"/>
          <p:cNvSpPr/>
          <p:nvPr/>
        </p:nvSpPr>
        <p:spPr>
          <a:xfrm>
            <a:off x="1455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2</a:t>
            </a:r>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3</a:t>
            </a:r>
          </a:p>
        </p:txBody>
      </p:sp>
      <p:sp>
        <p:nvSpPr>
          <p:cNvPr id="10" name="Oval 9"/>
          <p:cNvSpPr/>
          <p:nvPr/>
        </p:nvSpPr>
        <p:spPr>
          <a:xfrm>
            <a:off x="1832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4</a:t>
            </a:r>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6</a:t>
            </a:r>
          </a:p>
        </p:txBody>
      </p:sp>
      <p:sp>
        <p:nvSpPr>
          <p:cNvPr id="13" name="Oval 12"/>
          <p:cNvSpPr/>
          <p:nvPr/>
        </p:nvSpPr>
        <p:spPr>
          <a:xfrm>
            <a:off x="1304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5</a:t>
            </a:r>
          </a:p>
        </p:txBody>
      </p:sp>
      <p:sp>
        <p:nvSpPr>
          <p:cNvPr id="14" name="Oval 13"/>
          <p:cNvSpPr/>
          <p:nvPr/>
        </p:nvSpPr>
        <p:spPr>
          <a:xfrm>
            <a:off x="366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7</a:t>
            </a:r>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a:ln>
                  <a:noFill/>
                </a:ln>
                <a:solidFill>
                  <a:schemeClr val="tx1"/>
                </a:solidFill>
                <a:effectLst/>
                <a:uLnTx/>
                <a:uFillTx/>
                <a:latin typeface="+mn-lt"/>
                <a:ea typeface="+mn-ea"/>
                <a:cs typeface="+mn-cs"/>
              </a:rPr>
              <a:t>1 Motherboard</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21" name="Oval 20"/>
          <p:cNvSpPr/>
          <p:nvPr/>
        </p:nvSpPr>
        <p:spPr>
          <a:xfrm>
            <a:off x="4283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8</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5652120" y="5949280"/>
            <a:ext cx="3491880" cy="90872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p:txBody>
          <a:bodyPr>
            <a:normAutofit/>
          </a:bodyPr>
          <a:lstStyle/>
          <a:p>
            <a:r>
              <a:rPr lang="en-GB" dirty="0"/>
              <a:t>Motherboard</a:t>
            </a:r>
          </a:p>
        </p:txBody>
      </p:sp>
      <p:sp>
        <p:nvSpPr>
          <p:cNvPr id="3" name="Content Placeholder 2"/>
          <p:cNvSpPr>
            <a:spLocks noGrp="1"/>
          </p:cNvSpPr>
          <p:nvPr>
            <p:ph idx="1"/>
          </p:nvPr>
        </p:nvSpPr>
        <p:spPr/>
        <p:txBody>
          <a:bodyPr/>
          <a:lstStyle/>
          <a:p>
            <a:endParaRPr lang="en-GB" dirty="0"/>
          </a:p>
        </p:txBody>
      </p:sp>
      <p:pic>
        <p:nvPicPr>
          <p:cNvPr id="4" name="Content Placeholder 8" descr="gigabyte g31.jpg"/>
          <p:cNvPicPr>
            <a:picLocks noChangeAspect="1"/>
          </p:cNvPicPr>
          <p:nvPr/>
        </p:nvPicPr>
        <p:blipFill>
          <a:blip r:embed="rId2" cstate="print"/>
          <a:srcRect/>
          <a:stretch>
            <a:fillRect/>
          </a:stretch>
        </p:blipFill>
        <p:spPr bwMode="auto">
          <a:xfrm>
            <a:off x="982737" y="1556792"/>
            <a:ext cx="7405687" cy="5241925"/>
          </a:xfrm>
          <a:prstGeom prst="rect">
            <a:avLst/>
          </a:prstGeom>
          <a:noFill/>
          <a:ln>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1</a:t>
            </a:r>
          </a:p>
        </p:txBody>
      </p:sp>
      <p:sp>
        <p:nvSpPr>
          <p:cNvPr id="7" name="Oval 6"/>
          <p:cNvSpPr/>
          <p:nvPr/>
        </p:nvSpPr>
        <p:spPr>
          <a:xfrm>
            <a:off x="1455043" y="1568202"/>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dirty="0"/>
              <a:t>2</a:t>
            </a:r>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3</a:t>
            </a:r>
          </a:p>
        </p:txBody>
      </p:sp>
      <p:sp>
        <p:nvSpPr>
          <p:cNvPr id="10" name="Oval 9"/>
          <p:cNvSpPr/>
          <p:nvPr/>
        </p:nvSpPr>
        <p:spPr>
          <a:xfrm>
            <a:off x="1832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4</a:t>
            </a:r>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6</a:t>
            </a:r>
          </a:p>
        </p:txBody>
      </p:sp>
      <p:sp>
        <p:nvSpPr>
          <p:cNvPr id="13" name="Oval 12"/>
          <p:cNvSpPr/>
          <p:nvPr/>
        </p:nvSpPr>
        <p:spPr>
          <a:xfrm>
            <a:off x="1304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5</a:t>
            </a:r>
          </a:p>
        </p:txBody>
      </p:sp>
      <p:sp>
        <p:nvSpPr>
          <p:cNvPr id="14" name="Oval 13"/>
          <p:cNvSpPr/>
          <p:nvPr/>
        </p:nvSpPr>
        <p:spPr>
          <a:xfrm>
            <a:off x="366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7</a:t>
            </a:r>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lang="en-US" sz="2800" dirty="0"/>
              <a:t>2 Central Processing Unit (CPU)</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21" name="Oval 20"/>
          <p:cNvSpPr/>
          <p:nvPr/>
        </p:nvSpPr>
        <p:spPr>
          <a:xfrm>
            <a:off x="4283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8</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US" dirty="0"/>
              <a:t>CPU</a:t>
            </a:r>
          </a:p>
        </p:txBody>
      </p:sp>
      <p:sp>
        <p:nvSpPr>
          <p:cNvPr id="18435" name="Rectangle 3"/>
          <p:cNvSpPr>
            <a:spLocks noGrp="1" noChangeArrowheads="1"/>
          </p:cNvSpPr>
          <p:nvPr>
            <p:ph type="body" idx="1"/>
          </p:nvPr>
        </p:nvSpPr>
        <p:spPr/>
        <p:txBody>
          <a:bodyPr/>
          <a:lstStyle/>
          <a:p>
            <a:r>
              <a:rPr lang="en-US" dirty="0"/>
              <a:t>Interprets instructions to the computer</a:t>
            </a:r>
          </a:p>
          <a:p>
            <a:r>
              <a:rPr lang="en-US" dirty="0"/>
              <a:t>Performs logical and arithmetic operations</a:t>
            </a:r>
          </a:p>
          <a:p>
            <a:r>
              <a:rPr lang="en-US" dirty="0"/>
              <a:t>Causes the input and output operations to occur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84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843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5652120" y="5949280"/>
            <a:ext cx="3491880" cy="90872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p:txBody>
          <a:bodyPr/>
          <a:lstStyle/>
          <a:p>
            <a:r>
              <a:rPr lang="en-US" dirty="0"/>
              <a:t>Information Processing Cycle</a:t>
            </a:r>
            <a:endParaRPr lang="en-GB" dirty="0"/>
          </a:p>
        </p:txBody>
      </p:sp>
      <p:pic>
        <p:nvPicPr>
          <p:cNvPr id="4" name="Picture 2" descr="c05f01"/>
          <p:cNvPicPr preferRelativeResize="0">
            <a:picLocks noChangeAspect="1" noChangeArrowheads="1"/>
          </p:cNvPicPr>
          <p:nvPr/>
        </p:nvPicPr>
        <p:blipFill>
          <a:blip r:embed="rId2" cstate="print">
            <a:clrChange>
              <a:clrFrom>
                <a:srgbClr val="FFFFFF"/>
              </a:clrFrom>
              <a:clrTo>
                <a:srgbClr val="FFFFFF">
                  <a:alpha val="0"/>
                </a:srgbClr>
              </a:clrTo>
            </a:clrChange>
          </a:blip>
          <a:srcRect l="749" t="1858" r="1222" b="2077"/>
          <a:stretch>
            <a:fillRect/>
          </a:stretch>
        </p:blipFill>
        <p:spPr bwMode="auto">
          <a:xfrm>
            <a:off x="57150" y="1521668"/>
            <a:ext cx="9029700" cy="5219700"/>
          </a:xfrm>
          <a:prstGeom prst="rect">
            <a:avLst/>
          </a:prstGeom>
          <a:noFill/>
          <a:ln w="9525">
            <a:noFill/>
            <a:miter lim="800000"/>
            <a:headEnd/>
            <a:tailEnd/>
          </a:ln>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1</a:t>
            </a:r>
          </a:p>
        </p:txBody>
      </p:sp>
      <p:sp>
        <p:nvSpPr>
          <p:cNvPr id="7" name="Oval 6"/>
          <p:cNvSpPr/>
          <p:nvPr/>
        </p:nvSpPr>
        <p:spPr>
          <a:xfrm>
            <a:off x="1455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2</a:t>
            </a:r>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dirty="0"/>
              <a:t>3</a:t>
            </a:r>
          </a:p>
        </p:txBody>
      </p:sp>
      <p:sp>
        <p:nvSpPr>
          <p:cNvPr id="10" name="Oval 9"/>
          <p:cNvSpPr/>
          <p:nvPr/>
        </p:nvSpPr>
        <p:spPr>
          <a:xfrm>
            <a:off x="1832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4</a:t>
            </a:r>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6</a:t>
            </a:r>
          </a:p>
        </p:txBody>
      </p:sp>
      <p:sp>
        <p:nvSpPr>
          <p:cNvPr id="13" name="Oval 12"/>
          <p:cNvSpPr/>
          <p:nvPr/>
        </p:nvSpPr>
        <p:spPr>
          <a:xfrm>
            <a:off x="1304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5</a:t>
            </a:r>
          </a:p>
        </p:txBody>
      </p:sp>
      <p:sp>
        <p:nvSpPr>
          <p:cNvPr id="14" name="Oval 13"/>
          <p:cNvSpPr/>
          <p:nvPr/>
        </p:nvSpPr>
        <p:spPr>
          <a:xfrm>
            <a:off x="366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7</a:t>
            </a:r>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lang="en-US" sz="2800" dirty="0"/>
              <a:t>3 Memory</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21" name="Oval 20"/>
          <p:cNvSpPr/>
          <p:nvPr/>
        </p:nvSpPr>
        <p:spPr>
          <a:xfrm>
            <a:off x="4283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8</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6" name="Picture 2"/>
          <p:cNvPicPr>
            <a:picLocks noChangeAspect="1" noChangeArrowheads="1"/>
          </p:cNvPicPr>
          <p:nvPr/>
        </p:nvPicPr>
        <p:blipFill>
          <a:blip r:embed="rId3" cstate="print"/>
          <a:srcRect/>
          <a:stretch>
            <a:fillRect/>
          </a:stretch>
        </p:blipFill>
        <p:spPr bwMode="auto">
          <a:xfrm>
            <a:off x="4539101" y="1844824"/>
            <a:ext cx="4604899" cy="3672408"/>
          </a:xfrm>
          <a:prstGeom prst="rect">
            <a:avLst/>
          </a:prstGeom>
          <a:noFill/>
          <a:ln w="9525">
            <a:noFill/>
            <a:miter lim="800000"/>
            <a:headEnd/>
            <a:tailEnd/>
          </a:ln>
        </p:spPr>
      </p:pic>
      <p:sp>
        <p:nvSpPr>
          <p:cNvPr id="20482" name="Rectangle 2"/>
          <p:cNvSpPr>
            <a:spLocks noGrp="1" noChangeArrowheads="1"/>
          </p:cNvSpPr>
          <p:nvPr>
            <p:ph type="title"/>
          </p:nvPr>
        </p:nvSpPr>
        <p:spPr/>
        <p:txBody>
          <a:bodyPr>
            <a:normAutofit/>
          </a:bodyPr>
          <a:lstStyle/>
          <a:p>
            <a:r>
              <a:rPr lang="en-US" dirty="0"/>
              <a:t>RAM</a:t>
            </a:r>
          </a:p>
        </p:txBody>
      </p:sp>
      <p:sp>
        <p:nvSpPr>
          <p:cNvPr id="20483" name="Rectangle 3"/>
          <p:cNvSpPr>
            <a:spLocks noGrp="1" noChangeArrowheads="1"/>
          </p:cNvSpPr>
          <p:nvPr>
            <p:ph type="body" idx="1"/>
          </p:nvPr>
        </p:nvSpPr>
        <p:spPr>
          <a:xfrm>
            <a:off x="107504" y="1775191"/>
            <a:ext cx="4824536" cy="5082809"/>
          </a:xfrm>
        </p:spPr>
        <p:txBody>
          <a:bodyPr>
            <a:normAutofit/>
          </a:bodyPr>
          <a:lstStyle/>
          <a:p>
            <a:r>
              <a:rPr lang="en-US" dirty="0"/>
              <a:t>Silicon chips that store data and instructions as electronic currents</a:t>
            </a:r>
          </a:p>
          <a:p>
            <a:r>
              <a:rPr lang="en-US" dirty="0"/>
              <a:t>Primary storage of data to be processed</a:t>
            </a:r>
          </a:p>
          <a:p>
            <a:r>
              <a:rPr lang="en-US" dirty="0"/>
              <a:t>CPU can manipulate electrical currents</a:t>
            </a:r>
          </a:p>
          <a:p>
            <a:r>
              <a:rPr lang="en-US" dirty="0"/>
              <a:t>Volatile - Contents of RAM will be lost when power is turned off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048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2048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uiExpand="1"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US" dirty="0"/>
              <a:t>Cache </a:t>
            </a:r>
          </a:p>
        </p:txBody>
      </p:sp>
      <p:sp>
        <p:nvSpPr>
          <p:cNvPr id="24579" name="Rectangle 3"/>
          <p:cNvSpPr>
            <a:spLocks noGrp="1" noChangeArrowheads="1"/>
          </p:cNvSpPr>
          <p:nvPr>
            <p:ph type="body" idx="1"/>
          </p:nvPr>
        </p:nvSpPr>
        <p:spPr>
          <a:xfrm>
            <a:off x="72008" y="1775191"/>
            <a:ext cx="8614792" cy="4625609"/>
          </a:xfrm>
        </p:spPr>
        <p:txBody>
          <a:bodyPr>
            <a:normAutofit fontScale="92500" lnSpcReduction="20000"/>
          </a:bodyPr>
          <a:lstStyle/>
          <a:p>
            <a:r>
              <a:rPr lang="en-US" dirty="0"/>
              <a:t>Temporary holding area where the system stores frequently accessed information</a:t>
            </a:r>
          </a:p>
          <a:p>
            <a:r>
              <a:rPr lang="en-US" dirty="0"/>
              <a:t>Allows the processor to operate faster</a:t>
            </a:r>
          </a:p>
          <a:p>
            <a:r>
              <a:rPr lang="en-US" dirty="0"/>
              <a:t>Small - Size measured in KB or MB</a:t>
            </a:r>
          </a:p>
          <a:p>
            <a:r>
              <a:rPr lang="en-US" dirty="0"/>
              <a:t>Cache normally associated with terms such as L1 or L2. e.g.</a:t>
            </a:r>
          </a:p>
          <a:p>
            <a:pPr lvl="1"/>
            <a:r>
              <a:rPr lang="en-US" dirty="0"/>
              <a:t>L1 is internal to the </a:t>
            </a:r>
            <a:br>
              <a:rPr lang="en-US" dirty="0"/>
            </a:br>
            <a:r>
              <a:rPr lang="en-US" dirty="0"/>
              <a:t>microprocessor</a:t>
            </a:r>
          </a:p>
          <a:p>
            <a:pPr lvl="1"/>
            <a:r>
              <a:rPr lang="en-US" dirty="0"/>
              <a:t>L2 is separate from the </a:t>
            </a:r>
            <a:br>
              <a:rPr lang="en-US" dirty="0"/>
            </a:br>
            <a:r>
              <a:rPr lang="en-US" dirty="0"/>
              <a:t>microprocessor</a:t>
            </a:r>
            <a:br>
              <a:rPr lang="en-US" dirty="0"/>
            </a:br>
            <a:r>
              <a:rPr lang="en-US" dirty="0"/>
              <a:t>(Current mainstream CPUs</a:t>
            </a:r>
            <a:br>
              <a:rPr lang="en-US" dirty="0"/>
            </a:br>
            <a:r>
              <a:rPr lang="en-US" dirty="0"/>
              <a:t>Have all cache on-chip)</a:t>
            </a:r>
          </a:p>
        </p:txBody>
      </p:sp>
      <p:pic>
        <p:nvPicPr>
          <p:cNvPr id="5122" name="Picture 2"/>
          <p:cNvPicPr>
            <a:picLocks noChangeAspect="1" noChangeArrowheads="1"/>
          </p:cNvPicPr>
          <p:nvPr/>
        </p:nvPicPr>
        <p:blipFill>
          <a:blip r:embed="rId2" cstate="print"/>
          <a:srcRect/>
          <a:stretch>
            <a:fillRect/>
          </a:stretch>
        </p:blipFill>
        <p:spPr bwMode="auto">
          <a:xfrm>
            <a:off x="4788024" y="4062670"/>
            <a:ext cx="4283968" cy="274174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45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45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24579">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499"/>
                                          </p:stCondLst>
                                        </p:cTn>
                                        <p:tgtEl>
                                          <p:spTgt spid="24579">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499"/>
                                          </p:stCondLst>
                                        </p:cTn>
                                        <p:tgtEl>
                                          <p:spTgt spid="2457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normAutofit/>
          </a:bodyPr>
          <a:lstStyle/>
          <a:p>
            <a:r>
              <a:rPr lang="en-US" dirty="0"/>
              <a:t>ROM</a:t>
            </a:r>
          </a:p>
        </p:txBody>
      </p:sp>
      <p:sp>
        <p:nvSpPr>
          <p:cNvPr id="22531" name="Rectangle 3"/>
          <p:cNvSpPr>
            <a:spLocks noGrp="1" noChangeArrowheads="1"/>
          </p:cNvSpPr>
          <p:nvPr>
            <p:ph type="body" idx="1"/>
          </p:nvPr>
        </p:nvSpPr>
        <p:spPr>
          <a:xfrm>
            <a:off x="107504" y="1628800"/>
            <a:ext cx="4392488" cy="5229200"/>
          </a:xfrm>
        </p:spPr>
        <p:txBody>
          <a:bodyPr>
            <a:normAutofit/>
          </a:bodyPr>
          <a:lstStyle/>
          <a:p>
            <a:r>
              <a:rPr lang="en-US" dirty="0"/>
              <a:t>Read Only Memory</a:t>
            </a:r>
          </a:p>
          <a:p>
            <a:pPr lvl="1"/>
            <a:r>
              <a:rPr lang="en-US" dirty="0"/>
              <a:t>Hard coded information in silicon chips</a:t>
            </a:r>
          </a:p>
          <a:p>
            <a:pPr lvl="1"/>
            <a:r>
              <a:rPr lang="en-US" dirty="0"/>
              <a:t>Non-volatile</a:t>
            </a:r>
          </a:p>
          <a:p>
            <a:pPr lvl="1"/>
            <a:r>
              <a:rPr lang="en-US" dirty="0"/>
              <a:t>BIOS (Basic Input-Output System)</a:t>
            </a:r>
          </a:p>
          <a:p>
            <a:pPr lvl="2"/>
            <a:r>
              <a:rPr lang="en-US" dirty="0"/>
              <a:t>gives computer the initial instructions to get it started once computer is turned on.</a:t>
            </a:r>
          </a:p>
        </p:txBody>
      </p:sp>
      <p:pic>
        <p:nvPicPr>
          <p:cNvPr id="4102" name="Picture 6"/>
          <p:cNvPicPr>
            <a:picLocks noChangeAspect="1" noChangeArrowheads="1"/>
          </p:cNvPicPr>
          <p:nvPr/>
        </p:nvPicPr>
        <p:blipFill>
          <a:blip r:embed="rId3" cstate="print"/>
          <a:srcRect/>
          <a:stretch>
            <a:fillRect/>
          </a:stretch>
        </p:blipFill>
        <p:spPr bwMode="auto">
          <a:xfrm>
            <a:off x="4569333" y="1772816"/>
            <a:ext cx="4395155" cy="365136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2531">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22531">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499"/>
                                          </p:stCondLst>
                                        </p:cTn>
                                        <p:tgtEl>
                                          <p:spTgt spid="22531">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499"/>
                                          </p:stCondLst>
                                        </p:cTn>
                                        <p:tgtEl>
                                          <p:spTgt spid="2253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uiExpand="1"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normAutofit/>
          </a:bodyPr>
          <a:lstStyle/>
          <a:p>
            <a:r>
              <a:rPr lang="en-US" dirty="0"/>
              <a:t>RAM</a:t>
            </a:r>
          </a:p>
        </p:txBody>
      </p:sp>
      <p:sp>
        <p:nvSpPr>
          <p:cNvPr id="21507" name="Rectangle 3"/>
          <p:cNvSpPr>
            <a:spLocks noGrp="1" noChangeArrowheads="1"/>
          </p:cNvSpPr>
          <p:nvPr>
            <p:ph type="body" idx="1"/>
          </p:nvPr>
        </p:nvSpPr>
        <p:spPr/>
        <p:txBody>
          <a:bodyPr/>
          <a:lstStyle/>
          <a:p>
            <a:r>
              <a:rPr lang="en-US" dirty="0"/>
              <a:t>Usually measured in KB , MB or GB</a:t>
            </a:r>
            <a:br>
              <a:rPr lang="en-US" dirty="0"/>
            </a:br>
            <a:r>
              <a:rPr lang="en-US" dirty="0"/>
              <a:t>(e.g.: 8 GB of RAM)</a:t>
            </a:r>
          </a:p>
          <a:p>
            <a:r>
              <a:rPr lang="en-US" dirty="0"/>
              <a:t>Size/number of Applications determine how much RAM is needed (optimal)</a:t>
            </a:r>
            <a:br>
              <a:rPr lang="en-US" dirty="0"/>
            </a:br>
            <a:endParaRPr lang="en-US" dirty="0"/>
          </a:p>
          <a:p>
            <a:r>
              <a:rPr lang="en-US" dirty="0"/>
              <a:t>Does more RAM = faster processing rate?</a:t>
            </a:r>
          </a:p>
          <a:p>
            <a:r>
              <a:rPr lang="en-US" dirty="0"/>
              <a:t>How much RAM is actually needed?</a:t>
            </a:r>
          </a:p>
          <a:p>
            <a:pPr marL="118872" indent="0">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499"/>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15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15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2150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uiExpand="1" build="p"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1</a:t>
            </a:r>
          </a:p>
        </p:txBody>
      </p:sp>
      <p:sp>
        <p:nvSpPr>
          <p:cNvPr id="7" name="Oval 6"/>
          <p:cNvSpPr/>
          <p:nvPr/>
        </p:nvSpPr>
        <p:spPr>
          <a:xfrm>
            <a:off x="1455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2</a:t>
            </a:r>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3</a:t>
            </a:r>
          </a:p>
        </p:txBody>
      </p:sp>
      <p:sp>
        <p:nvSpPr>
          <p:cNvPr id="10" name="Oval 9"/>
          <p:cNvSpPr/>
          <p:nvPr/>
        </p:nvSpPr>
        <p:spPr>
          <a:xfrm>
            <a:off x="1832868" y="5854452"/>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dirty="0"/>
              <a:t>4</a:t>
            </a:r>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6</a:t>
            </a:r>
          </a:p>
        </p:txBody>
      </p:sp>
      <p:sp>
        <p:nvSpPr>
          <p:cNvPr id="13" name="Oval 12"/>
          <p:cNvSpPr/>
          <p:nvPr/>
        </p:nvSpPr>
        <p:spPr>
          <a:xfrm>
            <a:off x="1304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5</a:t>
            </a:r>
          </a:p>
        </p:txBody>
      </p:sp>
      <p:sp>
        <p:nvSpPr>
          <p:cNvPr id="14" name="Oval 13"/>
          <p:cNvSpPr/>
          <p:nvPr/>
        </p:nvSpPr>
        <p:spPr>
          <a:xfrm>
            <a:off x="366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7</a:t>
            </a:r>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a:ln>
                  <a:noFill/>
                </a:ln>
                <a:solidFill>
                  <a:schemeClr val="tx1"/>
                </a:solidFill>
                <a:effectLst/>
                <a:uLnTx/>
                <a:uFillTx/>
                <a:latin typeface="+mn-lt"/>
                <a:ea typeface="+mn-ea"/>
                <a:cs typeface="+mn-cs"/>
              </a:rPr>
              <a:t>4 Hard Disk Drive</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21" name="Oval 20"/>
          <p:cNvSpPr/>
          <p:nvPr/>
        </p:nvSpPr>
        <p:spPr>
          <a:xfrm>
            <a:off x="4283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8</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normAutofit/>
          </a:bodyPr>
          <a:lstStyle/>
          <a:p>
            <a:r>
              <a:rPr lang="en-US" dirty="0"/>
              <a:t>Hard Disk Drives</a:t>
            </a:r>
          </a:p>
        </p:txBody>
      </p:sp>
      <p:sp>
        <p:nvSpPr>
          <p:cNvPr id="32771" name="Rectangle 3"/>
          <p:cNvSpPr>
            <a:spLocks noGrp="1" noChangeArrowheads="1"/>
          </p:cNvSpPr>
          <p:nvPr>
            <p:ph type="body" idx="1"/>
          </p:nvPr>
        </p:nvSpPr>
        <p:spPr/>
        <p:txBody>
          <a:bodyPr>
            <a:normAutofit/>
          </a:bodyPr>
          <a:lstStyle/>
          <a:p>
            <a:r>
              <a:rPr lang="en-US" dirty="0"/>
              <a:t>Secondary Storage Device</a:t>
            </a:r>
          </a:p>
          <a:p>
            <a:r>
              <a:rPr lang="en-US" dirty="0"/>
              <a:t>Store large amounts of data</a:t>
            </a:r>
          </a:p>
          <a:p>
            <a:r>
              <a:rPr lang="en-US" dirty="0"/>
              <a:t>Internal vs External</a:t>
            </a:r>
          </a:p>
          <a:p>
            <a:r>
              <a:rPr lang="en-US" dirty="0"/>
              <a:t>Storage measured GB or TB</a:t>
            </a:r>
          </a:p>
          <a:p>
            <a:r>
              <a:rPr lang="en-US" dirty="0"/>
              <a:t>Access time measured in </a:t>
            </a:r>
            <a:br>
              <a:rPr lang="en-US" dirty="0"/>
            </a:br>
            <a:r>
              <a:rPr lang="en-US" dirty="0"/>
              <a:t>milliseconds (e.g. 9-28 ms)</a:t>
            </a:r>
          </a:p>
          <a:p>
            <a:r>
              <a:rPr lang="en-US" dirty="0"/>
              <a:t>Transfer rate typically 80-150MB/s </a:t>
            </a:r>
          </a:p>
          <a:p>
            <a:r>
              <a:rPr lang="en-US" dirty="0"/>
              <a:t>(fairly slow in electronic terms)</a:t>
            </a:r>
          </a:p>
        </p:txBody>
      </p:sp>
      <p:pic>
        <p:nvPicPr>
          <p:cNvPr id="6146" name="Picture 2"/>
          <p:cNvPicPr>
            <a:picLocks noChangeAspect="1" noChangeArrowheads="1"/>
          </p:cNvPicPr>
          <p:nvPr/>
        </p:nvPicPr>
        <p:blipFill>
          <a:blip r:embed="rId3" cstate="print"/>
          <a:srcRect/>
          <a:stretch>
            <a:fillRect/>
          </a:stretch>
        </p:blipFill>
        <p:spPr bwMode="auto">
          <a:xfrm>
            <a:off x="5781601" y="1484784"/>
            <a:ext cx="3251125" cy="324036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27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27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277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277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3277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3277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3277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1</a:t>
            </a:r>
          </a:p>
        </p:txBody>
      </p:sp>
      <p:sp>
        <p:nvSpPr>
          <p:cNvPr id="7" name="Oval 6"/>
          <p:cNvSpPr/>
          <p:nvPr/>
        </p:nvSpPr>
        <p:spPr>
          <a:xfrm>
            <a:off x="1455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2</a:t>
            </a:r>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3</a:t>
            </a:r>
          </a:p>
        </p:txBody>
      </p:sp>
      <p:sp>
        <p:nvSpPr>
          <p:cNvPr id="10" name="Oval 9"/>
          <p:cNvSpPr/>
          <p:nvPr/>
        </p:nvSpPr>
        <p:spPr>
          <a:xfrm>
            <a:off x="1832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4</a:t>
            </a:r>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6</a:t>
            </a:r>
          </a:p>
        </p:txBody>
      </p:sp>
      <p:sp>
        <p:nvSpPr>
          <p:cNvPr id="13" name="Oval 12"/>
          <p:cNvSpPr/>
          <p:nvPr/>
        </p:nvSpPr>
        <p:spPr>
          <a:xfrm>
            <a:off x="1304131" y="4931271"/>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dirty="0"/>
              <a:t>5</a:t>
            </a:r>
          </a:p>
        </p:txBody>
      </p:sp>
      <p:sp>
        <p:nvSpPr>
          <p:cNvPr id="14" name="Oval 13"/>
          <p:cNvSpPr/>
          <p:nvPr/>
        </p:nvSpPr>
        <p:spPr>
          <a:xfrm>
            <a:off x="366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7</a:t>
            </a:r>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lang="en-US" sz="2800" dirty="0"/>
              <a:t>5 Optical Disk Drives</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21" name="Oval 20"/>
          <p:cNvSpPr/>
          <p:nvPr/>
        </p:nvSpPr>
        <p:spPr>
          <a:xfrm>
            <a:off x="4283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8</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cstate="print"/>
          <a:srcRect/>
          <a:stretch>
            <a:fillRect/>
          </a:stretch>
        </p:blipFill>
        <p:spPr bwMode="auto">
          <a:xfrm>
            <a:off x="5334000" y="4000500"/>
            <a:ext cx="3810000" cy="2857500"/>
          </a:xfrm>
          <a:prstGeom prst="rect">
            <a:avLst/>
          </a:prstGeom>
          <a:noFill/>
          <a:ln w="9525">
            <a:noFill/>
            <a:miter lim="800000"/>
            <a:headEnd/>
            <a:tailEnd/>
          </a:ln>
        </p:spPr>
      </p:pic>
      <p:sp>
        <p:nvSpPr>
          <p:cNvPr id="33794" name="Rectangle 2"/>
          <p:cNvSpPr>
            <a:spLocks noGrp="1" noChangeArrowheads="1"/>
          </p:cNvSpPr>
          <p:nvPr>
            <p:ph type="title"/>
          </p:nvPr>
        </p:nvSpPr>
        <p:spPr/>
        <p:txBody>
          <a:bodyPr>
            <a:normAutofit/>
          </a:bodyPr>
          <a:lstStyle/>
          <a:p>
            <a:r>
              <a:rPr lang="en-GB" dirty="0"/>
              <a:t>Optical Disk Drives</a:t>
            </a:r>
            <a:endParaRPr lang="en-US" dirty="0"/>
          </a:p>
        </p:txBody>
      </p:sp>
      <p:sp>
        <p:nvSpPr>
          <p:cNvPr id="33795" name="Rectangle 3"/>
          <p:cNvSpPr>
            <a:spLocks noGrp="1" noChangeArrowheads="1"/>
          </p:cNvSpPr>
          <p:nvPr>
            <p:ph type="body" idx="1"/>
          </p:nvPr>
        </p:nvSpPr>
        <p:spPr/>
        <p:txBody>
          <a:bodyPr>
            <a:normAutofit/>
          </a:bodyPr>
          <a:lstStyle/>
          <a:p>
            <a:r>
              <a:rPr lang="en-US" dirty="0"/>
              <a:t>CD / DVD / </a:t>
            </a:r>
            <a:r>
              <a:rPr lang="en-GB" dirty="0"/>
              <a:t>Blu-ray</a:t>
            </a:r>
          </a:p>
          <a:p>
            <a:r>
              <a:rPr lang="en-US" dirty="0"/>
              <a:t>Since files are getting bigger, storage needs to keep up</a:t>
            </a:r>
          </a:p>
          <a:p>
            <a:r>
              <a:rPr lang="en-US" dirty="0"/>
              <a:t>Usually read-only memory disks used to store large amounts of prerecorded </a:t>
            </a:r>
            <a:br>
              <a:rPr lang="en-US" dirty="0"/>
            </a:br>
            <a:r>
              <a:rPr lang="en-US" dirty="0"/>
              <a:t>information</a:t>
            </a:r>
          </a:p>
          <a:p>
            <a:r>
              <a:rPr lang="en-US" dirty="0"/>
              <a:t>Drive Speeds: 1x – 52x</a:t>
            </a:r>
            <a:br>
              <a:rPr lang="en-US" dirty="0"/>
            </a:br>
            <a:r>
              <a:rPr lang="en-US" dirty="0"/>
              <a:t>(varies with type)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37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37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37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37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1</a:t>
            </a:r>
          </a:p>
        </p:txBody>
      </p:sp>
      <p:sp>
        <p:nvSpPr>
          <p:cNvPr id="7" name="Oval 6"/>
          <p:cNvSpPr/>
          <p:nvPr/>
        </p:nvSpPr>
        <p:spPr>
          <a:xfrm>
            <a:off x="1455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2</a:t>
            </a:r>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3</a:t>
            </a:r>
          </a:p>
        </p:txBody>
      </p:sp>
      <p:sp>
        <p:nvSpPr>
          <p:cNvPr id="10" name="Oval 9"/>
          <p:cNvSpPr/>
          <p:nvPr/>
        </p:nvSpPr>
        <p:spPr>
          <a:xfrm>
            <a:off x="1832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4</a:t>
            </a:r>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dirty="0"/>
              <a:t>6</a:t>
            </a:r>
          </a:p>
        </p:txBody>
      </p:sp>
      <p:sp>
        <p:nvSpPr>
          <p:cNvPr id="13" name="Oval 12"/>
          <p:cNvSpPr/>
          <p:nvPr/>
        </p:nvSpPr>
        <p:spPr>
          <a:xfrm>
            <a:off x="1304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5</a:t>
            </a:r>
          </a:p>
        </p:txBody>
      </p:sp>
      <p:sp>
        <p:nvSpPr>
          <p:cNvPr id="14" name="Oval 13"/>
          <p:cNvSpPr/>
          <p:nvPr/>
        </p:nvSpPr>
        <p:spPr>
          <a:xfrm>
            <a:off x="366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7</a:t>
            </a:r>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a:ln>
                  <a:noFill/>
                </a:ln>
                <a:solidFill>
                  <a:schemeClr val="tx1"/>
                </a:solidFill>
                <a:effectLst/>
                <a:uLnTx/>
                <a:uFillTx/>
                <a:latin typeface="+mn-lt"/>
                <a:ea typeface="+mn-ea"/>
                <a:cs typeface="+mn-cs"/>
              </a:rPr>
              <a:t>6 Expansion Cards</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21" name="Oval 20"/>
          <p:cNvSpPr/>
          <p:nvPr/>
        </p:nvSpPr>
        <p:spPr>
          <a:xfrm>
            <a:off x="4283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8</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Expansion Cards</a:t>
            </a:r>
          </a:p>
        </p:txBody>
      </p:sp>
      <p:sp>
        <p:nvSpPr>
          <p:cNvPr id="3" name="Content Placeholder 2"/>
          <p:cNvSpPr>
            <a:spLocks noGrp="1"/>
          </p:cNvSpPr>
          <p:nvPr>
            <p:ph idx="1"/>
          </p:nvPr>
        </p:nvSpPr>
        <p:spPr>
          <a:xfrm>
            <a:off x="457200" y="1484785"/>
            <a:ext cx="8229600" cy="4916016"/>
          </a:xfrm>
        </p:spPr>
        <p:txBody>
          <a:bodyPr/>
          <a:lstStyle/>
          <a:p>
            <a:r>
              <a:rPr lang="en-GB" dirty="0"/>
              <a:t>Added connections or functionality</a:t>
            </a:r>
          </a:p>
          <a:p>
            <a:r>
              <a:rPr lang="en-GB" dirty="0"/>
              <a:t>Sounds Cards, Graphics Cards, Network Interface Cards, Firewire, USB etc</a:t>
            </a:r>
          </a:p>
          <a:p>
            <a:r>
              <a:rPr lang="en-GB" dirty="0"/>
              <a:t>Often integrated onto motherboards</a:t>
            </a:r>
          </a:p>
        </p:txBody>
      </p:sp>
      <p:pic>
        <p:nvPicPr>
          <p:cNvPr id="8194" name="Picture 2"/>
          <p:cNvPicPr>
            <a:picLocks noChangeAspect="1" noChangeArrowheads="1"/>
          </p:cNvPicPr>
          <p:nvPr/>
        </p:nvPicPr>
        <p:blipFill>
          <a:blip r:embed="rId2" cstate="print"/>
          <a:srcRect t="9078"/>
          <a:stretch>
            <a:fillRect/>
          </a:stretch>
        </p:blipFill>
        <p:spPr bwMode="auto">
          <a:xfrm>
            <a:off x="5688632" y="3501008"/>
            <a:ext cx="3563888" cy="3240360"/>
          </a:xfrm>
          <a:prstGeom prst="rect">
            <a:avLst/>
          </a:prstGeom>
          <a:noFill/>
          <a:ln w="9525">
            <a:noFill/>
            <a:miter lim="800000"/>
            <a:headEnd/>
            <a:tailEnd/>
          </a:ln>
        </p:spPr>
      </p:pic>
      <p:pic>
        <p:nvPicPr>
          <p:cNvPr id="8196" name="Picture 4"/>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2411760" y="4293096"/>
            <a:ext cx="3672408" cy="2529881"/>
          </a:xfrm>
          <a:prstGeom prst="rect">
            <a:avLst/>
          </a:prstGeom>
          <a:noFill/>
          <a:ln w="9525">
            <a:noFill/>
            <a:miter lim="800000"/>
            <a:headEnd/>
            <a:tailEnd/>
          </a:ln>
        </p:spPr>
      </p:pic>
      <p:pic>
        <p:nvPicPr>
          <p:cNvPr id="8195" name="Picture 3"/>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311942" y="3140968"/>
            <a:ext cx="3779912" cy="2485292"/>
          </a:xfrm>
          <a:prstGeom prst="rect">
            <a:avLst/>
          </a:prstGeom>
          <a:noFill/>
          <a:ln w="9525">
            <a:noFill/>
            <a:miter lim="800000"/>
            <a:headEnd/>
            <a:tailEnd/>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1</a:t>
            </a:r>
          </a:p>
        </p:txBody>
      </p:sp>
      <p:sp>
        <p:nvSpPr>
          <p:cNvPr id="7" name="Oval 6"/>
          <p:cNvSpPr/>
          <p:nvPr/>
        </p:nvSpPr>
        <p:spPr>
          <a:xfrm>
            <a:off x="1455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2</a:t>
            </a:r>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3</a:t>
            </a:r>
          </a:p>
        </p:txBody>
      </p:sp>
      <p:sp>
        <p:nvSpPr>
          <p:cNvPr id="10" name="Oval 9"/>
          <p:cNvSpPr/>
          <p:nvPr/>
        </p:nvSpPr>
        <p:spPr>
          <a:xfrm>
            <a:off x="1832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4</a:t>
            </a:r>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6</a:t>
            </a:r>
          </a:p>
        </p:txBody>
      </p:sp>
      <p:sp>
        <p:nvSpPr>
          <p:cNvPr id="13" name="Oval 12"/>
          <p:cNvSpPr/>
          <p:nvPr/>
        </p:nvSpPr>
        <p:spPr>
          <a:xfrm>
            <a:off x="1304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5</a:t>
            </a:r>
          </a:p>
        </p:txBody>
      </p:sp>
      <p:sp>
        <p:nvSpPr>
          <p:cNvPr id="14" name="Oval 13"/>
          <p:cNvSpPr/>
          <p:nvPr/>
        </p:nvSpPr>
        <p:spPr>
          <a:xfrm>
            <a:off x="366464" y="3466331"/>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dirty="0"/>
              <a:t>7</a:t>
            </a:r>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a:ln>
                  <a:noFill/>
                </a:ln>
                <a:solidFill>
                  <a:schemeClr val="tx1"/>
                </a:solidFill>
                <a:effectLst/>
                <a:uLnTx/>
                <a:uFillTx/>
                <a:latin typeface="+mn-lt"/>
                <a:ea typeface="+mn-ea"/>
                <a:cs typeface="+mn-cs"/>
              </a:rPr>
              <a:t>7 Power Supply</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21" name="Oval 20"/>
          <p:cNvSpPr/>
          <p:nvPr/>
        </p:nvSpPr>
        <p:spPr>
          <a:xfrm>
            <a:off x="4283968" y="4725144"/>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8</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Power Supply</a:t>
            </a:r>
          </a:p>
        </p:txBody>
      </p:sp>
      <p:sp>
        <p:nvSpPr>
          <p:cNvPr id="3" name="Content Placeholder 2"/>
          <p:cNvSpPr>
            <a:spLocks noGrp="1"/>
          </p:cNvSpPr>
          <p:nvPr>
            <p:ph idx="1"/>
          </p:nvPr>
        </p:nvSpPr>
        <p:spPr/>
        <p:txBody>
          <a:bodyPr/>
          <a:lstStyle/>
          <a:p>
            <a:r>
              <a:rPr lang="en-GB" dirty="0"/>
              <a:t>Supply Power to Motherboard, Hard Drives, Optical Disk Drives etc</a:t>
            </a:r>
          </a:p>
          <a:p>
            <a:pPr marL="4933950" indent="-319088"/>
            <a:r>
              <a:rPr lang="en-GB" dirty="0"/>
              <a:t>More power is needed the more powerful/faster the computer</a:t>
            </a:r>
          </a:p>
        </p:txBody>
      </p:sp>
      <p:pic>
        <p:nvPicPr>
          <p:cNvPr id="9218" name="Picture 2"/>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0" y="2861656"/>
            <a:ext cx="5436096" cy="3996344"/>
          </a:xfrm>
          <a:prstGeom prst="rect">
            <a:avLst/>
          </a:prstGeom>
          <a:noFill/>
          <a:ln w="9525">
            <a:noFill/>
            <a:miter lim="800000"/>
            <a:headEnd/>
            <a:tailEnd/>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1</a:t>
            </a:r>
          </a:p>
        </p:txBody>
      </p:sp>
      <p:sp>
        <p:nvSpPr>
          <p:cNvPr id="7" name="Oval 6"/>
          <p:cNvSpPr/>
          <p:nvPr/>
        </p:nvSpPr>
        <p:spPr>
          <a:xfrm>
            <a:off x="1455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2</a:t>
            </a:r>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3</a:t>
            </a:r>
          </a:p>
        </p:txBody>
      </p:sp>
      <p:sp>
        <p:nvSpPr>
          <p:cNvPr id="10" name="Oval 9"/>
          <p:cNvSpPr/>
          <p:nvPr/>
        </p:nvSpPr>
        <p:spPr>
          <a:xfrm>
            <a:off x="1832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4</a:t>
            </a:r>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6</a:t>
            </a:r>
          </a:p>
        </p:txBody>
      </p:sp>
      <p:sp>
        <p:nvSpPr>
          <p:cNvPr id="13" name="Oval 12"/>
          <p:cNvSpPr/>
          <p:nvPr/>
        </p:nvSpPr>
        <p:spPr>
          <a:xfrm>
            <a:off x="1304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5</a:t>
            </a:r>
          </a:p>
        </p:txBody>
      </p:sp>
      <p:sp>
        <p:nvSpPr>
          <p:cNvPr id="14" name="Oval 13"/>
          <p:cNvSpPr/>
          <p:nvPr/>
        </p:nvSpPr>
        <p:spPr>
          <a:xfrm>
            <a:off x="366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7</a:t>
            </a:r>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a:ln>
                  <a:noFill/>
                </a:ln>
                <a:solidFill>
                  <a:schemeClr val="tx1"/>
                </a:solidFill>
                <a:effectLst/>
                <a:uLnTx/>
                <a:uFillTx/>
                <a:latin typeface="+mn-lt"/>
                <a:ea typeface="+mn-ea"/>
                <a:cs typeface="+mn-cs"/>
              </a:rPr>
              <a:t>8 External Devices</a:t>
            </a:r>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endParaRPr lang="en-US" sz="2800" baseline="0" dirty="0"/>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a:ln>
                  <a:noFill/>
                </a:ln>
                <a:solidFill>
                  <a:schemeClr val="tx1"/>
                </a:solidFill>
                <a:effectLst/>
                <a:uLnTx/>
                <a:uFillTx/>
                <a:latin typeface="+mn-lt"/>
                <a:ea typeface="+mn-ea"/>
                <a:cs typeface="+mn-cs"/>
              </a:rPr>
              <a:t>	Input Devices</a:t>
            </a:r>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lang="en-US" sz="2800" baseline="0" dirty="0"/>
              <a:t>	Output Devices</a:t>
            </a:r>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a:ln>
                  <a:noFill/>
                </a:ln>
                <a:solidFill>
                  <a:schemeClr val="tx1"/>
                </a:solidFill>
                <a:effectLst/>
                <a:uLnTx/>
                <a:uFillTx/>
                <a:latin typeface="+mn-lt"/>
                <a:ea typeface="+mn-ea"/>
                <a:cs typeface="+mn-cs"/>
              </a:rPr>
              <a:t>	</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19" name="Oval 18"/>
          <p:cNvSpPr/>
          <p:nvPr/>
        </p:nvSpPr>
        <p:spPr>
          <a:xfrm>
            <a:off x="4283968" y="4725144"/>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dirty="0"/>
              <a:t>8</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1</a:t>
            </a:r>
          </a:p>
        </p:txBody>
      </p:sp>
      <p:sp>
        <p:nvSpPr>
          <p:cNvPr id="7" name="Oval 6"/>
          <p:cNvSpPr/>
          <p:nvPr/>
        </p:nvSpPr>
        <p:spPr>
          <a:xfrm>
            <a:off x="1455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2</a:t>
            </a:r>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3</a:t>
            </a:r>
          </a:p>
        </p:txBody>
      </p:sp>
      <p:sp>
        <p:nvSpPr>
          <p:cNvPr id="10" name="Oval 9"/>
          <p:cNvSpPr/>
          <p:nvPr/>
        </p:nvSpPr>
        <p:spPr>
          <a:xfrm>
            <a:off x="1832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4</a:t>
            </a:r>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6</a:t>
            </a:r>
          </a:p>
        </p:txBody>
      </p:sp>
      <p:sp>
        <p:nvSpPr>
          <p:cNvPr id="13" name="Oval 12"/>
          <p:cNvSpPr/>
          <p:nvPr/>
        </p:nvSpPr>
        <p:spPr>
          <a:xfrm>
            <a:off x="1304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5</a:t>
            </a:r>
          </a:p>
        </p:txBody>
      </p:sp>
      <p:sp>
        <p:nvSpPr>
          <p:cNvPr id="14" name="Oval 13"/>
          <p:cNvSpPr/>
          <p:nvPr/>
        </p:nvSpPr>
        <p:spPr>
          <a:xfrm>
            <a:off x="366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7</a:t>
            </a:r>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a:ln>
                  <a:noFill/>
                </a:ln>
                <a:solidFill>
                  <a:schemeClr val="tx1"/>
                </a:solidFill>
                <a:effectLst/>
                <a:uLnTx/>
                <a:uFillTx/>
                <a:latin typeface="+mn-lt"/>
                <a:ea typeface="+mn-ea"/>
                <a:cs typeface="+mn-cs"/>
              </a:rPr>
              <a:t>8 External Devices</a:t>
            </a:r>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endParaRPr lang="en-US" sz="2800" baseline="0" dirty="0"/>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a:ln>
                  <a:noFill/>
                </a:ln>
                <a:solidFill>
                  <a:schemeClr val="tx1"/>
                </a:solidFill>
                <a:effectLst/>
                <a:uLnTx/>
                <a:uFillTx/>
                <a:latin typeface="+mn-lt"/>
                <a:ea typeface="+mn-ea"/>
                <a:cs typeface="+mn-cs"/>
              </a:rPr>
              <a:t>	</a:t>
            </a:r>
            <a:r>
              <a:rPr kumimoji="0" lang="en-US" sz="2800" b="1" i="0" u="none" strike="noStrike" kern="1200" normalizeH="0" noProof="0" dirty="0">
                <a:ln w="18000">
                  <a:solidFill>
                    <a:schemeClr val="accent2">
                      <a:satMod val="140000"/>
                    </a:schemeClr>
                  </a:solidFill>
                  <a:prstDash val="solid"/>
                  <a:miter lim="800000"/>
                </a:ln>
                <a:noFill/>
                <a:effectLst>
                  <a:outerShdw blurRad="25500" dist="23000" dir="7020000" algn="tl">
                    <a:srgbClr val="000000">
                      <a:alpha val="50000"/>
                    </a:srgbClr>
                  </a:outerShdw>
                </a:effectLst>
                <a:uLnTx/>
                <a:uFillTx/>
                <a:latin typeface="+mn-lt"/>
                <a:ea typeface="+mn-ea"/>
                <a:cs typeface="+mn-cs"/>
              </a:rPr>
              <a:t>Input Devices</a:t>
            </a:r>
            <a:endParaRPr kumimoji="0" lang="en-US" sz="2800" b="0" i="0" u="none" strike="noStrike" kern="1200" cap="none" spc="0" normalizeH="0" noProof="0" dirty="0">
              <a:ln>
                <a:noFill/>
              </a:ln>
              <a:solidFill>
                <a:schemeClr val="tx1"/>
              </a:solidFill>
              <a:effectLst/>
              <a:uLnTx/>
              <a:uFillTx/>
              <a:latin typeface="+mn-lt"/>
              <a:ea typeface="+mn-ea"/>
              <a:cs typeface="+mn-cs"/>
            </a:endParaRPr>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lang="en-US" sz="2800" baseline="0" dirty="0"/>
              <a:t>	Output Devices</a:t>
            </a:r>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a:ln>
                  <a:noFill/>
                </a:ln>
                <a:solidFill>
                  <a:schemeClr val="tx1"/>
                </a:solidFill>
                <a:effectLst/>
                <a:uLnTx/>
                <a:uFillTx/>
                <a:latin typeface="+mn-lt"/>
                <a:ea typeface="+mn-ea"/>
                <a:cs typeface="+mn-cs"/>
              </a:rPr>
              <a:t>	</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19" name="Oval 18"/>
          <p:cNvSpPr/>
          <p:nvPr/>
        </p:nvSpPr>
        <p:spPr>
          <a:xfrm>
            <a:off x="4283968" y="4725144"/>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dirty="0"/>
              <a:t>8</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a:bodyPr>
          <a:lstStyle/>
          <a:p>
            <a:r>
              <a:rPr lang="en-GB" dirty="0"/>
              <a:t>Mice</a:t>
            </a:r>
            <a:endParaRPr lang="en-US" dirty="0"/>
          </a:p>
        </p:txBody>
      </p:sp>
      <p:sp>
        <p:nvSpPr>
          <p:cNvPr id="16387" name="Rectangle 3"/>
          <p:cNvSpPr>
            <a:spLocks noGrp="1" noChangeArrowheads="1"/>
          </p:cNvSpPr>
          <p:nvPr>
            <p:ph type="body" idx="1"/>
          </p:nvPr>
        </p:nvSpPr>
        <p:spPr/>
        <p:txBody>
          <a:bodyPr/>
          <a:lstStyle/>
          <a:p>
            <a:endParaRPr lang="en-US" dirty="0"/>
          </a:p>
        </p:txBody>
      </p:sp>
      <p:pic>
        <p:nvPicPr>
          <p:cNvPr id="2050" name="Picture 2"/>
          <p:cNvPicPr>
            <a:picLocks noChangeAspect="1" noChangeArrowheads="1"/>
          </p:cNvPicPr>
          <p:nvPr/>
        </p:nvPicPr>
        <p:blipFill>
          <a:blip r:embed="rId3" cstate="print"/>
          <a:srcRect/>
          <a:stretch>
            <a:fillRect/>
          </a:stretch>
        </p:blipFill>
        <p:spPr bwMode="auto">
          <a:xfrm>
            <a:off x="6372200" y="1783457"/>
            <a:ext cx="2362200" cy="1933575"/>
          </a:xfrm>
          <a:prstGeom prst="rect">
            <a:avLst/>
          </a:prstGeom>
          <a:noFill/>
          <a:ln w="9525">
            <a:noFill/>
            <a:miter lim="800000"/>
            <a:headEnd/>
            <a:tailEnd/>
          </a:ln>
        </p:spPr>
      </p:pic>
      <p:pic>
        <p:nvPicPr>
          <p:cNvPr id="2051" name="Picture 3"/>
          <p:cNvPicPr>
            <a:picLocks noChangeAspect="1" noChangeArrowheads="1"/>
          </p:cNvPicPr>
          <p:nvPr/>
        </p:nvPicPr>
        <p:blipFill>
          <a:blip r:embed="rId4" cstate="print"/>
          <a:srcRect/>
          <a:stretch>
            <a:fillRect/>
          </a:stretch>
        </p:blipFill>
        <p:spPr bwMode="auto">
          <a:xfrm>
            <a:off x="276250" y="4725144"/>
            <a:ext cx="2495550" cy="1828800"/>
          </a:xfrm>
          <a:prstGeom prst="rect">
            <a:avLst/>
          </a:prstGeom>
          <a:noFill/>
          <a:ln w="9525">
            <a:noFill/>
            <a:miter lim="800000"/>
            <a:headEnd/>
            <a:tailEnd/>
          </a:ln>
        </p:spPr>
      </p:pic>
      <p:pic>
        <p:nvPicPr>
          <p:cNvPr id="2052" name="Picture 4"/>
          <p:cNvPicPr>
            <a:picLocks noChangeAspect="1" noChangeArrowheads="1"/>
          </p:cNvPicPr>
          <p:nvPr/>
        </p:nvPicPr>
        <p:blipFill>
          <a:blip r:embed="rId5" cstate="print"/>
          <a:srcRect/>
          <a:stretch>
            <a:fillRect/>
          </a:stretch>
        </p:blipFill>
        <p:spPr bwMode="auto">
          <a:xfrm>
            <a:off x="365026" y="1775073"/>
            <a:ext cx="2190750" cy="2085975"/>
          </a:xfrm>
          <a:prstGeom prst="rect">
            <a:avLst/>
          </a:prstGeom>
          <a:noFill/>
          <a:ln w="9525">
            <a:noFill/>
            <a:miter lim="800000"/>
            <a:headEnd/>
            <a:tailEnd/>
          </a:ln>
        </p:spPr>
      </p:pic>
      <p:pic>
        <p:nvPicPr>
          <p:cNvPr id="2053" name="Picture 5"/>
          <p:cNvPicPr>
            <a:picLocks noChangeAspect="1" noChangeArrowheads="1"/>
          </p:cNvPicPr>
          <p:nvPr/>
        </p:nvPicPr>
        <p:blipFill>
          <a:blip r:embed="rId6" cstate="print"/>
          <a:srcRect/>
          <a:stretch>
            <a:fillRect/>
          </a:stretch>
        </p:blipFill>
        <p:spPr bwMode="auto">
          <a:xfrm>
            <a:off x="6300192" y="4077072"/>
            <a:ext cx="2457450" cy="1857375"/>
          </a:xfrm>
          <a:prstGeom prst="rect">
            <a:avLst/>
          </a:prstGeom>
          <a:noFill/>
          <a:ln w="9525">
            <a:noFill/>
            <a:miter lim="800000"/>
            <a:headEnd/>
            <a:tailEnd/>
          </a:ln>
        </p:spPr>
      </p:pic>
      <p:pic>
        <p:nvPicPr>
          <p:cNvPr id="2054" name="Picture 6"/>
          <p:cNvPicPr>
            <a:picLocks noChangeAspect="1" noChangeArrowheads="1"/>
          </p:cNvPicPr>
          <p:nvPr/>
        </p:nvPicPr>
        <p:blipFill>
          <a:blip r:embed="rId7" cstate="print"/>
          <a:srcRect/>
          <a:stretch>
            <a:fillRect/>
          </a:stretch>
        </p:blipFill>
        <p:spPr bwMode="auto">
          <a:xfrm>
            <a:off x="3313162" y="1844824"/>
            <a:ext cx="2266950" cy="2009775"/>
          </a:xfrm>
          <a:prstGeom prst="rect">
            <a:avLst/>
          </a:prstGeom>
          <a:noFill/>
          <a:ln w="9525">
            <a:noFill/>
            <a:miter lim="800000"/>
            <a:headEnd/>
            <a:tailEnd/>
          </a:ln>
        </p:spPr>
      </p:pic>
      <p:pic>
        <p:nvPicPr>
          <p:cNvPr id="2055" name="Picture 7"/>
          <p:cNvPicPr>
            <a:picLocks noChangeAspect="1" noChangeArrowheads="1"/>
          </p:cNvPicPr>
          <p:nvPr/>
        </p:nvPicPr>
        <p:blipFill>
          <a:blip r:embed="rId8" cstate="print"/>
          <a:srcRect/>
          <a:stretch>
            <a:fillRect/>
          </a:stretch>
        </p:blipFill>
        <p:spPr bwMode="auto">
          <a:xfrm>
            <a:off x="3419872" y="4509120"/>
            <a:ext cx="2028056" cy="2028056"/>
          </a:xfrm>
          <a:prstGeom prst="rect">
            <a:avLst/>
          </a:prstGeom>
          <a:noFill/>
          <a:ln w="9525">
            <a:noFill/>
            <a:miter lim="800000"/>
            <a:headEnd/>
            <a:tailEnd/>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7" name="Picture 7"/>
          <p:cNvPicPr>
            <a:picLocks noChangeAspect="1" noChangeArrowheads="1"/>
          </p:cNvPicPr>
          <p:nvPr/>
        </p:nvPicPr>
        <p:blipFill>
          <a:blip r:embed="rId2" cstate="print"/>
          <a:srcRect/>
          <a:stretch>
            <a:fillRect/>
          </a:stretch>
        </p:blipFill>
        <p:spPr bwMode="auto">
          <a:xfrm>
            <a:off x="5724128" y="1555368"/>
            <a:ext cx="3367261" cy="2521704"/>
          </a:xfrm>
          <a:prstGeom prst="rect">
            <a:avLst/>
          </a:prstGeom>
          <a:noFill/>
          <a:ln w="9525">
            <a:noFill/>
            <a:miter lim="800000"/>
            <a:headEnd/>
            <a:tailEnd/>
          </a:ln>
        </p:spPr>
      </p:pic>
      <p:sp>
        <p:nvSpPr>
          <p:cNvPr id="2" name="Title 1"/>
          <p:cNvSpPr>
            <a:spLocks noGrp="1"/>
          </p:cNvSpPr>
          <p:nvPr>
            <p:ph type="title"/>
          </p:nvPr>
        </p:nvSpPr>
        <p:spPr/>
        <p:txBody>
          <a:bodyPr>
            <a:normAutofit/>
          </a:bodyPr>
          <a:lstStyle/>
          <a:p>
            <a:r>
              <a:rPr lang="en-GB" dirty="0"/>
              <a:t>Keyboards</a:t>
            </a:r>
          </a:p>
        </p:txBody>
      </p:sp>
      <p:pic>
        <p:nvPicPr>
          <p:cNvPr id="10245" name="Picture 5"/>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179512" y="1628800"/>
            <a:ext cx="4800533" cy="1944216"/>
          </a:xfrm>
          <a:prstGeom prst="rect">
            <a:avLst/>
          </a:prstGeom>
          <a:noFill/>
          <a:ln w="9525">
            <a:noFill/>
            <a:miter lim="800000"/>
            <a:headEnd/>
            <a:tailEnd/>
          </a:ln>
        </p:spPr>
      </p:pic>
      <p:pic>
        <p:nvPicPr>
          <p:cNvPr id="10246" name="Picture 6"/>
          <p:cNvPicPr>
            <a:picLocks noChangeAspect="1" noChangeArrowheads="1"/>
          </p:cNvPicPr>
          <p:nvPr/>
        </p:nvPicPr>
        <p:blipFill>
          <a:blip r:embed="rId4" cstate="print"/>
          <a:stretch>
            <a:fillRect/>
          </a:stretch>
        </p:blipFill>
        <p:spPr bwMode="auto">
          <a:xfrm>
            <a:off x="5292080" y="4764565"/>
            <a:ext cx="3851920" cy="2093435"/>
          </a:xfrm>
          <a:prstGeom prst="rect">
            <a:avLst/>
          </a:prstGeom>
          <a:noFill/>
          <a:ln>
            <a:noFill/>
          </a:ln>
        </p:spPr>
      </p:pic>
      <p:pic>
        <p:nvPicPr>
          <p:cNvPr id="10248" name="Picture 8"/>
          <p:cNvPicPr>
            <a:picLocks noChangeAspect="1" noChangeArrowheads="1"/>
          </p:cNvPicPr>
          <p:nvPr/>
        </p:nvPicPr>
        <p:blipFill>
          <a:blip r:embed="rId5" cstate="print"/>
          <a:srcRect/>
          <a:stretch>
            <a:fillRect/>
          </a:stretch>
        </p:blipFill>
        <p:spPr bwMode="auto">
          <a:xfrm>
            <a:off x="107504" y="4571919"/>
            <a:ext cx="4369668" cy="2097441"/>
          </a:xfrm>
          <a:prstGeom prst="rect">
            <a:avLst/>
          </a:prstGeom>
          <a:noFill/>
          <a:ln w="9525">
            <a:noFill/>
            <a:miter lim="800000"/>
            <a:headEnd/>
            <a:tailEnd/>
          </a:ln>
        </p:spPr>
      </p:pic>
      <p:pic>
        <p:nvPicPr>
          <p:cNvPr id="10244" name="Picture 4"/>
          <p:cNvPicPr>
            <a:picLocks noChangeAspect="1" noChangeArrowheads="1"/>
          </p:cNvPicPr>
          <p:nvPr/>
        </p:nvPicPr>
        <p:blipFill>
          <a:blip r:embed="rId6" cstate="print">
            <a:clrChange>
              <a:clrFrom>
                <a:srgbClr val="FFFFFF"/>
              </a:clrFrom>
              <a:clrTo>
                <a:srgbClr val="FFFFFF">
                  <a:alpha val="0"/>
                </a:srgbClr>
              </a:clrTo>
            </a:clrChange>
          </a:blip>
          <a:srcRect/>
          <a:stretch>
            <a:fillRect/>
          </a:stretch>
        </p:blipFill>
        <p:spPr bwMode="auto">
          <a:xfrm>
            <a:off x="3815695" y="3284984"/>
            <a:ext cx="2556505" cy="2132856"/>
          </a:xfrm>
          <a:prstGeom prst="rect">
            <a:avLst/>
          </a:prstGeom>
          <a:noFill/>
          <a:ln w="9525">
            <a:noFill/>
            <a:miter lim="800000"/>
            <a:headEnd/>
            <a:tailEnd/>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Scanners</a:t>
            </a:r>
          </a:p>
        </p:txBody>
      </p:sp>
      <p:pic>
        <p:nvPicPr>
          <p:cNvPr id="11266" name="Picture 2"/>
          <p:cNvPicPr>
            <a:picLocks noChangeAspect="1" noChangeArrowheads="1"/>
          </p:cNvPicPr>
          <p:nvPr/>
        </p:nvPicPr>
        <p:blipFill>
          <a:blip r:embed="rId2" cstate="print"/>
          <a:srcRect/>
          <a:stretch>
            <a:fillRect/>
          </a:stretch>
        </p:blipFill>
        <p:spPr bwMode="auto">
          <a:xfrm>
            <a:off x="5652120" y="1563216"/>
            <a:ext cx="3409950" cy="3810000"/>
          </a:xfrm>
          <a:prstGeom prst="rect">
            <a:avLst/>
          </a:prstGeom>
          <a:noFill/>
          <a:ln w="9525">
            <a:noFill/>
            <a:miter lim="800000"/>
            <a:headEnd/>
            <a:tailEnd/>
          </a:ln>
        </p:spPr>
      </p:pic>
      <p:pic>
        <p:nvPicPr>
          <p:cNvPr id="11267" name="Picture 3"/>
          <p:cNvPicPr>
            <a:picLocks noChangeAspect="1" noChangeArrowheads="1"/>
          </p:cNvPicPr>
          <p:nvPr/>
        </p:nvPicPr>
        <p:blipFill>
          <a:blip r:embed="rId3" cstate="print"/>
          <a:srcRect/>
          <a:stretch>
            <a:fillRect/>
          </a:stretch>
        </p:blipFill>
        <p:spPr bwMode="auto">
          <a:xfrm>
            <a:off x="251520" y="1700808"/>
            <a:ext cx="2782127" cy="2160240"/>
          </a:xfrm>
          <a:prstGeom prst="rect">
            <a:avLst/>
          </a:prstGeom>
          <a:noFill/>
          <a:ln w="9525">
            <a:noFill/>
            <a:miter lim="800000"/>
            <a:headEnd/>
            <a:tailEnd/>
          </a:ln>
        </p:spPr>
      </p:pic>
      <p:pic>
        <p:nvPicPr>
          <p:cNvPr id="11268" name="Picture 4"/>
          <p:cNvPicPr>
            <a:picLocks noChangeAspect="1" noChangeArrowheads="1"/>
          </p:cNvPicPr>
          <p:nvPr/>
        </p:nvPicPr>
        <p:blipFill>
          <a:blip r:embed="rId4" cstate="print"/>
          <a:srcRect/>
          <a:stretch>
            <a:fillRect/>
          </a:stretch>
        </p:blipFill>
        <p:spPr bwMode="auto">
          <a:xfrm>
            <a:off x="827584" y="4581128"/>
            <a:ext cx="2466975" cy="1847850"/>
          </a:xfrm>
          <a:prstGeom prst="rect">
            <a:avLst/>
          </a:prstGeom>
          <a:noFill/>
          <a:ln w="9525">
            <a:noFill/>
            <a:miter lim="800000"/>
            <a:headEnd/>
            <a:tailEnd/>
          </a:ln>
        </p:spPr>
      </p:pic>
      <p:pic>
        <p:nvPicPr>
          <p:cNvPr id="11269" name="Picture 5"/>
          <p:cNvPicPr>
            <a:picLocks noChangeAspect="1" noChangeArrowheads="1"/>
          </p:cNvPicPr>
          <p:nvPr/>
        </p:nvPicPr>
        <p:blipFill>
          <a:blip r:embed="rId5" cstate="print"/>
          <a:srcRect/>
          <a:stretch>
            <a:fillRect/>
          </a:stretch>
        </p:blipFill>
        <p:spPr bwMode="auto">
          <a:xfrm>
            <a:off x="3419872" y="2348880"/>
            <a:ext cx="2438400" cy="1876425"/>
          </a:xfrm>
          <a:prstGeom prst="rect">
            <a:avLst/>
          </a:prstGeom>
          <a:noFill/>
          <a:ln w="9525">
            <a:noFill/>
            <a:miter lim="800000"/>
            <a:headEnd/>
            <a:tailEnd/>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Touch Screens</a:t>
            </a:r>
          </a:p>
        </p:txBody>
      </p:sp>
      <p:pic>
        <p:nvPicPr>
          <p:cNvPr id="12290" name="Picture 2"/>
          <p:cNvPicPr>
            <a:picLocks noChangeAspect="1" noChangeArrowheads="1"/>
          </p:cNvPicPr>
          <p:nvPr/>
        </p:nvPicPr>
        <p:blipFill>
          <a:blip r:embed="rId2" cstate="print"/>
          <a:srcRect/>
          <a:stretch>
            <a:fillRect/>
          </a:stretch>
        </p:blipFill>
        <p:spPr bwMode="auto">
          <a:xfrm>
            <a:off x="5587139" y="4265712"/>
            <a:ext cx="3556861" cy="2592288"/>
          </a:xfrm>
          <a:prstGeom prst="rect">
            <a:avLst/>
          </a:prstGeom>
          <a:noFill/>
          <a:ln w="9525">
            <a:noFill/>
            <a:miter lim="800000"/>
            <a:headEnd/>
            <a:tailEnd/>
          </a:ln>
        </p:spPr>
      </p:pic>
      <p:pic>
        <p:nvPicPr>
          <p:cNvPr id="12291" name="Picture 3"/>
          <p:cNvPicPr>
            <a:picLocks noChangeAspect="1" noChangeArrowheads="1"/>
          </p:cNvPicPr>
          <p:nvPr/>
        </p:nvPicPr>
        <p:blipFill>
          <a:blip r:embed="rId3" cstate="print"/>
          <a:srcRect/>
          <a:stretch>
            <a:fillRect/>
          </a:stretch>
        </p:blipFill>
        <p:spPr bwMode="auto">
          <a:xfrm>
            <a:off x="5652120" y="1628800"/>
            <a:ext cx="3268569" cy="2448272"/>
          </a:xfrm>
          <a:prstGeom prst="rect">
            <a:avLst/>
          </a:prstGeom>
          <a:noFill/>
          <a:ln w="9525">
            <a:noFill/>
            <a:miter lim="800000"/>
            <a:headEnd/>
            <a:tailEnd/>
          </a:ln>
        </p:spPr>
      </p:pic>
      <p:pic>
        <p:nvPicPr>
          <p:cNvPr id="12292" name="Picture 4"/>
          <p:cNvPicPr>
            <a:picLocks noChangeAspect="1" noChangeArrowheads="1"/>
          </p:cNvPicPr>
          <p:nvPr/>
        </p:nvPicPr>
        <p:blipFill>
          <a:blip r:embed="rId4" cstate="print"/>
          <a:srcRect/>
          <a:stretch>
            <a:fillRect/>
          </a:stretch>
        </p:blipFill>
        <p:spPr bwMode="auto">
          <a:xfrm>
            <a:off x="251520" y="4179270"/>
            <a:ext cx="3744416" cy="2514498"/>
          </a:xfrm>
          <a:prstGeom prst="rect">
            <a:avLst/>
          </a:prstGeom>
          <a:noFill/>
          <a:ln w="9525">
            <a:noFill/>
            <a:miter lim="800000"/>
            <a:headEnd/>
            <a:tailEnd/>
          </a:ln>
        </p:spPr>
      </p:pic>
      <p:pic>
        <p:nvPicPr>
          <p:cNvPr id="12294" name="Picture 6"/>
          <p:cNvPicPr>
            <a:picLocks noChangeAspect="1" noChangeArrowheads="1"/>
          </p:cNvPicPr>
          <p:nvPr/>
        </p:nvPicPr>
        <p:blipFill>
          <a:blip r:embed="rId5" cstate="print"/>
          <a:srcRect/>
          <a:stretch>
            <a:fillRect/>
          </a:stretch>
        </p:blipFill>
        <p:spPr bwMode="auto">
          <a:xfrm>
            <a:off x="611560" y="1772816"/>
            <a:ext cx="3295253" cy="2196835"/>
          </a:xfrm>
          <a:prstGeom prst="rect">
            <a:avLst/>
          </a:prstGeom>
          <a:noFill/>
          <a:ln w="9525">
            <a:noFill/>
            <a:miter lim="800000"/>
            <a:headEnd/>
            <a:tailEnd/>
          </a:ln>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Computer Components</a:t>
            </a:r>
          </a:p>
        </p:txBody>
      </p:sp>
      <p:pic>
        <p:nvPicPr>
          <p:cNvPr id="5" name="Content Placeholder 4" descr="500px-Personal_computer,_exploded_5.svg.png"/>
          <p:cNvPicPr>
            <a:picLocks noGrp="1" noChangeAspect="1"/>
          </p:cNvPicPr>
          <p:nvPr>
            <p:ph idx="1"/>
          </p:nvPr>
        </p:nvPicPr>
        <p:blipFill>
          <a:blip r:embed="rId3" cstate="print"/>
          <a:srcRect b="1539"/>
          <a:stretch>
            <a:fillRect/>
          </a:stretch>
        </p:blipFill>
        <p:spPr>
          <a:xfrm>
            <a:off x="323528" y="1288968"/>
            <a:ext cx="5256584" cy="5569032"/>
          </a:xfrm>
        </p:spPr>
      </p:pic>
      <p:sp>
        <p:nvSpPr>
          <p:cNvPr id="6" name="Oval 5"/>
          <p:cNvSpPr/>
          <p:nvPr/>
        </p:nvSpPr>
        <p:spPr>
          <a:xfrm>
            <a:off x="2968774" y="29969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1</a:t>
            </a:r>
          </a:p>
        </p:txBody>
      </p:sp>
      <p:sp>
        <p:nvSpPr>
          <p:cNvPr id="7" name="Oval 6"/>
          <p:cNvSpPr/>
          <p:nvPr/>
        </p:nvSpPr>
        <p:spPr>
          <a:xfrm>
            <a:off x="1455043" y="156820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2</a:t>
            </a:r>
          </a:p>
        </p:txBody>
      </p:sp>
      <p:sp>
        <p:nvSpPr>
          <p:cNvPr id="8" name="Oval 7"/>
          <p:cNvSpPr/>
          <p:nvPr/>
        </p:nvSpPr>
        <p:spPr>
          <a:xfrm>
            <a:off x="5106516" y="50754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9" name="Oval 8"/>
          <p:cNvSpPr/>
          <p:nvPr/>
        </p:nvSpPr>
        <p:spPr>
          <a:xfrm>
            <a:off x="1460804" y="2434977"/>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3</a:t>
            </a:r>
          </a:p>
        </p:txBody>
      </p:sp>
      <p:sp>
        <p:nvSpPr>
          <p:cNvPr id="10" name="Oval 9"/>
          <p:cNvSpPr/>
          <p:nvPr/>
        </p:nvSpPr>
        <p:spPr>
          <a:xfrm>
            <a:off x="1832868" y="5854452"/>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4</a:t>
            </a:r>
          </a:p>
        </p:txBody>
      </p:sp>
      <p:sp>
        <p:nvSpPr>
          <p:cNvPr id="11" name="Oval 10"/>
          <p:cNvSpPr/>
          <p:nvPr/>
        </p:nvSpPr>
        <p:spPr>
          <a:xfrm>
            <a:off x="4156968" y="3428752"/>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2" name="Oval 11"/>
          <p:cNvSpPr/>
          <p:nvPr/>
        </p:nvSpPr>
        <p:spPr>
          <a:xfrm>
            <a:off x="902146" y="29119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6</a:t>
            </a:r>
          </a:p>
        </p:txBody>
      </p:sp>
      <p:sp>
        <p:nvSpPr>
          <p:cNvPr id="13" name="Oval 12"/>
          <p:cNvSpPr/>
          <p:nvPr/>
        </p:nvSpPr>
        <p:spPr>
          <a:xfrm>
            <a:off x="1304131" y="493127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5</a:t>
            </a:r>
          </a:p>
        </p:txBody>
      </p:sp>
      <p:sp>
        <p:nvSpPr>
          <p:cNvPr id="14" name="Oval 13"/>
          <p:cNvSpPr/>
          <p:nvPr/>
        </p:nvSpPr>
        <p:spPr>
          <a:xfrm>
            <a:off x="366464" y="3466331"/>
            <a:ext cx="432048" cy="432048"/>
          </a:xfrm>
          <a:prstGeom prst="ellipse">
            <a:avLst/>
          </a:prstGeom>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r>
              <a:rPr lang="en-GB" dirty="0"/>
              <a:t>7</a:t>
            </a:r>
          </a:p>
        </p:txBody>
      </p:sp>
      <p:sp>
        <p:nvSpPr>
          <p:cNvPr id="15" name="Oval 14"/>
          <p:cNvSpPr/>
          <p:nvPr/>
        </p:nvSpPr>
        <p:spPr>
          <a:xfrm>
            <a:off x="3938116" y="64597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6" name="Oval 15"/>
          <p:cNvSpPr/>
          <p:nvPr/>
        </p:nvSpPr>
        <p:spPr>
          <a:xfrm>
            <a:off x="2951956" y="1722636"/>
            <a:ext cx="432048" cy="432048"/>
          </a:xfrm>
          <a:prstGeom prst="ellipse">
            <a:avLst/>
          </a:prstGeom>
          <a:solidFill>
            <a:schemeClr val="bg1"/>
          </a:solidFill>
          <a:ln>
            <a:solidFill>
              <a:schemeClr val="bg1"/>
            </a:solidFill>
          </a:ln>
          <a:effectLst/>
        </p:spPr>
        <p:style>
          <a:lnRef idx="1">
            <a:schemeClr val="accent4"/>
          </a:lnRef>
          <a:fillRef idx="2">
            <a:schemeClr val="accent4"/>
          </a:fillRef>
          <a:effectRef idx="1">
            <a:schemeClr val="accent4"/>
          </a:effectRef>
          <a:fontRef idx="minor">
            <a:schemeClr val="dk1"/>
          </a:fontRef>
        </p:style>
        <p:txBody>
          <a:bodyPr lIns="0" tIns="0" rIns="0" bIns="0" rtlCol="0" anchor="t" anchorCtr="0"/>
          <a:lstStyle/>
          <a:p>
            <a:pPr algn="ctr"/>
            <a:endParaRPr lang="en-GB" dirty="0"/>
          </a:p>
        </p:txBody>
      </p:sp>
      <p:sp>
        <p:nvSpPr>
          <p:cNvPr id="18" name="Rectangle 3"/>
          <p:cNvSpPr txBox="1">
            <a:spLocks noChangeArrowheads="1"/>
          </p:cNvSpPr>
          <p:nvPr/>
        </p:nvSpPr>
        <p:spPr>
          <a:xfrm>
            <a:off x="4932040" y="1775191"/>
            <a:ext cx="3888432" cy="4625609"/>
          </a:xfrm>
          <a:prstGeom prst="rect">
            <a:avLst/>
          </a:prstGeom>
        </p:spPr>
        <p:txBody>
          <a:bodyPr vert="horz" lIns="54864" tIns="91440" rtlCol="0">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a:ln>
                  <a:noFill/>
                </a:ln>
                <a:solidFill>
                  <a:schemeClr val="tx1"/>
                </a:solidFill>
                <a:effectLst/>
                <a:uLnTx/>
                <a:uFillTx/>
                <a:latin typeface="+mn-lt"/>
                <a:ea typeface="+mn-ea"/>
                <a:cs typeface="+mn-cs"/>
              </a:rPr>
              <a:t>8 External Devices</a:t>
            </a:r>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endParaRPr lang="en-US" sz="2800" baseline="0" dirty="0"/>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a:ln>
                  <a:noFill/>
                </a:ln>
                <a:solidFill>
                  <a:schemeClr val="tx1"/>
                </a:solidFill>
                <a:effectLst/>
                <a:uLnTx/>
                <a:uFillTx/>
                <a:latin typeface="+mn-lt"/>
                <a:ea typeface="+mn-ea"/>
                <a:cs typeface="+mn-cs"/>
              </a:rPr>
              <a:t>	Input Devices</a:t>
            </a:r>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lang="en-US" sz="2800" baseline="0" dirty="0"/>
              <a:t>	</a:t>
            </a:r>
            <a:r>
              <a:rPr lang="en-US" sz="2800" b="1" baseline="0" dirty="0">
                <a:ln w="18000">
                  <a:solidFill>
                    <a:schemeClr val="accent2">
                      <a:satMod val="140000"/>
                    </a:schemeClr>
                  </a:solidFill>
                  <a:prstDash val="solid"/>
                  <a:miter lim="800000"/>
                </a:ln>
                <a:noFill/>
                <a:effectLst>
                  <a:outerShdw blurRad="25500" dist="23000" dir="7020000" algn="tl">
                    <a:srgbClr val="000000">
                      <a:alpha val="50000"/>
                    </a:srgbClr>
                  </a:outerShdw>
                </a:effectLst>
              </a:rPr>
              <a:t>Output Devices</a:t>
            </a:r>
            <a:endParaRPr lang="en-US" sz="2800" baseline="0" dirty="0"/>
          </a:p>
          <a:p>
            <a:pPr marL="438912" marR="0" lvl="0" indent="-320040" algn="l" defTabSz="914400" rtl="0" eaLnBrk="1" fontAlgn="auto" latinLnBrk="0" hangingPunct="1">
              <a:lnSpc>
                <a:spcPct val="100000"/>
              </a:lnSpc>
              <a:spcBef>
                <a:spcPts val="0"/>
              </a:spcBef>
              <a:spcAft>
                <a:spcPts val="0"/>
              </a:spcAft>
              <a:buClr>
                <a:schemeClr val="accent1"/>
              </a:buClr>
              <a:buSzPct val="80000"/>
              <a:tabLst/>
              <a:defRPr/>
            </a:pPr>
            <a:r>
              <a:rPr kumimoji="0" lang="en-US" sz="2800" b="0" i="0" u="none" strike="noStrike" kern="1200" cap="none" spc="0" normalizeH="0" noProof="0" dirty="0">
                <a:ln>
                  <a:noFill/>
                </a:ln>
                <a:solidFill>
                  <a:schemeClr val="tx1"/>
                </a:solidFill>
                <a:effectLst/>
                <a:uLnTx/>
                <a:uFillTx/>
                <a:latin typeface="+mn-lt"/>
                <a:ea typeface="+mn-ea"/>
                <a:cs typeface="+mn-cs"/>
              </a:rPr>
              <a:t>	</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19" name="Oval 18"/>
          <p:cNvSpPr/>
          <p:nvPr/>
        </p:nvSpPr>
        <p:spPr>
          <a:xfrm>
            <a:off x="4283968" y="4725144"/>
            <a:ext cx="432048" cy="432048"/>
          </a:xfrm>
          <a:prstGeom prst="ellipse">
            <a:avLst/>
          </a:prstGeom>
        </p:spPr>
        <p:style>
          <a:lnRef idx="1">
            <a:schemeClr val="accent2"/>
          </a:lnRef>
          <a:fillRef idx="3">
            <a:schemeClr val="accent2"/>
          </a:fillRef>
          <a:effectRef idx="2">
            <a:schemeClr val="accent2"/>
          </a:effectRef>
          <a:fontRef idx="minor">
            <a:schemeClr val="lt1"/>
          </a:fontRef>
        </p:style>
        <p:txBody>
          <a:bodyPr lIns="0" tIns="0" rIns="0" bIns="0" rtlCol="0" anchor="t" anchorCtr="0"/>
          <a:lstStyle/>
          <a:p>
            <a:pPr algn="ctr"/>
            <a:r>
              <a:rPr lang="en-GB" dirty="0"/>
              <a:t>8</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3316" name="Picture 4"/>
          <p:cNvPicPr>
            <a:picLocks noChangeAspect="1" noChangeArrowheads="1"/>
          </p:cNvPicPr>
          <p:nvPr/>
        </p:nvPicPr>
        <p:blipFill>
          <a:blip r:embed="rId2" cstate="print"/>
          <a:srcRect r="11812"/>
          <a:stretch>
            <a:fillRect/>
          </a:stretch>
        </p:blipFill>
        <p:spPr bwMode="auto">
          <a:xfrm>
            <a:off x="0" y="2940149"/>
            <a:ext cx="3672408" cy="3123232"/>
          </a:xfrm>
          <a:prstGeom prst="rect">
            <a:avLst/>
          </a:prstGeom>
          <a:noFill/>
          <a:ln w="9525">
            <a:noFill/>
            <a:miter lim="800000"/>
            <a:headEnd/>
            <a:tailEnd/>
          </a:ln>
        </p:spPr>
      </p:pic>
      <p:sp>
        <p:nvSpPr>
          <p:cNvPr id="28674" name="Rectangle 2"/>
          <p:cNvSpPr>
            <a:spLocks noGrp="1" noChangeArrowheads="1"/>
          </p:cNvSpPr>
          <p:nvPr>
            <p:ph type="title"/>
          </p:nvPr>
        </p:nvSpPr>
        <p:spPr/>
        <p:txBody>
          <a:bodyPr>
            <a:normAutofit/>
          </a:bodyPr>
          <a:lstStyle/>
          <a:p>
            <a:r>
              <a:rPr lang="en-GB" dirty="0"/>
              <a:t>Monitors</a:t>
            </a:r>
            <a:endParaRPr lang="en-US" dirty="0"/>
          </a:p>
        </p:txBody>
      </p:sp>
      <p:sp>
        <p:nvSpPr>
          <p:cNvPr id="28675" name="Rectangle 3"/>
          <p:cNvSpPr>
            <a:spLocks noGrp="1" noChangeArrowheads="1"/>
          </p:cNvSpPr>
          <p:nvPr>
            <p:ph type="body" idx="1"/>
          </p:nvPr>
        </p:nvSpPr>
        <p:spPr>
          <a:xfrm>
            <a:off x="457200" y="1775191"/>
            <a:ext cx="8229600" cy="1149753"/>
          </a:xfrm>
        </p:spPr>
        <p:txBody>
          <a:bodyPr>
            <a:normAutofit/>
          </a:bodyPr>
          <a:lstStyle/>
          <a:p>
            <a:r>
              <a:rPr lang="en-US" dirty="0"/>
              <a:t>(now defunct) Cathode Ray Tube (CRT)</a:t>
            </a:r>
          </a:p>
          <a:p>
            <a:r>
              <a:rPr lang="en-US" dirty="0"/>
              <a:t>These days, modern flat screen LCD etc.</a:t>
            </a:r>
          </a:p>
          <a:p>
            <a:endParaRPr lang="en-US" dirty="0"/>
          </a:p>
          <a:p>
            <a:endParaRPr lang="en-US" dirty="0"/>
          </a:p>
          <a:p>
            <a:pPr marL="118872" indent="0">
              <a:buNone/>
            </a:pPr>
            <a:endParaRPr lang="en-US" dirty="0"/>
          </a:p>
          <a:p>
            <a:endParaRPr lang="en-US" dirty="0"/>
          </a:p>
          <a:p>
            <a:endParaRPr lang="en-US" dirty="0"/>
          </a:p>
          <a:p>
            <a:endParaRPr lang="en-US" dirty="0"/>
          </a:p>
        </p:txBody>
      </p:sp>
      <p:pic>
        <p:nvPicPr>
          <p:cNvPr id="2" name="Picture 1">
            <a:extLst>
              <a:ext uri="{FF2B5EF4-FFF2-40B4-BE49-F238E27FC236}">
                <a16:creationId xmlns:a16="http://schemas.microsoft.com/office/drawing/2014/main" id="{1E7BD782-F280-4B33-A0C9-91AD39C258F6}"/>
              </a:ext>
            </a:extLst>
          </p:cNvPr>
          <p:cNvPicPr>
            <a:picLocks noChangeAspect="1"/>
          </p:cNvPicPr>
          <p:nvPr/>
        </p:nvPicPr>
        <p:blipFill>
          <a:blip r:embed="rId3"/>
          <a:stretch>
            <a:fillRect/>
          </a:stretch>
        </p:blipFill>
        <p:spPr>
          <a:xfrm>
            <a:off x="4092080" y="3140968"/>
            <a:ext cx="4794398" cy="268756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86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867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uiExpand="1" build="p" autoUpdateAnimBg="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Printers</a:t>
            </a:r>
          </a:p>
        </p:txBody>
      </p:sp>
      <p:sp>
        <p:nvSpPr>
          <p:cNvPr id="3" name="Content Placeholder 2"/>
          <p:cNvSpPr>
            <a:spLocks noGrp="1"/>
          </p:cNvSpPr>
          <p:nvPr>
            <p:ph idx="1"/>
          </p:nvPr>
        </p:nvSpPr>
        <p:spPr/>
        <p:txBody>
          <a:bodyPr/>
          <a:lstStyle/>
          <a:p>
            <a:r>
              <a:rPr lang="en-GB" dirty="0"/>
              <a:t>Ink Jet, Laser, Dot Matrix</a:t>
            </a:r>
          </a:p>
          <a:p>
            <a:endParaRPr lang="en-GB" dirty="0"/>
          </a:p>
          <a:p>
            <a:r>
              <a:rPr lang="en-GB" dirty="0"/>
              <a:t>Ink , Toner, Ribbon</a:t>
            </a:r>
          </a:p>
          <a:p>
            <a:endParaRPr lang="en-GB" dirty="0"/>
          </a:p>
          <a:p>
            <a:r>
              <a:rPr lang="en-GB" dirty="0"/>
              <a:t>Varying Image Resolution measured in DPI</a:t>
            </a:r>
          </a:p>
        </p:txBody>
      </p:sp>
      <p:pic>
        <p:nvPicPr>
          <p:cNvPr id="15363" name="Picture 3"/>
          <p:cNvPicPr>
            <a:picLocks noChangeAspect="1" noChangeArrowheads="1"/>
          </p:cNvPicPr>
          <p:nvPr/>
        </p:nvPicPr>
        <p:blipFill>
          <a:blip r:embed="rId2" cstate="print"/>
          <a:srcRect/>
          <a:stretch>
            <a:fillRect/>
          </a:stretch>
        </p:blipFill>
        <p:spPr bwMode="auto">
          <a:xfrm>
            <a:off x="6605339" y="1573907"/>
            <a:ext cx="2143125" cy="2143125"/>
          </a:xfrm>
          <a:prstGeom prst="rect">
            <a:avLst/>
          </a:prstGeom>
          <a:noFill/>
          <a:ln w="9525">
            <a:noFill/>
            <a:miter lim="800000"/>
            <a:headEnd/>
            <a:tailEnd/>
          </a:ln>
        </p:spPr>
      </p:pic>
      <p:pic>
        <p:nvPicPr>
          <p:cNvPr id="15364" name="Picture 4"/>
          <p:cNvPicPr>
            <a:picLocks noChangeAspect="1" noChangeArrowheads="1"/>
          </p:cNvPicPr>
          <p:nvPr/>
        </p:nvPicPr>
        <p:blipFill>
          <a:blip r:embed="rId3" cstate="print"/>
          <a:srcRect/>
          <a:stretch>
            <a:fillRect/>
          </a:stretch>
        </p:blipFill>
        <p:spPr bwMode="auto">
          <a:xfrm>
            <a:off x="539552" y="4725144"/>
            <a:ext cx="2905125" cy="1571625"/>
          </a:xfrm>
          <a:prstGeom prst="rect">
            <a:avLst/>
          </a:prstGeom>
          <a:noFill/>
          <a:ln w="9525">
            <a:noFill/>
            <a:miter lim="800000"/>
            <a:headEnd/>
            <a:tailEnd/>
          </a:ln>
        </p:spPr>
      </p:pic>
      <p:pic>
        <p:nvPicPr>
          <p:cNvPr id="15365" name="Picture 5"/>
          <p:cNvPicPr>
            <a:picLocks noChangeAspect="1" noChangeArrowheads="1"/>
          </p:cNvPicPr>
          <p:nvPr/>
        </p:nvPicPr>
        <p:blipFill>
          <a:blip r:embed="rId4" cstate="print"/>
          <a:srcRect/>
          <a:stretch>
            <a:fillRect/>
          </a:stretch>
        </p:blipFill>
        <p:spPr bwMode="auto">
          <a:xfrm>
            <a:off x="3779912" y="4437112"/>
            <a:ext cx="2190750" cy="208597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US" dirty="0"/>
              <a:t>Legacy Components</a:t>
            </a:r>
          </a:p>
        </p:txBody>
      </p:sp>
      <p:sp>
        <p:nvSpPr>
          <p:cNvPr id="29699" name="Rectangle 3"/>
          <p:cNvSpPr>
            <a:spLocks noGrp="1" noChangeArrowheads="1"/>
          </p:cNvSpPr>
          <p:nvPr>
            <p:ph type="body" idx="1"/>
          </p:nvPr>
        </p:nvSpPr>
        <p:spPr/>
        <p:txBody>
          <a:bodyPr/>
          <a:lstStyle/>
          <a:p>
            <a:r>
              <a:rPr lang="en-US" dirty="0"/>
              <a:t>Some Legacy Components</a:t>
            </a:r>
          </a:p>
          <a:p>
            <a:pPr lvl="1"/>
            <a:r>
              <a:rPr lang="en-US" dirty="0"/>
              <a:t>Floppy Disk Drives</a:t>
            </a:r>
          </a:p>
          <a:p>
            <a:pPr lvl="1"/>
            <a:r>
              <a:rPr lang="en-US" dirty="0"/>
              <a:t>Tape Backup Drives</a:t>
            </a:r>
          </a:p>
          <a:p>
            <a:pPr lvl="1"/>
            <a:r>
              <a:rPr lang="en-US" dirty="0"/>
              <a:t>ZIP and JAZ Drives</a:t>
            </a:r>
          </a:p>
          <a:p>
            <a:pPr lvl="1"/>
            <a:r>
              <a:rPr lang="en-US" dirty="0"/>
              <a:t>Modems</a:t>
            </a:r>
          </a:p>
          <a:p>
            <a:pPr lvl="1"/>
            <a:endParaRPr lang="en-US" dirty="0"/>
          </a:p>
        </p:txBody>
      </p:sp>
      <p:pic>
        <p:nvPicPr>
          <p:cNvPr id="16386" name="Picture 2"/>
          <p:cNvPicPr>
            <a:picLocks noChangeAspect="1" noChangeArrowheads="1"/>
          </p:cNvPicPr>
          <p:nvPr/>
        </p:nvPicPr>
        <p:blipFill>
          <a:blip r:embed="rId2" cstate="print"/>
          <a:srcRect/>
          <a:stretch>
            <a:fillRect/>
          </a:stretch>
        </p:blipFill>
        <p:spPr bwMode="auto">
          <a:xfrm>
            <a:off x="5940152" y="1700808"/>
            <a:ext cx="2695575" cy="1695450"/>
          </a:xfrm>
          <a:prstGeom prst="rect">
            <a:avLst/>
          </a:prstGeom>
          <a:noFill/>
          <a:ln w="9525">
            <a:noFill/>
            <a:miter lim="800000"/>
            <a:headEnd/>
            <a:tailEnd/>
          </a:ln>
        </p:spPr>
      </p:pic>
      <p:pic>
        <p:nvPicPr>
          <p:cNvPr id="16387" name="Picture 3"/>
          <p:cNvPicPr>
            <a:picLocks noChangeAspect="1" noChangeArrowheads="1"/>
          </p:cNvPicPr>
          <p:nvPr/>
        </p:nvPicPr>
        <p:blipFill>
          <a:blip r:embed="rId3" cstate="print"/>
          <a:srcRect/>
          <a:stretch>
            <a:fillRect/>
          </a:stretch>
        </p:blipFill>
        <p:spPr bwMode="auto">
          <a:xfrm>
            <a:off x="6012160" y="3645024"/>
            <a:ext cx="2781300" cy="1638300"/>
          </a:xfrm>
          <a:prstGeom prst="rect">
            <a:avLst/>
          </a:prstGeom>
          <a:noFill/>
          <a:ln w="9525">
            <a:noFill/>
            <a:miter lim="800000"/>
            <a:headEnd/>
            <a:tailEnd/>
          </a:ln>
        </p:spPr>
      </p:pic>
      <p:pic>
        <p:nvPicPr>
          <p:cNvPr id="16388" name="Picture 4"/>
          <p:cNvPicPr>
            <a:picLocks noChangeAspect="1" noChangeArrowheads="1"/>
          </p:cNvPicPr>
          <p:nvPr/>
        </p:nvPicPr>
        <p:blipFill>
          <a:blip r:embed="rId4" cstate="print"/>
          <a:srcRect/>
          <a:stretch>
            <a:fillRect/>
          </a:stretch>
        </p:blipFill>
        <p:spPr bwMode="auto">
          <a:xfrm>
            <a:off x="3059832" y="4941168"/>
            <a:ext cx="2867025" cy="1590675"/>
          </a:xfrm>
          <a:prstGeom prst="rect">
            <a:avLst/>
          </a:prstGeom>
          <a:noFill/>
          <a:ln w="9525">
            <a:noFill/>
            <a:miter lim="800000"/>
            <a:headEnd/>
            <a:tailEnd/>
          </a:ln>
        </p:spPr>
      </p:pic>
      <p:pic>
        <p:nvPicPr>
          <p:cNvPr id="16389" name="Picture 5"/>
          <p:cNvPicPr>
            <a:picLocks noChangeAspect="1" noChangeArrowheads="1"/>
          </p:cNvPicPr>
          <p:nvPr/>
        </p:nvPicPr>
        <p:blipFill>
          <a:blip r:embed="rId5" cstate="print"/>
          <a:srcRect/>
          <a:stretch>
            <a:fillRect/>
          </a:stretch>
        </p:blipFill>
        <p:spPr bwMode="auto">
          <a:xfrm>
            <a:off x="539552" y="4509120"/>
            <a:ext cx="2016224" cy="2016224"/>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969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2969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2969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29699">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2969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autoUpdateAnimBg="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Recap</a:t>
            </a:r>
          </a:p>
        </p:txBody>
      </p:sp>
      <p:sp>
        <p:nvSpPr>
          <p:cNvPr id="3" name="Content Placeholder 2"/>
          <p:cNvSpPr>
            <a:spLocks noGrp="1"/>
          </p:cNvSpPr>
          <p:nvPr>
            <p:ph idx="1"/>
          </p:nvPr>
        </p:nvSpPr>
        <p:spPr/>
        <p:txBody>
          <a:bodyPr numCol="2">
            <a:normAutofit/>
          </a:bodyPr>
          <a:lstStyle/>
          <a:p>
            <a:r>
              <a:rPr lang="en-GB"/>
              <a:t>Hardware </a:t>
            </a:r>
            <a:r>
              <a:rPr lang="en-GB" dirty="0"/>
              <a:t>and Software</a:t>
            </a:r>
          </a:p>
          <a:p>
            <a:endParaRPr lang="en-GB" dirty="0"/>
          </a:p>
          <a:p>
            <a:r>
              <a:rPr lang="en-US" dirty="0"/>
              <a:t>Information Processing Cycle </a:t>
            </a:r>
            <a:endParaRPr lang="en-GB" dirty="0"/>
          </a:p>
          <a:p>
            <a:endParaRPr lang="en-GB" dirty="0"/>
          </a:p>
          <a:p>
            <a:endParaRPr lang="en-GB" dirty="0"/>
          </a:p>
          <a:p>
            <a:endParaRPr lang="en-GB" dirty="0"/>
          </a:p>
          <a:p>
            <a:endParaRPr lang="en-GB" dirty="0"/>
          </a:p>
          <a:p>
            <a:r>
              <a:rPr lang="en-GB" dirty="0"/>
              <a:t>Motherboards, </a:t>
            </a:r>
            <a:br>
              <a:rPr lang="en-GB" dirty="0"/>
            </a:br>
            <a:r>
              <a:rPr lang="en-GB" dirty="0"/>
              <a:t>Processors, </a:t>
            </a:r>
            <a:br>
              <a:rPr lang="en-GB" dirty="0"/>
            </a:br>
            <a:r>
              <a:rPr lang="en-GB" dirty="0"/>
              <a:t>Memory, </a:t>
            </a:r>
            <a:br>
              <a:rPr lang="en-GB" dirty="0"/>
            </a:br>
            <a:r>
              <a:rPr lang="en-GB" dirty="0"/>
              <a:t>Hard Disk Drives, </a:t>
            </a:r>
            <a:br>
              <a:rPr lang="en-GB" dirty="0"/>
            </a:br>
            <a:r>
              <a:rPr lang="en-GB" dirty="0"/>
              <a:t>Optical Disk Drives , </a:t>
            </a:r>
            <a:br>
              <a:rPr lang="en-GB" dirty="0"/>
            </a:br>
            <a:r>
              <a:rPr lang="en-GB" dirty="0"/>
              <a:t>Expansion Cards , </a:t>
            </a:r>
            <a:br>
              <a:rPr lang="en-GB" dirty="0"/>
            </a:br>
            <a:r>
              <a:rPr lang="en-GB" dirty="0"/>
              <a:t>Power Supply, </a:t>
            </a:r>
            <a:br>
              <a:rPr lang="en-GB" dirty="0"/>
            </a:br>
            <a:r>
              <a:rPr lang="en-GB" dirty="0"/>
              <a:t>External Devices </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pPr algn="ctr"/>
            <a:r>
              <a:rPr lang="en-GB" dirty="0"/>
              <a:t>Any Questions?</a:t>
            </a:r>
          </a:p>
        </p:txBody>
      </p:sp>
      <p:sp>
        <p:nvSpPr>
          <p:cNvPr id="5" name="Subtitle 4"/>
          <p:cNvSpPr>
            <a:spLocks noGrp="1"/>
          </p:cNvSpPr>
          <p:nvPr>
            <p:ph type="subTitle" idx="1"/>
          </p:nvPr>
        </p:nvSpPr>
        <p:spPr/>
        <p:txBody>
          <a:bodyPr/>
          <a:lstStyle/>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owerpoint New">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Powerpoint New</Template>
  <TotalTime>2224</TotalTime>
  <Words>1020</Words>
  <Application>Microsoft Office PowerPoint</Application>
  <PresentationFormat>On-screen Show (4:3)</PresentationFormat>
  <Paragraphs>291</Paragraphs>
  <Slides>39</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Arial</vt:lpstr>
      <vt:lpstr>Calibri</vt:lpstr>
      <vt:lpstr>Corbel</vt:lpstr>
      <vt:lpstr>Wingdings</vt:lpstr>
      <vt:lpstr>Wingdings 2</vt:lpstr>
      <vt:lpstr>Wingdings 3</vt:lpstr>
      <vt:lpstr>Powerpoint New</vt:lpstr>
      <vt:lpstr>Introduction:  Computer Specifications &amp; Terminology</vt:lpstr>
      <vt:lpstr>Some definitions</vt:lpstr>
      <vt:lpstr>Data vs Information</vt:lpstr>
      <vt:lpstr>Information Processing Cycle</vt:lpstr>
      <vt:lpstr>Information Processing Cycle</vt:lpstr>
      <vt:lpstr>Hardware and Software</vt:lpstr>
      <vt:lpstr>Systems Software</vt:lpstr>
      <vt:lpstr>Application Software</vt:lpstr>
      <vt:lpstr>Computer Components</vt:lpstr>
      <vt:lpstr>Computer Components</vt:lpstr>
      <vt:lpstr>Motherboard</vt:lpstr>
      <vt:lpstr>Computer Components</vt:lpstr>
      <vt:lpstr>CPU</vt:lpstr>
      <vt:lpstr>Information Processing Cycle</vt:lpstr>
      <vt:lpstr>Computer Components</vt:lpstr>
      <vt:lpstr>RAM</vt:lpstr>
      <vt:lpstr>Cache </vt:lpstr>
      <vt:lpstr>ROM</vt:lpstr>
      <vt:lpstr>RAM</vt:lpstr>
      <vt:lpstr>Computer Components</vt:lpstr>
      <vt:lpstr>Hard Disk Drives</vt:lpstr>
      <vt:lpstr>Computer Components</vt:lpstr>
      <vt:lpstr>Optical Disk Drives</vt:lpstr>
      <vt:lpstr>Computer Components</vt:lpstr>
      <vt:lpstr>Expansion Cards</vt:lpstr>
      <vt:lpstr>Computer Components</vt:lpstr>
      <vt:lpstr>Power Supply</vt:lpstr>
      <vt:lpstr>Computer Components</vt:lpstr>
      <vt:lpstr>Computer Components</vt:lpstr>
      <vt:lpstr>Mice</vt:lpstr>
      <vt:lpstr>Keyboards</vt:lpstr>
      <vt:lpstr>Scanners</vt:lpstr>
      <vt:lpstr>Touch Screens</vt:lpstr>
      <vt:lpstr>Computer Components</vt:lpstr>
      <vt:lpstr>Monitors</vt:lpstr>
      <vt:lpstr>Printers</vt:lpstr>
      <vt:lpstr>Legacy Components</vt:lpstr>
      <vt:lpstr>Recap</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Specifications</dc:title>
  <dc:creator>Graham Rees-Evans</dc:creator>
  <cp:lastModifiedBy>Gareth Jones</cp:lastModifiedBy>
  <cp:revision>38</cp:revision>
  <dcterms:created xsi:type="dcterms:W3CDTF">2011-10-12T21:10:17Z</dcterms:created>
  <dcterms:modified xsi:type="dcterms:W3CDTF">2021-02-01T11:51:10Z</dcterms:modified>
</cp:coreProperties>
</file>