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0"/>
  </p:notesMasterIdLst>
  <p:handoutMasterIdLst>
    <p:handoutMasterId r:id="rId211"/>
  </p:handoutMasterIdLst>
  <p:sldIdLst>
    <p:sldId id="256" r:id="rId2"/>
    <p:sldId id="539" r:id="rId3"/>
    <p:sldId id="278" r:id="rId4"/>
    <p:sldId id="279" r:id="rId5"/>
    <p:sldId id="309" r:id="rId6"/>
    <p:sldId id="401" r:id="rId7"/>
    <p:sldId id="289" r:id="rId8"/>
    <p:sldId id="291" r:id="rId9"/>
    <p:sldId id="292" r:id="rId10"/>
    <p:sldId id="293" r:id="rId11"/>
    <p:sldId id="294" r:id="rId12"/>
    <p:sldId id="307" r:id="rId13"/>
    <p:sldId id="304" r:id="rId14"/>
    <p:sldId id="295" r:id="rId15"/>
    <p:sldId id="296" r:id="rId16"/>
    <p:sldId id="300" r:id="rId17"/>
    <p:sldId id="297" r:id="rId18"/>
    <p:sldId id="298" r:id="rId19"/>
    <p:sldId id="302" r:id="rId20"/>
    <p:sldId id="303" r:id="rId21"/>
    <p:sldId id="306" r:id="rId22"/>
    <p:sldId id="288" r:id="rId23"/>
    <p:sldId id="305" r:id="rId24"/>
    <p:sldId id="258" r:id="rId25"/>
    <p:sldId id="259" r:id="rId26"/>
    <p:sldId id="276" r:id="rId27"/>
    <p:sldId id="260" r:id="rId28"/>
    <p:sldId id="261" r:id="rId29"/>
    <p:sldId id="262" r:id="rId30"/>
    <p:sldId id="263" r:id="rId31"/>
    <p:sldId id="264" r:id="rId32"/>
    <p:sldId id="265" r:id="rId33"/>
    <p:sldId id="266" r:id="rId34"/>
    <p:sldId id="267" r:id="rId35"/>
    <p:sldId id="268" r:id="rId36"/>
    <p:sldId id="269" r:id="rId37"/>
    <p:sldId id="272" r:id="rId38"/>
    <p:sldId id="273" r:id="rId39"/>
    <p:sldId id="270" r:id="rId40"/>
    <p:sldId id="271" r:id="rId41"/>
    <p:sldId id="275" r:id="rId42"/>
    <p:sldId id="277" r:id="rId43"/>
    <p:sldId id="403" r:id="rId44"/>
    <p:sldId id="404" r:id="rId45"/>
    <p:sldId id="405" r:id="rId46"/>
    <p:sldId id="406" r:id="rId47"/>
    <p:sldId id="280" r:id="rId48"/>
    <p:sldId id="281" r:id="rId49"/>
    <p:sldId id="282" r:id="rId50"/>
    <p:sldId id="283" r:id="rId51"/>
    <p:sldId id="284" r:id="rId52"/>
    <p:sldId id="407" r:id="rId53"/>
    <p:sldId id="285" r:id="rId54"/>
    <p:sldId id="408" r:id="rId55"/>
    <p:sldId id="286" r:id="rId56"/>
    <p:sldId id="287" r:id="rId57"/>
    <p:sldId id="409" r:id="rId58"/>
    <p:sldId id="410" r:id="rId59"/>
    <p:sldId id="290" r:id="rId60"/>
    <p:sldId id="411" r:id="rId61"/>
    <p:sldId id="412" r:id="rId62"/>
    <p:sldId id="413" r:id="rId63"/>
    <p:sldId id="415" r:id="rId64"/>
    <p:sldId id="308" r:id="rId65"/>
    <p:sldId id="416" r:id="rId66"/>
    <p:sldId id="328" r:id="rId67"/>
    <p:sldId id="329" r:id="rId68"/>
    <p:sldId id="321" r:id="rId69"/>
    <p:sldId id="324" r:id="rId70"/>
    <p:sldId id="325" r:id="rId71"/>
    <p:sldId id="326" r:id="rId72"/>
    <p:sldId id="327" r:id="rId73"/>
    <p:sldId id="322" r:id="rId74"/>
    <p:sldId id="323" r:id="rId75"/>
    <p:sldId id="299" r:id="rId76"/>
    <p:sldId id="312" r:id="rId77"/>
    <p:sldId id="313" r:id="rId78"/>
    <p:sldId id="314" r:id="rId79"/>
    <p:sldId id="315" r:id="rId80"/>
    <p:sldId id="317" r:id="rId81"/>
    <p:sldId id="318" r:id="rId82"/>
    <p:sldId id="316" r:id="rId83"/>
    <p:sldId id="417" r:id="rId84"/>
    <p:sldId id="334" r:id="rId85"/>
    <p:sldId id="335" r:id="rId86"/>
    <p:sldId id="319" r:id="rId87"/>
    <p:sldId id="331" r:id="rId88"/>
    <p:sldId id="333" r:id="rId89"/>
    <p:sldId id="332" r:id="rId90"/>
    <p:sldId id="418" r:id="rId91"/>
    <p:sldId id="419" r:id="rId92"/>
    <p:sldId id="420" r:id="rId93"/>
    <p:sldId id="421" r:id="rId94"/>
    <p:sldId id="422" r:id="rId95"/>
    <p:sldId id="423" r:id="rId96"/>
    <p:sldId id="424" r:id="rId97"/>
    <p:sldId id="425" r:id="rId98"/>
    <p:sldId id="426" r:id="rId99"/>
    <p:sldId id="427" r:id="rId100"/>
    <p:sldId id="429" r:id="rId101"/>
    <p:sldId id="430" r:id="rId102"/>
    <p:sldId id="431" r:id="rId103"/>
    <p:sldId id="432" r:id="rId104"/>
    <p:sldId id="433" r:id="rId105"/>
    <p:sldId id="434" r:id="rId106"/>
    <p:sldId id="435" r:id="rId107"/>
    <p:sldId id="436" r:id="rId108"/>
    <p:sldId id="437" r:id="rId109"/>
    <p:sldId id="438" r:id="rId110"/>
    <p:sldId id="439" r:id="rId111"/>
    <p:sldId id="440" r:id="rId112"/>
    <p:sldId id="441" r:id="rId113"/>
    <p:sldId id="442" r:id="rId114"/>
    <p:sldId id="443" r:id="rId115"/>
    <p:sldId id="444" r:id="rId116"/>
    <p:sldId id="445" r:id="rId117"/>
    <p:sldId id="446" r:id="rId118"/>
    <p:sldId id="447" r:id="rId119"/>
    <p:sldId id="448" r:id="rId120"/>
    <p:sldId id="449" r:id="rId121"/>
    <p:sldId id="450" r:id="rId122"/>
    <p:sldId id="451" r:id="rId123"/>
    <p:sldId id="452" r:id="rId124"/>
    <p:sldId id="454" r:id="rId125"/>
    <p:sldId id="455" r:id="rId126"/>
    <p:sldId id="456" r:id="rId127"/>
    <p:sldId id="457" r:id="rId128"/>
    <p:sldId id="458" r:id="rId129"/>
    <p:sldId id="459" r:id="rId130"/>
    <p:sldId id="460" r:id="rId131"/>
    <p:sldId id="461" r:id="rId132"/>
    <p:sldId id="462" r:id="rId133"/>
    <p:sldId id="463" r:id="rId134"/>
    <p:sldId id="464" r:id="rId135"/>
    <p:sldId id="465" r:id="rId136"/>
    <p:sldId id="466" r:id="rId137"/>
    <p:sldId id="467" r:id="rId138"/>
    <p:sldId id="468" r:id="rId139"/>
    <p:sldId id="469" r:id="rId140"/>
    <p:sldId id="470" r:id="rId141"/>
    <p:sldId id="471" r:id="rId142"/>
    <p:sldId id="472" r:id="rId143"/>
    <p:sldId id="301" r:id="rId144"/>
    <p:sldId id="473" r:id="rId145"/>
    <p:sldId id="474" r:id="rId146"/>
    <p:sldId id="475" r:id="rId147"/>
    <p:sldId id="476" r:id="rId148"/>
    <p:sldId id="477" r:id="rId149"/>
    <p:sldId id="478" r:id="rId150"/>
    <p:sldId id="480" r:id="rId151"/>
    <p:sldId id="481" r:id="rId152"/>
    <p:sldId id="482" r:id="rId153"/>
    <p:sldId id="483" r:id="rId154"/>
    <p:sldId id="484" r:id="rId155"/>
    <p:sldId id="485" r:id="rId156"/>
    <p:sldId id="486" r:id="rId157"/>
    <p:sldId id="487" r:id="rId158"/>
    <p:sldId id="488" r:id="rId159"/>
    <p:sldId id="489" r:id="rId160"/>
    <p:sldId id="490" r:id="rId161"/>
    <p:sldId id="491" r:id="rId162"/>
    <p:sldId id="492" r:id="rId163"/>
    <p:sldId id="510" r:id="rId164"/>
    <p:sldId id="512" r:id="rId165"/>
    <p:sldId id="513" r:id="rId166"/>
    <p:sldId id="514" r:id="rId167"/>
    <p:sldId id="515" r:id="rId168"/>
    <p:sldId id="516" r:id="rId169"/>
    <p:sldId id="517" r:id="rId170"/>
    <p:sldId id="518" r:id="rId171"/>
    <p:sldId id="519" r:id="rId172"/>
    <p:sldId id="520" r:id="rId173"/>
    <p:sldId id="521" r:id="rId174"/>
    <p:sldId id="522" r:id="rId175"/>
    <p:sldId id="523" r:id="rId176"/>
    <p:sldId id="524" r:id="rId177"/>
    <p:sldId id="525" r:id="rId178"/>
    <p:sldId id="526" r:id="rId179"/>
    <p:sldId id="527" r:id="rId180"/>
    <p:sldId id="528" r:id="rId181"/>
    <p:sldId id="529" r:id="rId182"/>
    <p:sldId id="530" r:id="rId183"/>
    <p:sldId id="531" r:id="rId184"/>
    <p:sldId id="532" r:id="rId185"/>
    <p:sldId id="533" r:id="rId186"/>
    <p:sldId id="534" r:id="rId187"/>
    <p:sldId id="311" r:id="rId188"/>
    <p:sldId id="535" r:id="rId189"/>
    <p:sldId id="310" r:id="rId190"/>
    <p:sldId id="536" r:id="rId191"/>
    <p:sldId id="537" r:id="rId192"/>
    <p:sldId id="538" r:id="rId193"/>
    <p:sldId id="493" r:id="rId194"/>
    <p:sldId id="495" r:id="rId195"/>
    <p:sldId id="496" r:id="rId196"/>
    <p:sldId id="274" r:id="rId197"/>
    <p:sldId id="497" r:id="rId198"/>
    <p:sldId id="498" r:id="rId199"/>
    <p:sldId id="499" r:id="rId200"/>
    <p:sldId id="500" r:id="rId201"/>
    <p:sldId id="501" r:id="rId202"/>
    <p:sldId id="502" r:id="rId203"/>
    <p:sldId id="503" r:id="rId204"/>
    <p:sldId id="504" r:id="rId205"/>
    <p:sldId id="505" r:id="rId206"/>
    <p:sldId id="506" r:id="rId207"/>
    <p:sldId id="507" r:id="rId208"/>
    <p:sldId id="508" r:id="rId20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77" d="100"/>
          <a:sy n="77" d="100"/>
        </p:scale>
        <p:origin x="84" y="5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205" Type="http://schemas.openxmlformats.org/officeDocument/2006/relationships/slide" Target="slides/slide204.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181" Type="http://schemas.openxmlformats.org/officeDocument/2006/relationships/slide" Target="slides/slide180.xml"/><Relationship Id="rId186" Type="http://schemas.openxmlformats.org/officeDocument/2006/relationships/slide" Target="slides/slide185.xml"/><Relationship Id="rId211" Type="http://schemas.openxmlformats.org/officeDocument/2006/relationships/handoutMaster" Target="handoutMasters/handoutMaster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slide" Target="slides/slide175.xml"/><Relationship Id="rId192" Type="http://schemas.openxmlformats.org/officeDocument/2006/relationships/slide" Target="slides/slide191.xml"/><Relationship Id="rId197" Type="http://schemas.openxmlformats.org/officeDocument/2006/relationships/slide" Target="slides/slide196.xml"/><Relationship Id="rId206" Type="http://schemas.openxmlformats.org/officeDocument/2006/relationships/slide" Target="slides/slide205.xml"/><Relationship Id="rId201" Type="http://schemas.openxmlformats.org/officeDocument/2006/relationships/slide" Target="slides/slide200.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82" Type="http://schemas.openxmlformats.org/officeDocument/2006/relationships/slide" Target="slides/slide181.xml"/><Relationship Id="rId187" Type="http://schemas.openxmlformats.org/officeDocument/2006/relationships/slide" Target="slides/slide186.xml"/><Relationship Id="rId1" Type="http://schemas.openxmlformats.org/officeDocument/2006/relationships/slideMaster" Target="slideMasters/slideMaster1.xml"/><Relationship Id="rId6" Type="http://schemas.openxmlformats.org/officeDocument/2006/relationships/slide" Target="slides/slide5.xml"/><Relationship Id="rId212" Type="http://schemas.openxmlformats.org/officeDocument/2006/relationships/presProps" Target="presProps.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172" Type="http://schemas.openxmlformats.org/officeDocument/2006/relationships/slide" Target="slides/slide171.xml"/><Relationship Id="rId193" Type="http://schemas.openxmlformats.org/officeDocument/2006/relationships/slide" Target="slides/slide192.xml"/><Relationship Id="rId202" Type="http://schemas.openxmlformats.org/officeDocument/2006/relationships/slide" Target="slides/slide201.xml"/><Relationship Id="rId207" Type="http://schemas.openxmlformats.org/officeDocument/2006/relationships/slide" Target="slides/slide206.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slide" Target="slides/slide182.xml"/><Relationship Id="rId213"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199" Type="http://schemas.openxmlformats.org/officeDocument/2006/relationships/slide" Target="slides/slide198.xml"/><Relationship Id="rId203" Type="http://schemas.openxmlformats.org/officeDocument/2006/relationships/slide" Target="slides/slide202.xml"/><Relationship Id="rId208" Type="http://schemas.openxmlformats.org/officeDocument/2006/relationships/slide" Target="slides/slide207.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3" Type="http://schemas.openxmlformats.org/officeDocument/2006/relationships/slide" Target="slides/slide2.xml"/><Relationship Id="rId214" Type="http://schemas.openxmlformats.org/officeDocument/2006/relationships/theme" Target="theme/theme1.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slide" Target="slides/slide194.xml"/><Relationship Id="rId209" Type="http://schemas.openxmlformats.org/officeDocument/2006/relationships/slide" Target="slides/slide208.xml"/><Relationship Id="rId190" Type="http://schemas.openxmlformats.org/officeDocument/2006/relationships/slide" Target="slides/slide189.xml"/><Relationship Id="rId204" Type="http://schemas.openxmlformats.org/officeDocument/2006/relationships/slide" Target="slides/slide203.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10" Type="http://schemas.openxmlformats.org/officeDocument/2006/relationships/notesMaster" Target="notesMasters/notesMaster1.xml"/><Relationship Id="rId215" Type="http://schemas.openxmlformats.org/officeDocument/2006/relationships/tableStyles" Target="tableStyles.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4D0A8B-75A4-4ADF-927E-570E8F742786}" type="doc">
      <dgm:prSet loTypeId="urn:microsoft.com/office/officeart/2005/8/layout/hierarchy6" loCatId="hierarchy" qsTypeId="urn:microsoft.com/office/officeart/2005/8/quickstyle/simple1" qsCatId="simple" csTypeId="urn:microsoft.com/office/officeart/2005/8/colors/accent1_2" csCatId="accent1" phldr="1"/>
      <dgm:spPr/>
      <dgm:t>
        <a:bodyPr/>
        <a:lstStyle/>
        <a:p>
          <a:endParaRPr lang="en-GB"/>
        </a:p>
      </dgm:t>
    </dgm:pt>
    <dgm:pt modelId="{63B14423-C0E7-40E1-B72A-D69BB57A4EFA}">
      <dgm:prSet phldrT="[Text]"/>
      <dgm:spPr>
        <a:ln>
          <a:noFill/>
        </a:ln>
      </dgm:spPr>
      <dgm:t>
        <a:bodyPr/>
        <a:lstStyle/>
        <a:p>
          <a:r>
            <a:rPr lang="en-GB" dirty="0"/>
            <a:t>Level 1 –Project Title</a:t>
          </a:r>
        </a:p>
      </dgm:t>
    </dgm:pt>
    <dgm:pt modelId="{EB3B7687-6CDB-4AC3-BAB8-D591A9985F56}" type="parTrans" cxnId="{DAC408A7-081C-434B-89CD-9A8AEA7156AB}">
      <dgm:prSet/>
      <dgm:spPr/>
      <dgm:t>
        <a:bodyPr/>
        <a:lstStyle/>
        <a:p>
          <a:endParaRPr lang="en-GB"/>
        </a:p>
      </dgm:t>
    </dgm:pt>
    <dgm:pt modelId="{8EB7AE84-BD4E-4905-9F92-24737AF65E7A}" type="sibTrans" cxnId="{DAC408A7-081C-434B-89CD-9A8AEA7156AB}">
      <dgm:prSet/>
      <dgm:spPr/>
      <dgm:t>
        <a:bodyPr/>
        <a:lstStyle/>
        <a:p>
          <a:endParaRPr lang="en-GB"/>
        </a:p>
      </dgm:t>
    </dgm:pt>
    <dgm:pt modelId="{66B14F11-7DCB-4640-853D-92282A3D35A1}">
      <dgm:prSet phldrT="[Text]"/>
      <dgm:spPr>
        <a:ln>
          <a:noFill/>
        </a:ln>
      </dgm:spPr>
      <dgm:t>
        <a:bodyPr/>
        <a:lstStyle/>
        <a:p>
          <a:r>
            <a:rPr lang="en-GB" dirty="0"/>
            <a:t>Deliverable 1.1</a:t>
          </a:r>
        </a:p>
      </dgm:t>
    </dgm:pt>
    <dgm:pt modelId="{303BFADF-8D1C-49F1-A531-42B40FCF9429}" type="parTrans" cxnId="{76297C86-79C4-42E2-B760-2715C0690E19}">
      <dgm:prSet/>
      <dgm:spPr>
        <a:ln>
          <a:noFill/>
        </a:ln>
      </dgm:spPr>
      <dgm:t>
        <a:bodyPr/>
        <a:lstStyle/>
        <a:p>
          <a:endParaRPr lang="en-GB"/>
        </a:p>
      </dgm:t>
    </dgm:pt>
    <dgm:pt modelId="{6261D1A5-5039-4CC3-BDD2-02D275A1380A}" type="sibTrans" cxnId="{76297C86-79C4-42E2-B760-2715C0690E19}">
      <dgm:prSet/>
      <dgm:spPr/>
      <dgm:t>
        <a:bodyPr/>
        <a:lstStyle/>
        <a:p>
          <a:endParaRPr lang="en-GB"/>
        </a:p>
      </dgm:t>
    </dgm:pt>
    <dgm:pt modelId="{F51277AD-BCBA-4817-B367-705F2AAF44DB}">
      <dgm:prSet phldrT="[Text]"/>
      <dgm:spPr>
        <a:ln>
          <a:noFill/>
        </a:ln>
      </dgm:spPr>
      <dgm:t>
        <a:bodyPr/>
        <a:lstStyle/>
        <a:p>
          <a:r>
            <a:rPr lang="en-GB" dirty="0"/>
            <a:t>Activity 1.1</a:t>
          </a:r>
        </a:p>
      </dgm:t>
    </dgm:pt>
    <dgm:pt modelId="{211ACCB6-03E7-4CC4-9472-8A9510139C63}" type="parTrans" cxnId="{D34E8BFF-527D-484B-B9F2-3D7F6A4826DE}">
      <dgm:prSet/>
      <dgm:spPr>
        <a:ln>
          <a:noFill/>
        </a:ln>
      </dgm:spPr>
      <dgm:t>
        <a:bodyPr/>
        <a:lstStyle/>
        <a:p>
          <a:endParaRPr lang="en-GB"/>
        </a:p>
      </dgm:t>
    </dgm:pt>
    <dgm:pt modelId="{2326DBD0-53E3-4310-BD79-AFC7B963F76B}" type="sibTrans" cxnId="{D34E8BFF-527D-484B-B9F2-3D7F6A4826DE}">
      <dgm:prSet/>
      <dgm:spPr/>
      <dgm:t>
        <a:bodyPr/>
        <a:lstStyle/>
        <a:p>
          <a:endParaRPr lang="en-GB"/>
        </a:p>
      </dgm:t>
    </dgm:pt>
    <dgm:pt modelId="{5140A9BE-46F9-4B77-939E-C1D055E142BF}">
      <dgm:prSet phldrT="[Text]"/>
      <dgm:spPr>
        <a:ln>
          <a:noFill/>
        </a:ln>
      </dgm:spPr>
      <dgm:t>
        <a:bodyPr/>
        <a:lstStyle/>
        <a:p>
          <a:r>
            <a:rPr lang="en-GB" dirty="0"/>
            <a:t>Deliverable 2.1</a:t>
          </a:r>
        </a:p>
      </dgm:t>
    </dgm:pt>
    <dgm:pt modelId="{8C6C7D8F-908F-444C-97C5-D45B9400CAF8}" type="parTrans" cxnId="{344CC5E5-5E28-427C-AFD2-CB0D26C65A67}">
      <dgm:prSet/>
      <dgm:spPr>
        <a:ln>
          <a:noFill/>
        </a:ln>
      </dgm:spPr>
      <dgm:t>
        <a:bodyPr/>
        <a:lstStyle/>
        <a:p>
          <a:endParaRPr lang="en-GB"/>
        </a:p>
      </dgm:t>
    </dgm:pt>
    <dgm:pt modelId="{C700038B-1A04-419C-BA22-BEA5D62CD2FF}" type="sibTrans" cxnId="{344CC5E5-5E28-427C-AFD2-CB0D26C65A67}">
      <dgm:prSet/>
      <dgm:spPr/>
      <dgm:t>
        <a:bodyPr/>
        <a:lstStyle/>
        <a:p>
          <a:endParaRPr lang="en-GB"/>
        </a:p>
      </dgm:t>
    </dgm:pt>
    <dgm:pt modelId="{4BBE5571-726E-43BE-BC70-67A3D4AB3E0F}">
      <dgm:prSet phldrT="[Text]"/>
      <dgm:spPr>
        <a:ln>
          <a:noFill/>
        </a:ln>
      </dgm:spPr>
      <dgm:t>
        <a:bodyPr/>
        <a:lstStyle/>
        <a:p>
          <a:r>
            <a:rPr lang="en-GB" dirty="0"/>
            <a:t>Work package 2.1 etc</a:t>
          </a:r>
        </a:p>
      </dgm:t>
    </dgm:pt>
    <dgm:pt modelId="{8F9FD4A2-ED84-4288-9538-A0A2DC0BAA39}" type="parTrans" cxnId="{FA300719-0C7D-4010-9739-96859823A2DA}">
      <dgm:prSet/>
      <dgm:spPr>
        <a:ln>
          <a:noFill/>
        </a:ln>
      </dgm:spPr>
      <dgm:t>
        <a:bodyPr/>
        <a:lstStyle/>
        <a:p>
          <a:endParaRPr lang="en-GB"/>
        </a:p>
      </dgm:t>
    </dgm:pt>
    <dgm:pt modelId="{ED2A4733-03FE-42F2-8A23-5198D10C3FD9}" type="sibTrans" cxnId="{FA300719-0C7D-4010-9739-96859823A2DA}">
      <dgm:prSet/>
      <dgm:spPr/>
      <dgm:t>
        <a:bodyPr/>
        <a:lstStyle/>
        <a:p>
          <a:endParaRPr lang="en-GB"/>
        </a:p>
      </dgm:t>
    </dgm:pt>
    <dgm:pt modelId="{7FE650B6-7E63-4C1C-B16F-8358B5E64C07}">
      <dgm:prSet phldrT="[Text]"/>
      <dgm:spPr>
        <a:ln>
          <a:noFill/>
        </a:ln>
      </dgm:spPr>
      <dgm:t>
        <a:bodyPr/>
        <a:lstStyle/>
        <a:p>
          <a:r>
            <a:rPr lang="en-GB" dirty="0"/>
            <a:t>Level 1</a:t>
          </a:r>
        </a:p>
      </dgm:t>
    </dgm:pt>
    <dgm:pt modelId="{E711A809-B1D3-436F-80F4-1D3C3A027B9E}" type="parTrans" cxnId="{29F92A64-E762-445C-91E3-9D985ACE85B9}">
      <dgm:prSet/>
      <dgm:spPr/>
      <dgm:t>
        <a:bodyPr/>
        <a:lstStyle/>
        <a:p>
          <a:endParaRPr lang="en-GB"/>
        </a:p>
      </dgm:t>
    </dgm:pt>
    <dgm:pt modelId="{F960AD45-1FFF-4426-92C1-CBF2446FF32B}" type="sibTrans" cxnId="{29F92A64-E762-445C-91E3-9D985ACE85B9}">
      <dgm:prSet/>
      <dgm:spPr/>
      <dgm:t>
        <a:bodyPr/>
        <a:lstStyle/>
        <a:p>
          <a:endParaRPr lang="en-GB"/>
        </a:p>
      </dgm:t>
    </dgm:pt>
    <dgm:pt modelId="{C70B3D5D-84A6-422C-8CB4-5083D7AA73C8}">
      <dgm:prSet phldrT="[Text]"/>
      <dgm:spPr>
        <a:ln>
          <a:noFill/>
        </a:ln>
      </dgm:spPr>
      <dgm:t>
        <a:bodyPr/>
        <a:lstStyle/>
        <a:p>
          <a:r>
            <a:rPr lang="en-GB" dirty="0"/>
            <a:t>Level 2</a:t>
          </a:r>
        </a:p>
      </dgm:t>
    </dgm:pt>
    <dgm:pt modelId="{5734B2C1-3CE2-4FF5-B466-A1451C96070F}" type="parTrans" cxnId="{995AAA50-C101-482B-A624-97666DC5EBCF}">
      <dgm:prSet/>
      <dgm:spPr/>
      <dgm:t>
        <a:bodyPr/>
        <a:lstStyle/>
        <a:p>
          <a:endParaRPr lang="en-GB"/>
        </a:p>
      </dgm:t>
    </dgm:pt>
    <dgm:pt modelId="{55B790CA-EA42-4132-8C95-80FD80125063}" type="sibTrans" cxnId="{995AAA50-C101-482B-A624-97666DC5EBCF}">
      <dgm:prSet/>
      <dgm:spPr/>
      <dgm:t>
        <a:bodyPr/>
        <a:lstStyle/>
        <a:p>
          <a:endParaRPr lang="en-GB"/>
        </a:p>
      </dgm:t>
    </dgm:pt>
    <dgm:pt modelId="{649D426F-D446-4341-A10E-830B1015AC59}">
      <dgm:prSet phldrT="[Text]"/>
      <dgm:spPr>
        <a:ln>
          <a:noFill/>
        </a:ln>
      </dgm:spPr>
      <dgm:t>
        <a:bodyPr/>
        <a:lstStyle/>
        <a:p>
          <a:r>
            <a:rPr lang="en-GB" dirty="0"/>
            <a:t>Level 3</a:t>
          </a:r>
        </a:p>
      </dgm:t>
    </dgm:pt>
    <dgm:pt modelId="{15F8D2A8-00E2-4CC5-94BB-95B75AD15107}" type="parTrans" cxnId="{E3855F85-AC55-43F9-95DE-C29E6CE6D9AB}">
      <dgm:prSet/>
      <dgm:spPr/>
      <dgm:t>
        <a:bodyPr/>
        <a:lstStyle/>
        <a:p>
          <a:endParaRPr lang="en-GB"/>
        </a:p>
      </dgm:t>
    </dgm:pt>
    <dgm:pt modelId="{C2AA0F51-D61D-460F-8C9F-1188E0D3E5B8}" type="sibTrans" cxnId="{E3855F85-AC55-43F9-95DE-C29E6CE6D9AB}">
      <dgm:prSet/>
      <dgm:spPr/>
      <dgm:t>
        <a:bodyPr/>
        <a:lstStyle/>
        <a:p>
          <a:endParaRPr lang="en-GB"/>
        </a:p>
      </dgm:t>
    </dgm:pt>
    <dgm:pt modelId="{71CC559B-803A-40C7-92C0-BE00FAFB99B2}">
      <dgm:prSet/>
      <dgm:spPr>
        <a:ln>
          <a:noFill/>
        </a:ln>
      </dgm:spPr>
      <dgm:t>
        <a:bodyPr/>
        <a:lstStyle/>
        <a:p>
          <a:r>
            <a:rPr lang="en-GB" dirty="0"/>
            <a:t>Work package 1.1 etc </a:t>
          </a:r>
        </a:p>
      </dgm:t>
    </dgm:pt>
    <dgm:pt modelId="{A6BC212C-82A5-4E7A-9BEF-548ED38266AC}" type="parTrans" cxnId="{4CD029C6-D4EA-4D7B-9FA3-6AC6D3DC1D5B}">
      <dgm:prSet/>
      <dgm:spPr>
        <a:ln>
          <a:noFill/>
        </a:ln>
      </dgm:spPr>
      <dgm:t>
        <a:bodyPr/>
        <a:lstStyle/>
        <a:p>
          <a:endParaRPr lang="en-GB"/>
        </a:p>
      </dgm:t>
    </dgm:pt>
    <dgm:pt modelId="{5D2FDC54-351F-46DA-B274-12E94B4A4722}" type="sibTrans" cxnId="{4CD029C6-D4EA-4D7B-9FA3-6AC6D3DC1D5B}">
      <dgm:prSet/>
      <dgm:spPr/>
      <dgm:t>
        <a:bodyPr/>
        <a:lstStyle/>
        <a:p>
          <a:endParaRPr lang="en-GB"/>
        </a:p>
      </dgm:t>
    </dgm:pt>
    <dgm:pt modelId="{359EB8C9-5455-4C8F-AA8B-731309F44F16}">
      <dgm:prSet/>
      <dgm:spPr>
        <a:ln>
          <a:noFill/>
        </a:ln>
      </dgm:spPr>
      <dgm:t>
        <a:bodyPr/>
        <a:lstStyle/>
        <a:p>
          <a:r>
            <a:rPr lang="en-GB" dirty="0"/>
            <a:t>Activity 1.2</a:t>
          </a:r>
        </a:p>
      </dgm:t>
    </dgm:pt>
    <dgm:pt modelId="{00B5435F-6328-4C55-981C-21BE01930375}" type="parTrans" cxnId="{49E16DD9-000A-42BF-BA74-8F33D9C55CA9}">
      <dgm:prSet/>
      <dgm:spPr>
        <a:ln>
          <a:noFill/>
        </a:ln>
      </dgm:spPr>
      <dgm:t>
        <a:bodyPr/>
        <a:lstStyle/>
        <a:p>
          <a:endParaRPr lang="en-GB"/>
        </a:p>
      </dgm:t>
    </dgm:pt>
    <dgm:pt modelId="{736B088C-7264-43D4-A72A-42E1FDF052E3}" type="sibTrans" cxnId="{49E16DD9-000A-42BF-BA74-8F33D9C55CA9}">
      <dgm:prSet/>
      <dgm:spPr/>
      <dgm:t>
        <a:bodyPr/>
        <a:lstStyle/>
        <a:p>
          <a:endParaRPr lang="en-GB"/>
        </a:p>
      </dgm:t>
    </dgm:pt>
    <dgm:pt modelId="{194463BA-DD81-4761-8376-8D8E0A033F80}">
      <dgm:prSet/>
      <dgm:spPr>
        <a:ln>
          <a:noFill/>
        </a:ln>
      </dgm:spPr>
      <dgm:t>
        <a:bodyPr/>
        <a:lstStyle/>
        <a:p>
          <a:r>
            <a:rPr lang="en-GB" dirty="0"/>
            <a:t>Activity 2.1</a:t>
          </a:r>
        </a:p>
      </dgm:t>
    </dgm:pt>
    <dgm:pt modelId="{15F05A3F-9201-4821-B56C-31B8E9E43145}" type="parTrans" cxnId="{DD34D70D-750E-4117-9DD6-304DFA589CD3}">
      <dgm:prSet/>
      <dgm:spPr>
        <a:ln>
          <a:noFill/>
        </a:ln>
      </dgm:spPr>
      <dgm:t>
        <a:bodyPr/>
        <a:lstStyle/>
        <a:p>
          <a:endParaRPr lang="en-GB"/>
        </a:p>
      </dgm:t>
    </dgm:pt>
    <dgm:pt modelId="{28DEDA68-2EC9-4B5B-BDA6-B2ACA2E77AAE}" type="sibTrans" cxnId="{DD34D70D-750E-4117-9DD6-304DFA589CD3}">
      <dgm:prSet/>
      <dgm:spPr/>
      <dgm:t>
        <a:bodyPr/>
        <a:lstStyle/>
        <a:p>
          <a:endParaRPr lang="en-GB"/>
        </a:p>
      </dgm:t>
    </dgm:pt>
    <dgm:pt modelId="{FA7F9A37-CF91-409E-8D7D-8D076CED4C6F}">
      <dgm:prSet/>
      <dgm:spPr>
        <a:ln>
          <a:noFill/>
        </a:ln>
      </dgm:spPr>
      <dgm:t>
        <a:bodyPr/>
        <a:lstStyle/>
        <a:p>
          <a:r>
            <a:rPr lang="en-GB" dirty="0"/>
            <a:t>Activity 2</a:t>
          </a:r>
        </a:p>
      </dgm:t>
    </dgm:pt>
    <dgm:pt modelId="{6DB5C171-53DD-4521-9DAC-B49013AB9320}" type="parTrans" cxnId="{A21EC18F-B31A-4CE0-9A06-6BE3614EE9D6}">
      <dgm:prSet/>
      <dgm:spPr>
        <a:ln>
          <a:noFill/>
        </a:ln>
      </dgm:spPr>
      <dgm:t>
        <a:bodyPr/>
        <a:lstStyle/>
        <a:p>
          <a:endParaRPr lang="en-GB"/>
        </a:p>
      </dgm:t>
    </dgm:pt>
    <dgm:pt modelId="{3FB58740-F2F6-4700-B75D-66AB0C61A8F5}" type="sibTrans" cxnId="{A21EC18F-B31A-4CE0-9A06-6BE3614EE9D6}">
      <dgm:prSet/>
      <dgm:spPr/>
      <dgm:t>
        <a:bodyPr/>
        <a:lstStyle/>
        <a:p>
          <a:endParaRPr lang="en-GB"/>
        </a:p>
      </dgm:t>
    </dgm:pt>
    <dgm:pt modelId="{E92FD448-85AF-479C-88E4-B837F422C6EC}">
      <dgm:prSet/>
      <dgm:spPr>
        <a:ln>
          <a:noFill/>
        </a:ln>
      </dgm:spPr>
      <dgm:t>
        <a:bodyPr/>
        <a:lstStyle/>
        <a:p>
          <a:r>
            <a:rPr lang="en-GB" dirty="0"/>
            <a:t>Deliverable 3.1</a:t>
          </a:r>
        </a:p>
      </dgm:t>
    </dgm:pt>
    <dgm:pt modelId="{7C043ACC-AB9B-4113-AEF3-BBF1F7A2137F}" type="parTrans" cxnId="{CCD0558C-E398-4DE5-8263-F4B43ECDD7DB}">
      <dgm:prSet/>
      <dgm:spPr>
        <a:ln>
          <a:noFill/>
        </a:ln>
      </dgm:spPr>
      <dgm:t>
        <a:bodyPr/>
        <a:lstStyle/>
        <a:p>
          <a:endParaRPr lang="en-GB"/>
        </a:p>
      </dgm:t>
    </dgm:pt>
    <dgm:pt modelId="{1C68CB39-5B32-485E-826C-E865D477E54B}" type="sibTrans" cxnId="{CCD0558C-E398-4DE5-8263-F4B43ECDD7DB}">
      <dgm:prSet/>
      <dgm:spPr/>
      <dgm:t>
        <a:bodyPr/>
        <a:lstStyle/>
        <a:p>
          <a:endParaRPr lang="en-GB"/>
        </a:p>
      </dgm:t>
    </dgm:pt>
    <dgm:pt modelId="{4386DAE7-6EC7-4604-80AB-1F6F6D5F86E4}">
      <dgm:prSet/>
      <dgm:spPr>
        <a:ln>
          <a:noFill/>
        </a:ln>
      </dgm:spPr>
      <dgm:t>
        <a:bodyPr/>
        <a:lstStyle/>
        <a:p>
          <a:r>
            <a:rPr lang="en-GB" dirty="0"/>
            <a:t>Work package 3.1 etc</a:t>
          </a:r>
        </a:p>
      </dgm:t>
    </dgm:pt>
    <dgm:pt modelId="{BDE40D0A-1408-450A-B653-06C4FBD3B037}" type="parTrans" cxnId="{E49476E5-CB34-474E-8C56-E8E5CF34E2D9}">
      <dgm:prSet/>
      <dgm:spPr>
        <a:ln>
          <a:noFill/>
        </a:ln>
      </dgm:spPr>
      <dgm:t>
        <a:bodyPr/>
        <a:lstStyle/>
        <a:p>
          <a:endParaRPr lang="en-GB"/>
        </a:p>
      </dgm:t>
    </dgm:pt>
    <dgm:pt modelId="{F41092EA-4683-4324-8F0D-13F80AB01877}" type="sibTrans" cxnId="{E49476E5-CB34-474E-8C56-E8E5CF34E2D9}">
      <dgm:prSet/>
      <dgm:spPr/>
      <dgm:t>
        <a:bodyPr/>
        <a:lstStyle/>
        <a:p>
          <a:endParaRPr lang="en-GB"/>
        </a:p>
      </dgm:t>
    </dgm:pt>
    <dgm:pt modelId="{C56C3882-F75A-4CF7-BFD2-535AA0796593}">
      <dgm:prSet/>
      <dgm:spPr>
        <a:ln>
          <a:noFill/>
        </a:ln>
      </dgm:spPr>
      <dgm:t>
        <a:bodyPr/>
        <a:lstStyle/>
        <a:p>
          <a:r>
            <a:rPr lang="en-GB" dirty="0"/>
            <a:t>Activity 3.1</a:t>
          </a:r>
        </a:p>
      </dgm:t>
    </dgm:pt>
    <dgm:pt modelId="{9168B5A4-45AD-4FF9-A783-64BFCD6270B9}" type="parTrans" cxnId="{55FD37C3-386A-4D87-8B63-9BB05DC4B42D}">
      <dgm:prSet/>
      <dgm:spPr>
        <a:ln>
          <a:noFill/>
        </a:ln>
      </dgm:spPr>
      <dgm:t>
        <a:bodyPr/>
        <a:lstStyle/>
        <a:p>
          <a:endParaRPr lang="en-GB"/>
        </a:p>
      </dgm:t>
    </dgm:pt>
    <dgm:pt modelId="{0EC21C3F-FD97-4A4C-883D-97303893807D}" type="sibTrans" cxnId="{55FD37C3-386A-4D87-8B63-9BB05DC4B42D}">
      <dgm:prSet/>
      <dgm:spPr/>
      <dgm:t>
        <a:bodyPr/>
        <a:lstStyle/>
        <a:p>
          <a:endParaRPr lang="en-GB"/>
        </a:p>
      </dgm:t>
    </dgm:pt>
    <dgm:pt modelId="{4C24AF93-CB7C-4119-8517-12DF8CC5CC63}">
      <dgm:prSet/>
      <dgm:spPr>
        <a:ln>
          <a:noFill/>
        </a:ln>
      </dgm:spPr>
      <dgm:t>
        <a:bodyPr/>
        <a:lstStyle/>
        <a:p>
          <a:r>
            <a:rPr lang="en-GB" dirty="0"/>
            <a:t>Activity 3.2</a:t>
          </a:r>
        </a:p>
      </dgm:t>
    </dgm:pt>
    <dgm:pt modelId="{A765C686-CC6C-4014-BD4A-2BBBC8147D6F}" type="parTrans" cxnId="{F5C9B8FA-4490-4FFE-9D94-DFB92D6F9A7D}">
      <dgm:prSet/>
      <dgm:spPr>
        <a:ln>
          <a:noFill/>
        </a:ln>
      </dgm:spPr>
      <dgm:t>
        <a:bodyPr/>
        <a:lstStyle/>
        <a:p>
          <a:endParaRPr lang="en-GB"/>
        </a:p>
      </dgm:t>
    </dgm:pt>
    <dgm:pt modelId="{5E242390-65C1-492D-B90B-84951B875ABD}" type="sibTrans" cxnId="{F5C9B8FA-4490-4FFE-9D94-DFB92D6F9A7D}">
      <dgm:prSet/>
      <dgm:spPr/>
      <dgm:t>
        <a:bodyPr/>
        <a:lstStyle/>
        <a:p>
          <a:endParaRPr lang="en-GB"/>
        </a:p>
      </dgm:t>
    </dgm:pt>
    <dgm:pt modelId="{80268DEF-6D3E-4A80-8FE9-A1FFE33B26B5}" type="pres">
      <dgm:prSet presAssocID="{A74D0A8B-75A4-4ADF-927E-570E8F742786}" presName="mainComposite" presStyleCnt="0">
        <dgm:presLayoutVars>
          <dgm:chPref val="1"/>
          <dgm:dir/>
          <dgm:animOne val="branch"/>
          <dgm:animLvl val="lvl"/>
          <dgm:resizeHandles val="exact"/>
        </dgm:presLayoutVars>
      </dgm:prSet>
      <dgm:spPr/>
    </dgm:pt>
    <dgm:pt modelId="{525219EC-E462-44FA-9602-8739A1E26818}" type="pres">
      <dgm:prSet presAssocID="{A74D0A8B-75A4-4ADF-927E-570E8F742786}" presName="hierFlow" presStyleCnt="0"/>
      <dgm:spPr/>
    </dgm:pt>
    <dgm:pt modelId="{6EDA543F-A1F9-4385-B107-A614184FEF4D}" type="pres">
      <dgm:prSet presAssocID="{A74D0A8B-75A4-4ADF-927E-570E8F742786}" presName="firstBuf" presStyleCnt="0"/>
      <dgm:spPr/>
    </dgm:pt>
    <dgm:pt modelId="{116D7FDE-253D-4C89-A0B0-BEADA6385A4D}" type="pres">
      <dgm:prSet presAssocID="{A74D0A8B-75A4-4ADF-927E-570E8F742786}" presName="hierChild1" presStyleCnt="0">
        <dgm:presLayoutVars>
          <dgm:chPref val="1"/>
          <dgm:animOne val="branch"/>
          <dgm:animLvl val="lvl"/>
        </dgm:presLayoutVars>
      </dgm:prSet>
      <dgm:spPr/>
    </dgm:pt>
    <dgm:pt modelId="{135D500C-9537-4693-8636-2F47258748B4}" type="pres">
      <dgm:prSet presAssocID="{63B14423-C0E7-40E1-B72A-D69BB57A4EFA}" presName="Name14" presStyleCnt="0"/>
      <dgm:spPr/>
    </dgm:pt>
    <dgm:pt modelId="{1A7563D4-493D-497C-BC48-E03A2AE1D4FC}" type="pres">
      <dgm:prSet presAssocID="{63B14423-C0E7-40E1-B72A-D69BB57A4EFA}" presName="level1Shape" presStyleLbl="node0" presStyleIdx="0" presStyleCnt="1" custScaleX="250547">
        <dgm:presLayoutVars>
          <dgm:chPref val="3"/>
        </dgm:presLayoutVars>
      </dgm:prSet>
      <dgm:spPr/>
    </dgm:pt>
    <dgm:pt modelId="{892AD90E-B2F4-4DB8-B7D1-B374E05FA3DE}" type="pres">
      <dgm:prSet presAssocID="{63B14423-C0E7-40E1-B72A-D69BB57A4EFA}" presName="hierChild2" presStyleCnt="0"/>
      <dgm:spPr/>
    </dgm:pt>
    <dgm:pt modelId="{E7767DFF-A98E-4E08-8B77-D41D7004F915}" type="pres">
      <dgm:prSet presAssocID="{303BFADF-8D1C-49F1-A531-42B40FCF9429}" presName="Name19" presStyleLbl="parChTrans1D2" presStyleIdx="0" presStyleCnt="3"/>
      <dgm:spPr/>
    </dgm:pt>
    <dgm:pt modelId="{1B6EF937-D182-4C50-8442-6F8C79322E81}" type="pres">
      <dgm:prSet presAssocID="{66B14F11-7DCB-4640-853D-92282A3D35A1}" presName="Name21" presStyleCnt="0"/>
      <dgm:spPr/>
    </dgm:pt>
    <dgm:pt modelId="{BDCF7AD3-DB73-4CCC-BCBA-106FE81493A8}" type="pres">
      <dgm:prSet presAssocID="{66B14F11-7DCB-4640-853D-92282A3D35A1}" presName="level2Shape" presStyleLbl="node2" presStyleIdx="0" presStyleCnt="3" custScaleX="182458"/>
      <dgm:spPr/>
    </dgm:pt>
    <dgm:pt modelId="{C4F57B15-73C4-42A5-96A6-88E8455FEEC6}" type="pres">
      <dgm:prSet presAssocID="{66B14F11-7DCB-4640-853D-92282A3D35A1}" presName="hierChild3" presStyleCnt="0"/>
      <dgm:spPr/>
    </dgm:pt>
    <dgm:pt modelId="{750BC254-9EC3-4402-BF2A-CBFB99D7DF34}" type="pres">
      <dgm:prSet presAssocID="{A6BC212C-82A5-4E7A-9BEF-548ED38266AC}" presName="Name19" presStyleLbl="parChTrans1D3" presStyleIdx="0" presStyleCnt="3"/>
      <dgm:spPr/>
    </dgm:pt>
    <dgm:pt modelId="{14626E32-7402-4E0C-B7D1-E04D7386F146}" type="pres">
      <dgm:prSet presAssocID="{71CC559B-803A-40C7-92C0-BE00FAFB99B2}" presName="Name21" presStyleCnt="0"/>
      <dgm:spPr/>
    </dgm:pt>
    <dgm:pt modelId="{6A70E2B4-FED8-45D5-8F6B-26F4FE051378}" type="pres">
      <dgm:prSet presAssocID="{71CC559B-803A-40C7-92C0-BE00FAFB99B2}" presName="level2Shape" presStyleLbl="node3" presStyleIdx="0" presStyleCnt="3" custScaleX="216936"/>
      <dgm:spPr/>
    </dgm:pt>
    <dgm:pt modelId="{FFD7A482-0A8E-4D17-8740-304C80ECC9C6}" type="pres">
      <dgm:prSet presAssocID="{71CC559B-803A-40C7-92C0-BE00FAFB99B2}" presName="hierChild3" presStyleCnt="0"/>
      <dgm:spPr/>
    </dgm:pt>
    <dgm:pt modelId="{598E0FE4-DC56-448E-9577-040EF404E436}" type="pres">
      <dgm:prSet presAssocID="{211ACCB6-03E7-4CC4-9472-8A9510139C63}" presName="Name19" presStyleLbl="parChTrans1D4" presStyleIdx="0" presStyleCnt="6"/>
      <dgm:spPr/>
    </dgm:pt>
    <dgm:pt modelId="{F808F151-3898-4742-8A5F-A38FFFEF5E75}" type="pres">
      <dgm:prSet presAssocID="{F51277AD-BCBA-4817-B367-705F2AAF44DB}" presName="Name21" presStyleCnt="0"/>
      <dgm:spPr/>
    </dgm:pt>
    <dgm:pt modelId="{278E5422-5C00-4030-B2C4-D31BD54B9647}" type="pres">
      <dgm:prSet presAssocID="{F51277AD-BCBA-4817-B367-705F2AAF44DB}" presName="level2Shape" presStyleLbl="node4" presStyleIdx="0" presStyleCnt="6" custScaleX="122183"/>
      <dgm:spPr/>
    </dgm:pt>
    <dgm:pt modelId="{166E2631-45CA-40B2-B091-7057EB7E2086}" type="pres">
      <dgm:prSet presAssocID="{F51277AD-BCBA-4817-B367-705F2AAF44DB}" presName="hierChild3" presStyleCnt="0"/>
      <dgm:spPr/>
    </dgm:pt>
    <dgm:pt modelId="{2C90CEA9-7EC0-4691-B372-2D82118E40BA}" type="pres">
      <dgm:prSet presAssocID="{00B5435F-6328-4C55-981C-21BE01930375}" presName="Name19" presStyleLbl="parChTrans1D4" presStyleIdx="1" presStyleCnt="6"/>
      <dgm:spPr/>
    </dgm:pt>
    <dgm:pt modelId="{2CE20195-4D27-4C6F-81F3-767809D22067}" type="pres">
      <dgm:prSet presAssocID="{359EB8C9-5455-4C8F-AA8B-731309F44F16}" presName="Name21" presStyleCnt="0"/>
      <dgm:spPr/>
    </dgm:pt>
    <dgm:pt modelId="{A4151718-201F-46AC-BDBF-64CCD3DB6C66}" type="pres">
      <dgm:prSet presAssocID="{359EB8C9-5455-4C8F-AA8B-731309F44F16}" presName="level2Shape" presStyleLbl="node4" presStyleIdx="1" presStyleCnt="6" custScaleX="136156"/>
      <dgm:spPr/>
    </dgm:pt>
    <dgm:pt modelId="{B501EB39-FAD0-4FB4-878A-DABC7E61CE6F}" type="pres">
      <dgm:prSet presAssocID="{359EB8C9-5455-4C8F-AA8B-731309F44F16}" presName="hierChild3" presStyleCnt="0"/>
      <dgm:spPr/>
    </dgm:pt>
    <dgm:pt modelId="{F7C9D53A-1452-44A5-BCC4-B69179BA60FD}" type="pres">
      <dgm:prSet presAssocID="{8C6C7D8F-908F-444C-97C5-D45B9400CAF8}" presName="Name19" presStyleLbl="parChTrans1D2" presStyleIdx="1" presStyleCnt="3"/>
      <dgm:spPr/>
    </dgm:pt>
    <dgm:pt modelId="{E2CC7CC9-14D6-4E94-A4C7-6153585C336C}" type="pres">
      <dgm:prSet presAssocID="{5140A9BE-46F9-4B77-939E-C1D055E142BF}" presName="Name21" presStyleCnt="0"/>
      <dgm:spPr/>
    </dgm:pt>
    <dgm:pt modelId="{9A444DD0-1AA4-48BD-9F87-95F39E0BFB83}" type="pres">
      <dgm:prSet presAssocID="{5140A9BE-46F9-4B77-939E-C1D055E142BF}" presName="level2Shape" presStyleLbl="node2" presStyleIdx="1" presStyleCnt="3" custScaleX="176796"/>
      <dgm:spPr/>
    </dgm:pt>
    <dgm:pt modelId="{14FE62AA-FC4E-483E-B93F-8519A296977A}" type="pres">
      <dgm:prSet presAssocID="{5140A9BE-46F9-4B77-939E-C1D055E142BF}" presName="hierChild3" presStyleCnt="0"/>
      <dgm:spPr/>
    </dgm:pt>
    <dgm:pt modelId="{0D10A259-F653-4C2D-881D-39E389D4C7EC}" type="pres">
      <dgm:prSet presAssocID="{8F9FD4A2-ED84-4288-9538-A0A2DC0BAA39}" presName="Name19" presStyleLbl="parChTrans1D3" presStyleIdx="1" presStyleCnt="3"/>
      <dgm:spPr/>
    </dgm:pt>
    <dgm:pt modelId="{015BE707-0D97-4562-BE37-B0F5BD22BC82}" type="pres">
      <dgm:prSet presAssocID="{4BBE5571-726E-43BE-BC70-67A3D4AB3E0F}" presName="Name21" presStyleCnt="0"/>
      <dgm:spPr/>
    </dgm:pt>
    <dgm:pt modelId="{13326D77-097A-4C38-A740-E031D32E4E77}" type="pres">
      <dgm:prSet presAssocID="{4BBE5571-726E-43BE-BC70-67A3D4AB3E0F}" presName="level2Shape" presStyleLbl="node3" presStyleIdx="1" presStyleCnt="3" custScaleX="219489"/>
      <dgm:spPr/>
    </dgm:pt>
    <dgm:pt modelId="{7212DA91-D0FB-47D7-A617-B2802122F8DE}" type="pres">
      <dgm:prSet presAssocID="{4BBE5571-726E-43BE-BC70-67A3D4AB3E0F}" presName="hierChild3" presStyleCnt="0"/>
      <dgm:spPr/>
    </dgm:pt>
    <dgm:pt modelId="{219E091F-770D-4682-B6BF-EE9A985BA63F}" type="pres">
      <dgm:prSet presAssocID="{15F05A3F-9201-4821-B56C-31B8E9E43145}" presName="Name19" presStyleLbl="parChTrans1D4" presStyleIdx="2" presStyleCnt="6"/>
      <dgm:spPr/>
    </dgm:pt>
    <dgm:pt modelId="{388F002B-2399-4ED6-8CBC-D66BE3AED613}" type="pres">
      <dgm:prSet presAssocID="{194463BA-DD81-4761-8376-8D8E0A033F80}" presName="Name21" presStyleCnt="0"/>
      <dgm:spPr/>
    </dgm:pt>
    <dgm:pt modelId="{4A2E053D-68FB-493E-8D7D-B5FA2E0945BB}" type="pres">
      <dgm:prSet presAssocID="{194463BA-DD81-4761-8376-8D8E0A033F80}" presName="level2Shape" presStyleLbl="node4" presStyleIdx="2" presStyleCnt="6" custScaleX="155011"/>
      <dgm:spPr/>
    </dgm:pt>
    <dgm:pt modelId="{108D0290-176E-44E5-80E0-7B866285BF1B}" type="pres">
      <dgm:prSet presAssocID="{194463BA-DD81-4761-8376-8D8E0A033F80}" presName="hierChild3" presStyleCnt="0"/>
      <dgm:spPr/>
    </dgm:pt>
    <dgm:pt modelId="{2B7CBC95-5D8F-4BB9-8D99-4AE2A25E6D75}" type="pres">
      <dgm:prSet presAssocID="{6DB5C171-53DD-4521-9DAC-B49013AB9320}" presName="Name19" presStyleLbl="parChTrans1D4" presStyleIdx="3" presStyleCnt="6"/>
      <dgm:spPr/>
    </dgm:pt>
    <dgm:pt modelId="{5B4A36A3-7441-48FA-BF6A-31C08B46381E}" type="pres">
      <dgm:prSet presAssocID="{FA7F9A37-CF91-409E-8D7D-8D076CED4C6F}" presName="Name21" presStyleCnt="0"/>
      <dgm:spPr/>
    </dgm:pt>
    <dgm:pt modelId="{2A5883FF-2DC3-4C94-84FF-E3B5B0D5EACB}" type="pres">
      <dgm:prSet presAssocID="{FA7F9A37-CF91-409E-8D7D-8D076CED4C6F}" presName="level2Shape" presStyleLbl="node4" presStyleIdx="3" presStyleCnt="6" custScaleX="163563"/>
      <dgm:spPr/>
    </dgm:pt>
    <dgm:pt modelId="{9FFE582D-D546-4346-8703-823A22165302}" type="pres">
      <dgm:prSet presAssocID="{FA7F9A37-CF91-409E-8D7D-8D076CED4C6F}" presName="hierChild3" presStyleCnt="0"/>
      <dgm:spPr/>
    </dgm:pt>
    <dgm:pt modelId="{369C93D5-66D3-4757-9203-1079CAD91257}" type="pres">
      <dgm:prSet presAssocID="{7C043ACC-AB9B-4113-AEF3-BBF1F7A2137F}" presName="Name19" presStyleLbl="parChTrans1D2" presStyleIdx="2" presStyleCnt="3"/>
      <dgm:spPr/>
    </dgm:pt>
    <dgm:pt modelId="{86A18137-95C0-46D8-871A-80121BAA1058}" type="pres">
      <dgm:prSet presAssocID="{E92FD448-85AF-479C-88E4-B837F422C6EC}" presName="Name21" presStyleCnt="0"/>
      <dgm:spPr/>
    </dgm:pt>
    <dgm:pt modelId="{9648B580-7920-44B8-BB07-22E9313EB4CD}" type="pres">
      <dgm:prSet presAssocID="{E92FD448-85AF-479C-88E4-B837F422C6EC}" presName="level2Shape" presStyleLbl="node2" presStyleIdx="2" presStyleCnt="3" custScaleX="182012"/>
      <dgm:spPr/>
    </dgm:pt>
    <dgm:pt modelId="{64242FC6-DE7E-4DA1-81D7-71CEF2881D3C}" type="pres">
      <dgm:prSet presAssocID="{E92FD448-85AF-479C-88E4-B837F422C6EC}" presName="hierChild3" presStyleCnt="0"/>
      <dgm:spPr/>
    </dgm:pt>
    <dgm:pt modelId="{9F52B54E-41D2-43E7-B3B0-D4EA7509969F}" type="pres">
      <dgm:prSet presAssocID="{BDE40D0A-1408-450A-B653-06C4FBD3B037}" presName="Name19" presStyleLbl="parChTrans1D3" presStyleIdx="2" presStyleCnt="3"/>
      <dgm:spPr/>
    </dgm:pt>
    <dgm:pt modelId="{DCDEFA73-D613-465E-9567-DF8247E66A73}" type="pres">
      <dgm:prSet presAssocID="{4386DAE7-6EC7-4604-80AB-1F6F6D5F86E4}" presName="Name21" presStyleCnt="0"/>
      <dgm:spPr/>
    </dgm:pt>
    <dgm:pt modelId="{CAF8517B-7D12-489C-B8C9-6949CD383863}" type="pres">
      <dgm:prSet presAssocID="{4386DAE7-6EC7-4604-80AB-1F6F6D5F86E4}" presName="level2Shape" presStyleLbl="node3" presStyleIdx="2" presStyleCnt="3" custScaleX="225020"/>
      <dgm:spPr/>
    </dgm:pt>
    <dgm:pt modelId="{FFF3E492-8696-4A98-A3C4-81D8AF75AE8B}" type="pres">
      <dgm:prSet presAssocID="{4386DAE7-6EC7-4604-80AB-1F6F6D5F86E4}" presName="hierChild3" presStyleCnt="0"/>
      <dgm:spPr/>
    </dgm:pt>
    <dgm:pt modelId="{0A38E003-9C3E-4A45-8152-67999AED4138}" type="pres">
      <dgm:prSet presAssocID="{9168B5A4-45AD-4FF9-A783-64BFCD6270B9}" presName="Name19" presStyleLbl="parChTrans1D4" presStyleIdx="4" presStyleCnt="6"/>
      <dgm:spPr/>
    </dgm:pt>
    <dgm:pt modelId="{FA35F62A-06B1-42C2-BE68-215932ABDB5E}" type="pres">
      <dgm:prSet presAssocID="{C56C3882-F75A-4CF7-BFD2-535AA0796593}" presName="Name21" presStyleCnt="0"/>
      <dgm:spPr/>
    </dgm:pt>
    <dgm:pt modelId="{71F8A495-4AE7-48D9-92B9-67508D30A459}" type="pres">
      <dgm:prSet presAssocID="{C56C3882-F75A-4CF7-BFD2-535AA0796593}" presName="level2Shape" presStyleLbl="node4" presStyleIdx="4" presStyleCnt="6" custScaleX="140336"/>
      <dgm:spPr/>
    </dgm:pt>
    <dgm:pt modelId="{75269953-CDE5-403D-8598-0E5DF49CACE3}" type="pres">
      <dgm:prSet presAssocID="{C56C3882-F75A-4CF7-BFD2-535AA0796593}" presName="hierChild3" presStyleCnt="0"/>
      <dgm:spPr/>
    </dgm:pt>
    <dgm:pt modelId="{7C9F1B75-E358-4C29-AC87-1E9981C5E733}" type="pres">
      <dgm:prSet presAssocID="{A765C686-CC6C-4014-BD4A-2BBBC8147D6F}" presName="Name19" presStyleLbl="parChTrans1D4" presStyleIdx="5" presStyleCnt="6"/>
      <dgm:spPr/>
    </dgm:pt>
    <dgm:pt modelId="{50E6D3C1-5F6B-4BFB-B9E1-56C7E2D45EC8}" type="pres">
      <dgm:prSet presAssocID="{4C24AF93-CB7C-4119-8517-12DF8CC5CC63}" presName="Name21" presStyleCnt="0"/>
      <dgm:spPr/>
    </dgm:pt>
    <dgm:pt modelId="{8A119DDF-EA13-4EEF-85C9-B0F8F6E78E95}" type="pres">
      <dgm:prSet presAssocID="{4C24AF93-CB7C-4119-8517-12DF8CC5CC63}" presName="level2Shape" presStyleLbl="node4" presStyleIdx="5" presStyleCnt="6" custScaleX="157840"/>
      <dgm:spPr/>
    </dgm:pt>
    <dgm:pt modelId="{B987EC4A-AF6B-4122-B7F9-2F024CC9A780}" type="pres">
      <dgm:prSet presAssocID="{4C24AF93-CB7C-4119-8517-12DF8CC5CC63}" presName="hierChild3" presStyleCnt="0"/>
      <dgm:spPr/>
    </dgm:pt>
    <dgm:pt modelId="{B062985B-07F6-43BC-B42B-22A8A31ACA0B}" type="pres">
      <dgm:prSet presAssocID="{A74D0A8B-75A4-4ADF-927E-570E8F742786}" presName="bgShapesFlow" presStyleCnt="0"/>
      <dgm:spPr/>
    </dgm:pt>
    <dgm:pt modelId="{DA30FA95-B1B3-4258-ADB8-4EC73D7D571D}" type="pres">
      <dgm:prSet presAssocID="{7FE650B6-7E63-4C1C-B16F-8358B5E64C07}" presName="rectComp" presStyleCnt="0"/>
      <dgm:spPr/>
    </dgm:pt>
    <dgm:pt modelId="{345DF501-EE09-4DFC-8796-910C50E882EA}" type="pres">
      <dgm:prSet presAssocID="{7FE650B6-7E63-4C1C-B16F-8358B5E64C07}" presName="bgRect" presStyleLbl="bgShp" presStyleIdx="0" presStyleCnt="3"/>
      <dgm:spPr/>
    </dgm:pt>
    <dgm:pt modelId="{CDEB108F-B4F9-4B78-85EE-6334C51D1527}" type="pres">
      <dgm:prSet presAssocID="{7FE650B6-7E63-4C1C-B16F-8358B5E64C07}" presName="bgRectTx" presStyleLbl="bgShp" presStyleIdx="0" presStyleCnt="3">
        <dgm:presLayoutVars>
          <dgm:bulletEnabled val="1"/>
        </dgm:presLayoutVars>
      </dgm:prSet>
      <dgm:spPr/>
    </dgm:pt>
    <dgm:pt modelId="{5CD42F13-22B1-4872-A6D8-F487DD62A02A}" type="pres">
      <dgm:prSet presAssocID="{7FE650B6-7E63-4C1C-B16F-8358B5E64C07}" presName="spComp" presStyleCnt="0"/>
      <dgm:spPr/>
    </dgm:pt>
    <dgm:pt modelId="{537B4F2F-B1E7-4983-B4A1-4F75C611182F}" type="pres">
      <dgm:prSet presAssocID="{7FE650B6-7E63-4C1C-B16F-8358B5E64C07}" presName="vSp" presStyleCnt="0"/>
      <dgm:spPr/>
    </dgm:pt>
    <dgm:pt modelId="{5791A9AE-C339-41DF-8651-D4647FDA2CF6}" type="pres">
      <dgm:prSet presAssocID="{C70B3D5D-84A6-422C-8CB4-5083D7AA73C8}" presName="rectComp" presStyleCnt="0"/>
      <dgm:spPr/>
    </dgm:pt>
    <dgm:pt modelId="{6250DC2E-C73A-490E-9D5C-0411AAB91DB3}" type="pres">
      <dgm:prSet presAssocID="{C70B3D5D-84A6-422C-8CB4-5083D7AA73C8}" presName="bgRect" presStyleLbl="bgShp" presStyleIdx="1" presStyleCnt="3"/>
      <dgm:spPr/>
    </dgm:pt>
    <dgm:pt modelId="{146E3F3D-363B-4584-A896-3375240CE501}" type="pres">
      <dgm:prSet presAssocID="{C70B3D5D-84A6-422C-8CB4-5083D7AA73C8}" presName="bgRectTx" presStyleLbl="bgShp" presStyleIdx="1" presStyleCnt="3">
        <dgm:presLayoutVars>
          <dgm:bulletEnabled val="1"/>
        </dgm:presLayoutVars>
      </dgm:prSet>
      <dgm:spPr/>
    </dgm:pt>
    <dgm:pt modelId="{4463794B-0A65-425B-974A-C8FA73551793}" type="pres">
      <dgm:prSet presAssocID="{C70B3D5D-84A6-422C-8CB4-5083D7AA73C8}" presName="spComp" presStyleCnt="0"/>
      <dgm:spPr/>
    </dgm:pt>
    <dgm:pt modelId="{247AEAD6-37A4-4E8E-A5FF-516F2DE5ADB7}" type="pres">
      <dgm:prSet presAssocID="{C70B3D5D-84A6-422C-8CB4-5083D7AA73C8}" presName="vSp" presStyleCnt="0"/>
      <dgm:spPr/>
    </dgm:pt>
    <dgm:pt modelId="{472B2BD0-D2A4-4668-9507-7543883BCDE3}" type="pres">
      <dgm:prSet presAssocID="{649D426F-D446-4341-A10E-830B1015AC59}" presName="rectComp" presStyleCnt="0"/>
      <dgm:spPr/>
    </dgm:pt>
    <dgm:pt modelId="{73F6C6A6-7A51-4F66-AABC-63FC59C995B2}" type="pres">
      <dgm:prSet presAssocID="{649D426F-D446-4341-A10E-830B1015AC59}" presName="bgRect" presStyleLbl="bgShp" presStyleIdx="2" presStyleCnt="3"/>
      <dgm:spPr/>
    </dgm:pt>
    <dgm:pt modelId="{E7222AEE-76B3-49F5-915D-69710B38D9F8}" type="pres">
      <dgm:prSet presAssocID="{649D426F-D446-4341-A10E-830B1015AC59}" presName="bgRectTx" presStyleLbl="bgShp" presStyleIdx="2" presStyleCnt="3">
        <dgm:presLayoutVars>
          <dgm:bulletEnabled val="1"/>
        </dgm:presLayoutVars>
      </dgm:prSet>
      <dgm:spPr/>
    </dgm:pt>
  </dgm:ptLst>
  <dgm:cxnLst>
    <dgm:cxn modelId="{1ABAD803-F463-4550-9F67-304E23506F11}" type="presOf" srcId="{15F05A3F-9201-4821-B56C-31B8E9E43145}" destId="{219E091F-770D-4682-B6BF-EE9A985BA63F}" srcOrd="0" destOrd="0" presId="urn:microsoft.com/office/officeart/2005/8/layout/hierarchy6"/>
    <dgm:cxn modelId="{C3AE620C-1312-4823-A0A1-7712933AE438}" type="presOf" srcId="{71CC559B-803A-40C7-92C0-BE00FAFB99B2}" destId="{6A70E2B4-FED8-45D5-8F6B-26F4FE051378}" srcOrd="0" destOrd="0" presId="urn:microsoft.com/office/officeart/2005/8/layout/hierarchy6"/>
    <dgm:cxn modelId="{DD34D70D-750E-4117-9DD6-304DFA589CD3}" srcId="{4BBE5571-726E-43BE-BC70-67A3D4AB3E0F}" destId="{194463BA-DD81-4761-8376-8D8E0A033F80}" srcOrd="0" destOrd="0" parTransId="{15F05A3F-9201-4821-B56C-31B8E9E43145}" sibTransId="{28DEDA68-2EC9-4B5B-BDA6-B2ACA2E77AAE}"/>
    <dgm:cxn modelId="{30FCF712-1558-465E-B221-B01B1B7BE438}" type="presOf" srcId="{A74D0A8B-75A4-4ADF-927E-570E8F742786}" destId="{80268DEF-6D3E-4A80-8FE9-A1FFE33B26B5}" srcOrd="0" destOrd="0" presId="urn:microsoft.com/office/officeart/2005/8/layout/hierarchy6"/>
    <dgm:cxn modelId="{3E420717-9AC0-4600-8792-03F0EC884EC8}" type="presOf" srcId="{8F9FD4A2-ED84-4288-9538-A0A2DC0BAA39}" destId="{0D10A259-F653-4C2D-881D-39E389D4C7EC}" srcOrd="0" destOrd="0" presId="urn:microsoft.com/office/officeart/2005/8/layout/hierarchy6"/>
    <dgm:cxn modelId="{FA300719-0C7D-4010-9739-96859823A2DA}" srcId="{5140A9BE-46F9-4B77-939E-C1D055E142BF}" destId="{4BBE5571-726E-43BE-BC70-67A3D4AB3E0F}" srcOrd="0" destOrd="0" parTransId="{8F9FD4A2-ED84-4288-9538-A0A2DC0BAA39}" sibTransId="{ED2A4733-03FE-42F2-8A23-5198D10C3FD9}"/>
    <dgm:cxn modelId="{81B00E23-8466-4216-A699-5F60FC8D4F4A}" type="presOf" srcId="{7C043ACC-AB9B-4113-AEF3-BBF1F7A2137F}" destId="{369C93D5-66D3-4757-9203-1079CAD91257}" srcOrd="0" destOrd="0" presId="urn:microsoft.com/office/officeart/2005/8/layout/hierarchy6"/>
    <dgm:cxn modelId="{88DBA224-FAF0-4BF6-87D4-96F39A9AB068}" type="presOf" srcId="{A6BC212C-82A5-4E7A-9BEF-548ED38266AC}" destId="{750BC254-9EC3-4402-BF2A-CBFB99D7DF34}" srcOrd="0" destOrd="0" presId="urn:microsoft.com/office/officeart/2005/8/layout/hierarchy6"/>
    <dgm:cxn modelId="{4B248027-4505-4ECA-8AB4-1C8E0D1AE68D}" type="presOf" srcId="{7FE650B6-7E63-4C1C-B16F-8358B5E64C07}" destId="{CDEB108F-B4F9-4B78-85EE-6334C51D1527}" srcOrd="1" destOrd="0" presId="urn:microsoft.com/office/officeart/2005/8/layout/hierarchy6"/>
    <dgm:cxn modelId="{27EF002C-73DA-4B6B-B2A7-30B61426502C}" type="presOf" srcId="{9168B5A4-45AD-4FF9-A783-64BFCD6270B9}" destId="{0A38E003-9C3E-4A45-8152-67999AED4138}" srcOrd="0" destOrd="0" presId="urn:microsoft.com/office/officeart/2005/8/layout/hierarchy6"/>
    <dgm:cxn modelId="{5D16422E-1716-4899-92BC-7CEA56731E00}" type="presOf" srcId="{FA7F9A37-CF91-409E-8D7D-8D076CED4C6F}" destId="{2A5883FF-2DC3-4C94-84FF-E3B5B0D5EACB}" srcOrd="0" destOrd="0" presId="urn:microsoft.com/office/officeart/2005/8/layout/hierarchy6"/>
    <dgm:cxn modelId="{9DB8143E-0131-4435-8CE6-BB5E4231170F}" type="presOf" srcId="{00B5435F-6328-4C55-981C-21BE01930375}" destId="{2C90CEA9-7EC0-4691-B372-2D82118E40BA}" srcOrd="0" destOrd="0" presId="urn:microsoft.com/office/officeart/2005/8/layout/hierarchy6"/>
    <dgm:cxn modelId="{5D74573F-794C-4894-B3E3-562A1DFCCBD6}" type="presOf" srcId="{4386DAE7-6EC7-4604-80AB-1F6F6D5F86E4}" destId="{CAF8517B-7D12-489C-B8C9-6949CD383863}" srcOrd="0" destOrd="0" presId="urn:microsoft.com/office/officeart/2005/8/layout/hierarchy6"/>
    <dgm:cxn modelId="{90DC8F63-BB52-49AA-ABBC-218EF691F367}" type="presOf" srcId="{4C24AF93-CB7C-4119-8517-12DF8CC5CC63}" destId="{8A119DDF-EA13-4EEF-85C9-B0F8F6E78E95}" srcOrd="0" destOrd="0" presId="urn:microsoft.com/office/officeart/2005/8/layout/hierarchy6"/>
    <dgm:cxn modelId="{29F92A64-E762-445C-91E3-9D985ACE85B9}" srcId="{A74D0A8B-75A4-4ADF-927E-570E8F742786}" destId="{7FE650B6-7E63-4C1C-B16F-8358B5E64C07}" srcOrd="1" destOrd="0" parTransId="{E711A809-B1D3-436F-80F4-1D3C3A027B9E}" sibTransId="{F960AD45-1FFF-4426-92C1-CBF2446FF32B}"/>
    <dgm:cxn modelId="{22DA8046-7CD1-41C0-A78F-4038E1BAE56F}" type="presOf" srcId="{6DB5C171-53DD-4521-9DAC-B49013AB9320}" destId="{2B7CBC95-5D8F-4BB9-8D99-4AE2A25E6D75}" srcOrd="0" destOrd="0" presId="urn:microsoft.com/office/officeart/2005/8/layout/hierarchy6"/>
    <dgm:cxn modelId="{2952366D-7D6C-4B48-8748-8B6CC28A37AD}" type="presOf" srcId="{4BBE5571-726E-43BE-BC70-67A3D4AB3E0F}" destId="{13326D77-097A-4C38-A740-E031D32E4E77}" srcOrd="0" destOrd="0" presId="urn:microsoft.com/office/officeart/2005/8/layout/hierarchy6"/>
    <dgm:cxn modelId="{D8C7666D-A9B5-4A8E-9E43-56726753E4AB}" type="presOf" srcId="{194463BA-DD81-4761-8376-8D8E0A033F80}" destId="{4A2E053D-68FB-493E-8D7D-B5FA2E0945BB}" srcOrd="0" destOrd="0" presId="urn:microsoft.com/office/officeart/2005/8/layout/hierarchy6"/>
    <dgm:cxn modelId="{6997024E-E172-4F72-A2C2-AB0E2CF51203}" type="presOf" srcId="{C70B3D5D-84A6-422C-8CB4-5083D7AA73C8}" destId="{6250DC2E-C73A-490E-9D5C-0411AAB91DB3}" srcOrd="0" destOrd="0" presId="urn:microsoft.com/office/officeart/2005/8/layout/hierarchy6"/>
    <dgm:cxn modelId="{F6A56970-7F76-43D5-A1E7-10D8D6C3113C}" type="presOf" srcId="{5140A9BE-46F9-4B77-939E-C1D055E142BF}" destId="{9A444DD0-1AA4-48BD-9F87-95F39E0BFB83}" srcOrd="0" destOrd="0" presId="urn:microsoft.com/office/officeart/2005/8/layout/hierarchy6"/>
    <dgm:cxn modelId="{995AAA50-C101-482B-A624-97666DC5EBCF}" srcId="{A74D0A8B-75A4-4ADF-927E-570E8F742786}" destId="{C70B3D5D-84A6-422C-8CB4-5083D7AA73C8}" srcOrd="2" destOrd="0" parTransId="{5734B2C1-3CE2-4FF5-B466-A1451C96070F}" sibTransId="{55B790CA-EA42-4132-8C95-80FD80125063}"/>
    <dgm:cxn modelId="{05C04053-DB31-481D-8680-123448FB9EED}" type="presOf" srcId="{649D426F-D446-4341-A10E-830B1015AC59}" destId="{73F6C6A6-7A51-4F66-AABC-63FC59C995B2}" srcOrd="0" destOrd="0" presId="urn:microsoft.com/office/officeart/2005/8/layout/hierarchy6"/>
    <dgm:cxn modelId="{660A5F7C-499A-499B-8F8D-2E420499A12B}" type="presOf" srcId="{211ACCB6-03E7-4CC4-9472-8A9510139C63}" destId="{598E0FE4-DC56-448E-9577-040EF404E436}" srcOrd="0" destOrd="0" presId="urn:microsoft.com/office/officeart/2005/8/layout/hierarchy6"/>
    <dgm:cxn modelId="{B8C12682-1D7D-441B-926F-E7747182DA3C}" type="presOf" srcId="{C70B3D5D-84A6-422C-8CB4-5083D7AA73C8}" destId="{146E3F3D-363B-4584-A896-3375240CE501}" srcOrd="1" destOrd="0" presId="urn:microsoft.com/office/officeart/2005/8/layout/hierarchy6"/>
    <dgm:cxn modelId="{E3855F85-AC55-43F9-95DE-C29E6CE6D9AB}" srcId="{A74D0A8B-75A4-4ADF-927E-570E8F742786}" destId="{649D426F-D446-4341-A10E-830B1015AC59}" srcOrd="3" destOrd="0" parTransId="{15F8D2A8-00E2-4CC5-94BB-95B75AD15107}" sibTransId="{C2AA0F51-D61D-460F-8C9F-1188E0D3E5B8}"/>
    <dgm:cxn modelId="{76297C86-79C4-42E2-B760-2715C0690E19}" srcId="{63B14423-C0E7-40E1-B72A-D69BB57A4EFA}" destId="{66B14F11-7DCB-4640-853D-92282A3D35A1}" srcOrd="0" destOrd="0" parTransId="{303BFADF-8D1C-49F1-A531-42B40FCF9429}" sibTransId="{6261D1A5-5039-4CC3-BDD2-02D275A1380A}"/>
    <dgm:cxn modelId="{CCD0558C-E398-4DE5-8263-F4B43ECDD7DB}" srcId="{63B14423-C0E7-40E1-B72A-D69BB57A4EFA}" destId="{E92FD448-85AF-479C-88E4-B837F422C6EC}" srcOrd="2" destOrd="0" parTransId="{7C043ACC-AB9B-4113-AEF3-BBF1F7A2137F}" sibTransId="{1C68CB39-5B32-485E-826C-E865D477E54B}"/>
    <dgm:cxn modelId="{A21EC18F-B31A-4CE0-9A06-6BE3614EE9D6}" srcId="{194463BA-DD81-4761-8376-8D8E0A033F80}" destId="{FA7F9A37-CF91-409E-8D7D-8D076CED4C6F}" srcOrd="0" destOrd="0" parTransId="{6DB5C171-53DD-4521-9DAC-B49013AB9320}" sibTransId="{3FB58740-F2F6-4700-B75D-66AB0C61A8F5}"/>
    <dgm:cxn modelId="{CA17269A-D4FC-450B-B334-800D805A5457}" type="presOf" srcId="{8C6C7D8F-908F-444C-97C5-D45B9400CAF8}" destId="{F7C9D53A-1452-44A5-BCC4-B69179BA60FD}" srcOrd="0" destOrd="0" presId="urn:microsoft.com/office/officeart/2005/8/layout/hierarchy6"/>
    <dgm:cxn modelId="{67E0C49F-307A-4E9B-9D14-BC9A74176EE2}" type="presOf" srcId="{C56C3882-F75A-4CF7-BFD2-535AA0796593}" destId="{71F8A495-4AE7-48D9-92B9-67508D30A459}" srcOrd="0" destOrd="0" presId="urn:microsoft.com/office/officeart/2005/8/layout/hierarchy6"/>
    <dgm:cxn modelId="{DAC408A7-081C-434B-89CD-9A8AEA7156AB}" srcId="{A74D0A8B-75A4-4ADF-927E-570E8F742786}" destId="{63B14423-C0E7-40E1-B72A-D69BB57A4EFA}" srcOrd="0" destOrd="0" parTransId="{EB3B7687-6CDB-4AC3-BAB8-D591A9985F56}" sibTransId="{8EB7AE84-BD4E-4905-9F92-24737AF65E7A}"/>
    <dgm:cxn modelId="{9BFFE9A9-BDF0-411B-93C3-C376AD3C9FC8}" type="presOf" srcId="{303BFADF-8D1C-49F1-A531-42B40FCF9429}" destId="{E7767DFF-A98E-4E08-8B77-D41D7004F915}" srcOrd="0" destOrd="0" presId="urn:microsoft.com/office/officeart/2005/8/layout/hierarchy6"/>
    <dgm:cxn modelId="{6D0144AB-862C-4477-9AA5-D9706B4265C0}" type="presOf" srcId="{A765C686-CC6C-4014-BD4A-2BBBC8147D6F}" destId="{7C9F1B75-E358-4C29-AC87-1E9981C5E733}" srcOrd="0" destOrd="0" presId="urn:microsoft.com/office/officeart/2005/8/layout/hierarchy6"/>
    <dgm:cxn modelId="{03492EAD-E5BC-4BF5-BD77-F25CC47EA73B}" type="presOf" srcId="{E92FD448-85AF-479C-88E4-B837F422C6EC}" destId="{9648B580-7920-44B8-BB07-22E9313EB4CD}" srcOrd="0" destOrd="0" presId="urn:microsoft.com/office/officeart/2005/8/layout/hierarchy6"/>
    <dgm:cxn modelId="{229455AE-FDC7-40ED-95AC-908853A3F57E}" type="presOf" srcId="{359EB8C9-5455-4C8F-AA8B-731309F44F16}" destId="{A4151718-201F-46AC-BDBF-64CCD3DB6C66}" srcOrd="0" destOrd="0" presId="urn:microsoft.com/office/officeart/2005/8/layout/hierarchy6"/>
    <dgm:cxn modelId="{6BA191C1-5773-4943-92F4-41CB493FF08A}" type="presOf" srcId="{66B14F11-7DCB-4640-853D-92282A3D35A1}" destId="{BDCF7AD3-DB73-4CCC-BCBA-106FE81493A8}" srcOrd="0" destOrd="0" presId="urn:microsoft.com/office/officeart/2005/8/layout/hierarchy6"/>
    <dgm:cxn modelId="{55FD37C3-386A-4D87-8B63-9BB05DC4B42D}" srcId="{4386DAE7-6EC7-4604-80AB-1F6F6D5F86E4}" destId="{C56C3882-F75A-4CF7-BFD2-535AA0796593}" srcOrd="0" destOrd="0" parTransId="{9168B5A4-45AD-4FF9-A783-64BFCD6270B9}" sibTransId="{0EC21C3F-FD97-4A4C-883D-97303893807D}"/>
    <dgm:cxn modelId="{4CD029C6-D4EA-4D7B-9FA3-6AC6D3DC1D5B}" srcId="{66B14F11-7DCB-4640-853D-92282A3D35A1}" destId="{71CC559B-803A-40C7-92C0-BE00FAFB99B2}" srcOrd="0" destOrd="0" parTransId="{A6BC212C-82A5-4E7A-9BEF-548ED38266AC}" sibTransId="{5D2FDC54-351F-46DA-B274-12E94B4A4722}"/>
    <dgm:cxn modelId="{3C38FAC6-2DCD-405E-B907-994028D95B9B}" type="presOf" srcId="{BDE40D0A-1408-450A-B653-06C4FBD3B037}" destId="{9F52B54E-41D2-43E7-B3B0-D4EA7509969F}" srcOrd="0" destOrd="0" presId="urn:microsoft.com/office/officeart/2005/8/layout/hierarchy6"/>
    <dgm:cxn modelId="{1C4D8CD5-A383-446B-8826-21729D717F6E}" type="presOf" srcId="{7FE650B6-7E63-4C1C-B16F-8358B5E64C07}" destId="{345DF501-EE09-4DFC-8796-910C50E882EA}" srcOrd="0" destOrd="0" presId="urn:microsoft.com/office/officeart/2005/8/layout/hierarchy6"/>
    <dgm:cxn modelId="{49E16DD9-000A-42BF-BA74-8F33D9C55CA9}" srcId="{F51277AD-BCBA-4817-B367-705F2AAF44DB}" destId="{359EB8C9-5455-4C8F-AA8B-731309F44F16}" srcOrd="0" destOrd="0" parTransId="{00B5435F-6328-4C55-981C-21BE01930375}" sibTransId="{736B088C-7264-43D4-A72A-42E1FDF052E3}"/>
    <dgm:cxn modelId="{E49476E5-CB34-474E-8C56-E8E5CF34E2D9}" srcId="{E92FD448-85AF-479C-88E4-B837F422C6EC}" destId="{4386DAE7-6EC7-4604-80AB-1F6F6D5F86E4}" srcOrd="0" destOrd="0" parTransId="{BDE40D0A-1408-450A-B653-06C4FBD3B037}" sibTransId="{F41092EA-4683-4324-8F0D-13F80AB01877}"/>
    <dgm:cxn modelId="{344CC5E5-5E28-427C-AFD2-CB0D26C65A67}" srcId="{63B14423-C0E7-40E1-B72A-D69BB57A4EFA}" destId="{5140A9BE-46F9-4B77-939E-C1D055E142BF}" srcOrd="1" destOrd="0" parTransId="{8C6C7D8F-908F-444C-97C5-D45B9400CAF8}" sibTransId="{C700038B-1A04-419C-BA22-BEA5D62CD2FF}"/>
    <dgm:cxn modelId="{9FBBB9EF-AE0C-42BB-9EE6-E8D0760678B0}" type="presOf" srcId="{F51277AD-BCBA-4817-B367-705F2AAF44DB}" destId="{278E5422-5C00-4030-B2C4-D31BD54B9647}" srcOrd="0" destOrd="0" presId="urn:microsoft.com/office/officeart/2005/8/layout/hierarchy6"/>
    <dgm:cxn modelId="{7F6DC7F0-E50E-487B-A759-DBF5D36D6853}" type="presOf" srcId="{649D426F-D446-4341-A10E-830B1015AC59}" destId="{E7222AEE-76B3-49F5-915D-69710B38D9F8}" srcOrd="1" destOrd="0" presId="urn:microsoft.com/office/officeart/2005/8/layout/hierarchy6"/>
    <dgm:cxn modelId="{F5C9B8FA-4490-4FFE-9D94-DFB92D6F9A7D}" srcId="{C56C3882-F75A-4CF7-BFD2-535AA0796593}" destId="{4C24AF93-CB7C-4119-8517-12DF8CC5CC63}" srcOrd="0" destOrd="0" parTransId="{A765C686-CC6C-4014-BD4A-2BBBC8147D6F}" sibTransId="{5E242390-65C1-492D-B90B-84951B875ABD}"/>
    <dgm:cxn modelId="{DBD37EFF-FB82-4AB6-B61A-BF9A4EAAFF87}" type="presOf" srcId="{63B14423-C0E7-40E1-B72A-D69BB57A4EFA}" destId="{1A7563D4-493D-497C-BC48-E03A2AE1D4FC}" srcOrd="0" destOrd="0" presId="urn:microsoft.com/office/officeart/2005/8/layout/hierarchy6"/>
    <dgm:cxn modelId="{D34E8BFF-527D-484B-B9F2-3D7F6A4826DE}" srcId="{71CC559B-803A-40C7-92C0-BE00FAFB99B2}" destId="{F51277AD-BCBA-4817-B367-705F2AAF44DB}" srcOrd="0" destOrd="0" parTransId="{211ACCB6-03E7-4CC4-9472-8A9510139C63}" sibTransId="{2326DBD0-53E3-4310-BD79-AFC7B963F76B}"/>
    <dgm:cxn modelId="{CBD919AD-11D7-4880-89F3-2DF3AE6B99B9}" type="presParOf" srcId="{80268DEF-6D3E-4A80-8FE9-A1FFE33B26B5}" destId="{525219EC-E462-44FA-9602-8739A1E26818}" srcOrd="0" destOrd="0" presId="urn:microsoft.com/office/officeart/2005/8/layout/hierarchy6"/>
    <dgm:cxn modelId="{0C834DFA-D14F-4290-BF02-906723178317}" type="presParOf" srcId="{525219EC-E462-44FA-9602-8739A1E26818}" destId="{6EDA543F-A1F9-4385-B107-A614184FEF4D}" srcOrd="0" destOrd="0" presId="urn:microsoft.com/office/officeart/2005/8/layout/hierarchy6"/>
    <dgm:cxn modelId="{A2829C4D-72DB-43E5-80DA-A3820E646F88}" type="presParOf" srcId="{525219EC-E462-44FA-9602-8739A1E26818}" destId="{116D7FDE-253D-4C89-A0B0-BEADA6385A4D}" srcOrd="1" destOrd="0" presId="urn:microsoft.com/office/officeart/2005/8/layout/hierarchy6"/>
    <dgm:cxn modelId="{DBA8B58B-476A-487A-AB71-7E48A7CA0071}" type="presParOf" srcId="{116D7FDE-253D-4C89-A0B0-BEADA6385A4D}" destId="{135D500C-9537-4693-8636-2F47258748B4}" srcOrd="0" destOrd="0" presId="urn:microsoft.com/office/officeart/2005/8/layout/hierarchy6"/>
    <dgm:cxn modelId="{E210DE29-4F4A-4090-AF4E-14CA23F42BEE}" type="presParOf" srcId="{135D500C-9537-4693-8636-2F47258748B4}" destId="{1A7563D4-493D-497C-BC48-E03A2AE1D4FC}" srcOrd="0" destOrd="0" presId="urn:microsoft.com/office/officeart/2005/8/layout/hierarchy6"/>
    <dgm:cxn modelId="{1FC1838B-B66E-4488-8FA9-DD4E6D89E0E7}" type="presParOf" srcId="{135D500C-9537-4693-8636-2F47258748B4}" destId="{892AD90E-B2F4-4DB8-B7D1-B374E05FA3DE}" srcOrd="1" destOrd="0" presId="urn:microsoft.com/office/officeart/2005/8/layout/hierarchy6"/>
    <dgm:cxn modelId="{FCFCDA2C-471A-41CC-BD9B-6253EEC55FB9}" type="presParOf" srcId="{892AD90E-B2F4-4DB8-B7D1-B374E05FA3DE}" destId="{E7767DFF-A98E-4E08-8B77-D41D7004F915}" srcOrd="0" destOrd="0" presId="urn:microsoft.com/office/officeart/2005/8/layout/hierarchy6"/>
    <dgm:cxn modelId="{C7D64C90-6E6D-428D-A8DA-2E88BE4F595B}" type="presParOf" srcId="{892AD90E-B2F4-4DB8-B7D1-B374E05FA3DE}" destId="{1B6EF937-D182-4C50-8442-6F8C79322E81}" srcOrd="1" destOrd="0" presId="urn:microsoft.com/office/officeart/2005/8/layout/hierarchy6"/>
    <dgm:cxn modelId="{7E2179E5-A34F-4315-9FC3-77FFF68393C8}" type="presParOf" srcId="{1B6EF937-D182-4C50-8442-6F8C79322E81}" destId="{BDCF7AD3-DB73-4CCC-BCBA-106FE81493A8}" srcOrd="0" destOrd="0" presId="urn:microsoft.com/office/officeart/2005/8/layout/hierarchy6"/>
    <dgm:cxn modelId="{CBE62BED-5D11-40A0-9254-BAE8EF24CEED}" type="presParOf" srcId="{1B6EF937-D182-4C50-8442-6F8C79322E81}" destId="{C4F57B15-73C4-42A5-96A6-88E8455FEEC6}" srcOrd="1" destOrd="0" presId="urn:microsoft.com/office/officeart/2005/8/layout/hierarchy6"/>
    <dgm:cxn modelId="{E8776EB3-4855-4438-BBB0-AB0821C613C2}" type="presParOf" srcId="{C4F57B15-73C4-42A5-96A6-88E8455FEEC6}" destId="{750BC254-9EC3-4402-BF2A-CBFB99D7DF34}" srcOrd="0" destOrd="0" presId="urn:microsoft.com/office/officeart/2005/8/layout/hierarchy6"/>
    <dgm:cxn modelId="{7D370474-7E71-42BB-B402-993BAC103874}" type="presParOf" srcId="{C4F57B15-73C4-42A5-96A6-88E8455FEEC6}" destId="{14626E32-7402-4E0C-B7D1-E04D7386F146}" srcOrd="1" destOrd="0" presId="urn:microsoft.com/office/officeart/2005/8/layout/hierarchy6"/>
    <dgm:cxn modelId="{B336647F-E8A9-494A-83FF-836B8599E29E}" type="presParOf" srcId="{14626E32-7402-4E0C-B7D1-E04D7386F146}" destId="{6A70E2B4-FED8-45D5-8F6B-26F4FE051378}" srcOrd="0" destOrd="0" presId="urn:microsoft.com/office/officeart/2005/8/layout/hierarchy6"/>
    <dgm:cxn modelId="{D0AC4B28-ECB1-4630-9B36-F8F7FB478620}" type="presParOf" srcId="{14626E32-7402-4E0C-B7D1-E04D7386F146}" destId="{FFD7A482-0A8E-4D17-8740-304C80ECC9C6}" srcOrd="1" destOrd="0" presId="urn:microsoft.com/office/officeart/2005/8/layout/hierarchy6"/>
    <dgm:cxn modelId="{1C0179D3-9615-45F4-B1C0-A0B8EB717977}" type="presParOf" srcId="{FFD7A482-0A8E-4D17-8740-304C80ECC9C6}" destId="{598E0FE4-DC56-448E-9577-040EF404E436}" srcOrd="0" destOrd="0" presId="urn:microsoft.com/office/officeart/2005/8/layout/hierarchy6"/>
    <dgm:cxn modelId="{066E4775-6252-4073-B931-57D8B3C9E8BC}" type="presParOf" srcId="{FFD7A482-0A8E-4D17-8740-304C80ECC9C6}" destId="{F808F151-3898-4742-8A5F-A38FFFEF5E75}" srcOrd="1" destOrd="0" presId="urn:microsoft.com/office/officeart/2005/8/layout/hierarchy6"/>
    <dgm:cxn modelId="{7F54A185-9EF2-4308-A6C5-4E2637D414E2}" type="presParOf" srcId="{F808F151-3898-4742-8A5F-A38FFFEF5E75}" destId="{278E5422-5C00-4030-B2C4-D31BD54B9647}" srcOrd="0" destOrd="0" presId="urn:microsoft.com/office/officeart/2005/8/layout/hierarchy6"/>
    <dgm:cxn modelId="{98FE6C43-3586-47FE-AA52-CAB48FF6AA7E}" type="presParOf" srcId="{F808F151-3898-4742-8A5F-A38FFFEF5E75}" destId="{166E2631-45CA-40B2-B091-7057EB7E2086}" srcOrd="1" destOrd="0" presId="urn:microsoft.com/office/officeart/2005/8/layout/hierarchy6"/>
    <dgm:cxn modelId="{174E2C9C-EB67-4866-86C0-AA8C3F2DC59C}" type="presParOf" srcId="{166E2631-45CA-40B2-B091-7057EB7E2086}" destId="{2C90CEA9-7EC0-4691-B372-2D82118E40BA}" srcOrd="0" destOrd="0" presId="urn:microsoft.com/office/officeart/2005/8/layout/hierarchy6"/>
    <dgm:cxn modelId="{D0BE47EE-EF58-4946-854E-29C3850C8C39}" type="presParOf" srcId="{166E2631-45CA-40B2-B091-7057EB7E2086}" destId="{2CE20195-4D27-4C6F-81F3-767809D22067}" srcOrd="1" destOrd="0" presId="urn:microsoft.com/office/officeart/2005/8/layout/hierarchy6"/>
    <dgm:cxn modelId="{3FA03146-5A1D-4EB6-9D74-78F518F4DF2E}" type="presParOf" srcId="{2CE20195-4D27-4C6F-81F3-767809D22067}" destId="{A4151718-201F-46AC-BDBF-64CCD3DB6C66}" srcOrd="0" destOrd="0" presId="urn:microsoft.com/office/officeart/2005/8/layout/hierarchy6"/>
    <dgm:cxn modelId="{8588EB90-088F-42C6-A4B4-0557814576F7}" type="presParOf" srcId="{2CE20195-4D27-4C6F-81F3-767809D22067}" destId="{B501EB39-FAD0-4FB4-878A-DABC7E61CE6F}" srcOrd="1" destOrd="0" presId="urn:microsoft.com/office/officeart/2005/8/layout/hierarchy6"/>
    <dgm:cxn modelId="{F04589EB-DCC8-4098-8954-74703B7004A2}" type="presParOf" srcId="{892AD90E-B2F4-4DB8-B7D1-B374E05FA3DE}" destId="{F7C9D53A-1452-44A5-BCC4-B69179BA60FD}" srcOrd="2" destOrd="0" presId="urn:microsoft.com/office/officeart/2005/8/layout/hierarchy6"/>
    <dgm:cxn modelId="{86599903-4DCA-4EC5-BA07-8B68DFB2E657}" type="presParOf" srcId="{892AD90E-B2F4-4DB8-B7D1-B374E05FA3DE}" destId="{E2CC7CC9-14D6-4E94-A4C7-6153585C336C}" srcOrd="3" destOrd="0" presId="urn:microsoft.com/office/officeart/2005/8/layout/hierarchy6"/>
    <dgm:cxn modelId="{1F2867FE-0B08-4120-A7C4-25496B434098}" type="presParOf" srcId="{E2CC7CC9-14D6-4E94-A4C7-6153585C336C}" destId="{9A444DD0-1AA4-48BD-9F87-95F39E0BFB83}" srcOrd="0" destOrd="0" presId="urn:microsoft.com/office/officeart/2005/8/layout/hierarchy6"/>
    <dgm:cxn modelId="{FEA5D1BE-ECCC-496C-B4B4-F9B730591ED5}" type="presParOf" srcId="{E2CC7CC9-14D6-4E94-A4C7-6153585C336C}" destId="{14FE62AA-FC4E-483E-B93F-8519A296977A}" srcOrd="1" destOrd="0" presId="urn:microsoft.com/office/officeart/2005/8/layout/hierarchy6"/>
    <dgm:cxn modelId="{FCF0E36C-6C07-4FA9-8A32-8FAC469E7031}" type="presParOf" srcId="{14FE62AA-FC4E-483E-B93F-8519A296977A}" destId="{0D10A259-F653-4C2D-881D-39E389D4C7EC}" srcOrd="0" destOrd="0" presId="urn:microsoft.com/office/officeart/2005/8/layout/hierarchy6"/>
    <dgm:cxn modelId="{66E168B9-38D3-4C3A-A9FD-81472AFD60DC}" type="presParOf" srcId="{14FE62AA-FC4E-483E-B93F-8519A296977A}" destId="{015BE707-0D97-4562-BE37-B0F5BD22BC82}" srcOrd="1" destOrd="0" presId="urn:microsoft.com/office/officeart/2005/8/layout/hierarchy6"/>
    <dgm:cxn modelId="{195318AD-4095-4873-8FC5-3C424A65A736}" type="presParOf" srcId="{015BE707-0D97-4562-BE37-B0F5BD22BC82}" destId="{13326D77-097A-4C38-A740-E031D32E4E77}" srcOrd="0" destOrd="0" presId="urn:microsoft.com/office/officeart/2005/8/layout/hierarchy6"/>
    <dgm:cxn modelId="{8EB24CA2-5EB3-47C8-9FEB-EE39A8293803}" type="presParOf" srcId="{015BE707-0D97-4562-BE37-B0F5BD22BC82}" destId="{7212DA91-D0FB-47D7-A617-B2802122F8DE}" srcOrd="1" destOrd="0" presId="urn:microsoft.com/office/officeart/2005/8/layout/hierarchy6"/>
    <dgm:cxn modelId="{3B40FD0F-9B26-4603-91FA-517AB26B563E}" type="presParOf" srcId="{7212DA91-D0FB-47D7-A617-B2802122F8DE}" destId="{219E091F-770D-4682-B6BF-EE9A985BA63F}" srcOrd="0" destOrd="0" presId="urn:microsoft.com/office/officeart/2005/8/layout/hierarchy6"/>
    <dgm:cxn modelId="{6E6520BC-E27F-40D9-8539-7A5F27B7B665}" type="presParOf" srcId="{7212DA91-D0FB-47D7-A617-B2802122F8DE}" destId="{388F002B-2399-4ED6-8CBC-D66BE3AED613}" srcOrd="1" destOrd="0" presId="urn:microsoft.com/office/officeart/2005/8/layout/hierarchy6"/>
    <dgm:cxn modelId="{B440A6F7-66EA-49FF-B8CE-827B99B09BD3}" type="presParOf" srcId="{388F002B-2399-4ED6-8CBC-D66BE3AED613}" destId="{4A2E053D-68FB-493E-8D7D-B5FA2E0945BB}" srcOrd="0" destOrd="0" presId="urn:microsoft.com/office/officeart/2005/8/layout/hierarchy6"/>
    <dgm:cxn modelId="{0C0DA9A3-05B0-4D52-BC91-2AF62D3D4C17}" type="presParOf" srcId="{388F002B-2399-4ED6-8CBC-D66BE3AED613}" destId="{108D0290-176E-44E5-80E0-7B866285BF1B}" srcOrd="1" destOrd="0" presId="urn:microsoft.com/office/officeart/2005/8/layout/hierarchy6"/>
    <dgm:cxn modelId="{0B77F6D5-E834-48D3-B290-0453C8525425}" type="presParOf" srcId="{108D0290-176E-44E5-80E0-7B866285BF1B}" destId="{2B7CBC95-5D8F-4BB9-8D99-4AE2A25E6D75}" srcOrd="0" destOrd="0" presId="urn:microsoft.com/office/officeart/2005/8/layout/hierarchy6"/>
    <dgm:cxn modelId="{EF7E4F56-A050-43B0-8359-863DB691092A}" type="presParOf" srcId="{108D0290-176E-44E5-80E0-7B866285BF1B}" destId="{5B4A36A3-7441-48FA-BF6A-31C08B46381E}" srcOrd="1" destOrd="0" presId="urn:microsoft.com/office/officeart/2005/8/layout/hierarchy6"/>
    <dgm:cxn modelId="{11FDB153-9449-4180-BA53-40AC441BB6ED}" type="presParOf" srcId="{5B4A36A3-7441-48FA-BF6A-31C08B46381E}" destId="{2A5883FF-2DC3-4C94-84FF-E3B5B0D5EACB}" srcOrd="0" destOrd="0" presId="urn:microsoft.com/office/officeart/2005/8/layout/hierarchy6"/>
    <dgm:cxn modelId="{6AE6B76A-877D-4F67-9892-1CA61517E4CA}" type="presParOf" srcId="{5B4A36A3-7441-48FA-BF6A-31C08B46381E}" destId="{9FFE582D-D546-4346-8703-823A22165302}" srcOrd="1" destOrd="0" presId="urn:microsoft.com/office/officeart/2005/8/layout/hierarchy6"/>
    <dgm:cxn modelId="{40B02A10-9948-48D2-8378-679D999EDE50}" type="presParOf" srcId="{892AD90E-B2F4-4DB8-B7D1-B374E05FA3DE}" destId="{369C93D5-66D3-4757-9203-1079CAD91257}" srcOrd="4" destOrd="0" presId="urn:microsoft.com/office/officeart/2005/8/layout/hierarchy6"/>
    <dgm:cxn modelId="{DE790EFA-7D89-4090-8BBB-4B3BCB4E41C8}" type="presParOf" srcId="{892AD90E-B2F4-4DB8-B7D1-B374E05FA3DE}" destId="{86A18137-95C0-46D8-871A-80121BAA1058}" srcOrd="5" destOrd="0" presId="urn:microsoft.com/office/officeart/2005/8/layout/hierarchy6"/>
    <dgm:cxn modelId="{4325C388-9B23-46FF-ABAB-6B04502803B7}" type="presParOf" srcId="{86A18137-95C0-46D8-871A-80121BAA1058}" destId="{9648B580-7920-44B8-BB07-22E9313EB4CD}" srcOrd="0" destOrd="0" presId="urn:microsoft.com/office/officeart/2005/8/layout/hierarchy6"/>
    <dgm:cxn modelId="{81F2DCD2-F4DB-47F6-BA83-B5EAC117AA1C}" type="presParOf" srcId="{86A18137-95C0-46D8-871A-80121BAA1058}" destId="{64242FC6-DE7E-4DA1-81D7-71CEF2881D3C}" srcOrd="1" destOrd="0" presId="urn:microsoft.com/office/officeart/2005/8/layout/hierarchy6"/>
    <dgm:cxn modelId="{67D3614E-0289-474C-9A68-D8E713222A34}" type="presParOf" srcId="{64242FC6-DE7E-4DA1-81D7-71CEF2881D3C}" destId="{9F52B54E-41D2-43E7-B3B0-D4EA7509969F}" srcOrd="0" destOrd="0" presId="urn:microsoft.com/office/officeart/2005/8/layout/hierarchy6"/>
    <dgm:cxn modelId="{FFBE4C1B-9EF0-4F38-8DB4-D2E0D3772B4E}" type="presParOf" srcId="{64242FC6-DE7E-4DA1-81D7-71CEF2881D3C}" destId="{DCDEFA73-D613-465E-9567-DF8247E66A73}" srcOrd="1" destOrd="0" presId="urn:microsoft.com/office/officeart/2005/8/layout/hierarchy6"/>
    <dgm:cxn modelId="{63EB596C-852E-4136-A6C8-09ECBC7FD0D3}" type="presParOf" srcId="{DCDEFA73-D613-465E-9567-DF8247E66A73}" destId="{CAF8517B-7D12-489C-B8C9-6949CD383863}" srcOrd="0" destOrd="0" presId="urn:microsoft.com/office/officeart/2005/8/layout/hierarchy6"/>
    <dgm:cxn modelId="{0BDB7FBD-67BA-4C43-A032-A6ACCBD07246}" type="presParOf" srcId="{DCDEFA73-D613-465E-9567-DF8247E66A73}" destId="{FFF3E492-8696-4A98-A3C4-81D8AF75AE8B}" srcOrd="1" destOrd="0" presId="urn:microsoft.com/office/officeart/2005/8/layout/hierarchy6"/>
    <dgm:cxn modelId="{A3DA2F06-6053-4FEF-9EC9-13896B3FD54C}" type="presParOf" srcId="{FFF3E492-8696-4A98-A3C4-81D8AF75AE8B}" destId="{0A38E003-9C3E-4A45-8152-67999AED4138}" srcOrd="0" destOrd="0" presId="urn:microsoft.com/office/officeart/2005/8/layout/hierarchy6"/>
    <dgm:cxn modelId="{4435683B-0F3E-467F-A68E-EAF96CFE7AD9}" type="presParOf" srcId="{FFF3E492-8696-4A98-A3C4-81D8AF75AE8B}" destId="{FA35F62A-06B1-42C2-BE68-215932ABDB5E}" srcOrd="1" destOrd="0" presId="urn:microsoft.com/office/officeart/2005/8/layout/hierarchy6"/>
    <dgm:cxn modelId="{A51E2CE8-9AA4-4A02-AE91-2EBEBDA7EE9A}" type="presParOf" srcId="{FA35F62A-06B1-42C2-BE68-215932ABDB5E}" destId="{71F8A495-4AE7-48D9-92B9-67508D30A459}" srcOrd="0" destOrd="0" presId="urn:microsoft.com/office/officeart/2005/8/layout/hierarchy6"/>
    <dgm:cxn modelId="{1234431D-89FE-4AE6-A2BD-1CD79C41E5A5}" type="presParOf" srcId="{FA35F62A-06B1-42C2-BE68-215932ABDB5E}" destId="{75269953-CDE5-403D-8598-0E5DF49CACE3}" srcOrd="1" destOrd="0" presId="urn:microsoft.com/office/officeart/2005/8/layout/hierarchy6"/>
    <dgm:cxn modelId="{1034CF59-D666-4D40-92D2-5EB0A21BF048}" type="presParOf" srcId="{75269953-CDE5-403D-8598-0E5DF49CACE3}" destId="{7C9F1B75-E358-4C29-AC87-1E9981C5E733}" srcOrd="0" destOrd="0" presId="urn:microsoft.com/office/officeart/2005/8/layout/hierarchy6"/>
    <dgm:cxn modelId="{059D4231-4849-4BE9-BBF8-A621D7B9AE2D}" type="presParOf" srcId="{75269953-CDE5-403D-8598-0E5DF49CACE3}" destId="{50E6D3C1-5F6B-4BFB-B9E1-56C7E2D45EC8}" srcOrd="1" destOrd="0" presId="urn:microsoft.com/office/officeart/2005/8/layout/hierarchy6"/>
    <dgm:cxn modelId="{AB886789-5A76-497A-9C58-FD4F9CA0AF65}" type="presParOf" srcId="{50E6D3C1-5F6B-4BFB-B9E1-56C7E2D45EC8}" destId="{8A119DDF-EA13-4EEF-85C9-B0F8F6E78E95}" srcOrd="0" destOrd="0" presId="urn:microsoft.com/office/officeart/2005/8/layout/hierarchy6"/>
    <dgm:cxn modelId="{0BBCD65E-0308-42C0-A23B-B233540FBE7B}" type="presParOf" srcId="{50E6D3C1-5F6B-4BFB-B9E1-56C7E2D45EC8}" destId="{B987EC4A-AF6B-4122-B7F9-2F024CC9A780}" srcOrd="1" destOrd="0" presId="urn:microsoft.com/office/officeart/2005/8/layout/hierarchy6"/>
    <dgm:cxn modelId="{564B5A19-72C1-4A8E-BE1A-A69BD274ECB1}" type="presParOf" srcId="{80268DEF-6D3E-4A80-8FE9-A1FFE33B26B5}" destId="{B062985B-07F6-43BC-B42B-22A8A31ACA0B}" srcOrd="1" destOrd="0" presId="urn:microsoft.com/office/officeart/2005/8/layout/hierarchy6"/>
    <dgm:cxn modelId="{525676B2-EAA1-419A-8A3A-F4F21FA98559}" type="presParOf" srcId="{B062985B-07F6-43BC-B42B-22A8A31ACA0B}" destId="{DA30FA95-B1B3-4258-ADB8-4EC73D7D571D}" srcOrd="0" destOrd="0" presId="urn:microsoft.com/office/officeart/2005/8/layout/hierarchy6"/>
    <dgm:cxn modelId="{CBAAF702-9194-4EB9-89B9-599964C39589}" type="presParOf" srcId="{DA30FA95-B1B3-4258-ADB8-4EC73D7D571D}" destId="{345DF501-EE09-4DFC-8796-910C50E882EA}" srcOrd="0" destOrd="0" presId="urn:microsoft.com/office/officeart/2005/8/layout/hierarchy6"/>
    <dgm:cxn modelId="{5B1E91ED-B9D0-42AA-B6BD-9E0DD7F68547}" type="presParOf" srcId="{DA30FA95-B1B3-4258-ADB8-4EC73D7D571D}" destId="{CDEB108F-B4F9-4B78-85EE-6334C51D1527}" srcOrd="1" destOrd="0" presId="urn:microsoft.com/office/officeart/2005/8/layout/hierarchy6"/>
    <dgm:cxn modelId="{0AADAAC5-9594-4F27-971A-1ABDE30B8AFD}" type="presParOf" srcId="{B062985B-07F6-43BC-B42B-22A8A31ACA0B}" destId="{5CD42F13-22B1-4872-A6D8-F487DD62A02A}" srcOrd="1" destOrd="0" presId="urn:microsoft.com/office/officeart/2005/8/layout/hierarchy6"/>
    <dgm:cxn modelId="{680BAA91-716D-4BC4-AA6E-E315BF1149AB}" type="presParOf" srcId="{5CD42F13-22B1-4872-A6D8-F487DD62A02A}" destId="{537B4F2F-B1E7-4983-B4A1-4F75C611182F}" srcOrd="0" destOrd="0" presId="urn:microsoft.com/office/officeart/2005/8/layout/hierarchy6"/>
    <dgm:cxn modelId="{2C14E0D5-E0D9-49A8-A05F-494559C8FAB9}" type="presParOf" srcId="{B062985B-07F6-43BC-B42B-22A8A31ACA0B}" destId="{5791A9AE-C339-41DF-8651-D4647FDA2CF6}" srcOrd="2" destOrd="0" presId="urn:microsoft.com/office/officeart/2005/8/layout/hierarchy6"/>
    <dgm:cxn modelId="{75542089-40F0-4DBE-96CD-72CED2C2C7EB}" type="presParOf" srcId="{5791A9AE-C339-41DF-8651-D4647FDA2CF6}" destId="{6250DC2E-C73A-490E-9D5C-0411AAB91DB3}" srcOrd="0" destOrd="0" presId="urn:microsoft.com/office/officeart/2005/8/layout/hierarchy6"/>
    <dgm:cxn modelId="{64247F7F-5052-4F6C-BCEE-0B419936D7FA}" type="presParOf" srcId="{5791A9AE-C339-41DF-8651-D4647FDA2CF6}" destId="{146E3F3D-363B-4584-A896-3375240CE501}" srcOrd="1" destOrd="0" presId="urn:microsoft.com/office/officeart/2005/8/layout/hierarchy6"/>
    <dgm:cxn modelId="{CC00275E-BCB5-47DB-93BC-F2ABEEDC1022}" type="presParOf" srcId="{B062985B-07F6-43BC-B42B-22A8A31ACA0B}" destId="{4463794B-0A65-425B-974A-C8FA73551793}" srcOrd="3" destOrd="0" presId="urn:microsoft.com/office/officeart/2005/8/layout/hierarchy6"/>
    <dgm:cxn modelId="{6FB53D89-94EC-4029-9A56-740CA0E80FA6}" type="presParOf" srcId="{4463794B-0A65-425B-974A-C8FA73551793}" destId="{247AEAD6-37A4-4E8E-A5FF-516F2DE5ADB7}" srcOrd="0" destOrd="0" presId="urn:microsoft.com/office/officeart/2005/8/layout/hierarchy6"/>
    <dgm:cxn modelId="{BFB78A6D-6762-4800-A788-38F53D3D300E}" type="presParOf" srcId="{B062985B-07F6-43BC-B42B-22A8A31ACA0B}" destId="{472B2BD0-D2A4-4668-9507-7543883BCDE3}" srcOrd="4" destOrd="0" presId="urn:microsoft.com/office/officeart/2005/8/layout/hierarchy6"/>
    <dgm:cxn modelId="{2A990700-48AA-41EE-B20C-2991D872E2F6}" type="presParOf" srcId="{472B2BD0-D2A4-4668-9507-7543883BCDE3}" destId="{73F6C6A6-7A51-4F66-AABC-63FC59C995B2}" srcOrd="0" destOrd="0" presId="urn:microsoft.com/office/officeart/2005/8/layout/hierarchy6"/>
    <dgm:cxn modelId="{5AA3B1B2-02DE-4D8B-BA8A-A0257DFCDADA}" type="presParOf" srcId="{472B2BD0-D2A4-4668-9507-7543883BCDE3}" destId="{E7222AEE-76B3-49F5-915D-69710B38D9F8}"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12D288-B24E-492B-AE19-DEB2E9085932}" type="doc">
      <dgm:prSet loTypeId="urn:microsoft.com/office/officeart/2005/8/layout/pyramid4" loCatId="relationship" qsTypeId="urn:microsoft.com/office/officeart/2005/8/quickstyle/simple1" qsCatId="simple" csTypeId="urn:microsoft.com/office/officeart/2005/8/colors/accent1_2" csCatId="accent1" phldr="1"/>
      <dgm:spPr/>
      <dgm:t>
        <a:bodyPr/>
        <a:lstStyle/>
        <a:p>
          <a:endParaRPr lang="en-GB"/>
        </a:p>
      </dgm:t>
    </dgm:pt>
    <dgm:pt modelId="{9D75E28C-B17D-46F3-9BEB-48D595F78957}">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Goal</a:t>
          </a:r>
        </a:p>
        <a:p>
          <a:endParaRPr lang="en-GB" sz="1000" baseline="0" dirty="0">
            <a:solidFill>
              <a:schemeClr val="tx1"/>
            </a:solidFill>
          </a:endParaRPr>
        </a:p>
        <a:p>
          <a:endParaRPr lang="en-GB" sz="1000" baseline="0" dirty="0">
            <a:solidFill>
              <a:schemeClr val="tx1"/>
            </a:solidFill>
          </a:endParaRPr>
        </a:p>
        <a:p>
          <a:endParaRPr lang="en-GB" sz="1000" baseline="0" dirty="0">
            <a:solidFill>
              <a:schemeClr val="tx1"/>
            </a:solidFill>
          </a:endParaRPr>
        </a:p>
        <a:p>
          <a:r>
            <a:rPr lang="en-GB" sz="1000" baseline="0" dirty="0">
              <a:solidFill>
                <a:schemeClr val="tx1"/>
              </a:solidFill>
            </a:rPr>
            <a:t>Objectives</a:t>
          </a:r>
        </a:p>
        <a:p>
          <a:endParaRPr lang="en-GB" sz="1000" baseline="0" dirty="0">
            <a:solidFill>
              <a:schemeClr val="tx1"/>
            </a:solidFill>
          </a:endParaRPr>
        </a:p>
        <a:p>
          <a:endParaRPr lang="en-GB" sz="1000" baseline="0" dirty="0">
            <a:solidFill>
              <a:schemeClr val="tx1"/>
            </a:solidFill>
          </a:endParaRPr>
        </a:p>
      </dgm:t>
    </dgm:pt>
    <dgm:pt modelId="{877023CC-43D8-44BE-92E6-A19E4D2A2712}" type="parTrans" cxnId="{C8AB0E77-6457-4A8D-8533-CEE107C65F41}">
      <dgm:prSet/>
      <dgm:spPr/>
      <dgm:t>
        <a:bodyPr/>
        <a:lstStyle/>
        <a:p>
          <a:endParaRPr lang="en-GB"/>
        </a:p>
      </dgm:t>
    </dgm:pt>
    <dgm:pt modelId="{6A13050E-B721-407E-81FB-388C1EF05A87}" type="sibTrans" cxnId="{C8AB0E77-6457-4A8D-8533-CEE107C65F41}">
      <dgm:prSet/>
      <dgm:spPr/>
      <dgm:t>
        <a:bodyPr/>
        <a:lstStyle/>
        <a:p>
          <a:endParaRPr lang="en-GB"/>
        </a:p>
      </dgm:t>
    </dgm:pt>
    <dgm:pt modelId="{09DDE4E1-06FB-49E1-97AF-565671222271}">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Requirements</a:t>
          </a:r>
        </a:p>
      </dgm:t>
    </dgm:pt>
    <dgm:pt modelId="{A12525BF-DF1F-4556-962C-46E73D02E5B5}" type="parTrans" cxnId="{78FD0F85-F141-4305-838B-0589A3C9C8F0}">
      <dgm:prSet/>
      <dgm:spPr/>
      <dgm:t>
        <a:bodyPr/>
        <a:lstStyle/>
        <a:p>
          <a:endParaRPr lang="en-GB"/>
        </a:p>
      </dgm:t>
    </dgm:pt>
    <dgm:pt modelId="{82063AC2-BC73-4AA7-AB1D-66BA93A48129}" type="sibTrans" cxnId="{78FD0F85-F141-4305-838B-0589A3C9C8F0}">
      <dgm:prSet/>
      <dgm:spPr/>
      <dgm:t>
        <a:bodyPr/>
        <a:lstStyle/>
        <a:p>
          <a:endParaRPr lang="en-GB"/>
        </a:p>
      </dgm:t>
    </dgm:pt>
    <dgm:pt modelId="{25943B85-C570-4E99-90F6-789951B059D4}">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Deliverables</a:t>
          </a:r>
        </a:p>
      </dgm:t>
    </dgm:pt>
    <dgm:pt modelId="{F4549F12-6FD5-4C8E-B702-5620140EF601}" type="parTrans" cxnId="{7CA9BF9E-CAD3-4572-8997-E5B282BFB499}">
      <dgm:prSet/>
      <dgm:spPr/>
      <dgm:t>
        <a:bodyPr/>
        <a:lstStyle/>
        <a:p>
          <a:endParaRPr lang="en-GB"/>
        </a:p>
      </dgm:t>
    </dgm:pt>
    <dgm:pt modelId="{A426EC0B-29ED-4D13-AE5D-5C9A0805E2D0}" type="sibTrans" cxnId="{7CA9BF9E-CAD3-4572-8997-E5B282BFB499}">
      <dgm:prSet/>
      <dgm:spPr/>
      <dgm:t>
        <a:bodyPr/>
        <a:lstStyle/>
        <a:p>
          <a:endParaRPr lang="en-GB"/>
        </a:p>
      </dgm:t>
    </dgm:pt>
    <dgm:pt modelId="{11E90C43-83A4-4492-A83A-53301B63FDF5}">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Work</a:t>
          </a:r>
        </a:p>
      </dgm:t>
    </dgm:pt>
    <dgm:pt modelId="{933D0E94-A647-435F-87A4-68CDA075D61A}" type="parTrans" cxnId="{89454DF2-FDAB-4E77-B83D-3FC9B881B793}">
      <dgm:prSet/>
      <dgm:spPr/>
      <dgm:t>
        <a:bodyPr/>
        <a:lstStyle/>
        <a:p>
          <a:endParaRPr lang="en-GB"/>
        </a:p>
      </dgm:t>
    </dgm:pt>
    <dgm:pt modelId="{2773564F-7705-4861-A0B4-7A5C54BCFD32}" type="sibTrans" cxnId="{89454DF2-FDAB-4E77-B83D-3FC9B881B793}">
      <dgm:prSet/>
      <dgm:spPr/>
      <dgm:t>
        <a:bodyPr/>
        <a:lstStyle/>
        <a:p>
          <a:endParaRPr lang="en-GB"/>
        </a:p>
      </dgm:t>
    </dgm:pt>
    <dgm:pt modelId="{78F09D67-C0B1-435C-A36A-71B5CB6B3A8F}" type="pres">
      <dgm:prSet presAssocID="{1C12D288-B24E-492B-AE19-DEB2E9085932}" presName="compositeShape" presStyleCnt="0">
        <dgm:presLayoutVars>
          <dgm:chMax val="9"/>
          <dgm:dir/>
          <dgm:resizeHandles val="exact"/>
        </dgm:presLayoutVars>
      </dgm:prSet>
      <dgm:spPr/>
    </dgm:pt>
    <dgm:pt modelId="{1F3F0081-2B2C-4EF1-AEF1-3F1AB7D7EF18}" type="pres">
      <dgm:prSet presAssocID="{1C12D288-B24E-492B-AE19-DEB2E9085932}" presName="triangle1" presStyleLbl="node1" presStyleIdx="0" presStyleCnt="4">
        <dgm:presLayoutVars>
          <dgm:bulletEnabled val="1"/>
        </dgm:presLayoutVars>
      </dgm:prSet>
      <dgm:spPr/>
    </dgm:pt>
    <dgm:pt modelId="{9E3A98BF-B962-4C88-A3F4-CE0A9C609CD9}" type="pres">
      <dgm:prSet presAssocID="{1C12D288-B24E-492B-AE19-DEB2E9085932}" presName="triangle2" presStyleLbl="node1" presStyleIdx="1" presStyleCnt="4" custLinFactNeighborX="917" custLinFactNeighborY="0">
        <dgm:presLayoutVars>
          <dgm:bulletEnabled val="1"/>
        </dgm:presLayoutVars>
      </dgm:prSet>
      <dgm:spPr/>
    </dgm:pt>
    <dgm:pt modelId="{9159F311-1A1A-42F0-95D9-1D01F205FFC7}" type="pres">
      <dgm:prSet presAssocID="{1C12D288-B24E-492B-AE19-DEB2E9085932}" presName="triangle3" presStyleLbl="node1" presStyleIdx="2" presStyleCnt="4" custLinFactNeighborX="-317" custLinFactNeighborY="1191">
        <dgm:presLayoutVars>
          <dgm:bulletEnabled val="1"/>
        </dgm:presLayoutVars>
      </dgm:prSet>
      <dgm:spPr/>
    </dgm:pt>
    <dgm:pt modelId="{5FD32BF9-F427-41D7-9D4D-76BBE6F5A287}" type="pres">
      <dgm:prSet presAssocID="{1C12D288-B24E-492B-AE19-DEB2E9085932}" presName="triangle4" presStyleLbl="node1" presStyleIdx="3" presStyleCnt="4">
        <dgm:presLayoutVars>
          <dgm:bulletEnabled val="1"/>
        </dgm:presLayoutVars>
      </dgm:prSet>
      <dgm:spPr/>
    </dgm:pt>
  </dgm:ptLst>
  <dgm:cxnLst>
    <dgm:cxn modelId="{1188753E-B841-4977-A47E-51CA2FA847A6}" type="presOf" srcId="{09DDE4E1-06FB-49E1-97AF-565671222271}" destId="{9E3A98BF-B962-4C88-A3F4-CE0A9C609CD9}" srcOrd="0" destOrd="0" presId="urn:microsoft.com/office/officeart/2005/8/layout/pyramid4"/>
    <dgm:cxn modelId="{AC1BFB61-7943-42E3-BAD4-5ECB6D885B0F}" type="presOf" srcId="{9D75E28C-B17D-46F3-9BEB-48D595F78957}" destId="{1F3F0081-2B2C-4EF1-AEF1-3F1AB7D7EF18}" srcOrd="0" destOrd="0" presId="urn:microsoft.com/office/officeart/2005/8/layout/pyramid4"/>
    <dgm:cxn modelId="{CC1C6D76-E5A1-4CB9-9F32-4AE10A0BCCAF}" type="presOf" srcId="{1C12D288-B24E-492B-AE19-DEB2E9085932}" destId="{78F09D67-C0B1-435C-A36A-71B5CB6B3A8F}" srcOrd="0" destOrd="0" presId="urn:microsoft.com/office/officeart/2005/8/layout/pyramid4"/>
    <dgm:cxn modelId="{C8AB0E77-6457-4A8D-8533-CEE107C65F41}" srcId="{1C12D288-B24E-492B-AE19-DEB2E9085932}" destId="{9D75E28C-B17D-46F3-9BEB-48D595F78957}" srcOrd="0" destOrd="0" parTransId="{877023CC-43D8-44BE-92E6-A19E4D2A2712}" sibTransId="{6A13050E-B721-407E-81FB-388C1EF05A87}"/>
    <dgm:cxn modelId="{78FD0F85-F141-4305-838B-0589A3C9C8F0}" srcId="{1C12D288-B24E-492B-AE19-DEB2E9085932}" destId="{09DDE4E1-06FB-49E1-97AF-565671222271}" srcOrd="1" destOrd="0" parTransId="{A12525BF-DF1F-4556-962C-46E73D02E5B5}" sibTransId="{82063AC2-BC73-4AA7-AB1D-66BA93A48129}"/>
    <dgm:cxn modelId="{85FC9F8D-3D9A-4CCE-B70D-B4FFEB75EEC9}" type="presOf" srcId="{25943B85-C570-4E99-90F6-789951B059D4}" destId="{9159F311-1A1A-42F0-95D9-1D01F205FFC7}" srcOrd="0" destOrd="0" presId="urn:microsoft.com/office/officeart/2005/8/layout/pyramid4"/>
    <dgm:cxn modelId="{7CA9BF9E-CAD3-4572-8997-E5B282BFB499}" srcId="{1C12D288-B24E-492B-AE19-DEB2E9085932}" destId="{25943B85-C570-4E99-90F6-789951B059D4}" srcOrd="2" destOrd="0" parTransId="{F4549F12-6FD5-4C8E-B702-5620140EF601}" sibTransId="{A426EC0B-29ED-4D13-AE5D-5C9A0805E2D0}"/>
    <dgm:cxn modelId="{437A60C4-4B0F-4508-86A5-4F6BE8B60636}" type="presOf" srcId="{11E90C43-83A4-4492-A83A-53301B63FDF5}" destId="{5FD32BF9-F427-41D7-9D4D-76BBE6F5A287}" srcOrd="0" destOrd="0" presId="urn:microsoft.com/office/officeart/2005/8/layout/pyramid4"/>
    <dgm:cxn modelId="{89454DF2-FDAB-4E77-B83D-3FC9B881B793}" srcId="{1C12D288-B24E-492B-AE19-DEB2E9085932}" destId="{11E90C43-83A4-4492-A83A-53301B63FDF5}" srcOrd="3" destOrd="0" parTransId="{933D0E94-A647-435F-87A4-68CDA075D61A}" sibTransId="{2773564F-7705-4861-A0B4-7A5C54BCFD32}"/>
    <dgm:cxn modelId="{6AB27CF2-F813-43DD-BAF9-8B2D82C52D3E}" type="presParOf" srcId="{78F09D67-C0B1-435C-A36A-71B5CB6B3A8F}" destId="{1F3F0081-2B2C-4EF1-AEF1-3F1AB7D7EF18}" srcOrd="0" destOrd="0" presId="urn:microsoft.com/office/officeart/2005/8/layout/pyramid4"/>
    <dgm:cxn modelId="{40E18C08-92AE-4011-9C33-E0C8EE3B73C3}" type="presParOf" srcId="{78F09D67-C0B1-435C-A36A-71B5CB6B3A8F}" destId="{9E3A98BF-B962-4C88-A3F4-CE0A9C609CD9}" srcOrd="1" destOrd="0" presId="urn:microsoft.com/office/officeart/2005/8/layout/pyramid4"/>
    <dgm:cxn modelId="{34CC8B0C-C85A-4C93-AE21-48D71A7FEC22}" type="presParOf" srcId="{78F09D67-C0B1-435C-A36A-71B5CB6B3A8F}" destId="{9159F311-1A1A-42F0-95D9-1D01F205FFC7}" srcOrd="2" destOrd="0" presId="urn:microsoft.com/office/officeart/2005/8/layout/pyramid4"/>
    <dgm:cxn modelId="{888DC449-21CF-4DC2-BBC9-4B5007F83DBA}" type="presParOf" srcId="{78F09D67-C0B1-435C-A36A-71B5CB6B3A8F}" destId="{5FD32BF9-F427-41D7-9D4D-76BBE6F5A287}" srcOrd="3" destOrd="0" presId="urn:microsoft.com/office/officeart/2005/8/layout/pyramid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F6C6A6-7A51-4F66-AABC-63FC59C995B2}">
      <dsp:nvSpPr>
        <dsp:cNvPr id="0" name=""/>
        <dsp:cNvSpPr/>
      </dsp:nvSpPr>
      <dsp:spPr>
        <a:xfrm>
          <a:off x="0" y="1658017"/>
          <a:ext cx="8686800" cy="6549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Level 3</a:t>
          </a:r>
        </a:p>
      </dsp:txBody>
      <dsp:txXfrm>
        <a:off x="0" y="1658017"/>
        <a:ext cx="2606040" cy="654903"/>
      </dsp:txXfrm>
    </dsp:sp>
    <dsp:sp modelId="{6250DC2E-C73A-490E-9D5C-0411AAB91DB3}">
      <dsp:nvSpPr>
        <dsp:cNvPr id="0" name=""/>
        <dsp:cNvSpPr/>
      </dsp:nvSpPr>
      <dsp:spPr>
        <a:xfrm>
          <a:off x="0" y="893963"/>
          <a:ext cx="8686800" cy="6549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Level 2</a:t>
          </a:r>
        </a:p>
      </dsp:txBody>
      <dsp:txXfrm>
        <a:off x="0" y="893963"/>
        <a:ext cx="2606040" cy="654903"/>
      </dsp:txXfrm>
    </dsp:sp>
    <dsp:sp modelId="{345DF501-EE09-4DFC-8796-910C50E882EA}">
      <dsp:nvSpPr>
        <dsp:cNvPr id="0" name=""/>
        <dsp:cNvSpPr/>
      </dsp:nvSpPr>
      <dsp:spPr>
        <a:xfrm>
          <a:off x="0" y="129909"/>
          <a:ext cx="8686800" cy="6549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Level 1</a:t>
          </a:r>
        </a:p>
      </dsp:txBody>
      <dsp:txXfrm>
        <a:off x="0" y="129909"/>
        <a:ext cx="2606040" cy="654903"/>
      </dsp:txXfrm>
    </dsp:sp>
    <dsp:sp modelId="{1A7563D4-493D-497C-BC48-E03A2AE1D4FC}">
      <dsp:nvSpPr>
        <dsp:cNvPr id="0" name=""/>
        <dsp:cNvSpPr/>
      </dsp:nvSpPr>
      <dsp:spPr>
        <a:xfrm>
          <a:off x="4516569" y="184485"/>
          <a:ext cx="2051050"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Level 1 –Project Title</a:t>
          </a:r>
        </a:p>
      </dsp:txBody>
      <dsp:txXfrm>
        <a:off x="4532554" y="200470"/>
        <a:ext cx="2019080" cy="513782"/>
      </dsp:txXfrm>
    </dsp:sp>
    <dsp:sp modelId="{E7767DFF-A98E-4E08-8B77-D41D7004F915}">
      <dsp:nvSpPr>
        <dsp:cNvPr id="0" name=""/>
        <dsp:cNvSpPr/>
      </dsp:nvSpPr>
      <dsp:spPr>
        <a:xfrm>
          <a:off x="3494523" y="730237"/>
          <a:ext cx="2047571" cy="218301"/>
        </a:xfrm>
        <a:custGeom>
          <a:avLst/>
          <a:gdLst/>
          <a:ahLst/>
          <a:cxnLst/>
          <a:rect l="0" t="0" r="0" b="0"/>
          <a:pathLst>
            <a:path>
              <a:moveTo>
                <a:pt x="2047571" y="0"/>
              </a:moveTo>
              <a:lnTo>
                <a:pt x="2047571" y="109150"/>
              </a:lnTo>
              <a:lnTo>
                <a:pt x="0" y="109150"/>
              </a:lnTo>
              <a:lnTo>
                <a:pt x="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BDCF7AD3-DB73-4CCC-BCBA-106FE81493A8}">
      <dsp:nvSpPr>
        <dsp:cNvPr id="0" name=""/>
        <dsp:cNvSpPr/>
      </dsp:nvSpPr>
      <dsp:spPr>
        <a:xfrm>
          <a:off x="2747696" y="948538"/>
          <a:ext cx="1493654"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Deliverable 1.1</a:t>
          </a:r>
        </a:p>
      </dsp:txBody>
      <dsp:txXfrm>
        <a:off x="2763681" y="964523"/>
        <a:ext cx="1461684" cy="513782"/>
      </dsp:txXfrm>
    </dsp:sp>
    <dsp:sp modelId="{750BC254-9EC3-4402-BF2A-CBFB99D7DF34}">
      <dsp:nvSpPr>
        <dsp:cNvPr id="0" name=""/>
        <dsp:cNvSpPr/>
      </dsp:nvSpPr>
      <dsp:spPr>
        <a:xfrm>
          <a:off x="3448803" y="1494291"/>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6A70E2B4-FED8-45D5-8F6B-26F4FE051378}">
      <dsp:nvSpPr>
        <dsp:cNvPr id="0" name=""/>
        <dsp:cNvSpPr/>
      </dsp:nvSpPr>
      <dsp:spPr>
        <a:xfrm>
          <a:off x="2606572" y="1712592"/>
          <a:ext cx="1775901"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Work package 1.1 etc </a:t>
          </a:r>
        </a:p>
      </dsp:txBody>
      <dsp:txXfrm>
        <a:off x="2622557" y="1728577"/>
        <a:ext cx="1743931" cy="513782"/>
      </dsp:txXfrm>
    </dsp:sp>
    <dsp:sp modelId="{598E0FE4-DC56-448E-9577-040EF404E436}">
      <dsp:nvSpPr>
        <dsp:cNvPr id="0" name=""/>
        <dsp:cNvSpPr/>
      </dsp:nvSpPr>
      <dsp:spPr>
        <a:xfrm>
          <a:off x="3448803" y="2258345"/>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278E5422-5C00-4030-B2C4-D31BD54B9647}">
      <dsp:nvSpPr>
        <dsp:cNvPr id="0" name=""/>
        <dsp:cNvSpPr/>
      </dsp:nvSpPr>
      <dsp:spPr>
        <a:xfrm>
          <a:off x="2994410" y="2476646"/>
          <a:ext cx="1000225"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1.1</a:t>
          </a:r>
        </a:p>
      </dsp:txBody>
      <dsp:txXfrm>
        <a:off x="3010395" y="2492631"/>
        <a:ext cx="968255" cy="513782"/>
      </dsp:txXfrm>
    </dsp:sp>
    <dsp:sp modelId="{2C90CEA9-7EC0-4691-B372-2D82118E40BA}">
      <dsp:nvSpPr>
        <dsp:cNvPr id="0" name=""/>
        <dsp:cNvSpPr/>
      </dsp:nvSpPr>
      <dsp:spPr>
        <a:xfrm>
          <a:off x="3448803" y="3022399"/>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A4151718-201F-46AC-BDBF-64CCD3DB6C66}">
      <dsp:nvSpPr>
        <dsp:cNvPr id="0" name=""/>
        <dsp:cNvSpPr/>
      </dsp:nvSpPr>
      <dsp:spPr>
        <a:xfrm>
          <a:off x="2937216" y="3240700"/>
          <a:ext cx="1114612"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1.2</a:t>
          </a:r>
        </a:p>
      </dsp:txBody>
      <dsp:txXfrm>
        <a:off x="2953201" y="3256685"/>
        <a:ext cx="1082642" cy="513782"/>
      </dsp:txXfrm>
    </dsp:sp>
    <dsp:sp modelId="{F7C9D53A-1452-44A5-BCC4-B69179BA60FD}">
      <dsp:nvSpPr>
        <dsp:cNvPr id="0" name=""/>
        <dsp:cNvSpPr/>
      </dsp:nvSpPr>
      <dsp:spPr>
        <a:xfrm>
          <a:off x="5480743" y="730237"/>
          <a:ext cx="91440" cy="218301"/>
        </a:xfrm>
        <a:custGeom>
          <a:avLst/>
          <a:gdLst/>
          <a:ahLst/>
          <a:cxnLst/>
          <a:rect l="0" t="0" r="0" b="0"/>
          <a:pathLst>
            <a:path>
              <a:moveTo>
                <a:pt x="61351" y="0"/>
              </a:moveTo>
              <a:lnTo>
                <a:pt x="61351" y="109150"/>
              </a:lnTo>
              <a:lnTo>
                <a:pt x="45720" y="109150"/>
              </a:ln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9A444DD0-1AA4-48BD-9F87-95F39E0BFB83}">
      <dsp:nvSpPr>
        <dsp:cNvPr id="0" name=""/>
        <dsp:cNvSpPr/>
      </dsp:nvSpPr>
      <dsp:spPr>
        <a:xfrm>
          <a:off x="4802811" y="948538"/>
          <a:ext cx="1447303"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Deliverable 2.1</a:t>
          </a:r>
        </a:p>
      </dsp:txBody>
      <dsp:txXfrm>
        <a:off x="4818796" y="964523"/>
        <a:ext cx="1415333" cy="513782"/>
      </dsp:txXfrm>
    </dsp:sp>
    <dsp:sp modelId="{0D10A259-F653-4C2D-881D-39E389D4C7EC}">
      <dsp:nvSpPr>
        <dsp:cNvPr id="0" name=""/>
        <dsp:cNvSpPr/>
      </dsp:nvSpPr>
      <dsp:spPr>
        <a:xfrm>
          <a:off x="5480743" y="1494291"/>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13326D77-097A-4C38-A740-E031D32E4E77}">
      <dsp:nvSpPr>
        <dsp:cNvPr id="0" name=""/>
        <dsp:cNvSpPr/>
      </dsp:nvSpPr>
      <dsp:spPr>
        <a:xfrm>
          <a:off x="4628062" y="1712592"/>
          <a:ext cx="1796800"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Work package 2.1 etc</a:t>
          </a:r>
        </a:p>
      </dsp:txBody>
      <dsp:txXfrm>
        <a:off x="4644047" y="1728577"/>
        <a:ext cx="1764830" cy="513782"/>
      </dsp:txXfrm>
    </dsp:sp>
    <dsp:sp modelId="{219E091F-770D-4682-B6BF-EE9A985BA63F}">
      <dsp:nvSpPr>
        <dsp:cNvPr id="0" name=""/>
        <dsp:cNvSpPr/>
      </dsp:nvSpPr>
      <dsp:spPr>
        <a:xfrm>
          <a:off x="5480743" y="2258345"/>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4A2E053D-68FB-493E-8D7D-B5FA2E0945BB}">
      <dsp:nvSpPr>
        <dsp:cNvPr id="0" name=""/>
        <dsp:cNvSpPr/>
      </dsp:nvSpPr>
      <dsp:spPr>
        <a:xfrm>
          <a:off x="4891980" y="2476646"/>
          <a:ext cx="1268965"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2.1</a:t>
          </a:r>
        </a:p>
      </dsp:txBody>
      <dsp:txXfrm>
        <a:off x="4907965" y="2492631"/>
        <a:ext cx="1236995" cy="513782"/>
      </dsp:txXfrm>
    </dsp:sp>
    <dsp:sp modelId="{2B7CBC95-5D8F-4BB9-8D99-4AE2A25E6D75}">
      <dsp:nvSpPr>
        <dsp:cNvPr id="0" name=""/>
        <dsp:cNvSpPr/>
      </dsp:nvSpPr>
      <dsp:spPr>
        <a:xfrm>
          <a:off x="5480743" y="3022399"/>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2A5883FF-2DC3-4C94-84FF-E3B5B0D5EACB}">
      <dsp:nvSpPr>
        <dsp:cNvPr id="0" name=""/>
        <dsp:cNvSpPr/>
      </dsp:nvSpPr>
      <dsp:spPr>
        <a:xfrm>
          <a:off x="4856975" y="3240700"/>
          <a:ext cx="1338974"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2</a:t>
          </a:r>
        </a:p>
      </dsp:txBody>
      <dsp:txXfrm>
        <a:off x="4872960" y="3256685"/>
        <a:ext cx="1307004" cy="513782"/>
      </dsp:txXfrm>
    </dsp:sp>
    <dsp:sp modelId="{369C93D5-66D3-4757-9203-1079CAD91257}">
      <dsp:nvSpPr>
        <dsp:cNvPr id="0" name=""/>
        <dsp:cNvSpPr/>
      </dsp:nvSpPr>
      <dsp:spPr>
        <a:xfrm>
          <a:off x="5542094" y="730237"/>
          <a:ext cx="2049397" cy="218301"/>
        </a:xfrm>
        <a:custGeom>
          <a:avLst/>
          <a:gdLst/>
          <a:ahLst/>
          <a:cxnLst/>
          <a:rect l="0" t="0" r="0" b="0"/>
          <a:pathLst>
            <a:path>
              <a:moveTo>
                <a:pt x="0" y="0"/>
              </a:moveTo>
              <a:lnTo>
                <a:pt x="0" y="109150"/>
              </a:lnTo>
              <a:lnTo>
                <a:pt x="2049397" y="109150"/>
              </a:lnTo>
              <a:lnTo>
                <a:pt x="2049397"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9648B580-7920-44B8-BB07-22E9313EB4CD}">
      <dsp:nvSpPr>
        <dsp:cNvPr id="0" name=""/>
        <dsp:cNvSpPr/>
      </dsp:nvSpPr>
      <dsp:spPr>
        <a:xfrm>
          <a:off x="6846490" y="948538"/>
          <a:ext cx="1490003"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Deliverable 3.1</a:t>
          </a:r>
        </a:p>
      </dsp:txBody>
      <dsp:txXfrm>
        <a:off x="6862475" y="964523"/>
        <a:ext cx="1458033" cy="513782"/>
      </dsp:txXfrm>
    </dsp:sp>
    <dsp:sp modelId="{9F52B54E-41D2-43E7-B3B0-D4EA7509969F}">
      <dsp:nvSpPr>
        <dsp:cNvPr id="0" name=""/>
        <dsp:cNvSpPr/>
      </dsp:nvSpPr>
      <dsp:spPr>
        <a:xfrm>
          <a:off x="7545771" y="1494291"/>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CAF8517B-7D12-489C-B8C9-6949CD383863}">
      <dsp:nvSpPr>
        <dsp:cNvPr id="0" name=""/>
        <dsp:cNvSpPr/>
      </dsp:nvSpPr>
      <dsp:spPr>
        <a:xfrm>
          <a:off x="6670452" y="1712592"/>
          <a:ext cx="1842079"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Work package 3.1 etc</a:t>
          </a:r>
        </a:p>
      </dsp:txBody>
      <dsp:txXfrm>
        <a:off x="6686437" y="1728577"/>
        <a:ext cx="1810109" cy="513782"/>
      </dsp:txXfrm>
    </dsp:sp>
    <dsp:sp modelId="{0A38E003-9C3E-4A45-8152-67999AED4138}">
      <dsp:nvSpPr>
        <dsp:cNvPr id="0" name=""/>
        <dsp:cNvSpPr/>
      </dsp:nvSpPr>
      <dsp:spPr>
        <a:xfrm>
          <a:off x="7545771" y="2258345"/>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71F8A495-4AE7-48D9-92B9-67508D30A459}">
      <dsp:nvSpPr>
        <dsp:cNvPr id="0" name=""/>
        <dsp:cNvSpPr/>
      </dsp:nvSpPr>
      <dsp:spPr>
        <a:xfrm>
          <a:off x="7017076" y="2476646"/>
          <a:ext cx="1148831"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3.1</a:t>
          </a:r>
        </a:p>
      </dsp:txBody>
      <dsp:txXfrm>
        <a:off x="7033061" y="2492631"/>
        <a:ext cx="1116861" cy="513782"/>
      </dsp:txXfrm>
    </dsp:sp>
    <dsp:sp modelId="{7C9F1B75-E358-4C29-AC87-1E9981C5E733}">
      <dsp:nvSpPr>
        <dsp:cNvPr id="0" name=""/>
        <dsp:cNvSpPr/>
      </dsp:nvSpPr>
      <dsp:spPr>
        <a:xfrm>
          <a:off x="7545771" y="3022399"/>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8A119DDF-EA13-4EEF-85C9-B0F8F6E78E95}">
      <dsp:nvSpPr>
        <dsp:cNvPr id="0" name=""/>
        <dsp:cNvSpPr/>
      </dsp:nvSpPr>
      <dsp:spPr>
        <a:xfrm>
          <a:off x="6945429" y="3240700"/>
          <a:ext cx="1292124"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3.2</a:t>
          </a:r>
        </a:p>
      </dsp:txBody>
      <dsp:txXfrm>
        <a:off x="6961414" y="3256685"/>
        <a:ext cx="1260154" cy="5137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F0081-2B2C-4EF1-AEF1-3F1AB7D7EF18}">
      <dsp:nvSpPr>
        <dsp:cNvPr id="0" name=""/>
        <dsp:cNvSpPr/>
      </dsp:nvSpPr>
      <dsp:spPr>
        <a:xfrm>
          <a:off x="1303727" y="0"/>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Goal</a:t>
          </a: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r>
            <a:rPr lang="en-GB" sz="1000" kern="1200" baseline="0" dirty="0">
              <a:solidFill>
                <a:schemeClr val="tx1"/>
              </a:solidFill>
            </a:rPr>
            <a:t>Objectives</a:t>
          </a: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endParaRPr lang="en-GB" sz="1000" kern="1200" baseline="0" dirty="0">
            <a:solidFill>
              <a:schemeClr val="tx1"/>
            </a:solidFill>
          </a:endParaRPr>
        </a:p>
      </dsp:txBody>
      <dsp:txXfrm>
        <a:off x="1902020" y="1196587"/>
        <a:ext cx="1196587" cy="1196586"/>
      </dsp:txXfrm>
    </dsp:sp>
    <dsp:sp modelId="{9E3A98BF-B962-4C88-A3F4-CE0A9C609CD9}">
      <dsp:nvSpPr>
        <dsp:cNvPr id="0" name=""/>
        <dsp:cNvSpPr/>
      </dsp:nvSpPr>
      <dsp:spPr>
        <a:xfrm>
          <a:off x="129086"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Requirements</a:t>
          </a:r>
        </a:p>
      </dsp:txBody>
      <dsp:txXfrm>
        <a:off x="727379" y="3589760"/>
        <a:ext cx="1196587" cy="1196586"/>
      </dsp:txXfrm>
    </dsp:sp>
    <dsp:sp modelId="{9159F311-1A1A-42F0-95D9-1D01F205FFC7}">
      <dsp:nvSpPr>
        <dsp:cNvPr id="0" name=""/>
        <dsp:cNvSpPr/>
      </dsp:nvSpPr>
      <dsp:spPr>
        <a:xfrm rot="10800000">
          <a:off x="1296141"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Deliverables</a:t>
          </a:r>
        </a:p>
      </dsp:txBody>
      <dsp:txXfrm rot="10800000">
        <a:off x="1894434" y="2393173"/>
        <a:ext cx="1196587" cy="1196586"/>
      </dsp:txXfrm>
    </dsp:sp>
    <dsp:sp modelId="{5FD32BF9-F427-41D7-9D4D-76BBE6F5A287}">
      <dsp:nvSpPr>
        <dsp:cNvPr id="0" name=""/>
        <dsp:cNvSpPr/>
      </dsp:nvSpPr>
      <dsp:spPr>
        <a:xfrm>
          <a:off x="2500313"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Work</a:t>
          </a:r>
        </a:p>
      </dsp:txBody>
      <dsp:txXfrm>
        <a:off x="3098606" y="3589760"/>
        <a:ext cx="1196587" cy="119658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274" name="Slide Image Placeholder 1"/>
          <p:cNvSpPr>
            <a:spLocks noGrp="1" noRot="1" noChangeAspect="1" noTextEdit="1"/>
          </p:cNvSpPr>
          <p:nvPr>
            <p:ph type="sldImg"/>
          </p:nvPr>
        </p:nvSpPr>
        <p:spPr>
          <a:ln/>
        </p:spPr>
      </p:sp>
      <p:sp>
        <p:nvSpPr>
          <p:cNvPr id="310275" name="Notes Placeholder 2"/>
          <p:cNvSpPr>
            <a:spLocks noGrp="1"/>
          </p:cNvSpPr>
          <p:nvPr>
            <p:ph type="body" idx="1"/>
          </p:nvPr>
        </p:nvSpPr>
        <p:spPr>
          <a:noFill/>
          <a:ln/>
        </p:spPr>
        <p:txBody>
          <a:bodyPr/>
          <a:lstStyle/>
          <a:p>
            <a:endParaRPr lang="en-GB" dirty="0"/>
          </a:p>
        </p:txBody>
      </p:sp>
      <p:sp>
        <p:nvSpPr>
          <p:cNvPr id="310276" name="Slide Number Placeholder 3"/>
          <p:cNvSpPr>
            <a:spLocks noGrp="1"/>
          </p:cNvSpPr>
          <p:nvPr>
            <p:ph type="sldNum" sz="quarter" idx="5"/>
          </p:nvPr>
        </p:nvSpPr>
        <p:spPr>
          <a:noFill/>
        </p:spPr>
        <p:txBody>
          <a:bodyPr/>
          <a:lstStyle/>
          <a:p>
            <a:fld id="{C751FCCC-554F-4845-980D-EBDDE03C3BC0}" type="slidenum">
              <a:rPr lang="en-US" smtClean="0"/>
              <a:pPr/>
              <a:t>4</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dirty="0"/>
          </a:p>
        </p:txBody>
      </p:sp>
    </p:spTree>
    <p:extLst>
      <p:ext uri="{BB962C8B-B14F-4D97-AF65-F5344CB8AC3E}">
        <p14:creationId xmlns:p14="http://schemas.microsoft.com/office/powerpoint/2010/main" val="1110180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706" name="Slide Image Placeholder 1"/>
          <p:cNvSpPr>
            <a:spLocks noGrp="1" noRot="1" noChangeAspect="1" noTextEdit="1"/>
          </p:cNvSpPr>
          <p:nvPr>
            <p:ph type="sldImg"/>
          </p:nvPr>
        </p:nvSpPr>
        <p:spPr>
          <a:ln/>
        </p:spPr>
      </p:sp>
      <p:sp>
        <p:nvSpPr>
          <p:cNvPr id="328707" name="Notes Placeholder 2"/>
          <p:cNvSpPr>
            <a:spLocks noGrp="1"/>
          </p:cNvSpPr>
          <p:nvPr>
            <p:ph type="body" idx="1"/>
          </p:nvPr>
        </p:nvSpPr>
        <p:spPr>
          <a:noFill/>
          <a:ln/>
        </p:spPr>
        <p:txBody>
          <a:bodyPr/>
          <a:lstStyle/>
          <a:p>
            <a:endParaRPr lang="en-GB" dirty="0"/>
          </a:p>
        </p:txBody>
      </p:sp>
      <p:sp>
        <p:nvSpPr>
          <p:cNvPr id="328708" name="Slide Number Placeholder 3"/>
          <p:cNvSpPr>
            <a:spLocks noGrp="1"/>
          </p:cNvSpPr>
          <p:nvPr>
            <p:ph type="sldNum" sz="quarter" idx="5"/>
          </p:nvPr>
        </p:nvSpPr>
        <p:spPr>
          <a:noFill/>
        </p:spPr>
        <p:txBody>
          <a:bodyPr/>
          <a:lstStyle/>
          <a:p>
            <a:fld id="{88B6D839-3811-4615-A3AE-CFA2207675CF}" type="slidenum">
              <a:rPr lang="en-US" smtClean="0"/>
              <a:pPr/>
              <a:t>22</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43</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62</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7314" name="Slide Image Placeholder 1"/>
          <p:cNvSpPr>
            <a:spLocks noGrp="1" noRot="1" noChangeAspect="1" noTextEdit="1"/>
          </p:cNvSpPr>
          <p:nvPr>
            <p:ph type="sldImg"/>
          </p:nvPr>
        </p:nvSpPr>
        <p:spPr>
          <a:ln/>
        </p:spPr>
      </p:sp>
      <p:sp>
        <p:nvSpPr>
          <p:cNvPr id="397315" name="Notes Placeholder 2"/>
          <p:cNvSpPr>
            <a:spLocks noGrp="1"/>
          </p:cNvSpPr>
          <p:nvPr>
            <p:ph type="body" idx="1"/>
          </p:nvPr>
        </p:nvSpPr>
        <p:spPr>
          <a:noFill/>
          <a:ln/>
        </p:spPr>
        <p:txBody>
          <a:bodyPr/>
          <a:lstStyle/>
          <a:p>
            <a:r>
              <a:rPr lang="en-GB"/>
              <a:t>Meridith and Mantel have changed the terminology used.  What used to be referred to as ‘indirect costs’ are now referred to as ‘overheads’</a:t>
            </a:r>
          </a:p>
        </p:txBody>
      </p:sp>
      <p:sp>
        <p:nvSpPr>
          <p:cNvPr id="397316" name="Slide Number Placeholder 3"/>
          <p:cNvSpPr>
            <a:spLocks noGrp="1"/>
          </p:cNvSpPr>
          <p:nvPr>
            <p:ph type="sldNum" sz="quarter" idx="5"/>
          </p:nvPr>
        </p:nvSpPr>
        <p:spPr>
          <a:noFill/>
        </p:spPr>
        <p:txBody>
          <a:bodyPr/>
          <a:lstStyle/>
          <a:p>
            <a:fld id="{D8DF23B7-AAB6-4CDA-ADE1-82B4C3485756}" type="slidenum">
              <a:rPr lang="en-US" smtClean="0"/>
              <a:pPr/>
              <a:t>85</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4786" name="Slide Image Placeholder 1"/>
          <p:cNvSpPr>
            <a:spLocks noGrp="1" noRot="1" noChangeAspect="1" noTextEdit="1"/>
          </p:cNvSpPr>
          <p:nvPr>
            <p:ph type="sldImg"/>
          </p:nvPr>
        </p:nvSpPr>
        <p:spPr>
          <a:ln/>
        </p:spPr>
      </p:sp>
      <p:sp>
        <p:nvSpPr>
          <p:cNvPr id="374787" name="Notes Placeholder 2"/>
          <p:cNvSpPr>
            <a:spLocks noGrp="1"/>
          </p:cNvSpPr>
          <p:nvPr>
            <p:ph type="body" idx="1"/>
          </p:nvPr>
        </p:nvSpPr>
        <p:spPr>
          <a:noFill/>
          <a:ln/>
        </p:spPr>
        <p:txBody>
          <a:bodyPr/>
          <a:lstStyle/>
          <a:p>
            <a:endParaRPr lang="en-GB"/>
          </a:p>
        </p:txBody>
      </p:sp>
      <p:sp>
        <p:nvSpPr>
          <p:cNvPr id="374788" name="Slide Number Placeholder 3"/>
          <p:cNvSpPr>
            <a:spLocks noGrp="1"/>
          </p:cNvSpPr>
          <p:nvPr>
            <p:ph type="sldNum" sz="quarter" idx="5"/>
          </p:nvPr>
        </p:nvSpPr>
        <p:spPr>
          <a:noFill/>
        </p:spPr>
        <p:txBody>
          <a:bodyPr/>
          <a:lstStyle/>
          <a:p>
            <a:fld id="{2B028233-87F4-4934-B0DB-1843AB578532}" type="slidenum">
              <a:rPr lang="en-US" smtClean="0"/>
              <a:pPr/>
              <a:t>91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0930" name="Slide Image Placeholder 1"/>
          <p:cNvSpPr>
            <a:spLocks noGrp="1" noRot="1" noChangeAspect="1" noTextEdit="1"/>
          </p:cNvSpPr>
          <p:nvPr>
            <p:ph type="sldImg"/>
          </p:nvPr>
        </p:nvSpPr>
        <p:spPr>
          <a:ln/>
        </p:spPr>
      </p:sp>
      <p:sp>
        <p:nvSpPr>
          <p:cNvPr id="380931" name="Notes Placeholder 2"/>
          <p:cNvSpPr>
            <a:spLocks noGrp="1"/>
          </p:cNvSpPr>
          <p:nvPr>
            <p:ph type="body" idx="1"/>
          </p:nvPr>
        </p:nvSpPr>
        <p:spPr>
          <a:noFill/>
          <a:ln/>
        </p:spPr>
        <p:txBody>
          <a:bodyPr/>
          <a:lstStyle/>
          <a:p>
            <a:r>
              <a:rPr lang="en-GB"/>
              <a:t>Float is the standard UK term, Slack is the standard US term.</a:t>
            </a:r>
          </a:p>
          <a:p>
            <a:r>
              <a:rPr lang="en-GB"/>
              <a:t>Also, Independent Float - not covered here may refer learners to it</a:t>
            </a:r>
          </a:p>
        </p:txBody>
      </p:sp>
      <p:sp>
        <p:nvSpPr>
          <p:cNvPr id="380932" name="Slide Number Placeholder 3"/>
          <p:cNvSpPr>
            <a:spLocks noGrp="1"/>
          </p:cNvSpPr>
          <p:nvPr>
            <p:ph type="sldNum" sz="quarter" idx="5"/>
          </p:nvPr>
        </p:nvSpPr>
        <p:spPr>
          <a:noFill/>
        </p:spPr>
        <p:txBody>
          <a:bodyPr/>
          <a:lstStyle/>
          <a:p>
            <a:fld id="{44231400-64B3-4A2D-9590-FB0D45A57027}" type="slidenum">
              <a:rPr lang="en-US" smtClean="0"/>
              <a:pPr/>
              <a:t>95</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99</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123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149</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163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193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20/04/2021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20/04/2021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20/04/2021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20/04/2021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20/04/2021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15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8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8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20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8077200" cy="1224137"/>
          </a:xfrm>
        </p:spPr>
        <p:txBody>
          <a:bodyPr/>
          <a:lstStyle/>
          <a:p>
            <a:pPr eaLnBrk="1" fontAlgn="auto" hangingPunct="1">
              <a:spcAft>
                <a:spcPts val="0"/>
              </a:spcAft>
              <a:defRPr/>
            </a:pPr>
            <a:r>
              <a:rPr lang="en-US" sz="3200" dirty="0"/>
              <a:t>Revision on Project Management</a:t>
            </a:r>
            <a:br>
              <a:rPr lang="en-US" sz="3200" dirty="0"/>
            </a:br>
            <a:r>
              <a:rPr lang="en-US" sz="3200" dirty="0"/>
              <a:t>Week 1 - 9</a:t>
            </a:r>
            <a:br>
              <a:rPr lang="en-GB" dirty="0">
                <a:solidFill>
                  <a:srgbClr val="FFFF00"/>
                </a:solidFill>
              </a:rPr>
            </a:br>
            <a:endParaRPr lang="en-US" sz="2400" dirty="0">
              <a:solidFill>
                <a:srgbClr val="FFFF00"/>
              </a:solidFill>
            </a:endParaRPr>
          </a:p>
        </p:txBody>
      </p:sp>
      <p:sp>
        <p:nvSpPr>
          <p:cNvPr id="4"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0F4823-AC61-4108-9BC9-9E3A30F6FE1E}"/>
              </a:ext>
            </a:extLst>
          </p:cNvPr>
          <p:cNvSpPr>
            <a:spLocks noGrp="1"/>
          </p:cNvSpPr>
          <p:nvPr>
            <p:ph idx="1"/>
          </p:nvPr>
        </p:nvSpPr>
        <p:spPr>
          <a:xfrm>
            <a:off x="445669" y="836712"/>
            <a:ext cx="8229600" cy="3917032"/>
          </a:xfrm>
        </p:spPr>
        <p:txBody>
          <a:bodyPr/>
          <a:lstStyle/>
          <a:p>
            <a:pPr marL="0" indent="0">
              <a:buNone/>
            </a:pPr>
            <a:r>
              <a:rPr lang="en-GB" dirty="0"/>
              <a:t>The session is aimed for you to have open discussion through the topics covered so far. </a:t>
            </a:r>
          </a:p>
          <a:p>
            <a:pPr marL="0" indent="0">
              <a:buNone/>
            </a:pPr>
            <a:endParaRPr lang="en-GB" dirty="0"/>
          </a:p>
          <a:p>
            <a:pPr marL="0" indent="0">
              <a:buNone/>
            </a:pPr>
            <a:r>
              <a:rPr lang="en-GB" dirty="0"/>
              <a:t>Feel free to ask any question and clarify any area of doubts.</a:t>
            </a:r>
          </a:p>
        </p:txBody>
      </p:sp>
      <p:sp>
        <p:nvSpPr>
          <p:cNvPr id="4" name="Date Placeholder 3">
            <a:extLst>
              <a:ext uri="{FF2B5EF4-FFF2-40B4-BE49-F238E27FC236}">
                <a16:creationId xmlns:a16="http://schemas.microsoft.com/office/drawing/2014/main" id="{D524A927-AA99-48B8-AF68-9BAD6EBD83A2}"/>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118E177E-5C36-4764-873F-7B2381C48EAC}"/>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852535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a:xfrm>
            <a:off x="899592" y="1700808"/>
            <a:ext cx="7772400" cy="1152128"/>
          </a:xfrm>
        </p:spPr>
        <p:txBody>
          <a:bodyPr>
            <a:normAutofit fontScale="90000"/>
          </a:bodyPr>
          <a:lstStyle/>
          <a:p>
            <a:pPr eaLnBrk="1" fontAlgn="auto" hangingPunct="1">
              <a:spcAft>
                <a:spcPts val="0"/>
              </a:spcAft>
              <a:defRPr/>
            </a:pPr>
            <a:r>
              <a:rPr lang="en-GB" sz="4000" dirty="0"/>
              <a:t>Introduction to Project Management</a:t>
            </a:r>
            <a:br>
              <a:rPr lang="en-GB" sz="4000" dirty="0">
                <a:solidFill>
                  <a:srgbClr val="FFFF00"/>
                </a:solidFill>
              </a:rPr>
            </a:br>
            <a:br>
              <a:rPr lang="en-GB" sz="4000" dirty="0">
                <a:solidFill>
                  <a:srgbClr val="FFFF00"/>
                </a:solidFill>
              </a:rPr>
            </a:br>
            <a:endParaRPr lang="en-US" sz="2000"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274638"/>
            <a:ext cx="8229600" cy="994122"/>
          </a:xfrm>
        </p:spPr>
        <p:txBody>
          <a:bodyPr/>
          <a:lstStyle/>
          <a:p>
            <a:pPr eaLnBrk="1" fontAlgn="auto" hangingPunct="1">
              <a:spcAft>
                <a:spcPts val="0"/>
              </a:spcAft>
              <a:defRPr/>
            </a:pPr>
            <a:r>
              <a:rPr lang="en-GB" sz="3200" b="1" dirty="0"/>
              <a:t>Session Plan</a:t>
            </a:r>
            <a:endParaRPr lang="en-US" sz="3200" b="1" dirty="0"/>
          </a:p>
        </p:txBody>
      </p:sp>
      <p:sp>
        <p:nvSpPr>
          <p:cNvPr id="14339" name="Rectangle 3"/>
          <p:cNvSpPr>
            <a:spLocks noGrp="1" noChangeArrowheads="1"/>
          </p:cNvSpPr>
          <p:nvPr>
            <p:ph idx="1"/>
          </p:nvPr>
        </p:nvSpPr>
        <p:spPr>
          <a:xfrm>
            <a:off x="143508" y="1412776"/>
            <a:ext cx="8856984" cy="4032448"/>
          </a:xfrm>
        </p:spPr>
        <p:txBody>
          <a:bodyPr/>
          <a:lstStyle/>
          <a:p>
            <a:pPr eaLnBrk="1" hangingPunct="1"/>
            <a:r>
              <a:rPr lang="en-GB" sz="2800" dirty="0"/>
              <a:t>Introduction: Tutor and Students</a:t>
            </a:r>
          </a:p>
          <a:p>
            <a:pPr eaLnBrk="1" hangingPunct="1"/>
            <a:r>
              <a:rPr lang="en-GB" sz="2800" dirty="0"/>
              <a:t>Module overview: See Module Descriptor and Weekly Schedule</a:t>
            </a:r>
          </a:p>
          <a:p>
            <a:pPr eaLnBrk="1" hangingPunct="1"/>
            <a:r>
              <a:rPr lang="en-GB" sz="2800" dirty="0"/>
              <a:t>Delivery Style: (Online: MS Teams) 2 hours Lecture and 2 hours Seminar activities in breakout rooms</a:t>
            </a:r>
          </a:p>
          <a:p>
            <a:pPr eaLnBrk="1" hangingPunct="1"/>
            <a:r>
              <a:rPr lang="en-GB" sz="2800" dirty="0"/>
              <a:t>Attendance: Mandatory</a:t>
            </a:r>
          </a:p>
          <a:p>
            <a:pPr eaLnBrk="1" hangingPunct="1"/>
            <a:r>
              <a:rPr lang="en-GB" sz="2800" dirty="0"/>
              <a:t>Assignment: Will be uploaded on module in 2</a:t>
            </a:r>
            <a:r>
              <a:rPr lang="en-GB" sz="2800" baseline="30000" dirty="0"/>
              <a:t>nd</a:t>
            </a:r>
            <a:r>
              <a:rPr lang="en-GB" sz="2800" dirty="0"/>
              <a:t> week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AFE3E-04C8-4A32-9F12-40CC5B8D41F3}"/>
              </a:ext>
            </a:extLst>
          </p:cNvPr>
          <p:cNvSpPr>
            <a:spLocks noGrp="1"/>
          </p:cNvSpPr>
          <p:nvPr>
            <p:ph type="title"/>
          </p:nvPr>
        </p:nvSpPr>
        <p:spPr>
          <a:xfrm>
            <a:off x="457200" y="274638"/>
            <a:ext cx="8229600" cy="634082"/>
          </a:xfrm>
        </p:spPr>
        <p:txBody>
          <a:bodyPr/>
          <a:lstStyle/>
          <a:p>
            <a:r>
              <a:rPr lang="en-GB" sz="3200" b="1" dirty="0"/>
              <a:t>Introduction</a:t>
            </a:r>
          </a:p>
        </p:txBody>
      </p:sp>
      <p:sp>
        <p:nvSpPr>
          <p:cNvPr id="3" name="Content Placeholder 2">
            <a:extLst>
              <a:ext uri="{FF2B5EF4-FFF2-40B4-BE49-F238E27FC236}">
                <a16:creationId xmlns:a16="http://schemas.microsoft.com/office/drawing/2014/main" id="{47E93E74-5629-4D05-AE7C-D3B8A2DA2705}"/>
              </a:ext>
            </a:extLst>
          </p:cNvPr>
          <p:cNvSpPr>
            <a:spLocks noGrp="1"/>
          </p:cNvSpPr>
          <p:nvPr>
            <p:ph idx="1"/>
          </p:nvPr>
        </p:nvSpPr>
        <p:spPr>
          <a:xfrm>
            <a:off x="457200" y="1415828"/>
            <a:ext cx="8229600" cy="3381324"/>
          </a:xfrm>
        </p:spPr>
        <p:txBody>
          <a:bodyPr/>
          <a:lstStyle/>
          <a:p>
            <a:r>
              <a:rPr lang="en-GB" sz="2000" dirty="0"/>
              <a:t>To be successful in today’s competitive business world, a flexible and responsive approach must be adopted to deliver projects on time and within budget.</a:t>
            </a:r>
          </a:p>
          <a:p>
            <a:r>
              <a:rPr lang="en-GB" sz="2000" dirty="0"/>
              <a:t>Project management enables you to focus on priorities, track performance, overcome difficulties and adapt to change (Larson and Gray, 2018). </a:t>
            </a:r>
          </a:p>
          <a:p>
            <a:r>
              <a:rPr lang="en-GB" sz="2000" dirty="0"/>
              <a:t>Business leaders and industry experts have recognised that project management is critical to sustainable economic growth.</a:t>
            </a:r>
          </a:p>
          <a:p>
            <a:r>
              <a:rPr lang="en-GB" sz="2000" dirty="0"/>
              <a:t>It provides people with powerful set of tools that improves their capabilities.</a:t>
            </a:r>
          </a:p>
        </p:txBody>
      </p:sp>
      <p:sp>
        <p:nvSpPr>
          <p:cNvPr id="4" name="Date Placeholder 3">
            <a:extLst>
              <a:ext uri="{FF2B5EF4-FFF2-40B4-BE49-F238E27FC236}">
                <a16:creationId xmlns:a16="http://schemas.microsoft.com/office/drawing/2014/main" id="{55143B7E-B55F-4FA2-9D6C-3FB804AE7832}"/>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dirty="0"/>
          </a:p>
        </p:txBody>
      </p:sp>
      <p:sp>
        <p:nvSpPr>
          <p:cNvPr id="5" name="Slide Number Placeholder 4">
            <a:extLst>
              <a:ext uri="{FF2B5EF4-FFF2-40B4-BE49-F238E27FC236}">
                <a16:creationId xmlns:a16="http://schemas.microsoft.com/office/drawing/2014/main" id="{0BDB99D6-84DB-467B-8F43-B5589123E42F}"/>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dirty="0"/>
          </a:p>
        </p:txBody>
      </p:sp>
    </p:spTree>
    <p:extLst>
      <p:ext uri="{BB962C8B-B14F-4D97-AF65-F5344CB8AC3E}">
        <p14:creationId xmlns:p14="http://schemas.microsoft.com/office/powerpoint/2010/main" val="1515299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See the source image">
            <a:extLst>
              <a:ext uri="{FF2B5EF4-FFF2-40B4-BE49-F238E27FC236}">
                <a16:creationId xmlns:a16="http://schemas.microsoft.com/office/drawing/2014/main" id="{A316A273-606A-42C0-B3D0-073ED35142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00" r="18616" b="-2"/>
          <a:stretch/>
        </p:blipFill>
        <p:spPr bwMode="auto">
          <a:xfrm>
            <a:off x="13420" y="983243"/>
            <a:ext cx="3653898" cy="3029098"/>
          </a:xfrm>
          <a:prstGeom prst="rect">
            <a:avLst/>
          </a:prstGeom>
          <a:solidFill>
            <a:srgbClr val="FFFFFF"/>
          </a:solidFill>
        </p:spPr>
      </p:pic>
      <p:pic>
        <p:nvPicPr>
          <p:cNvPr id="6" name="Picture 4" descr="See the source image">
            <a:extLst>
              <a:ext uri="{FF2B5EF4-FFF2-40B4-BE49-F238E27FC236}">
                <a16:creationId xmlns:a16="http://schemas.microsoft.com/office/drawing/2014/main" id="{BE93CC55-71F0-45B2-A44F-DDED050AFC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626" y="4206954"/>
            <a:ext cx="3627057" cy="265104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See the source image">
            <a:extLst>
              <a:ext uri="{FF2B5EF4-FFF2-40B4-BE49-F238E27FC236}">
                <a16:creationId xmlns:a16="http://schemas.microsoft.com/office/drawing/2014/main" id="{E4D232CD-751E-4956-AA96-BCD37F520B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9646" y="979103"/>
            <a:ext cx="3152672" cy="302909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See the source image">
            <a:extLst>
              <a:ext uri="{FF2B5EF4-FFF2-40B4-BE49-F238E27FC236}">
                <a16:creationId xmlns:a16="http://schemas.microsoft.com/office/drawing/2014/main" id="{164194F9-788B-4F8F-AF2E-1C70009CF2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20795" y="4209359"/>
            <a:ext cx="3152672" cy="265518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0" descr="See the source image">
            <a:extLst>
              <a:ext uri="{FF2B5EF4-FFF2-40B4-BE49-F238E27FC236}">
                <a16:creationId xmlns:a16="http://schemas.microsoft.com/office/drawing/2014/main" id="{034AFBB5-B2D2-4BF3-B423-719253A3B76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62318" y="972556"/>
            <a:ext cx="2712259" cy="3029098"/>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Image result for projects">
            <a:extLst>
              <a:ext uri="{FF2B5EF4-FFF2-40B4-BE49-F238E27FC236}">
                <a16:creationId xmlns:a16="http://schemas.microsoft.com/office/drawing/2014/main" id="{CB6A5844-E09A-463D-901A-833DDE036F0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73467" y="4202812"/>
            <a:ext cx="2652907" cy="26551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8B12D82-4E46-45A4-9331-6266DDB65FAD}"/>
              </a:ext>
            </a:extLst>
          </p:cNvPr>
          <p:cNvSpPr>
            <a:spLocks noGrp="1"/>
          </p:cNvSpPr>
          <p:nvPr>
            <p:ph type="title"/>
          </p:nvPr>
        </p:nvSpPr>
        <p:spPr>
          <a:xfrm>
            <a:off x="425183" y="45550"/>
            <a:ext cx="8229600" cy="634082"/>
          </a:xfrm>
        </p:spPr>
        <p:txBody>
          <a:bodyPr/>
          <a:lstStyle/>
          <a:p>
            <a:r>
              <a:rPr lang="en-GB" sz="3200" b="1" dirty="0"/>
              <a:t>What is a project?</a:t>
            </a:r>
            <a:endParaRPr lang="en-GB" sz="3200" dirty="0"/>
          </a:p>
        </p:txBody>
      </p:sp>
    </p:spTree>
    <p:extLst>
      <p:ext uri="{BB962C8B-B14F-4D97-AF65-F5344CB8AC3E}">
        <p14:creationId xmlns:p14="http://schemas.microsoft.com/office/powerpoint/2010/main" val="854994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58C7E-73A4-4098-9B49-63D52ABB9E00}"/>
              </a:ext>
            </a:extLst>
          </p:cNvPr>
          <p:cNvSpPr>
            <a:spLocks noGrp="1"/>
          </p:cNvSpPr>
          <p:nvPr>
            <p:ph type="title"/>
          </p:nvPr>
        </p:nvSpPr>
        <p:spPr/>
        <p:txBody>
          <a:bodyPr/>
          <a:lstStyle/>
          <a:p>
            <a:r>
              <a:rPr lang="en-GB" sz="3200" b="1" dirty="0"/>
              <a:t>What is a project?</a:t>
            </a:r>
          </a:p>
        </p:txBody>
      </p:sp>
      <p:sp>
        <p:nvSpPr>
          <p:cNvPr id="3" name="Content Placeholder 2">
            <a:extLst>
              <a:ext uri="{FF2B5EF4-FFF2-40B4-BE49-F238E27FC236}">
                <a16:creationId xmlns:a16="http://schemas.microsoft.com/office/drawing/2014/main" id="{74F36633-268A-49EF-A26C-8C493700D96D}"/>
              </a:ext>
            </a:extLst>
          </p:cNvPr>
          <p:cNvSpPr>
            <a:spLocks noGrp="1"/>
          </p:cNvSpPr>
          <p:nvPr>
            <p:ph idx="1"/>
          </p:nvPr>
        </p:nvSpPr>
        <p:spPr>
          <a:xfrm>
            <a:off x="250825" y="1672308"/>
            <a:ext cx="8641655" cy="2332756"/>
          </a:xfrm>
        </p:spPr>
        <p:txBody>
          <a:bodyPr/>
          <a:lstStyle/>
          <a:p>
            <a:pPr marL="0" indent="0">
              <a:buNone/>
            </a:pPr>
            <a:r>
              <a:rPr lang="en-GB" altLang="en-US" sz="2800" dirty="0"/>
              <a:t>Project should not be confused with repetitive tasks; hence, it is defined as “A </a:t>
            </a:r>
            <a:r>
              <a:rPr lang="en-GB" altLang="en-US" sz="2800" b="1" dirty="0"/>
              <a:t>temporary</a:t>
            </a:r>
            <a:r>
              <a:rPr lang="en-GB" altLang="en-US" sz="2800" dirty="0"/>
              <a:t> endeavour undertaken to create a </a:t>
            </a:r>
            <a:r>
              <a:rPr lang="en-GB" altLang="en-US" sz="2800" b="1" dirty="0"/>
              <a:t>unique</a:t>
            </a:r>
            <a:r>
              <a:rPr lang="en-GB" altLang="en-US" sz="2800" dirty="0"/>
              <a:t> product, service, or result” (</a:t>
            </a:r>
            <a:r>
              <a:rPr lang="en-US" altLang="en-US" sz="2800" dirty="0"/>
              <a:t>PMI, 2006, p. 383).</a:t>
            </a:r>
          </a:p>
        </p:txBody>
      </p:sp>
      <p:sp>
        <p:nvSpPr>
          <p:cNvPr id="4" name="Date Placeholder 3">
            <a:extLst>
              <a:ext uri="{FF2B5EF4-FFF2-40B4-BE49-F238E27FC236}">
                <a16:creationId xmlns:a16="http://schemas.microsoft.com/office/drawing/2014/main" id="{ECE4E6EB-3029-4047-9D21-1FE889E441A2}"/>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dirty="0"/>
          </a:p>
        </p:txBody>
      </p:sp>
      <p:sp>
        <p:nvSpPr>
          <p:cNvPr id="5" name="Slide Number Placeholder 4">
            <a:extLst>
              <a:ext uri="{FF2B5EF4-FFF2-40B4-BE49-F238E27FC236}">
                <a16:creationId xmlns:a16="http://schemas.microsoft.com/office/drawing/2014/main" id="{7023DD64-1BC3-49C1-A8A6-BB5F0E99C565}"/>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dirty="0"/>
          </a:p>
        </p:txBody>
      </p:sp>
    </p:spTree>
    <p:extLst>
      <p:ext uri="{BB962C8B-B14F-4D97-AF65-F5344CB8AC3E}">
        <p14:creationId xmlns:p14="http://schemas.microsoft.com/office/powerpoint/2010/main" val="3735325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750E2-25EB-4471-B5D8-3C375A31A02E}"/>
              </a:ext>
            </a:extLst>
          </p:cNvPr>
          <p:cNvSpPr>
            <a:spLocks noGrp="1"/>
          </p:cNvSpPr>
          <p:nvPr>
            <p:ph type="title"/>
          </p:nvPr>
        </p:nvSpPr>
        <p:spPr>
          <a:xfrm>
            <a:off x="457200" y="114945"/>
            <a:ext cx="8229600" cy="1143000"/>
          </a:xfrm>
        </p:spPr>
        <p:txBody>
          <a:bodyPr/>
          <a:lstStyle/>
          <a:p>
            <a:r>
              <a:rPr lang="en-GB" sz="3200" b="1" dirty="0"/>
              <a:t>The definition echoes..</a:t>
            </a:r>
          </a:p>
        </p:txBody>
      </p:sp>
      <p:sp>
        <p:nvSpPr>
          <p:cNvPr id="3" name="Content Placeholder 2">
            <a:extLst>
              <a:ext uri="{FF2B5EF4-FFF2-40B4-BE49-F238E27FC236}">
                <a16:creationId xmlns:a16="http://schemas.microsoft.com/office/drawing/2014/main" id="{4913E50E-14F3-423B-87E6-E29C24D681F2}"/>
              </a:ext>
            </a:extLst>
          </p:cNvPr>
          <p:cNvSpPr>
            <a:spLocks noGrp="1"/>
          </p:cNvSpPr>
          <p:nvPr>
            <p:ph idx="1"/>
          </p:nvPr>
        </p:nvSpPr>
        <p:spPr>
          <a:xfrm>
            <a:off x="250825" y="1417638"/>
            <a:ext cx="8641655" cy="4171602"/>
          </a:xfrm>
        </p:spPr>
        <p:txBody>
          <a:bodyPr/>
          <a:lstStyle/>
          <a:p>
            <a:r>
              <a:rPr lang="en-GB" altLang="en-US" sz="2800" dirty="0"/>
              <a:t>Undertaken to create a </a:t>
            </a:r>
            <a:r>
              <a:rPr lang="en-GB" altLang="en-US" sz="2800" b="1" dirty="0"/>
              <a:t>unique</a:t>
            </a:r>
            <a:r>
              <a:rPr lang="en-GB" altLang="en-US" sz="2800" dirty="0"/>
              <a:t> product or service; meaning to do s</a:t>
            </a:r>
            <a:r>
              <a:rPr lang="en-GB" sz="2800" dirty="0"/>
              <a:t>omething that has never been done before; there is </a:t>
            </a:r>
            <a:r>
              <a:rPr lang="en-GB" altLang="en-US" sz="2800" dirty="0"/>
              <a:t>an established </a:t>
            </a:r>
            <a:r>
              <a:rPr lang="en-GB" altLang="en-US" sz="2800" b="1" dirty="0"/>
              <a:t>goal and objective </a:t>
            </a:r>
            <a:r>
              <a:rPr lang="en-GB" altLang="en-US" sz="2800" dirty="0"/>
              <a:t>to satisfy customer’s (end users) needs.</a:t>
            </a:r>
          </a:p>
          <a:p>
            <a:r>
              <a:rPr lang="en-GB" altLang="en-US" sz="2800" dirty="0"/>
              <a:t>The temporal nature of projects; implies that </a:t>
            </a:r>
            <a:r>
              <a:rPr lang="en-GB" sz="2800" dirty="0"/>
              <a:t>they have a life cycle: </a:t>
            </a:r>
            <a:r>
              <a:rPr lang="en-GB" sz="2800" b="1" dirty="0"/>
              <a:t>start and finish time.</a:t>
            </a:r>
          </a:p>
          <a:p>
            <a:r>
              <a:rPr lang="en-GB" sz="2800" dirty="0"/>
              <a:t>It emerges with a specific </a:t>
            </a:r>
            <a:r>
              <a:rPr lang="en-GB" sz="2800" b="1" u="sng" dirty="0"/>
              <a:t>product/service </a:t>
            </a:r>
            <a:r>
              <a:rPr lang="en-GB" sz="2800" dirty="0"/>
              <a:t>or result, dependant on a </a:t>
            </a:r>
            <a:r>
              <a:rPr lang="en-GB" sz="2800" b="1" u="sng" dirty="0"/>
              <a:t>specific Time, Cost, and Performance</a:t>
            </a:r>
            <a:r>
              <a:rPr lang="en-GB" sz="2800" b="1" dirty="0"/>
              <a:t>.</a:t>
            </a:r>
            <a:endParaRPr lang="en-GB" altLang="en-US" sz="2800" b="1" dirty="0"/>
          </a:p>
        </p:txBody>
      </p:sp>
      <p:sp>
        <p:nvSpPr>
          <p:cNvPr id="4" name="Date Placeholder 3">
            <a:extLst>
              <a:ext uri="{FF2B5EF4-FFF2-40B4-BE49-F238E27FC236}">
                <a16:creationId xmlns:a16="http://schemas.microsoft.com/office/drawing/2014/main" id="{5FDE73EE-D7C5-4E86-A48E-A16B02CFA51A}"/>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dirty="0"/>
          </a:p>
        </p:txBody>
      </p:sp>
      <p:sp>
        <p:nvSpPr>
          <p:cNvPr id="5" name="Slide Number Placeholder 4">
            <a:extLst>
              <a:ext uri="{FF2B5EF4-FFF2-40B4-BE49-F238E27FC236}">
                <a16:creationId xmlns:a16="http://schemas.microsoft.com/office/drawing/2014/main" id="{161EF3B5-BE74-4BC0-BC15-80FAFE101E2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dirty="0"/>
          </a:p>
        </p:txBody>
      </p:sp>
    </p:spTree>
    <p:extLst>
      <p:ext uri="{BB962C8B-B14F-4D97-AF65-F5344CB8AC3E}">
        <p14:creationId xmlns:p14="http://schemas.microsoft.com/office/powerpoint/2010/main" val="972812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61FE9-B8EC-400C-9D7D-9329D66354C2}"/>
              </a:ext>
            </a:extLst>
          </p:cNvPr>
          <p:cNvSpPr>
            <a:spLocks noGrp="1"/>
          </p:cNvSpPr>
          <p:nvPr>
            <p:ph type="title"/>
          </p:nvPr>
        </p:nvSpPr>
        <p:spPr>
          <a:xfrm>
            <a:off x="457200" y="151550"/>
            <a:ext cx="8229600" cy="1143000"/>
          </a:xfrm>
        </p:spPr>
        <p:txBody>
          <a:bodyPr/>
          <a:lstStyle/>
          <a:p>
            <a:r>
              <a:rPr lang="en-GB" sz="3200" b="1" dirty="0"/>
              <a:t>Where do projects take place?</a:t>
            </a:r>
          </a:p>
        </p:txBody>
      </p:sp>
      <p:sp>
        <p:nvSpPr>
          <p:cNvPr id="3" name="Content Placeholder 2">
            <a:extLst>
              <a:ext uri="{FF2B5EF4-FFF2-40B4-BE49-F238E27FC236}">
                <a16:creationId xmlns:a16="http://schemas.microsoft.com/office/drawing/2014/main" id="{9F648CFA-E2C3-4C8B-86B7-EFA672E2161B}"/>
              </a:ext>
            </a:extLst>
          </p:cNvPr>
          <p:cNvSpPr>
            <a:spLocks noGrp="1"/>
          </p:cNvSpPr>
          <p:nvPr>
            <p:ph idx="1"/>
          </p:nvPr>
        </p:nvSpPr>
        <p:spPr>
          <a:xfrm>
            <a:off x="53281" y="1294550"/>
            <a:ext cx="8983215" cy="4438706"/>
          </a:xfrm>
        </p:spPr>
        <p:txBody>
          <a:bodyPr/>
          <a:lstStyle/>
          <a:p>
            <a:r>
              <a:rPr lang="en-GB" altLang="en-US" sz="2800" dirty="0"/>
              <a:t>Projects occur </a:t>
            </a:r>
            <a:r>
              <a:rPr lang="en-GB" altLang="en-US" sz="2800" b="1" dirty="0"/>
              <a:t>where</a:t>
            </a:r>
            <a:r>
              <a:rPr lang="en-GB" altLang="en-US" sz="2800" dirty="0"/>
              <a:t> and </a:t>
            </a:r>
            <a:r>
              <a:rPr lang="en-GB" altLang="en-US" sz="2800" b="1" dirty="0"/>
              <a:t>when</a:t>
            </a:r>
            <a:r>
              <a:rPr lang="en-GB" altLang="en-US" sz="2800" dirty="0"/>
              <a:t> the need arises, within our society or business environment.</a:t>
            </a:r>
          </a:p>
          <a:p>
            <a:r>
              <a:rPr lang="en-GB" sz="2800" dirty="0"/>
              <a:t>Project are undertaken across different sectors; there are projects taking place in private and public sectors.</a:t>
            </a:r>
          </a:p>
          <a:p>
            <a:r>
              <a:rPr lang="en-GB" sz="2800" dirty="0"/>
              <a:t>Projects are vehicles of </a:t>
            </a:r>
            <a:r>
              <a:rPr lang="en-GB" sz="2800" b="1" dirty="0"/>
              <a:t>change </a:t>
            </a:r>
            <a:r>
              <a:rPr lang="en-GB" sz="2800" dirty="0"/>
              <a:t>(Larson and Gray, 2018), they are undertaken to solve problems in different sectors and industries, including infrastructure, construction, health, technology, innovation, and supply chain management.</a:t>
            </a:r>
          </a:p>
        </p:txBody>
      </p:sp>
      <p:sp>
        <p:nvSpPr>
          <p:cNvPr id="4" name="Date Placeholder 3">
            <a:extLst>
              <a:ext uri="{FF2B5EF4-FFF2-40B4-BE49-F238E27FC236}">
                <a16:creationId xmlns:a16="http://schemas.microsoft.com/office/drawing/2014/main" id="{84577D2B-2FFA-4738-8A20-C02F394374C7}"/>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dirty="0"/>
          </a:p>
        </p:txBody>
      </p:sp>
      <p:sp>
        <p:nvSpPr>
          <p:cNvPr id="5" name="Slide Number Placeholder 4">
            <a:extLst>
              <a:ext uri="{FF2B5EF4-FFF2-40B4-BE49-F238E27FC236}">
                <a16:creationId xmlns:a16="http://schemas.microsoft.com/office/drawing/2014/main" id="{50B541C6-3724-4252-A72A-328EB3050529}"/>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dirty="0"/>
          </a:p>
        </p:txBody>
      </p:sp>
    </p:spTree>
    <p:extLst>
      <p:ext uri="{BB962C8B-B14F-4D97-AF65-F5344CB8AC3E}">
        <p14:creationId xmlns:p14="http://schemas.microsoft.com/office/powerpoint/2010/main" val="1996652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46815-5F8D-47CF-9E11-7B363A09C062}"/>
              </a:ext>
            </a:extLst>
          </p:cNvPr>
          <p:cNvSpPr>
            <a:spLocks noGrp="1"/>
          </p:cNvSpPr>
          <p:nvPr>
            <p:ph type="title"/>
          </p:nvPr>
        </p:nvSpPr>
        <p:spPr/>
        <p:txBody>
          <a:bodyPr/>
          <a:lstStyle/>
          <a:p>
            <a:r>
              <a:rPr lang="en-GB" sz="3200" b="1" dirty="0"/>
              <a:t>Types of Projects.</a:t>
            </a:r>
          </a:p>
        </p:txBody>
      </p:sp>
      <p:sp>
        <p:nvSpPr>
          <p:cNvPr id="3" name="Content Placeholder 2">
            <a:extLst>
              <a:ext uri="{FF2B5EF4-FFF2-40B4-BE49-F238E27FC236}">
                <a16:creationId xmlns:a16="http://schemas.microsoft.com/office/drawing/2014/main" id="{359A17AE-8F77-4D30-BAC5-1FC37E6D4E76}"/>
              </a:ext>
            </a:extLst>
          </p:cNvPr>
          <p:cNvSpPr>
            <a:spLocks noGrp="1"/>
          </p:cNvSpPr>
          <p:nvPr>
            <p:ph idx="1"/>
          </p:nvPr>
        </p:nvSpPr>
        <p:spPr>
          <a:xfrm>
            <a:off x="250825" y="1686508"/>
            <a:ext cx="8713663" cy="3484983"/>
          </a:xfrm>
        </p:spPr>
        <p:txBody>
          <a:bodyPr/>
          <a:lstStyle/>
          <a:p>
            <a:pPr marL="0" indent="0">
              <a:buNone/>
            </a:pPr>
            <a:r>
              <a:rPr lang="en-GB" sz="2800" dirty="0"/>
              <a:t>According to Larson and Gray (2018),there are different types of projects:</a:t>
            </a:r>
          </a:p>
          <a:p>
            <a:r>
              <a:rPr lang="en-GB" sz="2800" dirty="0"/>
              <a:t>In nature, they are categorised as tangible (physical) and intangible (non-physical).</a:t>
            </a:r>
          </a:p>
          <a:p>
            <a:r>
              <a:rPr lang="en-GB" sz="2800" dirty="0"/>
              <a:t>In size, they are classified as minor, small, medium, large and mega projects, which are also driven by time, cost, and complexity.</a:t>
            </a:r>
          </a:p>
        </p:txBody>
      </p:sp>
      <p:sp>
        <p:nvSpPr>
          <p:cNvPr id="4" name="Date Placeholder 3">
            <a:extLst>
              <a:ext uri="{FF2B5EF4-FFF2-40B4-BE49-F238E27FC236}">
                <a16:creationId xmlns:a16="http://schemas.microsoft.com/office/drawing/2014/main" id="{E8E39E95-C6C4-4032-A178-24D63094C376}"/>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dirty="0"/>
          </a:p>
        </p:txBody>
      </p:sp>
      <p:sp>
        <p:nvSpPr>
          <p:cNvPr id="5" name="Slide Number Placeholder 4">
            <a:extLst>
              <a:ext uri="{FF2B5EF4-FFF2-40B4-BE49-F238E27FC236}">
                <a16:creationId xmlns:a16="http://schemas.microsoft.com/office/drawing/2014/main" id="{FFAFA153-699F-4A51-BF19-903E52F77A9C}"/>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dirty="0"/>
          </a:p>
        </p:txBody>
      </p:sp>
    </p:spTree>
    <p:extLst>
      <p:ext uri="{BB962C8B-B14F-4D97-AF65-F5344CB8AC3E}">
        <p14:creationId xmlns:p14="http://schemas.microsoft.com/office/powerpoint/2010/main" val="1775922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EB956-D715-49EA-BA76-AF49F8AAF0C8}"/>
              </a:ext>
            </a:extLst>
          </p:cNvPr>
          <p:cNvSpPr>
            <a:spLocks noGrp="1"/>
          </p:cNvSpPr>
          <p:nvPr>
            <p:ph type="title"/>
          </p:nvPr>
        </p:nvSpPr>
        <p:spPr>
          <a:xfrm>
            <a:off x="0" y="274638"/>
            <a:ext cx="9144000" cy="994121"/>
          </a:xfrm>
        </p:spPr>
        <p:txBody>
          <a:bodyPr wrap="square" anchor="ctr">
            <a:normAutofit fontScale="90000"/>
          </a:bodyPr>
          <a:lstStyle/>
          <a:p>
            <a:pPr>
              <a:lnSpc>
                <a:spcPct val="90000"/>
              </a:lnSpc>
            </a:pPr>
            <a:r>
              <a:rPr lang="en-GB" sz="3700" b="1" dirty="0"/>
              <a:t>What does the management of these projects entails?</a:t>
            </a:r>
          </a:p>
        </p:txBody>
      </p:sp>
      <p:sp>
        <p:nvSpPr>
          <p:cNvPr id="3" name="Content Placeholder 2">
            <a:extLst>
              <a:ext uri="{FF2B5EF4-FFF2-40B4-BE49-F238E27FC236}">
                <a16:creationId xmlns:a16="http://schemas.microsoft.com/office/drawing/2014/main" id="{9B6B7565-1713-4F2C-A0C2-96D76491BFC0}"/>
              </a:ext>
            </a:extLst>
          </p:cNvPr>
          <p:cNvSpPr>
            <a:spLocks noGrp="1"/>
          </p:cNvSpPr>
          <p:nvPr>
            <p:ph sz="half" idx="1"/>
          </p:nvPr>
        </p:nvSpPr>
        <p:spPr>
          <a:xfrm>
            <a:off x="107504" y="1600200"/>
            <a:ext cx="8784976" cy="4061047"/>
          </a:xfrm>
        </p:spPr>
        <p:txBody>
          <a:bodyPr wrap="square" anchor="t">
            <a:normAutofit/>
          </a:bodyPr>
          <a:lstStyle/>
          <a:p>
            <a:pPr marL="0" indent="0">
              <a:lnSpc>
                <a:spcPct val="90000"/>
              </a:lnSpc>
              <a:buNone/>
            </a:pPr>
            <a:r>
              <a:rPr lang="en-GB" sz="2600" dirty="0"/>
              <a:t>“</a:t>
            </a:r>
            <a:r>
              <a:rPr lang="en-GB" sz="2400" dirty="0"/>
              <a:t>Project management provides people with powerful set of tools that improves their ability to plan, implement, and manage activities to accomplish specific objectives” (Larson and Gray, 2018).</a:t>
            </a:r>
          </a:p>
          <a:p>
            <a:pPr marL="0" indent="0">
              <a:lnSpc>
                <a:spcPct val="90000"/>
              </a:lnSpc>
              <a:buNone/>
            </a:pPr>
            <a:endParaRPr lang="en-GB" sz="2400" dirty="0"/>
          </a:p>
          <a:p>
            <a:pPr marL="0" indent="0">
              <a:lnSpc>
                <a:spcPct val="90000"/>
              </a:lnSpc>
              <a:buNone/>
            </a:pPr>
            <a:r>
              <a:rPr lang="en-GB" altLang="en-US" sz="2400" dirty="0"/>
              <a:t>“The application of knowledge, skills, tools and techniques to project activities to meet project requirements. Project management is accomplished through processes, using project management knowledge, skills, tools, and techniques that receive inputs and generate outputs”</a:t>
            </a:r>
            <a:r>
              <a:rPr lang="en-US" altLang="en-US" sz="2400" dirty="0"/>
              <a:t> (PMI, 2006, p. 23).</a:t>
            </a:r>
          </a:p>
          <a:p>
            <a:pPr marL="0" indent="0">
              <a:lnSpc>
                <a:spcPct val="90000"/>
              </a:lnSpc>
              <a:buNone/>
            </a:pPr>
            <a:endParaRPr lang="en-GB" sz="2600" dirty="0"/>
          </a:p>
        </p:txBody>
      </p:sp>
      <p:sp>
        <p:nvSpPr>
          <p:cNvPr id="4" name="Date Placeholder 3">
            <a:extLst>
              <a:ext uri="{FF2B5EF4-FFF2-40B4-BE49-F238E27FC236}">
                <a16:creationId xmlns:a16="http://schemas.microsoft.com/office/drawing/2014/main" id="{4CBDBF99-5315-40C2-936A-36820A3AB4F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20/04/2021</a:t>
            </a:fld>
            <a:endParaRPr lang="en-GB" altLang="en-US" sz="900" dirty="0"/>
          </a:p>
        </p:txBody>
      </p:sp>
      <p:sp>
        <p:nvSpPr>
          <p:cNvPr id="5" name="Slide Number Placeholder 4">
            <a:extLst>
              <a:ext uri="{FF2B5EF4-FFF2-40B4-BE49-F238E27FC236}">
                <a16:creationId xmlns:a16="http://schemas.microsoft.com/office/drawing/2014/main" id="{671C1A21-96BA-41B4-9D4E-11909246394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dirty="0"/>
          </a:p>
        </p:txBody>
      </p:sp>
    </p:spTree>
    <p:extLst>
      <p:ext uri="{BB962C8B-B14F-4D97-AF65-F5344CB8AC3E}">
        <p14:creationId xmlns:p14="http://schemas.microsoft.com/office/powerpoint/2010/main" val="3501899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67DF8-46CD-49C3-8E4B-4482A6DA58AE}"/>
              </a:ext>
            </a:extLst>
          </p:cNvPr>
          <p:cNvSpPr>
            <a:spLocks noGrp="1"/>
          </p:cNvSpPr>
          <p:nvPr>
            <p:ph type="title"/>
          </p:nvPr>
        </p:nvSpPr>
        <p:spPr>
          <a:xfrm>
            <a:off x="457200" y="0"/>
            <a:ext cx="8229600" cy="778098"/>
          </a:xfrm>
        </p:spPr>
        <p:txBody>
          <a:bodyPr/>
          <a:lstStyle/>
          <a:p>
            <a:r>
              <a:rPr lang="en-GB" sz="3200" b="1" dirty="0"/>
              <a:t>Reflecting on the definitions</a:t>
            </a:r>
            <a:endParaRPr lang="en-GB" sz="3200" dirty="0"/>
          </a:p>
        </p:txBody>
      </p:sp>
      <p:sp>
        <p:nvSpPr>
          <p:cNvPr id="3" name="Content Placeholder 2">
            <a:extLst>
              <a:ext uri="{FF2B5EF4-FFF2-40B4-BE49-F238E27FC236}">
                <a16:creationId xmlns:a16="http://schemas.microsoft.com/office/drawing/2014/main" id="{3287B5DF-6A18-4DF8-B1E4-D686D1F200A7}"/>
              </a:ext>
            </a:extLst>
          </p:cNvPr>
          <p:cNvSpPr>
            <a:spLocks noGrp="1"/>
          </p:cNvSpPr>
          <p:nvPr>
            <p:ph sz="half" idx="1"/>
          </p:nvPr>
        </p:nvSpPr>
        <p:spPr>
          <a:xfrm>
            <a:off x="179512" y="908720"/>
            <a:ext cx="8712968" cy="4464496"/>
          </a:xfrm>
        </p:spPr>
        <p:txBody>
          <a:bodyPr/>
          <a:lstStyle/>
          <a:p>
            <a:r>
              <a:rPr lang="en-GB" sz="2400" dirty="0"/>
              <a:t>Projects requires people to manage them- </a:t>
            </a:r>
            <a:r>
              <a:rPr lang="en-GB" sz="2400" b="1" dirty="0"/>
              <a:t>Project Managers (PMs).</a:t>
            </a:r>
          </a:p>
          <a:p>
            <a:r>
              <a:rPr lang="en-GB" sz="2400" dirty="0"/>
              <a:t>PMs requires both soft/hard skills, tools and techniques to put things together.</a:t>
            </a:r>
          </a:p>
          <a:p>
            <a:r>
              <a:rPr lang="en-GB" sz="2400" dirty="0"/>
              <a:t>According to PMI (2006), a combination of the skills, tools and techniques enables PMs to:</a:t>
            </a:r>
          </a:p>
          <a:p>
            <a:pPr lvl="1"/>
            <a:r>
              <a:rPr lang="en-GB" sz="2000" dirty="0"/>
              <a:t>Plan tasks </a:t>
            </a:r>
          </a:p>
          <a:p>
            <a:pPr lvl="1"/>
            <a:r>
              <a:rPr lang="en-GB" sz="2000" dirty="0"/>
              <a:t>Coordinate project activities</a:t>
            </a:r>
          </a:p>
          <a:p>
            <a:pPr lvl="1"/>
            <a:r>
              <a:rPr lang="en-GB" sz="2000" dirty="0"/>
              <a:t>Delegate roles and responsibility</a:t>
            </a:r>
          </a:p>
          <a:p>
            <a:pPr lvl="1"/>
            <a:r>
              <a:rPr lang="en-GB" sz="2000" dirty="0"/>
              <a:t>Monitor and control progress</a:t>
            </a:r>
          </a:p>
          <a:p>
            <a:pPr lvl="1"/>
            <a:r>
              <a:rPr lang="en-GB" sz="2000" dirty="0"/>
              <a:t>Lead, provide direction, motivate and integrate the project teams.</a:t>
            </a:r>
          </a:p>
        </p:txBody>
      </p:sp>
      <p:sp>
        <p:nvSpPr>
          <p:cNvPr id="5" name="Date Placeholder 4">
            <a:extLst>
              <a:ext uri="{FF2B5EF4-FFF2-40B4-BE49-F238E27FC236}">
                <a16:creationId xmlns:a16="http://schemas.microsoft.com/office/drawing/2014/main" id="{08CCEB73-629E-438D-A084-4E3AA7C1C8D6}"/>
              </a:ext>
            </a:extLst>
          </p:cNvPr>
          <p:cNvSpPr>
            <a:spLocks noGrp="1"/>
          </p:cNvSpPr>
          <p:nvPr>
            <p:ph type="dt" sz="half" idx="10"/>
          </p:nvPr>
        </p:nvSpPr>
        <p:spPr/>
        <p:txBody>
          <a:bodyPr/>
          <a:lstStyle/>
          <a:p>
            <a:pPr>
              <a:defRPr/>
            </a:pPr>
            <a:fld id="{F7614AD2-EBEE-4B9C-B8EB-7B45076136C4}" type="datetime1">
              <a:rPr lang="en-GB" altLang="en-US" smtClean="0"/>
              <a:pPr>
                <a:defRPr/>
              </a:pPr>
              <a:t>20/04/2021</a:t>
            </a:fld>
            <a:endParaRPr lang="en-GB" altLang="en-US" dirty="0"/>
          </a:p>
        </p:txBody>
      </p:sp>
      <p:sp>
        <p:nvSpPr>
          <p:cNvPr id="6" name="Slide Number Placeholder 5">
            <a:extLst>
              <a:ext uri="{FF2B5EF4-FFF2-40B4-BE49-F238E27FC236}">
                <a16:creationId xmlns:a16="http://schemas.microsoft.com/office/drawing/2014/main" id="{78EA83AF-57D8-43F6-9CDD-B64406766C8E}"/>
              </a:ext>
            </a:extLst>
          </p:cNvPr>
          <p:cNvSpPr>
            <a:spLocks noGrp="1"/>
          </p:cNvSpPr>
          <p:nvPr>
            <p:ph type="sldNum" sz="quarter" idx="11"/>
          </p:nvPr>
        </p:nvSpPr>
        <p:spPr/>
        <p:txBody>
          <a:bodyPr/>
          <a:lstStyle/>
          <a:p>
            <a:pPr>
              <a:defRPr/>
            </a:pPr>
            <a:fld id="{386495F9-B3F5-4DDF-9323-6CEC80C52C17}" type="slidenum">
              <a:rPr lang="en-GB" altLang="en-US" smtClean="0"/>
              <a:pPr>
                <a:defRPr/>
              </a:pPr>
              <a:t>12</a:t>
            </a:fld>
            <a:endParaRPr lang="en-GB" altLang="en-US" dirty="0"/>
          </a:p>
        </p:txBody>
      </p:sp>
    </p:spTree>
    <p:extLst>
      <p:ext uri="{BB962C8B-B14F-4D97-AF65-F5344CB8AC3E}">
        <p14:creationId xmlns:p14="http://schemas.microsoft.com/office/powerpoint/2010/main" val="1083740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EB956-D715-49EA-BA76-AF49F8AAF0C8}"/>
              </a:ext>
            </a:extLst>
          </p:cNvPr>
          <p:cNvSpPr>
            <a:spLocks noGrp="1"/>
          </p:cNvSpPr>
          <p:nvPr>
            <p:ph type="title"/>
          </p:nvPr>
        </p:nvSpPr>
        <p:spPr>
          <a:xfrm>
            <a:off x="457200" y="12292"/>
            <a:ext cx="8229600" cy="740806"/>
          </a:xfrm>
        </p:spPr>
        <p:txBody>
          <a:bodyPr wrap="square" anchor="ctr">
            <a:normAutofit/>
          </a:bodyPr>
          <a:lstStyle/>
          <a:p>
            <a:pPr>
              <a:lnSpc>
                <a:spcPct val="90000"/>
              </a:lnSpc>
            </a:pPr>
            <a:r>
              <a:rPr lang="en-GB" sz="3200" b="1" dirty="0"/>
              <a:t>Project Management Stages</a:t>
            </a:r>
          </a:p>
        </p:txBody>
      </p:sp>
      <p:sp>
        <p:nvSpPr>
          <p:cNvPr id="3" name="Content Placeholder 2">
            <a:extLst>
              <a:ext uri="{FF2B5EF4-FFF2-40B4-BE49-F238E27FC236}">
                <a16:creationId xmlns:a16="http://schemas.microsoft.com/office/drawing/2014/main" id="{9B6B7565-1713-4F2C-A0C2-96D76491BFC0}"/>
              </a:ext>
            </a:extLst>
          </p:cNvPr>
          <p:cNvSpPr>
            <a:spLocks noGrp="1"/>
          </p:cNvSpPr>
          <p:nvPr>
            <p:ph sz="half" idx="1"/>
          </p:nvPr>
        </p:nvSpPr>
        <p:spPr>
          <a:xfrm>
            <a:off x="323528" y="875100"/>
            <a:ext cx="8568952" cy="740806"/>
          </a:xfrm>
        </p:spPr>
        <p:txBody>
          <a:bodyPr wrap="square" anchor="t">
            <a:normAutofit lnSpcReduction="10000"/>
          </a:bodyPr>
          <a:lstStyle/>
          <a:p>
            <a:pPr marL="0" indent="0">
              <a:lnSpc>
                <a:spcPct val="90000"/>
              </a:lnSpc>
              <a:buNone/>
            </a:pPr>
            <a:r>
              <a:rPr lang="en-GB" sz="2600" dirty="0"/>
              <a:t>Every project has a life cycle, which sequentially goes through these five stages:</a:t>
            </a:r>
          </a:p>
        </p:txBody>
      </p:sp>
      <p:pic>
        <p:nvPicPr>
          <p:cNvPr id="1026" name="Picture 2" descr="See the source image">
            <a:extLst>
              <a:ext uri="{FF2B5EF4-FFF2-40B4-BE49-F238E27FC236}">
                <a16:creationId xmlns:a16="http://schemas.microsoft.com/office/drawing/2014/main" id="{9970B256-A354-42B8-BEAC-948B207AD56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8482" y="1840651"/>
            <a:ext cx="8003232" cy="3821166"/>
          </a:xfrm>
          <a:prstGeom prst="rect">
            <a:avLst/>
          </a:prstGeom>
          <a:solidFill>
            <a:srgbClr val="FFFFFF"/>
          </a:solidFill>
        </p:spPr>
      </p:pic>
      <p:sp>
        <p:nvSpPr>
          <p:cNvPr id="4" name="Date Placeholder 3">
            <a:extLst>
              <a:ext uri="{FF2B5EF4-FFF2-40B4-BE49-F238E27FC236}">
                <a16:creationId xmlns:a16="http://schemas.microsoft.com/office/drawing/2014/main" id="{4CBDBF99-5315-40C2-936A-36820A3AB4F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20/04/2021</a:t>
            </a:fld>
            <a:endParaRPr lang="en-GB" altLang="en-US" sz="900" dirty="0"/>
          </a:p>
        </p:txBody>
      </p:sp>
      <p:sp>
        <p:nvSpPr>
          <p:cNvPr id="5" name="Slide Number Placeholder 4">
            <a:extLst>
              <a:ext uri="{FF2B5EF4-FFF2-40B4-BE49-F238E27FC236}">
                <a16:creationId xmlns:a16="http://schemas.microsoft.com/office/drawing/2014/main" id="{671C1A21-96BA-41B4-9D4E-11909246394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dirty="0"/>
          </a:p>
        </p:txBody>
      </p:sp>
    </p:spTree>
    <p:extLst>
      <p:ext uri="{BB962C8B-B14F-4D97-AF65-F5344CB8AC3E}">
        <p14:creationId xmlns:p14="http://schemas.microsoft.com/office/powerpoint/2010/main" val="479349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96FCF-C80A-4FAB-ADEF-5EB7CCA56301}"/>
              </a:ext>
            </a:extLst>
          </p:cNvPr>
          <p:cNvSpPr>
            <a:spLocks noGrp="1"/>
          </p:cNvSpPr>
          <p:nvPr>
            <p:ph type="title"/>
          </p:nvPr>
        </p:nvSpPr>
        <p:spPr>
          <a:xfrm>
            <a:off x="125893" y="136525"/>
            <a:ext cx="9018107" cy="1143000"/>
          </a:xfrm>
        </p:spPr>
        <p:txBody>
          <a:bodyPr wrap="square" anchor="ctr">
            <a:normAutofit/>
          </a:bodyPr>
          <a:lstStyle/>
          <a:p>
            <a:pPr>
              <a:lnSpc>
                <a:spcPct val="90000"/>
              </a:lnSpc>
            </a:pPr>
            <a:r>
              <a:rPr lang="en-GB" sz="3200" b="1" dirty="0"/>
              <a:t>The core activities required in the defining stage </a:t>
            </a:r>
            <a:endParaRPr lang="en-GB" sz="3200" dirty="0"/>
          </a:p>
        </p:txBody>
      </p:sp>
      <p:pic>
        <p:nvPicPr>
          <p:cNvPr id="7" name="Picture 6">
            <a:extLst>
              <a:ext uri="{FF2B5EF4-FFF2-40B4-BE49-F238E27FC236}">
                <a16:creationId xmlns:a16="http://schemas.microsoft.com/office/drawing/2014/main" id="{D3FE7297-5E1E-40E1-A717-D60836F5B8D6}"/>
              </a:ext>
            </a:extLst>
          </p:cNvPr>
          <p:cNvPicPr>
            <a:picLocks noChangeAspect="1"/>
          </p:cNvPicPr>
          <p:nvPr/>
        </p:nvPicPr>
        <p:blipFill>
          <a:blip r:embed="rId2"/>
          <a:stretch>
            <a:fillRect/>
          </a:stretch>
        </p:blipFill>
        <p:spPr>
          <a:xfrm>
            <a:off x="0" y="1298967"/>
            <a:ext cx="9143999" cy="4146258"/>
          </a:xfrm>
          <a:prstGeom prst="rect">
            <a:avLst/>
          </a:prstGeom>
          <a:noFill/>
        </p:spPr>
      </p:pic>
      <p:sp>
        <p:nvSpPr>
          <p:cNvPr id="4" name="Date Placeholder 3">
            <a:extLst>
              <a:ext uri="{FF2B5EF4-FFF2-40B4-BE49-F238E27FC236}">
                <a16:creationId xmlns:a16="http://schemas.microsoft.com/office/drawing/2014/main" id="{4771CD89-C8FA-4BFC-8C43-4984BB536B0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20/04/2021</a:t>
            </a:fld>
            <a:endParaRPr lang="en-GB" altLang="en-US" sz="900"/>
          </a:p>
        </p:txBody>
      </p:sp>
      <p:sp>
        <p:nvSpPr>
          <p:cNvPr id="5" name="Slide Number Placeholder 4">
            <a:extLst>
              <a:ext uri="{FF2B5EF4-FFF2-40B4-BE49-F238E27FC236}">
                <a16:creationId xmlns:a16="http://schemas.microsoft.com/office/drawing/2014/main" id="{8EBABE0D-6F57-4575-ACF0-243BB2194CC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14</a:t>
            </a:fld>
            <a:endParaRPr lang="en-GB" altLang="en-US"/>
          </a:p>
        </p:txBody>
      </p:sp>
      <p:sp>
        <p:nvSpPr>
          <p:cNvPr id="8" name="TextBox 7">
            <a:extLst>
              <a:ext uri="{FF2B5EF4-FFF2-40B4-BE49-F238E27FC236}">
                <a16:creationId xmlns:a16="http://schemas.microsoft.com/office/drawing/2014/main" id="{3FE091B7-5CC4-4C48-9647-284340410063}"/>
              </a:ext>
            </a:extLst>
          </p:cNvPr>
          <p:cNvSpPr txBox="1"/>
          <p:nvPr/>
        </p:nvSpPr>
        <p:spPr>
          <a:xfrm>
            <a:off x="250824" y="5728821"/>
            <a:ext cx="8893175" cy="369332"/>
          </a:xfrm>
          <a:prstGeom prst="rect">
            <a:avLst/>
          </a:prstGeom>
          <a:noFill/>
        </p:spPr>
        <p:txBody>
          <a:bodyPr wrap="square" rtlCol="0">
            <a:spAutoFit/>
          </a:bodyPr>
          <a:lstStyle/>
          <a:p>
            <a:r>
              <a:rPr lang="en-GB" dirty="0"/>
              <a:t>https://d1jnx9ba8s6j9r.cloudfront.net/blog/wp-content/uploads/2019/02/Planning.png</a:t>
            </a:r>
          </a:p>
        </p:txBody>
      </p:sp>
    </p:spTree>
    <p:extLst>
      <p:ext uri="{BB962C8B-B14F-4D97-AF65-F5344CB8AC3E}">
        <p14:creationId xmlns:p14="http://schemas.microsoft.com/office/powerpoint/2010/main" val="1246855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2441A-D77B-4360-97B1-86D07A1BA77B}"/>
              </a:ext>
            </a:extLst>
          </p:cNvPr>
          <p:cNvSpPr>
            <a:spLocks noGrp="1"/>
          </p:cNvSpPr>
          <p:nvPr>
            <p:ph type="title"/>
          </p:nvPr>
        </p:nvSpPr>
        <p:spPr>
          <a:xfrm>
            <a:off x="457200" y="136525"/>
            <a:ext cx="8229600" cy="628179"/>
          </a:xfrm>
        </p:spPr>
        <p:txBody>
          <a:bodyPr/>
          <a:lstStyle/>
          <a:p>
            <a:r>
              <a:rPr lang="en-GB" sz="3200" b="1" dirty="0"/>
              <a:t>Undertaking the feasibility study</a:t>
            </a:r>
          </a:p>
        </p:txBody>
      </p:sp>
      <p:sp>
        <p:nvSpPr>
          <p:cNvPr id="3" name="Content Placeholder 2">
            <a:extLst>
              <a:ext uri="{FF2B5EF4-FFF2-40B4-BE49-F238E27FC236}">
                <a16:creationId xmlns:a16="http://schemas.microsoft.com/office/drawing/2014/main" id="{0353BC3D-CE03-43C3-A4E4-EDEA20E84F9E}"/>
              </a:ext>
            </a:extLst>
          </p:cNvPr>
          <p:cNvSpPr>
            <a:spLocks noGrp="1"/>
          </p:cNvSpPr>
          <p:nvPr>
            <p:ph idx="1"/>
          </p:nvPr>
        </p:nvSpPr>
        <p:spPr>
          <a:xfrm>
            <a:off x="250825" y="1052736"/>
            <a:ext cx="8713663" cy="4536504"/>
          </a:xfrm>
        </p:spPr>
        <p:txBody>
          <a:bodyPr/>
          <a:lstStyle/>
          <a:p>
            <a:pPr marL="0" indent="0">
              <a:buNone/>
            </a:pPr>
            <a:r>
              <a:rPr lang="en-GB" sz="2800" dirty="0"/>
              <a:t>There are several preliminary assessments required before a project can be decided, this is called the </a:t>
            </a:r>
            <a:r>
              <a:rPr lang="en-GB" sz="2800" b="1" dirty="0"/>
              <a:t>feasibility study</a:t>
            </a:r>
            <a:r>
              <a:rPr lang="en-GB" sz="2800" dirty="0"/>
              <a:t>.</a:t>
            </a:r>
          </a:p>
          <a:p>
            <a:r>
              <a:rPr lang="en-GB" sz="2400" dirty="0"/>
              <a:t>This checks the practicality of the project; considering available resources (time, money, and effort) toward the project.</a:t>
            </a:r>
          </a:p>
          <a:p>
            <a:r>
              <a:rPr lang="en-GB" sz="2400" dirty="0"/>
              <a:t>Feasibility studies potentially reveals unknown challenges that were not initially considered.</a:t>
            </a:r>
          </a:p>
          <a:p>
            <a:r>
              <a:rPr lang="en-GB" sz="2400" dirty="0"/>
              <a:t>Enables PMs ask the right questions: </a:t>
            </a:r>
            <a:r>
              <a:rPr lang="en-GB" sz="2400" b="1" dirty="0"/>
              <a:t>What, When, Why and How? </a:t>
            </a:r>
          </a:p>
          <a:p>
            <a:r>
              <a:rPr lang="en-GB" sz="2400" dirty="0"/>
              <a:t>And generate a feasibility report accordingly.</a:t>
            </a:r>
          </a:p>
          <a:p>
            <a:endParaRPr lang="en-GB" sz="2800" dirty="0"/>
          </a:p>
          <a:p>
            <a:endParaRPr lang="en-GB" sz="2800" dirty="0"/>
          </a:p>
          <a:p>
            <a:pPr marL="0" indent="0">
              <a:buNone/>
            </a:pPr>
            <a:endParaRPr lang="en-GB" sz="2800" dirty="0"/>
          </a:p>
          <a:p>
            <a:pPr marL="0" indent="0">
              <a:buNone/>
            </a:pPr>
            <a:endParaRPr lang="en-GB" dirty="0"/>
          </a:p>
        </p:txBody>
      </p:sp>
      <p:sp>
        <p:nvSpPr>
          <p:cNvPr id="4" name="Date Placeholder 3">
            <a:extLst>
              <a:ext uri="{FF2B5EF4-FFF2-40B4-BE49-F238E27FC236}">
                <a16:creationId xmlns:a16="http://schemas.microsoft.com/office/drawing/2014/main" id="{46A49584-2E63-4B0F-AB7C-C8CF3A26A773}"/>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dirty="0"/>
          </a:p>
        </p:txBody>
      </p:sp>
      <p:sp>
        <p:nvSpPr>
          <p:cNvPr id="5" name="Slide Number Placeholder 4">
            <a:extLst>
              <a:ext uri="{FF2B5EF4-FFF2-40B4-BE49-F238E27FC236}">
                <a16:creationId xmlns:a16="http://schemas.microsoft.com/office/drawing/2014/main" id="{8840372D-9098-48A4-A90A-77200A1DC340}"/>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dirty="0"/>
          </a:p>
        </p:txBody>
      </p:sp>
    </p:spTree>
    <p:extLst>
      <p:ext uri="{BB962C8B-B14F-4D97-AF65-F5344CB8AC3E}">
        <p14:creationId xmlns:p14="http://schemas.microsoft.com/office/powerpoint/2010/main" val="385664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092DA-7506-4AF3-BF4C-3E5927219E8E}"/>
              </a:ext>
            </a:extLst>
          </p:cNvPr>
          <p:cNvSpPr>
            <a:spLocks noGrp="1"/>
          </p:cNvSpPr>
          <p:nvPr>
            <p:ph type="title"/>
          </p:nvPr>
        </p:nvSpPr>
        <p:spPr>
          <a:xfrm>
            <a:off x="457200" y="53752"/>
            <a:ext cx="8229600" cy="1143000"/>
          </a:xfrm>
        </p:spPr>
        <p:txBody>
          <a:bodyPr wrap="square" anchor="ctr">
            <a:normAutofit/>
          </a:bodyPr>
          <a:lstStyle/>
          <a:p>
            <a:r>
              <a:rPr lang="en-GB" sz="3200" b="1" dirty="0"/>
              <a:t>Identifying the Scope</a:t>
            </a:r>
            <a:endParaRPr lang="en-GB" sz="3200" dirty="0"/>
          </a:p>
        </p:txBody>
      </p:sp>
      <p:sp>
        <p:nvSpPr>
          <p:cNvPr id="5124" name="Content Placeholder 2">
            <a:extLst>
              <a:ext uri="{FF2B5EF4-FFF2-40B4-BE49-F238E27FC236}">
                <a16:creationId xmlns:a16="http://schemas.microsoft.com/office/drawing/2014/main" id="{24FF2FE4-A6C7-4D6E-8EBD-BA8DD5433790}"/>
              </a:ext>
            </a:extLst>
          </p:cNvPr>
          <p:cNvSpPr>
            <a:spLocks noGrp="1"/>
          </p:cNvSpPr>
          <p:nvPr>
            <p:ph sz="half" idx="1"/>
          </p:nvPr>
        </p:nvSpPr>
        <p:spPr>
          <a:xfrm>
            <a:off x="107504" y="1268760"/>
            <a:ext cx="4968552" cy="4176464"/>
          </a:xfrm>
        </p:spPr>
        <p:txBody>
          <a:bodyPr/>
          <a:lstStyle/>
          <a:p>
            <a:r>
              <a:rPr lang="en-US" sz="2400" dirty="0"/>
              <a:t>This cover the parameters of the Iron Triangle: Time, Cost and Quality.</a:t>
            </a:r>
          </a:p>
          <a:p>
            <a:r>
              <a:rPr lang="en-US" sz="2400" dirty="0"/>
              <a:t>An uncontrolled growth in the project scope results to a scope creep, which  can cause a creep in time/cost/quality.</a:t>
            </a:r>
          </a:p>
          <a:p>
            <a:r>
              <a:rPr lang="en-US" sz="2400" dirty="0"/>
              <a:t>Scope creep is a risk, caused by poorly defined scope (Larson and Gray, 2018).</a:t>
            </a:r>
          </a:p>
        </p:txBody>
      </p:sp>
      <p:pic>
        <p:nvPicPr>
          <p:cNvPr id="5122" name="Picture 2" descr="See the source image">
            <a:extLst>
              <a:ext uri="{FF2B5EF4-FFF2-40B4-BE49-F238E27FC236}">
                <a16:creationId xmlns:a16="http://schemas.microsoft.com/office/drawing/2014/main" id="{B207B8CF-5A06-472C-99AB-3B4DFA582BC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5724128" y="1775247"/>
            <a:ext cx="3246512" cy="3384375"/>
          </a:xfrm>
          <a:prstGeom prst="rect">
            <a:avLst/>
          </a:prstGeom>
          <a:solidFill>
            <a:srgbClr val="FFFFFF"/>
          </a:solidFill>
        </p:spPr>
      </p:pic>
      <p:sp>
        <p:nvSpPr>
          <p:cNvPr id="4" name="Date Placeholder 3">
            <a:extLst>
              <a:ext uri="{FF2B5EF4-FFF2-40B4-BE49-F238E27FC236}">
                <a16:creationId xmlns:a16="http://schemas.microsoft.com/office/drawing/2014/main" id="{88D59647-E8CE-4517-A4AD-620C9491D00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20/04/2021</a:t>
            </a:fld>
            <a:endParaRPr lang="en-GB" altLang="en-US" sz="900"/>
          </a:p>
        </p:txBody>
      </p:sp>
      <p:sp>
        <p:nvSpPr>
          <p:cNvPr id="5" name="Slide Number Placeholder 4">
            <a:extLst>
              <a:ext uri="{FF2B5EF4-FFF2-40B4-BE49-F238E27FC236}">
                <a16:creationId xmlns:a16="http://schemas.microsoft.com/office/drawing/2014/main" id="{4932C641-0601-462C-B0D2-C51F603DFC1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1646092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A1C20E6-BC28-4F0A-84AA-F33C7300761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20/04/2021</a:t>
            </a:fld>
            <a:endParaRPr lang="en-GB" altLang="en-US" sz="900"/>
          </a:p>
        </p:txBody>
      </p:sp>
      <p:sp>
        <p:nvSpPr>
          <p:cNvPr id="5" name="Slide Number Placeholder 4">
            <a:extLst>
              <a:ext uri="{FF2B5EF4-FFF2-40B4-BE49-F238E27FC236}">
                <a16:creationId xmlns:a16="http://schemas.microsoft.com/office/drawing/2014/main" id="{B8A5F161-84F8-491D-9FEA-6E6BDACE456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17</a:t>
            </a:fld>
            <a:endParaRPr lang="en-GB" altLang="en-US"/>
          </a:p>
        </p:txBody>
      </p:sp>
      <p:pic>
        <p:nvPicPr>
          <p:cNvPr id="3078" name="Picture 6" descr="See the source image">
            <a:extLst>
              <a:ext uri="{FF2B5EF4-FFF2-40B4-BE49-F238E27FC236}">
                <a16:creationId xmlns:a16="http://schemas.microsoft.com/office/drawing/2014/main" id="{45DF0F52-6AA1-41A3-BDDC-4C2996E661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067799" cy="57573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4834D2C-D120-4B39-901F-5EEDF03A1298}"/>
              </a:ext>
            </a:extLst>
          </p:cNvPr>
          <p:cNvSpPr txBox="1"/>
          <p:nvPr/>
        </p:nvSpPr>
        <p:spPr>
          <a:xfrm>
            <a:off x="0" y="5881168"/>
            <a:ext cx="9144001" cy="738664"/>
          </a:xfrm>
          <a:prstGeom prst="rect">
            <a:avLst/>
          </a:prstGeom>
          <a:noFill/>
        </p:spPr>
        <p:txBody>
          <a:bodyPr wrap="square" rtlCol="0">
            <a:spAutoFit/>
          </a:bodyPr>
          <a:lstStyle/>
          <a:p>
            <a:r>
              <a:rPr lang="en-GB" sz="1400" dirty="0"/>
              <a:t>https://th.bing.com/th/id/Rb3fc86f38b1c01faa33bd2ade7e668ad?rik=Q9Rl%2bJEjAhdMbQ&amp;riu=http%3a%2f%2fwww.businessstudynotes.com%2fwp-content%2fuploads%2f2016%2f12%2fproject-scope-management-process.jpg&amp;ehk=Xby1kxKG4XBxLLtexZt8RM99AyEpyWJ99AKoyMoXe0w%3d&amp;risl=&amp;pid=ImgRaw</a:t>
            </a:r>
          </a:p>
        </p:txBody>
      </p:sp>
    </p:spTree>
    <p:extLst>
      <p:ext uri="{BB962C8B-B14F-4D97-AF65-F5344CB8AC3E}">
        <p14:creationId xmlns:p14="http://schemas.microsoft.com/office/powerpoint/2010/main" val="308640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114A7-1A39-4404-BD2F-CA455A9B7888}"/>
              </a:ext>
            </a:extLst>
          </p:cNvPr>
          <p:cNvSpPr>
            <a:spLocks noGrp="1"/>
          </p:cNvSpPr>
          <p:nvPr>
            <p:ph type="title"/>
          </p:nvPr>
        </p:nvSpPr>
        <p:spPr>
          <a:xfrm>
            <a:off x="457200" y="274638"/>
            <a:ext cx="8229600" cy="922115"/>
          </a:xfrm>
        </p:spPr>
        <p:txBody>
          <a:bodyPr/>
          <a:lstStyle/>
          <a:p>
            <a:r>
              <a:rPr lang="en-GB" sz="3200" b="1" dirty="0"/>
              <a:t>Identifying the Deliverables</a:t>
            </a:r>
            <a:endParaRPr lang="en-GB" sz="3200" dirty="0"/>
          </a:p>
        </p:txBody>
      </p:sp>
      <p:sp>
        <p:nvSpPr>
          <p:cNvPr id="3" name="Content Placeholder 2">
            <a:extLst>
              <a:ext uri="{FF2B5EF4-FFF2-40B4-BE49-F238E27FC236}">
                <a16:creationId xmlns:a16="http://schemas.microsoft.com/office/drawing/2014/main" id="{19488B7D-389C-4BFD-849C-0B3F30847042}"/>
              </a:ext>
            </a:extLst>
          </p:cNvPr>
          <p:cNvSpPr>
            <a:spLocks noGrp="1"/>
          </p:cNvSpPr>
          <p:nvPr>
            <p:ph idx="1"/>
          </p:nvPr>
        </p:nvSpPr>
        <p:spPr>
          <a:xfrm>
            <a:off x="143508" y="1415903"/>
            <a:ext cx="8856984" cy="4061047"/>
          </a:xfrm>
        </p:spPr>
        <p:txBody>
          <a:bodyPr/>
          <a:lstStyle/>
          <a:p>
            <a:r>
              <a:rPr lang="en-GB" sz="2800" dirty="0"/>
              <a:t>The outcomes of project </a:t>
            </a:r>
            <a:r>
              <a:rPr lang="en-GB" sz="2800" b="1" dirty="0"/>
              <a:t>inputs</a:t>
            </a:r>
            <a:r>
              <a:rPr lang="en-GB" sz="2800" dirty="0"/>
              <a:t> and </a:t>
            </a:r>
            <a:r>
              <a:rPr lang="en-GB" sz="2800" b="1" dirty="0"/>
              <a:t>processes are Project Deliverables</a:t>
            </a:r>
            <a:r>
              <a:rPr lang="en-GB" sz="2800" dirty="0"/>
              <a:t>. They can also be considered as mini-goals that are dependant on the </a:t>
            </a:r>
            <a:r>
              <a:rPr lang="en-GB" sz="2800" b="1" dirty="0"/>
              <a:t>SMART</a:t>
            </a:r>
            <a:r>
              <a:rPr lang="en-GB" sz="2800" dirty="0"/>
              <a:t> objectives.</a:t>
            </a:r>
          </a:p>
          <a:p>
            <a:r>
              <a:rPr lang="en-GB" sz="2800" dirty="0"/>
              <a:t>Project Management deliverables are Project plan, Reports and minutes from meetings.</a:t>
            </a:r>
          </a:p>
          <a:p>
            <a:r>
              <a:rPr lang="en-GB" sz="2800" dirty="0"/>
              <a:t>Product/service deliverables are Hardware, software, contract, and Services rendered.</a:t>
            </a:r>
          </a:p>
          <a:p>
            <a:endParaRPr lang="en-GB" dirty="0"/>
          </a:p>
        </p:txBody>
      </p:sp>
      <p:sp>
        <p:nvSpPr>
          <p:cNvPr id="4" name="Date Placeholder 3">
            <a:extLst>
              <a:ext uri="{FF2B5EF4-FFF2-40B4-BE49-F238E27FC236}">
                <a16:creationId xmlns:a16="http://schemas.microsoft.com/office/drawing/2014/main" id="{7645D6E9-B32E-41CF-863B-902972C12EA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dirty="0"/>
          </a:p>
        </p:txBody>
      </p:sp>
      <p:sp>
        <p:nvSpPr>
          <p:cNvPr id="5" name="Slide Number Placeholder 4">
            <a:extLst>
              <a:ext uri="{FF2B5EF4-FFF2-40B4-BE49-F238E27FC236}">
                <a16:creationId xmlns:a16="http://schemas.microsoft.com/office/drawing/2014/main" id="{76EC7359-A0D4-400B-B79A-C0501A1CF54B}"/>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dirty="0"/>
          </a:p>
        </p:txBody>
      </p:sp>
    </p:spTree>
    <p:extLst>
      <p:ext uri="{BB962C8B-B14F-4D97-AF65-F5344CB8AC3E}">
        <p14:creationId xmlns:p14="http://schemas.microsoft.com/office/powerpoint/2010/main" val="3077409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1EA6D-C32F-4953-B056-F9C15276F725}"/>
              </a:ext>
            </a:extLst>
          </p:cNvPr>
          <p:cNvSpPr>
            <a:spLocks noGrp="1"/>
          </p:cNvSpPr>
          <p:nvPr>
            <p:ph type="title"/>
          </p:nvPr>
        </p:nvSpPr>
        <p:spPr>
          <a:xfrm>
            <a:off x="457200" y="136525"/>
            <a:ext cx="8229600" cy="778098"/>
          </a:xfrm>
        </p:spPr>
        <p:txBody>
          <a:bodyPr/>
          <a:lstStyle/>
          <a:p>
            <a:r>
              <a:rPr lang="en-GB" sz="3200" b="1" dirty="0"/>
              <a:t>Identifying Project Stakeholders</a:t>
            </a:r>
            <a:endParaRPr lang="en-GB" sz="3200" dirty="0"/>
          </a:p>
        </p:txBody>
      </p:sp>
      <p:sp>
        <p:nvSpPr>
          <p:cNvPr id="3" name="Content Placeholder 2">
            <a:extLst>
              <a:ext uri="{FF2B5EF4-FFF2-40B4-BE49-F238E27FC236}">
                <a16:creationId xmlns:a16="http://schemas.microsoft.com/office/drawing/2014/main" id="{8CACA734-331B-4D57-92BD-CD740DFEAFBE}"/>
              </a:ext>
            </a:extLst>
          </p:cNvPr>
          <p:cNvSpPr>
            <a:spLocks noGrp="1"/>
          </p:cNvSpPr>
          <p:nvPr>
            <p:ph idx="1"/>
          </p:nvPr>
        </p:nvSpPr>
        <p:spPr>
          <a:xfrm>
            <a:off x="323528" y="1268760"/>
            <a:ext cx="8424935" cy="3888432"/>
          </a:xfrm>
        </p:spPr>
        <p:txBody>
          <a:bodyPr/>
          <a:lstStyle/>
          <a:p>
            <a:pPr marL="0" indent="0">
              <a:buNone/>
            </a:pPr>
            <a:r>
              <a:rPr lang="en-GB" sz="2400" dirty="0"/>
              <a:t>According to Larson and Gray (2018), stakeholders are individuals, groups or organisation that are directly/indirectly affected by the activity of a business/project.</a:t>
            </a:r>
          </a:p>
          <a:p>
            <a:pPr marL="0" indent="0">
              <a:buNone/>
            </a:pPr>
            <a:r>
              <a:rPr lang="en-GB" sz="2400" dirty="0"/>
              <a:t>It is important to identify which category the belong to, so you can manage them effectively. There are:</a:t>
            </a:r>
          </a:p>
          <a:p>
            <a:r>
              <a:rPr lang="en-GB" sz="2400" dirty="0"/>
              <a:t>Internal stakeholders: sponsors, managers and employees.</a:t>
            </a:r>
          </a:p>
          <a:p>
            <a:pPr marL="0" indent="0">
              <a:buNone/>
            </a:pPr>
            <a:endParaRPr lang="en-GB" sz="2400" dirty="0"/>
          </a:p>
          <a:p>
            <a:r>
              <a:rPr lang="en-GB" sz="2400" dirty="0"/>
              <a:t>External stakeholders : Customers, Government, suppliers, NGOs, Banks, Lenders, Investors, and the community.</a:t>
            </a:r>
          </a:p>
        </p:txBody>
      </p:sp>
      <p:sp>
        <p:nvSpPr>
          <p:cNvPr id="4" name="Date Placeholder 3">
            <a:extLst>
              <a:ext uri="{FF2B5EF4-FFF2-40B4-BE49-F238E27FC236}">
                <a16:creationId xmlns:a16="http://schemas.microsoft.com/office/drawing/2014/main" id="{59B4B78C-8E16-432C-9A8A-D4876CF01B2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dirty="0"/>
          </a:p>
        </p:txBody>
      </p:sp>
      <p:sp>
        <p:nvSpPr>
          <p:cNvPr id="5" name="Slide Number Placeholder 4">
            <a:extLst>
              <a:ext uri="{FF2B5EF4-FFF2-40B4-BE49-F238E27FC236}">
                <a16:creationId xmlns:a16="http://schemas.microsoft.com/office/drawing/2014/main" id="{34709DF2-5156-4932-B19E-D6DD186E78A7}"/>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dirty="0"/>
          </a:p>
        </p:txBody>
      </p:sp>
    </p:spTree>
    <p:extLst>
      <p:ext uri="{BB962C8B-B14F-4D97-AF65-F5344CB8AC3E}">
        <p14:creationId xmlns:p14="http://schemas.microsoft.com/office/powerpoint/2010/main" val="1857861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73FB-C1FA-4F16-8D79-1757E16E814C}"/>
              </a:ext>
            </a:extLst>
          </p:cNvPr>
          <p:cNvSpPr>
            <a:spLocks noGrp="1"/>
          </p:cNvSpPr>
          <p:nvPr>
            <p:ph type="title"/>
          </p:nvPr>
        </p:nvSpPr>
        <p:spPr/>
        <p:txBody>
          <a:bodyPr/>
          <a:lstStyle/>
          <a:p>
            <a:r>
              <a:rPr lang="en-GB" sz="3200" b="1" dirty="0"/>
              <a:t>Develop a Business Case</a:t>
            </a:r>
            <a:endParaRPr lang="en-GB" sz="3200" dirty="0"/>
          </a:p>
        </p:txBody>
      </p:sp>
      <p:sp>
        <p:nvSpPr>
          <p:cNvPr id="3" name="Content Placeholder 2">
            <a:extLst>
              <a:ext uri="{FF2B5EF4-FFF2-40B4-BE49-F238E27FC236}">
                <a16:creationId xmlns:a16="http://schemas.microsoft.com/office/drawing/2014/main" id="{B796D16B-8614-4E8D-BC17-C0C5B069FD19}"/>
              </a:ext>
            </a:extLst>
          </p:cNvPr>
          <p:cNvSpPr>
            <a:spLocks noGrp="1"/>
          </p:cNvSpPr>
          <p:nvPr>
            <p:ph idx="1"/>
          </p:nvPr>
        </p:nvSpPr>
        <p:spPr>
          <a:xfrm>
            <a:off x="250825" y="1600201"/>
            <a:ext cx="8641655" cy="3917032"/>
          </a:xfrm>
        </p:spPr>
        <p:txBody>
          <a:bodyPr/>
          <a:lstStyle/>
          <a:p>
            <a:r>
              <a:rPr lang="en-GB" sz="2800" dirty="0"/>
              <a:t>The business case is developed based on information gathered from asking the right questions (why and what?).</a:t>
            </a:r>
          </a:p>
          <a:p>
            <a:r>
              <a:rPr lang="en-GB" sz="2800" dirty="0"/>
              <a:t>It provides justification for the proposed project plan.</a:t>
            </a:r>
          </a:p>
          <a:p>
            <a:r>
              <a:rPr lang="en-GB" sz="2800" dirty="0"/>
              <a:t>Outlines allocation of capital and resources required.</a:t>
            </a:r>
          </a:p>
          <a:p>
            <a:r>
              <a:rPr lang="en-GB" sz="2800" dirty="0"/>
              <a:t>Provides decision makes with justifiable options.</a:t>
            </a:r>
          </a:p>
          <a:p>
            <a:endParaRPr lang="en-GB" sz="2800" dirty="0"/>
          </a:p>
        </p:txBody>
      </p:sp>
      <p:sp>
        <p:nvSpPr>
          <p:cNvPr id="4" name="Date Placeholder 3">
            <a:extLst>
              <a:ext uri="{FF2B5EF4-FFF2-40B4-BE49-F238E27FC236}">
                <a16:creationId xmlns:a16="http://schemas.microsoft.com/office/drawing/2014/main" id="{EE915DB9-AE45-4D6A-960A-9450FBA0162E}"/>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dirty="0"/>
          </a:p>
        </p:txBody>
      </p:sp>
      <p:sp>
        <p:nvSpPr>
          <p:cNvPr id="5" name="Slide Number Placeholder 4">
            <a:extLst>
              <a:ext uri="{FF2B5EF4-FFF2-40B4-BE49-F238E27FC236}">
                <a16:creationId xmlns:a16="http://schemas.microsoft.com/office/drawing/2014/main" id="{5A1A5E99-4832-41F3-90AE-1B90ABB35B6C}"/>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dirty="0"/>
          </a:p>
        </p:txBody>
      </p:sp>
    </p:spTree>
    <p:extLst>
      <p:ext uri="{BB962C8B-B14F-4D97-AF65-F5344CB8AC3E}">
        <p14:creationId xmlns:p14="http://schemas.microsoft.com/office/powerpoint/2010/main" val="3120655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0AE61-8268-464E-A215-ED52AFF6BBA5}"/>
              </a:ext>
            </a:extLst>
          </p:cNvPr>
          <p:cNvSpPr>
            <a:spLocks noGrp="1"/>
          </p:cNvSpPr>
          <p:nvPr>
            <p:ph type="title"/>
          </p:nvPr>
        </p:nvSpPr>
        <p:spPr>
          <a:xfrm>
            <a:off x="457200" y="114300"/>
            <a:ext cx="8229600" cy="1143000"/>
          </a:xfrm>
        </p:spPr>
        <p:txBody>
          <a:bodyPr/>
          <a:lstStyle/>
          <a:p>
            <a:r>
              <a:rPr lang="en-GB" sz="3200" b="1" dirty="0"/>
              <a:t>Relevance of Project Management</a:t>
            </a:r>
          </a:p>
        </p:txBody>
      </p:sp>
      <p:sp>
        <p:nvSpPr>
          <p:cNvPr id="3" name="Content Placeholder 2">
            <a:extLst>
              <a:ext uri="{FF2B5EF4-FFF2-40B4-BE49-F238E27FC236}">
                <a16:creationId xmlns:a16="http://schemas.microsoft.com/office/drawing/2014/main" id="{47BDF72A-C605-413D-A02E-04C0BF9C8AB7}"/>
              </a:ext>
            </a:extLst>
          </p:cNvPr>
          <p:cNvSpPr>
            <a:spLocks noGrp="1"/>
          </p:cNvSpPr>
          <p:nvPr>
            <p:ph sz="half" idx="1"/>
          </p:nvPr>
        </p:nvSpPr>
        <p:spPr>
          <a:xfrm>
            <a:off x="251172" y="1196752"/>
            <a:ext cx="8641655" cy="4320480"/>
          </a:xfrm>
        </p:spPr>
        <p:txBody>
          <a:bodyPr/>
          <a:lstStyle/>
          <a:p>
            <a:r>
              <a:rPr lang="en-GB" sz="2400" dirty="0"/>
              <a:t>Project management is critical to most careers due to its transferable and adaptive skill sets.</a:t>
            </a:r>
          </a:p>
          <a:p>
            <a:r>
              <a:rPr lang="en-GB" sz="2400" dirty="0"/>
              <a:t>The fundamental are universal and can be adopted across multiple disciplines, including Marketing, Health Services, Finance, Management Information Systems, Science and Engineering.</a:t>
            </a:r>
          </a:p>
          <a:p>
            <a:r>
              <a:rPr lang="en-GB" sz="2400" dirty="0"/>
              <a:t>The acquired skills provides students with added advantage when job hunting.</a:t>
            </a:r>
          </a:p>
          <a:p>
            <a:r>
              <a:rPr lang="en-GB" sz="2400" dirty="0"/>
              <a:t>Project Management is a satisfying job experience, you see the magnificent change and feel immense pride in your accomplishment.</a:t>
            </a:r>
          </a:p>
        </p:txBody>
      </p:sp>
      <p:sp>
        <p:nvSpPr>
          <p:cNvPr id="5" name="Date Placeholder 4">
            <a:extLst>
              <a:ext uri="{FF2B5EF4-FFF2-40B4-BE49-F238E27FC236}">
                <a16:creationId xmlns:a16="http://schemas.microsoft.com/office/drawing/2014/main" id="{648899D1-6392-4C55-94BC-91D5EDBE693B}"/>
              </a:ext>
            </a:extLst>
          </p:cNvPr>
          <p:cNvSpPr>
            <a:spLocks noGrp="1"/>
          </p:cNvSpPr>
          <p:nvPr>
            <p:ph type="dt" sz="half" idx="10"/>
          </p:nvPr>
        </p:nvSpPr>
        <p:spPr/>
        <p:txBody>
          <a:bodyPr/>
          <a:lstStyle/>
          <a:p>
            <a:pPr>
              <a:defRPr/>
            </a:pPr>
            <a:fld id="{F7614AD2-EBEE-4B9C-B8EB-7B45076136C4}" type="datetime1">
              <a:rPr lang="en-GB" altLang="en-US" smtClean="0"/>
              <a:pPr>
                <a:defRPr/>
              </a:pPr>
              <a:t>20/04/2021</a:t>
            </a:fld>
            <a:endParaRPr lang="en-GB" altLang="en-US" dirty="0"/>
          </a:p>
        </p:txBody>
      </p:sp>
      <p:sp>
        <p:nvSpPr>
          <p:cNvPr id="6" name="Slide Number Placeholder 5">
            <a:extLst>
              <a:ext uri="{FF2B5EF4-FFF2-40B4-BE49-F238E27FC236}">
                <a16:creationId xmlns:a16="http://schemas.microsoft.com/office/drawing/2014/main" id="{0457051C-3BC8-400F-9747-11081ABA5A9A}"/>
              </a:ext>
            </a:extLst>
          </p:cNvPr>
          <p:cNvSpPr>
            <a:spLocks noGrp="1"/>
          </p:cNvSpPr>
          <p:nvPr>
            <p:ph type="sldNum" sz="quarter" idx="11"/>
          </p:nvPr>
        </p:nvSpPr>
        <p:spPr/>
        <p:txBody>
          <a:bodyPr/>
          <a:lstStyle/>
          <a:p>
            <a:pPr>
              <a:defRPr/>
            </a:pPr>
            <a:fld id="{386495F9-B3F5-4DDF-9323-6CEC80C52C17}" type="slidenum">
              <a:rPr lang="en-GB" altLang="en-US" smtClean="0"/>
              <a:pPr>
                <a:defRPr/>
              </a:pPr>
              <a:t>21</a:t>
            </a:fld>
            <a:endParaRPr lang="en-GB" altLang="en-US" dirty="0"/>
          </a:p>
        </p:txBody>
      </p:sp>
    </p:spTree>
    <p:extLst>
      <p:ext uri="{BB962C8B-B14F-4D97-AF65-F5344CB8AC3E}">
        <p14:creationId xmlns:p14="http://schemas.microsoft.com/office/powerpoint/2010/main" val="31484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274638"/>
            <a:ext cx="8229600" cy="922114"/>
          </a:xfrm>
        </p:spPr>
        <p:txBody>
          <a:bodyPr/>
          <a:lstStyle/>
          <a:p>
            <a:pPr eaLnBrk="1" fontAlgn="auto" hangingPunct="1">
              <a:spcAft>
                <a:spcPts val="0"/>
              </a:spcAft>
              <a:defRPr/>
            </a:pPr>
            <a:r>
              <a:rPr lang="en-US" sz="3200" b="1" dirty="0"/>
              <a:t>Conclusion</a:t>
            </a:r>
          </a:p>
        </p:txBody>
      </p:sp>
      <p:sp>
        <p:nvSpPr>
          <p:cNvPr id="41987" name="Rectangle 3"/>
          <p:cNvSpPr>
            <a:spLocks noGrp="1" noChangeArrowheads="1"/>
          </p:cNvSpPr>
          <p:nvPr>
            <p:ph idx="1"/>
          </p:nvPr>
        </p:nvSpPr>
        <p:spPr>
          <a:xfrm>
            <a:off x="489793" y="1451372"/>
            <a:ext cx="8229600" cy="3201764"/>
          </a:xfrm>
        </p:spPr>
        <p:txBody>
          <a:bodyPr/>
          <a:lstStyle/>
          <a:p>
            <a:pPr marL="0" indent="0" eaLnBrk="1" hangingPunct="1">
              <a:buNone/>
            </a:pPr>
            <a:r>
              <a:rPr lang="en-GB" sz="2800" dirty="0"/>
              <a:t>There is a distinction between a project and business operation (business as usual). Projects are unique and temporary in nature; they have define time, cost and quality specification. Project management is a discipline that combines different set of  knowledge, skills, tools and techniques in delivering and achieving specific goals.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14E05-1CED-4455-B12C-5B70677D49AD}"/>
              </a:ext>
            </a:extLst>
          </p:cNvPr>
          <p:cNvSpPr>
            <a:spLocks noGrp="1"/>
          </p:cNvSpPr>
          <p:nvPr>
            <p:ph type="title"/>
          </p:nvPr>
        </p:nvSpPr>
        <p:spPr>
          <a:xfrm>
            <a:off x="457200" y="274638"/>
            <a:ext cx="8229600" cy="922114"/>
          </a:xfrm>
        </p:spPr>
        <p:txBody>
          <a:bodyPr/>
          <a:lstStyle/>
          <a:p>
            <a:r>
              <a:rPr lang="en-GB" sz="3200" b="1" dirty="0"/>
              <a:t>References</a:t>
            </a:r>
            <a:r>
              <a:rPr lang="en-GB" dirty="0"/>
              <a:t> </a:t>
            </a:r>
          </a:p>
        </p:txBody>
      </p:sp>
      <p:sp>
        <p:nvSpPr>
          <p:cNvPr id="3" name="Content Placeholder 2">
            <a:extLst>
              <a:ext uri="{FF2B5EF4-FFF2-40B4-BE49-F238E27FC236}">
                <a16:creationId xmlns:a16="http://schemas.microsoft.com/office/drawing/2014/main" id="{2A6E70B1-F1F6-4655-AAC2-9DA8F8BF63B4}"/>
              </a:ext>
            </a:extLst>
          </p:cNvPr>
          <p:cNvSpPr>
            <a:spLocks noGrp="1"/>
          </p:cNvSpPr>
          <p:nvPr>
            <p:ph idx="1"/>
          </p:nvPr>
        </p:nvSpPr>
        <p:spPr>
          <a:xfrm>
            <a:off x="250825" y="1600201"/>
            <a:ext cx="8569647" cy="3412975"/>
          </a:xfrm>
        </p:spPr>
        <p:txBody>
          <a:bodyPr/>
          <a:lstStyle/>
          <a:p>
            <a:r>
              <a:rPr lang="en-GB" sz="2400" dirty="0"/>
              <a:t>Larson, E. and Gray, C. (2006) Project Management: </a:t>
            </a:r>
            <a:r>
              <a:rPr lang="en-GB" sz="2400" i="1" dirty="0"/>
              <a:t>The Managerial Process 7</a:t>
            </a:r>
            <a:r>
              <a:rPr lang="en-GB" sz="2400" i="1" baseline="30000" dirty="0"/>
              <a:t>th</a:t>
            </a:r>
            <a:r>
              <a:rPr lang="en-GB" sz="2400" i="1" dirty="0"/>
              <a:t> Edition, </a:t>
            </a:r>
            <a:r>
              <a:rPr lang="en-GB" sz="2400" dirty="0"/>
              <a:t>McGraw Hill.</a:t>
            </a:r>
          </a:p>
          <a:p>
            <a:r>
              <a:rPr lang="en-GB" sz="2400" dirty="0"/>
              <a:t>Larson, E. and Gray, C. (2018) Project Management: </a:t>
            </a:r>
            <a:r>
              <a:rPr lang="en-GB" sz="2400" i="1" dirty="0"/>
              <a:t>The Managerial Process 7</a:t>
            </a:r>
            <a:r>
              <a:rPr lang="en-GB" sz="2400" i="1" baseline="30000" dirty="0"/>
              <a:t>th</a:t>
            </a:r>
            <a:r>
              <a:rPr lang="en-GB" sz="2400" i="1" dirty="0"/>
              <a:t> Edition, </a:t>
            </a:r>
            <a:r>
              <a:rPr lang="en-GB" sz="2400" dirty="0"/>
              <a:t>McGraw Hill.</a:t>
            </a:r>
          </a:p>
          <a:p>
            <a:r>
              <a:rPr lang="en-US" altLang="en-US" sz="2400" dirty="0"/>
              <a:t>OGC (2006) </a:t>
            </a:r>
            <a:r>
              <a:rPr lang="en-US" altLang="en-US" sz="2400" i="1" dirty="0"/>
              <a:t>Managing Successful Projects with PRINCE2</a:t>
            </a:r>
            <a:r>
              <a:rPr lang="en-US" altLang="en-US" sz="2400" dirty="0"/>
              <a:t>, 4</a:t>
            </a:r>
            <a:r>
              <a:rPr lang="en-US" altLang="en-US" sz="2400" baseline="30000" dirty="0"/>
              <a:t>th</a:t>
            </a:r>
            <a:r>
              <a:rPr lang="en-US" altLang="en-US" sz="2400" dirty="0"/>
              <a:t> Edition: TSO.</a:t>
            </a:r>
          </a:p>
          <a:p>
            <a:r>
              <a:rPr lang="en-US" altLang="en-US" sz="2400" dirty="0"/>
              <a:t>PMI (2006) </a:t>
            </a:r>
            <a:r>
              <a:rPr lang="en-US" altLang="en-US" sz="2400" i="1" dirty="0"/>
              <a:t>The Guide to the Project Management Body of Knowledge (PMBoK)</a:t>
            </a:r>
            <a:r>
              <a:rPr lang="en-US" altLang="en-US" sz="2400" dirty="0"/>
              <a:t>, 5th Edition: PMI</a:t>
            </a:r>
          </a:p>
          <a:p>
            <a:endParaRPr lang="en-GB" dirty="0"/>
          </a:p>
        </p:txBody>
      </p:sp>
      <p:sp>
        <p:nvSpPr>
          <p:cNvPr id="4" name="Date Placeholder 3">
            <a:extLst>
              <a:ext uri="{FF2B5EF4-FFF2-40B4-BE49-F238E27FC236}">
                <a16:creationId xmlns:a16="http://schemas.microsoft.com/office/drawing/2014/main" id="{CF2D4ABE-B01B-4CE4-A08D-86E37A75BA59}"/>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dirty="0"/>
          </a:p>
        </p:txBody>
      </p:sp>
      <p:sp>
        <p:nvSpPr>
          <p:cNvPr id="5" name="Slide Number Placeholder 4">
            <a:extLst>
              <a:ext uri="{FF2B5EF4-FFF2-40B4-BE49-F238E27FC236}">
                <a16:creationId xmlns:a16="http://schemas.microsoft.com/office/drawing/2014/main" id="{77B455EF-FB07-4826-B16B-3D398A158A9C}"/>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dirty="0"/>
          </a:p>
        </p:txBody>
      </p:sp>
    </p:spTree>
    <p:extLst>
      <p:ext uri="{BB962C8B-B14F-4D97-AF65-F5344CB8AC3E}">
        <p14:creationId xmlns:p14="http://schemas.microsoft.com/office/powerpoint/2010/main" val="682414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50825" y="1600201"/>
            <a:ext cx="8641655" cy="2044823"/>
          </a:xfrm>
        </p:spPr>
        <p:txBody>
          <a:bodyPr/>
          <a:lstStyle/>
          <a:p>
            <a:pPr marL="0" indent="0">
              <a:buNone/>
            </a:pPr>
            <a:r>
              <a:rPr lang="en-GB" sz="2800" dirty="0"/>
              <a:t>According to PMI (2006), “There five phases of project management and if the life cycle provides a high-level view of the project, the phases are the roadmap to accomplishing it”.</a:t>
            </a:r>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822168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43AD0-CC72-450F-A154-A84FD0658E83}"/>
              </a:ext>
            </a:extLst>
          </p:cNvPr>
          <p:cNvSpPr>
            <a:spLocks noGrp="1"/>
          </p:cNvSpPr>
          <p:nvPr>
            <p:ph type="title"/>
          </p:nvPr>
        </p:nvSpPr>
        <p:spPr/>
        <p:txBody>
          <a:bodyPr/>
          <a:lstStyle/>
          <a:p>
            <a:r>
              <a:rPr lang="en-GB" sz="3200" b="1" dirty="0"/>
              <a:t>Phase 1: Project Conception and Initiation</a:t>
            </a:r>
          </a:p>
        </p:txBody>
      </p:sp>
      <p:sp>
        <p:nvSpPr>
          <p:cNvPr id="3" name="Content Placeholder 2">
            <a:extLst>
              <a:ext uri="{FF2B5EF4-FFF2-40B4-BE49-F238E27FC236}">
                <a16:creationId xmlns:a16="http://schemas.microsoft.com/office/drawing/2014/main" id="{9216672F-D2DF-4E72-A741-BD7B798EACEC}"/>
              </a:ext>
            </a:extLst>
          </p:cNvPr>
          <p:cNvSpPr>
            <a:spLocks noGrp="1"/>
          </p:cNvSpPr>
          <p:nvPr>
            <p:ph idx="1"/>
          </p:nvPr>
        </p:nvSpPr>
        <p:spPr>
          <a:xfrm>
            <a:off x="107504" y="1340768"/>
            <a:ext cx="8856984" cy="4176465"/>
          </a:xfrm>
        </p:spPr>
        <p:txBody>
          <a:bodyPr/>
          <a:lstStyle/>
          <a:p>
            <a:pPr marL="0" indent="0">
              <a:buNone/>
            </a:pPr>
            <a:r>
              <a:rPr lang="en-GB" sz="2800" dirty="0"/>
              <a:t>This is technically the start of the project, and it begins with the </a:t>
            </a:r>
            <a:r>
              <a:rPr lang="en-GB" sz="2800" b="1" dirty="0"/>
              <a:t>business case</a:t>
            </a:r>
            <a:r>
              <a:rPr lang="en-GB" sz="2800" dirty="0"/>
              <a:t>.</a:t>
            </a:r>
          </a:p>
          <a:p>
            <a:pPr marL="0" indent="0">
              <a:buNone/>
            </a:pPr>
            <a:r>
              <a:rPr lang="en-GB" sz="2800" dirty="0"/>
              <a:t>The goal of this phase is define the project at a board level, and establish if the project is feasibility or not.</a:t>
            </a:r>
          </a:p>
          <a:p>
            <a:pPr marL="0" indent="0">
              <a:buNone/>
            </a:pPr>
            <a:r>
              <a:rPr lang="en-GB" sz="2800" dirty="0"/>
              <a:t>Key stakeholders will conduct their due diligence to decide if the project will go ahead or not based on viability.</a:t>
            </a:r>
          </a:p>
          <a:p>
            <a:pPr marL="0" indent="0">
              <a:buNone/>
            </a:pPr>
            <a:r>
              <a:rPr lang="en-GB" sz="2800" dirty="0"/>
              <a:t>Then the </a:t>
            </a:r>
            <a:r>
              <a:rPr lang="en-GB" sz="2800" b="1" dirty="0"/>
              <a:t>Project Charter </a:t>
            </a:r>
            <a:r>
              <a:rPr lang="en-GB" sz="2800" dirty="0"/>
              <a:t>or Project Initiation Document (PID) will be created to outline the details.</a:t>
            </a:r>
          </a:p>
          <a:p>
            <a:pPr marL="0" indent="0">
              <a:buNone/>
            </a:pPr>
            <a:endParaRPr lang="en-GB" sz="2800" dirty="0"/>
          </a:p>
        </p:txBody>
      </p:sp>
      <p:sp>
        <p:nvSpPr>
          <p:cNvPr id="4" name="Date Placeholder 3">
            <a:extLst>
              <a:ext uri="{FF2B5EF4-FFF2-40B4-BE49-F238E27FC236}">
                <a16:creationId xmlns:a16="http://schemas.microsoft.com/office/drawing/2014/main" id="{CF19C069-3E49-4DEE-9D81-F3C5CDE853C5}"/>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B3276AA-EE50-478B-8D5B-C95C13ADA7C9}"/>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683824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C6E6EC-1160-4821-9CF6-6800635154EB}"/>
              </a:ext>
            </a:extLst>
          </p:cNvPr>
          <p:cNvSpPr>
            <a:spLocks noGrp="1"/>
          </p:cNvSpPr>
          <p:nvPr>
            <p:ph idx="1"/>
          </p:nvPr>
        </p:nvSpPr>
        <p:spPr>
          <a:xfrm>
            <a:off x="245311" y="1744217"/>
            <a:ext cx="8435280" cy="1468759"/>
          </a:xfrm>
        </p:spPr>
        <p:txBody>
          <a:bodyPr/>
          <a:lstStyle/>
          <a:p>
            <a:pPr marL="0" indent="0">
              <a:buNone/>
            </a:pPr>
            <a:r>
              <a:rPr lang="en-GB" sz="2800" dirty="0"/>
              <a:t>The </a:t>
            </a:r>
            <a:r>
              <a:rPr lang="en-GB" sz="2800" b="1" dirty="0"/>
              <a:t>project Charter </a:t>
            </a:r>
            <a:r>
              <a:rPr lang="en-GB" sz="2800" dirty="0"/>
              <a:t>is a document that authorises the project manager to initiate and lead a project.</a:t>
            </a:r>
          </a:p>
        </p:txBody>
      </p:sp>
      <p:sp>
        <p:nvSpPr>
          <p:cNvPr id="4" name="Date Placeholder 3">
            <a:extLst>
              <a:ext uri="{FF2B5EF4-FFF2-40B4-BE49-F238E27FC236}">
                <a16:creationId xmlns:a16="http://schemas.microsoft.com/office/drawing/2014/main" id="{46CDB76A-BD53-4039-9863-A81130DEC58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FCCB8C9-447F-4EEC-8B94-647002C1517A}"/>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501951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p:txBody>
          <a:bodyPr/>
          <a:lstStyle/>
          <a:p>
            <a:r>
              <a:rPr lang="en-GB" sz="3200" b="1" dirty="0"/>
              <a:t>Phase 2: Project Planning</a:t>
            </a:r>
          </a:p>
        </p:txBody>
      </p:sp>
      <p:sp>
        <p:nvSpPr>
          <p:cNvPr id="3" name="Content Placeholder 2">
            <a:extLst>
              <a:ext uri="{FF2B5EF4-FFF2-40B4-BE49-F238E27FC236}">
                <a16:creationId xmlns:a16="http://schemas.microsoft.com/office/drawing/2014/main" id="{3379CF91-8BF4-4DE8-AD64-A53D91BF9FCC}"/>
              </a:ext>
            </a:extLst>
          </p:cNvPr>
          <p:cNvSpPr>
            <a:spLocks noGrp="1"/>
          </p:cNvSpPr>
          <p:nvPr>
            <p:ph idx="1"/>
          </p:nvPr>
        </p:nvSpPr>
        <p:spPr>
          <a:xfrm>
            <a:off x="250825" y="1600201"/>
            <a:ext cx="8713663" cy="3628999"/>
          </a:xfrm>
        </p:spPr>
        <p:txBody>
          <a:bodyPr/>
          <a:lstStyle/>
          <a:p>
            <a:pPr marL="0" indent="0">
              <a:buNone/>
            </a:pPr>
            <a:r>
              <a:rPr lang="en-GB" sz="2800" dirty="0"/>
              <a:t>Effective planning determines the success of the project.</a:t>
            </a:r>
          </a:p>
          <a:p>
            <a:pPr marL="0" indent="0">
              <a:buNone/>
            </a:pPr>
            <a:r>
              <a:rPr lang="en-GB" sz="2800" dirty="0"/>
              <a:t>Planning focuses on developing the roadmap to be followed.</a:t>
            </a:r>
          </a:p>
          <a:p>
            <a:pPr marL="0" indent="0">
              <a:buNone/>
            </a:pPr>
            <a:r>
              <a:rPr lang="en-GB" sz="2800" dirty="0"/>
              <a:t>This phase is typically dependant on the clarity of the project goals. </a:t>
            </a:r>
          </a:p>
          <a:p>
            <a:pPr marL="0" indent="0">
              <a:buNone/>
            </a:pPr>
            <a:r>
              <a:rPr lang="en-GB" sz="2800" dirty="0"/>
              <a:t>The goals must be SMART and CLEAR</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666180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3">
            <a:extLst>
              <a:ext uri="{FF2B5EF4-FFF2-40B4-BE49-F238E27FC236}">
                <a16:creationId xmlns:a16="http://schemas.microsoft.com/office/drawing/2014/main" id="{39FD5973-0A71-4367-B908-338AEE25C41F}"/>
              </a:ext>
            </a:extLst>
          </p:cNvPr>
          <p:cNvSpPr>
            <a:spLocks noGrp="1"/>
          </p:cNvSpPr>
          <p:nvPr>
            <p:ph sz="half" idx="2"/>
          </p:nvPr>
        </p:nvSpPr>
        <p:spPr>
          <a:xfrm>
            <a:off x="268453" y="1268760"/>
            <a:ext cx="4040188" cy="3600400"/>
          </a:xfrm>
        </p:spPr>
        <p:txBody>
          <a:bodyPr/>
          <a:lstStyle/>
          <a:p>
            <a:pPr marL="0" indent="0">
              <a:buNone/>
            </a:pPr>
            <a:r>
              <a:rPr lang="en-US" sz="2800" b="1" dirty="0"/>
              <a:t>SMART Goals</a:t>
            </a:r>
          </a:p>
          <a:p>
            <a:pPr marL="0" indent="0">
              <a:buNone/>
            </a:pPr>
            <a:endParaRPr lang="en-US" sz="2800" dirty="0"/>
          </a:p>
          <a:p>
            <a:r>
              <a:rPr lang="en-US" sz="2800" dirty="0"/>
              <a:t>Specific</a:t>
            </a:r>
          </a:p>
          <a:p>
            <a:r>
              <a:rPr lang="en-US" sz="2800" dirty="0"/>
              <a:t>Measurable </a:t>
            </a:r>
          </a:p>
          <a:p>
            <a:r>
              <a:rPr lang="en-US" sz="2800" dirty="0"/>
              <a:t>Attainable </a:t>
            </a:r>
          </a:p>
          <a:p>
            <a:r>
              <a:rPr lang="en-US" sz="2800" dirty="0"/>
              <a:t>Realistic </a:t>
            </a:r>
          </a:p>
          <a:p>
            <a:r>
              <a:rPr lang="en-US" sz="2800" dirty="0"/>
              <a:t>Timely</a:t>
            </a:r>
          </a:p>
        </p:txBody>
      </p:sp>
      <p:sp>
        <p:nvSpPr>
          <p:cNvPr id="21" name="Content Placeholder 5">
            <a:extLst>
              <a:ext uri="{FF2B5EF4-FFF2-40B4-BE49-F238E27FC236}">
                <a16:creationId xmlns:a16="http://schemas.microsoft.com/office/drawing/2014/main" id="{733CC2FD-3A45-44C5-80C8-C6DAB6F57E14}"/>
              </a:ext>
            </a:extLst>
          </p:cNvPr>
          <p:cNvSpPr>
            <a:spLocks noGrp="1"/>
          </p:cNvSpPr>
          <p:nvPr>
            <p:ph sz="quarter" idx="4"/>
          </p:nvPr>
        </p:nvSpPr>
        <p:spPr>
          <a:xfrm>
            <a:off x="4645025" y="1268760"/>
            <a:ext cx="4041775" cy="3600400"/>
          </a:xfrm>
        </p:spPr>
        <p:txBody>
          <a:bodyPr/>
          <a:lstStyle/>
          <a:p>
            <a:pPr marL="0" indent="0">
              <a:buNone/>
            </a:pPr>
            <a:r>
              <a:rPr lang="en-US" sz="2800" b="1" dirty="0"/>
              <a:t>CLEAR Goals</a:t>
            </a:r>
          </a:p>
          <a:p>
            <a:pPr marL="0" indent="0">
              <a:buNone/>
            </a:pPr>
            <a:endParaRPr lang="en-US" sz="2800" dirty="0"/>
          </a:p>
          <a:p>
            <a:r>
              <a:rPr lang="en-US" sz="2800" dirty="0"/>
              <a:t>Collaboration </a:t>
            </a:r>
          </a:p>
          <a:p>
            <a:r>
              <a:rPr lang="en-US" sz="2800" dirty="0"/>
              <a:t>Limited </a:t>
            </a:r>
          </a:p>
          <a:p>
            <a:r>
              <a:rPr lang="en-US" sz="2800" dirty="0"/>
              <a:t>Emotional </a:t>
            </a:r>
          </a:p>
          <a:p>
            <a:r>
              <a:rPr lang="en-US" sz="2800" dirty="0"/>
              <a:t>Appreciable</a:t>
            </a:r>
          </a:p>
          <a:p>
            <a:r>
              <a:rPr lang="en-US" sz="2800" dirty="0"/>
              <a:t>Refinable </a:t>
            </a:r>
          </a:p>
          <a:p>
            <a:endParaRPr lang="en-US" dirty="0"/>
          </a:p>
        </p:txBody>
      </p:sp>
      <p:sp>
        <p:nvSpPr>
          <p:cNvPr id="4" name="Date Placeholder 3">
            <a:extLst>
              <a:ext uri="{FF2B5EF4-FFF2-40B4-BE49-F238E27FC236}">
                <a16:creationId xmlns:a16="http://schemas.microsoft.com/office/drawing/2014/main" id="{6800E708-CE4E-4566-9752-74A4956F13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20/04/2021</a:t>
            </a:fld>
            <a:endParaRPr lang="en-GB" altLang="en-US" sz="900"/>
          </a:p>
        </p:txBody>
      </p:sp>
      <p:sp>
        <p:nvSpPr>
          <p:cNvPr id="5" name="Slide Number Placeholder 4">
            <a:extLst>
              <a:ext uri="{FF2B5EF4-FFF2-40B4-BE49-F238E27FC236}">
                <a16:creationId xmlns:a16="http://schemas.microsoft.com/office/drawing/2014/main" id="{578C53E6-E9B4-44FD-B1D9-69456A5286E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28</a:t>
            </a:fld>
            <a:endParaRPr lang="en-GB" altLang="en-US"/>
          </a:p>
        </p:txBody>
      </p:sp>
    </p:spTree>
    <p:extLst>
      <p:ext uri="{BB962C8B-B14F-4D97-AF65-F5344CB8AC3E}">
        <p14:creationId xmlns:p14="http://schemas.microsoft.com/office/powerpoint/2010/main" val="3115729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1">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1">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1">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1">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8ECE9E-AF51-4C64-9C85-A504BA33DD2C}"/>
              </a:ext>
            </a:extLst>
          </p:cNvPr>
          <p:cNvSpPr>
            <a:spLocks noGrp="1"/>
          </p:cNvSpPr>
          <p:nvPr>
            <p:ph idx="1"/>
          </p:nvPr>
        </p:nvSpPr>
        <p:spPr>
          <a:xfrm>
            <a:off x="227830" y="836712"/>
            <a:ext cx="8607007" cy="4320480"/>
          </a:xfrm>
        </p:spPr>
        <p:txBody>
          <a:bodyPr/>
          <a:lstStyle/>
          <a:p>
            <a:pPr marL="0" indent="0">
              <a:buNone/>
            </a:pPr>
            <a:r>
              <a:rPr lang="en-GB" sz="2800" dirty="0"/>
              <a:t>The project management plan is developed in this phase.</a:t>
            </a:r>
          </a:p>
          <a:p>
            <a:pPr marL="0" indent="0">
              <a:buNone/>
            </a:pPr>
            <a:r>
              <a:rPr lang="en-GB" sz="2800" dirty="0"/>
              <a:t>Available resources (Cost, Time, Quality, Skills) are identified and decided upon.</a:t>
            </a:r>
          </a:p>
          <a:p>
            <a:pPr marL="0" indent="0">
              <a:buNone/>
            </a:pPr>
            <a:r>
              <a:rPr lang="en-GB" sz="2800" dirty="0"/>
              <a:t>The baseline of the project is established.</a:t>
            </a:r>
          </a:p>
          <a:p>
            <a:pPr marL="0" indent="0">
              <a:buNone/>
            </a:pPr>
            <a:r>
              <a:rPr lang="en-GB" sz="2800" dirty="0"/>
              <a:t>Baseline serves as an anchor point for measuring performance (planned vs actual).</a:t>
            </a:r>
          </a:p>
          <a:p>
            <a:pPr marL="0" indent="0">
              <a:buNone/>
            </a:pPr>
            <a:r>
              <a:rPr lang="en-GB" sz="2800" dirty="0"/>
              <a:t>It is used to determine if the project is on track </a:t>
            </a:r>
          </a:p>
        </p:txBody>
      </p:sp>
      <p:sp>
        <p:nvSpPr>
          <p:cNvPr id="4" name="Date Placeholder 3">
            <a:extLst>
              <a:ext uri="{FF2B5EF4-FFF2-40B4-BE49-F238E27FC236}">
                <a16:creationId xmlns:a16="http://schemas.microsoft.com/office/drawing/2014/main" id="{06D93371-46F3-4EF1-96BD-03CDD62018F6}"/>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AA7B4FDB-7F40-450F-BD40-FD97D5F5B656}"/>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1385979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8A6DF0-ED3E-42CE-BCED-33E06F6C37D3}"/>
              </a:ext>
            </a:extLst>
          </p:cNvPr>
          <p:cNvSpPr>
            <a:spLocks noGrp="1"/>
          </p:cNvSpPr>
          <p:nvPr>
            <p:ph idx="1"/>
          </p:nvPr>
        </p:nvSpPr>
        <p:spPr>
          <a:xfrm>
            <a:off x="250825" y="620688"/>
            <a:ext cx="8569647" cy="5040560"/>
          </a:xfrm>
        </p:spPr>
        <p:txBody>
          <a:bodyPr/>
          <a:lstStyle/>
          <a:p>
            <a:pPr marL="0" indent="0">
              <a:buNone/>
            </a:pPr>
            <a:r>
              <a:rPr lang="en-GB" sz="2800" dirty="0"/>
              <a:t>The roles and responsibility of the project team is defined in the planning phase.</a:t>
            </a:r>
          </a:p>
          <a:p>
            <a:pPr marL="0" indent="0">
              <a:buNone/>
            </a:pPr>
            <a:r>
              <a:rPr lang="en-GB" sz="2800" dirty="0"/>
              <a:t>The PM will create essential documents to track the progress of the project:</a:t>
            </a:r>
          </a:p>
          <a:p>
            <a:pPr marL="857250" lvl="1" indent="-457200">
              <a:buFont typeface="Arial" panose="020B0604020202020204" pitchFamily="34" charset="0"/>
              <a:buChar char="•"/>
            </a:pPr>
            <a:r>
              <a:rPr lang="en-GB" dirty="0"/>
              <a:t>The scope statement</a:t>
            </a:r>
          </a:p>
          <a:p>
            <a:pPr marL="857250" lvl="1" indent="-457200">
              <a:buFont typeface="Arial" panose="020B0604020202020204" pitchFamily="34" charset="0"/>
              <a:buChar char="•"/>
            </a:pPr>
            <a:r>
              <a:rPr lang="en-GB" dirty="0"/>
              <a:t>Work Breakdown Structure</a:t>
            </a:r>
          </a:p>
          <a:p>
            <a:pPr marL="857250" lvl="1" indent="-457200">
              <a:buFont typeface="Arial" panose="020B0604020202020204" pitchFamily="34" charset="0"/>
              <a:buChar char="•"/>
            </a:pPr>
            <a:r>
              <a:rPr lang="en-GB" dirty="0"/>
              <a:t>Milestone</a:t>
            </a:r>
          </a:p>
          <a:p>
            <a:pPr marL="857250" lvl="1" indent="-457200">
              <a:buFont typeface="Arial" panose="020B0604020202020204" pitchFamily="34" charset="0"/>
              <a:buChar char="•"/>
            </a:pPr>
            <a:r>
              <a:rPr lang="en-GB" dirty="0"/>
              <a:t>Gantt Chart</a:t>
            </a:r>
          </a:p>
          <a:p>
            <a:pPr marL="857250" lvl="1" indent="-457200">
              <a:buFont typeface="Arial" panose="020B0604020202020204" pitchFamily="34" charset="0"/>
              <a:buChar char="•"/>
            </a:pPr>
            <a:r>
              <a:rPr lang="en-GB" dirty="0"/>
              <a:t>Communication plan</a:t>
            </a:r>
          </a:p>
          <a:p>
            <a:pPr marL="857250" lvl="1" indent="-457200">
              <a:buFont typeface="Arial" panose="020B0604020202020204" pitchFamily="34" charset="0"/>
              <a:buChar char="•"/>
            </a:pPr>
            <a:r>
              <a:rPr lang="en-GB" dirty="0"/>
              <a:t>Risk Management Plan</a:t>
            </a:r>
          </a:p>
        </p:txBody>
      </p:sp>
      <p:sp>
        <p:nvSpPr>
          <p:cNvPr id="4" name="Date Placeholder 3">
            <a:extLst>
              <a:ext uri="{FF2B5EF4-FFF2-40B4-BE49-F238E27FC236}">
                <a16:creationId xmlns:a16="http://schemas.microsoft.com/office/drawing/2014/main" id="{DFEDF159-F04C-4022-AA23-A48650A3922F}"/>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621BFCE-AEC0-4F2F-ABB1-E5993499A327}"/>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89224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F7A50-90B7-48F4-94CB-384CA4C34CB5}"/>
              </a:ext>
            </a:extLst>
          </p:cNvPr>
          <p:cNvSpPr>
            <a:spLocks noGrp="1"/>
          </p:cNvSpPr>
          <p:nvPr>
            <p:ph type="title"/>
          </p:nvPr>
        </p:nvSpPr>
        <p:spPr>
          <a:xfrm>
            <a:off x="457200" y="274638"/>
            <a:ext cx="8229600" cy="850106"/>
          </a:xfrm>
        </p:spPr>
        <p:txBody>
          <a:bodyPr/>
          <a:lstStyle/>
          <a:p>
            <a:r>
              <a:rPr lang="en-GB" sz="3200" b="1" dirty="0"/>
              <a:t>Project Execution</a:t>
            </a:r>
          </a:p>
        </p:txBody>
      </p:sp>
      <p:sp>
        <p:nvSpPr>
          <p:cNvPr id="3" name="Content Placeholder 2">
            <a:extLst>
              <a:ext uri="{FF2B5EF4-FFF2-40B4-BE49-F238E27FC236}">
                <a16:creationId xmlns:a16="http://schemas.microsoft.com/office/drawing/2014/main" id="{3E5A6D1C-BF18-4423-852F-EFE5DAB2B6E4}"/>
              </a:ext>
            </a:extLst>
          </p:cNvPr>
          <p:cNvSpPr>
            <a:spLocks noGrp="1"/>
          </p:cNvSpPr>
          <p:nvPr>
            <p:ph idx="1"/>
          </p:nvPr>
        </p:nvSpPr>
        <p:spPr>
          <a:xfrm>
            <a:off x="179512" y="1260476"/>
            <a:ext cx="8784976" cy="4184748"/>
          </a:xfrm>
        </p:spPr>
        <p:txBody>
          <a:bodyPr/>
          <a:lstStyle/>
          <a:p>
            <a:pPr marL="0" indent="0">
              <a:buNone/>
            </a:pPr>
            <a:r>
              <a:rPr lang="en-GB" sz="2800" dirty="0"/>
              <a:t>The execution phase is where the deliverable are developed. </a:t>
            </a:r>
          </a:p>
          <a:p>
            <a:pPr marL="0" indent="0">
              <a:buNone/>
            </a:pPr>
            <a:r>
              <a:rPr lang="en-GB" sz="2800" dirty="0"/>
              <a:t>It is the most physical phase of the project, as a high degree of activities are undertaken during this time. </a:t>
            </a:r>
          </a:p>
          <a:p>
            <a:pPr marL="0" indent="0">
              <a:buNone/>
            </a:pPr>
            <a:r>
              <a:rPr lang="en-GB" sz="2800" dirty="0"/>
              <a:t>Status reports, meetings and development updates and performance report are generated in this phase.</a:t>
            </a:r>
          </a:p>
          <a:p>
            <a:pPr marL="0" indent="0">
              <a:buNone/>
            </a:pPr>
            <a:r>
              <a:rPr lang="en-GB" sz="2800" dirty="0"/>
              <a:t>Project Kick-off meeting usually marks the start of the project execution phase.</a:t>
            </a:r>
          </a:p>
          <a:p>
            <a:pPr marL="0" indent="0">
              <a:buNone/>
            </a:pPr>
            <a:endParaRPr lang="en-GB" sz="2800" dirty="0"/>
          </a:p>
        </p:txBody>
      </p:sp>
      <p:sp>
        <p:nvSpPr>
          <p:cNvPr id="4" name="Date Placeholder 3">
            <a:extLst>
              <a:ext uri="{FF2B5EF4-FFF2-40B4-BE49-F238E27FC236}">
                <a16:creationId xmlns:a16="http://schemas.microsoft.com/office/drawing/2014/main" id="{9F884088-1CBC-4695-B2B9-00C2894AB652}"/>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160A70D5-7171-4C6F-B517-E67A36708D25}"/>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34594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96DF6-66E0-498E-BE10-DF705E32B616}"/>
              </a:ext>
            </a:extLst>
          </p:cNvPr>
          <p:cNvSpPr>
            <a:spLocks noGrp="1"/>
          </p:cNvSpPr>
          <p:nvPr>
            <p:ph type="title"/>
          </p:nvPr>
        </p:nvSpPr>
        <p:spPr>
          <a:xfrm>
            <a:off x="457200" y="232358"/>
            <a:ext cx="8229600" cy="922114"/>
          </a:xfrm>
        </p:spPr>
        <p:txBody>
          <a:bodyPr/>
          <a:lstStyle/>
          <a:p>
            <a:r>
              <a:rPr lang="en-GB" sz="3200" b="1" dirty="0"/>
              <a:t>Tasks completed in the execution phase</a:t>
            </a:r>
          </a:p>
        </p:txBody>
      </p:sp>
      <p:sp>
        <p:nvSpPr>
          <p:cNvPr id="3" name="Content Placeholder 2">
            <a:extLst>
              <a:ext uri="{FF2B5EF4-FFF2-40B4-BE49-F238E27FC236}">
                <a16:creationId xmlns:a16="http://schemas.microsoft.com/office/drawing/2014/main" id="{D035087F-BA69-4F59-B441-0116C6B097DA}"/>
              </a:ext>
            </a:extLst>
          </p:cNvPr>
          <p:cNvSpPr>
            <a:spLocks noGrp="1"/>
          </p:cNvSpPr>
          <p:nvPr>
            <p:ph idx="1"/>
          </p:nvPr>
        </p:nvSpPr>
        <p:spPr>
          <a:xfrm>
            <a:off x="441192" y="1268760"/>
            <a:ext cx="8229600" cy="4104456"/>
          </a:xfrm>
        </p:spPr>
        <p:txBody>
          <a:bodyPr/>
          <a:lstStyle/>
          <a:p>
            <a:r>
              <a:rPr lang="en-GB" sz="2800" dirty="0"/>
              <a:t>Develop Team </a:t>
            </a:r>
          </a:p>
          <a:p>
            <a:r>
              <a:rPr lang="en-GB" sz="2800" dirty="0"/>
              <a:t>Assign resources </a:t>
            </a:r>
          </a:p>
          <a:p>
            <a:r>
              <a:rPr lang="en-GB" sz="2800" dirty="0"/>
              <a:t>Execution project management plans </a:t>
            </a:r>
          </a:p>
          <a:p>
            <a:r>
              <a:rPr lang="en-GB" sz="2800" dirty="0"/>
              <a:t>Procurement  Management</a:t>
            </a:r>
          </a:p>
          <a:p>
            <a:r>
              <a:rPr lang="en-GB" sz="2800" dirty="0"/>
              <a:t>Direct and Manges  project  execution </a:t>
            </a:r>
          </a:p>
          <a:p>
            <a:r>
              <a:rPr lang="en-GB" sz="2800" dirty="0"/>
              <a:t>Set up tracing system</a:t>
            </a:r>
          </a:p>
          <a:p>
            <a:r>
              <a:rPr lang="en-GB" sz="2800" dirty="0"/>
              <a:t>Update schedule </a:t>
            </a:r>
          </a:p>
          <a:p>
            <a:r>
              <a:rPr lang="en-GB" sz="2800" dirty="0"/>
              <a:t>Project plans are modified as required.</a:t>
            </a:r>
          </a:p>
        </p:txBody>
      </p:sp>
      <p:sp>
        <p:nvSpPr>
          <p:cNvPr id="4" name="Date Placeholder 3">
            <a:extLst>
              <a:ext uri="{FF2B5EF4-FFF2-40B4-BE49-F238E27FC236}">
                <a16:creationId xmlns:a16="http://schemas.microsoft.com/office/drawing/2014/main" id="{8B2ACDCE-1714-4C28-A227-5F784E1E0FE6}"/>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31375F61-2D3A-421F-A77E-0E38FB30CDE8}"/>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281354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AE5CC-6F5E-45E7-B1DD-9281834270C5}"/>
              </a:ext>
            </a:extLst>
          </p:cNvPr>
          <p:cNvSpPr>
            <a:spLocks noGrp="1"/>
          </p:cNvSpPr>
          <p:nvPr>
            <p:ph type="title"/>
          </p:nvPr>
        </p:nvSpPr>
        <p:spPr/>
        <p:txBody>
          <a:bodyPr/>
          <a:lstStyle/>
          <a:p>
            <a:r>
              <a:rPr lang="en-GB" sz="3200" b="1" dirty="0"/>
              <a:t>Project Monitoring and Control</a:t>
            </a:r>
          </a:p>
        </p:txBody>
      </p:sp>
      <p:sp>
        <p:nvSpPr>
          <p:cNvPr id="3" name="Content Placeholder 2">
            <a:extLst>
              <a:ext uri="{FF2B5EF4-FFF2-40B4-BE49-F238E27FC236}">
                <a16:creationId xmlns:a16="http://schemas.microsoft.com/office/drawing/2014/main" id="{246C6BFE-D311-4F5E-972E-C56E1739A27A}"/>
              </a:ext>
            </a:extLst>
          </p:cNvPr>
          <p:cNvSpPr>
            <a:spLocks noGrp="1"/>
          </p:cNvSpPr>
          <p:nvPr>
            <p:ph idx="1"/>
          </p:nvPr>
        </p:nvSpPr>
        <p:spPr>
          <a:xfrm>
            <a:off x="250825" y="1417638"/>
            <a:ext cx="8435975" cy="4099595"/>
          </a:xfrm>
        </p:spPr>
        <p:txBody>
          <a:bodyPr/>
          <a:lstStyle/>
          <a:p>
            <a:pPr marL="0" indent="0">
              <a:buNone/>
            </a:pPr>
            <a:r>
              <a:rPr lang="en-GB" sz="2800" dirty="0"/>
              <a:t>The performance and progress of the project is measured in this phase.</a:t>
            </a:r>
          </a:p>
          <a:p>
            <a:pPr marL="0" indent="0">
              <a:buNone/>
            </a:pPr>
            <a:r>
              <a:rPr lang="en-GB" sz="2800" dirty="0"/>
              <a:t>The PM uses Key Performance Indicators (KPIs) to assess if the project is going as planned (Larson and Gray, 2018).</a:t>
            </a:r>
          </a:p>
          <a:p>
            <a:pPr marL="0" indent="0">
              <a:buNone/>
            </a:pPr>
            <a:r>
              <a:rPr lang="en-GB" sz="2800" dirty="0"/>
              <a:t>At the end of each phase, the business case is reviewed and adjusted to align with the project plan.</a:t>
            </a:r>
          </a:p>
          <a:p>
            <a:pPr marL="0" indent="0">
              <a:buNone/>
            </a:pPr>
            <a:r>
              <a:rPr lang="en-GB" sz="2800" dirty="0"/>
              <a:t>Prevents any chance for disruptions</a:t>
            </a:r>
          </a:p>
          <a:p>
            <a:endParaRPr lang="en-GB" dirty="0"/>
          </a:p>
        </p:txBody>
      </p:sp>
      <p:sp>
        <p:nvSpPr>
          <p:cNvPr id="4" name="Date Placeholder 3">
            <a:extLst>
              <a:ext uri="{FF2B5EF4-FFF2-40B4-BE49-F238E27FC236}">
                <a16:creationId xmlns:a16="http://schemas.microsoft.com/office/drawing/2014/main" id="{4E0A2395-5BC9-43FA-B4AE-81D3AE7AF41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2899FCB3-B117-4C8C-9156-ACC55629A928}"/>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1482212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03E2E-A4A9-438C-9152-3B829778A7E6}"/>
              </a:ext>
            </a:extLst>
          </p:cNvPr>
          <p:cNvSpPr>
            <a:spLocks noGrp="1"/>
          </p:cNvSpPr>
          <p:nvPr>
            <p:ph type="title"/>
          </p:nvPr>
        </p:nvSpPr>
        <p:spPr>
          <a:xfrm>
            <a:off x="457200" y="332656"/>
            <a:ext cx="8229600" cy="936104"/>
          </a:xfrm>
        </p:spPr>
        <p:txBody>
          <a:bodyPr/>
          <a:lstStyle/>
          <a:p>
            <a:r>
              <a:rPr lang="en-GB" sz="3200" b="1" dirty="0"/>
              <a:t>Performance is measured against:</a:t>
            </a:r>
            <a:br>
              <a:rPr lang="en-GB" sz="3200" b="1" dirty="0"/>
            </a:br>
            <a:endParaRPr lang="en-GB" sz="3200" b="1" dirty="0"/>
          </a:p>
        </p:txBody>
      </p:sp>
      <p:sp>
        <p:nvSpPr>
          <p:cNvPr id="3" name="Content Placeholder 2">
            <a:extLst>
              <a:ext uri="{FF2B5EF4-FFF2-40B4-BE49-F238E27FC236}">
                <a16:creationId xmlns:a16="http://schemas.microsoft.com/office/drawing/2014/main" id="{0F8F0B7A-D04A-49E4-BD48-53D9EA4BB79E}"/>
              </a:ext>
            </a:extLst>
          </p:cNvPr>
          <p:cNvSpPr>
            <a:spLocks noGrp="1"/>
          </p:cNvSpPr>
          <p:nvPr>
            <p:ph idx="1"/>
          </p:nvPr>
        </p:nvSpPr>
        <p:spPr>
          <a:xfrm>
            <a:off x="457200" y="1209296"/>
            <a:ext cx="8229600" cy="2188839"/>
          </a:xfrm>
        </p:spPr>
        <p:txBody>
          <a:bodyPr/>
          <a:lstStyle/>
          <a:p>
            <a:pPr marL="857250" lvl="1" indent="-457200">
              <a:buFont typeface="Arial" panose="020B0604020202020204" pitchFamily="34" charset="0"/>
              <a:buChar char="•"/>
            </a:pPr>
            <a:r>
              <a:rPr lang="en-GB" dirty="0"/>
              <a:t>Project objectives</a:t>
            </a:r>
          </a:p>
          <a:p>
            <a:pPr marL="857250" lvl="1" indent="-457200">
              <a:buFont typeface="Arial" panose="020B0604020202020204" pitchFamily="34" charset="0"/>
              <a:buChar char="•"/>
            </a:pPr>
            <a:r>
              <a:rPr lang="en-GB" dirty="0"/>
              <a:t>Quality Deliverables</a:t>
            </a:r>
          </a:p>
          <a:p>
            <a:pPr marL="857250" lvl="1" indent="-457200">
              <a:buFont typeface="Arial" panose="020B0604020202020204" pitchFamily="34" charset="0"/>
              <a:buChar char="•"/>
            </a:pPr>
            <a:r>
              <a:rPr lang="en-GB" dirty="0"/>
              <a:t>Cost and Effort</a:t>
            </a:r>
          </a:p>
          <a:p>
            <a:pPr marL="857250" lvl="1" indent="-457200">
              <a:buFont typeface="Arial" panose="020B0604020202020204" pitchFamily="34" charset="0"/>
              <a:buChar char="•"/>
            </a:pPr>
            <a:r>
              <a:rPr lang="en-GB" dirty="0"/>
              <a:t>Performance</a:t>
            </a:r>
          </a:p>
        </p:txBody>
      </p:sp>
      <p:sp>
        <p:nvSpPr>
          <p:cNvPr id="4" name="Date Placeholder 3">
            <a:extLst>
              <a:ext uri="{FF2B5EF4-FFF2-40B4-BE49-F238E27FC236}">
                <a16:creationId xmlns:a16="http://schemas.microsoft.com/office/drawing/2014/main" id="{633536B2-5C81-486C-ADC8-A9FDAA57059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9DB32FBB-6465-4F3D-8822-24477A39C519}"/>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28612488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6C97F-EB30-4512-8B04-1AAF4726497F}"/>
              </a:ext>
            </a:extLst>
          </p:cNvPr>
          <p:cNvSpPr>
            <a:spLocks noGrp="1"/>
          </p:cNvSpPr>
          <p:nvPr>
            <p:ph type="title"/>
          </p:nvPr>
        </p:nvSpPr>
        <p:spPr>
          <a:xfrm>
            <a:off x="461817" y="318178"/>
            <a:ext cx="8229600" cy="650404"/>
          </a:xfrm>
        </p:spPr>
        <p:txBody>
          <a:bodyPr/>
          <a:lstStyle/>
          <a:p>
            <a:r>
              <a:rPr lang="en-GB" sz="3200" b="1" dirty="0"/>
              <a:t>Project Closure </a:t>
            </a:r>
          </a:p>
        </p:txBody>
      </p:sp>
      <p:sp>
        <p:nvSpPr>
          <p:cNvPr id="3" name="Content Placeholder 2">
            <a:extLst>
              <a:ext uri="{FF2B5EF4-FFF2-40B4-BE49-F238E27FC236}">
                <a16:creationId xmlns:a16="http://schemas.microsoft.com/office/drawing/2014/main" id="{CB937045-19F7-4EA0-81D2-20750A5258FD}"/>
              </a:ext>
            </a:extLst>
          </p:cNvPr>
          <p:cNvSpPr>
            <a:spLocks noGrp="1"/>
          </p:cNvSpPr>
          <p:nvPr>
            <p:ph idx="1"/>
          </p:nvPr>
        </p:nvSpPr>
        <p:spPr>
          <a:xfrm>
            <a:off x="179511" y="1149274"/>
            <a:ext cx="8712969" cy="4367957"/>
          </a:xfrm>
        </p:spPr>
        <p:txBody>
          <a:bodyPr/>
          <a:lstStyle/>
          <a:p>
            <a:pPr marL="0" indent="0">
              <a:buNone/>
            </a:pPr>
            <a:r>
              <a:rPr lang="en-GB" sz="2600" dirty="0"/>
              <a:t>The project is completed and handed over in this phase; however, the PM still have a couple of tasks to address.</a:t>
            </a:r>
          </a:p>
          <a:p>
            <a:pPr marL="0" indent="0">
              <a:buNone/>
            </a:pPr>
            <a:r>
              <a:rPr lang="en-GB" sz="2600" dirty="0"/>
              <a:t>The project punch list is generated; unaccomplished tasks are addressed with key team members to ensure they are completed. </a:t>
            </a:r>
          </a:p>
          <a:p>
            <a:pPr marL="0" indent="0">
              <a:buNone/>
            </a:pPr>
            <a:r>
              <a:rPr lang="en-GB" sz="2600" dirty="0"/>
              <a:t>Final reports of the project are drafted, the project is evaluated to assess what went well and identify project failures.</a:t>
            </a:r>
          </a:p>
          <a:p>
            <a:pPr marL="0" indent="0">
              <a:buNone/>
            </a:pPr>
            <a:r>
              <a:rPr lang="en-GB" sz="2600" dirty="0"/>
              <a:t>Then the lesson learned is generated, documented and stored to improve future projects.</a:t>
            </a:r>
          </a:p>
        </p:txBody>
      </p:sp>
      <p:sp>
        <p:nvSpPr>
          <p:cNvPr id="4" name="Date Placeholder 3">
            <a:extLst>
              <a:ext uri="{FF2B5EF4-FFF2-40B4-BE49-F238E27FC236}">
                <a16:creationId xmlns:a16="http://schemas.microsoft.com/office/drawing/2014/main" id="{D5AB61D5-75B7-4FF7-902E-5FBEAAF85B8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F46A41DF-D508-41F8-9A53-A97C5893874E}"/>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706455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7791F-1A7D-4C44-8D2E-7A045E54DC29}"/>
              </a:ext>
            </a:extLst>
          </p:cNvPr>
          <p:cNvSpPr>
            <a:spLocks noGrp="1"/>
          </p:cNvSpPr>
          <p:nvPr>
            <p:ph type="title"/>
          </p:nvPr>
        </p:nvSpPr>
        <p:spPr/>
        <p:txBody>
          <a:bodyPr/>
          <a:lstStyle/>
          <a:p>
            <a:r>
              <a:rPr lang="en-GB" sz="3200" b="1" dirty="0"/>
              <a:t>Project Processes</a:t>
            </a:r>
          </a:p>
        </p:txBody>
      </p:sp>
      <p:sp>
        <p:nvSpPr>
          <p:cNvPr id="3" name="Content Placeholder 2">
            <a:extLst>
              <a:ext uri="{FF2B5EF4-FFF2-40B4-BE49-F238E27FC236}">
                <a16:creationId xmlns:a16="http://schemas.microsoft.com/office/drawing/2014/main" id="{32681B5E-BFB1-4203-A1C4-DBF8C1DCFB2D}"/>
              </a:ext>
            </a:extLst>
          </p:cNvPr>
          <p:cNvSpPr>
            <a:spLocks noGrp="1"/>
          </p:cNvSpPr>
          <p:nvPr>
            <p:ph idx="1"/>
          </p:nvPr>
        </p:nvSpPr>
        <p:spPr>
          <a:xfrm>
            <a:off x="446228" y="1912362"/>
            <a:ext cx="8229600" cy="2668766"/>
          </a:xfrm>
        </p:spPr>
        <p:txBody>
          <a:bodyPr/>
          <a:lstStyle/>
          <a:p>
            <a:pPr marL="0" indent="0">
              <a:buNone/>
            </a:pPr>
            <a:r>
              <a:rPr lang="en-GB" dirty="0"/>
              <a:t>There are several processes that connects all the project activities, they coherently unify the entire project management phases.</a:t>
            </a:r>
          </a:p>
          <a:p>
            <a:pPr marL="0" indent="0">
              <a:buNone/>
            </a:pPr>
            <a:r>
              <a:rPr lang="en-GB" dirty="0"/>
              <a:t>They are communication, people management, monitoring, and controlling.</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266BC43D-765E-465E-BE46-049E7EC5CF9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14804388-FE57-4A21-920B-DAE3C774CFB6}"/>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3202803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DDDCC-B1EF-45ED-A6ED-ABDA8E33988E}"/>
              </a:ext>
            </a:extLst>
          </p:cNvPr>
          <p:cNvSpPr>
            <a:spLocks noGrp="1"/>
          </p:cNvSpPr>
          <p:nvPr>
            <p:ph type="title"/>
          </p:nvPr>
        </p:nvSpPr>
        <p:spPr>
          <a:xfrm>
            <a:off x="457200" y="274638"/>
            <a:ext cx="8229600" cy="850106"/>
          </a:xfrm>
        </p:spPr>
        <p:txBody>
          <a:bodyPr/>
          <a:lstStyle/>
          <a:p>
            <a:r>
              <a:rPr lang="en-GB" sz="3200" b="1" dirty="0"/>
              <a:t>Communication</a:t>
            </a:r>
          </a:p>
        </p:txBody>
      </p:sp>
      <p:sp>
        <p:nvSpPr>
          <p:cNvPr id="3" name="Content Placeholder 2">
            <a:extLst>
              <a:ext uri="{FF2B5EF4-FFF2-40B4-BE49-F238E27FC236}">
                <a16:creationId xmlns:a16="http://schemas.microsoft.com/office/drawing/2014/main" id="{18AFD8EE-3AD2-4FF4-8F1C-BA721EF9A4B3}"/>
              </a:ext>
            </a:extLst>
          </p:cNvPr>
          <p:cNvSpPr>
            <a:spLocks noGrp="1"/>
          </p:cNvSpPr>
          <p:nvPr>
            <p:ph idx="1"/>
          </p:nvPr>
        </p:nvSpPr>
        <p:spPr>
          <a:xfrm>
            <a:off x="179512" y="1268760"/>
            <a:ext cx="8784976" cy="4104456"/>
          </a:xfrm>
        </p:spPr>
        <p:txBody>
          <a:bodyPr/>
          <a:lstStyle/>
          <a:p>
            <a:pPr marL="0" indent="0">
              <a:buNone/>
            </a:pPr>
            <a:r>
              <a:rPr lang="en-GB" sz="2800" dirty="0"/>
              <a:t>Project challenges can be easily resolved with open, honest and clear communication amongst everyone involved on the project.</a:t>
            </a:r>
          </a:p>
          <a:p>
            <a:pPr marL="0" indent="0">
              <a:buNone/>
            </a:pPr>
            <a:r>
              <a:rPr lang="en-GB" sz="2800" dirty="0"/>
              <a:t>Effective communication is the binding ingredient for good decisions. Accurate, clear, complete, and concise communication can change the dynamics of a project environment.</a:t>
            </a:r>
          </a:p>
          <a:p>
            <a:pPr marL="0" indent="0">
              <a:buNone/>
            </a:pPr>
            <a:r>
              <a:rPr lang="en-GB" sz="2800" dirty="0"/>
              <a:t>Project team should know how to effectively report progress and interpret project details.</a:t>
            </a:r>
          </a:p>
        </p:txBody>
      </p:sp>
      <p:sp>
        <p:nvSpPr>
          <p:cNvPr id="4" name="Date Placeholder 3">
            <a:extLst>
              <a:ext uri="{FF2B5EF4-FFF2-40B4-BE49-F238E27FC236}">
                <a16:creationId xmlns:a16="http://schemas.microsoft.com/office/drawing/2014/main" id="{F215295F-ED4A-4A4E-AEED-B593E6C58AD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75DC5183-F5BA-41B4-A8D3-4140583AB64A}"/>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345376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3B4D3-4192-41CF-82E5-C3F39CD41054}"/>
              </a:ext>
            </a:extLst>
          </p:cNvPr>
          <p:cNvSpPr>
            <a:spLocks noGrp="1"/>
          </p:cNvSpPr>
          <p:nvPr>
            <p:ph type="title"/>
          </p:nvPr>
        </p:nvSpPr>
        <p:spPr>
          <a:xfrm>
            <a:off x="457200" y="193380"/>
            <a:ext cx="8229600" cy="778098"/>
          </a:xfrm>
        </p:spPr>
        <p:txBody>
          <a:bodyPr/>
          <a:lstStyle/>
          <a:p>
            <a:r>
              <a:rPr lang="en-GB" sz="2800" b="1" dirty="0"/>
              <a:t>People Management </a:t>
            </a:r>
          </a:p>
        </p:txBody>
      </p:sp>
      <p:sp>
        <p:nvSpPr>
          <p:cNvPr id="3" name="Content Placeholder 2">
            <a:extLst>
              <a:ext uri="{FF2B5EF4-FFF2-40B4-BE49-F238E27FC236}">
                <a16:creationId xmlns:a16="http://schemas.microsoft.com/office/drawing/2014/main" id="{F1A9F3C2-9F08-4085-8BB0-D5A2A632114D}"/>
              </a:ext>
            </a:extLst>
          </p:cNvPr>
          <p:cNvSpPr>
            <a:spLocks noGrp="1"/>
          </p:cNvSpPr>
          <p:nvPr>
            <p:ph idx="1"/>
          </p:nvPr>
        </p:nvSpPr>
        <p:spPr>
          <a:xfrm>
            <a:off x="215168" y="1260072"/>
            <a:ext cx="8713663" cy="4185152"/>
          </a:xfrm>
        </p:spPr>
        <p:txBody>
          <a:bodyPr/>
          <a:lstStyle/>
          <a:p>
            <a:pPr marL="0" indent="0">
              <a:buNone/>
            </a:pPr>
            <a:r>
              <a:rPr lang="en-GB" sz="2800" dirty="0"/>
              <a:t>Poor people management have lead several project to fail; hence, every PM have some responsibility for individuals.</a:t>
            </a:r>
          </a:p>
          <a:p>
            <a:pPr marL="0" indent="0">
              <a:buNone/>
            </a:pPr>
            <a:r>
              <a:rPr lang="en-GB" sz="2800" dirty="0"/>
              <a:t>According to Larson and Gray (2018), PMs have personal and position related currencies, such that they have the ability to influence, motivate, and lead the project team to success.</a:t>
            </a:r>
          </a:p>
          <a:p>
            <a:pPr marL="0" indent="0">
              <a:buNone/>
            </a:pPr>
            <a:r>
              <a:rPr lang="en-GB" sz="2800" dirty="0"/>
              <a:t>Effective people management promotes a healthy relationship with project team and stakeholders.</a:t>
            </a:r>
          </a:p>
        </p:txBody>
      </p:sp>
      <p:sp>
        <p:nvSpPr>
          <p:cNvPr id="4" name="Date Placeholder 3">
            <a:extLst>
              <a:ext uri="{FF2B5EF4-FFF2-40B4-BE49-F238E27FC236}">
                <a16:creationId xmlns:a16="http://schemas.microsoft.com/office/drawing/2014/main" id="{0C6935E8-47B9-4F7E-BD85-318BD927475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5CFD8C3-EC52-4040-B904-464EC3637154}"/>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Tree>
    <p:extLst>
      <p:ext uri="{BB962C8B-B14F-4D97-AF65-F5344CB8AC3E}">
        <p14:creationId xmlns:p14="http://schemas.microsoft.com/office/powerpoint/2010/main" val="4049068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F77FE-FDB0-44CE-8D35-6F5738AAB57E}"/>
              </a:ext>
            </a:extLst>
          </p:cNvPr>
          <p:cNvSpPr>
            <a:spLocks noGrp="1"/>
          </p:cNvSpPr>
          <p:nvPr>
            <p:ph type="title"/>
          </p:nvPr>
        </p:nvSpPr>
        <p:spPr/>
        <p:txBody>
          <a:bodyPr/>
          <a:lstStyle/>
          <a:p>
            <a:r>
              <a:rPr lang="en-GB" sz="3200" b="1" dirty="0"/>
              <a:t>Monitoring</a:t>
            </a:r>
          </a:p>
        </p:txBody>
      </p:sp>
      <p:sp>
        <p:nvSpPr>
          <p:cNvPr id="3" name="Content Placeholder 2">
            <a:extLst>
              <a:ext uri="{FF2B5EF4-FFF2-40B4-BE49-F238E27FC236}">
                <a16:creationId xmlns:a16="http://schemas.microsoft.com/office/drawing/2014/main" id="{DB376AE1-DF1D-4062-9CA0-745DDE69959A}"/>
              </a:ext>
            </a:extLst>
          </p:cNvPr>
          <p:cNvSpPr>
            <a:spLocks noGrp="1"/>
          </p:cNvSpPr>
          <p:nvPr>
            <p:ph idx="1"/>
          </p:nvPr>
        </p:nvSpPr>
        <p:spPr>
          <a:xfrm>
            <a:off x="457200" y="1700808"/>
            <a:ext cx="8229600" cy="1872208"/>
          </a:xfrm>
        </p:spPr>
        <p:txBody>
          <a:bodyPr/>
          <a:lstStyle/>
          <a:p>
            <a:pPr marL="0" indent="0">
              <a:buNone/>
            </a:pPr>
            <a:r>
              <a:rPr lang="en-GB" sz="2800" dirty="0"/>
              <a:t>The act of managing project activities is a continuous process  of monitoring schedules, budget, quality, expected benefits, milestones, progress, and risks.</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AE173E15-65A6-4FEB-94DF-5415F237CB3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F3676F16-47AC-4599-910E-814D02BEB584}"/>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47576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891B5-A8C1-4A5A-AD60-C5B4024D0D43}"/>
              </a:ext>
            </a:extLst>
          </p:cNvPr>
          <p:cNvSpPr>
            <a:spLocks noGrp="1"/>
          </p:cNvSpPr>
          <p:nvPr>
            <p:ph type="title"/>
          </p:nvPr>
        </p:nvSpPr>
        <p:spPr/>
        <p:txBody>
          <a:bodyPr/>
          <a:lstStyle/>
          <a:p>
            <a:r>
              <a:rPr lang="en-GB" sz="3200" b="1" dirty="0"/>
              <a:t>Controlling</a:t>
            </a:r>
            <a:r>
              <a:rPr lang="en-GB" dirty="0"/>
              <a:t> </a:t>
            </a:r>
          </a:p>
        </p:txBody>
      </p:sp>
      <p:sp>
        <p:nvSpPr>
          <p:cNvPr id="3" name="Content Placeholder 2">
            <a:extLst>
              <a:ext uri="{FF2B5EF4-FFF2-40B4-BE49-F238E27FC236}">
                <a16:creationId xmlns:a16="http://schemas.microsoft.com/office/drawing/2014/main" id="{097239B6-3129-4EA6-B8B2-0D33DFD6EC43}"/>
              </a:ext>
            </a:extLst>
          </p:cNvPr>
          <p:cNvSpPr>
            <a:spLocks noGrp="1"/>
          </p:cNvSpPr>
          <p:nvPr>
            <p:ph idx="1"/>
          </p:nvPr>
        </p:nvSpPr>
        <p:spPr>
          <a:xfrm>
            <a:off x="283022" y="1720789"/>
            <a:ext cx="8713663" cy="1996243"/>
          </a:xfrm>
        </p:spPr>
        <p:txBody>
          <a:bodyPr/>
          <a:lstStyle/>
          <a:p>
            <a:pPr marL="0" indent="0">
              <a:buNone/>
            </a:pPr>
            <a:r>
              <a:rPr lang="en-GB" sz="2800" dirty="0"/>
              <a:t>Project managers are responsible for controlling project activities and challenges to prevent them from becoming uncontrollable such that they result in adverse impacts.</a:t>
            </a:r>
          </a:p>
        </p:txBody>
      </p:sp>
      <p:sp>
        <p:nvSpPr>
          <p:cNvPr id="4" name="Date Placeholder 3">
            <a:extLst>
              <a:ext uri="{FF2B5EF4-FFF2-40B4-BE49-F238E27FC236}">
                <a16:creationId xmlns:a16="http://schemas.microsoft.com/office/drawing/2014/main" id="{2F2A23B4-D7A5-40CB-9A9D-371E73416B21}"/>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82528C46-1FEF-40A5-A8B1-7FA3980366A4}"/>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2757986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A8210-94E1-4CAF-BC64-134641C13381}"/>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E8F5B782-1A8B-42D9-A5F8-BCFA1A7E0F0A}"/>
              </a:ext>
            </a:extLst>
          </p:cNvPr>
          <p:cNvSpPr>
            <a:spLocks noGrp="1"/>
          </p:cNvSpPr>
          <p:nvPr>
            <p:ph idx="1"/>
          </p:nvPr>
        </p:nvSpPr>
        <p:spPr>
          <a:xfrm>
            <a:off x="457200" y="1600201"/>
            <a:ext cx="8229600" cy="1684783"/>
          </a:xfrm>
        </p:spPr>
        <p:txBody>
          <a:bodyPr/>
          <a:lstStyle/>
          <a:p>
            <a:pPr marL="0" indent="0">
              <a:buNone/>
            </a:pPr>
            <a:r>
              <a:rPr lang="en-GB" sz="2800" dirty="0"/>
              <a:t>Project management is a process that utilises several approaches, methods, techniques, and tools to effective deliver a project.</a:t>
            </a:r>
          </a:p>
        </p:txBody>
      </p:sp>
      <p:sp>
        <p:nvSpPr>
          <p:cNvPr id="4" name="Date Placeholder 3">
            <a:extLst>
              <a:ext uri="{FF2B5EF4-FFF2-40B4-BE49-F238E27FC236}">
                <a16:creationId xmlns:a16="http://schemas.microsoft.com/office/drawing/2014/main" id="{C4A8BB99-93A7-41BD-9E29-3A3D9FF8363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E26E41F-33BE-4847-89B6-D7D94EB9C93B}"/>
              </a:ext>
            </a:extLst>
          </p:cNvPr>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4041932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p:txBody>
          <a:bodyPr/>
          <a:lstStyle/>
          <a:p>
            <a:pPr marL="0" indent="0">
              <a:buNone/>
            </a:pPr>
            <a:r>
              <a:rPr lang="en-GB" sz="2800" dirty="0"/>
              <a:t>Larson, E. and Gray, C. (2018) Project Management: </a:t>
            </a:r>
            <a:r>
              <a:rPr lang="en-GB" sz="2800" i="1" dirty="0"/>
              <a:t>The Managerial Process 7</a:t>
            </a:r>
            <a:r>
              <a:rPr lang="en-GB" sz="2800" i="1" baseline="30000" dirty="0"/>
              <a:t>th</a:t>
            </a:r>
            <a:r>
              <a:rPr lang="en-GB" sz="2800" i="1" dirty="0"/>
              <a:t> Edition, </a:t>
            </a:r>
            <a:r>
              <a:rPr lang="en-GB" sz="2800" dirty="0"/>
              <a:t>McGraw Hill.</a:t>
            </a:r>
          </a:p>
          <a:p>
            <a:pPr marL="0" indent="0">
              <a:buNone/>
            </a:pPr>
            <a:r>
              <a:rPr lang="en-US" altLang="en-US" sz="2800" dirty="0"/>
              <a:t>PMI (2006) </a:t>
            </a:r>
            <a:r>
              <a:rPr lang="en-US" altLang="en-US" sz="2800" i="1" dirty="0"/>
              <a:t>The Guide to the Project Management Body of Knowledge (</a:t>
            </a:r>
            <a:r>
              <a:rPr lang="en-US" altLang="en-US" sz="2800" i="1" dirty="0" err="1"/>
              <a:t>PMBoK</a:t>
            </a:r>
            <a:r>
              <a:rPr lang="en-US" altLang="en-US" sz="2800" i="1" dirty="0"/>
              <a:t>)</a:t>
            </a:r>
            <a:r>
              <a:rPr lang="en-US" altLang="en-US" sz="2800" dirty="0"/>
              <a:t>, 5th Edition: PMI</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12960230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8604448" cy="1224137"/>
          </a:xfrm>
        </p:spPr>
        <p:txBody>
          <a:bodyPr/>
          <a:lstStyle/>
          <a:p>
            <a:pPr eaLnBrk="1" fontAlgn="auto" hangingPunct="1">
              <a:spcAft>
                <a:spcPts val="0"/>
              </a:spcAft>
              <a:defRPr/>
            </a:pPr>
            <a:r>
              <a:rPr lang="en-US" sz="3200" dirty="0"/>
              <a:t>Project Management Knowledge Areas and Critical Success/Failure Factors </a:t>
            </a:r>
            <a:br>
              <a:rPr lang="en-GB" dirty="0">
                <a:solidFill>
                  <a:srgbClr val="FFFF00"/>
                </a:solidFill>
              </a:rPr>
            </a:br>
            <a:endParaRPr lang="en-US" sz="2400" dirty="0">
              <a:solidFill>
                <a:srgbClr val="FFFF00"/>
              </a:solidFill>
            </a:endParaRPr>
          </a:p>
        </p:txBody>
      </p:sp>
      <p:sp>
        <p:nvSpPr>
          <p:cNvPr id="4"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50825" y="1440905"/>
            <a:ext cx="8641655" cy="4027586"/>
          </a:xfrm>
        </p:spPr>
        <p:txBody>
          <a:bodyPr/>
          <a:lstStyle/>
          <a:p>
            <a:pPr marL="0" indent="0">
              <a:buNone/>
            </a:pPr>
            <a:r>
              <a:rPr lang="en-GB" sz="2800" dirty="0"/>
              <a:t>PMBOK suggest that the ten knowledge areas are core technical elements that foster effective project management; and each of them represents a specialisation that covers what PMs need to know.</a:t>
            </a:r>
          </a:p>
          <a:p>
            <a:pPr marL="0" indent="0">
              <a:buNone/>
            </a:pPr>
            <a:r>
              <a:rPr lang="en-GB" sz="2800" dirty="0"/>
              <a:t>The knowledge areas provides project managers a broad base of guidance.</a:t>
            </a:r>
          </a:p>
          <a:p>
            <a:pPr marL="0" indent="0">
              <a:buNone/>
            </a:pPr>
            <a:r>
              <a:rPr lang="en-GB" sz="2800" dirty="0"/>
              <a:t>They are critical and determine the successful or failure of a project.</a:t>
            </a:r>
          </a:p>
          <a:p>
            <a:pPr marL="0" indent="0">
              <a:buNone/>
            </a:pPr>
            <a:endParaRPr lang="en-GB" sz="2800" dirty="0"/>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1215957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884A1-E462-459A-8BB5-4BC80F1F43B0}"/>
              </a:ext>
            </a:extLst>
          </p:cNvPr>
          <p:cNvSpPr>
            <a:spLocks noGrp="1"/>
          </p:cNvSpPr>
          <p:nvPr>
            <p:ph type="title"/>
          </p:nvPr>
        </p:nvSpPr>
        <p:spPr>
          <a:xfrm>
            <a:off x="457200" y="114300"/>
            <a:ext cx="8229600" cy="634082"/>
          </a:xfrm>
        </p:spPr>
        <p:txBody>
          <a:bodyPr/>
          <a:lstStyle/>
          <a:p>
            <a:r>
              <a:rPr lang="en-GB" sz="3200" b="1" dirty="0"/>
              <a:t>Project Integration Management</a:t>
            </a:r>
          </a:p>
        </p:txBody>
      </p:sp>
      <p:sp>
        <p:nvSpPr>
          <p:cNvPr id="3" name="Content Placeholder 2">
            <a:extLst>
              <a:ext uri="{FF2B5EF4-FFF2-40B4-BE49-F238E27FC236}">
                <a16:creationId xmlns:a16="http://schemas.microsoft.com/office/drawing/2014/main" id="{B9E9B9A5-33BB-45BB-A1C8-C27E6F75FA19}"/>
              </a:ext>
            </a:extLst>
          </p:cNvPr>
          <p:cNvSpPr>
            <a:spLocks noGrp="1"/>
          </p:cNvSpPr>
          <p:nvPr>
            <p:ph idx="1"/>
          </p:nvPr>
        </p:nvSpPr>
        <p:spPr>
          <a:xfrm>
            <a:off x="287524" y="836712"/>
            <a:ext cx="8568952" cy="4752528"/>
          </a:xfrm>
        </p:spPr>
        <p:txBody>
          <a:bodyPr/>
          <a:lstStyle/>
          <a:p>
            <a:pPr marL="0" indent="0">
              <a:buNone/>
            </a:pPr>
            <a:r>
              <a:rPr lang="en-GB" sz="2400" dirty="0"/>
              <a:t>Integration management is the first and most unique component of all the project management knowledge areas.</a:t>
            </a:r>
          </a:p>
          <a:p>
            <a:pPr marL="0" indent="0">
              <a:buNone/>
            </a:pPr>
            <a:r>
              <a:rPr lang="en-GB" sz="2400" dirty="0"/>
              <a:t>It underpins, unifies and coordinate all of the other project knowledge areas.</a:t>
            </a:r>
          </a:p>
          <a:p>
            <a:pPr marL="0" indent="0">
              <a:buNone/>
            </a:pPr>
            <a:r>
              <a:rPr lang="en-GB" sz="2800" dirty="0"/>
              <a:t>It consist of seven processes:</a:t>
            </a:r>
          </a:p>
          <a:p>
            <a:pPr lvl="1" indent="-342900">
              <a:buFont typeface="Arial" panose="020B0604020202020204" pitchFamily="34" charset="0"/>
              <a:buChar char="•"/>
            </a:pPr>
            <a:r>
              <a:rPr lang="en-GB" sz="2000" dirty="0"/>
              <a:t>Develop project charter </a:t>
            </a:r>
          </a:p>
          <a:p>
            <a:pPr lvl="1" indent="-342900">
              <a:buFont typeface="Arial" panose="020B0604020202020204" pitchFamily="34" charset="0"/>
              <a:buChar char="•"/>
            </a:pPr>
            <a:r>
              <a:rPr lang="en-GB" sz="2000" dirty="0"/>
              <a:t>Develop project management plan </a:t>
            </a:r>
          </a:p>
          <a:p>
            <a:pPr lvl="1" indent="-342900">
              <a:buFont typeface="Arial" panose="020B0604020202020204" pitchFamily="34" charset="0"/>
              <a:buChar char="•"/>
            </a:pPr>
            <a:r>
              <a:rPr lang="en-GB" sz="2000" dirty="0"/>
              <a:t>Direct and manage project work</a:t>
            </a:r>
          </a:p>
          <a:p>
            <a:pPr lvl="1" indent="-342900">
              <a:buFont typeface="Arial" panose="020B0604020202020204" pitchFamily="34" charset="0"/>
              <a:buChar char="•"/>
            </a:pPr>
            <a:r>
              <a:rPr lang="en-GB" sz="2000" dirty="0"/>
              <a:t>Manage project knowledge</a:t>
            </a:r>
          </a:p>
          <a:p>
            <a:pPr lvl="1" indent="-342900">
              <a:buFont typeface="Arial" panose="020B0604020202020204" pitchFamily="34" charset="0"/>
              <a:buChar char="•"/>
            </a:pPr>
            <a:r>
              <a:rPr lang="en-GB" sz="2000" dirty="0"/>
              <a:t>Monitor and control project work </a:t>
            </a:r>
          </a:p>
          <a:p>
            <a:pPr lvl="1" indent="-342900">
              <a:buFont typeface="Arial" panose="020B0604020202020204" pitchFamily="34" charset="0"/>
              <a:buChar char="•"/>
            </a:pPr>
            <a:r>
              <a:rPr lang="en-GB" sz="2000" dirty="0"/>
              <a:t>Perform integrated change control</a:t>
            </a:r>
          </a:p>
          <a:p>
            <a:pPr lvl="1" indent="-342900">
              <a:buFont typeface="Arial" panose="020B0604020202020204" pitchFamily="34" charset="0"/>
              <a:buChar char="•"/>
            </a:pPr>
            <a:r>
              <a:rPr lang="en-GB" sz="2000" dirty="0"/>
              <a:t>Close project </a:t>
            </a:r>
          </a:p>
          <a:p>
            <a:pPr marL="0" indent="0">
              <a:buNone/>
            </a:pPr>
            <a:endParaRPr lang="en-GB" sz="2800" dirty="0"/>
          </a:p>
          <a:p>
            <a:pPr marL="0" indent="0">
              <a:buNone/>
            </a:pPr>
            <a:endParaRPr lang="en-GB" sz="2800" dirty="0"/>
          </a:p>
          <a:p>
            <a:pPr marL="0" indent="0">
              <a:buNone/>
            </a:pPr>
            <a:endParaRPr lang="en-GB" sz="2800" dirty="0"/>
          </a:p>
        </p:txBody>
      </p:sp>
      <p:sp>
        <p:nvSpPr>
          <p:cNvPr id="4" name="Date Placeholder 3">
            <a:extLst>
              <a:ext uri="{FF2B5EF4-FFF2-40B4-BE49-F238E27FC236}">
                <a16:creationId xmlns:a16="http://schemas.microsoft.com/office/drawing/2014/main" id="{78AA70D3-0DD5-443B-AF0B-1BB1A992C92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20C7B15B-D08D-4B5F-AD6E-BD27F33002A0}"/>
              </a:ext>
            </a:extLst>
          </p:cNvPr>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3426457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C9E83-58E1-4E76-874E-625C3E3E323F}"/>
              </a:ext>
            </a:extLst>
          </p:cNvPr>
          <p:cNvSpPr>
            <a:spLocks noGrp="1"/>
          </p:cNvSpPr>
          <p:nvPr>
            <p:ph type="title"/>
          </p:nvPr>
        </p:nvSpPr>
        <p:spPr>
          <a:xfrm>
            <a:off x="457200" y="404664"/>
            <a:ext cx="8229600" cy="706090"/>
          </a:xfrm>
        </p:spPr>
        <p:txBody>
          <a:bodyPr/>
          <a:lstStyle/>
          <a:p>
            <a:r>
              <a:rPr lang="en-GB" sz="3200" b="1" dirty="0"/>
              <a:t>Project Scope Management</a:t>
            </a:r>
          </a:p>
        </p:txBody>
      </p:sp>
      <p:sp>
        <p:nvSpPr>
          <p:cNvPr id="3" name="Content Placeholder 2">
            <a:extLst>
              <a:ext uri="{FF2B5EF4-FFF2-40B4-BE49-F238E27FC236}">
                <a16:creationId xmlns:a16="http://schemas.microsoft.com/office/drawing/2014/main" id="{60046A09-A3B7-4079-95B4-D8632DFD7963}"/>
              </a:ext>
            </a:extLst>
          </p:cNvPr>
          <p:cNvSpPr>
            <a:spLocks noGrp="1"/>
          </p:cNvSpPr>
          <p:nvPr>
            <p:ph idx="1"/>
          </p:nvPr>
        </p:nvSpPr>
        <p:spPr>
          <a:xfrm>
            <a:off x="427509" y="1556792"/>
            <a:ext cx="8229600" cy="2664296"/>
          </a:xfrm>
        </p:spPr>
        <p:txBody>
          <a:bodyPr/>
          <a:lstStyle/>
          <a:p>
            <a:pPr marL="0" indent="0">
              <a:buNone/>
            </a:pPr>
            <a:r>
              <a:rPr lang="en-GB" sz="2800" dirty="0"/>
              <a:t>Project scope management ensure that the project requirements are clear defined.</a:t>
            </a:r>
          </a:p>
          <a:p>
            <a:pPr marL="0" indent="0">
              <a:buNone/>
            </a:pPr>
            <a:r>
              <a:rPr lang="en-GB" sz="2800" dirty="0"/>
              <a:t>It takes into consideration all the parameters and the boundaries the project resources.</a:t>
            </a:r>
          </a:p>
          <a:p>
            <a:pPr marL="0" indent="0">
              <a:buNone/>
            </a:pPr>
            <a:endParaRPr lang="en-GB" dirty="0"/>
          </a:p>
        </p:txBody>
      </p:sp>
      <p:sp>
        <p:nvSpPr>
          <p:cNvPr id="4" name="Date Placeholder 3">
            <a:extLst>
              <a:ext uri="{FF2B5EF4-FFF2-40B4-BE49-F238E27FC236}">
                <a16:creationId xmlns:a16="http://schemas.microsoft.com/office/drawing/2014/main" id="{1D8B54BB-419E-4701-9FF0-90C5DD45ACD1}"/>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FD19DE9-C102-4CAB-BDDA-57B76291D75D}"/>
              </a:ext>
            </a:extLst>
          </p:cNvPr>
          <p:cNvSpPr>
            <a:spLocks noGrp="1"/>
          </p:cNvSpPr>
          <p:nvPr>
            <p:ph type="sldNum" sz="quarter" idx="12"/>
          </p:nvPr>
        </p:nvSpPr>
        <p:spPr/>
        <p:txBody>
          <a:bodyPr/>
          <a:lstStyle/>
          <a:p>
            <a:pPr>
              <a:defRPr/>
            </a:pPr>
            <a:fld id="{6550E941-99E4-4403-A917-B30FF69A9617}" type="slidenum">
              <a:rPr lang="en-GB" altLang="en-US" smtClean="0"/>
              <a:pPr>
                <a:defRPr/>
              </a:pPr>
              <a:t>46</a:t>
            </a:fld>
            <a:endParaRPr lang="en-GB" altLang="en-US"/>
          </a:p>
        </p:txBody>
      </p:sp>
    </p:spTree>
    <p:extLst>
      <p:ext uri="{BB962C8B-B14F-4D97-AF65-F5344CB8AC3E}">
        <p14:creationId xmlns:p14="http://schemas.microsoft.com/office/powerpoint/2010/main" val="3424006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0ED2B-0076-4F7B-BFF8-A85230E83AA7}"/>
              </a:ext>
            </a:extLst>
          </p:cNvPr>
          <p:cNvSpPr>
            <a:spLocks noGrp="1"/>
          </p:cNvSpPr>
          <p:nvPr>
            <p:ph type="title"/>
          </p:nvPr>
        </p:nvSpPr>
        <p:spPr>
          <a:xfrm>
            <a:off x="457200" y="332656"/>
            <a:ext cx="8229600" cy="763849"/>
          </a:xfrm>
        </p:spPr>
        <p:txBody>
          <a:bodyPr/>
          <a:lstStyle/>
          <a:p>
            <a:r>
              <a:rPr lang="en-GB" sz="3200" b="1" dirty="0"/>
              <a:t>Project Time Management</a:t>
            </a:r>
          </a:p>
        </p:txBody>
      </p:sp>
      <p:sp>
        <p:nvSpPr>
          <p:cNvPr id="3" name="Content Placeholder 2">
            <a:extLst>
              <a:ext uri="{FF2B5EF4-FFF2-40B4-BE49-F238E27FC236}">
                <a16:creationId xmlns:a16="http://schemas.microsoft.com/office/drawing/2014/main" id="{07053DD9-3734-4C85-A417-C345250BB090}"/>
              </a:ext>
            </a:extLst>
          </p:cNvPr>
          <p:cNvSpPr>
            <a:spLocks noGrp="1"/>
          </p:cNvSpPr>
          <p:nvPr>
            <p:ph idx="1"/>
          </p:nvPr>
        </p:nvSpPr>
        <p:spPr>
          <a:xfrm>
            <a:off x="457200" y="1600201"/>
            <a:ext cx="8229600" cy="3556991"/>
          </a:xfrm>
        </p:spPr>
        <p:txBody>
          <a:bodyPr/>
          <a:lstStyle/>
          <a:p>
            <a:pPr marL="0" indent="0">
              <a:buNone/>
            </a:pPr>
            <a:r>
              <a:rPr lang="en-GB" sz="2800" dirty="0"/>
              <a:t>The project time management involves developing the schedules of project tasks.</a:t>
            </a:r>
          </a:p>
          <a:p>
            <a:pPr marL="0" indent="0">
              <a:buNone/>
            </a:pPr>
            <a:r>
              <a:rPr lang="en-GB" sz="2800" dirty="0"/>
              <a:t>It provides realistic estimate for project resources to execute the project. </a:t>
            </a:r>
          </a:p>
          <a:p>
            <a:pPr marL="0" indent="0">
              <a:buNone/>
            </a:pPr>
            <a:r>
              <a:rPr lang="en-GB" sz="2800" dirty="0"/>
              <a:t>It involves assigning durations to project activities, controlling and monitoring the durations to ensure that the project is completed in a timely manner.</a:t>
            </a:r>
          </a:p>
          <a:p>
            <a:pPr marL="0" indent="0">
              <a:buNone/>
            </a:pPr>
            <a:endParaRPr lang="en-GB" dirty="0"/>
          </a:p>
        </p:txBody>
      </p:sp>
      <p:sp>
        <p:nvSpPr>
          <p:cNvPr id="4" name="Date Placeholder 3">
            <a:extLst>
              <a:ext uri="{FF2B5EF4-FFF2-40B4-BE49-F238E27FC236}">
                <a16:creationId xmlns:a16="http://schemas.microsoft.com/office/drawing/2014/main" id="{B33AA7F3-3632-4077-B9E7-F48C0592EBC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7B1EBF4-5C83-4068-AD7A-226A3121ABBD}"/>
              </a:ext>
            </a:extLst>
          </p:cNvPr>
          <p:cNvSpPr>
            <a:spLocks noGrp="1"/>
          </p:cNvSpPr>
          <p:nvPr>
            <p:ph type="sldNum" sz="quarter" idx="12"/>
          </p:nvPr>
        </p:nvSpPr>
        <p:spPr/>
        <p:txBody>
          <a:bodyPr/>
          <a:lstStyle/>
          <a:p>
            <a:pPr>
              <a:defRPr/>
            </a:pPr>
            <a:fld id="{6550E941-99E4-4403-A917-B30FF69A9617}" type="slidenum">
              <a:rPr lang="en-GB" altLang="en-US" smtClean="0"/>
              <a:pPr>
                <a:defRPr/>
              </a:pPr>
              <a:t>47</a:t>
            </a:fld>
            <a:endParaRPr lang="en-GB" altLang="en-US"/>
          </a:p>
        </p:txBody>
      </p:sp>
    </p:spTree>
    <p:extLst>
      <p:ext uri="{BB962C8B-B14F-4D97-AF65-F5344CB8AC3E}">
        <p14:creationId xmlns:p14="http://schemas.microsoft.com/office/powerpoint/2010/main" val="41191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2BED5-C986-4B31-8F3F-0CF3F58EF039}"/>
              </a:ext>
            </a:extLst>
          </p:cNvPr>
          <p:cNvSpPr>
            <a:spLocks noGrp="1"/>
          </p:cNvSpPr>
          <p:nvPr>
            <p:ph type="title"/>
          </p:nvPr>
        </p:nvSpPr>
        <p:spPr/>
        <p:txBody>
          <a:bodyPr/>
          <a:lstStyle/>
          <a:p>
            <a:r>
              <a:rPr lang="en-GB" sz="3200" b="1" dirty="0"/>
              <a:t>Project Cost Management</a:t>
            </a:r>
          </a:p>
        </p:txBody>
      </p:sp>
      <p:sp>
        <p:nvSpPr>
          <p:cNvPr id="3" name="Content Placeholder 2">
            <a:extLst>
              <a:ext uri="{FF2B5EF4-FFF2-40B4-BE49-F238E27FC236}">
                <a16:creationId xmlns:a16="http://schemas.microsoft.com/office/drawing/2014/main" id="{DC328A46-2B8E-4E80-9882-14251357C05A}"/>
              </a:ext>
            </a:extLst>
          </p:cNvPr>
          <p:cNvSpPr>
            <a:spLocks noGrp="1"/>
          </p:cNvSpPr>
          <p:nvPr>
            <p:ph idx="1"/>
          </p:nvPr>
        </p:nvSpPr>
        <p:spPr>
          <a:xfrm>
            <a:off x="457201" y="1628800"/>
            <a:ext cx="8229600" cy="2232248"/>
          </a:xfrm>
        </p:spPr>
        <p:txBody>
          <a:bodyPr/>
          <a:lstStyle/>
          <a:p>
            <a:pPr marL="0" indent="0">
              <a:buNone/>
            </a:pPr>
            <a:r>
              <a:rPr lang="en-GB" sz="2800" dirty="0"/>
              <a:t>Project cost management covers all the financial related components of the project.</a:t>
            </a:r>
          </a:p>
          <a:p>
            <a:pPr marL="0" indent="0">
              <a:buNone/>
            </a:pPr>
            <a:r>
              <a:rPr lang="en-GB" sz="2800" dirty="0"/>
              <a:t>The planning and allocation of project budget, including funding and financing project resources.</a:t>
            </a:r>
          </a:p>
          <a:p>
            <a:pPr marL="0" indent="0">
              <a:buNone/>
            </a:pPr>
            <a:endParaRPr lang="en-GB" dirty="0"/>
          </a:p>
        </p:txBody>
      </p:sp>
      <p:sp>
        <p:nvSpPr>
          <p:cNvPr id="4" name="Date Placeholder 3">
            <a:extLst>
              <a:ext uri="{FF2B5EF4-FFF2-40B4-BE49-F238E27FC236}">
                <a16:creationId xmlns:a16="http://schemas.microsoft.com/office/drawing/2014/main" id="{0AC249F4-5662-4286-ADE8-BCD40FFCB81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9FAAE1C6-DAC6-478A-8781-F4E7EDBE7FBF}"/>
              </a:ext>
            </a:extLst>
          </p:cNvPr>
          <p:cNvSpPr>
            <a:spLocks noGrp="1"/>
          </p:cNvSpPr>
          <p:nvPr>
            <p:ph type="sldNum" sz="quarter" idx="12"/>
          </p:nvPr>
        </p:nvSpPr>
        <p:spPr/>
        <p:txBody>
          <a:bodyPr/>
          <a:lstStyle/>
          <a:p>
            <a:pPr>
              <a:defRPr/>
            </a:pPr>
            <a:fld id="{6550E941-99E4-4403-A917-B30FF69A9617}" type="slidenum">
              <a:rPr lang="en-GB" altLang="en-US" smtClean="0"/>
              <a:pPr>
                <a:defRPr/>
              </a:pPr>
              <a:t>48</a:t>
            </a:fld>
            <a:endParaRPr lang="en-GB" altLang="en-US"/>
          </a:p>
        </p:txBody>
      </p:sp>
    </p:spTree>
    <p:extLst>
      <p:ext uri="{BB962C8B-B14F-4D97-AF65-F5344CB8AC3E}">
        <p14:creationId xmlns:p14="http://schemas.microsoft.com/office/powerpoint/2010/main" val="273706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97448-67B0-40E5-AB5C-53A5D646D9B5}"/>
              </a:ext>
            </a:extLst>
          </p:cNvPr>
          <p:cNvSpPr>
            <a:spLocks noGrp="1"/>
          </p:cNvSpPr>
          <p:nvPr>
            <p:ph type="title"/>
          </p:nvPr>
        </p:nvSpPr>
        <p:spPr>
          <a:xfrm>
            <a:off x="457200" y="274638"/>
            <a:ext cx="8229600" cy="850106"/>
          </a:xfrm>
        </p:spPr>
        <p:txBody>
          <a:bodyPr/>
          <a:lstStyle/>
          <a:p>
            <a:r>
              <a:rPr lang="en-GB" sz="3200" b="1" dirty="0"/>
              <a:t>Project Quality Management</a:t>
            </a:r>
          </a:p>
        </p:txBody>
      </p:sp>
      <p:sp>
        <p:nvSpPr>
          <p:cNvPr id="3" name="Content Placeholder 2">
            <a:extLst>
              <a:ext uri="{FF2B5EF4-FFF2-40B4-BE49-F238E27FC236}">
                <a16:creationId xmlns:a16="http://schemas.microsoft.com/office/drawing/2014/main" id="{0A1DF48A-3DE1-4CA9-9850-329E73096701}"/>
              </a:ext>
            </a:extLst>
          </p:cNvPr>
          <p:cNvSpPr>
            <a:spLocks noGrp="1"/>
          </p:cNvSpPr>
          <p:nvPr>
            <p:ph idx="1"/>
          </p:nvPr>
        </p:nvSpPr>
        <p:spPr>
          <a:xfrm>
            <a:off x="457200" y="1575843"/>
            <a:ext cx="8229600" cy="2288256"/>
          </a:xfrm>
        </p:spPr>
        <p:txBody>
          <a:bodyPr/>
          <a:lstStyle/>
          <a:p>
            <a:pPr marL="0" indent="0">
              <a:buNone/>
            </a:pPr>
            <a:r>
              <a:rPr lang="en-GB" sz="2800" dirty="0"/>
              <a:t>Quality is subjective; however, it is considered to be a project free of deficiencies.</a:t>
            </a:r>
          </a:p>
          <a:p>
            <a:pPr marL="0" indent="0">
              <a:buNone/>
            </a:pPr>
            <a:r>
              <a:rPr lang="en-GB" sz="2800" dirty="0"/>
              <a:t>Quality management encompasses the activities that ensure project requirements are fulfilled.</a:t>
            </a:r>
          </a:p>
          <a:p>
            <a:pPr marL="0" indent="0">
              <a:buNone/>
            </a:pPr>
            <a:endParaRPr lang="en-GB" sz="2800" dirty="0"/>
          </a:p>
          <a:p>
            <a:pPr marL="0" indent="0">
              <a:buNone/>
            </a:pPr>
            <a:endParaRPr lang="en-GB" dirty="0"/>
          </a:p>
        </p:txBody>
      </p:sp>
      <p:sp>
        <p:nvSpPr>
          <p:cNvPr id="4" name="Date Placeholder 3">
            <a:extLst>
              <a:ext uri="{FF2B5EF4-FFF2-40B4-BE49-F238E27FC236}">
                <a16:creationId xmlns:a16="http://schemas.microsoft.com/office/drawing/2014/main" id="{D3CA5C74-D1F3-4B54-BD8D-0CA5FB14023A}"/>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1219999-C919-44D9-BCE4-C49706E7C288}"/>
              </a:ext>
            </a:extLst>
          </p:cNvPr>
          <p:cNvSpPr>
            <a:spLocks noGrp="1"/>
          </p:cNvSpPr>
          <p:nvPr>
            <p:ph type="sldNum" sz="quarter" idx="12"/>
          </p:nvPr>
        </p:nvSpPr>
        <p:spPr/>
        <p:txBody>
          <a:bodyPr/>
          <a:lstStyle/>
          <a:p>
            <a:pPr>
              <a:defRPr/>
            </a:pPr>
            <a:fld id="{6550E941-99E4-4403-A917-B30FF69A9617}" type="slidenum">
              <a:rPr lang="en-GB" altLang="en-US" smtClean="0"/>
              <a:pPr>
                <a:defRPr/>
              </a:pPr>
              <a:t>49</a:t>
            </a:fld>
            <a:endParaRPr lang="en-GB" altLang="en-US"/>
          </a:p>
        </p:txBody>
      </p:sp>
    </p:spTree>
    <p:extLst>
      <p:ext uri="{BB962C8B-B14F-4D97-AF65-F5344CB8AC3E}">
        <p14:creationId xmlns:p14="http://schemas.microsoft.com/office/powerpoint/2010/main" val="1051419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644D7-659C-4D8A-9F70-1C9693DFBC04}"/>
              </a:ext>
            </a:extLst>
          </p:cNvPr>
          <p:cNvSpPr>
            <a:spLocks noGrp="1"/>
          </p:cNvSpPr>
          <p:nvPr>
            <p:ph type="title"/>
          </p:nvPr>
        </p:nvSpPr>
        <p:spPr>
          <a:xfrm>
            <a:off x="457200" y="274638"/>
            <a:ext cx="8291264" cy="850106"/>
          </a:xfrm>
        </p:spPr>
        <p:txBody>
          <a:bodyPr/>
          <a:lstStyle/>
          <a:p>
            <a:r>
              <a:rPr lang="en-GB" sz="3200" b="1" dirty="0"/>
              <a:t>Project Human Resource Management</a:t>
            </a:r>
          </a:p>
        </p:txBody>
      </p:sp>
      <p:sp>
        <p:nvSpPr>
          <p:cNvPr id="3" name="Content Placeholder 2">
            <a:extLst>
              <a:ext uri="{FF2B5EF4-FFF2-40B4-BE49-F238E27FC236}">
                <a16:creationId xmlns:a16="http://schemas.microsoft.com/office/drawing/2014/main" id="{F7D4613A-60E7-46DA-8E09-48B23AC3A8CB}"/>
              </a:ext>
            </a:extLst>
          </p:cNvPr>
          <p:cNvSpPr>
            <a:spLocks noGrp="1"/>
          </p:cNvSpPr>
          <p:nvPr>
            <p:ph idx="1"/>
          </p:nvPr>
        </p:nvSpPr>
        <p:spPr>
          <a:xfrm>
            <a:off x="303816" y="1302107"/>
            <a:ext cx="8598031" cy="4253785"/>
          </a:xfrm>
        </p:spPr>
        <p:txBody>
          <a:bodyPr/>
          <a:lstStyle/>
          <a:p>
            <a:pPr marL="0" indent="0">
              <a:buNone/>
            </a:pPr>
            <a:r>
              <a:rPr lang="en-GB" sz="2800" dirty="0"/>
              <a:t>Assembling the right people for a project is crucial.</a:t>
            </a:r>
          </a:p>
          <a:p>
            <a:pPr marL="0" indent="0">
              <a:buNone/>
            </a:pPr>
            <a:r>
              <a:rPr lang="en-GB" sz="2800" dirty="0"/>
              <a:t>This is usually handled by the Human Resources Department, on the request of the project board.</a:t>
            </a:r>
          </a:p>
          <a:p>
            <a:pPr marL="0" indent="0">
              <a:buNone/>
            </a:pPr>
            <a:r>
              <a:rPr lang="en-GB" sz="2800" dirty="0"/>
              <a:t>Ensure they are competent for the task, allocate them to the right roles and issues responsibilities.</a:t>
            </a:r>
          </a:p>
          <a:p>
            <a:pPr marL="0" indent="0">
              <a:buNone/>
            </a:pPr>
            <a:r>
              <a:rPr lang="en-GB" sz="2800" dirty="0"/>
              <a:t>Identify in-house skills, possible areas for training and development, and how viable they are to the project.</a:t>
            </a:r>
          </a:p>
          <a:p>
            <a:pPr marL="0" indent="0">
              <a:buNone/>
            </a:pPr>
            <a:r>
              <a:rPr lang="en-GB" sz="2800" dirty="0"/>
              <a:t>It is the PM’s responsibility to manage project team, monitor performance and resolve internal conflicts.</a:t>
            </a:r>
          </a:p>
          <a:p>
            <a:pPr marL="0" indent="0">
              <a:buNone/>
            </a:pPr>
            <a:r>
              <a:rPr lang="en-GB" sz="2800" dirty="0"/>
              <a:t> </a:t>
            </a:r>
          </a:p>
        </p:txBody>
      </p:sp>
      <p:sp>
        <p:nvSpPr>
          <p:cNvPr id="4" name="Date Placeholder 3">
            <a:extLst>
              <a:ext uri="{FF2B5EF4-FFF2-40B4-BE49-F238E27FC236}">
                <a16:creationId xmlns:a16="http://schemas.microsoft.com/office/drawing/2014/main" id="{651D9D60-D687-4285-9E03-23F84BB3C901}"/>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19805D7-BE77-4105-B491-2142E685A61C}"/>
              </a:ext>
            </a:extLst>
          </p:cNvPr>
          <p:cNvSpPr>
            <a:spLocks noGrp="1"/>
          </p:cNvSpPr>
          <p:nvPr>
            <p:ph type="sldNum" sz="quarter" idx="12"/>
          </p:nvPr>
        </p:nvSpPr>
        <p:spPr/>
        <p:txBody>
          <a:bodyPr/>
          <a:lstStyle/>
          <a:p>
            <a:pPr>
              <a:defRPr/>
            </a:pPr>
            <a:fld id="{6550E941-99E4-4403-A917-B30FF69A9617}" type="slidenum">
              <a:rPr lang="en-GB" altLang="en-US" smtClean="0"/>
              <a:pPr>
                <a:defRPr/>
              </a:pPr>
              <a:t>50</a:t>
            </a:fld>
            <a:endParaRPr lang="en-GB" altLang="en-US"/>
          </a:p>
        </p:txBody>
      </p:sp>
    </p:spTree>
    <p:extLst>
      <p:ext uri="{BB962C8B-B14F-4D97-AF65-F5344CB8AC3E}">
        <p14:creationId xmlns:p14="http://schemas.microsoft.com/office/powerpoint/2010/main" val="183748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F7AF7-0441-4F47-BF4B-549352B8AFD8}"/>
              </a:ext>
            </a:extLst>
          </p:cNvPr>
          <p:cNvSpPr>
            <a:spLocks noGrp="1"/>
          </p:cNvSpPr>
          <p:nvPr>
            <p:ph type="title"/>
          </p:nvPr>
        </p:nvSpPr>
        <p:spPr>
          <a:xfrm>
            <a:off x="457200" y="125569"/>
            <a:ext cx="8229600" cy="706090"/>
          </a:xfrm>
        </p:spPr>
        <p:txBody>
          <a:bodyPr/>
          <a:lstStyle/>
          <a:p>
            <a:r>
              <a:rPr lang="en-GB" sz="3200" b="1" dirty="0"/>
              <a:t>Project Communication Management</a:t>
            </a:r>
          </a:p>
        </p:txBody>
      </p:sp>
      <p:sp>
        <p:nvSpPr>
          <p:cNvPr id="3" name="Content Placeholder 2">
            <a:extLst>
              <a:ext uri="{FF2B5EF4-FFF2-40B4-BE49-F238E27FC236}">
                <a16:creationId xmlns:a16="http://schemas.microsoft.com/office/drawing/2014/main" id="{3DA54261-38D9-47D9-9212-A5E2C16F98B7}"/>
              </a:ext>
            </a:extLst>
          </p:cNvPr>
          <p:cNvSpPr>
            <a:spLocks noGrp="1"/>
          </p:cNvSpPr>
          <p:nvPr>
            <p:ph idx="1"/>
          </p:nvPr>
        </p:nvSpPr>
        <p:spPr>
          <a:xfrm>
            <a:off x="323528" y="908720"/>
            <a:ext cx="8496944" cy="4752528"/>
          </a:xfrm>
        </p:spPr>
        <p:txBody>
          <a:bodyPr/>
          <a:lstStyle/>
          <a:p>
            <a:pPr marL="0" indent="0">
              <a:buNone/>
            </a:pPr>
            <a:r>
              <a:rPr lang="en-GB" sz="2600" dirty="0"/>
              <a:t>Effective communication is paramount, importance and fundamental to project success; it is the most critical success factor in project management.</a:t>
            </a:r>
          </a:p>
          <a:p>
            <a:pPr marL="0" indent="0">
              <a:buNone/>
            </a:pPr>
            <a:r>
              <a:rPr lang="en-GB" sz="2600" dirty="0"/>
              <a:t>It keeps project team and stakeholders informed and ensures project objectives are communicated through proper communication channels.</a:t>
            </a:r>
          </a:p>
          <a:p>
            <a:pPr marL="0" indent="0">
              <a:buNone/>
            </a:pPr>
            <a:r>
              <a:rPr lang="en-GB" sz="2600" dirty="0"/>
              <a:t>Effective communication with appropriate leaders within the project ensures that performance is managed.</a:t>
            </a:r>
          </a:p>
          <a:p>
            <a:pPr marL="0" indent="0">
              <a:buNone/>
            </a:pPr>
            <a:r>
              <a:rPr lang="en-GB" sz="2600" dirty="0"/>
              <a:t>Poor communication among project team can be detrimental to the project; project risk and budget can also be misunderstood.</a:t>
            </a:r>
          </a:p>
          <a:p>
            <a:pPr marL="0" indent="0">
              <a:buNone/>
            </a:pPr>
            <a:endParaRPr lang="en-GB" sz="2800" dirty="0"/>
          </a:p>
          <a:p>
            <a:pPr marL="0" indent="0">
              <a:buNone/>
            </a:pPr>
            <a:endParaRPr lang="en-GB" sz="2800" dirty="0"/>
          </a:p>
        </p:txBody>
      </p:sp>
      <p:sp>
        <p:nvSpPr>
          <p:cNvPr id="4" name="Date Placeholder 3">
            <a:extLst>
              <a:ext uri="{FF2B5EF4-FFF2-40B4-BE49-F238E27FC236}">
                <a16:creationId xmlns:a16="http://schemas.microsoft.com/office/drawing/2014/main" id="{81FC5702-D3BB-4FEC-BDB3-E27CCD94E49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D3D163B6-03AB-444D-99D1-84F2BB5C8AA6}"/>
              </a:ext>
            </a:extLst>
          </p:cNvPr>
          <p:cNvSpPr>
            <a:spLocks noGrp="1"/>
          </p:cNvSpPr>
          <p:nvPr>
            <p:ph type="sldNum" sz="quarter" idx="12"/>
          </p:nvPr>
        </p:nvSpPr>
        <p:spPr/>
        <p:txBody>
          <a:bodyPr/>
          <a:lstStyle/>
          <a:p>
            <a:pPr>
              <a:defRPr/>
            </a:pPr>
            <a:fld id="{6550E941-99E4-4403-A917-B30FF69A9617}" type="slidenum">
              <a:rPr lang="en-GB" altLang="en-US" smtClean="0"/>
              <a:pPr>
                <a:defRPr/>
              </a:pPr>
              <a:t>51</a:t>
            </a:fld>
            <a:endParaRPr lang="en-GB" altLang="en-US"/>
          </a:p>
        </p:txBody>
      </p:sp>
    </p:spTree>
    <p:extLst>
      <p:ext uri="{BB962C8B-B14F-4D97-AF65-F5344CB8AC3E}">
        <p14:creationId xmlns:p14="http://schemas.microsoft.com/office/powerpoint/2010/main" val="111858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D37823-EE12-493D-9B52-EAA1DA486ED2}"/>
              </a:ext>
            </a:extLst>
          </p:cNvPr>
          <p:cNvSpPr>
            <a:spLocks noGrp="1"/>
          </p:cNvSpPr>
          <p:nvPr>
            <p:ph idx="1"/>
          </p:nvPr>
        </p:nvSpPr>
        <p:spPr>
          <a:xfrm>
            <a:off x="457200" y="332656"/>
            <a:ext cx="8229600" cy="5184577"/>
          </a:xfrm>
        </p:spPr>
        <p:txBody>
          <a:bodyPr/>
          <a:lstStyle/>
          <a:p>
            <a:pPr marL="0" indent="0">
              <a:buNone/>
            </a:pPr>
            <a:r>
              <a:rPr lang="en-GB" sz="2800" dirty="0"/>
              <a:t>Communication management practices ensures that appropriate and effective communication approaches are adopted:</a:t>
            </a:r>
          </a:p>
          <a:p>
            <a:r>
              <a:rPr lang="en-GB" sz="2800" dirty="0"/>
              <a:t>Face to face and written communication</a:t>
            </a:r>
          </a:p>
          <a:p>
            <a:r>
              <a:rPr lang="en-GB" sz="2800" dirty="0"/>
              <a:t>Managing technology </a:t>
            </a:r>
          </a:p>
          <a:p>
            <a:r>
              <a:rPr lang="en-GB" sz="2800" dirty="0"/>
              <a:t>Communication technology </a:t>
            </a:r>
          </a:p>
          <a:p>
            <a:r>
              <a:rPr lang="en-GB" sz="2800" dirty="0"/>
              <a:t>Communication strategies </a:t>
            </a:r>
          </a:p>
          <a:p>
            <a:r>
              <a:rPr lang="en-GB" sz="2800" dirty="0"/>
              <a:t>Reporting tools</a:t>
            </a:r>
          </a:p>
          <a:p>
            <a:r>
              <a:rPr lang="en-GB" sz="2800" dirty="0"/>
              <a:t>Knowledge sharing and information management</a:t>
            </a:r>
          </a:p>
          <a:p>
            <a:pPr marL="0" indent="0">
              <a:buNone/>
            </a:pPr>
            <a:endParaRPr lang="en-GB" sz="2800" dirty="0"/>
          </a:p>
          <a:p>
            <a:pPr marL="0" indent="0">
              <a:buNone/>
            </a:pPr>
            <a:endParaRPr lang="en-GB" sz="2800" dirty="0"/>
          </a:p>
          <a:p>
            <a:pPr marL="0" indent="0">
              <a:buNone/>
            </a:pPr>
            <a:r>
              <a:rPr lang="en-GB" dirty="0"/>
              <a:t> </a:t>
            </a:r>
          </a:p>
        </p:txBody>
      </p:sp>
      <p:sp>
        <p:nvSpPr>
          <p:cNvPr id="4" name="Date Placeholder 3">
            <a:extLst>
              <a:ext uri="{FF2B5EF4-FFF2-40B4-BE49-F238E27FC236}">
                <a16:creationId xmlns:a16="http://schemas.microsoft.com/office/drawing/2014/main" id="{20D5EB37-7ECE-444C-B305-6487B08B5CB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A2648BEC-62B3-4619-9789-EAC8654E5412}"/>
              </a:ext>
            </a:extLst>
          </p:cNvPr>
          <p:cNvSpPr>
            <a:spLocks noGrp="1"/>
          </p:cNvSpPr>
          <p:nvPr>
            <p:ph type="sldNum" sz="quarter" idx="12"/>
          </p:nvPr>
        </p:nvSpPr>
        <p:spPr/>
        <p:txBody>
          <a:bodyPr/>
          <a:lstStyle/>
          <a:p>
            <a:pPr>
              <a:defRPr/>
            </a:pPr>
            <a:fld id="{6550E941-99E4-4403-A917-B30FF69A9617}" type="slidenum">
              <a:rPr lang="en-GB" altLang="en-US" smtClean="0"/>
              <a:pPr>
                <a:defRPr/>
              </a:pPr>
              <a:t>52</a:t>
            </a:fld>
            <a:endParaRPr lang="en-GB" altLang="en-US"/>
          </a:p>
        </p:txBody>
      </p:sp>
    </p:spTree>
    <p:extLst>
      <p:ext uri="{BB962C8B-B14F-4D97-AF65-F5344CB8AC3E}">
        <p14:creationId xmlns:p14="http://schemas.microsoft.com/office/powerpoint/2010/main" val="4260205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A57EB-741A-45E5-BA09-0C1F67B2C5D6}"/>
              </a:ext>
            </a:extLst>
          </p:cNvPr>
          <p:cNvSpPr>
            <a:spLocks noGrp="1"/>
          </p:cNvSpPr>
          <p:nvPr>
            <p:ph type="title"/>
          </p:nvPr>
        </p:nvSpPr>
        <p:spPr>
          <a:xfrm>
            <a:off x="318356" y="159421"/>
            <a:ext cx="8229600" cy="634082"/>
          </a:xfrm>
        </p:spPr>
        <p:txBody>
          <a:bodyPr/>
          <a:lstStyle/>
          <a:p>
            <a:r>
              <a:rPr lang="en-GB" sz="3200" b="1" dirty="0"/>
              <a:t>Project Risk Management</a:t>
            </a:r>
          </a:p>
        </p:txBody>
      </p:sp>
      <p:sp>
        <p:nvSpPr>
          <p:cNvPr id="3" name="Content Placeholder 2">
            <a:extLst>
              <a:ext uri="{FF2B5EF4-FFF2-40B4-BE49-F238E27FC236}">
                <a16:creationId xmlns:a16="http://schemas.microsoft.com/office/drawing/2014/main" id="{9B1F92F4-4D69-455A-8621-671CEC057B23}"/>
              </a:ext>
            </a:extLst>
          </p:cNvPr>
          <p:cNvSpPr>
            <a:spLocks noGrp="1"/>
          </p:cNvSpPr>
          <p:nvPr>
            <p:ph idx="1"/>
          </p:nvPr>
        </p:nvSpPr>
        <p:spPr>
          <a:xfrm>
            <a:off x="179512" y="908720"/>
            <a:ext cx="8507288" cy="4608513"/>
          </a:xfrm>
        </p:spPr>
        <p:txBody>
          <a:bodyPr/>
          <a:lstStyle/>
          <a:p>
            <a:pPr marL="0" indent="0">
              <a:buNone/>
            </a:pPr>
            <a:r>
              <a:rPr lang="en-GB" sz="2800" dirty="0"/>
              <a:t>Risk is an uncertain event that is inherent to projects; if it occurs, there could be positive or adverse consequences. </a:t>
            </a:r>
          </a:p>
          <a:p>
            <a:pPr marL="0" indent="0">
              <a:buNone/>
            </a:pPr>
            <a:r>
              <a:rPr lang="en-GB" sz="2800" dirty="0"/>
              <a:t>The impact  of risk can potential cause project delays or failure. It could impact on time, cost and quality of the project.</a:t>
            </a:r>
          </a:p>
          <a:p>
            <a:pPr marL="0" indent="0">
              <a:buNone/>
            </a:pPr>
            <a:r>
              <a:rPr lang="en-GB" sz="2800" dirty="0"/>
              <a:t>Risks can be anticipated or beyond imagination.</a:t>
            </a:r>
          </a:p>
          <a:p>
            <a:pPr marL="0" indent="0">
              <a:buNone/>
            </a:pPr>
            <a:r>
              <a:rPr lang="en-GB" sz="2800" dirty="0"/>
              <a:t>The sources of risks can are unlimited; they can emerge from both internal (within the project) and external sources(outside the project).</a:t>
            </a:r>
          </a:p>
          <a:p>
            <a:endParaRPr lang="en-GB" sz="2800" dirty="0"/>
          </a:p>
        </p:txBody>
      </p:sp>
      <p:sp>
        <p:nvSpPr>
          <p:cNvPr id="4" name="Date Placeholder 3">
            <a:extLst>
              <a:ext uri="{FF2B5EF4-FFF2-40B4-BE49-F238E27FC236}">
                <a16:creationId xmlns:a16="http://schemas.microsoft.com/office/drawing/2014/main" id="{FC2112A9-F907-4F38-BA3B-BD1D1F2A680F}"/>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35E07884-505B-43BE-BF69-F2686A56E4BA}"/>
              </a:ext>
            </a:extLst>
          </p:cNvPr>
          <p:cNvSpPr>
            <a:spLocks noGrp="1"/>
          </p:cNvSpPr>
          <p:nvPr>
            <p:ph type="sldNum" sz="quarter" idx="12"/>
          </p:nvPr>
        </p:nvSpPr>
        <p:spPr/>
        <p:txBody>
          <a:bodyPr/>
          <a:lstStyle/>
          <a:p>
            <a:pPr>
              <a:defRPr/>
            </a:pPr>
            <a:fld id="{6550E941-99E4-4403-A917-B30FF69A9617}" type="slidenum">
              <a:rPr lang="en-GB" altLang="en-US" smtClean="0"/>
              <a:pPr>
                <a:defRPr/>
              </a:pPr>
              <a:t>53</a:t>
            </a:fld>
            <a:endParaRPr lang="en-GB" altLang="en-US"/>
          </a:p>
        </p:txBody>
      </p:sp>
    </p:spTree>
    <p:extLst>
      <p:ext uri="{BB962C8B-B14F-4D97-AF65-F5344CB8AC3E}">
        <p14:creationId xmlns:p14="http://schemas.microsoft.com/office/powerpoint/2010/main" val="1964197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0B9DF9-A68D-42D5-9550-8CDEFE32B8F6}"/>
              </a:ext>
            </a:extLst>
          </p:cNvPr>
          <p:cNvSpPr>
            <a:spLocks noGrp="1"/>
          </p:cNvSpPr>
          <p:nvPr>
            <p:ph idx="1"/>
          </p:nvPr>
        </p:nvSpPr>
        <p:spPr>
          <a:xfrm>
            <a:off x="107505" y="332656"/>
            <a:ext cx="8928992" cy="5256584"/>
          </a:xfrm>
        </p:spPr>
        <p:txBody>
          <a:bodyPr/>
          <a:lstStyle/>
          <a:p>
            <a:pPr marL="0" indent="0">
              <a:buNone/>
            </a:pPr>
            <a:r>
              <a:rPr lang="en-GB" sz="2600" dirty="0"/>
              <a:t>Risks can be classified as quantitative or qualitative; hence, risk management attempts to identify, adopt mitigation approaches, and minimise the impact of the project uncertainties.</a:t>
            </a:r>
          </a:p>
          <a:p>
            <a:pPr marL="0" indent="0">
              <a:buNone/>
            </a:pPr>
            <a:r>
              <a:rPr lang="en-GB" sz="2600" dirty="0"/>
              <a:t>Risk management is a proactive approach; hence, it is important to pay attention to the early stages of the project as risks are greatest then.</a:t>
            </a:r>
          </a:p>
          <a:p>
            <a:pPr marL="0" indent="0">
              <a:buNone/>
            </a:pPr>
            <a:r>
              <a:rPr lang="en-GB" sz="2600" dirty="0"/>
              <a:t>It is also a way for PMs to control unexpected surprises, and take action on project schedule, budget and performance.</a:t>
            </a:r>
          </a:p>
          <a:p>
            <a:pPr marL="0" indent="0">
              <a:buNone/>
            </a:pPr>
            <a:r>
              <a:rPr lang="en-GB" sz="2600" dirty="0"/>
              <a:t>Therefore, it is imperative to adopt a robust risk management process, risk breakdown structure, risk profile and risk response matrix</a:t>
            </a:r>
          </a:p>
          <a:p>
            <a:pPr marL="0" indent="0">
              <a:buNone/>
            </a:pPr>
            <a:endParaRPr lang="en-GB" sz="2800" dirty="0"/>
          </a:p>
          <a:p>
            <a:pPr marL="0" indent="0">
              <a:buNone/>
            </a:pPr>
            <a:endParaRPr lang="en-GB" sz="2800" dirty="0"/>
          </a:p>
          <a:p>
            <a:endParaRPr lang="en-GB" dirty="0"/>
          </a:p>
        </p:txBody>
      </p:sp>
      <p:sp>
        <p:nvSpPr>
          <p:cNvPr id="4" name="Date Placeholder 3">
            <a:extLst>
              <a:ext uri="{FF2B5EF4-FFF2-40B4-BE49-F238E27FC236}">
                <a16:creationId xmlns:a16="http://schemas.microsoft.com/office/drawing/2014/main" id="{3B9D8693-2948-4B21-A030-F74902C77622}"/>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FA9AA03B-8EF1-4E78-B42A-682394039140}"/>
              </a:ext>
            </a:extLst>
          </p:cNvPr>
          <p:cNvSpPr>
            <a:spLocks noGrp="1"/>
          </p:cNvSpPr>
          <p:nvPr>
            <p:ph type="sldNum" sz="quarter" idx="12"/>
          </p:nvPr>
        </p:nvSpPr>
        <p:spPr/>
        <p:txBody>
          <a:bodyPr/>
          <a:lstStyle/>
          <a:p>
            <a:pPr>
              <a:defRPr/>
            </a:pPr>
            <a:fld id="{6550E941-99E4-4403-A917-B30FF69A9617}" type="slidenum">
              <a:rPr lang="en-GB" altLang="en-US" smtClean="0"/>
              <a:pPr>
                <a:defRPr/>
              </a:pPr>
              <a:t>54</a:t>
            </a:fld>
            <a:endParaRPr lang="en-GB" altLang="en-US"/>
          </a:p>
        </p:txBody>
      </p:sp>
    </p:spTree>
    <p:extLst>
      <p:ext uri="{BB962C8B-B14F-4D97-AF65-F5344CB8AC3E}">
        <p14:creationId xmlns:p14="http://schemas.microsoft.com/office/powerpoint/2010/main" val="1376989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12AF1-9F09-4200-BADB-3EF8FA692244}"/>
              </a:ext>
            </a:extLst>
          </p:cNvPr>
          <p:cNvSpPr>
            <a:spLocks noGrp="1"/>
          </p:cNvSpPr>
          <p:nvPr>
            <p:ph type="title"/>
          </p:nvPr>
        </p:nvSpPr>
        <p:spPr>
          <a:xfrm>
            <a:off x="457200" y="274638"/>
            <a:ext cx="8229600" cy="634082"/>
          </a:xfrm>
        </p:spPr>
        <p:txBody>
          <a:bodyPr/>
          <a:lstStyle/>
          <a:p>
            <a:r>
              <a:rPr lang="en-GB" sz="3200" b="1" dirty="0"/>
              <a:t>Project Procurement  Management</a:t>
            </a:r>
          </a:p>
        </p:txBody>
      </p:sp>
      <p:sp>
        <p:nvSpPr>
          <p:cNvPr id="3" name="Content Placeholder 2">
            <a:extLst>
              <a:ext uri="{FF2B5EF4-FFF2-40B4-BE49-F238E27FC236}">
                <a16:creationId xmlns:a16="http://schemas.microsoft.com/office/drawing/2014/main" id="{8BC739F8-37DA-499B-ADEF-7BAD838FB01A}"/>
              </a:ext>
            </a:extLst>
          </p:cNvPr>
          <p:cNvSpPr>
            <a:spLocks noGrp="1"/>
          </p:cNvSpPr>
          <p:nvPr>
            <p:ph idx="1"/>
          </p:nvPr>
        </p:nvSpPr>
        <p:spPr>
          <a:xfrm>
            <a:off x="323528" y="1124744"/>
            <a:ext cx="8568952" cy="4464496"/>
          </a:xfrm>
        </p:spPr>
        <p:txBody>
          <a:bodyPr/>
          <a:lstStyle/>
          <a:p>
            <a:pPr marL="0" indent="0">
              <a:buNone/>
            </a:pPr>
            <a:r>
              <a:rPr lang="en-GB" sz="2800" dirty="0"/>
              <a:t>Procurement management involves identifying the external needs of the project, such as hire contractors and subcontractors.</a:t>
            </a:r>
          </a:p>
          <a:p>
            <a:pPr marL="0" indent="0">
              <a:buNone/>
            </a:pPr>
            <a:r>
              <a:rPr lang="en-GB" sz="2800" dirty="0"/>
              <a:t>It is a detailed process and requires a lot of bureaucracy, including the development statement of work, terms of reference, request for proposal and choosing vendors.</a:t>
            </a:r>
          </a:p>
          <a:p>
            <a:pPr marL="0" indent="0">
              <a:buNone/>
            </a:pPr>
            <a:r>
              <a:rPr lang="en-GB" sz="2800" dirty="0"/>
              <a:t>All contractors and subcontractors will need to present a comprehensive breakdown of their time, cost and resource needs for the project.</a:t>
            </a:r>
          </a:p>
          <a:p>
            <a:pPr marL="0" indent="0">
              <a:buNone/>
            </a:pPr>
            <a:endParaRPr lang="en-GB" dirty="0"/>
          </a:p>
        </p:txBody>
      </p:sp>
      <p:sp>
        <p:nvSpPr>
          <p:cNvPr id="4" name="Date Placeholder 3">
            <a:extLst>
              <a:ext uri="{FF2B5EF4-FFF2-40B4-BE49-F238E27FC236}">
                <a16:creationId xmlns:a16="http://schemas.microsoft.com/office/drawing/2014/main" id="{788AFBED-8C47-47AE-97BD-8C3869A9E45B}"/>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87C4B78-ACBF-4EB9-810F-5A3821BC673F}"/>
              </a:ext>
            </a:extLst>
          </p:cNvPr>
          <p:cNvSpPr>
            <a:spLocks noGrp="1"/>
          </p:cNvSpPr>
          <p:nvPr>
            <p:ph type="sldNum" sz="quarter" idx="12"/>
          </p:nvPr>
        </p:nvSpPr>
        <p:spPr/>
        <p:txBody>
          <a:bodyPr/>
          <a:lstStyle/>
          <a:p>
            <a:pPr>
              <a:defRPr/>
            </a:pPr>
            <a:fld id="{6550E941-99E4-4403-A917-B30FF69A9617}" type="slidenum">
              <a:rPr lang="en-GB" altLang="en-US" smtClean="0"/>
              <a:pPr>
                <a:defRPr/>
              </a:pPr>
              <a:t>55</a:t>
            </a:fld>
            <a:endParaRPr lang="en-GB" altLang="en-US"/>
          </a:p>
        </p:txBody>
      </p:sp>
    </p:spTree>
    <p:extLst>
      <p:ext uri="{BB962C8B-B14F-4D97-AF65-F5344CB8AC3E}">
        <p14:creationId xmlns:p14="http://schemas.microsoft.com/office/powerpoint/2010/main" val="2413813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CC0E0-C161-4D09-A876-ABA15BA58B79}"/>
              </a:ext>
            </a:extLst>
          </p:cNvPr>
          <p:cNvSpPr>
            <a:spLocks noGrp="1"/>
          </p:cNvSpPr>
          <p:nvPr>
            <p:ph type="title"/>
          </p:nvPr>
        </p:nvSpPr>
        <p:spPr>
          <a:xfrm>
            <a:off x="444130" y="239764"/>
            <a:ext cx="8229600" cy="706090"/>
          </a:xfrm>
        </p:spPr>
        <p:txBody>
          <a:bodyPr/>
          <a:lstStyle/>
          <a:p>
            <a:r>
              <a:rPr lang="en-GB" sz="3200" b="1" dirty="0"/>
              <a:t>Project Stakeholder Management</a:t>
            </a:r>
          </a:p>
        </p:txBody>
      </p:sp>
      <p:sp>
        <p:nvSpPr>
          <p:cNvPr id="3" name="Content Placeholder 2">
            <a:extLst>
              <a:ext uri="{FF2B5EF4-FFF2-40B4-BE49-F238E27FC236}">
                <a16:creationId xmlns:a16="http://schemas.microsoft.com/office/drawing/2014/main" id="{D3BB8B25-F2A1-4FA4-9156-55F0BDE3A063}"/>
              </a:ext>
            </a:extLst>
          </p:cNvPr>
          <p:cNvSpPr>
            <a:spLocks noGrp="1"/>
          </p:cNvSpPr>
          <p:nvPr>
            <p:ph idx="1"/>
          </p:nvPr>
        </p:nvSpPr>
        <p:spPr>
          <a:xfrm>
            <a:off x="225763" y="1124744"/>
            <a:ext cx="8713663" cy="4567958"/>
          </a:xfrm>
        </p:spPr>
        <p:txBody>
          <a:bodyPr/>
          <a:lstStyle/>
          <a:p>
            <a:pPr marL="0" indent="0">
              <a:buNone/>
            </a:pPr>
            <a:r>
              <a:rPr lang="en-GB" sz="2800" dirty="0"/>
              <a:t>The most crucial aspect of running a successful project, is getting the right people to advocate and support it.</a:t>
            </a:r>
          </a:p>
          <a:p>
            <a:pPr marL="0" indent="0">
              <a:buNone/>
            </a:pPr>
            <a:r>
              <a:rPr lang="en-GB" sz="2800" dirty="0"/>
              <a:t>It is important to identify and manage stakeholders effectively; it is a proactive way to win their support and it will foster the success of the project.</a:t>
            </a:r>
          </a:p>
          <a:p>
            <a:pPr marL="0" indent="0">
              <a:buNone/>
            </a:pPr>
            <a:r>
              <a:rPr lang="en-GB" sz="2800" dirty="0"/>
              <a:t>Stakeholders analysis is an effective way to brainstorm, identify people who have to be won over, prioritize them by power and interest, and plan how to engage with them.</a:t>
            </a:r>
          </a:p>
        </p:txBody>
      </p:sp>
      <p:sp>
        <p:nvSpPr>
          <p:cNvPr id="4" name="Date Placeholder 3">
            <a:extLst>
              <a:ext uri="{FF2B5EF4-FFF2-40B4-BE49-F238E27FC236}">
                <a16:creationId xmlns:a16="http://schemas.microsoft.com/office/drawing/2014/main" id="{C1FD7DE8-6833-41B0-936B-DB7E17B6FD11}"/>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D30D159E-B0F6-4603-BE2E-A3C6F9F8F4CB}"/>
              </a:ext>
            </a:extLst>
          </p:cNvPr>
          <p:cNvSpPr>
            <a:spLocks noGrp="1"/>
          </p:cNvSpPr>
          <p:nvPr>
            <p:ph type="sldNum" sz="quarter" idx="12"/>
          </p:nvPr>
        </p:nvSpPr>
        <p:spPr/>
        <p:txBody>
          <a:bodyPr/>
          <a:lstStyle/>
          <a:p>
            <a:pPr>
              <a:defRPr/>
            </a:pPr>
            <a:fld id="{6550E941-99E4-4403-A917-B30FF69A9617}" type="slidenum">
              <a:rPr lang="en-GB" altLang="en-US" smtClean="0"/>
              <a:pPr>
                <a:defRPr/>
              </a:pPr>
              <a:t>56</a:t>
            </a:fld>
            <a:endParaRPr lang="en-GB" altLang="en-US"/>
          </a:p>
        </p:txBody>
      </p:sp>
    </p:spTree>
    <p:extLst>
      <p:ext uri="{BB962C8B-B14F-4D97-AF65-F5344CB8AC3E}">
        <p14:creationId xmlns:p14="http://schemas.microsoft.com/office/powerpoint/2010/main" val="961940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4A35A-1672-4B88-ABC9-CE14BE64DA45}"/>
              </a:ext>
            </a:extLst>
          </p:cNvPr>
          <p:cNvSpPr>
            <a:spLocks noGrp="1"/>
          </p:cNvSpPr>
          <p:nvPr>
            <p:ph type="title"/>
          </p:nvPr>
        </p:nvSpPr>
        <p:spPr>
          <a:xfrm>
            <a:off x="457200" y="274638"/>
            <a:ext cx="8229600" cy="490066"/>
          </a:xfrm>
        </p:spPr>
        <p:txBody>
          <a:bodyPr/>
          <a:lstStyle/>
          <a:p>
            <a:r>
              <a:rPr lang="en-GB" sz="3200" b="1" dirty="0"/>
              <a:t>Stakeholders</a:t>
            </a:r>
            <a:endParaRPr lang="en-GB" b="1" dirty="0"/>
          </a:p>
        </p:txBody>
      </p:sp>
      <p:sp>
        <p:nvSpPr>
          <p:cNvPr id="3" name="Content Placeholder 2">
            <a:extLst>
              <a:ext uri="{FF2B5EF4-FFF2-40B4-BE49-F238E27FC236}">
                <a16:creationId xmlns:a16="http://schemas.microsoft.com/office/drawing/2014/main" id="{0C65E729-80E3-4F9D-B1BC-CA4B590100B7}"/>
              </a:ext>
            </a:extLst>
          </p:cNvPr>
          <p:cNvSpPr>
            <a:spLocks noGrp="1"/>
          </p:cNvSpPr>
          <p:nvPr>
            <p:ph idx="1"/>
          </p:nvPr>
        </p:nvSpPr>
        <p:spPr>
          <a:xfrm>
            <a:off x="263836" y="1423169"/>
            <a:ext cx="3574182" cy="3917032"/>
          </a:xfrm>
        </p:spPr>
        <p:txBody>
          <a:bodyPr/>
          <a:lstStyle/>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69F563CF-923F-45A4-8601-DA7370443043}"/>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0DC4A713-1F55-4129-A43F-C461189826BB}"/>
              </a:ext>
            </a:extLst>
          </p:cNvPr>
          <p:cNvSpPr>
            <a:spLocks noGrp="1"/>
          </p:cNvSpPr>
          <p:nvPr>
            <p:ph type="sldNum" sz="quarter" idx="12"/>
          </p:nvPr>
        </p:nvSpPr>
        <p:spPr/>
        <p:txBody>
          <a:bodyPr/>
          <a:lstStyle/>
          <a:p>
            <a:pPr>
              <a:defRPr/>
            </a:pPr>
            <a:fld id="{6550E941-99E4-4403-A917-B30FF69A9617}" type="slidenum">
              <a:rPr lang="en-GB" altLang="en-US" smtClean="0"/>
              <a:pPr>
                <a:defRPr/>
              </a:pPr>
              <a:t>57</a:t>
            </a:fld>
            <a:endParaRPr lang="en-GB" altLang="en-US"/>
          </a:p>
        </p:txBody>
      </p:sp>
      <p:pic>
        <p:nvPicPr>
          <p:cNvPr id="1026" name="Picture 2" descr="See the source image">
            <a:extLst>
              <a:ext uri="{FF2B5EF4-FFF2-40B4-BE49-F238E27FC236}">
                <a16:creationId xmlns:a16="http://schemas.microsoft.com/office/drawing/2014/main" id="{9506977D-CEF7-440A-BCF4-79E7ED39CD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137475"/>
            <a:ext cx="7379567" cy="422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191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C2067-D8FB-4297-B17E-345E1ABCDB4C}"/>
              </a:ext>
            </a:extLst>
          </p:cNvPr>
          <p:cNvSpPr>
            <a:spLocks noGrp="1"/>
          </p:cNvSpPr>
          <p:nvPr>
            <p:ph type="title"/>
          </p:nvPr>
        </p:nvSpPr>
        <p:spPr/>
        <p:txBody>
          <a:bodyPr/>
          <a:lstStyle/>
          <a:p>
            <a:r>
              <a:rPr lang="en-GB" sz="3200" b="1" dirty="0"/>
              <a:t>Stakeholders Map, Power/Interest Grid</a:t>
            </a:r>
          </a:p>
        </p:txBody>
      </p:sp>
      <p:sp>
        <p:nvSpPr>
          <p:cNvPr id="4" name="Date Placeholder 3">
            <a:extLst>
              <a:ext uri="{FF2B5EF4-FFF2-40B4-BE49-F238E27FC236}">
                <a16:creationId xmlns:a16="http://schemas.microsoft.com/office/drawing/2014/main" id="{89C957F2-774B-486A-AA46-E6B44F2720C3}"/>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2F2B78B-E046-44EB-B2B5-8A1B1F289AEC}"/>
              </a:ext>
            </a:extLst>
          </p:cNvPr>
          <p:cNvSpPr>
            <a:spLocks noGrp="1"/>
          </p:cNvSpPr>
          <p:nvPr>
            <p:ph type="sldNum" sz="quarter" idx="12"/>
          </p:nvPr>
        </p:nvSpPr>
        <p:spPr/>
        <p:txBody>
          <a:bodyPr/>
          <a:lstStyle/>
          <a:p>
            <a:pPr>
              <a:defRPr/>
            </a:pPr>
            <a:fld id="{6550E941-99E4-4403-A917-B30FF69A9617}" type="slidenum">
              <a:rPr lang="en-GB" altLang="en-US" smtClean="0"/>
              <a:pPr>
                <a:defRPr/>
              </a:pPr>
              <a:t>58</a:t>
            </a:fld>
            <a:endParaRPr lang="en-GB" altLang="en-US"/>
          </a:p>
        </p:txBody>
      </p:sp>
      <p:pic>
        <p:nvPicPr>
          <p:cNvPr id="2050" name="Picture 2" descr="See the source image">
            <a:extLst>
              <a:ext uri="{FF2B5EF4-FFF2-40B4-BE49-F238E27FC236}">
                <a16:creationId xmlns:a16="http://schemas.microsoft.com/office/drawing/2014/main" id="{07292638-03EB-4986-9593-421D2F11826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1344" y="1470818"/>
            <a:ext cx="8619128" cy="4046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2256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C5CF8-34B5-418D-811C-3F669FF911CB}"/>
              </a:ext>
            </a:extLst>
          </p:cNvPr>
          <p:cNvSpPr>
            <a:spLocks noGrp="1"/>
          </p:cNvSpPr>
          <p:nvPr>
            <p:ph type="title"/>
          </p:nvPr>
        </p:nvSpPr>
        <p:spPr>
          <a:xfrm>
            <a:off x="452763" y="114300"/>
            <a:ext cx="8229600" cy="677503"/>
          </a:xfrm>
        </p:spPr>
        <p:txBody>
          <a:bodyPr/>
          <a:lstStyle/>
          <a:p>
            <a:r>
              <a:rPr lang="en-GB" sz="3200" b="1" dirty="0"/>
              <a:t>Understanding your stakeholders</a:t>
            </a:r>
          </a:p>
        </p:txBody>
      </p:sp>
      <p:sp>
        <p:nvSpPr>
          <p:cNvPr id="3" name="Content Placeholder 2">
            <a:extLst>
              <a:ext uri="{FF2B5EF4-FFF2-40B4-BE49-F238E27FC236}">
                <a16:creationId xmlns:a16="http://schemas.microsoft.com/office/drawing/2014/main" id="{EAC1836B-680E-4551-9611-023E7A990AB5}"/>
              </a:ext>
            </a:extLst>
          </p:cNvPr>
          <p:cNvSpPr>
            <a:spLocks noGrp="1"/>
          </p:cNvSpPr>
          <p:nvPr>
            <p:ph idx="1"/>
          </p:nvPr>
        </p:nvSpPr>
        <p:spPr>
          <a:xfrm>
            <a:off x="139371" y="908720"/>
            <a:ext cx="8865257" cy="4752528"/>
          </a:xfrm>
        </p:spPr>
        <p:txBody>
          <a:bodyPr/>
          <a:lstStyle/>
          <a:p>
            <a:pPr marL="0" indent="0">
              <a:buNone/>
            </a:pPr>
            <a:r>
              <a:rPr lang="en-GB" sz="2800" dirty="0"/>
              <a:t>Be thorough in identifying what emotional, financial and philosophical sentiments they have about the project.</a:t>
            </a:r>
          </a:p>
          <a:p>
            <a:pPr marL="0" indent="0">
              <a:buNone/>
            </a:pPr>
            <a:r>
              <a:rPr lang="en-GB" sz="2800" dirty="0"/>
              <a:t>What are their perceptions about the project? Is it positive or negative?</a:t>
            </a:r>
          </a:p>
          <a:p>
            <a:pPr marL="0" indent="0">
              <a:buNone/>
            </a:pPr>
            <a:r>
              <a:rPr lang="en-GB" sz="2800" dirty="0"/>
              <a:t>How do you want to receive information from them?</a:t>
            </a:r>
          </a:p>
          <a:p>
            <a:pPr marL="0" indent="0">
              <a:buNone/>
            </a:pPr>
            <a:r>
              <a:rPr lang="en-GB" sz="2800" dirty="0"/>
              <a:t>How best do you want to communicate with them?</a:t>
            </a:r>
          </a:p>
          <a:p>
            <a:pPr marL="0" indent="0">
              <a:buNone/>
            </a:pPr>
            <a:r>
              <a:rPr lang="en-GB" sz="2800" dirty="0"/>
              <a:t>Use colour codes to tag them for clarity: </a:t>
            </a:r>
          </a:p>
          <a:p>
            <a:pPr marL="0" indent="0">
              <a:buNone/>
            </a:pPr>
            <a:r>
              <a:rPr lang="en-GB" sz="2400" dirty="0"/>
              <a:t>Green-advocates and supporters-low; Orange- Neutral-medium; Red-Blockers and critics or High.</a:t>
            </a:r>
          </a:p>
        </p:txBody>
      </p:sp>
      <p:sp>
        <p:nvSpPr>
          <p:cNvPr id="4" name="Date Placeholder 3">
            <a:extLst>
              <a:ext uri="{FF2B5EF4-FFF2-40B4-BE49-F238E27FC236}">
                <a16:creationId xmlns:a16="http://schemas.microsoft.com/office/drawing/2014/main" id="{9C005FD9-CC96-49E8-85D9-31410D304CA7}"/>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14C433B7-61C0-4510-8B16-1480CB55F981}"/>
              </a:ext>
            </a:extLst>
          </p:cNvPr>
          <p:cNvSpPr>
            <a:spLocks noGrp="1"/>
          </p:cNvSpPr>
          <p:nvPr>
            <p:ph type="sldNum" sz="quarter" idx="12"/>
          </p:nvPr>
        </p:nvSpPr>
        <p:spPr/>
        <p:txBody>
          <a:bodyPr/>
          <a:lstStyle/>
          <a:p>
            <a:pPr>
              <a:defRPr/>
            </a:pPr>
            <a:fld id="{6550E941-99E4-4403-A917-B30FF69A9617}" type="slidenum">
              <a:rPr lang="en-GB" altLang="en-US" smtClean="0"/>
              <a:pPr>
                <a:defRPr/>
              </a:pPr>
              <a:t>59</a:t>
            </a:fld>
            <a:endParaRPr lang="en-GB" altLang="en-US"/>
          </a:p>
        </p:txBody>
      </p:sp>
    </p:spTree>
    <p:extLst>
      <p:ext uri="{BB962C8B-B14F-4D97-AF65-F5344CB8AC3E}">
        <p14:creationId xmlns:p14="http://schemas.microsoft.com/office/powerpoint/2010/main" val="2959037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A8210-94E1-4CAF-BC64-134641C13381}"/>
              </a:ext>
            </a:extLst>
          </p:cNvPr>
          <p:cNvSpPr>
            <a:spLocks noGrp="1"/>
          </p:cNvSpPr>
          <p:nvPr>
            <p:ph type="title"/>
          </p:nvPr>
        </p:nvSpPr>
        <p:spPr>
          <a:xfrm>
            <a:off x="457200" y="274638"/>
            <a:ext cx="8229600" cy="706090"/>
          </a:xfrm>
        </p:spPr>
        <p:txBody>
          <a:bodyPr/>
          <a:lstStyle/>
          <a:p>
            <a:r>
              <a:rPr lang="en-GB" sz="3200" b="1" dirty="0"/>
              <a:t>Conclusion</a:t>
            </a:r>
          </a:p>
        </p:txBody>
      </p:sp>
      <p:sp>
        <p:nvSpPr>
          <p:cNvPr id="3" name="Content Placeholder 2">
            <a:extLst>
              <a:ext uri="{FF2B5EF4-FFF2-40B4-BE49-F238E27FC236}">
                <a16:creationId xmlns:a16="http://schemas.microsoft.com/office/drawing/2014/main" id="{E8F5B782-1A8B-42D9-A5F8-BCFA1A7E0F0A}"/>
              </a:ext>
            </a:extLst>
          </p:cNvPr>
          <p:cNvSpPr>
            <a:spLocks noGrp="1"/>
          </p:cNvSpPr>
          <p:nvPr>
            <p:ph idx="1"/>
          </p:nvPr>
        </p:nvSpPr>
        <p:spPr>
          <a:xfrm>
            <a:off x="457200" y="1600201"/>
            <a:ext cx="8229600" cy="1684783"/>
          </a:xfrm>
        </p:spPr>
        <p:txBody>
          <a:bodyPr/>
          <a:lstStyle/>
          <a:p>
            <a:pPr marL="0" indent="0">
              <a:buNone/>
            </a:pPr>
            <a:r>
              <a:rPr lang="en-GB" sz="2800" dirty="0"/>
              <a:t>The project management knowledge areas are the core success factors of projects; poor application of any of them contributes to the project failure.  </a:t>
            </a:r>
          </a:p>
        </p:txBody>
      </p:sp>
      <p:sp>
        <p:nvSpPr>
          <p:cNvPr id="4" name="Date Placeholder 3">
            <a:extLst>
              <a:ext uri="{FF2B5EF4-FFF2-40B4-BE49-F238E27FC236}">
                <a16:creationId xmlns:a16="http://schemas.microsoft.com/office/drawing/2014/main" id="{C4A8BB99-93A7-41BD-9E29-3A3D9FF8363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E26E41F-33BE-4847-89B6-D7D94EB9C93B}"/>
              </a:ext>
            </a:extLst>
          </p:cNvPr>
          <p:cNvSpPr>
            <a:spLocks noGrp="1"/>
          </p:cNvSpPr>
          <p:nvPr>
            <p:ph type="sldNum" sz="quarter" idx="12"/>
          </p:nvPr>
        </p:nvSpPr>
        <p:spPr/>
        <p:txBody>
          <a:bodyPr/>
          <a:lstStyle/>
          <a:p>
            <a:pPr>
              <a:defRPr/>
            </a:pPr>
            <a:fld id="{6550E941-99E4-4403-A917-B30FF69A9617}" type="slidenum">
              <a:rPr lang="en-GB" altLang="en-US" smtClean="0"/>
              <a:pPr>
                <a:defRPr/>
              </a:pPr>
              <a:t>60</a:t>
            </a:fld>
            <a:endParaRPr lang="en-GB" altLang="en-US"/>
          </a:p>
        </p:txBody>
      </p:sp>
    </p:spTree>
    <p:extLst>
      <p:ext uri="{BB962C8B-B14F-4D97-AF65-F5344CB8AC3E}">
        <p14:creationId xmlns:p14="http://schemas.microsoft.com/office/powerpoint/2010/main" val="2637970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p:txBody>
          <a:bodyPr/>
          <a:lstStyle/>
          <a:p>
            <a:pPr marL="0" indent="0">
              <a:buNone/>
            </a:pPr>
            <a:r>
              <a:rPr lang="en-GB" sz="2800" dirty="0"/>
              <a:t>Larson, E. and Gray, C. (2018) Project Management: </a:t>
            </a:r>
            <a:r>
              <a:rPr lang="en-GB" sz="2800" i="1" dirty="0"/>
              <a:t>The Managerial Process 7</a:t>
            </a:r>
            <a:r>
              <a:rPr lang="en-GB" sz="2800" i="1" baseline="30000" dirty="0"/>
              <a:t>th</a:t>
            </a:r>
            <a:r>
              <a:rPr lang="en-GB" sz="2800" i="1" dirty="0"/>
              <a:t> Edition, </a:t>
            </a:r>
            <a:r>
              <a:rPr lang="en-GB" sz="2800" dirty="0"/>
              <a:t>McGraw Hill.</a:t>
            </a:r>
          </a:p>
          <a:p>
            <a:pPr marL="0" indent="0">
              <a:buNone/>
            </a:pPr>
            <a:r>
              <a:rPr lang="en-US" altLang="en-US" sz="2800" dirty="0"/>
              <a:t>PMI (2006) </a:t>
            </a:r>
            <a:r>
              <a:rPr lang="en-US" altLang="en-US" sz="2800" i="1" dirty="0"/>
              <a:t>The Guide to the Project Management Body of Knowledge (</a:t>
            </a:r>
            <a:r>
              <a:rPr lang="en-US" altLang="en-US" sz="2800" i="1" dirty="0" err="1"/>
              <a:t>PMBoK</a:t>
            </a:r>
            <a:r>
              <a:rPr lang="en-US" altLang="en-US" sz="2800" i="1" dirty="0"/>
              <a:t>)</a:t>
            </a:r>
            <a:r>
              <a:rPr lang="en-US" altLang="en-US" sz="2800" dirty="0"/>
              <a:t>, 5th Edition: PMI</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61</a:t>
            </a:fld>
            <a:endParaRPr lang="en-GB" altLang="en-US"/>
          </a:p>
        </p:txBody>
      </p:sp>
    </p:spTree>
    <p:extLst>
      <p:ext uri="{BB962C8B-B14F-4D97-AF65-F5344CB8AC3E}">
        <p14:creationId xmlns:p14="http://schemas.microsoft.com/office/powerpoint/2010/main" val="38156925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8252023" cy="1224137"/>
          </a:xfrm>
        </p:spPr>
        <p:txBody>
          <a:bodyPr/>
          <a:lstStyle/>
          <a:p>
            <a:pPr eaLnBrk="1" fontAlgn="auto" hangingPunct="1">
              <a:spcAft>
                <a:spcPts val="0"/>
              </a:spcAft>
              <a:defRPr/>
            </a:pPr>
            <a:r>
              <a:rPr lang="en-US" sz="3200" dirty="0"/>
              <a:t>Project Management Tools and Techniques</a:t>
            </a:r>
            <a:br>
              <a:rPr lang="en-GB" dirty="0">
                <a:solidFill>
                  <a:srgbClr val="FFFF00"/>
                </a:solidFill>
              </a:rPr>
            </a:br>
            <a:endParaRPr lang="en-US" sz="2400" dirty="0">
              <a:solidFill>
                <a:srgbClr val="FFFF00"/>
              </a:solidFill>
            </a:endParaRPr>
          </a:p>
        </p:txBody>
      </p:sp>
      <p:sp>
        <p:nvSpPr>
          <p:cNvPr id="4"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a:xfrm>
            <a:off x="457200" y="274638"/>
            <a:ext cx="8229600" cy="922114"/>
          </a:xfrm>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30380" y="1563250"/>
            <a:ext cx="8641655" cy="2927250"/>
          </a:xfrm>
        </p:spPr>
        <p:txBody>
          <a:bodyPr/>
          <a:lstStyle/>
          <a:p>
            <a:pPr marL="0" indent="0">
              <a:buNone/>
            </a:pPr>
            <a:r>
              <a:rPr lang="en-GB" sz="2400" dirty="0"/>
              <a:t>Project Management tools and techniques are used to effectively and efficiently deliver projects. </a:t>
            </a:r>
          </a:p>
          <a:p>
            <a:pPr marL="0" indent="0">
              <a:buNone/>
            </a:pPr>
            <a:r>
              <a:rPr lang="en-GB" sz="2400" dirty="0"/>
              <a:t>The tools are tailored for different projects, depending on the nature and size of the project.</a:t>
            </a:r>
          </a:p>
          <a:p>
            <a:pPr marL="0" indent="0">
              <a:buNone/>
            </a:pPr>
            <a:r>
              <a:rPr lang="en-GB" sz="2400" dirty="0"/>
              <a:t>They are utilised in strategic planning, organising, executing, monitoring, controlling and reporting project details.</a:t>
            </a:r>
          </a:p>
          <a:p>
            <a:pPr marL="0" indent="0">
              <a:buNone/>
            </a:pPr>
            <a:endParaRPr lang="en-GB" sz="2800" dirty="0"/>
          </a:p>
          <a:p>
            <a:pPr marL="0" indent="0">
              <a:buNone/>
            </a:pPr>
            <a:endParaRPr lang="en-GB" sz="2800" dirty="0"/>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63</a:t>
            </a:fld>
            <a:endParaRPr lang="en-GB" altLang="en-US"/>
          </a:p>
        </p:txBody>
      </p:sp>
    </p:spTree>
    <p:extLst>
      <p:ext uri="{BB962C8B-B14F-4D97-AF65-F5344CB8AC3E}">
        <p14:creationId xmlns:p14="http://schemas.microsoft.com/office/powerpoint/2010/main" val="3956662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AB5AA-7E34-4853-8ADF-FEA83B1429A9}"/>
              </a:ext>
            </a:extLst>
          </p:cNvPr>
          <p:cNvSpPr>
            <a:spLocks noGrp="1"/>
          </p:cNvSpPr>
          <p:nvPr>
            <p:ph type="title"/>
          </p:nvPr>
        </p:nvSpPr>
        <p:spPr>
          <a:xfrm>
            <a:off x="457200" y="102517"/>
            <a:ext cx="8507288" cy="950219"/>
          </a:xfrm>
        </p:spPr>
        <p:txBody>
          <a:bodyPr/>
          <a:lstStyle/>
          <a:p>
            <a:r>
              <a:rPr lang="en-GB" sz="3200" b="1" dirty="0"/>
              <a:t>Project Management Tools and Techniques</a:t>
            </a:r>
          </a:p>
        </p:txBody>
      </p:sp>
      <p:sp>
        <p:nvSpPr>
          <p:cNvPr id="3" name="Content Placeholder 2">
            <a:extLst>
              <a:ext uri="{FF2B5EF4-FFF2-40B4-BE49-F238E27FC236}">
                <a16:creationId xmlns:a16="http://schemas.microsoft.com/office/drawing/2014/main" id="{25276E7C-E163-47A5-98A4-E176C2ABE0E8}"/>
              </a:ext>
            </a:extLst>
          </p:cNvPr>
          <p:cNvSpPr>
            <a:spLocks noGrp="1"/>
          </p:cNvSpPr>
          <p:nvPr>
            <p:ph idx="1"/>
          </p:nvPr>
        </p:nvSpPr>
        <p:spPr>
          <a:xfrm>
            <a:off x="250825" y="1212243"/>
            <a:ext cx="8713663" cy="4104456"/>
          </a:xfrm>
        </p:spPr>
        <p:txBody>
          <a:bodyPr/>
          <a:lstStyle/>
          <a:p>
            <a:pPr marL="0" indent="0">
              <a:buNone/>
            </a:pPr>
            <a:r>
              <a:rPr lang="en-GB" sz="2200" dirty="0"/>
              <a:t>Tools are mechanical implement; used to in occupation. </a:t>
            </a:r>
          </a:p>
          <a:p>
            <a:pPr marL="0" indent="0">
              <a:buNone/>
            </a:pPr>
            <a:r>
              <a:rPr lang="en-GB" sz="2200" dirty="0"/>
              <a:t>While, techniques are mechanical skills; it determines how the tools are used.</a:t>
            </a:r>
          </a:p>
          <a:p>
            <a:pPr marL="0" indent="0">
              <a:buNone/>
            </a:pPr>
            <a:r>
              <a:rPr lang="en-GB" sz="2200" dirty="0"/>
              <a:t>They are important drivers of project success and cannot be underestimated.</a:t>
            </a:r>
          </a:p>
          <a:p>
            <a:pPr marL="0" indent="0">
              <a:buNone/>
            </a:pPr>
            <a:r>
              <a:rPr lang="en-GB" sz="2200" dirty="0"/>
              <a:t>They are embedded in skills, templates and methodologies.</a:t>
            </a:r>
          </a:p>
          <a:p>
            <a:pPr marL="0" indent="0">
              <a:buNone/>
            </a:pPr>
            <a:r>
              <a:rPr lang="en-GB" sz="2200" dirty="0"/>
              <a:t>It is of utmost importance to have unified filling system in place.</a:t>
            </a:r>
          </a:p>
          <a:p>
            <a:pPr marL="0" indent="0">
              <a:buNone/>
            </a:pPr>
            <a:r>
              <a:rPr lang="en-GB" sz="2200" dirty="0"/>
              <a:t>It is also imperative to have a SMART project calendar to coordinate  the project activities and adopt a robust communication structure.</a:t>
            </a:r>
          </a:p>
          <a:p>
            <a:pPr marL="0" indent="0">
              <a:buNone/>
            </a:pPr>
            <a:r>
              <a:rPr lang="en-GB" sz="2200" dirty="0"/>
              <a:t>Gannt Chart should be practical and the milestones well defined.</a:t>
            </a:r>
          </a:p>
          <a:p>
            <a:pPr marL="0" indent="0">
              <a:buNone/>
            </a:pPr>
            <a:endParaRPr lang="en-GB" sz="2800" dirty="0"/>
          </a:p>
        </p:txBody>
      </p:sp>
      <p:sp>
        <p:nvSpPr>
          <p:cNvPr id="4" name="Date Placeholder 3">
            <a:extLst>
              <a:ext uri="{FF2B5EF4-FFF2-40B4-BE49-F238E27FC236}">
                <a16:creationId xmlns:a16="http://schemas.microsoft.com/office/drawing/2014/main" id="{B28492B9-2D76-474C-B14E-5ECBF07B1E8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068EEFE1-7113-48BD-9CC2-5FCF419B8C6B}"/>
              </a:ext>
            </a:extLst>
          </p:cNvPr>
          <p:cNvSpPr>
            <a:spLocks noGrp="1"/>
          </p:cNvSpPr>
          <p:nvPr>
            <p:ph type="sldNum" sz="quarter" idx="12"/>
          </p:nvPr>
        </p:nvSpPr>
        <p:spPr/>
        <p:txBody>
          <a:bodyPr/>
          <a:lstStyle/>
          <a:p>
            <a:pPr>
              <a:defRPr/>
            </a:pPr>
            <a:fld id="{6550E941-99E4-4403-A917-B30FF69A9617}" type="slidenum">
              <a:rPr lang="en-GB" altLang="en-US" smtClean="0"/>
              <a:pPr>
                <a:defRPr/>
              </a:pPr>
              <a:t>64</a:t>
            </a:fld>
            <a:endParaRPr lang="en-GB" altLang="en-US"/>
          </a:p>
        </p:txBody>
      </p:sp>
    </p:spTree>
    <p:extLst>
      <p:ext uri="{BB962C8B-B14F-4D97-AF65-F5344CB8AC3E}">
        <p14:creationId xmlns:p14="http://schemas.microsoft.com/office/powerpoint/2010/main" val="3665140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7F4E-4D48-4487-B732-A7518FBDF3FD}"/>
              </a:ext>
            </a:extLst>
          </p:cNvPr>
          <p:cNvSpPr>
            <a:spLocks noGrp="1"/>
          </p:cNvSpPr>
          <p:nvPr>
            <p:ph type="title"/>
          </p:nvPr>
        </p:nvSpPr>
        <p:spPr>
          <a:xfrm>
            <a:off x="438200" y="-4025"/>
            <a:ext cx="8229600" cy="768729"/>
          </a:xfrm>
        </p:spPr>
        <p:txBody>
          <a:bodyPr/>
          <a:lstStyle/>
          <a:p>
            <a:r>
              <a:rPr lang="en-GB" sz="3200" b="1" dirty="0"/>
              <a:t>Strategic Planning Tools</a:t>
            </a:r>
          </a:p>
        </p:txBody>
      </p:sp>
      <p:sp>
        <p:nvSpPr>
          <p:cNvPr id="3" name="Content Placeholder 2">
            <a:extLst>
              <a:ext uri="{FF2B5EF4-FFF2-40B4-BE49-F238E27FC236}">
                <a16:creationId xmlns:a16="http://schemas.microsoft.com/office/drawing/2014/main" id="{020BB8E4-4F9B-44B3-9A9F-5F85D10D58AE}"/>
              </a:ext>
            </a:extLst>
          </p:cNvPr>
          <p:cNvSpPr>
            <a:spLocks noGrp="1"/>
          </p:cNvSpPr>
          <p:nvPr>
            <p:ph idx="1"/>
          </p:nvPr>
        </p:nvSpPr>
        <p:spPr>
          <a:xfrm>
            <a:off x="109698" y="908720"/>
            <a:ext cx="8924603" cy="3600400"/>
          </a:xfrm>
        </p:spPr>
        <p:txBody>
          <a:bodyPr/>
          <a:lstStyle/>
          <a:p>
            <a:pPr marL="0" indent="0">
              <a:buNone/>
            </a:pPr>
            <a:r>
              <a:rPr lang="en-GB" sz="2400" dirty="0"/>
              <a:t>Several analysis are conducted to determine the worthiness of the project; Tools like SWOT Analysis are deployed to decide areas to pay attention to.</a:t>
            </a:r>
          </a:p>
          <a:p>
            <a:pPr marL="0" indent="0">
              <a:buNone/>
            </a:pPr>
            <a:r>
              <a:rPr lang="en-GB" sz="2400" dirty="0"/>
              <a:t>Brainstorming enables effective gathering of information.</a:t>
            </a:r>
          </a:p>
          <a:p>
            <a:pPr marL="0" indent="0">
              <a:buNone/>
            </a:pPr>
            <a:r>
              <a:rPr lang="en-GB" sz="2400" dirty="0"/>
              <a:t>Feasibility study is also conducted to understand the technical, social and financial elements required to effectively deliver the project.</a:t>
            </a:r>
          </a:p>
          <a:p>
            <a:pPr marL="0" indent="0">
              <a:buNone/>
            </a:pPr>
            <a:r>
              <a:rPr lang="en-GB" sz="2400" dirty="0"/>
              <a:t>Other tools and techniques are utilise to enable management and  decision making in other specialties.  </a:t>
            </a:r>
          </a:p>
        </p:txBody>
      </p:sp>
      <p:sp>
        <p:nvSpPr>
          <p:cNvPr id="4" name="Date Placeholder 3">
            <a:extLst>
              <a:ext uri="{FF2B5EF4-FFF2-40B4-BE49-F238E27FC236}">
                <a16:creationId xmlns:a16="http://schemas.microsoft.com/office/drawing/2014/main" id="{A3BA4231-177A-4271-B27A-978A69727240}"/>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4AC52A5-3528-47CF-91E5-3588C176DD1A}"/>
              </a:ext>
            </a:extLst>
          </p:cNvPr>
          <p:cNvSpPr>
            <a:spLocks noGrp="1"/>
          </p:cNvSpPr>
          <p:nvPr>
            <p:ph type="sldNum" sz="quarter" idx="12"/>
          </p:nvPr>
        </p:nvSpPr>
        <p:spPr/>
        <p:txBody>
          <a:bodyPr/>
          <a:lstStyle/>
          <a:p>
            <a:pPr>
              <a:defRPr/>
            </a:pPr>
            <a:fld id="{6550E941-99E4-4403-A917-B30FF69A9617}" type="slidenum">
              <a:rPr lang="en-GB" altLang="en-US" smtClean="0"/>
              <a:pPr>
                <a:defRPr/>
              </a:pPr>
              <a:t>65</a:t>
            </a:fld>
            <a:endParaRPr lang="en-GB" altLang="en-US"/>
          </a:p>
        </p:txBody>
      </p:sp>
    </p:spTree>
    <p:extLst>
      <p:ext uri="{BB962C8B-B14F-4D97-AF65-F5344CB8AC3E}">
        <p14:creationId xmlns:p14="http://schemas.microsoft.com/office/powerpoint/2010/main" val="691906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5373F-C5C2-481E-9E4C-45918360EAEE}"/>
              </a:ext>
            </a:extLst>
          </p:cNvPr>
          <p:cNvSpPr>
            <a:spLocks noGrp="1"/>
          </p:cNvSpPr>
          <p:nvPr>
            <p:ph type="title"/>
          </p:nvPr>
        </p:nvSpPr>
        <p:spPr/>
        <p:txBody>
          <a:bodyPr/>
          <a:lstStyle/>
          <a:p>
            <a:r>
              <a:rPr lang="en-GB" sz="3200" b="1" dirty="0"/>
              <a:t>Tools and Techniques to be covered</a:t>
            </a:r>
          </a:p>
        </p:txBody>
      </p:sp>
      <p:sp>
        <p:nvSpPr>
          <p:cNvPr id="3" name="Content Placeholder 2">
            <a:extLst>
              <a:ext uri="{FF2B5EF4-FFF2-40B4-BE49-F238E27FC236}">
                <a16:creationId xmlns:a16="http://schemas.microsoft.com/office/drawing/2014/main" id="{978E3A7A-C5A0-4889-BFC3-8B735BDA5616}"/>
              </a:ext>
            </a:extLst>
          </p:cNvPr>
          <p:cNvSpPr>
            <a:spLocks noGrp="1"/>
          </p:cNvSpPr>
          <p:nvPr>
            <p:ph idx="1"/>
          </p:nvPr>
        </p:nvSpPr>
        <p:spPr>
          <a:xfrm>
            <a:off x="457200" y="1628800"/>
            <a:ext cx="8229600" cy="3240360"/>
          </a:xfrm>
        </p:spPr>
        <p:txBody>
          <a:bodyPr/>
          <a:lstStyle/>
          <a:p>
            <a:r>
              <a:rPr lang="en-GB" sz="2400" dirty="0"/>
              <a:t>Project Initiation Document - PID</a:t>
            </a:r>
          </a:p>
          <a:p>
            <a:r>
              <a:rPr lang="en-GB" sz="2400" dirty="0"/>
              <a:t>Work Breakdown Structure - WBS</a:t>
            </a:r>
          </a:p>
          <a:p>
            <a:r>
              <a:rPr lang="en-GB" sz="2400" dirty="0"/>
              <a:t>Cost Breakdown Structure - CBS</a:t>
            </a:r>
          </a:p>
          <a:p>
            <a:r>
              <a:rPr lang="en-GB" sz="2400" dirty="0"/>
              <a:t>Resource Breakdown Structure - RBS</a:t>
            </a:r>
          </a:p>
          <a:p>
            <a:r>
              <a:rPr lang="en-GB" sz="2400" dirty="0"/>
              <a:t>Risks Management Tool -  Register, Risk Log</a:t>
            </a:r>
          </a:p>
          <a:p>
            <a:r>
              <a:rPr lang="en-GB" sz="2400" dirty="0"/>
              <a:t>Stakeholders Management - Stakeholders Matrix</a:t>
            </a:r>
          </a:p>
          <a:p>
            <a:r>
              <a:rPr lang="en-GB" sz="2400" dirty="0"/>
              <a:t>Schedule Management Tool - Gantt Chart</a:t>
            </a:r>
          </a:p>
          <a:p>
            <a:endParaRPr lang="en-GB" dirty="0"/>
          </a:p>
        </p:txBody>
      </p:sp>
      <p:sp>
        <p:nvSpPr>
          <p:cNvPr id="4" name="Date Placeholder 3">
            <a:extLst>
              <a:ext uri="{FF2B5EF4-FFF2-40B4-BE49-F238E27FC236}">
                <a16:creationId xmlns:a16="http://schemas.microsoft.com/office/drawing/2014/main" id="{87003453-C7AC-4CB0-8C99-0139BDA62B8E}"/>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18B3D512-212F-4B4B-AF06-C67A9FD68139}"/>
              </a:ext>
            </a:extLst>
          </p:cNvPr>
          <p:cNvSpPr>
            <a:spLocks noGrp="1"/>
          </p:cNvSpPr>
          <p:nvPr>
            <p:ph type="sldNum" sz="quarter" idx="12"/>
          </p:nvPr>
        </p:nvSpPr>
        <p:spPr/>
        <p:txBody>
          <a:bodyPr/>
          <a:lstStyle/>
          <a:p>
            <a:pPr>
              <a:defRPr/>
            </a:pPr>
            <a:fld id="{6550E941-99E4-4403-A917-B30FF69A9617}" type="slidenum">
              <a:rPr lang="en-GB" altLang="en-US" smtClean="0"/>
              <a:pPr>
                <a:defRPr/>
              </a:pPr>
              <a:t>66</a:t>
            </a:fld>
            <a:endParaRPr lang="en-GB" altLang="en-US"/>
          </a:p>
        </p:txBody>
      </p:sp>
    </p:spTree>
    <p:extLst>
      <p:ext uri="{BB962C8B-B14F-4D97-AF65-F5344CB8AC3E}">
        <p14:creationId xmlns:p14="http://schemas.microsoft.com/office/powerpoint/2010/main" val="3637936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3BBE6-A212-4DA0-A00E-264C6A5CD197}"/>
              </a:ext>
            </a:extLst>
          </p:cNvPr>
          <p:cNvSpPr>
            <a:spLocks noGrp="1"/>
          </p:cNvSpPr>
          <p:nvPr>
            <p:ph type="title"/>
          </p:nvPr>
        </p:nvSpPr>
        <p:spPr>
          <a:xfrm>
            <a:off x="457200" y="136541"/>
            <a:ext cx="8229600" cy="844187"/>
          </a:xfrm>
        </p:spPr>
        <p:txBody>
          <a:bodyPr/>
          <a:lstStyle/>
          <a:p>
            <a:r>
              <a:rPr lang="en-GB" sz="3200" b="1" dirty="0"/>
              <a:t>Project Initiation Document - PID</a:t>
            </a:r>
          </a:p>
        </p:txBody>
      </p:sp>
      <p:sp>
        <p:nvSpPr>
          <p:cNvPr id="3" name="Content Placeholder 2">
            <a:extLst>
              <a:ext uri="{FF2B5EF4-FFF2-40B4-BE49-F238E27FC236}">
                <a16:creationId xmlns:a16="http://schemas.microsoft.com/office/drawing/2014/main" id="{6087506B-16B0-48F1-95B5-26FE0065107E}"/>
              </a:ext>
            </a:extLst>
          </p:cNvPr>
          <p:cNvSpPr>
            <a:spLocks noGrp="1"/>
          </p:cNvSpPr>
          <p:nvPr>
            <p:ph idx="1"/>
          </p:nvPr>
        </p:nvSpPr>
        <p:spPr>
          <a:xfrm>
            <a:off x="459899" y="1124744"/>
            <a:ext cx="8229600" cy="3672407"/>
          </a:xfrm>
        </p:spPr>
        <p:txBody>
          <a:bodyPr/>
          <a:lstStyle/>
          <a:p>
            <a:pPr lvl="1" indent="-342900">
              <a:buFont typeface="Arial" panose="020B0604020202020204" pitchFamily="34" charset="0"/>
              <a:buChar char="•"/>
            </a:pPr>
            <a:r>
              <a:rPr lang="en-GB" sz="2400" dirty="0"/>
              <a:t>Project Scope</a:t>
            </a:r>
          </a:p>
          <a:p>
            <a:pPr lvl="1" indent="-342900">
              <a:buFont typeface="Arial" panose="020B0604020202020204" pitchFamily="34" charset="0"/>
              <a:buChar char="•"/>
            </a:pPr>
            <a:r>
              <a:rPr lang="en-GB" sz="2400" dirty="0"/>
              <a:t>Assumption </a:t>
            </a:r>
          </a:p>
          <a:p>
            <a:pPr lvl="1" indent="-342900">
              <a:buFont typeface="Arial" panose="020B0604020202020204" pitchFamily="34" charset="0"/>
              <a:buChar char="•"/>
            </a:pPr>
            <a:r>
              <a:rPr lang="en-GB" sz="2400" dirty="0"/>
              <a:t>Constraints </a:t>
            </a:r>
          </a:p>
          <a:p>
            <a:pPr lvl="1" indent="-342900">
              <a:buFont typeface="Arial" panose="020B0604020202020204" pitchFamily="34" charset="0"/>
              <a:buChar char="•"/>
            </a:pPr>
            <a:r>
              <a:rPr lang="en-GB" sz="2400" dirty="0"/>
              <a:t>Risks</a:t>
            </a:r>
          </a:p>
          <a:p>
            <a:pPr lvl="1" indent="-342900">
              <a:buFont typeface="Arial" panose="020B0604020202020204" pitchFamily="34" charset="0"/>
              <a:buChar char="•"/>
            </a:pPr>
            <a:r>
              <a:rPr lang="en-GB" sz="2400" dirty="0"/>
              <a:t>Stakeholders</a:t>
            </a:r>
          </a:p>
          <a:p>
            <a:pPr lvl="1" indent="-342900">
              <a:buFont typeface="Arial" panose="020B0604020202020204" pitchFamily="34" charset="0"/>
              <a:buChar char="•"/>
            </a:pPr>
            <a:r>
              <a:rPr lang="en-GB" sz="2400" dirty="0"/>
              <a:t>Organisation Structure</a:t>
            </a:r>
          </a:p>
          <a:p>
            <a:pPr lvl="1" indent="-342900">
              <a:buFont typeface="Arial" panose="020B0604020202020204" pitchFamily="34" charset="0"/>
              <a:buChar char="•"/>
            </a:pPr>
            <a:r>
              <a:rPr lang="en-GB" sz="2400" dirty="0"/>
              <a:t>Project Control Mechanism </a:t>
            </a:r>
          </a:p>
          <a:p>
            <a:pPr lvl="1" indent="-342900">
              <a:buFont typeface="Arial" panose="020B0604020202020204" pitchFamily="34" charset="0"/>
              <a:buChar char="•"/>
            </a:pPr>
            <a:r>
              <a:rPr lang="en-GB" sz="2400" dirty="0"/>
              <a:t>Reporting Structure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6B5C0A8F-2A93-4ADB-9E8D-B1E745414DBB}"/>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3B2216D4-2239-46FF-94E6-76A6E12166F2}"/>
              </a:ext>
            </a:extLst>
          </p:cNvPr>
          <p:cNvSpPr>
            <a:spLocks noGrp="1"/>
          </p:cNvSpPr>
          <p:nvPr>
            <p:ph type="sldNum" sz="quarter" idx="12"/>
          </p:nvPr>
        </p:nvSpPr>
        <p:spPr/>
        <p:txBody>
          <a:bodyPr/>
          <a:lstStyle/>
          <a:p>
            <a:pPr>
              <a:defRPr/>
            </a:pPr>
            <a:fld id="{6550E941-99E4-4403-A917-B30FF69A9617}" type="slidenum">
              <a:rPr lang="en-GB" altLang="en-US" smtClean="0"/>
              <a:pPr>
                <a:defRPr/>
              </a:pPr>
              <a:t>67</a:t>
            </a:fld>
            <a:endParaRPr lang="en-GB" altLang="en-US"/>
          </a:p>
        </p:txBody>
      </p:sp>
    </p:spTree>
    <p:extLst>
      <p:ext uri="{BB962C8B-B14F-4D97-AF65-F5344CB8AC3E}">
        <p14:creationId xmlns:p14="http://schemas.microsoft.com/office/powerpoint/2010/main" val="1823471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F92B7-488F-4311-BFC6-1F22C08C906E}"/>
              </a:ext>
            </a:extLst>
          </p:cNvPr>
          <p:cNvSpPr>
            <a:spLocks noGrp="1"/>
          </p:cNvSpPr>
          <p:nvPr>
            <p:ph type="title"/>
          </p:nvPr>
        </p:nvSpPr>
        <p:spPr>
          <a:xfrm>
            <a:off x="437034" y="136525"/>
            <a:ext cx="8229600" cy="850106"/>
          </a:xfrm>
        </p:spPr>
        <p:txBody>
          <a:bodyPr/>
          <a:lstStyle/>
          <a:p>
            <a:r>
              <a:rPr lang="en-GB" sz="3200" b="1" dirty="0"/>
              <a:t>Work Breakdown Structure</a:t>
            </a:r>
          </a:p>
        </p:txBody>
      </p:sp>
      <p:sp>
        <p:nvSpPr>
          <p:cNvPr id="3" name="Content Placeholder 2">
            <a:extLst>
              <a:ext uri="{FF2B5EF4-FFF2-40B4-BE49-F238E27FC236}">
                <a16:creationId xmlns:a16="http://schemas.microsoft.com/office/drawing/2014/main" id="{CBDEA7CE-B392-46D7-9A4F-E2F2D924C64F}"/>
              </a:ext>
            </a:extLst>
          </p:cNvPr>
          <p:cNvSpPr>
            <a:spLocks noGrp="1"/>
          </p:cNvSpPr>
          <p:nvPr>
            <p:ph idx="1"/>
          </p:nvPr>
        </p:nvSpPr>
        <p:spPr>
          <a:xfrm>
            <a:off x="250825" y="1260475"/>
            <a:ext cx="8641655" cy="3680693"/>
          </a:xfrm>
        </p:spPr>
        <p:txBody>
          <a:bodyPr/>
          <a:lstStyle/>
          <a:p>
            <a:pPr marL="0" indent="0">
              <a:buNone/>
            </a:pPr>
            <a:r>
              <a:rPr lang="en-GB" sz="2400" dirty="0"/>
              <a:t>According to Wysocki (2003), “the Work Breakdown Structure (WBS) is a hierarchical description of the work that must be done to come the project.”</a:t>
            </a:r>
          </a:p>
          <a:p>
            <a:pPr marL="0" indent="0">
              <a:buNone/>
            </a:pPr>
            <a:endParaRPr lang="en-GB" sz="2400" dirty="0"/>
          </a:p>
          <a:p>
            <a:pPr marL="0" indent="0">
              <a:buNone/>
            </a:pPr>
            <a:r>
              <a:rPr lang="en-GB" sz="2400" dirty="0"/>
              <a:t>“The WBS often appears as an outline with the level 1 task on the left and successive levels appropriately indented. The WBS may also picture a project subdivided into hierarchical units of tasks, subtasks, work packages etc” (Meredith and Mantel, 2009, p. 261).</a:t>
            </a:r>
          </a:p>
        </p:txBody>
      </p:sp>
      <p:sp>
        <p:nvSpPr>
          <p:cNvPr id="4" name="Date Placeholder 3">
            <a:extLst>
              <a:ext uri="{FF2B5EF4-FFF2-40B4-BE49-F238E27FC236}">
                <a16:creationId xmlns:a16="http://schemas.microsoft.com/office/drawing/2014/main" id="{DF680ACB-5317-4798-8421-5CBFDE5554B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FF34EF54-F2A1-462F-8535-68E2E1B456BB}"/>
              </a:ext>
            </a:extLst>
          </p:cNvPr>
          <p:cNvSpPr>
            <a:spLocks noGrp="1"/>
          </p:cNvSpPr>
          <p:nvPr>
            <p:ph type="sldNum" sz="quarter" idx="12"/>
          </p:nvPr>
        </p:nvSpPr>
        <p:spPr/>
        <p:txBody>
          <a:bodyPr/>
          <a:lstStyle/>
          <a:p>
            <a:pPr>
              <a:defRPr/>
            </a:pPr>
            <a:fld id="{6550E941-99E4-4403-A917-B30FF69A9617}" type="slidenum">
              <a:rPr lang="en-GB" altLang="en-US" smtClean="0"/>
              <a:pPr>
                <a:defRPr/>
              </a:pPr>
              <a:t>68</a:t>
            </a:fld>
            <a:endParaRPr lang="en-GB" altLang="en-US"/>
          </a:p>
        </p:txBody>
      </p:sp>
    </p:spTree>
    <p:extLst>
      <p:ext uri="{BB962C8B-B14F-4D97-AF65-F5344CB8AC3E}">
        <p14:creationId xmlns:p14="http://schemas.microsoft.com/office/powerpoint/2010/main" val="982803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53AF6-C37C-4600-90B0-00974B174F17}"/>
              </a:ext>
            </a:extLst>
          </p:cNvPr>
          <p:cNvSpPr>
            <a:spLocks noGrp="1"/>
          </p:cNvSpPr>
          <p:nvPr>
            <p:ph type="title"/>
          </p:nvPr>
        </p:nvSpPr>
        <p:spPr>
          <a:xfrm>
            <a:off x="457200" y="274638"/>
            <a:ext cx="8229600" cy="778098"/>
          </a:xfrm>
        </p:spPr>
        <p:txBody>
          <a:bodyPr/>
          <a:lstStyle/>
          <a:p>
            <a:r>
              <a:rPr lang="en-GB" sz="3200" b="1" dirty="0"/>
              <a:t>The PM Perspective of WBS</a:t>
            </a:r>
          </a:p>
        </p:txBody>
      </p:sp>
      <p:sp>
        <p:nvSpPr>
          <p:cNvPr id="3" name="Content Placeholder 2">
            <a:extLst>
              <a:ext uri="{FF2B5EF4-FFF2-40B4-BE49-F238E27FC236}">
                <a16:creationId xmlns:a16="http://schemas.microsoft.com/office/drawing/2014/main" id="{17CF775C-BECA-4A6B-962F-2F565FE5BCE8}"/>
              </a:ext>
            </a:extLst>
          </p:cNvPr>
          <p:cNvSpPr>
            <a:spLocks noGrp="1"/>
          </p:cNvSpPr>
          <p:nvPr>
            <p:ph idx="1"/>
          </p:nvPr>
        </p:nvSpPr>
        <p:spPr>
          <a:xfrm>
            <a:off x="250850" y="1260476"/>
            <a:ext cx="8229600" cy="3104628"/>
          </a:xfrm>
        </p:spPr>
        <p:txBody>
          <a:bodyPr/>
          <a:lstStyle/>
          <a:p>
            <a:r>
              <a:rPr lang="en-GB" sz="2400" dirty="0"/>
              <a:t>The WBS identifies how the PM views the project and how it will be managed.</a:t>
            </a:r>
          </a:p>
          <a:p>
            <a:r>
              <a:rPr lang="en-GB" sz="2400" dirty="0"/>
              <a:t>High level profile is analysis to have holistic view of what should be done and how to delegate roles and responsibilities.</a:t>
            </a:r>
          </a:p>
          <a:p>
            <a:r>
              <a:rPr lang="en-GB" sz="2400" dirty="0"/>
              <a:t>The WBS is a powerful tools, it is also used to decide the cost and Resource Breakdown Structure (CBS and RBS).</a:t>
            </a:r>
          </a:p>
        </p:txBody>
      </p:sp>
      <p:sp>
        <p:nvSpPr>
          <p:cNvPr id="4" name="Date Placeholder 3">
            <a:extLst>
              <a:ext uri="{FF2B5EF4-FFF2-40B4-BE49-F238E27FC236}">
                <a16:creationId xmlns:a16="http://schemas.microsoft.com/office/drawing/2014/main" id="{24774061-7BD8-4E6C-B54C-856D1761D24B}"/>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2CB780B-5974-454B-A762-1B7B5D83969C}"/>
              </a:ext>
            </a:extLst>
          </p:cNvPr>
          <p:cNvSpPr>
            <a:spLocks noGrp="1"/>
          </p:cNvSpPr>
          <p:nvPr>
            <p:ph type="sldNum" sz="quarter" idx="12"/>
          </p:nvPr>
        </p:nvSpPr>
        <p:spPr/>
        <p:txBody>
          <a:bodyPr/>
          <a:lstStyle/>
          <a:p>
            <a:pPr>
              <a:defRPr/>
            </a:pPr>
            <a:fld id="{6550E941-99E4-4403-A917-B30FF69A9617}" type="slidenum">
              <a:rPr lang="en-GB" altLang="en-US" smtClean="0"/>
              <a:pPr>
                <a:defRPr/>
              </a:pPr>
              <a:t>69</a:t>
            </a:fld>
            <a:endParaRPr lang="en-GB" altLang="en-US"/>
          </a:p>
        </p:txBody>
      </p:sp>
    </p:spTree>
    <p:extLst>
      <p:ext uri="{BB962C8B-B14F-4D97-AF65-F5344CB8AC3E}">
        <p14:creationId xmlns:p14="http://schemas.microsoft.com/office/powerpoint/2010/main" val="5846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4D0CF-659A-45D1-BEDC-5337F98D1E3B}"/>
              </a:ext>
            </a:extLst>
          </p:cNvPr>
          <p:cNvSpPr>
            <a:spLocks noGrp="1"/>
          </p:cNvSpPr>
          <p:nvPr>
            <p:ph type="title"/>
          </p:nvPr>
        </p:nvSpPr>
        <p:spPr>
          <a:xfrm>
            <a:off x="457200" y="136525"/>
            <a:ext cx="8229600" cy="922114"/>
          </a:xfrm>
        </p:spPr>
        <p:txBody>
          <a:bodyPr/>
          <a:lstStyle/>
          <a:p>
            <a:r>
              <a:rPr lang="en-GB" sz="3200" b="1" dirty="0"/>
              <a:t>Benefits of WBS</a:t>
            </a:r>
          </a:p>
        </p:txBody>
      </p:sp>
      <p:sp>
        <p:nvSpPr>
          <p:cNvPr id="3" name="Content Placeholder 2">
            <a:extLst>
              <a:ext uri="{FF2B5EF4-FFF2-40B4-BE49-F238E27FC236}">
                <a16:creationId xmlns:a16="http://schemas.microsoft.com/office/drawing/2014/main" id="{2DBD02B0-0F77-4F01-8475-7E190973ED82}"/>
              </a:ext>
            </a:extLst>
          </p:cNvPr>
          <p:cNvSpPr>
            <a:spLocks noGrp="1"/>
          </p:cNvSpPr>
          <p:nvPr>
            <p:ph idx="1"/>
          </p:nvPr>
        </p:nvSpPr>
        <p:spPr>
          <a:xfrm>
            <a:off x="272554" y="1148680"/>
            <a:ext cx="8229600" cy="3216424"/>
          </a:xfrm>
        </p:spPr>
        <p:txBody>
          <a:bodyPr/>
          <a:lstStyle/>
          <a:p>
            <a:pPr marL="0" indent="0">
              <a:buNone/>
            </a:pPr>
            <a:r>
              <a:rPr lang="en-GB" sz="2400" dirty="0"/>
              <a:t>All project activities are linked to a higher level deliverable.</a:t>
            </a:r>
          </a:p>
          <a:p>
            <a:pPr lvl="1">
              <a:buFont typeface="Arial" panose="020B0604020202020204" pitchFamily="34" charset="0"/>
              <a:buChar char="•"/>
            </a:pPr>
            <a:r>
              <a:rPr lang="en-GB" sz="2400" dirty="0"/>
              <a:t>It is defined, precise and intuitive</a:t>
            </a:r>
          </a:p>
          <a:p>
            <a:pPr lvl="1">
              <a:buFont typeface="Arial" panose="020B0604020202020204" pitchFamily="34" charset="0"/>
              <a:buChar char="•"/>
            </a:pPr>
            <a:r>
              <a:rPr lang="en-GB" sz="2400" dirty="0"/>
              <a:t>Adaptive to process and methodologies in accordance to the life cycle</a:t>
            </a:r>
          </a:p>
          <a:p>
            <a:pPr lvl="1">
              <a:buFont typeface="Arial" panose="020B0604020202020204" pitchFamily="34" charset="0"/>
              <a:buChar char="•"/>
            </a:pPr>
            <a:r>
              <a:rPr lang="en-GB" sz="2400" dirty="0"/>
              <a:t>Naturally introduces milestones </a:t>
            </a:r>
          </a:p>
          <a:p>
            <a:pPr lvl="1">
              <a:buFont typeface="Arial" panose="020B0604020202020204" pitchFamily="34" charset="0"/>
              <a:buChar char="•"/>
            </a:pPr>
            <a:r>
              <a:rPr lang="en-GB" sz="2400" dirty="0"/>
              <a:t>Facilitates 100% activity coverage to project scope: Goals, Objectives and Deliverables.</a:t>
            </a:r>
          </a:p>
        </p:txBody>
      </p:sp>
      <p:sp>
        <p:nvSpPr>
          <p:cNvPr id="4" name="Date Placeholder 3">
            <a:extLst>
              <a:ext uri="{FF2B5EF4-FFF2-40B4-BE49-F238E27FC236}">
                <a16:creationId xmlns:a16="http://schemas.microsoft.com/office/drawing/2014/main" id="{A9573203-332E-4105-87F7-BE8DB54E0817}"/>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F9CF9AFC-71D8-44BB-B773-BEE38334513F}"/>
              </a:ext>
            </a:extLst>
          </p:cNvPr>
          <p:cNvSpPr>
            <a:spLocks noGrp="1"/>
          </p:cNvSpPr>
          <p:nvPr>
            <p:ph type="sldNum" sz="quarter" idx="12"/>
          </p:nvPr>
        </p:nvSpPr>
        <p:spPr/>
        <p:txBody>
          <a:bodyPr/>
          <a:lstStyle/>
          <a:p>
            <a:pPr>
              <a:defRPr/>
            </a:pPr>
            <a:fld id="{6550E941-99E4-4403-A917-B30FF69A9617}" type="slidenum">
              <a:rPr lang="en-GB" altLang="en-US" smtClean="0"/>
              <a:pPr>
                <a:defRPr/>
              </a:pPr>
              <a:t>70</a:t>
            </a:fld>
            <a:endParaRPr lang="en-GB" altLang="en-US"/>
          </a:p>
        </p:txBody>
      </p:sp>
    </p:spTree>
    <p:extLst>
      <p:ext uri="{BB962C8B-B14F-4D97-AF65-F5344CB8AC3E}">
        <p14:creationId xmlns:p14="http://schemas.microsoft.com/office/powerpoint/2010/main" val="1285885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11B8E-ABB7-4058-8ADE-C285FC64E7A7}"/>
              </a:ext>
            </a:extLst>
          </p:cNvPr>
          <p:cNvSpPr>
            <a:spLocks noGrp="1"/>
          </p:cNvSpPr>
          <p:nvPr>
            <p:ph type="title"/>
          </p:nvPr>
        </p:nvSpPr>
        <p:spPr>
          <a:xfrm>
            <a:off x="425772" y="17910"/>
            <a:ext cx="8229600" cy="778098"/>
          </a:xfrm>
        </p:spPr>
        <p:txBody>
          <a:bodyPr/>
          <a:lstStyle/>
          <a:p>
            <a:r>
              <a:rPr lang="en-GB" sz="3200" b="1" dirty="0"/>
              <a:t>Manageable Activities</a:t>
            </a:r>
          </a:p>
        </p:txBody>
      </p:sp>
      <p:sp>
        <p:nvSpPr>
          <p:cNvPr id="3" name="Content Placeholder 2">
            <a:extLst>
              <a:ext uri="{FF2B5EF4-FFF2-40B4-BE49-F238E27FC236}">
                <a16:creationId xmlns:a16="http://schemas.microsoft.com/office/drawing/2014/main" id="{9B900B93-85E1-42E8-8B20-4C92AB0A2BB0}"/>
              </a:ext>
            </a:extLst>
          </p:cNvPr>
          <p:cNvSpPr>
            <a:spLocks noGrp="1"/>
          </p:cNvSpPr>
          <p:nvPr>
            <p:ph idx="1"/>
          </p:nvPr>
        </p:nvSpPr>
        <p:spPr>
          <a:xfrm>
            <a:off x="457200" y="1052736"/>
            <a:ext cx="8229600" cy="4464497"/>
          </a:xfrm>
        </p:spPr>
        <p:txBody>
          <a:bodyPr/>
          <a:lstStyle/>
          <a:p>
            <a:pPr marL="0" indent="0">
              <a:buNone/>
            </a:pPr>
            <a:r>
              <a:rPr lang="en-GB" sz="2400" dirty="0"/>
              <a:t>The WBS decomposition stops when an activity is deemed to be manageable, which must meet key criteria:</a:t>
            </a:r>
          </a:p>
          <a:p>
            <a:pPr lvl="1">
              <a:buFont typeface="Arial" panose="020B0604020202020204" pitchFamily="34" charset="0"/>
              <a:buChar char="•"/>
            </a:pPr>
            <a:r>
              <a:rPr lang="en-GB" sz="2400" dirty="0"/>
              <a:t>Start and End boundaries are clearly defined </a:t>
            </a:r>
          </a:p>
          <a:p>
            <a:pPr lvl="1">
              <a:buFont typeface="Arial" panose="020B0604020202020204" pitchFamily="34" charset="0"/>
              <a:buChar char="•"/>
            </a:pPr>
            <a:r>
              <a:rPr lang="en-GB" sz="2400" dirty="0"/>
              <a:t>An identified output is produced </a:t>
            </a:r>
          </a:p>
          <a:p>
            <a:pPr lvl="1">
              <a:buFont typeface="Arial" panose="020B0604020202020204" pitchFamily="34" charset="0"/>
              <a:buChar char="•"/>
            </a:pPr>
            <a:r>
              <a:rPr lang="en-GB" sz="2400" dirty="0"/>
              <a:t>Cost and time can be estimated </a:t>
            </a:r>
          </a:p>
          <a:p>
            <a:pPr lvl="1">
              <a:buFont typeface="Arial" panose="020B0604020202020204" pitchFamily="34" charset="0"/>
              <a:buChar char="•"/>
            </a:pPr>
            <a:r>
              <a:rPr lang="en-GB" sz="2400" dirty="0"/>
              <a:t>Duration are within acceptable limits </a:t>
            </a:r>
          </a:p>
          <a:p>
            <a:pPr lvl="1">
              <a:buFont typeface="Arial" panose="020B0604020202020204" pitchFamily="34" charset="0"/>
              <a:buChar char="•"/>
            </a:pPr>
            <a:r>
              <a:rPr lang="en-GB" sz="2400" dirty="0"/>
              <a:t>Once started, the activity is independent of further input</a:t>
            </a:r>
          </a:p>
          <a:p>
            <a:pPr lvl="1">
              <a:buFont typeface="Arial" panose="020B0604020202020204" pitchFamily="34" charset="0"/>
              <a:buChar char="•"/>
            </a:pPr>
            <a:r>
              <a:rPr lang="en-GB" sz="2400" dirty="0"/>
              <a:t>The activity status can be measured</a:t>
            </a:r>
          </a:p>
          <a:p>
            <a:pPr lvl="1">
              <a:buFont typeface="Arial" panose="020B0604020202020204" pitchFamily="34" charset="0"/>
              <a:buChar char="•"/>
            </a:pPr>
            <a:r>
              <a:rPr lang="en-GB" sz="2400" dirty="0"/>
              <a:t>Authority and responsibility can be defined.</a:t>
            </a:r>
          </a:p>
        </p:txBody>
      </p:sp>
      <p:sp>
        <p:nvSpPr>
          <p:cNvPr id="4" name="Date Placeholder 3">
            <a:extLst>
              <a:ext uri="{FF2B5EF4-FFF2-40B4-BE49-F238E27FC236}">
                <a16:creationId xmlns:a16="http://schemas.microsoft.com/office/drawing/2014/main" id="{95427630-A418-4C3B-9886-2FEB65D482E5}"/>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066FB615-761C-44C4-9B35-07DFB2770F24}"/>
              </a:ext>
            </a:extLst>
          </p:cNvPr>
          <p:cNvSpPr>
            <a:spLocks noGrp="1"/>
          </p:cNvSpPr>
          <p:nvPr>
            <p:ph type="sldNum" sz="quarter" idx="12"/>
          </p:nvPr>
        </p:nvSpPr>
        <p:spPr/>
        <p:txBody>
          <a:bodyPr/>
          <a:lstStyle/>
          <a:p>
            <a:pPr>
              <a:defRPr/>
            </a:pPr>
            <a:fld id="{6550E941-99E4-4403-A917-B30FF69A9617}" type="slidenum">
              <a:rPr lang="en-GB" altLang="en-US" smtClean="0"/>
              <a:pPr>
                <a:defRPr/>
              </a:pPr>
              <a:t>71</a:t>
            </a:fld>
            <a:endParaRPr lang="en-GB" altLang="en-US"/>
          </a:p>
        </p:txBody>
      </p:sp>
    </p:spTree>
    <p:extLst>
      <p:ext uri="{BB962C8B-B14F-4D97-AF65-F5344CB8AC3E}">
        <p14:creationId xmlns:p14="http://schemas.microsoft.com/office/powerpoint/2010/main" val="74985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62359-DDF3-455A-94B3-F94C2BE37A78}"/>
              </a:ext>
            </a:extLst>
          </p:cNvPr>
          <p:cNvSpPr>
            <a:spLocks noGrp="1"/>
          </p:cNvSpPr>
          <p:nvPr>
            <p:ph type="title"/>
          </p:nvPr>
        </p:nvSpPr>
        <p:spPr>
          <a:xfrm>
            <a:off x="457200" y="114300"/>
            <a:ext cx="8229600" cy="850106"/>
          </a:xfrm>
        </p:spPr>
        <p:txBody>
          <a:bodyPr/>
          <a:lstStyle/>
          <a:p>
            <a:r>
              <a:rPr lang="en-GB" sz="3200" b="1" dirty="0"/>
              <a:t>Steps to Develop WBS</a:t>
            </a:r>
          </a:p>
        </p:txBody>
      </p:sp>
      <p:sp>
        <p:nvSpPr>
          <p:cNvPr id="3" name="Content Placeholder 2">
            <a:extLst>
              <a:ext uri="{FF2B5EF4-FFF2-40B4-BE49-F238E27FC236}">
                <a16:creationId xmlns:a16="http://schemas.microsoft.com/office/drawing/2014/main" id="{A732577F-A090-46F3-8113-8DF3E0084DD4}"/>
              </a:ext>
            </a:extLst>
          </p:cNvPr>
          <p:cNvSpPr>
            <a:spLocks noGrp="1"/>
          </p:cNvSpPr>
          <p:nvPr>
            <p:ph idx="1"/>
          </p:nvPr>
        </p:nvSpPr>
        <p:spPr>
          <a:xfrm>
            <a:off x="459507" y="1196752"/>
            <a:ext cx="8229600" cy="2808312"/>
          </a:xfrm>
        </p:spPr>
        <p:txBody>
          <a:bodyPr/>
          <a:lstStyle/>
          <a:p>
            <a:r>
              <a:rPr lang="en-GB" sz="2400" dirty="0"/>
              <a:t>Create activity list with Name and ID</a:t>
            </a:r>
          </a:p>
          <a:p>
            <a:r>
              <a:rPr lang="en-GB" sz="2400" dirty="0"/>
              <a:t>Categorise them according to their:</a:t>
            </a:r>
          </a:p>
          <a:p>
            <a:pPr marL="400050" lvl="1" indent="0">
              <a:buNone/>
            </a:pPr>
            <a:r>
              <a:rPr lang="en-GB" sz="2400" dirty="0"/>
              <a:t>Sequence</a:t>
            </a:r>
          </a:p>
          <a:p>
            <a:pPr marL="400050" lvl="1" indent="0">
              <a:buNone/>
            </a:pPr>
            <a:r>
              <a:rPr lang="en-GB" sz="2400" dirty="0"/>
              <a:t>Duration</a:t>
            </a:r>
          </a:p>
          <a:p>
            <a:pPr marL="400050" lvl="1" indent="0">
              <a:buNone/>
            </a:pPr>
            <a:r>
              <a:rPr lang="en-GB" sz="2400" dirty="0"/>
              <a:t>Resource person</a:t>
            </a:r>
          </a:p>
          <a:p>
            <a:pPr marL="400050" lvl="1" indent="0">
              <a:buNone/>
            </a:pPr>
            <a:r>
              <a:rPr lang="en-GB" sz="2400" dirty="0"/>
              <a:t>Assigned cost </a:t>
            </a:r>
          </a:p>
          <a:p>
            <a:pPr marL="0" indent="0">
              <a:buNone/>
            </a:pPr>
            <a:endParaRPr lang="en-GB" dirty="0"/>
          </a:p>
        </p:txBody>
      </p:sp>
      <p:sp>
        <p:nvSpPr>
          <p:cNvPr id="4" name="Date Placeholder 3">
            <a:extLst>
              <a:ext uri="{FF2B5EF4-FFF2-40B4-BE49-F238E27FC236}">
                <a16:creationId xmlns:a16="http://schemas.microsoft.com/office/drawing/2014/main" id="{429CE918-7387-4379-8545-B1AB5B0F19CF}"/>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2854663-204E-4FD4-9989-3098074FF5E9}"/>
              </a:ext>
            </a:extLst>
          </p:cNvPr>
          <p:cNvSpPr>
            <a:spLocks noGrp="1"/>
          </p:cNvSpPr>
          <p:nvPr>
            <p:ph type="sldNum" sz="quarter" idx="12"/>
          </p:nvPr>
        </p:nvSpPr>
        <p:spPr/>
        <p:txBody>
          <a:bodyPr/>
          <a:lstStyle/>
          <a:p>
            <a:pPr>
              <a:defRPr/>
            </a:pPr>
            <a:fld id="{6550E941-99E4-4403-A917-B30FF69A9617}" type="slidenum">
              <a:rPr lang="en-GB" altLang="en-US" smtClean="0"/>
              <a:pPr>
                <a:defRPr/>
              </a:pPr>
              <a:t>72</a:t>
            </a:fld>
            <a:endParaRPr lang="en-GB" altLang="en-US"/>
          </a:p>
        </p:txBody>
      </p:sp>
    </p:spTree>
    <p:extLst>
      <p:ext uri="{BB962C8B-B14F-4D97-AF65-F5344CB8AC3E}">
        <p14:creationId xmlns:p14="http://schemas.microsoft.com/office/powerpoint/2010/main" val="3598737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F6EC0-D117-4A1A-81B9-85FD86F52FCD}"/>
              </a:ext>
            </a:extLst>
          </p:cNvPr>
          <p:cNvSpPr>
            <a:spLocks noGrp="1"/>
          </p:cNvSpPr>
          <p:nvPr>
            <p:ph type="title"/>
          </p:nvPr>
        </p:nvSpPr>
        <p:spPr>
          <a:xfrm>
            <a:off x="457200" y="274638"/>
            <a:ext cx="8229600" cy="706090"/>
          </a:xfrm>
        </p:spPr>
        <p:txBody>
          <a:bodyPr/>
          <a:lstStyle/>
          <a:p>
            <a:r>
              <a:rPr lang="en-GB" sz="3200" b="1" dirty="0"/>
              <a:t>WBS-Hierarchy </a:t>
            </a:r>
          </a:p>
        </p:txBody>
      </p:sp>
      <p:graphicFrame>
        <p:nvGraphicFramePr>
          <p:cNvPr id="6" name="Content Placeholder 5">
            <a:extLst>
              <a:ext uri="{FF2B5EF4-FFF2-40B4-BE49-F238E27FC236}">
                <a16:creationId xmlns:a16="http://schemas.microsoft.com/office/drawing/2014/main" id="{FD4DC131-79F3-4BDD-85F4-072ABEF59AE4}"/>
              </a:ext>
            </a:extLst>
          </p:cNvPr>
          <p:cNvGraphicFramePr>
            <a:graphicFrameLocks noGrp="1"/>
          </p:cNvGraphicFramePr>
          <p:nvPr>
            <p:ph idx="1"/>
          </p:nvPr>
        </p:nvGraphicFramePr>
        <p:xfrm>
          <a:off x="107504" y="1409725"/>
          <a:ext cx="8686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00DB956B-0460-4FBB-8AEA-EAEFEA2A1BA9}"/>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3F20CBA-330A-4E5D-AE67-1EA6DD6AB3E7}"/>
              </a:ext>
            </a:extLst>
          </p:cNvPr>
          <p:cNvSpPr>
            <a:spLocks noGrp="1"/>
          </p:cNvSpPr>
          <p:nvPr>
            <p:ph type="sldNum" sz="quarter" idx="12"/>
          </p:nvPr>
        </p:nvSpPr>
        <p:spPr/>
        <p:txBody>
          <a:bodyPr/>
          <a:lstStyle/>
          <a:p>
            <a:pPr>
              <a:defRPr/>
            </a:pPr>
            <a:fld id="{6550E941-99E4-4403-A917-B30FF69A9617}" type="slidenum">
              <a:rPr lang="en-GB" altLang="en-US" smtClean="0"/>
              <a:pPr>
                <a:defRPr/>
              </a:pPr>
              <a:t>73</a:t>
            </a:fld>
            <a:endParaRPr lang="en-GB" altLang="en-US"/>
          </a:p>
        </p:txBody>
      </p:sp>
    </p:spTree>
    <p:extLst>
      <p:ext uri="{BB962C8B-B14F-4D97-AF65-F5344CB8AC3E}">
        <p14:creationId xmlns:p14="http://schemas.microsoft.com/office/powerpoint/2010/main" val="2831267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4FFC7-4D13-46AA-A1BC-AF50629EFEAE}"/>
              </a:ext>
            </a:extLst>
          </p:cNvPr>
          <p:cNvSpPr>
            <a:spLocks noGrp="1"/>
          </p:cNvSpPr>
          <p:nvPr>
            <p:ph type="title"/>
          </p:nvPr>
        </p:nvSpPr>
        <p:spPr>
          <a:xfrm>
            <a:off x="457200" y="103344"/>
            <a:ext cx="8229600" cy="634082"/>
          </a:xfrm>
        </p:spPr>
        <p:txBody>
          <a:bodyPr/>
          <a:lstStyle/>
          <a:p>
            <a:r>
              <a:rPr lang="en-GB" sz="3200" b="1" dirty="0"/>
              <a:t>WBS-Outline or indent</a:t>
            </a:r>
          </a:p>
        </p:txBody>
      </p:sp>
      <p:sp>
        <p:nvSpPr>
          <p:cNvPr id="3" name="Content Placeholder 2">
            <a:extLst>
              <a:ext uri="{FF2B5EF4-FFF2-40B4-BE49-F238E27FC236}">
                <a16:creationId xmlns:a16="http://schemas.microsoft.com/office/drawing/2014/main" id="{E922B9D4-3508-4274-BAB6-1D8324F62725}"/>
              </a:ext>
            </a:extLst>
          </p:cNvPr>
          <p:cNvSpPr>
            <a:spLocks noGrp="1"/>
          </p:cNvSpPr>
          <p:nvPr>
            <p:ph idx="1"/>
          </p:nvPr>
        </p:nvSpPr>
        <p:spPr/>
        <p:txBody>
          <a:bodyPr/>
          <a:lstStyle/>
          <a:p>
            <a:r>
              <a:rPr lang="en-GB" b="1" dirty="0"/>
              <a:t>Level 1- Project Title </a:t>
            </a:r>
          </a:p>
          <a:p>
            <a:pPr lvl="2"/>
            <a:r>
              <a:rPr lang="en-GB" dirty="0"/>
              <a:t>Level 1.2- Deliverables</a:t>
            </a:r>
          </a:p>
          <a:p>
            <a:pPr lvl="3">
              <a:buFont typeface="Arial" panose="020B0604020202020204" pitchFamily="34" charset="0"/>
              <a:buChar char="•"/>
            </a:pPr>
            <a:r>
              <a:rPr lang="en-GB" dirty="0"/>
              <a:t>Level 1.2.1 -Work package</a:t>
            </a:r>
          </a:p>
          <a:p>
            <a:pPr lvl="4">
              <a:buFont typeface="Arial" panose="020B0604020202020204" pitchFamily="34" charset="0"/>
              <a:buChar char="•"/>
            </a:pPr>
            <a:r>
              <a:rPr lang="en-GB" sz="1800" dirty="0"/>
              <a:t>1.2.1.1 Other activities </a:t>
            </a:r>
          </a:p>
          <a:p>
            <a:pPr lvl="4">
              <a:buFont typeface="Arial" panose="020B0604020202020204" pitchFamily="34" charset="0"/>
              <a:buChar char="•"/>
            </a:pPr>
            <a:r>
              <a:rPr lang="en-GB" sz="1800" dirty="0"/>
              <a:t>1.2.1.2 Other activities </a:t>
            </a:r>
          </a:p>
          <a:p>
            <a:endParaRPr lang="en-GB" dirty="0"/>
          </a:p>
        </p:txBody>
      </p:sp>
      <p:sp>
        <p:nvSpPr>
          <p:cNvPr id="4" name="Date Placeholder 3">
            <a:extLst>
              <a:ext uri="{FF2B5EF4-FFF2-40B4-BE49-F238E27FC236}">
                <a16:creationId xmlns:a16="http://schemas.microsoft.com/office/drawing/2014/main" id="{BDE14320-FE64-4BF0-8002-13D5C50C378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66175E5-23BB-4EE1-A042-3DAD8B0D021F}"/>
              </a:ext>
            </a:extLst>
          </p:cNvPr>
          <p:cNvSpPr>
            <a:spLocks noGrp="1"/>
          </p:cNvSpPr>
          <p:nvPr>
            <p:ph type="sldNum" sz="quarter" idx="12"/>
          </p:nvPr>
        </p:nvSpPr>
        <p:spPr/>
        <p:txBody>
          <a:bodyPr/>
          <a:lstStyle/>
          <a:p>
            <a:pPr>
              <a:defRPr/>
            </a:pPr>
            <a:fld id="{6550E941-99E4-4403-A917-B30FF69A9617}" type="slidenum">
              <a:rPr lang="en-GB" altLang="en-US" smtClean="0"/>
              <a:pPr>
                <a:defRPr/>
              </a:pPr>
              <a:t>74</a:t>
            </a:fld>
            <a:endParaRPr lang="en-GB" altLang="en-US"/>
          </a:p>
        </p:txBody>
      </p:sp>
    </p:spTree>
    <p:extLst>
      <p:ext uri="{BB962C8B-B14F-4D97-AF65-F5344CB8AC3E}">
        <p14:creationId xmlns:p14="http://schemas.microsoft.com/office/powerpoint/2010/main" val="17996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8C9A0-8FA8-4B42-96EF-B6E6ECB3CCB3}"/>
              </a:ext>
            </a:extLst>
          </p:cNvPr>
          <p:cNvSpPr>
            <a:spLocks noGrp="1"/>
          </p:cNvSpPr>
          <p:nvPr>
            <p:ph type="title"/>
          </p:nvPr>
        </p:nvSpPr>
        <p:spPr>
          <a:xfrm>
            <a:off x="457200" y="114300"/>
            <a:ext cx="8229600" cy="778098"/>
          </a:xfrm>
        </p:spPr>
        <p:txBody>
          <a:bodyPr/>
          <a:lstStyle/>
          <a:p>
            <a:r>
              <a:rPr lang="en-GB" sz="3200" b="1" dirty="0"/>
              <a:t>Risk Management Tool</a:t>
            </a:r>
          </a:p>
        </p:txBody>
      </p:sp>
      <p:sp>
        <p:nvSpPr>
          <p:cNvPr id="3" name="Content Placeholder 2">
            <a:extLst>
              <a:ext uri="{FF2B5EF4-FFF2-40B4-BE49-F238E27FC236}">
                <a16:creationId xmlns:a16="http://schemas.microsoft.com/office/drawing/2014/main" id="{A6BD08F8-13E6-4BEA-B37A-B0AF3137AB1A}"/>
              </a:ext>
            </a:extLst>
          </p:cNvPr>
          <p:cNvSpPr>
            <a:spLocks noGrp="1"/>
          </p:cNvSpPr>
          <p:nvPr>
            <p:ph idx="1"/>
          </p:nvPr>
        </p:nvSpPr>
        <p:spPr>
          <a:xfrm>
            <a:off x="457200" y="1196752"/>
            <a:ext cx="8229600" cy="3960441"/>
          </a:xfrm>
        </p:spPr>
        <p:txBody>
          <a:bodyPr/>
          <a:lstStyle/>
          <a:p>
            <a:pPr marL="0" indent="0">
              <a:buNone/>
            </a:pPr>
            <a:r>
              <a:rPr lang="en-GB" sz="2400" dirty="0"/>
              <a:t>Risk management tools are used to assist in risk identification, establish root/cause effect analysis and enable effective decision making.</a:t>
            </a:r>
          </a:p>
          <a:p>
            <a:pPr marL="0" indent="0">
              <a:buNone/>
            </a:pPr>
            <a:endParaRPr lang="en-GB" sz="2400" dirty="0"/>
          </a:p>
          <a:p>
            <a:pPr marL="0" indent="0">
              <a:buNone/>
            </a:pPr>
            <a:r>
              <a:rPr lang="en-GB" sz="2400" dirty="0"/>
              <a:t>The steps involved in a risk management process.</a:t>
            </a:r>
          </a:p>
          <a:p>
            <a:pPr marL="996696" lvl="2" eaLnBrk="1" fontAlgn="auto" hangingPunct="1">
              <a:lnSpc>
                <a:spcPct val="80000"/>
              </a:lnSpc>
              <a:spcAft>
                <a:spcPts val="0"/>
              </a:spcAft>
              <a:buClr>
                <a:schemeClr val="accent3"/>
              </a:buClr>
              <a:buFont typeface="Arial"/>
              <a:buChar char="▪"/>
              <a:defRPr/>
            </a:pPr>
            <a:r>
              <a:rPr lang="en-GB" dirty="0"/>
              <a:t>Evaluated </a:t>
            </a:r>
          </a:p>
          <a:p>
            <a:pPr marL="996696" lvl="2" eaLnBrk="1" fontAlgn="auto" hangingPunct="1">
              <a:lnSpc>
                <a:spcPct val="80000"/>
              </a:lnSpc>
              <a:spcAft>
                <a:spcPts val="0"/>
              </a:spcAft>
              <a:buClr>
                <a:schemeClr val="accent3"/>
              </a:buClr>
              <a:buFont typeface="Arial"/>
              <a:buChar char="▪"/>
              <a:defRPr/>
            </a:pPr>
            <a:r>
              <a:rPr lang="en-GB" dirty="0"/>
              <a:t>Exposure</a:t>
            </a:r>
          </a:p>
          <a:p>
            <a:pPr marL="996696" lvl="2" eaLnBrk="1" fontAlgn="auto" hangingPunct="1">
              <a:lnSpc>
                <a:spcPct val="80000"/>
              </a:lnSpc>
              <a:spcAft>
                <a:spcPts val="0"/>
              </a:spcAft>
              <a:buClr>
                <a:schemeClr val="accent3"/>
              </a:buClr>
              <a:buFont typeface="Arial"/>
              <a:buChar char="▪"/>
              <a:defRPr/>
            </a:pPr>
            <a:r>
              <a:rPr lang="en-GB" dirty="0"/>
              <a:t>Reduce</a:t>
            </a:r>
          </a:p>
          <a:p>
            <a:pPr marL="996696" lvl="2" eaLnBrk="1" fontAlgn="auto" hangingPunct="1">
              <a:lnSpc>
                <a:spcPct val="80000"/>
              </a:lnSpc>
              <a:spcAft>
                <a:spcPts val="0"/>
              </a:spcAft>
              <a:buClr>
                <a:schemeClr val="accent3"/>
              </a:buClr>
              <a:buFont typeface="Arial"/>
              <a:buChar char="▪"/>
              <a:defRPr/>
            </a:pPr>
            <a:r>
              <a:rPr lang="en-GB" dirty="0"/>
              <a:t>Exploit</a:t>
            </a:r>
          </a:p>
          <a:p>
            <a:pPr marL="0" indent="0">
              <a:buNone/>
            </a:pPr>
            <a:endParaRPr lang="en-US" dirty="0"/>
          </a:p>
          <a:p>
            <a:endParaRPr lang="en-GB" dirty="0"/>
          </a:p>
        </p:txBody>
      </p:sp>
      <p:sp>
        <p:nvSpPr>
          <p:cNvPr id="4" name="Date Placeholder 3">
            <a:extLst>
              <a:ext uri="{FF2B5EF4-FFF2-40B4-BE49-F238E27FC236}">
                <a16:creationId xmlns:a16="http://schemas.microsoft.com/office/drawing/2014/main" id="{ABA0A29E-E9B0-4053-A344-26C868AF2192}"/>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999599EC-847E-4576-9F1D-3561868DB680}"/>
              </a:ext>
            </a:extLst>
          </p:cNvPr>
          <p:cNvSpPr>
            <a:spLocks noGrp="1"/>
          </p:cNvSpPr>
          <p:nvPr>
            <p:ph type="sldNum" sz="quarter" idx="12"/>
          </p:nvPr>
        </p:nvSpPr>
        <p:spPr/>
        <p:txBody>
          <a:bodyPr/>
          <a:lstStyle/>
          <a:p>
            <a:pPr>
              <a:defRPr/>
            </a:pPr>
            <a:fld id="{6550E941-99E4-4403-A917-B30FF69A9617}" type="slidenum">
              <a:rPr lang="en-GB" altLang="en-US" smtClean="0"/>
              <a:pPr>
                <a:defRPr/>
              </a:pPr>
              <a:t>75</a:t>
            </a:fld>
            <a:endParaRPr lang="en-GB" altLang="en-US"/>
          </a:p>
        </p:txBody>
      </p:sp>
    </p:spTree>
    <p:extLst>
      <p:ext uri="{BB962C8B-B14F-4D97-AF65-F5344CB8AC3E}">
        <p14:creationId xmlns:p14="http://schemas.microsoft.com/office/powerpoint/2010/main" val="1826809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9805D-1CBB-477E-9D64-3D4D677E2E36}"/>
              </a:ext>
            </a:extLst>
          </p:cNvPr>
          <p:cNvSpPr>
            <a:spLocks noGrp="1"/>
          </p:cNvSpPr>
          <p:nvPr>
            <p:ph type="title"/>
          </p:nvPr>
        </p:nvSpPr>
        <p:spPr>
          <a:xfrm>
            <a:off x="457200" y="274638"/>
            <a:ext cx="8229600" cy="778098"/>
          </a:xfrm>
        </p:spPr>
        <p:txBody>
          <a:bodyPr/>
          <a:lstStyle/>
          <a:p>
            <a:r>
              <a:rPr lang="en-GB" sz="3200" b="1" dirty="0"/>
              <a:t>Risk Management Process</a:t>
            </a:r>
          </a:p>
        </p:txBody>
      </p:sp>
      <p:sp>
        <p:nvSpPr>
          <p:cNvPr id="3" name="Content Placeholder 2">
            <a:extLst>
              <a:ext uri="{FF2B5EF4-FFF2-40B4-BE49-F238E27FC236}">
                <a16:creationId xmlns:a16="http://schemas.microsoft.com/office/drawing/2014/main" id="{505520FA-E946-41C4-B9C8-DC732AE652C2}"/>
              </a:ext>
            </a:extLst>
          </p:cNvPr>
          <p:cNvSpPr>
            <a:spLocks noGrp="1"/>
          </p:cNvSpPr>
          <p:nvPr>
            <p:ph idx="1"/>
          </p:nvPr>
        </p:nvSpPr>
        <p:spPr>
          <a:xfrm>
            <a:off x="395536" y="1260476"/>
            <a:ext cx="8229600" cy="3268959"/>
          </a:xfrm>
        </p:spPr>
        <p:txBody>
          <a:bodyPr/>
          <a:lstStyle/>
          <a:p>
            <a:pPr marL="457200" lvl="1" indent="0" eaLnBrk="1" hangingPunct="1">
              <a:buNone/>
            </a:pPr>
            <a:r>
              <a:rPr lang="en-GB" sz="2400" dirty="0"/>
              <a:t>Risk management is an on-going process:</a:t>
            </a:r>
          </a:p>
          <a:p>
            <a:pPr marL="1200150" lvl="2" indent="-342900" eaLnBrk="1" hangingPunct="1"/>
            <a:r>
              <a:rPr lang="en-GB" sz="2000" dirty="0"/>
              <a:t>Identify</a:t>
            </a:r>
          </a:p>
          <a:p>
            <a:pPr marL="1200150" lvl="2" indent="-342900" eaLnBrk="1" hangingPunct="1"/>
            <a:r>
              <a:rPr lang="en-GB" sz="2000" dirty="0"/>
              <a:t>Prioritise</a:t>
            </a:r>
          </a:p>
          <a:p>
            <a:pPr marL="1200150" lvl="2" indent="-342900" eaLnBrk="1" hangingPunct="1"/>
            <a:r>
              <a:rPr lang="en-GB" sz="2000" dirty="0"/>
              <a:t>Plan response</a:t>
            </a:r>
          </a:p>
          <a:p>
            <a:pPr marL="1200150" lvl="2" indent="-342900" eaLnBrk="1" hangingPunct="1"/>
            <a:r>
              <a:rPr lang="en-GB" sz="2000" dirty="0"/>
              <a:t>Monitor</a:t>
            </a:r>
          </a:p>
          <a:p>
            <a:pPr marL="1200150" lvl="2" indent="-342900" eaLnBrk="1" hangingPunct="1"/>
            <a:r>
              <a:rPr lang="en-GB" sz="2000" dirty="0"/>
              <a:t>Control</a:t>
            </a:r>
          </a:p>
          <a:p>
            <a:endParaRPr lang="en-GB" dirty="0"/>
          </a:p>
        </p:txBody>
      </p:sp>
      <p:sp>
        <p:nvSpPr>
          <p:cNvPr id="4" name="Date Placeholder 3">
            <a:extLst>
              <a:ext uri="{FF2B5EF4-FFF2-40B4-BE49-F238E27FC236}">
                <a16:creationId xmlns:a16="http://schemas.microsoft.com/office/drawing/2014/main" id="{83691F5F-0AC1-4557-8B1D-8CF01737C94F}"/>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28817552-D2D6-4FC0-9995-06510123696B}"/>
              </a:ext>
            </a:extLst>
          </p:cNvPr>
          <p:cNvSpPr>
            <a:spLocks noGrp="1"/>
          </p:cNvSpPr>
          <p:nvPr>
            <p:ph type="sldNum" sz="quarter" idx="12"/>
          </p:nvPr>
        </p:nvSpPr>
        <p:spPr/>
        <p:txBody>
          <a:bodyPr/>
          <a:lstStyle/>
          <a:p>
            <a:pPr>
              <a:defRPr/>
            </a:pPr>
            <a:fld id="{6550E941-99E4-4403-A917-B30FF69A9617}" type="slidenum">
              <a:rPr lang="en-GB" altLang="en-US" smtClean="0"/>
              <a:pPr>
                <a:defRPr/>
              </a:pPr>
              <a:t>76</a:t>
            </a:fld>
            <a:endParaRPr lang="en-GB" altLang="en-US"/>
          </a:p>
        </p:txBody>
      </p:sp>
    </p:spTree>
    <p:extLst>
      <p:ext uri="{BB962C8B-B14F-4D97-AF65-F5344CB8AC3E}">
        <p14:creationId xmlns:p14="http://schemas.microsoft.com/office/powerpoint/2010/main" val="17221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BFFA8-04CB-4BD1-9D71-0BF94A10A38A}"/>
              </a:ext>
            </a:extLst>
          </p:cNvPr>
          <p:cNvSpPr>
            <a:spLocks noGrp="1"/>
          </p:cNvSpPr>
          <p:nvPr>
            <p:ph type="title"/>
          </p:nvPr>
        </p:nvSpPr>
        <p:spPr>
          <a:xfrm>
            <a:off x="457200" y="182526"/>
            <a:ext cx="8229600" cy="778383"/>
          </a:xfrm>
        </p:spPr>
        <p:txBody>
          <a:bodyPr/>
          <a:lstStyle/>
          <a:p>
            <a:r>
              <a:rPr lang="en-GB" sz="3200" b="1" dirty="0"/>
              <a:t>Risk Management Cycle</a:t>
            </a:r>
          </a:p>
        </p:txBody>
      </p:sp>
      <p:sp>
        <p:nvSpPr>
          <p:cNvPr id="4" name="Date Placeholder 3">
            <a:extLst>
              <a:ext uri="{FF2B5EF4-FFF2-40B4-BE49-F238E27FC236}">
                <a16:creationId xmlns:a16="http://schemas.microsoft.com/office/drawing/2014/main" id="{99ADE826-E0ED-4CC7-828F-3A419A9E8C02}"/>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16A95CB-7040-46B8-8D7A-8AC9E584DA16}"/>
              </a:ext>
            </a:extLst>
          </p:cNvPr>
          <p:cNvSpPr>
            <a:spLocks noGrp="1"/>
          </p:cNvSpPr>
          <p:nvPr>
            <p:ph type="sldNum" sz="quarter" idx="12"/>
          </p:nvPr>
        </p:nvSpPr>
        <p:spPr/>
        <p:txBody>
          <a:bodyPr/>
          <a:lstStyle/>
          <a:p>
            <a:pPr>
              <a:defRPr/>
            </a:pPr>
            <a:fld id="{6550E941-99E4-4403-A917-B30FF69A9617}" type="slidenum">
              <a:rPr lang="en-GB" altLang="en-US" smtClean="0"/>
              <a:pPr>
                <a:defRPr/>
              </a:pPr>
              <a:t>77</a:t>
            </a:fld>
            <a:endParaRPr lang="en-GB" altLang="en-US"/>
          </a:p>
        </p:txBody>
      </p:sp>
      <p:grpSp>
        <p:nvGrpSpPr>
          <p:cNvPr id="6" name="Group 5">
            <a:extLst>
              <a:ext uri="{FF2B5EF4-FFF2-40B4-BE49-F238E27FC236}">
                <a16:creationId xmlns:a16="http://schemas.microsoft.com/office/drawing/2014/main" id="{715D13B8-72EC-4FB9-8718-D065262F8638}"/>
              </a:ext>
            </a:extLst>
          </p:cNvPr>
          <p:cNvGrpSpPr/>
          <p:nvPr/>
        </p:nvGrpSpPr>
        <p:grpSpPr>
          <a:xfrm>
            <a:off x="457200" y="1267556"/>
            <a:ext cx="8363272" cy="4322887"/>
            <a:chOff x="1136352" y="1225858"/>
            <a:chExt cx="6802736" cy="5417830"/>
          </a:xfrm>
        </p:grpSpPr>
        <p:sp>
          <p:nvSpPr>
            <p:cNvPr id="7" name="Line 18">
              <a:extLst>
                <a:ext uri="{FF2B5EF4-FFF2-40B4-BE49-F238E27FC236}">
                  <a16:creationId xmlns:a16="http://schemas.microsoft.com/office/drawing/2014/main" id="{053396F4-BF32-44F4-86DB-059021A07923}"/>
                </a:ext>
              </a:extLst>
            </p:cNvPr>
            <p:cNvSpPr>
              <a:spLocks noChangeShapeType="1"/>
            </p:cNvSpPr>
            <p:nvPr/>
          </p:nvSpPr>
          <p:spPr bwMode="auto">
            <a:xfrm>
              <a:off x="4371600" y="1291071"/>
              <a:ext cx="48051" cy="5149891"/>
            </a:xfrm>
            <a:prstGeom prst="line">
              <a:avLst/>
            </a:prstGeom>
            <a:noFill/>
            <a:ln w="44450">
              <a:solidFill>
                <a:schemeClr val="tx1"/>
              </a:solidFill>
              <a:prstDash val="dash"/>
              <a:round/>
              <a:headEnd/>
              <a:tailEnd/>
            </a:ln>
          </p:spPr>
          <p:txBody>
            <a:bodyPr/>
            <a:lstStyle/>
            <a:p>
              <a:endParaRPr lang="en-GB"/>
            </a:p>
          </p:txBody>
        </p:sp>
        <p:sp>
          <p:nvSpPr>
            <p:cNvPr id="8" name="Text Box 8">
              <a:extLst>
                <a:ext uri="{FF2B5EF4-FFF2-40B4-BE49-F238E27FC236}">
                  <a16:creationId xmlns:a16="http://schemas.microsoft.com/office/drawing/2014/main" id="{5BD3C678-882B-408F-B110-A637050F0D75}"/>
                </a:ext>
              </a:extLst>
            </p:cNvPr>
            <p:cNvSpPr txBox="1">
              <a:spLocks noChangeArrowheads="1"/>
            </p:cNvSpPr>
            <p:nvPr/>
          </p:nvSpPr>
          <p:spPr bwMode="auto">
            <a:xfrm>
              <a:off x="5591248" y="4351444"/>
              <a:ext cx="1815369" cy="655746"/>
            </a:xfrm>
            <a:prstGeom prst="rect">
              <a:avLst/>
            </a:prstGeom>
            <a:solidFill>
              <a:schemeClr val="accent1"/>
            </a:solidFill>
            <a:ln w="9525">
              <a:noFill/>
              <a:miter lim="800000"/>
              <a:headEnd/>
              <a:tailEnd/>
            </a:ln>
          </p:spPr>
          <p:txBody>
            <a:bodyPr wrap="square">
              <a:spAutoFit/>
            </a:bodyPr>
            <a:lstStyle/>
            <a:p>
              <a:pPr algn="ctr">
                <a:spcBef>
                  <a:spcPct val="50000"/>
                </a:spcBef>
              </a:pPr>
              <a:r>
                <a:rPr lang="en-GB" sz="1400" dirty="0"/>
                <a:t>Plan</a:t>
              </a:r>
              <a:br>
                <a:rPr lang="en-GB" sz="1400" dirty="0"/>
              </a:br>
              <a:r>
                <a:rPr lang="en-GB" sz="1400" dirty="0"/>
                <a:t>and Resource</a:t>
              </a:r>
            </a:p>
          </p:txBody>
        </p:sp>
        <p:sp>
          <p:nvSpPr>
            <p:cNvPr id="9" name="Text Box 9">
              <a:extLst>
                <a:ext uri="{FF2B5EF4-FFF2-40B4-BE49-F238E27FC236}">
                  <a16:creationId xmlns:a16="http://schemas.microsoft.com/office/drawing/2014/main" id="{464E3D96-0BDD-4B25-A3CC-13FBA762B766}"/>
                </a:ext>
              </a:extLst>
            </p:cNvPr>
            <p:cNvSpPr txBox="1">
              <a:spLocks noChangeArrowheads="1"/>
            </p:cNvSpPr>
            <p:nvPr/>
          </p:nvSpPr>
          <p:spPr bwMode="auto">
            <a:xfrm>
              <a:off x="5751513" y="2777968"/>
              <a:ext cx="1691705" cy="523220"/>
            </a:xfrm>
            <a:prstGeom prst="rect">
              <a:avLst/>
            </a:prstGeom>
            <a:solidFill>
              <a:schemeClr val="accent1"/>
            </a:solidFill>
            <a:ln w="9525">
              <a:noFill/>
              <a:miter lim="800000"/>
              <a:headEnd/>
              <a:tailEnd/>
            </a:ln>
          </p:spPr>
          <p:txBody>
            <a:bodyPr wrap="square">
              <a:spAutoFit/>
            </a:bodyPr>
            <a:lstStyle/>
            <a:p>
              <a:pPr algn="ctr">
                <a:spcBef>
                  <a:spcPct val="50000"/>
                </a:spcBef>
              </a:pPr>
              <a:r>
                <a:rPr lang="en-GB" sz="1400" dirty="0"/>
                <a:t>Monitor and Report</a:t>
              </a:r>
            </a:p>
          </p:txBody>
        </p:sp>
        <p:sp>
          <p:nvSpPr>
            <p:cNvPr id="10" name="Text Box 11">
              <a:extLst>
                <a:ext uri="{FF2B5EF4-FFF2-40B4-BE49-F238E27FC236}">
                  <a16:creationId xmlns:a16="http://schemas.microsoft.com/office/drawing/2014/main" id="{79852A0E-748A-4E4B-9127-8FB404201A9F}"/>
                </a:ext>
              </a:extLst>
            </p:cNvPr>
            <p:cNvSpPr txBox="1">
              <a:spLocks noChangeArrowheads="1"/>
            </p:cNvSpPr>
            <p:nvPr/>
          </p:nvSpPr>
          <p:spPr bwMode="auto">
            <a:xfrm>
              <a:off x="5543197" y="1490773"/>
              <a:ext cx="2395891" cy="369332"/>
            </a:xfrm>
            <a:prstGeom prst="rect">
              <a:avLst/>
            </a:prstGeom>
            <a:noFill/>
            <a:ln w="9525">
              <a:noFill/>
              <a:miter lim="800000"/>
              <a:headEnd/>
              <a:tailEnd/>
            </a:ln>
          </p:spPr>
          <p:txBody>
            <a:bodyPr wrap="square">
              <a:spAutoFit/>
            </a:bodyPr>
            <a:lstStyle/>
            <a:p>
              <a:pPr algn="ctr">
                <a:spcBef>
                  <a:spcPct val="50000"/>
                </a:spcBef>
              </a:pPr>
              <a:r>
                <a:rPr lang="en-GB"/>
                <a:t>Risk Management</a:t>
              </a:r>
            </a:p>
          </p:txBody>
        </p:sp>
        <p:grpSp>
          <p:nvGrpSpPr>
            <p:cNvPr id="11" name="Group 22">
              <a:extLst>
                <a:ext uri="{FF2B5EF4-FFF2-40B4-BE49-F238E27FC236}">
                  <a16:creationId xmlns:a16="http://schemas.microsoft.com/office/drawing/2014/main" id="{96FE89A0-AB22-4354-9247-07A3F2CC5FA4}"/>
                </a:ext>
              </a:extLst>
            </p:cNvPr>
            <p:cNvGrpSpPr>
              <a:grpSpLocks/>
            </p:cNvGrpSpPr>
            <p:nvPr/>
          </p:nvGrpSpPr>
          <p:grpSpPr bwMode="auto">
            <a:xfrm>
              <a:off x="1136352" y="1395549"/>
              <a:ext cx="1864023" cy="4533764"/>
              <a:chOff x="1128713" y="1808163"/>
              <a:chExt cx="1620837" cy="3635375"/>
            </a:xfrm>
          </p:grpSpPr>
          <p:sp>
            <p:nvSpPr>
              <p:cNvPr id="15" name="Text Box 4">
                <a:extLst>
                  <a:ext uri="{FF2B5EF4-FFF2-40B4-BE49-F238E27FC236}">
                    <a16:creationId xmlns:a16="http://schemas.microsoft.com/office/drawing/2014/main" id="{4327220E-B5B5-49BB-AB99-86E45DB2E250}"/>
                  </a:ext>
                </a:extLst>
              </p:cNvPr>
              <p:cNvSpPr txBox="1">
                <a:spLocks noChangeArrowheads="1"/>
              </p:cNvSpPr>
              <p:nvPr/>
            </p:nvSpPr>
            <p:spPr bwMode="auto">
              <a:xfrm>
                <a:off x="1128713" y="1808163"/>
                <a:ext cx="1620837" cy="517525"/>
              </a:xfrm>
              <a:prstGeom prst="rect">
                <a:avLst/>
              </a:prstGeom>
              <a:solidFill>
                <a:schemeClr val="accent1"/>
              </a:solidFill>
              <a:ln w="9525">
                <a:noFill/>
                <a:miter lim="800000"/>
                <a:headEnd/>
                <a:tailEnd/>
              </a:ln>
            </p:spPr>
            <p:txBody>
              <a:bodyPr>
                <a:spAutoFit/>
              </a:bodyPr>
              <a:lstStyle/>
              <a:p>
                <a:pPr algn="ctr">
                  <a:spcBef>
                    <a:spcPct val="50000"/>
                  </a:spcBef>
                </a:pPr>
                <a:r>
                  <a:rPr lang="en-GB" sz="1400" dirty="0"/>
                  <a:t>Identify</a:t>
                </a:r>
                <a:br>
                  <a:rPr lang="en-GB" sz="1400" dirty="0"/>
                </a:br>
                <a:r>
                  <a:rPr lang="en-GB" sz="1400" dirty="0"/>
                  <a:t>the risks</a:t>
                </a:r>
              </a:p>
            </p:txBody>
          </p:sp>
          <p:sp>
            <p:nvSpPr>
              <p:cNvPr id="16" name="Text Box 5">
                <a:extLst>
                  <a:ext uri="{FF2B5EF4-FFF2-40B4-BE49-F238E27FC236}">
                    <a16:creationId xmlns:a16="http://schemas.microsoft.com/office/drawing/2014/main" id="{393E5AE4-BFCA-497C-AAE0-86E48C276680}"/>
                  </a:ext>
                </a:extLst>
              </p:cNvPr>
              <p:cNvSpPr txBox="1">
                <a:spLocks noChangeArrowheads="1"/>
              </p:cNvSpPr>
              <p:nvPr/>
            </p:nvSpPr>
            <p:spPr bwMode="auto">
              <a:xfrm>
                <a:off x="1128713" y="2917825"/>
                <a:ext cx="1620837" cy="517525"/>
              </a:xfrm>
              <a:prstGeom prst="rect">
                <a:avLst/>
              </a:prstGeom>
              <a:solidFill>
                <a:schemeClr val="accent1"/>
              </a:solidFill>
              <a:ln w="9525">
                <a:noFill/>
                <a:miter lim="800000"/>
                <a:headEnd/>
                <a:tailEnd/>
              </a:ln>
            </p:spPr>
            <p:txBody>
              <a:bodyPr>
                <a:spAutoFit/>
              </a:bodyPr>
              <a:lstStyle/>
              <a:p>
                <a:pPr algn="ctr">
                  <a:spcBef>
                    <a:spcPct val="50000"/>
                  </a:spcBef>
                </a:pPr>
                <a:r>
                  <a:rPr lang="en-GB" sz="1400" dirty="0"/>
                  <a:t>Evaluate</a:t>
                </a:r>
                <a:br>
                  <a:rPr lang="en-GB" sz="1400" dirty="0"/>
                </a:br>
                <a:r>
                  <a:rPr lang="en-GB" sz="1400" dirty="0"/>
                  <a:t>the risks</a:t>
                </a:r>
              </a:p>
            </p:txBody>
          </p:sp>
          <p:sp>
            <p:nvSpPr>
              <p:cNvPr id="17" name="Text Box 6">
                <a:extLst>
                  <a:ext uri="{FF2B5EF4-FFF2-40B4-BE49-F238E27FC236}">
                    <a16:creationId xmlns:a16="http://schemas.microsoft.com/office/drawing/2014/main" id="{4EB45FED-0587-4F06-8C39-78BBEFA6487F}"/>
                  </a:ext>
                </a:extLst>
              </p:cNvPr>
              <p:cNvSpPr txBox="1">
                <a:spLocks noChangeArrowheads="1"/>
              </p:cNvSpPr>
              <p:nvPr/>
            </p:nvSpPr>
            <p:spPr bwMode="auto">
              <a:xfrm>
                <a:off x="1128713" y="4027488"/>
                <a:ext cx="1620837" cy="517525"/>
              </a:xfrm>
              <a:prstGeom prst="rect">
                <a:avLst/>
              </a:prstGeom>
              <a:solidFill>
                <a:schemeClr val="accent1"/>
              </a:solidFill>
              <a:ln w="9525">
                <a:noFill/>
                <a:miter lim="800000"/>
                <a:headEnd/>
                <a:tailEnd/>
              </a:ln>
            </p:spPr>
            <p:txBody>
              <a:bodyPr>
                <a:spAutoFit/>
              </a:bodyPr>
              <a:lstStyle/>
              <a:p>
                <a:pPr algn="ctr">
                  <a:spcBef>
                    <a:spcPct val="50000"/>
                  </a:spcBef>
                </a:pPr>
                <a:r>
                  <a:rPr lang="en-GB" sz="1400"/>
                  <a:t>Identify suitable responses to risks</a:t>
                </a:r>
              </a:p>
            </p:txBody>
          </p:sp>
          <p:sp>
            <p:nvSpPr>
              <p:cNvPr id="18" name="Text Box 7">
                <a:extLst>
                  <a:ext uri="{FF2B5EF4-FFF2-40B4-BE49-F238E27FC236}">
                    <a16:creationId xmlns:a16="http://schemas.microsoft.com/office/drawing/2014/main" id="{7642EE40-2D32-4CE3-847B-6BB4B014D195}"/>
                  </a:ext>
                </a:extLst>
              </p:cNvPr>
              <p:cNvSpPr txBox="1">
                <a:spLocks noChangeArrowheads="1"/>
              </p:cNvSpPr>
              <p:nvPr/>
            </p:nvSpPr>
            <p:spPr bwMode="auto">
              <a:xfrm>
                <a:off x="1128713" y="5138738"/>
                <a:ext cx="1620837" cy="304800"/>
              </a:xfrm>
              <a:prstGeom prst="rect">
                <a:avLst/>
              </a:prstGeom>
              <a:solidFill>
                <a:schemeClr val="accent1"/>
              </a:solidFill>
              <a:ln w="9525">
                <a:noFill/>
                <a:miter lim="800000"/>
                <a:headEnd/>
                <a:tailEnd/>
              </a:ln>
            </p:spPr>
            <p:txBody>
              <a:bodyPr>
                <a:spAutoFit/>
              </a:bodyPr>
              <a:lstStyle/>
              <a:p>
                <a:pPr algn="ctr">
                  <a:spcBef>
                    <a:spcPct val="50000"/>
                  </a:spcBef>
                </a:pPr>
                <a:r>
                  <a:rPr lang="en-GB" sz="1400"/>
                  <a:t>Select Response</a:t>
                </a:r>
              </a:p>
            </p:txBody>
          </p:sp>
          <p:sp>
            <p:nvSpPr>
              <p:cNvPr id="19" name="AutoShape 12">
                <a:extLst>
                  <a:ext uri="{FF2B5EF4-FFF2-40B4-BE49-F238E27FC236}">
                    <a16:creationId xmlns:a16="http://schemas.microsoft.com/office/drawing/2014/main" id="{28EF9602-2A1D-41D8-808F-498ADCC7B2B2}"/>
                  </a:ext>
                </a:extLst>
              </p:cNvPr>
              <p:cNvSpPr>
                <a:spLocks noChangeArrowheads="1"/>
              </p:cNvSpPr>
              <p:nvPr/>
            </p:nvSpPr>
            <p:spPr bwMode="auto">
              <a:xfrm>
                <a:off x="1692275" y="2484438"/>
                <a:ext cx="450850" cy="404812"/>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p>
                <a:endParaRPr lang="en-GB"/>
              </a:p>
            </p:txBody>
          </p:sp>
          <p:sp>
            <p:nvSpPr>
              <p:cNvPr id="20" name="AutoShape 13">
                <a:extLst>
                  <a:ext uri="{FF2B5EF4-FFF2-40B4-BE49-F238E27FC236}">
                    <a16:creationId xmlns:a16="http://schemas.microsoft.com/office/drawing/2014/main" id="{925311CF-039B-4D89-8F6B-208BE694E39C}"/>
                  </a:ext>
                </a:extLst>
              </p:cNvPr>
              <p:cNvSpPr>
                <a:spLocks noChangeArrowheads="1"/>
              </p:cNvSpPr>
              <p:nvPr/>
            </p:nvSpPr>
            <p:spPr bwMode="auto">
              <a:xfrm>
                <a:off x="1692275" y="3563938"/>
                <a:ext cx="450850" cy="404812"/>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p>
                <a:endParaRPr lang="en-GB"/>
              </a:p>
            </p:txBody>
          </p:sp>
          <p:sp>
            <p:nvSpPr>
              <p:cNvPr id="21" name="AutoShape 14">
                <a:extLst>
                  <a:ext uri="{FF2B5EF4-FFF2-40B4-BE49-F238E27FC236}">
                    <a16:creationId xmlns:a16="http://schemas.microsoft.com/office/drawing/2014/main" id="{6A4C72F5-7736-4CFE-90CC-FD3AC83E5F2A}"/>
                  </a:ext>
                </a:extLst>
              </p:cNvPr>
              <p:cNvSpPr>
                <a:spLocks noChangeArrowheads="1"/>
              </p:cNvSpPr>
              <p:nvPr/>
            </p:nvSpPr>
            <p:spPr bwMode="auto">
              <a:xfrm>
                <a:off x="1692275" y="4643438"/>
                <a:ext cx="450850" cy="404812"/>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p>
                <a:endParaRPr lang="en-GB"/>
              </a:p>
            </p:txBody>
          </p:sp>
        </p:grpSp>
        <p:sp>
          <p:nvSpPr>
            <p:cNvPr id="12" name="AutoShape 16">
              <a:extLst>
                <a:ext uri="{FF2B5EF4-FFF2-40B4-BE49-F238E27FC236}">
                  <a16:creationId xmlns:a16="http://schemas.microsoft.com/office/drawing/2014/main" id="{A38F5FC2-C69F-4B76-A3F0-9D650F8C6FD2}"/>
                </a:ext>
              </a:extLst>
            </p:cNvPr>
            <p:cNvSpPr>
              <a:spLocks noChangeArrowheads="1"/>
            </p:cNvSpPr>
            <p:nvPr/>
          </p:nvSpPr>
          <p:spPr bwMode="auto">
            <a:xfrm rot="10800000">
              <a:off x="6313517" y="3458611"/>
              <a:ext cx="470562" cy="767252"/>
            </a:xfrm>
            <a:prstGeom prst="downArrow">
              <a:avLst>
                <a:gd name="adj1" fmla="val 50000"/>
                <a:gd name="adj2" fmla="val 34859"/>
              </a:avLst>
            </a:prstGeom>
            <a:solidFill>
              <a:schemeClr val="accent1"/>
            </a:solidFill>
            <a:ln w="9525">
              <a:solidFill>
                <a:schemeClr val="tx1"/>
              </a:solidFill>
              <a:miter lim="800000"/>
              <a:headEnd/>
              <a:tailEnd/>
            </a:ln>
          </p:spPr>
          <p:txBody>
            <a:bodyPr wrap="none" anchor="ctr"/>
            <a:lstStyle/>
            <a:p>
              <a:endParaRPr lang="en-GB"/>
            </a:p>
          </p:txBody>
        </p:sp>
        <p:sp>
          <p:nvSpPr>
            <p:cNvPr id="13" name="Curved Up Arrow 20">
              <a:extLst>
                <a:ext uri="{FF2B5EF4-FFF2-40B4-BE49-F238E27FC236}">
                  <a16:creationId xmlns:a16="http://schemas.microsoft.com/office/drawing/2014/main" id="{9D0E731E-8CA1-4CCE-8FEB-E4BFC55764C7}"/>
                </a:ext>
              </a:extLst>
            </p:cNvPr>
            <p:cNvSpPr/>
            <p:nvPr/>
          </p:nvSpPr>
          <p:spPr>
            <a:xfrm>
              <a:off x="3347863" y="5858997"/>
              <a:ext cx="2510011" cy="784691"/>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14" name="Curved Down Arrow 21">
              <a:extLst>
                <a:ext uri="{FF2B5EF4-FFF2-40B4-BE49-F238E27FC236}">
                  <a16:creationId xmlns:a16="http://schemas.microsoft.com/office/drawing/2014/main" id="{950CC6AA-A7E8-4F36-B0B3-2344866D48E6}"/>
                </a:ext>
              </a:extLst>
            </p:cNvPr>
            <p:cNvSpPr/>
            <p:nvPr/>
          </p:nvSpPr>
          <p:spPr>
            <a:xfrm rot="10800000" flipV="1">
              <a:off x="3000375" y="1225858"/>
              <a:ext cx="2643188" cy="610315"/>
            </a:xfrm>
            <a:prstGeom prst="curvedDownArrow">
              <a:avLst>
                <a:gd name="adj1" fmla="val 25000"/>
                <a:gd name="adj2" fmla="val 83125"/>
                <a:gd name="adj3" fmla="val 17939"/>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grpSp>
    </p:spTree>
    <p:extLst>
      <p:ext uri="{BB962C8B-B14F-4D97-AF65-F5344CB8AC3E}">
        <p14:creationId xmlns:p14="http://schemas.microsoft.com/office/powerpoint/2010/main" val="1902112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38613-80FE-4E91-93EB-524DAD8CBF8D}"/>
              </a:ext>
            </a:extLst>
          </p:cNvPr>
          <p:cNvSpPr>
            <a:spLocks noGrp="1"/>
          </p:cNvSpPr>
          <p:nvPr>
            <p:ph type="title"/>
          </p:nvPr>
        </p:nvSpPr>
        <p:spPr>
          <a:xfrm>
            <a:off x="457200" y="54148"/>
            <a:ext cx="8229600" cy="844203"/>
          </a:xfrm>
        </p:spPr>
        <p:txBody>
          <a:bodyPr/>
          <a:lstStyle/>
          <a:p>
            <a:r>
              <a:rPr lang="en-GB" sz="3200" b="1" dirty="0"/>
              <a:t>Risk Identification</a:t>
            </a:r>
          </a:p>
        </p:txBody>
      </p:sp>
      <p:sp>
        <p:nvSpPr>
          <p:cNvPr id="3" name="Content Placeholder 2">
            <a:extLst>
              <a:ext uri="{FF2B5EF4-FFF2-40B4-BE49-F238E27FC236}">
                <a16:creationId xmlns:a16="http://schemas.microsoft.com/office/drawing/2014/main" id="{BE0E4B8A-7796-43EA-B188-4F892B9B62C1}"/>
              </a:ext>
            </a:extLst>
          </p:cNvPr>
          <p:cNvSpPr>
            <a:spLocks noGrp="1"/>
          </p:cNvSpPr>
          <p:nvPr>
            <p:ph idx="1"/>
          </p:nvPr>
        </p:nvSpPr>
        <p:spPr>
          <a:xfrm>
            <a:off x="427488" y="1235187"/>
            <a:ext cx="8229600" cy="4387626"/>
          </a:xfrm>
        </p:spPr>
        <p:txBody>
          <a:bodyPr/>
          <a:lstStyle/>
          <a:p>
            <a:pPr marL="118872" indent="0" eaLnBrk="1" fontAlgn="auto" hangingPunct="1">
              <a:spcBef>
                <a:spcPts val="0"/>
              </a:spcBef>
              <a:spcAft>
                <a:spcPts val="0"/>
              </a:spcAft>
              <a:buNone/>
              <a:defRPr/>
            </a:pPr>
            <a:r>
              <a:rPr lang="en-GB" sz="2400" dirty="0"/>
              <a:t>Assumption checking</a:t>
            </a:r>
          </a:p>
          <a:p>
            <a:pPr marL="457200" lvl="1" indent="0" eaLnBrk="1" fontAlgn="auto" hangingPunct="1">
              <a:spcAft>
                <a:spcPts val="0"/>
              </a:spcAft>
              <a:buNone/>
              <a:defRPr/>
            </a:pPr>
            <a:r>
              <a:rPr lang="en-GB" sz="2400" dirty="0"/>
              <a:t>Identify all assumptions, if they cannot be confirmed they represent a risk</a:t>
            </a:r>
          </a:p>
          <a:p>
            <a:pPr marL="118872" indent="0" eaLnBrk="1" fontAlgn="auto" hangingPunct="1">
              <a:spcBef>
                <a:spcPts val="0"/>
              </a:spcBef>
              <a:spcAft>
                <a:spcPts val="0"/>
              </a:spcAft>
              <a:buNone/>
              <a:defRPr/>
            </a:pPr>
            <a:r>
              <a:rPr lang="en-GB" sz="2400" dirty="0"/>
              <a:t>Dependency identification</a:t>
            </a:r>
          </a:p>
          <a:p>
            <a:pPr marL="457200" lvl="1" indent="0" eaLnBrk="1" fontAlgn="auto" hangingPunct="1">
              <a:spcAft>
                <a:spcPts val="0"/>
              </a:spcAft>
              <a:buNone/>
              <a:defRPr/>
            </a:pPr>
            <a:r>
              <a:rPr lang="en-GB" sz="2400" dirty="0"/>
              <a:t>Identify all external, internal, and key resource dependencies</a:t>
            </a:r>
          </a:p>
          <a:p>
            <a:pPr marL="118872" indent="0" eaLnBrk="1" fontAlgn="auto" hangingPunct="1">
              <a:spcBef>
                <a:spcPts val="0"/>
              </a:spcBef>
              <a:spcAft>
                <a:spcPts val="0"/>
              </a:spcAft>
              <a:buNone/>
              <a:defRPr/>
            </a:pPr>
            <a:r>
              <a:rPr lang="en-GB" sz="2400" dirty="0"/>
              <a:t>Reference to the WBS</a:t>
            </a:r>
          </a:p>
          <a:p>
            <a:pPr marL="457200" lvl="1" indent="0" eaLnBrk="1" fontAlgn="auto" hangingPunct="1">
              <a:spcAft>
                <a:spcPts val="0"/>
              </a:spcAft>
              <a:buNone/>
              <a:defRPr/>
            </a:pPr>
            <a:r>
              <a:rPr lang="en-GB" sz="2400" dirty="0"/>
              <a:t>Use the WBS to brainstorm risks specific to an activity</a:t>
            </a:r>
          </a:p>
          <a:p>
            <a:pPr marL="118872" indent="0" eaLnBrk="1" fontAlgn="auto" hangingPunct="1">
              <a:spcBef>
                <a:spcPts val="0"/>
              </a:spcBef>
              <a:spcAft>
                <a:spcPts val="0"/>
              </a:spcAft>
              <a:buNone/>
              <a:defRPr/>
            </a:pPr>
            <a:r>
              <a:rPr lang="en-GB" sz="2400" dirty="0"/>
              <a:t>Checklists</a:t>
            </a:r>
          </a:p>
          <a:p>
            <a:pPr marL="457200" lvl="1" indent="0" eaLnBrk="1" fontAlgn="auto" hangingPunct="1">
              <a:spcAft>
                <a:spcPts val="0"/>
              </a:spcAft>
              <a:buNone/>
              <a:defRPr/>
            </a:pPr>
            <a:r>
              <a:rPr lang="en-GB" sz="2400" dirty="0"/>
              <a:t>Use checklists of common risk areas to identify potential risks that apply to the project</a:t>
            </a:r>
          </a:p>
          <a:p>
            <a:endParaRPr lang="en-GB" dirty="0"/>
          </a:p>
        </p:txBody>
      </p:sp>
      <p:sp>
        <p:nvSpPr>
          <p:cNvPr id="4" name="Date Placeholder 3">
            <a:extLst>
              <a:ext uri="{FF2B5EF4-FFF2-40B4-BE49-F238E27FC236}">
                <a16:creationId xmlns:a16="http://schemas.microsoft.com/office/drawing/2014/main" id="{FDFB42EA-CB48-4044-8DE7-2AFE01B3CA4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2FC55009-AA7B-4F38-B6F1-B7E7C8C5B516}"/>
              </a:ext>
            </a:extLst>
          </p:cNvPr>
          <p:cNvSpPr>
            <a:spLocks noGrp="1"/>
          </p:cNvSpPr>
          <p:nvPr>
            <p:ph type="sldNum" sz="quarter" idx="12"/>
          </p:nvPr>
        </p:nvSpPr>
        <p:spPr/>
        <p:txBody>
          <a:bodyPr/>
          <a:lstStyle/>
          <a:p>
            <a:pPr>
              <a:defRPr/>
            </a:pPr>
            <a:fld id="{6550E941-99E4-4403-A917-B30FF69A9617}" type="slidenum">
              <a:rPr lang="en-GB" altLang="en-US" smtClean="0"/>
              <a:pPr>
                <a:defRPr/>
              </a:pPr>
              <a:t>78</a:t>
            </a:fld>
            <a:endParaRPr lang="en-GB" altLang="en-US"/>
          </a:p>
        </p:txBody>
      </p:sp>
    </p:spTree>
    <p:extLst>
      <p:ext uri="{BB962C8B-B14F-4D97-AF65-F5344CB8AC3E}">
        <p14:creationId xmlns:p14="http://schemas.microsoft.com/office/powerpoint/2010/main" val="3523598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2A66B-C415-42C6-A5E5-BAA2218673D1}"/>
              </a:ext>
            </a:extLst>
          </p:cNvPr>
          <p:cNvSpPr>
            <a:spLocks noGrp="1"/>
          </p:cNvSpPr>
          <p:nvPr>
            <p:ph type="title"/>
          </p:nvPr>
        </p:nvSpPr>
        <p:spPr>
          <a:xfrm>
            <a:off x="451085" y="17505"/>
            <a:ext cx="8229600" cy="922114"/>
          </a:xfrm>
        </p:spPr>
        <p:txBody>
          <a:bodyPr/>
          <a:lstStyle/>
          <a:p>
            <a:r>
              <a:rPr lang="en-GB" sz="3200" b="1" dirty="0"/>
              <a:t>Risk Prioritisation</a:t>
            </a:r>
          </a:p>
        </p:txBody>
      </p:sp>
      <p:sp>
        <p:nvSpPr>
          <p:cNvPr id="3" name="Content Placeholder 2">
            <a:extLst>
              <a:ext uri="{FF2B5EF4-FFF2-40B4-BE49-F238E27FC236}">
                <a16:creationId xmlns:a16="http://schemas.microsoft.com/office/drawing/2014/main" id="{73D240D2-7E65-450A-AF45-E098AC74EE71}"/>
              </a:ext>
            </a:extLst>
          </p:cNvPr>
          <p:cNvSpPr>
            <a:spLocks noGrp="1"/>
          </p:cNvSpPr>
          <p:nvPr>
            <p:ph idx="1"/>
          </p:nvPr>
        </p:nvSpPr>
        <p:spPr>
          <a:xfrm>
            <a:off x="245057" y="950367"/>
            <a:ext cx="8641655" cy="4462184"/>
          </a:xfrm>
        </p:spPr>
        <p:txBody>
          <a:bodyPr/>
          <a:lstStyle/>
          <a:p>
            <a:pPr marL="118872" indent="0" eaLnBrk="1" fontAlgn="auto" hangingPunct="1">
              <a:spcBef>
                <a:spcPts val="0"/>
              </a:spcBef>
              <a:spcAft>
                <a:spcPts val="0"/>
              </a:spcAft>
              <a:buNone/>
              <a:defRPr/>
            </a:pPr>
            <a:r>
              <a:rPr lang="en-GB" sz="2400" dirty="0"/>
              <a:t>In order to prioritise risk it is necessary to evaluate the </a:t>
            </a:r>
          </a:p>
          <a:p>
            <a:pPr marL="457200" lvl="1" indent="0" eaLnBrk="1" fontAlgn="auto" hangingPunct="1">
              <a:spcAft>
                <a:spcPts val="0"/>
              </a:spcAft>
              <a:buNone/>
              <a:defRPr/>
            </a:pPr>
            <a:r>
              <a:rPr lang="en-GB" sz="2400" dirty="0"/>
              <a:t>Probability or likelihood of the risk occurring</a:t>
            </a:r>
          </a:p>
          <a:p>
            <a:pPr marL="457200" lvl="1" indent="0" eaLnBrk="1" fontAlgn="auto" hangingPunct="1">
              <a:spcAft>
                <a:spcPts val="0"/>
              </a:spcAft>
              <a:buNone/>
              <a:defRPr/>
            </a:pPr>
            <a:r>
              <a:rPr lang="en-GB" sz="2400" dirty="0"/>
              <a:t>Impact or severity of the risk if it occurs</a:t>
            </a:r>
          </a:p>
          <a:p>
            <a:pPr marL="118872" indent="0" eaLnBrk="1" fontAlgn="auto" hangingPunct="1">
              <a:spcBef>
                <a:spcPts val="0"/>
              </a:spcBef>
              <a:spcAft>
                <a:spcPts val="0"/>
              </a:spcAft>
              <a:buNone/>
              <a:defRPr/>
            </a:pPr>
            <a:r>
              <a:rPr lang="en-GB" sz="2400" dirty="0"/>
              <a:t>Probability can be assessed</a:t>
            </a:r>
          </a:p>
          <a:p>
            <a:pPr marL="457200" lvl="1" indent="0" eaLnBrk="1" fontAlgn="auto" hangingPunct="1">
              <a:spcAft>
                <a:spcPts val="0"/>
              </a:spcAft>
              <a:buNone/>
              <a:defRPr/>
            </a:pPr>
            <a:r>
              <a:rPr lang="en-GB" sz="2400" dirty="0"/>
              <a:t>Qualitatively using a scale such as ‘High’, ‘Medium’, ‘Low’</a:t>
            </a:r>
          </a:p>
          <a:p>
            <a:pPr marL="457200" lvl="1" indent="0" eaLnBrk="1" fontAlgn="auto" hangingPunct="1">
              <a:spcAft>
                <a:spcPts val="0"/>
              </a:spcAft>
              <a:buNone/>
              <a:defRPr/>
            </a:pPr>
            <a:r>
              <a:rPr lang="en-GB" sz="2400" dirty="0"/>
              <a:t>Quantitatively using actual probability values such as ‘30%’ or ‘0.5’</a:t>
            </a:r>
          </a:p>
          <a:p>
            <a:pPr marL="118872" indent="0" eaLnBrk="1" fontAlgn="auto" hangingPunct="1">
              <a:spcBef>
                <a:spcPts val="0"/>
              </a:spcBef>
              <a:spcAft>
                <a:spcPts val="0"/>
              </a:spcAft>
              <a:buNone/>
              <a:defRPr/>
            </a:pPr>
            <a:r>
              <a:rPr lang="en-GB" sz="2400" dirty="0"/>
              <a:t>Impact can be assessed</a:t>
            </a:r>
          </a:p>
          <a:p>
            <a:pPr marL="457200" lvl="1" indent="0" eaLnBrk="1" fontAlgn="auto" hangingPunct="1">
              <a:spcAft>
                <a:spcPts val="0"/>
              </a:spcAft>
              <a:buNone/>
              <a:defRPr/>
            </a:pPr>
            <a:r>
              <a:rPr lang="en-GB" sz="2400" dirty="0"/>
              <a:t>Qualitatively using a scale such as ‘High’, ‘Medium’, ‘Low’</a:t>
            </a:r>
          </a:p>
          <a:p>
            <a:pPr marL="457200" lvl="1" indent="0" eaLnBrk="1" fontAlgn="auto" hangingPunct="1">
              <a:spcAft>
                <a:spcPts val="0"/>
              </a:spcAft>
              <a:buNone/>
              <a:defRPr/>
            </a:pPr>
            <a:r>
              <a:rPr lang="en-GB" sz="2400" dirty="0"/>
              <a:t>Quantitatively using actual monetary values such as ‘£10,000</a:t>
            </a:r>
          </a:p>
        </p:txBody>
      </p:sp>
      <p:sp>
        <p:nvSpPr>
          <p:cNvPr id="4" name="Date Placeholder 3">
            <a:extLst>
              <a:ext uri="{FF2B5EF4-FFF2-40B4-BE49-F238E27FC236}">
                <a16:creationId xmlns:a16="http://schemas.microsoft.com/office/drawing/2014/main" id="{16272CE1-F39F-4668-A640-B98E14CEF615}"/>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86FA40B0-7995-4C8D-AB82-C703477DD823}"/>
              </a:ext>
            </a:extLst>
          </p:cNvPr>
          <p:cNvSpPr>
            <a:spLocks noGrp="1"/>
          </p:cNvSpPr>
          <p:nvPr>
            <p:ph type="sldNum" sz="quarter" idx="12"/>
          </p:nvPr>
        </p:nvSpPr>
        <p:spPr/>
        <p:txBody>
          <a:bodyPr/>
          <a:lstStyle/>
          <a:p>
            <a:pPr>
              <a:defRPr/>
            </a:pPr>
            <a:fld id="{6550E941-99E4-4403-A917-B30FF69A9617}" type="slidenum">
              <a:rPr lang="en-GB" altLang="en-US" smtClean="0"/>
              <a:pPr>
                <a:defRPr/>
              </a:pPr>
              <a:t>79</a:t>
            </a:fld>
            <a:endParaRPr lang="en-GB" altLang="en-US"/>
          </a:p>
        </p:txBody>
      </p:sp>
    </p:spTree>
    <p:extLst>
      <p:ext uri="{BB962C8B-B14F-4D97-AF65-F5344CB8AC3E}">
        <p14:creationId xmlns:p14="http://schemas.microsoft.com/office/powerpoint/2010/main" val="1212560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E3D26-07FE-41FF-A8DC-F69FDB3C5B65}"/>
              </a:ext>
            </a:extLst>
          </p:cNvPr>
          <p:cNvSpPr>
            <a:spLocks noGrp="1"/>
          </p:cNvSpPr>
          <p:nvPr>
            <p:ph type="title"/>
          </p:nvPr>
        </p:nvSpPr>
        <p:spPr>
          <a:xfrm>
            <a:off x="457200" y="21309"/>
            <a:ext cx="8229600" cy="1143000"/>
          </a:xfrm>
        </p:spPr>
        <p:txBody>
          <a:bodyPr/>
          <a:lstStyle/>
          <a:p>
            <a:r>
              <a:rPr lang="en-GB" sz="3200" b="1" dirty="0"/>
              <a:t>Risks Response Planning</a:t>
            </a:r>
          </a:p>
        </p:txBody>
      </p:sp>
      <p:sp>
        <p:nvSpPr>
          <p:cNvPr id="3" name="Content Placeholder 2">
            <a:extLst>
              <a:ext uri="{FF2B5EF4-FFF2-40B4-BE49-F238E27FC236}">
                <a16:creationId xmlns:a16="http://schemas.microsoft.com/office/drawing/2014/main" id="{1FFD29D9-A181-4393-9819-3664981080B3}"/>
              </a:ext>
            </a:extLst>
          </p:cNvPr>
          <p:cNvSpPr>
            <a:spLocks noGrp="1"/>
          </p:cNvSpPr>
          <p:nvPr>
            <p:ph idx="1"/>
          </p:nvPr>
        </p:nvSpPr>
        <p:spPr>
          <a:xfrm>
            <a:off x="457200" y="1392461"/>
            <a:ext cx="8229600" cy="2880320"/>
          </a:xfrm>
        </p:spPr>
        <p:txBody>
          <a:bodyPr/>
          <a:lstStyle/>
          <a:p>
            <a:pPr marL="0" indent="0" eaLnBrk="1" hangingPunct="1">
              <a:buNone/>
            </a:pPr>
            <a:r>
              <a:rPr lang="en-GB" sz="2400" dirty="0"/>
              <a:t>After prioritisation the Project Manager should seek to identify suitable, cost effective responses to each priority risk</a:t>
            </a:r>
          </a:p>
          <a:p>
            <a:pPr marL="0" indent="0" eaLnBrk="1" hangingPunct="1">
              <a:buNone/>
            </a:pPr>
            <a:r>
              <a:rPr lang="en-GB" sz="2400" dirty="0"/>
              <a:t>Responses to priority risks are pre-emptive</a:t>
            </a:r>
          </a:p>
          <a:p>
            <a:pPr marL="0" indent="0" eaLnBrk="1" hangingPunct="1">
              <a:buNone/>
            </a:pPr>
            <a:r>
              <a:rPr lang="en-GB" sz="2400" dirty="0"/>
              <a:t>Any response should look to reduce either the probability or impact of the risk or both probability and impact</a:t>
            </a:r>
            <a:r>
              <a:rPr lang="en-GB" dirty="0"/>
              <a:t>.</a:t>
            </a:r>
            <a:endParaRPr lang="en-GB" sz="2400" dirty="0"/>
          </a:p>
        </p:txBody>
      </p:sp>
      <p:sp>
        <p:nvSpPr>
          <p:cNvPr id="4" name="Date Placeholder 3">
            <a:extLst>
              <a:ext uri="{FF2B5EF4-FFF2-40B4-BE49-F238E27FC236}">
                <a16:creationId xmlns:a16="http://schemas.microsoft.com/office/drawing/2014/main" id="{0E5AF6B2-D354-41D0-8934-8417F7755AA5}"/>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7E98C34-BF1A-4FBF-B74E-CB3A06B73BE5}"/>
              </a:ext>
            </a:extLst>
          </p:cNvPr>
          <p:cNvSpPr>
            <a:spLocks noGrp="1"/>
          </p:cNvSpPr>
          <p:nvPr>
            <p:ph type="sldNum" sz="quarter" idx="12"/>
          </p:nvPr>
        </p:nvSpPr>
        <p:spPr/>
        <p:txBody>
          <a:bodyPr/>
          <a:lstStyle/>
          <a:p>
            <a:pPr>
              <a:defRPr/>
            </a:pPr>
            <a:fld id="{6550E941-99E4-4403-A917-B30FF69A9617}" type="slidenum">
              <a:rPr lang="en-GB" altLang="en-US" smtClean="0"/>
              <a:pPr>
                <a:defRPr/>
              </a:pPr>
              <a:t>80</a:t>
            </a:fld>
            <a:endParaRPr lang="en-GB" altLang="en-US"/>
          </a:p>
        </p:txBody>
      </p:sp>
    </p:spTree>
    <p:extLst>
      <p:ext uri="{BB962C8B-B14F-4D97-AF65-F5344CB8AC3E}">
        <p14:creationId xmlns:p14="http://schemas.microsoft.com/office/powerpoint/2010/main" val="2188374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BC8C3-D2B2-431A-98E7-F0C203A74751}"/>
              </a:ext>
            </a:extLst>
          </p:cNvPr>
          <p:cNvSpPr>
            <a:spLocks noGrp="1"/>
          </p:cNvSpPr>
          <p:nvPr>
            <p:ph type="title"/>
          </p:nvPr>
        </p:nvSpPr>
        <p:spPr>
          <a:xfrm>
            <a:off x="423434" y="21991"/>
            <a:ext cx="8229600" cy="922114"/>
          </a:xfrm>
        </p:spPr>
        <p:txBody>
          <a:bodyPr/>
          <a:lstStyle/>
          <a:p>
            <a:r>
              <a:rPr lang="en-GB" sz="3200" b="1" dirty="0"/>
              <a:t>Risk Response Strategies</a:t>
            </a:r>
          </a:p>
        </p:txBody>
      </p:sp>
      <p:sp>
        <p:nvSpPr>
          <p:cNvPr id="3" name="Content Placeholder 2">
            <a:extLst>
              <a:ext uri="{FF2B5EF4-FFF2-40B4-BE49-F238E27FC236}">
                <a16:creationId xmlns:a16="http://schemas.microsoft.com/office/drawing/2014/main" id="{66A8FA64-341D-4DF2-9BB8-10552640FE42}"/>
              </a:ext>
            </a:extLst>
          </p:cNvPr>
          <p:cNvSpPr>
            <a:spLocks noGrp="1"/>
          </p:cNvSpPr>
          <p:nvPr>
            <p:ph idx="1"/>
          </p:nvPr>
        </p:nvSpPr>
        <p:spPr>
          <a:xfrm>
            <a:off x="250825" y="935484"/>
            <a:ext cx="8574819" cy="4725764"/>
          </a:xfrm>
        </p:spPr>
        <p:txBody>
          <a:bodyPr/>
          <a:lstStyle/>
          <a:p>
            <a:pPr eaLnBrk="1" hangingPunct="1">
              <a:lnSpc>
                <a:spcPct val="80000"/>
              </a:lnSpc>
            </a:pPr>
            <a:r>
              <a:rPr lang="en-GB" sz="2000" dirty="0"/>
              <a:t>Avoid/Exploit</a:t>
            </a:r>
          </a:p>
          <a:p>
            <a:pPr lvl="1" eaLnBrk="1" hangingPunct="1">
              <a:lnSpc>
                <a:spcPct val="80000"/>
              </a:lnSpc>
              <a:buFont typeface="Arial" panose="020B0604020202020204" pitchFamily="34" charset="0"/>
              <a:buChar char="•"/>
            </a:pPr>
            <a:r>
              <a:rPr lang="en-GB" sz="2000" dirty="0"/>
              <a:t>Eliminate  a negative risk or the impact by doing things differently.</a:t>
            </a:r>
          </a:p>
          <a:p>
            <a:pPr lvl="1" eaLnBrk="1" hangingPunct="1">
              <a:lnSpc>
                <a:spcPct val="80000"/>
              </a:lnSpc>
              <a:buFont typeface="Arial" panose="020B0604020202020204" pitchFamily="34" charset="0"/>
              <a:buChar char="•"/>
            </a:pPr>
            <a:r>
              <a:rPr lang="en-GB" sz="2000" dirty="0"/>
              <a:t>Ensure that a positive risk occurs and realise the opportunity</a:t>
            </a:r>
          </a:p>
          <a:p>
            <a:pPr eaLnBrk="1" hangingPunct="1">
              <a:lnSpc>
                <a:spcPct val="80000"/>
              </a:lnSpc>
            </a:pPr>
            <a:r>
              <a:rPr lang="en-GB" sz="2000" dirty="0"/>
              <a:t>Reduce/Enhance</a:t>
            </a:r>
          </a:p>
          <a:p>
            <a:pPr lvl="1" eaLnBrk="1" hangingPunct="1">
              <a:lnSpc>
                <a:spcPct val="80000"/>
              </a:lnSpc>
              <a:buFont typeface="Arial" panose="020B0604020202020204" pitchFamily="34" charset="0"/>
              <a:buChar char="•"/>
            </a:pPr>
            <a:r>
              <a:rPr lang="en-GB" sz="2000" dirty="0"/>
              <a:t>Reduce the probability/impact of a negative risk to acceptable levels</a:t>
            </a:r>
          </a:p>
          <a:p>
            <a:pPr lvl="1" eaLnBrk="1" hangingPunct="1">
              <a:lnSpc>
                <a:spcPct val="80000"/>
              </a:lnSpc>
              <a:buFont typeface="Arial" panose="020B0604020202020204" pitchFamily="34" charset="0"/>
              <a:buChar char="•"/>
            </a:pPr>
            <a:r>
              <a:rPr lang="en-GB" sz="2000" dirty="0"/>
              <a:t>Increase the probability/impact of a positive risk </a:t>
            </a:r>
          </a:p>
          <a:p>
            <a:pPr eaLnBrk="1" hangingPunct="1">
              <a:lnSpc>
                <a:spcPct val="80000"/>
              </a:lnSpc>
            </a:pPr>
            <a:r>
              <a:rPr lang="en-GB" sz="2000" dirty="0"/>
              <a:t>Transfer/Share</a:t>
            </a:r>
          </a:p>
          <a:p>
            <a:pPr lvl="1" eaLnBrk="1" hangingPunct="1">
              <a:lnSpc>
                <a:spcPct val="80000"/>
              </a:lnSpc>
              <a:buFont typeface="Arial" panose="020B0604020202020204" pitchFamily="34" charset="0"/>
              <a:buChar char="•"/>
            </a:pPr>
            <a:r>
              <a:rPr lang="en-GB" sz="2000" dirty="0"/>
              <a:t>Pass the management or impact of a negative risk to a third party to reduce or avoid the risk , i.e. an insurance policy or penalty clause</a:t>
            </a:r>
          </a:p>
          <a:p>
            <a:pPr lvl="1" eaLnBrk="1" hangingPunct="1">
              <a:lnSpc>
                <a:spcPct val="80000"/>
              </a:lnSpc>
              <a:buFont typeface="Arial" panose="020B0604020202020204" pitchFamily="34" charset="0"/>
              <a:buChar char="•"/>
            </a:pPr>
            <a:r>
              <a:rPr lang="en-GB" sz="2000" dirty="0"/>
              <a:t> As above for positive risks to exploit or enhance the risk, </a:t>
            </a:r>
            <a:r>
              <a:rPr lang="en-GB" sz="2000" dirty="0" err="1"/>
              <a:t>i.e</a:t>
            </a:r>
            <a:r>
              <a:rPr lang="en-GB" sz="2000" dirty="0"/>
              <a:t> form a an alliance or joint venture</a:t>
            </a:r>
          </a:p>
          <a:p>
            <a:pPr eaLnBrk="1" hangingPunct="1">
              <a:lnSpc>
                <a:spcPct val="80000"/>
              </a:lnSpc>
            </a:pPr>
            <a:r>
              <a:rPr lang="en-GB" sz="2000" dirty="0"/>
              <a:t>Acceptance</a:t>
            </a:r>
          </a:p>
          <a:p>
            <a:pPr lvl="1" eaLnBrk="1" hangingPunct="1">
              <a:lnSpc>
                <a:spcPct val="80000"/>
              </a:lnSpc>
              <a:buFont typeface="Arial" panose="020B0604020202020204" pitchFamily="34" charset="0"/>
              <a:buChar char="•"/>
            </a:pPr>
            <a:r>
              <a:rPr lang="en-GB" sz="2000" dirty="0"/>
              <a:t>Tolerate, but monitor the risk</a:t>
            </a:r>
          </a:p>
          <a:p>
            <a:pPr eaLnBrk="1" hangingPunct="1">
              <a:lnSpc>
                <a:spcPct val="80000"/>
              </a:lnSpc>
            </a:pPr>
            <a:r>
              <a:rPr lang="en-GB" sz="2000" dirty="0"/>
              <a:t>Contingency</a:t>
            </a:r>
          </a:p>
          <a:p>
            <a:pPr lvl="1" eaLnBrk="1" hangingPunct="1">
              <a:lnSpc>
                <a:spcPct val="80000"/>
              </a:lnSpc>
              <a:buFont typeface="Arial" panose="020B0604020202020204" pitchFamily="34" charset="0"/>
              <a:buChar char="•"/>
            </a:pPr>
            <a:r>
              <a:rPr lang="en-GB" sz="2000" dirty="0"/>
              <a:t>Do nothing now, but devise a risk response which will be initiated should the risk occur</a:t>
            </a:r>
          </a:p>
          <a:p>
            <a:endParaRPr lang="en-GB" dirty="0"/>
          </a:p>
        </p:txBody>
      </p:sp>
      <p:sp>
        <p:nvSpPr>
          <p:cNvPr id="4" name="Date Placeholder 3">
            <a:extLst>
              <a:ext uri="{FF2B5EF4-FFF2-40B4-BE49-F238E27FC236}">
                <a16:creationId xmlns:a16="http://schemas.microsoft.com/office/drawing/2014/main" id="{F9183F72-8510-4356-A55C-BF647B93FA9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AF188F5-B198-420B-B244-538836921531}"/>
              </a:ext>
            </a:extLst>
          </p:cNvPr>
          <p:cNvSpPr>
            <a:spLocks noGrp="1"/>
          </p:cNvSpPr>
          <p:nvPr>
            <p:ph type="sldNum" sz="quarter" idx="12"/>
          </p:nvPr>
        </p:nvSpPr>
        <p:spPr/>
        <p:txBody>
          <a:bodyPr/>
          <a:lstStyle/>
          <a:p>
            <a:pPr>
              <a:defRPr/>
            </a:pPr>
            <a:fld id="{6550E941-99E4-4403-A917-B30FF69A9617}" type="slidenum">
              <a:rPr lang="en-GB" altLang="en-US" smtClean="0"/>
              <a:pPr>
                <a:defRPr/>
              </a:pPr>
              <a:t>81</a:t>
            </a:fld>
            <a:endParaRPr lang="en-GB" altLang="en-US"/>
          </a:p>
        </p:txBody>
      </p:sp>
    </p:spTree>
    <p:extLst>
      <p:ext uri="{BB962C8B-B14F-4D97-AF65-F5344CB8AC3E}">
        <p14:creationId xmlns:p14="http://schemas.microsoft.com/office/powerpoint/2010/main" val="454738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E7A48-C4DF-4CD3-A7FD-5CB67F80B1E0}"/>
              </a:ext>
            </a:extLst>
          </p:cNvPr>
          <p:cNvSpPr>
            <a:spLocks noGrp="1"/>
          </p:cNvSpPr>
          <p:nvPr>
            <p:ph type="title"/>
          </p:nvPr>
        </p:nvSpPr>
        <p:spPr>
          <a:xfrm>
            <a:off x="457200" y="274638"/>
            <a:ext cx="8229600" cy="748644"/>
          </a:xfrm>
        </p:spPr>
        <p:txBody>
          <a:bodyPr/>
          <a:lstStyle/>
          <a:p>
            <a:r>
              <a:rPr lang="en-GB" sz="3200" b="1" dirty="0"/>
              <a:t>Risk Priority Graph</a:t>
            </a:r>
          </a:p>
        </p:txBody>
      </p:sp>
      <p:sp>
        <p:nvSpPr>
          <p:cNvPr id="4" name="Date Placeholder 3">
            <a:extLst>
              <a:ext uri="{FF2B5EF4-FFF2-40B4-BE49-F238E27FC236}">
                <a16:creationId xmlns:a16="http://schemas.microsoft.com/office/drawing/2014/main" id="{FC27816A-EA9C-4B2D-A5AC-7E922A321056}"/>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88511FEE-2B77-4966-B4DD-27B073AA0851}"/>
              </a:ext>
            </a:extLst>
          </p:cNvPr>
          <p:cNvSpPr>
            <a:spLocks noGrp="1"/>
          </p:cNvSpPr>
          <p:nvPr>
            <p:ph type="sldNum" sz="quarter" idx="12"/>
          </p:nvPr>
        </p:nvSpPr>
        <p:spPr/>
        <p:txBody>
          <a:bodyPr/>
          <a:lstStyle/>
          <a:p>
            <a:pPr>
              <a:defRPr/>
            </a:pPr>
            <a:fld id="{6550E941-99E4-4403-A917-B30FF69A9617}" type="slidenum">
              <a:rPr lang="en-GB" altLang="en-US" smtClean="0"/>
              <a:pPr>
                <a:defRPr/>
              </a:pPr>
              <a:t>82</a:t>
            </a:fld>
            <a:endParaRPr lang="en-GB" altLang="en-US"/>
          </a:p>
        </p:txBody>
      </p:sp>
      <p:grpSp>
        <p:nvGrpSpPr>
          <p:cNvPr id="6" name="Group 5">
            <a:extLst>
              <a:ext uri="{FF2B5EF4-FFF2-40B4-BE49-F238E27FC236}">
                <a16:creationId xmlns:a16="http://schemas.microsoft.com/office/drawing/2014/main" id="{8A9EDD5A-3F16-463B-846C-4785FFAAF237}"/>
              </a:ext>
            </a:extLst>
          </p:cNvPr>
          <p:cNvGrpSpPr/>
          <p:nvPr/>
        </p:nvGrpSpPr>
        <p:grpSpPr>
          <a:xfrm>
            <a:off x="242887" y="1340767"/>
            <a:ext cx="8658225" cy="4081561"/>
            <a:chOff x="1185863" y="1512788"/>
            <a:chExt cx="7958137" cy="5348387"/>
          </a:xfrm>
        </p:grpSpPr>
        <p:sp>
          <p:nvSpPr>
            <p:cNvPr id="7" name="TextBox 12">
              <a:extLst>
                <a:ext uri="{FF2B5EF4-FFF2-40B4-BE49-F238E27FC236}">
                  <a16:creationId xmlns:a16="http://schemas.microsoft.com/office/drawing/2014/main" id="{0FC0656C-9663-44FD-A5AA-960295677B55}"/>
                </a:ext>
              </a:extLst>
            </p:cNvPr>
            <p:cNvSpPr txBox="1">
              <a:spLocks noChangeArrowheads="1"/>
            </p:cNvSpPr>
            <p:nvPr/>
          </p:nvSpPr>
          <p:spPr bwMode="auto">
            <a:xfrm>
              <a:off x="3286125" y="6215063"/>
              <a:ext cx="3506788" cy="646112"/>
            </a:xfrm>
            <a:prstGeom prst="rect">
              <a:avLst/>
            </a:prstGeom>
            <a:noFill/>
            <a:ln w="9525">
              <a:noFill/>
              <a:miter lim="800000"/>
              <a:headEnd/>
              <a:tailEnd/>
            </a:ln>
          </p:spPr>
          <p:txBody>
            <a:bodyPr wrap="none">
              <a:spAutoFit/>
            </a:bodyPr>
            <a:lstStyle/>
            <a:p>
              <a:r>
                <a:rPr lang="en-GB"/>
                <a:t>Low           Medium              High</a:t>
              </a:r>
            </a:p>
            <a:p>
              <a:r>
                <a:rPr lang="en-GB"/>
                <a:t>                  </a:t>
              </a:r>
              <a:r>
                <a:rPr lang="en-GB" b="1"/>
                <a:t>Impact</a:t>
              </a:r>
            </a:p>
          </p:txBody>
        </p:sp>
        <p:grpSp>
          <p:nvGrpSpPr>
            <p:cNvPr id="8" name="Group 7">
              <a:extLst>
                <a:ext uri="{FF2B5EF4-FFF2-40B4-BE49-F238E27FC236}">
                  <a16:creationId xmlns:a16="http://schemas.microsoft.com/office/drawing/2014/main" id="{C7B6A51D-2903-45F9-8282-4D5C0FA4FA10}"/>
                </a:ext>
              </a:extLst>
            </p:cNvPr>
            <p:cNvGrpSpPr/>
            <p:nvPr/>
          </p:nvGrpSpPr>
          <p:grpSpPr>
            <a:xfrm>
              <a:off x="1185863" y="1512788"/>
              <a:ext cx="6715125" cy="4071937"/>
              <a:chOff x="1285875" y="2071688"/>
              <a:chExt cx="6715125" cy="4071937"/>
            </a:xfrm>
          </p:grpSpPr>
          <p:sp>
            <p:nvSpPr>
              <p:cNvPr id="10" name="Rectangle 9">
                <a:extLst>
                  <a:ext uri="{FF2B5EF4-FFF2-40B4-BE49-F238E27FC236}">
                    <a16:creationId xmlns:a16="http://schemas.microsoft.com/office/drawing/2014/main" id="{69C58599-28D9-4B07-877F-9BD50A6D47F2}"/>
                  </a:ext>
                </a:extLst>
              </p:cNvPr>
              <p:cNvSpPr/>
              <p:nvPr/>
            </p:nvSpPr>
            <p:spPr>
              <a:xfrm>
                <a:off x="2643188" y="3571875"/>
                <a:ext cx="1571625" cy="1285875"/>
              </a:xfrm>
              <a:prstGeom prst="rect">
                <a:avLst/>
              </a:prstGeom>
              <a:gradFill>
                <a:gsLst>
                  <a:gs pos="0">
                    <a:srgbClr val="DDEBCF"/>
                  </a:gs>
                  <a:gs pos="50000">
                    <a:srgbClr val="9CB86E"/>
                  </a:gs>
                  <a:gs pos="100000">
                    <a:srgbClr val="156B13"/>
                  </a:gs>
                </a:gsLst>
                <a:lin ang="27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schemeClr val="tx1"/>
                  </a:solidFill>
                </a:endParaRPr>
              </a:p>
            </p:txBody>
          </p:sp>
          <p:sp>
            <p:nvSpPr>
              <p:cNvPr id="11" name="Rectangle 10">
                <a:extLst>
                  <a:ext uri="{FF2B5EF4-FFF2-40B4-BE49-F238E27FC236}">
                    <a16:creationId xmlns:a16="http://schemas.microsoft.com/office/drawing/2014/main" id="{7568B6EC-C0A2-4F92-A20D-4001EDA8DF4C}"/>
                  </a:ext>
                </a:extLst>
              </p:cNvPr>
              <p:cNvSpPr/>
              <p:nvPr/>
            </p:nvSpPr>
            <p:spPr>
              <a:xfrm>
                <a:off x="2643188" y="4857750"/>
                <a:ext cx="1571625" cy="1285875"/>
              </a:xfrm>
              <a:prstGeom prst="rect">
                <a:avLst/>
              </a:prstGeom>
              <a:gradFill>
                <a:gsLst>
                  <a:gs pos="0">
                    <a:srgbClr val="DDEBCF"/>
                  </a:gs>
                  <a:gs pos="50000">
                    <a:srgbClr val="9CB86E"/>
                  </a:gs>
                  <a:gs pos="100000">
                    <a:srgbClr val="156B13"/>
                  </a:gs>
                </a:gsLst>
                <a:lin ang="27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schemeClr val="tx1"/>
                    </a:solidFill>
                  </a:rPr>
                  <a:t>6</a:t>
                </a:r>
              </a:p>
            </p:txBody>
          </p:sp>
          <p:sp>
            <p:nvSpPr>
              <p:cNvPr id="12" name="Rectangle 11">
                <a:extLst>
                  <a:ext uri="{FF2B5EF4-FFF2-40B4-BE49-F238E27FC236}">
                    <a16:creationId xmlns:a16="http://schemas.microsoft.com/office/drawing/2014/main" id="{BAC0C713-1CCD-48E5-8E71-8C6C57E9D402}"/>
                  </a:ext>
                </a:extLst>
              </p:cNvPr>
              <p:cNvSpPr/>
              <p:nvPr/>
            </p:nvSpPr>
            <p:spPr>
              <a:xfrm>
                <a:off x="4214813" y="4857750"/>
                <a:ext cx="1571625" cy="1285875"/>
              </a:xfrm>
              <a:prstGeom prst="rect">
                <a:avLst/>
              </a:prstGeom>
              <a:gradFill>
                <a:gsLst>
                  <a:gs pos="0">
                    <a:srgbClr val="DDEBCF"/>
                  </a:gs>
                  <a:gs pos="50000">
                    <a:srgbClr val="9CB86E"/>
                  </a:gs>
                  <a:gs pos="100000">
                    <a:srgbClr val="156B13"/>
                  </a:gs>
                </a:gsLst>
                <a:lin ang="27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schemeClr val="tx1"/>
                    </a:solidFill>
                  </a:rPr>
                  <a:t>5, 10</a:t>
                </a:r>
              </a:p>
            </p:txBody>
          </p:sp>
          <p:sp>
            <p:nvSpPr>
              <p:cNvPr id="13" name="Rectangle 12">
                <a:extLst>
                  <a:ext uri="{FF2B5EF4-FFF2-40B4-BE49-F238E27FC236}">
                    <a16:creationId xmlns:a16="http://schemas.microsoft.com/office/drawing/2014/main" id="{2ABC05FD-9E58-4F63-ABCC-16357FDDBA2D}"/>
                  </a:ext>
                </a:extLst>
              </p:cNvPr>
              <p:cNvSpPr/>
              <p:nvPr/>
            </p:nvSpPr>
            <p:spPr>
              <a:xfrm>
                <a:off x="4214813" y="3571875"/>
                <a:ext cx="1571625" cy="1285875"/>
              </a:xfrm>
              <a:prstGeom prst="rect">
                <a:avLst/>
              </a:prstGeom>
              <a:gradFill>
                <a:gsLst>
                  <a:gs pos="0">
                    <a:srgbClr val="DDEBCF"/>
                  </a:gs>
                  <a:gs pos="50000">
                    <a:srgbClr val="9CB86E"/>
                  </a:gs>
                  <a:gs pos="100000">
                    <a:srgbClr val="156B13"/>
                  </a:gs>
                </a:gsLst>
                <a:lin ang="27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schemeClr val="tx1"/>
                    </a:solidFill>
                  </a:rPr>
                  <a:t>8</a:t>
                </a:r>
              </a:p>
            </p:txBody>
          </p:sp>
          <p:sp>
            <p:nvSpPr>
              <p:cNvPr id="14" name="Rectangle 13">
                <a:extLst>
                  <a:ext uri="{FF2B5EF4-FFF2-40B4-BE49-F238E27FC236}">
                    <a16:creationId xmlns:a16="http://schemas.microsoft.com/office/drawing/2014/main" id="{1B0026F6-D67E-4025-A74D-8C0DCC1D7681}"/>
                  </a:ext>
                </a:extLst>
              </p:cNvPr>
              <p:cNvSpPr/>
              <p:nvPr/>
            </p:nvSpPr>
            <p:spPr>
              <a:xfrm>
                <a:off x="2643188" y="2286000"/>
                <a:ext cx="1571625" cy="1285875"/>
              </a:xfrm>
              <a:prstGeom prst="rect">
                <a:avLst/>
              </a:prstGeom>
              <a:gradFill>
                <a:gsLst>
                  <a:gs pos="0">
                    <a:srgbClr val="DDEBCF"/>
                  </a:gs>
                  <a:gs pos="50000">
                    <a:srgbClr val="9CB86E"/>
                  </a:gs>
                  <a:gs pos="100000">
                    <a:srgbClr val="156B13"/>
                  </a:gs>
                </a:gsLst>
                <a:lin ang="27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schemeClr val="tx1"/>
                  </a:solidFill>
                </a:endParaRPr>
              </a:p>
            </p:txBody>
          </p:sp>
          <p:sp>
            <p:nvSpPr>
              <p:cNvPr id="15" name="Rectangle 14">
                <a:extLst>
                  <a:ext uri="{FF2B5EF4-FFF2-40B4-BE49-F238E27FC236}">
                    <a16:creationId xmlns:a16="http://schemas.microsoft.com/office/drawing/2014/main" id="{A4A73634-4817-43A3-8758-7E92D9314A18}"/>
                  </a:ext>
                </a:extLst>
              </p:cNvPr>
              <p:cNvSpPr/>
              <p:nvPr/>
            </p:nvSpPr>
            <p:spPr>
              <a:xfrm>
                <a:off x="5786438" y="4857750"/>
                <a:ext cx="1571625" cy="1285875"/>
              </a:xfrm>
              <a:prstGeom prst="rect">
                <a:avLst/>
              </a:prstGeom>
              <a:gradFill>
                <a:gsLst>
                  <a:gs pos="0">
                    <a:srgbClr val="DDEBCF"/>
                  </a:gs>
                  <a:gs pos="50000">
                    <a:srgbClr val="9CB86E"/>
                  </a:gs>
                  <a:gs pos="100000">
                    <a:srgbClr val="156B13"/>
                  </a:gs>
                </a:gsLst>
                <a:lin ang="27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schemeClr val="tx1"/>
                    </a:solidFill>
                  </a:rPr>
                  <a:t>1, 9, 11, 12</a:t>
                </a:r>
              </a:p>
            </p:txBody>
          </p:sp>
          <p:sp>
            <p:nvSpPr>
              <p:cNvPr id="16" name="Rectangle 15">
                <a:extLst>
                  <a:ext uri="{FF2B5EF4-FFF2-40B4-BE49-F238E27FC236}">
                    <a16:creationId xmlns:a16="http://schemas.microsoft.com/office/drawing/2014/main" id="{11C907B0-1FA2-49EE-942F-83098B38EB01}"/>
                  </a:ext>
                </a:extLst>
              </p:cNvPr>
              <p:cNvSpPr/>
              <p:nvPr/>
            </p:nvSpPr>
            <p:spPr>
              <a:xfrm>
                <a:off x="4214813" y="2286000"/>
                <a:ext cx="1571625" cy="1285875"/>
              </a:xfrm>
              <a:prstGeom prst="rect">
                <a:avLst/>
              </a:prstGeom>
              <a:gradFill>
                <a:gsLst>
                  <a:gs pos="0">
                    <a:srgbClr val="FFF200"/>
                  </a:gs>
                  <a:gs pos="45000">
                    <a:srgbClr val="FF7A00"/>
                  </a:gs>
                  <a:gs pos="70000">
                    <a:srgbClr val="FF0300"/>
                  </a:gs>
                  <a:gs pos="100000">
                    <a:srgbClr val="4D0808"/>
                  </a:gs>
                </a:gsLst>
                <a:lin ang="27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schemeClr val="tx1"/>
                    </a:solidFill>
                  </a:rPr>
                  <a:t>2, 3</a:t>
                </a:r>
              </a:p>
              <a:p>
                <a:pPr algn="ctr">
                  <a:defRPr/>
                </a:pPr>
                <a:endParaRPr lang="en-US" dirty="0">
                  <a:solidFill>
                    <a:schemeClr val="tx1"/>
                  </a:solidFill>
                </a:endParaRPr>
              </a:p>
            </p:txBody>
          </p:sp>
          <p:sp>
            <p:nvSpPr>
              <p:cNvPr id="17" name="Rectangle 16">
                <a:extLst>
                  <a:ext uri="{FF2B5EF4-FFF2-40B4-BE49-F238E27FC236}">
                    <a16:creationId xmlns:a16="http://schemas.microsoft.com/office/drawing/2014/main" id="{D18BEEA0-719D-4527-B030-B225DAB44B9D}"/>
                  </a:ext>
                </a:extLst>
              </p:cNvPr>
              <p:cNvSpPr/>
              <p:nvPr/>
            </p:nvSpPr>
            <p:spPr>
              <a:xfrm>
                <a:off x="5786438" y="2286000"/>
                <a:ext cx="1571625" cy="1285875"/>
              </a:xfrm>
              <a:prstGeom prst="rect">
                <a:avLst/>
              </a:prstGeom>
              <a:gradFill>
                <a:gsLst>
                  <a:gs pos="0">
                    <a:srgbClr val="FFF200"/>
                  </a:gs>
                  <a:gs pos="45000">
                    <a:srgbClr val="FF7A00"/>
                  </a:gs>
                  <a:gs pos="70000">
                    <a:srgbClr val="FF0300"/>
                  </a:gs>
                  <a:gs pos="100000">
                    <a:srgbClr val="4D0808"/>
                  </a:gs>
                </a:gsLst>
                <a:lin ang="27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schemeClr val="tx1"/>
                    </a:solidFill>
                  </a:rPr>
                  <a:t>4</a:t>
                </a:r>
              </a:p>
            </p:txBody>
          </p:sp>
          <p:sp>
            <p:nvSpPr>
              <p:cNvPr id="18" name="Rectangle 17">
                <a:extLst>
                  <a:ext uri="{FF2B5EF4-FFF2-40B4-BE49-F238E27FC236}">
                    <a16:creationId xmlns:a16="http://schemas.microsoft.com/office/drawing/2014/main" id="{7BFAAB34-81E9-4DD6-B7D0-43BF2A4C9A03}"/>
                  </a:ext>
                </a:extLst>
              </p:cNvPr>
              <p:cNvSpPr/>
              <p:nvPr/>
            </p:nvSpPr>
            <p:spPr>
              <a:xfrm>
                <a:off x="5786438" y="3571875"/>
                <a:ext cx="1571625" cy="1285875"/>
              </a:xfrm>
              <a:prstGeom prst="rect">
                <a:avLst/>
              </a:prstGeom>
              <a:gradFill>
                <a:gsLst>
                  <a:gs pos="0">
                    <a:srgbClr val="FFF200"/>
                  </a:gs>
                  <a:gs pos="45000">
                    <a:srgbClr val="FF7A00"/>
                  </a:gs>
                  <a:gs pos="70000">
                    <a:srgbClr val="FF0300"/>
                  </a:gs>
                  <a:gs pos="100000">
                    <a:srgbClr val="4D0808"/>
                  </a:gs>
                </a:gsLst>
                <a:lin ang="27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schemeClr val="tx1"/>
                    </a:solidFill>
                  </a:rPr>
                  <a:t>7</a:t>
                </a:r>
              </a:p>
            </p:txBody>
          </p:sp>
          <p:sp>
            <p:nvSpPr>
              <p:cNvPr id="19" name="TextBox 13">
                <a:extLst>
                  <a:ext uri="{FF2B5EF4-FFF2-40B4-BE49-F238E27FC236}">
                    <a16:creationId xmlns:a16="http://schemas.microsoft.com/office/drawing/2014/main" id="{FED31062-74FA-4F46-81A3-611F0E1D4506}"/>
                  </a:ext>
                </a:extLst>
              </p:cNvPr>
              <p:cNvSpPr txBox="1">
                <a:spLocks noChangeArrowheads="1"/>
              </p:cNvSpPr>
              <p:nvPr/>
            </p:nvSpPr>
            <p:spPr bwMode="auto">
              <a:xfrm>
                <a:off x="1285875" y="2071688"/>
                <a:ext cx="1377950" cy="3970337"/>
              </a:xfrm>
              <a:prstGeom prst="rect">
                <a:avLst/>
              </a:prstGeom>
              <a:noFill/>
              <a:ln w="9525">
                <a:noFill/>
                <a:miter lim="800000"/>
                <a:headEnd/>
                <a:tailEnd/>
              </a:ln>
            </p:spPr>
            <p:txBody>
              <a:bodyPr wrap="none">
                <a:spAutoFit/>
              </a:bodyPr>
              <a:lstStyle/>
              <a:p>
                <a:r>
                  <a:rPr lang="en-GB" b="1" dirty="0"/>
                  <a:t>Probability</a:t>
                </a:r>
              </a:p>
              <a:p>
                <a:endParaRPr lang="en-GB" dirty="0"/>
              </a:p>
              <a:p>
                <a:endParaRPr lang="en-GB" dirty="0"/>
              </a:p>
              <a:p>
                <a:r>
                  <a:rPr lang="en-GB" dirty="0"/>
                  <a:t>High</a:t>
                </a:r>
              </a:p>
              <a:p>
                <a:endParaRPr lang="en-GB" dirty="0"/>
              </a:p>
              <a:p>
                <a:endParaRPr lang="en-GB" dirty="0"/>
              </a:p>
              <a:p>
                <a:endParaRPr lang="en-GB" dirty="0"/>
              </a:p>
              <a:p>
                <a:r>
                  <a:rPr lang="en-GB" dirty="0"/>
                  <a:t>Medium</a:t>
                </a:r>
              </a:p>
              <a:p>
                <a:endParaRPr lang="en-GB" dirty="0"/>
              </a:p>
              <a:p>
                <a:endParaRPr lang="en-GB" dirty="0"/>
              </a:p>
              <a:p>
                <a:endParaRPr lang="en-GB" dirty="0"/>
              </a:p>
              <a:p>
                <a:endParaRPr lang="en-GB" dirty="0"/>
              </a:p>
              <a:p>
                <a:r>
                  <a:rPr lang="en-GB" dirty="0"/>
                  <a:t>Low</a:t>
                </a:r>
              </a:p>
              <a:p>
                <a:endParaRPr lang="en-GB" dirty="0"/>
              </a:p>
            </p:txBody>
          </p:sp>
          <p:cxnSp>
            <p:nvCxnSpPr>
              <p:cNvPr id="20" name="Elbow Connector 15">
                <a:extLst>
                  <a:ext uri="{FF2B5EF4-FFF2-40B4-BE49-F238E27FC236}">
                    <a16:creationId xmlns:a16="http://schemas.microsoft.com/office/drawing/2014/main" id="{4DB75A63-7EC4-4B96-97DD-B8EE2F514C1B}"/>
                  </a:ext>
                </a:extLst>
              </p:cNvPr>
              <p:cNvCxnSpPr/>
              <p:nvPr/>
            </p:nvCxnSpPr>
            <p:spPr>
              <a:xfrm>
                <a:off x="4214813" y="3571875"/>
                <a:ext cx="3786187" cy="1285875"/>
              </a:xfrm>
              <a:prstGeom prst="bentConnector3">
                <a:avLst>
                  <a:gd name="adj1" fmla="val 42333"/>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B4F6899-1DBC-47A1-A009-59892CF45ECB}"/>
                  </a:ext>
                </a:extLst>
              </p:cNvPr>
              <p:cNvCxnSpPr/>
              <p:nvPr/>
            </p:nvCxnSpPr>
            <p:spPr>
              <a:xfrm rot="5400000">
                <a:off x="3570287" y="2928938"/>
                <a:ext cx="1287463"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TextBox 34">
              <a:extLst>
                <a:ext uri="{FF2B5EF4-FFF2-40B4-BE49-F238E27FC236}">
                  <a16:creationId xmlns:a16="http://schemas.microsoft.com/office/drawing/2014/main" id="{01531FF3-8097-4CD3-AC3E-1D2EB4F9A659}"/>
                </a:ext>
              </a:extLst>
            </p:cNvPr>
            <p:cNvSpPr txBox="1">
              <a:spLocks noChangeArrowheads="1"/>
            </p:cNvSpPr>
            <p:nvPr/>
          </p:nvSpPr>
          <p:spPr bwMode="auto">
            <a:xfrm>
              <a:off x="7929563" y="4429125"/>
              <a:ext cx="1214437" cy="923925"/>
            </a:xfrm>
            <a:prstGeom prst="rect">
              <a:avLst/>
            </a:prstGeom>
            <a:noFill/>
            <a:ln w="9525">
              <a:noFill/>
              <a:miter lim="800000"/>
              <a:headEnd/>
              <a:tailEnd/>
            </a:ln>
          </p:spPr>
          <p:txBody>
            <a:bodyPr>
              <a:spAutoFit/>
            </a:bodyPr>
            <a:lstStyle/>
            <a:p>
              <a:r>
                <a:rPr lang="en-GB"/>
                <a:t>Risk Tolerance Line</a:t>
              </a:r>
            </a:p>
          </p:txBody>
        </p:sp>
      </p:grpSp>
    </p:spTree>
    <p:extLst>
      <p:ext uri="{BB962C8B-B14F-4D97-AF65-F5344CB8AC3E}">
        <p14:creationId xmlns:p14="http://schemas.microsoft.com/office/powerpoint/2010/main" val="2997604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F7CC9-DE66-4803-85BF-93C225420D49}"/>
              </a:ext>
            </a:extLst>
          </p:cNvPr>
          <p:cNvSpPr>
            <a:spLocks noGrp="1"/>
          </p:cNvSpPr>
          <p:nvPr>
            <p:ph type="title"/>
          </p:nvPr>
        </p:nvSpPr>
        <p:spPr/>
        <p:txBody>
          <a:bodyPr/>
          <a:lstStyle/>
          <a:p>
            <a:r>
              <a:rPr lang="en-GB" sz="3200" b="1" dirty="0"/>
              <a:t>Cost Management Tool </a:t>
            </a:r>
          </a:p>
        </p:txBody>
      </p:sp>
      <p:sp>
        <p:nvSpPr>
          <p:cNvPr id="3" name="Content Placeholder 2">
            <a:extLst>
              <a:ext uri="{FF2B5EF4-FFF2-40B4-BE49-F238E27FC236}">
                <a16:creationId xmlns:a16="http://schemas.microsoft.com/office/drawing/2014/main" id="{38AE98A2-08E6-44FE-8288-69BFB5018A81}"/>
              </a:ext>
            </a:extLst>
          </p:cNvPr>
          <p:cNvSpPr>
            <a:spLocks noGrp="1"/>
          </p:cNvSpPr>
          <p:nvPr>
            <p:ph idx="1"/>
          </p:nvPr>
        </p:nvSpPr>
        <p:spPr>
          <a:xfrm>
            <a:off x="457200" y="1600201"/>
            <a:ext cx="8229600" cy="2548880"/>
          </a:xfrm>
        </p:spPr>
        <p:txBody>
          <a:bodyPr/>
          <a:lstStyle/>
          <a:p>
            <a:pPr marL="0" indent="0">
              <a:buNone/>
            </a:pPr>
            <a:r>
              <a:rPr lang="en-GB" sz="2400" dirty="0"/>
              <a:t>All projects are constrained by cost and time; hence, having robust cost and time estimates are essential to ensure that the project meets it’s objectives.</a:t>
            </a:r>
          </a:p>
          <a:p>
            <a:pPr marL="0" indent="0">
              <a:buNone/>
            </a:pPr>
            <a:r>
              <a:rPr lang="en-GB" sz="2400" dirty="0"/>
              <a:t>There are different types of estimating cost and time in projects: Analogous, Expert Judgement, Parametric and Three-Points estimating.</a:t>
            </a:r>
          </a:p>
        </p:txBody>
      </p:sp>
      <p:sp>
        <p:nvSpPr>
          <p:cNvPr id="4" name="Date Placeholder 3">
            <a:extLst>
              <a:ext uri="{FF2B5EF4-FFF2-40B4-BE49-F238E27FC236}">
                <a16:creationId xmlns:a16="http://schemas.microsoft.com/office/drawing/2014/main" id="{A57C5996-B433-4D00-A33B-F171B85E09DE}"/>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90FE48E-D8BE-4281-AFB4-781E26A38776}"/>
              </a:ext>
            </a:extLst>
          </p:cNvPr>
          <p:cNvSpPr>
            <a:spLocks noGrp="1"/>
          </p:cNvSpPr>
          <p:nvPr>
            <p:ph type="sldNum" sz="quarter" idx="12"/>
          </p:nvPr>
        </p:nvSpPr>
        <p:spPr/>
        <p:txBody>
          <a:bodyPr/>
          <a:lstStyle/>
          <a:p>
            <a:pPr>
              <a:defRPr/>
            </a:pPr>
            <a:fld id="{6550E941-99E4-4403-A917-B30FF69A9617}" type="slidenum">
              <a:rPr lang="en-GB" altLang="en-US" smtClean="0"/>
              <a:pPr>
                <a:defRPr/>
              </a:pPr>
              <a:t>83</a:t>
            </a:fld>
            <a:endParaRPr lang="en-GB" altLang="en-US"/>
          </a:p>
        </p:txBody>
      </p:sp>
    </p:spTree>
    <p:extLst>
      <p:ext uri="{BB962C8B-B14F-4D97-AF65-F5344CB8AC3E}">
        <p14:creationId xmlns:p14="http://schemas.microsoft.com/office/powerpoint/2010/main" val="4184476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647C0-3BF8-43AD-AF56-C20DE4BBB36A}"/>
              </a:ext>
            </a:extLst>
          </p:cNvPr>
          <p:cNvSpPr>
            <a:spLocks noGrp="1"/>
          </p:cNvSpPr>
          <p:nvPr>
            <p:ph type="title"/>
          </p:nvPr>
        </p:nvSpPr>
        <p:spPr>
          <a:xfrm>
            <a:off x="457200" y="113127"/>
            <a:ext cx="8229600" cy="706090"/>
          </a:xfrm>
        </p:spPr>
        <p:txBody>
          <a:bodyPr/>
          <a:lstStyle/>
          <a:p>
            <a:r>
              <a:rPr lang="en-GB" sz="3200" b="1" dirty="0"/>
              <a:t>Project Budget </a:t>
            </a:r>
          </a:p>
        </p:txBody>
      </p:sp>
      <p:sp>
        <p:nvSpPr>
          <p:cNvPr id="3" name="Content Placeholder 2">
            <a:extLst>
              <a:ext uri="{FF2B5EF4-FFF2-40B4-BE49-F238E27FC236}">
                <a16:creationId xmlns:a16="http://schemas.microsoft.com/office/drawing/2014/main" id="{4782BF02-FAAC-4579-ADA4-22ABA462EAB8}"/>
              </a:ext>
            </a:extLst>
          </p:cNvPr>
          <p:cNvSpPr>
            <a:spLocks noGrp="1"/>
          </p:cNvSpPr>
          <p:nvPr>
            <p:ph idx="1"/>
          </p:nvPr>
        </p:nvSpPr>
        <p:spPr>
          <a:xfrm>
            <a:off x="107504" y="850098"/>
            <a:ext cx="8712967" cy="4451110"/>
          </a:xfrm>
        </p:spPr>
        <p:txBody>
          <a:bodyPr/>
          <a:lstStyle/>
          <a:p>
            <a:pPr eaLnBrk="1" hangingPunct="1">
              <a:buNone/>
            </a:pPr>
            <a:r>
              <a:rPr lang="en-GB" sz="2400" dirty="0"/>
              <a:t>Meredith and Mantel (2009, p.293) “A budget is a plan for allocating resources”. </a:t>
            </a:r>
          </a:p>
          <a:p>
            <a:pPr eaLnBrk="1" hangingPunct="1">
              <a:buNone/>
            </a:pPr>
            <a:r>
              <a:rPr lang="en-GB" sz="2400" dirty="0"/>
              <a:t>It can be determined by the top-down and bottom-up approach:</a:t>
            </a:r>
          </a:p>
          <a:p>
            <a:pPr lvl="1" eaLnBrk="1" hangingPunct="1">
              <a:buFont typeface="Arial" panose="020B0604020202020204" pitchFamily="34" charset="0"/>
              <a:buChar char="•"/>
            </a:pPr>
            <a:r>
              <a:rPr lang="en-GB" sz="2400" b="1" dirty="0"/>
              <a:t>Top Down</a:t>
            </a:r>
            <a:r>
              <a:rPr lang="en-GB" sz="2400" dirty="0"/>
              <a:t>: Pre-determined by management based on what it is considered </a:t>
            </a:r>
            <a:r>
              <a:rPr lang="en-GB" sz="2400" i="1" dirty="0"/>
              <a:t>worth</a:t>
            </a:r>
            <a:r>
              <a:rPr lang="en-GB" sz="2400" dirty="0"/>
              <a:t> spending on the project to achieve the desired benefit.</a:t>
            </a:r>
          </a:p>
          <a:p>
            <a:pPr lvl="1" eaLnBrk="1" hangingPunct="1">
              <a:buFont typeface="Arial" panose="020B0604020202020204" pitchFamily="34" charset="0"/>
              <a:buChar char="•"/>
            </a:pPr>
            <a:r>
              <a:rPr lang="en-GB" sz="2400" b="1" dirty="0"/>
              <a:t>Bottom Up</a:t>
            </a:r>
            <a:r>
              <a:rPr lang="en-GB" sz="2400" dirty="0"/>
              <a:t>:  Determined by estimating the cost of activities on the work breakdown structure.</a:t>
            </a:r>
          </a:p>
          <a:p>
            <a:pPr marL="457200" lvl="1" indent="0" eaLnBrk="1" hangingPunct="1">
              <a:buNone/>
            </a:pPr>
            <a:r>
              <a:rPr lang="en-GB" sz="2400" dirty="0"/>
              <a:t>It is also important to plan for the contingency, which is the sum kept aside to cover any unforeseen cost related risks.</a:t>
            </a:r>
          </a:p>
          <a:p>
            <a:endParaRPr lang="en-GB" dirty="0"/>
          </a:p>
        </p:txBody>
      </p:sp>
      <p:sp>
        <p:nvSpPr>
          <p:cNvPr id="4" name="Date Placeholder 3">
            <a:extLst>
              <a:ext uri="{FF2B5EF4-FFF2-40B4-BE49-F238E27FC236}">
                <a16:creationId xmlns:a16="http://schemas.microsoft.com/office/drawing/2014/main" id="{E9DE2097-664F-4486-9ABB-CA785D83C29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2677D924-A7E7-4834-8357-5EE2F7CC703D}"/>
              </a:ext>
            </a:extLst>
          </p:cNvPr>
          <p:cNvSpPr>
            <a:spLocks noGrp="1"/>
          </p:cNvSpPr>
          <p:nvPr>
            <p:ph type="sldNum" sz="quarter" idx="12"/>
          </p:nvPr>
        </p:nvSpPr>
        <p:spPr/>
        <p:txBody>
          <a:bodyPr/>
          <a:lstStyle/>
          <a:p>
            <a:pPr>
              <a:defRPr/>
            </a:pPr>
            <a:fld id="{6550E941-99E4-4403-A917-B30FF69A9617}" type="slidenum">
              <a:rPr lang="en-GB" altLang="en-US" smtClean="0"/>
              <a:pPr>
                <a:defRPr/>
              </a:pPr>
              <a:t>84</a:t>
            </a:fld>
            <a:endParaRPr lang="en-GB" altLang="en-US"/>
          </a:p>
        </p:txBody>
      </p:sp>
    </p:spTree>
    <p:extLst>
      <p:ext uri="{BB962C8B-B14F-4D97-AF65-F5344CB8AC3E}">
        <p14:creationId xmlns:p14="http://schemas.microsoft.com/office/powerpoint/2010/main" val="357576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pPr eaLnBrk="1" hangingPunct="1">
              <a:defRPr/>
            </a:pPr>
            <a:r>
              <a:rPr lang="en-GB" sz="3200" b="1" dirty="0"/>
              <a:t>Developing a Bottom-up Budget</a:t>
            </a:r>
          </a:p>
        </p:txBody>
      </p:sp>
      <p:sp>
        <p:nvSpPr>
          <p:cNvPr id="183299" name="Content Placeholder 2"/>
          <p:cNvSpPr>
            <a:spLocks noGrp="1"/>
          </p:cNvSpPr>
          <p:nvPr>
            <p:ph idx="1"/>
          </p:nvPr>
        </p:nvSpPr>
        <p:spPr>
          <a:xfrm>
            <a:off x="457200" y="1124744"/>
            <a:ext cx="8229600" cy="3528392"/>
          </a:xfrm>
        </p:spPr>
        <p:txBody>
          <a:bodyPr/>
          <a:lstStyle/>
          <a:p>
            <a:pPr marL="0" indent="0" eaLnBrk="1" hangingPunct="1">
              <a:buNone/>
            </a:pPr>
            <a:r>
              <a:rPr lang="en-GB" sz="2400" dirty="0"/>
              <a:t>Bottom-up budgets are determined by estimating the cost of each individual WBS activity.</a:t>
            </a:r>
          </a:p>
          <a:p>
            <a:pPr marL="0" indent="0" eaLnBrk="1" hangingPunct="1">
              <a:buNone/>
            </a:pPr>
            <a:r>
              <a:rPr lang="en-GB" sz="2400" dirty="0"/>
              <a:t>The cost estimates are developed using:</a:t>
            </a:r>
          </a:p>
          <a:p>
            <a:pPr lvl="1" eaLnBrk="1" hangingPunct="1">
              <a:buFont typeface="Arial" panose="020B0604020202020204" pitchFamily="34" charset="0"/>
              <a:buChar char="•"/>
            </a:pPr>
            <a:r>
              <a:rPr lang="en-GB" sz="2400" dirty="0"/>
              <a:t>Direct Costs</a:t>
            </a:r>
          </a:p>
          <a:p>
            <a:pPr lvl="1" eaLnBrk="1" hangingPunct="1">
              <a:buFont typeface="Arial" panose="020B0604020202020204" pitchFamily="34" charset="0"/>
              <a:buChar char="•"/>
            </a:pPr>
            <a:r>
              <a:rPr lang="en-GB" sz="2400" dirty="0"/>
              <a:t>Indirect Costs (Overheads)</a:t>
            </a:r>
          </a:p>
          <a:p>
            <a:pPr lvl="1" eaLnBrk="1" hangingPunct="1">
              <a:buFont typeface="Arial" panose="020B0604020202020204" pitchFamily="34" charset="0"/>
              <a:buChar char="•"/>
            </a:pPr>
            <a:r>
              <a:rPr lang="en-GB" sz="2400" dirty="0"/>
              <a:t>Resource Costs</a:t>
            </a:r>
          </a:p>
          <a:p>
            <a:pPr lvl="1" eaLnBrk="1" hangingPunct="1">
              <a:buFont typeface="Arial" panose="020B0604020202020204" pitchFamily="34" charset="0"/>
              <a:buChar char="•"/>
            </a:pPr>
            <a:r>
              <a:rPr lang="en-GB" sz="2400" dirty="0"/>
              <a:t>Capital Costs</a:t>
            </a:r>
          </a:p>
          <a:p>
            <a:pPr lvl="1" eaLnBrk="1" hangingPunct="1">
              <a:buFont typeface="Arial" panose="020B0604020202020204" pitchFamily="34" charset="0"/>
              <a:buChar char="•"/>
            </a:pPr>
            <a:r>
              <a:rPr lang="en-GB" sz="2400" dirty="0"/>
              <a:t>Material Costs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329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329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329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329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3299">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83299">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832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19386-93B1-4447-9C1E-1685682F5CEF}"/>
              </a:ext>
            </a:extLst>
          </p:cNvPr>
          <p:cNvSpPr>
            <a:spLocks noGrp="1"/>
          </p:cNvSpPr>
          <p:nvPr>
            <p:ph type="title"/>
          </p:nvPr>
        </p:nvSpPr>
        <p:spPr>
          <a:xfrm>
            <a:off x="323528" y="114300"/>
            <a:ext cx="8229600" cy="864096"/>
          </a:xfrm>
        </p:spPr>
        <p:txBody>
          <a:bodyPr/>
          <a:lstStyle/>
          <a:p>
            <a:r>
              <a:rPr lang="en-GB" sz="3200" b="1" dirty="0"/>
              <a:t>Analogous Estimating</a:t>
            </a:r>
          </a:p>
        </p:txBody>
      </p:sp>
      <p:sp>
        <p:nvSpPr>
          <p:cNvPr id="3" name="Content Placeholder 2">
            <a:extLst>
              <a:ext uri="{FF2B5EF4-FFF2-40B4-BE49-F238E27FC236}">
                <a16:creationId xmlns:a16="http://schemas.microsoft.com/office/drawing/2014/main" id="{F92C947B-12D6-4938-A764-96CA2FB0C7B3}"/>
              </a:ext>
            </a:extLst>
          </p:cNvPr>
          <p:cNvSpPr>
            <a:spLocks noGrp="1"/>
          </p:cNvSpPr>
          <p:nvPr>
            <p:ph idx="1"/>
          </p:nvPr>
        </p:nvSpPr>
        <p:spPr>
          <a:xfrm>
            <a:off x="457200" y="1412776"/>
            <a:ext cx="8363272" cy="2764903"/>
          </a:xfrm>
        </p:spPr>
        <p:txBody>
          <a:bodyPr/>
          <a:lstStyle/>
          <a:p>
            <a:pPr marL="0" indent="0">
              <a:buNone/>
            </a:pPr>
            <a:r>
              <a:rPr lang="en-GB" sz="2400" dirty="0"/>
              <a:t>According to PMI (2006), “analogous duration estimating utilises the actual duration of a previous or similar schedule as the basis of estimating the duration of a future schedule activity”</a:t>
            </a:r>
          </a:p>
          <a:p>
            <a:pPr marL="0" indent="0">
              <a:buNone/>
            </a:pPr>
            <a:r>
              <a:rPr lang="en-GB" sz="2400" dirty="0"/>
              <a:t>It relies on previous experience and knowledge of similar task.</a:t>
            </a:r>
          </a:p>
        </p:txBody>
      </p:sp>
      <p:sp>
        <p:nvSpPr>
          <p:cNvPr id="4" name="Date Placeholder 3">
            <a:extLst>
              <a:ext uri="{FF2B5EF4-FFF2-40B4-BE49-F238E27FC236}">
                <a16:creationId xmlns:a16="http://schemas.microsoft.com/office/drawing/2014/main" id="{4FCF950A-7E04-4C28-BC83-4A3BB9632222}"/>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F03E053C-7148-4698-B173-AAB39D175225}"/>
              </a:ext>
            </a:extLst>
          </p:cNvPr>
          <p:cNvSpPr>
            <a:spLocks noGrp="1"/>
          </p:cNvSpPr>
          <p:nvPr>
            <p:ph type="sldNum" sz="quarter" idx="12"/>
          </p:nvPr>
        </p:nvSpPr>
        <p:spPr/>
        <p:txBody>
          <a:bodyPr/>
          <a:lstStyle/>
          <a:p>
            <a:pPr>
              <a:defRPr/>
            </a:pPr>
            <a:fld id="{6550E941-99E4-4403-A917-B30FF69A9617}" type="slidenum">
              <a:rPr lang="en-GB" altLang="en-US" smtClean="0"/>
              <a:pPr>
                <a:defRPr/>
              </a:pPr>
              <a:t>86</a:t>
            </a:fld>
            <a:endParaRPr lang="en-GB" altLang="en-US"/>
          </a:p>
        </p:txBody>
      </p:sp>
    </p:spTree>
    <p:extLst>
      <p:ext uri="{BB962C8B-B14F-4D97-AF65-F5344CB8AC3E}">
        <p14:creationId xmlns:p14="http://schemas.microsoft.com/office/powerpoint/2010/main" val="715192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1F532-04F5-47EC-923F-0B8DAFAA44EE}"/>
              </a:ext>
            </a:extLst>
          </p:cNvPr>
          <p:cNvSpPr>
            <a:spLocks noGrp="1"/>
          </p:cNvSpPr>
          <p:nvPr>
            <p:ph type="title"/>
          </p:nvPr>
        </p:nvSpPr>
        <p:spPr>
          <a:xfrm>
            <a:off x="457200" y="25258"/>
            <a:ext cx="8229600" cy="883462"/>
          </a:xfrm>
        </p:spPr>
        <p:txBody>
          <a:bodyPr/>
          <a:lstStyle/>
          <a:p>
            <a:r>
              <a:rPr lang="en-GB" sz="3200" b="1" dirty="0"/>
              <a:t> Expert Judgement Estimating</a:t>
            </a:r>
          </a:p>
        </p:txBody>
      </p:sp>
      <p:sp>
        <p:nvSpPr>
          <p:cNvPr id="3" name="Content Placeholder 2">
            <a:extLst>
              <a:ext uri="{FF2B5EF4-FFF2-40B4-BE49-F238E27FC236}">
                <a16:creationId xmlns:a16="http://schemas.microsoft.com/office/drawing/2014/main" id="{9655B9B7-5210-437B-A6B4-B9B1156FF931}"/>
              </a:ext>
            </a:extLst>
          </p:cNvPr>
          <p:cNvSpPr>
            <a:spLocks noGrp="1"/>
          </p:cNvSpPr>
          <p:nvPr>
            <p:ph idx="1"/>
          </p:nvPr>
        </p:nvSpPr>
        <p:spPr>
          <a:xfrm>
            <a:off x="457200" y="1052736"/>
            <a:ext cx="8229600" cy="3845023"/>
          </a:xfrm>
        </p:spPr>
        <p:txBody>
          <a:bodyPr/>
          <a:lstStyle/>
          <a:p>
            <a:pPr marL="0" indent="0">
              <a:buNone/>
            </a:pPr>
            <a:r>
              <a:rPr lang="en-GB" sz="2400" dirty="0"/>
              <a:t>Expert judgement estimating deploys experts in related field to assist determine the estimate.</a:t>
            </a:r>
          </a:p>
          <a:p>
            <a:pPr marL="0" indent="0">
              <a:buNone/>
            </a:pPr>
            <a:r>
              <a:rPr lang="en-GB" sz="2400" dirty="0"/>
              <a:t>It is often adopted in radical innovation or cutting edge technology projects.</a:t>
            </a:r>
          </a:p>
          <a:p>
            <a:pPr marL="0" indent="0">
              <a:buNone/>
            </a:pPr>
            <a:r>
              <a:rPr lang="en-GB" sz="2400" dirty="0"/>
              <a:t>For instance:</a:t>
            </a:r>
          </a:p>
          <a:p>
            <a:pPr marL="0" indent="0">
              <a:buNone/>
            </a:pPr>
            <a:r>
              <a:rPr lang="en-GB" sz="2400" dirty="0"/>
              <a:t>Aircraft designers</a:t>
            </a:r>
          </a:p>
          <a:p>
            <a:pPr marL="0" indent="0">
              <a:buNone/>
            </a:pPr>
            <a:r>
              <a:rPr lang="en-GB" sz="2400" dirty="0"/>
              <a:t>Astronauts</a:t>
            </a:r>
          </a:p>
          <a:p>
            <a:pPr marL="0" indent="0">
              <a:buNone/>
            </a:pPr>
            <a:r>
              <a:rPr lang="en-GB" sz="2400" dirty="0"/>
              <a:t>Rocket scientist</a:t>
            </a:r>
          </a:p>
        </p:txBody>
      </p:sp>
      <p:sp>
        <p:nvSpPr>
          <p:cNvPr id="4" name="Date Placeholder 3">
            <a:extLst>
              <a:ext uri="{FF2B5EF4-FFF2-40B4-BE49-F238E27FC236}">
                <a16:creationId xmlns:a16="http://schemas.microsoft.com/office/drawing/2014/main" id="{A5C582C2-2600-47C1-9B4D-F03995C9F5F6}"/>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3D2F0CA-E708-472E-83C4-ABE78B39CBC4}"/>
              </a:ext>
            </a:extLst>
          </p:cNvPr>
          <p:cNvSpPr>
            <a:spLocks noGrp="1"/>
          </p:cNvSpPr>
          <p:nvPr>
            <p:ph type="sldNum" sz="quarter" idx="12"/>
          </p:nvPr>
        </p:nvSpPr>
        <p:spPr/>
        <p:txBody>
          <a:bodyPr/>
          <a:lstStyle/>
          <a:p>
            <a:pPr>
              <a:defRPr/>
            </a:pPr>
            <a:fld id="{6550E941-99E4-4403-A917-B30FF69A9617}" type="slidenum">
              <a:rPr lang="en-GB" altLang="en-US" smtClean="0"/>
              <a:pPr>
                <a:defRPr/>
              </a:pPr>
              <a:t>87</a:t>
            </a:fld>
            <a:endParaRPr lang="en-GB" altLang="en-US"/>
          </a:p>
        </p:txBody>
      </p:sp>
    </p:spTree>
    <p:extLst>
      <p:ext uri="{BB962C8B-B14F-4D97-AF65-F5344CB8AC3E}">
        <p14:creationId xmlns:p14="http://schemas.microsoft.com/office/powerpoint/2010/main" val="3520463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E0D99-92B4-4864-B5C0-9DDAF6C0E609}"/>
              </a:ext>
            </a:extLst>
          </p:cNvPr>
          <p:cNvSpPr>
            <a:spLocks noGrp="1"/>
          </p:cNvSpPr>
          <p:nvPr>
            <p:ph type="title"/>
          </p:nvPr>
        </p:nvSpPr>
        <p:spPr>
          <a:xfrm>
            <a:off x="457200" y="136525"/>
            <a:ext cx="8229600" cy="605059"/>
          </a:xfrm>
        </p:spPr>
        <p:txBody>
          <a:bodyPr/>
          <a:lstStyle/>
          <a:p>
            <a:r>
              <a:rPr lang="en-GB" sz="3200" b="1" dirty="0"/>
              <a:t>Parametric Estimating</a:t>
            </a:r>
          </a:p>
        </p:txBody>
      </p:sp>
      <p:sp>
        <p:nvSpPr>
          <p:cNvPr id="3" name="Content Placeholder 2">
            <a:extLst>
              <a:ext uri="{FF2B5EF4-FFF2-40B4-BE49-F238E27FC236}">
                <a16:creationId xmlns:a16="http://schemas.microsoft.com/office/drawing/2014/main" id="{7B1D10C7-1BEF-49E1-B34E-620EBC3E2D0E}"/>
              </a:ext>
            </a:extLst>
          </p:cNvPr>
          <p:cNvSpPr>
            <a:spLocks noGrp="1"/>
          </p:cNvSpPr>
          <p:nvPr>
            <p:ph idx="1"/>
          </p:nvPr>
        </p:nvSpPr>
        <p:spPr>
          <a:xfrm>
            <a:off x="456771" y="908720"/>
            <a:ext cx="8229600" cy="4320480"/>
          </a:xfrm>
        </p:spPr>
        <p:txBody>
          <a:bodyPr/>
          <a:lstStyle/>
          <a:p>
            <a:pPr marL="0" indent="0">
              <a:buNone/>
            </a:pPr>
            <a:r>
              <a:rPr lang="en-GB" sz="2400" dirty="0" err="1"/>
              <a:t>Meridith</a:t>
            </a:r>
            <a:r>
              <a:rPr lang="en-GB" sz="2400" dirty="0"/>
              <a:t> and Mantel (2009)“an estimating </a:t>
            </a:r>
            <a:r>
              <a:rPr lang="en-GB" sz="2400" i="1" dirty="0"/>
              <a:t>technique</a:t>
            </a:r>
            <a:r>
              <a:rPr lang="en-GB" sz="2400" dirty="0"/>
              <a:t> that uses a statistical relationship between historical data and other variables (square footage in construction, lines of code in software development) to calculate an </a:t>
            </a:r>
            <a:r>
              <a:rPr lang="en-GB" sz="2400" i="1" dirty="0"/>
              <a:t>estimate</a:t>
            </a:r>
            <a:r>
              <a:rPr lang="en-GB" sz="2400" dirty="0"/>
              <a:t> for activity parameters, such as </a:t>
            </a:r>
            <a:r>
              <a:rPr lang="en-GB" sz="2400" i="1" dirty="0"/>
              <a:t>scope, cost, budge</a:t>
            </a:r>
            <a:r>
              <a:rPr lang="en-GB" sz="2400" dirty="0"/>
              <a:t>t, and </a:t>
            </a:r>
            <a:r>
              <a:rPr lang="en-GB" sz="2400" i="1" dirty="0"/>
              <a:t>duration</a:t>
            </a:r>
            <a:r>
              <a:rPr lang="en-GB" sz="2400" dirty="0"/>
              <a:t>” </a:t>
            </a:r>
            <a:endParaRPr lang="en-GB" sz="2800" dirty="0"/>
          </a:p>
          <a:p>
            <a:pPr marL="118872" indent="0" fontAlgn="auto">
              <a:spcBef>
                <a:spcPts val="0"/>
              </a:spcBef>
              <a:spcAft>
                <a:spcPts val="0"/>
              </a:spcAft>
              <a:buClr>
                <a:schemeClr val="accent1"/>
              </a:buClr>
              <a:buSzPct val="80000"/>
              <a:buNone/>
              <a:defRPr/>
            </a:pPr>
            <a:r>
              <a:rPr lang="en-GB" sz="2400" dirty="0"/>
              <a:t>It relies on</a:t>
            </a:r>
            <a:r>
              <a:rPr lang="en-US" sz="2400" dirty="0"/>
              <a:t>:</a:t>
            </a:r>
            <a:endParaRPr lang="en-GB" sz="2400" dirty="0"/>
          </a:p>
          <a:p>
            <a:pPr marL="918972" lvl="1" indent="-342900" fontAlgn="auto">
              <a:spcBef>
                <a:spcPts val="0"/>
              </a:spcBef>
              <a:spcAft>
                <a:spcPts val="0"/>
              </a:spcAft>
              <a:buClr>
                <a:schemeClr val="tx1"/>
              </a:buClr>
              <a:buSzPct val="80000"/>
              <a:buFont typeface="Arial" panose="020B0604020202020204" pitchFamily="34" charset="0"/>
              <a:buChar char="•"/>
              <a:defRPr/>
            </a:pPr>
            <a:r>
              <a:rPr lang="en-GB" sz="2400" dirty="0"/>
              <a:t>Previous experience</a:t>
            </a:r>
          </a:p>
          <a:p>
            <a:pPr marL="918972" lvl="1" indent="-342900" fontAlgn="auto">
              <a:spcBef>
                <a:spcPts val="0"/>
              </a:spcBef>
              <a:spcAft>
                <a:spcPts val="0"/>
              </a:spcAft>
              <a:buClr>
                <a:schemeClr val="tx1"/>
              </a:buClr>
              <a:buSzPct val="80000"/>
              <a:buFont typeface="Arial" panose="020B0604020202020204" pitchFamily="34" charset="0"/>
              <a:buChar char="•"/>
              <a:defRPr/>
            </a:pPr>
            <a:r>
              <a:rPr lang="en-GB" sz="2400" dirty="0"/>
              <a:t>Accurate metrics</a:t>
            </a:r>
          </a:p>
          <a:p>
            <a:pPr marL="918972" lvl="1" indent="-342900" fontAlgn="auto">
              <a:spcBef>
                <a:spcPts val="0"/>
              </a:spcBef>
              <a:spcAft>
                <a:spcPts val="0"/>
              </a:spcAft>
              <a:buClr>
                <a:schemeClr val="tx1"/>
              </a:buClr>
              <a:buSzPct val="80000"/>
              <a:buFont typeface="Arial" panose="020B0604020202020204" pitchFamily="34" charset="0"/>
              <a:buChar char="•"/>
              <a:defRPr/>
            </a:pPr>
            <a:r>
              <a:rPr lang="en-GB" sz="2400" dirty="0"/>
              <a:t>Scaling metrics</a:t>
            </a:r>
          </a:p>
          <a:p>
            <a:pPr marL="918972" lvl="1" indent="-342900" fontAlgn="auto">
              <a:spcBef>
                <a:spcPts val="0"/>
              </a:spcBef>
              <a:spcAft>
                <a:spcPts val="0"/>
              </a:spcAft>
              <a:buClr>
                <a:schemeClr val="tx1"/>
              </a:buClr>
              <a:buSzPct val="80000"/>
              <a:buFont typeface="Arial" panose="020B0604020202020204" pitchFamily="34" charset="0"/>
              <a:buChar char="•"/>
              <a:defRPr/>
            </a:pPr>
            <a:r>
              <a:rPr lang="en-GB" sz="2400" dirty="0"/>
              <a:t>Often referred to as ‘count and compute</a:t>
            </a:r>
          </a:p>
        </p:txBody>
      </p:sp>
      <p:sp>
        <p:nvSpPr>
          <p:cNvPr id="4" name="Date Placeholder 3">
            <a:extLst>
              <a:ext uri="{FF2B5EF4-FFF2-40B4-BE49-F238E27FC236}">
                <a16:creationId xmlns:a16="http://schemas.microsoft.com/office/drawing/2014/main" id="{ED0D298D-423C-4FC2-B37E-A9C3FA15C353}"/>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3286CA2-2F93-463C-8CAB-28C82046531A}"/>
              </a:ext>
            </a:extLst>
          </p:cNvPr>
          <p:cNvSpPr>
            <a:spLocks noGrp="1"/>
          </p:cNvSpPr>
          <p:nvPr>
            <p:ph type="sldNum" sz="quarter" idx="12"/>
          </p:nvPr>
        </p:nvSpPr>
        <p:spPr/>
        <p:txBody>
          <a:bodyPr/>
          <a:lstStyle/>
          <a:p>
            <a:pPr>
              <a:defRPr/>
            </a:pPr>
            <a:fld id="{6550E941-99E4-4403-A917-B30FF69A9617}" type="slidenum">
              <a:rPr lang="en-GB" altLang="en-US" smtClean="0"/>
              <a:pPr>
                <a:defRPr/>
              </a:pPr>
              <a:t>88</a:t>
            </a:fld>
            <a:endParaRPr lang="en-GB" altLang="en-US"/>
          </a:p>
        </p:txBody>
      </p:sp>
    </p:spTree>
    <p:extLst>
      <p:ext uri="{BB962C8B-B14F-4D97-AF65-F5344CB8AC3E}">
        <p14:creationId xmlns:p14="http://schemas.microsoft.com/office/powerpoint/2010/main" val="1716747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28339-E19A-4B2F-B5D7-F238C4238F15}"/>
              </a:ext>
            </a:extLst>
          </p:cNvPr>
          <p:cNvSpPr>
            <a:spLocks noGrp="1"/>
          </p:cNvSpPr>
          <p:nvPr>
            <p:ph type="title"/>
          </p:nvPr>
        </p:nvSpPr>
        <p:spPr>
          <a:xfrm>
            <a:off x="457200" y="114300"/>
            <a:ext cx="8229600" cy="794420"/>
          </a:xfrm>
        </p:spPr>
        <p:txBody>
          <a:bodyPr/>
          <a:lstStyle/>
          <a:p>
            <a:r>
              <a:rPr lang="en-GB" sz="3200" b="1" dirty="0"/>
              <a:t>Time Management Tools and Techniques</a:t>
            </a:r>
          </a:p>
        </p:txBody>
      </p:sp>
      <p:sp>
        <p:nvSpPr>
          <p:cNvPr id="3" name="Content Placeholder 2">
            <a:extLst>
              <a:ext uri="{FF2B5EF4-FFF2-40B4-BE49-F238E27FC236}">
                <a16:creationId xmlns:a16="http://schemas.microsoft.com/office/drawing/2014/main" id="{D31DFE65-2666-4762-BA81-EF9498101712}"/>
              </a:ext>
            </a:extLst>
          </p:cNvPr>
          <p:cNvSpPr>
            <a:spLocks noGrp="1"/>
          </p:cNvSpPr>
          <p:nvPr>
            <p:ph idx="1"/>
          </p:nvPr>
        </p:nvSpPr>
        <p:spPr>
          <a:xfrm>
            <a:off x="250825" y="1198563"/>
            <a:ext cx="8435975" cy="3888432"/>
          </a:xfrm>
        </p:spPr>
        <p:txBody>
          <a:bodyPr/>
          <a:lstStyle/>
          <a:p>
            <a:pPr marL="0" indent="0">
              <a:buNone/>
            </a:pPr>
            <a:r>
              <a:rPr lang="en-GB" sz="2800" dirty="0"/>
              <a:t>Identify project activities in groups and the possible sequence within and between the activity groups.</a:t>
            </a:r>
          </a:p>
          <a:p>
            <a:pPr marL="0" indent="0">
              <a:buNone/>
            </a:pPr>
            <a:r>
              <a:rPr lang="en-GB" sz="2800" dirty="0"/>
              <a:t>There different dependencies:</a:t>
            </a:r>
          </a:p>
          <a:p>
            <a:pPr marL="400050" lvl="1" indent="0">
              <a:buNone/>
            </a:pPr>
            <a:r>
              <a:rPr lang="en-GB" sz="2400" dirty="0"/>
              <a:t>Mandatory: Inherent in nature of the work to be done.</a:t>
            </a:r>
          </a:p>
          <a:p>
            <a:pPr marL="400050" lvl="1" indent="0">
              <a:buNone/>
            </a:pPr>
            <a:r>
              <a:rPr lang="en-GB" sz="2400" dirty="0"/>
              <a:t>Discretional: Established based on best practice and methodology.</a:t>
            </a:r>
          </a:p>
          <a:p>
            <a:pPr marL="400050" lvl="1" indent="0">
              <a:buNone/>
            </a:pPr>
            <a:r>
              <a:rPr lang="en-GB" sz="2400" dirty="0"/>
              <a:t>External: Relationship to other non project activities.</a:t>
            </a:r>
          </a:p>
        </p:txBody>
      </p:sp>
      <p:sp>
        <p:nvSpPr>
          <p:cNvPr id="4" name="Date Placeholder 3">
            <a:extLst>
              <a:ext uri="{FF2B5EF4-FFF2-40B4-BE49-F238E27FC236}">
                <a16:creationId xmlns:a16="http://schemas.microsoft.com/office/drawing/2014/main" id="{5F9B24C4-1FC6-41A8-8031-294179B2F7DF}"/>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D6B1FAB-C726-4C5F-A253-90A6C4D980F3}"/>
              </a:ext>
            </a:extLst>
          </p:cNvPr>
          <p:cNvSpPr>
            <a:spLocks noGrp="1"/>
          </p:cNvSpPr>
          <p:nvPr>
            <p:ph type="sldNum" sz="quarter" idx="12"/>
          </p:nvPr>
        </p:nvSpPr>
        <p:spPr/>
        <p:txBody>
          <a:bodyPr/>
          <a:lstStyle/>
          <a:p>
            <a:pPr>
              <a:defRPr/>
            </a:pPr>
            <a:fld id="{6550E941-99E4-4403-A917-B30FF69A9617}" type="slidenum">
              <a:rPr lang="en-GB" altLang="en-US" smtClean="0"/>
              <a:pPr>
                <a:defRPr/>
              </a:pPr>
              <a:t>89</a:t>
            </a:fld>
            <a:endParaRPr lang="en-GB" altLang="en-US"/>
          </a:p>
        </p:txBody>
      </p:sp>
    </p:spTree>
    <p:extLst>
      <p:ext uri="{BB962C8B-B14F-4D97-AF65-F5344CB8AC3E}">
        <p14:creationId xmlns:p14="http://schemas.microsoft.com/office/powerpoint/2010/main" val="2641315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017" y="-1322"/>
            <a:ext cx="8229600" cy="607843"/>
          </a:xfrm>
        </p:spPr>
        <p:txBody>
          <a:bodyPr>
            <a:normAutofit/>
          </a:bodyPr>
          <a:lstStyle/>
          <a:p>
            <a:pPr eaLnBrk="1" fontAlgn="auto" hangingPunct="1">
              <a:spcAft>
                <a:spcPts val="0"/>
              </a:spcAft>
              <a:defRPr/>
            </a:pPr>
            <a:r>
              <a:rPr lang="en-GB" sz="3200" b="1" dirty="0"/>
              <a:t>Dependency:  Rules of Precedence</a:t>
            </a:r>
          </a:p>
        </p:txBody>
      </p:sp>
      <p:sp>
        <p:nvSpPr>
          <p:cNvPr id="3" name="Content Placeholder 2"/>
          <p:cNvSpPr>
            <a:spLocks noGrp="1"/>
          </p:cNvSpPr>
          <p:nvPr>
            <p:ph idx="1"/>
          </p:nvPr>
        </p:nvSpPr>
        <p:spPr>
          <a:xfrm>
            <a:off x="188776" y="606521"/>
            <a:ext cx="8498024" cy="5135467"/>
          </a:xfrm>
        </p:spPr>
        <p:txBody>
          <a:bodyPr rtlCol="0">
            <a:normAutofit/>
          </a:bodyPr>
          <a:lstStyle/>
          <a:p>
            <a:pPr marL="438912" indent="-320040" eaLnBrk="1" fontAlgn="auto" hangingPunct="1">
              <a:spcBef>
                <a:spcPts val="0"/>
              </a:spcBef>
              <a:spcAft>
                <a:spcPts val="0"/>
              </a:spcAft>
              <a:buFont typeface="Wingdings 2"/>
              <a:buChar char=""/>
              <a:defRPr/>
            </a:pPr>
            <a:r>
              <a:rPr lang="en-GB" sz="2000" dirty="0"/>
              <a:t>Finish to Start (FS)</a:t>
            </a:r>
          </a:p>
          <a:p>
            <a:pPr marL="731520" lvl="1" indent="-274320" eaLnBrk="1" fontAlgn="auto" hangingPunct="1">
              <a:spcAft>
                <a:spcPts val="0"/>
              </a:spcAft>
              <a:buFont typeface="Wingdings"/>
              <a:buChar char=""/>
              <a:defRPr/>
            </a:pPr>
            <a:r>
              <a:rPr lang="en-GB" sz="2000" dirty="0"/>
              <a:t>Task B </a:t>
            </a:r>
            <a:r>
              <a:rPr lang="en-GB" sz="2000" b="1" dirty="0"/>
              <a:t>must not start before  </a:t>
            </a:r>
            <a:r>
              <a:rPr lang="en-GB" sz="2000" dirty="0"/>
              <a:t> task A </a:t>
            </a:r>
            <a:r>
              <a:rPr lang="en-GB" sz="2000" b="1" dirty="0"/>
              <a:t>has completed</a:t>
            </a:r>
          </a:p>
          <a:p>
            <a:pPr marL="457200" lvl="1" indent="0" eaLnBrk="1" fontAlgn="auto" hangingPunct="1">
              <a:spcAft>
                <a:spcPts val="0"/>
              </a:spcAft>
              <a:buNone/>
              <a:defRPr/>
            </a:pPr>
            <a:endParaRPr lang="en-GB" sz="2000" b="1" dirty="0"/>
          </a:p>
          <a:p>
            <a:pPr marL="457200" lvl="1" indent="0" eaLnBrk="1" fontAlgn="auto" hangingPunct="1">
              <a:spcAft>
                <a:spcPts val="0"/>
              </a:spcAft>
              <a:buNone/>
              <a:defRPr/>
            </a:pPr>
            <a:endParaRPr lang="en-GB" sz="2000" b="1" dirty="0"/>
          </a:p>
          <a:p>
            <a:pPr marL="438912" indent="-320040" eaLnBrk="1" fontAlgn="auto" hangingPunct="1">
              <a:spcBef>
                <a:spcPts val="0"/>
              </a:spcBef>
              <a:spcAft>
                <a:spcPts val="0"/>
              </a:spcAft>
              <a:buFont typeface="Wingdings 2"/>
              <a:buChar char=""/>
              <a:defRPr/>
            </a:pPr>
            <a:r>
              <a:rPr lang="en-GB" sz="2000" dirty="0"/>
              <a:t>Start to Start (SS)</a:t>
            </a:r>
          </a:p>
          <a:p>
            <a:pPr marL="731520" lvl="1" indent="-274320" eaLnBrk="1" fontAlgn="auto" hangingPunct="1">
              <a:spcAft>
                <a:spcPts val="0"/>
              </a:spcAft>
              <a:buFont typeface="Wingdings"/>
              <a:buChar char=""/>
              <a:defRPr/>
            </a:pPr>
            <a:r>
              <a:rPr lang="en-GB" sz="2000" dirty="0"/>
              <a:t>Task B </a:t>
            </a:r>
            <a:r>
              <a:rPr lang="en-GB" sz="2000" b="1" dirty="0"/>
              <a:t>must not start before  </a:t>
            </a:r>
            <a:r>
              <a:rPr lang="en-GB" sz="2000" dirty="0"/>
              <a:t> task A </a:t>
            </a:r>
            <a:r>
              <a:rPr lang="en-GB" sz="2000" b="1" dirty="0"/>
              <a:t>has started</a:t>
            </a:r>
          </a:p>
          <a:p>
            <a:pPr marL="457200" lvl="1" indent="0" eaLnBrk="1" fontAlgn="auto" hangingPunct="1">
              <a:spcAft>
                <a:spcPts val="0"/>
              </a:spcAft>
              <a:buNone/>
              <a:defRPr/>
            </a:pPr>
            <a:endParaRPr lang="en-GB" sz="2000" b="1" dirty="0"/>
          </a:p>
          <a:p>
            <a:pPr marL="457200" lvl="1" indent="0" eaLnBrk="1" fontAlgn="auto" hangingPunct="1">
              <a:spcAft>
                <a:spcPts val="0"/>
              </a:spcAft>
              <a:buNone/>
              <a:defRPr/>
            </a:pPr>
            <a:endParaRPr lang="en-GB" sz="2000" b="1" dirty="0"/>
          </a:p>
          <a:p>
            <a:pPr marL="438912" indent="-320040" eaLnBrk="1" fontAlgn="auto" hangingPunct="1">
              <a:spcBef>
                <a:spcPts val="0"/>
              </a:spcBef>
              <a:spcAft>
                <a:spcPts val="0"/>
              </a:spcAft>
              <a:buFont typeface="Wingdings 2"/>
              <a:buChar char=""/>
              <a:defRPr/>
            </a:pPr>
            <a:r>
              <a:rPr lang="en-GB" sz="2000" dirty="0"/>
              <a:t>Finish to Finish (FF)</a:t>
            </a:r>
          </a:p>
          <a:p>
            <a:pPr marL="731520" lvl="1" indent="-274320" eaLnBrk="1" fontAlgn="auto" hangingPunct="1">
              <a:spcAft>
                <a:spcPts val="0"/>
              </a:spcAft>
              <a:buFont typeface="Wingdings"/>
              <a:buChar char=""/>
              <a:defRPr/>
            </a:pPr>
            <a:r>
              <a:rPr lang="en-GB" sz="2000" dirty="0"/>
              <a:t>Task B </a:t>
            </a:r>
            <a:r>
              <a:rPr lang="en-GB" sz="2000" b="1" dirty="0"/>
              <a:t>must not complete before</a:t>
            </a:r>
            <a:r>
              <a:rPr lang="en-GB" sz="2000" dirty="0"/>
              <a:t> task A </a:t>
            </a:r>
            <a:r>
              <a:rPr lang="en-GB" sz="2000" b="1" dirty="0"/>
              <a:t>has completed</a:t>
            </a:r>
          </a:p>
          <a:p>
            <a:pPr marL="731520" lvl="1" indent="-274320" eaLnBrk="1" fontAlgn="auto" hangingPunct="1">
              <a:spcAft>
                <a:spcPts val="0"/>
              </a:spcAft>
              <a:buFont typeface="Wingdings"/>
              <a:buChar char=""/>
              <a:defRPr/>
            </a:pPr>
            <a:endParaRPr lang="en-GB" sz="2000" b="1" dirty="0"/>
          </a:p>
          <a:p>
            <a:pPr marL="438912" indent="-320040" eaLnBrk="1" fontAlgn="auto" hangingPunct="1">
              <a:spcBef>
                <a:spcPts val="0"/>
              </a:spcBef>
              <a:spcAft>
                <a:spcPts val="0"/>
              </a:spcAft>
              <a:buFont typeface="Wingdings 2"/>
              <a:buChar char=""/>
              <a:defRPr/>
            </a:pPr>
            <a:r>
              <a:rPr lang="en-GB" sz="2000" dirty="0"/>
              <a:t>Start to Finish (SF)</a:t>
            </a:r>
          </a:p>
          <a:p>
            <a:pPr marL="731520" lvl="1" indent="-274320" eaLnBrk="1" fontAlgn="auto" hangingPunct="1">
              <a:spcAft>
                <a:spcPts val="0"/>
              </a:spcAft>
              <a:buFont typeface="Wingdings"/>
              <a:buChar char=""/>
              <a:defRPr/>
            </a:pPr>
            <a:r>
              <a:rPr lang="en-GB" sz="2000" dirty="0"/>
              <a:t>Task B </a:t>
            </a:r>
            <a:r>
              <a:rPr lang="en-GB" sz="2000" b="1" dirty="0"/>
              <a:t>must not complete before</a:t>
            </a:r>
            <a:r>
              <a:rPr lang="en-GB" sz="2000" dirty="0"/>
              <a:t> task A </a:t>
            </a:r>
            <a:r>
              <a:rPr lang="en-GB" sz="2000" b="1" dirty="0"/>
              <a:t>has </a:t>
            </a:r>
            <a:r>
              <a:rPr lang="en-GB" sz="2400" b="1" dirty="0"/>
              <a:t>started</a:t>
            </a:r>
          </a:p>
        </p:txBody>
      </p:sp>
      <p:grpSp>
        <p:nvGrpSpPr>
          <p:cNvPr id="4" name="Group 70"/>
          <p:cNvGrpSpPr>
            <a:grpSpLocks/>
          </p:cNvGrpSpPr>
          <p:nvPr/>
        </p:nvGrpSpPr>
        <p:grpSpPr bwMode="auto">
          <a:xfrm>
            <a:off x="6411440" y="1457501"/>
            <a:ext cx="2389188" cy="227012"/>
            <a:chOff x="171" y="990"/>
            <a:chExt cx="1721" cy="203"/>
          </a:xfrm>
        </p:grpSpPr>
        <p:sp>
          <p:nvSpPr>
            <p:cNvPr id="122909" name="Rectangle 31"/>
            <p:cNvSpPr>
              <a:spLocks noChangeArrowheads="1"/>
            </p:cNvSpPr>
            <p:nvPr/>
          </p:nvSpPr>
          <p:spPr bwMode="blackWhite">
            <a:xfrm>
              <a:off x="171" y="990"/>
              <a:ext cx="744"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A</a:t>
              </a:r>
              <a:endParaRPr lang="en-US" sz="1400"/>
            </a:p>
          </p:txBody>
        </p:sp>
        <p:sp>
          <p:nvSpPr>
            <p:cNvPr id="122910" name="Rectangle 32"/>
            <p:cNvSpPr>
              <a:spLocks noChangeArrowheads="1"/>
            </p:cNvSpPr>
            <p:nvPr/>
          </p:nvSpPr>
          <p:spPr bwMode="blackWhite">
            <a:xfrm>
              <a:off x="1148" y="993"/>
              <a:ext cx="744"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B</a:t>
              </a:r>
              <a:endParaRPr lang="en-US" sz="1400"/>
            </a:p>
          </p:txBody>
        </p:sp>
        <p:sp>
          <p:nvSpPr>
            <p:cNvPr id="122911" name="Line 40"/>
            <p:cNvSpPr>
              <a:spLocks noChangeShapeType="1"/>
            </p:cNvSpPr>
            <p:nvPr/>
          </p:nvSpPr>
          <p:spPr bwMode="blackWhite">
            <a:xfrm>
              <a:off x="914" y="1091"/>
              <a:ext cx="233" cy="0"/>
            </a:xfrm>
            <a:prstGeom prst="line">
              <a:avLst/>
            </a:prstGeom>
            <a:noFill/>
            <a:ln w="12700">
              <a:solidFill>
                <a:schemeClr val="tx1"/>
              </a:solidFill>
              <a:round/>
              <a:headEnd/>
              <a:tailEnd type="triangle" w="med" len="med"/>
            </a:ln>
          </p:spPr>
          <p:txBody>
            <a:bodyPr>
              <a:spAutoFit/>
            </a:bodyPr>
            <a:lstStyle/>
            <a:p>
              <a:endParaRPr lang="en-GB"/>
            </a:p>
          </p:txBody>
        </p:sp>
      </p:grpSp>
      <p:grpSp>
        <p:nvGrpSpPr>
          <p:cNvPr id="5" name="Group 25"/>
          <p:cNvGrpSpPr>
            <a:grpSpLocks/>
          </p:cNvGrpSpPr>
          <p:nvPr/>
        </p:nvGrpSpPr>
        <p:grpSpPr bwMode="auto">
          <a:xfrm>
            <a:off x="5920047" y="5310344"/>
            <a:ext cx="3070225" cy="398463"/>
            <a:chOff x="5370518" y="5816618"/>
            <a:chExt cx="3649662" cy="503238"/>
          </a:xfrm>
        </p:grpSpPr>
        <p:sp>
          <p:nvSpPr>
            <p:cNvPr id="122902" name="Rectangle 37"/>
            <p:cNvSpPr>
              <a:spLocks noChangeArrowheads="1"/>
            </p:cNvSpPr>
            <p:nvPr/>
          </p:nvSpPr>
          <p:spPr bwMode="blackWhite">
            <a:xfrm>
              <a:off x="5616580" y="6000768"/>
              <a:ext cx="1271588" cy="319088"/>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A</a:t>
              </a:r>
              <a:endParaRPr lang="en-US" sz="1400"/>
            </a:p>
          </p:txBody>
        </p:sp>
        <p:sp>
          <p:nvSpPr>
            <p:cNvPr id="122903" name="Rectangle 38"/>
            <p:cNvSpPr>
              <a:spLocks noChangeArrowheads="1"/>
            </p:cNvSpPr>
            <p:nvPr/>
          </p:nvSpPr>
          <p:spPr bwMode="blackWhite">
            <a:xfrm>
              <a:off x="7318380" y="6000768"/>
              <a:ext cx="1271588" cy="319088"/>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B</a:t>
              </a:r>
              <a:endParaRPr lang="en-US" sz="1400"/>
            </a:p>
          </p:txBody>
        </p:sp>
        <p:sp>
          <p:nvSpPr>
            <p:cNvPr id="122904" name="Line 41"/>
            <p:cNvSpPr>
              <a:spLocks noChangeShapeType="1"/>
            </p:cNvSpPr>
            <p:nvPr/>
          </p:nvSpPr>
          <p:spPr bwMode="blackWhite">
            <a:xfrm flipH="1">
              <a:off x="5370518" y="6180156"/>
              <a:ext cx="249237" cy="0"/>
            </a:xfrm>
            <a:prstGeom prst="line">
              <a:avLst/>
            </a:prstGeom>
            <a:noFill/>
            <a:ln w="12700">
              <a:solidFill>
                <a:schemeClr val="tx1"/>
              </a:solidFill>
              <a:round/>
              <a:headEnd/>
              <a:tailEnd/>
            </a:ln>
          </p:spPr>
          <p:txBody>
            <a:bodyPr>
              <a:spAutoFit/>
            </a:bodyPr>
            <a:lstStyle/>
            <a:p>
              <a:endParaRPr lang="en-GB"/>
            </a:p>
          </p:txBody>
        </p:sp>
        <p:sp>
          <p:nvSpPr>
            <p:cNvPr id="122905" name="Line 42"/>
            <p:cNvSpPr>
              <a:spLocks noChangeShapeType="1"/>
            </p:cNvSpPr>
            <p:nvPr/>
          </p:nvSpPr>
          <p:spPr bwMode="blackWhite">
            <a:xfrm flipV="1">
              <a:off x="5375280" y="5818206"/>
              <a:ext cx="0" cy="369887"/>
            </a:xfrm>
            <a:prstGeom prst="line">
              <a:avLst/>
            </a:prstGeom>
            <a:noFill/>
            <a:ln w="12700">
              <a:solidFill>
                <a:schemeClr val="tx1"/>
              </a:solidFill>
              <a:round/>
              <a:headEnd/>
              <a:tailEnd/>
            </a:ln>
          </p:spPr>
          <p:txBody>
            <a:bodyPr>
              <a:spAutoFit/>
            </a:bodyPr>
            <a:lstStyle/>
            <a:p>
              <a:endParaRPr lang="en-GB"/>
            </a:p>
          </p:txBody>
        </p:sp>
        <p:sp>
          <p:nvSpPr>
            <p:cNvPr id="122906" name="Line 43"/>
            <p:cNvSpPr>
              <a:spLocks noChangeShapeType="1"/>
            </p:cNvSpPr>
            <p:nvPr/>
          </p:nvSpPr>
          <p:spPr bwMode="blackWhite">
            <a:xfrm>
              <a:off x="5378455" y="5822968"/>
              <a:ext cx="3635375" cy="0"/>
            </a:xfrm>
            <a:prstGeom prst="line">
              <a:avLst/>
            </a:prstGeom>
            <a:noFill/>
            <a:ln w="12700">
              <a:solidFill>
                <a:schemeClr val="tx1"/>
              </a:solidFill>
              <a:round/>
              <a:headEnd/>
              <a:tailEnd/>
            </a:ln>
          </p:spPr>
          <p:txBody>
            <a:bodyPr>
              <a:spAutoFit/>
            </a:bodyPr>
            <a:lstStyle/>
            <a:p>
              <a:endParaRPr lang="en-GB"/>
            </a:p>
          </p:txBody>
        </p:sp>
        <p:sp>
          <p:nvSpPr>
            <p:cNvPr id="122907" name="Line 44"/>
            <p:cNvSpPr>
              <a:spLocks noChangeShapeType="1"/>
            </p:cNvSpPr>
            <p:nvPr/>
          </p:nvSpPr>
          <p:spPr bwMode="blackWhite">
            <a:xfrm flipH="1">
              <a:off x="9013830" y="5816618"/>
              <a:ext cx="0" cy="365125"/>
            </a:xfrm>
            <a:prstGeom prst="line">
              <a:avLst/>
            </a:prstGeom>
            <a:noFill/>
            <a:ln w="12700">
              <a:solidFill>
                <a:schemeClr val="tx1"/>
              </a:solidFill>
              <a:round/>
              <a:headEnd/>
              <a:tailEnd/>
            </a:ln>
          </p:spPr>
          <p:txBody>
            <a:bodyPr>
              <a:spAutoFit/>
            </a:bodyPr>
            <a:lstStyle/>
            <a:p>
              <a:endParaRPr lang="en-GB"/>
            </a:p>
          </p:txBody>
        </p:sp>
        <p:sp>
          <p:nvSpPr>
            <p:cNvPr id="122908" name="Line 46"/>
            <p:cNvSpPr>
              <a:spLocks noChangeShapeType="1"/>
            </p:cNvSpPr>
            <p:nvPr/>
          </p:nvSpPr>
          <p:spPr bwMode="blackWhite">
            <a:xfrm flipH="1">
              <a:off x="8583618" y="6181743"/>
              <a:ext cx="436562" cy="0"/>
            </a:xfrm>
            <a:prstGeom prst="line">
              <a:avLst/>
            </a:prstGeom>
            <a:noFill/>
            <a:ln w="12700">
              <a:solidFill>
                <a:schemeClr val="tx1"/>
              </a:solidFill>
              <a:round/>
              <a:headEnd/>
              <a:tailEnd type="triangle" w="med" len="med"/>
            </a:ln>
          </p:spPr>
          <p:txBody>
            <a:bodyPr>
              <a:spAutoFit/>
            </a:bodyPr>
            <a:lstStyle/>
            <a:p>
              <a:endParaRPr lang="en-GB"/>
            </a:p>
          </p:txBody>
        </p:sp>
      </p:grpSp>
      <p:grpSp>
        <p:nvGrpSpPr>
          <p:cNvPr id="6" name="Group 69"/>
          <p:cNvGrpSpPr>
            <a:grpSpLocks/>
          </p:cNvGrpSpPr>
          <p:nvPr/>
        </p:nvGrpSpPr>
        <p:grpSpPr bwMode="auto">
          <a:xfrm>
            <a:off x="6516216" y="4077072"/>
            <a:ext cx="2270125" cy="696912"/>
            <a:chOff x="124" y="1562"/>
            <a:chExt cx="1731" cy="554"/>
          </a:xfrm>
        </p:grpSpPr>
        <p:sp>
          <p:nvSpPr>
            <p:cNvPr id="122897" name="Rectangle 33"/>
            <p:cNvSpPr>
              <a:spLocks noChangeArrowheads="1"/>
            </p:cNvSpPr>
            <p:nvPr/>
          </p:nvSpPr>
          <p:spPr bwMode="blackWhite">
            <a:xfrm>
              <a:off x="124" y="1562"/>
              <a:ext cx="870"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dirty="0"/>
                <a:t>A</a:t>
              </a:r>
              <a:endParaRPr lang="en-US" sz="1400" dirty="0"/>
            </a:p>
          </p:txBody>
        </p:sp>
        <p:sp>
          <p:nvSpPr>
            <p:cNvPr id="122898" name="Rectangle 34"/>
            <p:cNvSpPr>
              <a:spLocks noChangeArrowheads="1"/>
            </p:cNvSpPr>
            <p:nvPr/>
          </p:nvSpPr>
          <p:spPr bwMode="blackWhite">
            <a:xfrm>
              <a:off x="700" y="1916"/>
              <a:ext cx="870"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B</a:t>
              </a:r>
              <a:endParaRPr lang="en-US" sz="1400"/>
            </a:p>
          </p:txBody>
        </p:sp>
        <p:sp>
          <p:nvSpPr>
            <p:cNvPr id="122899" name="Line 47"/>
            <p:cNvSpPr>
              <a:spLocks noChangeShapeType="1"/>
            </p:cNvSpPr>
            <p:nvPr/>
          </p:nvSpPr>
          <p:spPr bwMode="blackWhite">
            <a:xfrm>
              <a:off x="993" y="1652"/>
              <a:ext cx="862" cy="0"/>
            </a:xfrm>
            <a:prstGeom prst="line">
              <a:avLst/>
            </a:prstGeom>
            <a:noFill/>
            <a:ln w="12700">
              <a:solidFill>
                <a:schemeClr val="tx1"/>
              </a:solidFill>
              <a:round/>
              <a:headEnd/>
              <a:tailEnd/>
            </a:ln>
          </p:spPr>
          <p:txBody>
            <a:bodyPr>
              <a:spAutoFit/>
            </a:bodyPr>
            <a:lstStyle/>
            <a:p>
              <a:endParaRPr lang="en-GB"/>
            </a:p>
          </p:txBody>
        </p:sp>
        <p:sp>
          <p:nvSpPr>
            <p:cNvPr id="122900" name="Line 48"/>
            <p:cNvSpPr>
              <a:spLocks noChangeShapeType="1"/>
            </p:cNvSpPr>
            <p:nvPr/>
          </p:nvSpPr>
          <p:spPr bwMode="blackWhite">
            <a:xfrm>
              <a:off x="1853" y="1649"/>
              <a:ext cx="0" cy="375"/>
            </a:xfrm>
            <a:prstGeom prst="line">
              <a:avLst/>
            </a:prstGeom>
            <a:noFill/>
            <a:ln w="12700">
              <a:solidFill>
                <a:schemeClr val="tx1"/>
              </a:solidFill>
              <a:round/>
              <a:headEnd/>
              <a:tailEnd/>
            </a:ln>
          </p:spPr>
          <p:txBody>
            <a:bodyPr>
              <a:spAutoFit/>
            </a:bodyPr>
            <a:lstStyle/>
            <a:p>
              <a:endParaRPr lang="en-GB"/>
            </a:p>
          </p:txBody>
        </p:sp>
        <p:sp>
          <p:nvSpPr>
            <p:cNvPr id="122901" name="Line 49"/>
            <p:cNvSpPr>
              <a:spLocks noChangeShapeType="1"/>
            </p:cNvSpPr>
            <p:nvPr/>
          </p:nvSpPr>
          <p:spPr bwMode="blackWhite">
            <a:xfrm flipH="1" flipV="1">
              <a:off x="1568" y="2020"/>
              <a:ext cx="284" cy="0"/>
            </a:xfrm>
            <a:prstGeom prst="line">
              <a:avLst/>
            </a:prstGeom>
            <a:noFill/>
            <a:ln w="12700">
              <a:solidFill>
                <a:schemeClr val="tx1"/>
              </a:solidFill>
              <a:round/>
              <a:headEnd/>
              <a:tailEnd type="triangle" w="med" len="med"/>
            </a:ln>
          </p:spPr>
          <p:txBody>
            <a:bodyPr>
              <a:spAutoFit/>
            </a:bodyPr>
            <a:lstStyle/>
            <a:p>
              <a:endParaRPr lang="en-GB"/>
            </a:p>
          </p:txBody>
        </p:sp>
      </p:grpSp>
      <p:grpSp>
        <p:nvGrpSpPr>
          <p:cNvPr id="7" name="Group 26"/>
          <p:cNvGrpSpPr>
            <a:grpSpLocks/>
          </p:cNvGrpSpPr>
          <p:nvPr/>
        </p:nvGrpSpPr>
        <p:grpSpPr bwMode="auto">
          <a:xfrm>
            <a:off x="6516216" y="2677535"/>
            <a:ext cx="2284412" cy="755650"/>
            <a:chOff x="5499109" y="3143248"/>
            <a:chExt cx="2765425" cy="954087"/>
          </a:xfrm>
        </p:grpSpPr>
        <p:sp>
          <p:nvSpPr>
            <p:cNvPr id="122892" name="Rectangle 35"/>
            <p:cNvSpPr>
              <a:spLocks noChangeArrowheads="1"/>
            </p:cNvSpPr>
            <p:nvPr/>
          </p:nvSpPr>
          <p:spPr bwMode="blackWhite">
            <a:xfrm>
              <a:off x="5929322" y="3143248"/>
              <a:ext cx="1412875" cy="315912"/>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A</a:t>
              </a:r>
              <a:endParaRPr lang="en-US" sz="1400"/>
            </a:p>
          </p:txBody>
        </p:sp>
        <p:sp>
          <p:nvSpPr>
            <p:cNvPr id="122893" name="Rectangle 36"/>
            <p:cNvSpPr>
              <a:spLocks noChangeArrowheads="1"/>
            </p:cNvSpPr>
            <p:nvPr/>
          </p:nvSpPr>
          <p:spPr bwMode="blackWhite">
            <a:xfrm>
              <a:off x="6846897" y="3781423"/>
              <a:ext cx="1417637" cy="315912"/>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B</a:t>
              </a:r>
              <a:endParaRPr lang="en-US" sz="1400"/>
            </a:p>
          </p:txBody>
        </p:sp>
        <p:sp>
          <p:nvSpPr>
            <p:cNvPr id="122894" name="Line 50"/>
            <p:cNvSpPr>
              <a:spLocks noChangeShapeType="1"/>
            </p:cNvSpPr>
            <p:nvPr/>
          </p:nvSpPr>
          <p:spPr bwMode="blackWhite">
            <a:xfrm flipH="1">
              <a:off x="5500697" y="3303585"/>
              <a:ext cx="427037" cy="0"/>
            </a:xfrm>
            <a:prstGeom prst="line">
              <a:avLst/>
            </a:prstGeom>
            <a:noFill/>
            <a:ln w="12700">
              <a:solidFill>
                <a:schemeClr val="tx1"/>
              </a:solidFill>
              <a:round/>
              <a:headEnd/>
              <a:tailEnd/>
            </a:ln>
          </p:spPr>
          <p:txBody>
            <a:bodyPr>
              <a:spAutoFit/>
            </a:bodyPr>
            <a:lstStyle/>
            <a:p>
              <a:endParaRPr lang="en-GB"/>
            </a:p>
          </p:txBody>
        </p:sp>
        <p:sp>
          <p:nvSpPr>
            <p:cNvPr id="122895" name="Line 51"/>
            <p:cNvSpPr>
              <a:spLocks noChangeShapeType="1"/>
            </p:cNvSpPr>
            <p:nvPr/>
          </p:nvSpPr>
          <p:spPr bwMode="blackWhite">
            <a:xfrm>
              <a:off x="5503872" y="3298823"/>
              <a:ext cx="0" cy="631825"/>
            </a:xfrm>
            <a:prstGeom prst="line">
              <a:avLst/>
            </a:prstGeom>
            <a:noFill/>
            <a:ln w="12700">
              <a:solidFill>
                <a:schemeClr val="tx1"/>
              </a:solidFill>
              <a:round/>
              <a:headEnd/>
              <a:tailEnd/>
            </a:ln>
          </p:spPr>
          <p:txBody>
            <a:bodyPr>
              <a:spAutoFit/>
            </a:bodyPr>
            <a:lstStyle/>
            <a:p>
              <a:endParaRPr lang="en-GB"/>
            </a:p>
          </p:txBody>
        </p:sp>
        <p:sp>
          <p:nvSpPr>
            <p:cNvPr id="122896" name="Line 52"/>
            <p:cNvSpPr>
              <a:spLocks noChangeShapeType="1"/>
            </p:cNvSpPr>
            <p:nvPr/>
          </p:nvSpPr>
          <p:spPr bwMode="blackWhite">
            <a:xfrm>
              <a:off x="5499109" y="3930648"/>
              <a:ext cx="1339850" cy="0"/>
            </a:xfrm>
            <a:prstGeom prst="line">
              <a:avLst/>
            </a:prstGeom>
            <a:noFill/>
            <a:ln w="12700">
              <a:solidFill>
                <a:schemeClr val="tx1"/>
              </a:solidFill>
              <a:round/>
              <a:headEnd/>
              <a:tailEnd type="triangle" w="med" len="med"/>
            </a:ln>
          </p:spPr>
          <p:txBody>
            <a:bodyPr>
              <a:spAutoFit/>
            </a:bodyPr>
            <a:lstStyle/>
            <a:p>
              <a:endParaRPr lang="en-GB"/>
            </a:p>
          </p:txBody>
        </p:sp>
      </p:grpSp>
      <p:sp>
        <p:nvSpPr>
          <p:cNvPr id="122891" name="Rectangle 28"/>
          <p:cNvSpPr>
            <a:spLocks noChangeArrowheads="1"/>
          </p:cNvSpPr>
          <p:nvPr/>
        </p:nvSpPr>
        <p:spPr bwMode="auto">
          <a:xfrm>
            <a:off x="571500" y="6519863"/>
            <a:ext cx="4929188" cy="307975"/>
          </a:xfrm>
          <a:prstGeom prst="rect">
            <a:avLst/>
          </a:prstGeom>
          <a:noFill/>
          <a:ln w="9525">
            <a:noFill/>
            <a:miter lim="800000"/>
            <a:headEnd/>
            <a:tailEnd/>
          </a:ln>
        </p:spPr>
        <p:txBody>
          <a:bodyPr>
            <a:spAutoFit/>
          </a:bodyPr>
          <a:lstStyle/>
          <a:p>
            <a:r>
              <a:rPr lang="en-GB" sz="1400"/>
              <a:t>Adapted from Meridith and Mantel, 2009, pp 350-351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6624"/>
            <a:ext cx="8579296" cy="778098"/>
          </a:xfrm>
        </p:spPr>
        <p:txBody>
          <a:bodyPr>
            <a:normAutofit/>
          </a:bodyPr>
          <a:lstStyle/>
          <a:p>
            <a:pPr eaLnBrk="1" fontAlgn="auto" hangingPunct="1">
              <a:spcAft>
                <a:spcPts val="0"/>
              </a:spcAft>
              <a:defRPr/>
            </a:pPr>
            <a:r>
              <a:rPr lang="en-GB" sz="3200" b="1" dirty="0"/>
              <a:t>Dependency: Lead and Lag Time</a:t>
            </a:r>
          </a:p>
        </p:txBody>
      </p:sp>
      <p:sp>
        <p:nvSpPr>
          <p:cNvPr id="3" name="Content Placeholder 2"/>
          <p:cNvSpPr>
            <a:spLocks noGrp="1"/>
          </p:cNvSpPr>
          <p:nvPr>
            <p:ph idx="1"/>
          </p:nvPr>
        </p:nvSpPr>
        <p:spPr>
          <a:xfrm>
            <a:off x="222223" y="1116012"/>
            <a:ext cx="8785698" cy="4625975"/>
          </a:xfrm>
        </p:spPr>
        <p:txBody>
          <a:bodyPr rtlCol="0">
            <a:normAutofit fontScale="92500" lnSpcReduction="20000"/>
          </a:bodyPr>
          <a:lstStyle/>
          <a:p>
            <a:pPr marL="118872" indent="0" eaLnBrk="1" fontAlgn="auto" hangingPunct="1">
              <a:spcBef>
                <a:spcPts val="0"/>
              </a:spcBef>
              <a:spcAft>
                <a:spcPts val="0"/>
              </a:spcAft>
              <a:buNone/>
              <a:defRPr/>
            </a:pPr>
            <a:r>
              <a:rPr lang="en-GB" sz="2800" dirty="0"/>
              <a:t>Task precedence can be subject to a time differential</a:t>
            </a:r>
          </a:p>
          <a:p>
            <a:pPr lvl="1" eaLnBrk="1" fontAlgn="auto" hangingPunct="1">
              <a:spcAft>
                <a:spcPts val="0"/>
              </a:spcAft>
              <a:buFont typeface="Arial" panose="020B0604020202020204" pitchFamily="34" charset="0"/>
              <a:buChar char="•"/>
              <a:defRPr/>
            </a:pPr>
            <a:r>
              <a:rPr lang="en-GB" sz="2000" dirty="0"/>
              <a:t>Activity B cannot start until two days after activity A has completed</a:t>
            </a:r>
          </a:p>
          <a:p>
            <a:pPr lvl="1" eaLnBrk="1" fontAlgn="auto" hangingPunct="1">
              <a:spcAft>
                <a:spcPts val="0"/>
              </a:spcAft>
              <a:buFont typeface="Arial" panose="020B0604020202020204" pitchFamily="34" charset="0"/>
              <a:buChar char="•"/>
              <a:defRPr/>
            </a:pPr>
            <a:r>
              <a:rPr lang="en-GB" sz="2000" dirty="0"/>
              <a:t>Activity B may start five days after activity A has completed</a:t>
            </a:r>
          </a:p>
          <a:p>
            <a:pPr marL="576072" indent="-457200" eaLnBrk="1" fontAlgn="auto" hangingPunct="1">
              <a:spcBef>
                <a:spcPts val="0"/>
              </a:spcBef>
              <a:spcAft>
                <a:spcPts val="0"/>
              </a:spcAft>
              <a:defRPr/>
            </a:pPr>
            <a:endParaRPr lang="en-GB" sz="2800" dirty="0"/>
          </a:p>
          <a:p>
            <a:pPr marL="118872" indent="0" eaLnBrk="1" fontAlgn="auto" hangingPunct="1">
              <a:spcBef>
                <a:spcPts val="0"/>
              </a:spcBef>
              <a:spcAft>
                <a:spcPts val="0"/>
              </a:spcAft>
              <a:buNone/>
              <a:defRPr/>
            </a:pPr>
            <a:r>
              <a:rPr lang="en-GB" sz="2800" dirty="0"/>
              <a:t>SS, FF and SF all have implied time differentials</a:t>
            </a:r>
          </a:p>
          <a:p>
            <a:pPr lvl="1" eaLnBrk="1" fontAlgn="auto" hangingPunct="1">
              <a:spcAft>
                <a:spcPts val="0"/>
              </a:spcAft>
              <a:buFont typeface="Arial" panose="020B0604020202020204" pitchFamily="34" charset="0"/>
              <a:buChar char="•"/>
              <a:defRPr/>
            </a:pPr>
            <a:r>
              <a:rPr lang="en-GB" sz="2400" dirty="0"/>
              <a:t>although these may be agreed at zero</a:t>
            </a:r>
          </a:p>
          <a:p>
            <a:pPr lvl="1" eaLnBrk="1" fontAlgn="auto" hangingPunct="1">
              <a:spcAft>
                <a:spcPts val="0"/>
              </a:spcAft>
              <a:buFont typeface="Arial" panose="020B0604020202020204" pitchFamily="34" charset="0"/>
              <a:buChar char="•"/>
              <a:defRPr/>
            </a:pPr>
            <a:endParaRPr lang="en-GB" sz="2400" dirty="0"/>
          </a:p>
          <a:p>
            <a:pPr marL="118872" indent="0" eaLnBrk="1" fontAlgn="auto" hangingPunct="1">
              <a:spcBef>
                <a:spcPts val="0"/>
              </a:spcBef>
              <a:spcAft>
                <a:spcPts val="0"/>
              </a:spcAft>
              <a:buNone/>
              <a:defRPr/>
            </a:pPr>
            <a:r>
              <a:rPr lang="en-GB" sz="2800" dirty="0"/>
              <a:t>FS has an </a:t>
            </a:r>
            <a:r>
              <a:rPr lang="en-GB" sz="2800" u="sng" dirty="0"/>
              <a:t>optional</a:t>
            </a:r>
            <a:r>
              <a:rPr lang="en-GB" sz="2800" dirty="0"/>
              <a:t> time differential</a:t>
            </a:r>
          </a:p>
          <a:p>
            <a:pPr lvl="1" eaLnBrk="1" fontAlgn="auto" hangingPunct="1">
              <a:spcAft>
                <a:spcPts val="0"/>
              </a:spcAft>
              <a:buFont typeface="Arial" panose="020B0604020202020204" pitchFamily="34" charset="0"/>
              <a:buChar char="•"/>
              <a:defRPr/>
            </a:pPr>
            <a:r>
              <a:rPr lang="en-GB" sz="2400" dirty="0"/>
              <a:t>the default assumption is a zero time differential</a:t>
            </a:r>
          </a:p>
          <a:p>
            <a:pPr marL="118872" indent="0" eaLnBrk="1" fontAlgn="auto" hangingPunct="1">
              <a:spcBef>
                <a:spcPts val="0"/>
              </a:spcBef>
              <a:spcAft>
                <a:spcPts val="0"/>
              </a:spcAft>
              <a:buNone/>
              <a:defRPr/>
            </a:pPr>
            <a:endParaRPr lang="en-GB" sz="2800" dirty="0"/>
          </a:p>
          <a:p>
            <a:pPr marL="118872" indent="0" eaLnBrk="1" fontAlgn="auto" hangingPunct="1">
              <a:spcBef>
                <a:spcPts val="0"/>
              </a:spcBef>
              <a:spcAft>
                <a:spcPts val="0"/>
              </a:spcAft>
              <a:buNone/>
              <a:defRPr/>
            </a:pPr>
            <a:r>
              <a:rPr lang="en-GB" sz="2800" dirty="0"/>
              <a:t>The time differential may be defined as a: </a:t>
            </a:r>
          </a:p>
          <a:p>
            <a:pPr lvl="1" eaLnBrk="1" fontAlgn="auto" hangingPunct="1">
              <a:spcAft>
                <a:spcPts val="0"/>
              </a:spcAft>
              <a:buFont typeface="Arial" panose="020B0604020202020204" pitchFamily="34" charset="0"/>
              <a:buChar char="•"/>
              <a:defRPr/>
            </a:pPr>
            <a:r>
              <a:rPr lang="en-GB" sz="2400" dirty="0"/>
              <a:t>Lead time</a:t>
            </a:r>
            <a:r>
              <a:rPr lang="en-GB" sz="2000" dirty="0"/>
              <a:t> – if allows for the acceleration of a subsequent activity</a:t>
            </a:r>
          </a:p>
          <a:p>
            <a:pPr lvl="1" eaLnBrk="1" fontAlgn="auto" hangingPunct="1">
              <a:spcAft>
                <a:spcPts val="0"/>
              </a:spcAft>
              <a:buFont typeface="Arial" panose="020B0604020202020204" pitchFamily="34" charset="0"/>
              <a:buChar char="•"/>
              <a:defRPr/>
            </a:pPr>
            <a:r>
              <a:rPr lang="en-GB" sz="2400" dirty="0"/>
              <a:t>Lag time</a:t>
            </a:r>
            <a:r>
              <a:rPr lang="en-GB" sz="2000" dirty="0"/>
              <a:t> – if imposes a delay in a subsequent activity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itle 1"/>
          <p:cNvSpPr>
            <a:spLocks noGrp="1"/>
          </p:cNvSpPr>
          <p:nvPr>
            <p:ph type="title"/>
          </p:nvPr>
        </p:nvSpPr>
        <p:spPr>
          <a:xfrm>
            <a:off x="285750" y="274638"/>
            <a:ext cx="8401050" cy="850106"/>
          </a:xfrm>
        </p:spPr>
        <p:txBody>
          <a:bodyPr>
            <a:noAutofit/>
          </a:bodyPr>
          <a:lstStyle/>
          <a:p>
            <a:pPr eaLnBrk="1" fontAlgn="auto" hangingPunct="1">
              <a:spcAft>
                <a:spcPts val="0"/>
              </a:spcAft>
              <a:defRPr/>
            </a:pPr>
            <a:r>
              <a:rPr lang="en-GB" sz="3200" b="1" dirty="0"/>
              <a:t>Precedence Relationships Diagramming</a:t>
            </a:r>
          </a:p>
        </p:txBody>
      </p:sp>
      <p:sp>
        <p:nvSpPr>
          <p:cNvPr id="126979" name="Content Placeholder 2"/>
          <p:cNvSpPr>
            <a:spLocks noGrp="1"/>
          </p:cNvSpPr>
          <p:nvPr>
            <p:ph idx="1"/>
          </p:nvPr>
        </p:nvSpPr>
        <p:spPr>
          <a:xfrm>
            <a:off x="266984" y="1268760"/>
            <a:ext cx="8229600" cy="3829492"/>
          </a:xfrm>
        </p:spPr>
        <p:txBody>
          <a:bodyPr/>
          <a:lstStyle/>
          <a:p>
            <a:pPr marL="0" indent="0" eaLnBrk="1" hangingPunct="1">
              <a:buNone/>
            </a:pPr>
            <a:r>
              <a:rPr lang="en-GB" sz="2400" dirty="0"/>
              <a:t>A key aspect of project planning to organise activities into the correct sequence for completion.</a:t>
            </a:r>
          </a:p>
          <a:p>
            <a:pPr marL="0" indent="0" eaLnBrk="1" hangingPunct="1">
              <a:buNone/>
            </a:pPr>
            <a:r>
              <a:rPr lang="en-GB" sz="2400" dirty="0"/>
              <a:t>The primary tool used to accomplish this and present the sequence is the Project Network Diagram which is defined as:</a:t>
            </a:r>
          </a:p>
          <a:p>
            <a:pPr marL="0" indent="0" eaLnBrk="1" hangingPunct="1">
              <a:buNone/>
            </a:pPr>
            <a:r>
              <a:rPr lang="en-GB" sz="2400" dirty="0"/>
              <a:t>“The arrangement of all activities (and in some cases, events) in a project arrayed in their logical sequence and represented by arcs and nodes” (</a:t>
            </a:r>
            <a:r>
              <a:rPr lang="en-GB" sz="2400" dirty="0" err="1"/>
              <a:t>Meridith</a:t>
            </a:r>
            <a:r>
              <a:rPr lang="en-GB" sz="2400" dirty="0"/>
              <a:t> and Mantel, 2009, p338).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85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697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697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697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6" grpId="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Oval 4"/>
          <p:cNvSpPr>
            <a:spLocks noChangeArrowheads="1"/>
          </p:cNvSpPr>
          <p:nvPr/>
        </p:nvSpPr>
        <p:spPr bwMode="auto">
          <a:xfrm>
            <a:off x="5572125" y="4643438"/>
            <a:ext cx="863600" cy="857250"/>
          </a:xfrm>
          <a:prstGeom prst="ellipse">
            <a:avLst/>
          </a:prstGeom>
          <a:solidFill>
            <a:schemeClr val="accent1"/>
          </a:solidFill>
          <a:ln w="9525">
            <a:solidFill>
              <a:schemeClr val="tx1"/>
            </a:solidFill>
            <a:round/>
            <a:headEnd/>
            <a:tailEnd/>
          </a:ln>
        </p:spPr>
        <p:txBody>
          <a:bodyPr wrap="none" anchor="ctr"/>
          <a:lstStyle/>
          <a:p>
            <a:endParaRPr lang="en-GB"/>
          </a:p>
        </p:txBody>
      </p:sp>
      <p:sp>
        <p:nvSpPr>
          <p:cNvPr id="167938" name="Rectangle 2"/>
          <p:cNvSpPr>
            <a:spLocks noGrp="1" noChangeArrowheads="1"/>
          </p:cNvSpPr>
          <p:nvPr>
            <p:ph type="title"/>
          </p:nvPr>
        </p:nvSpPr>
        <p:spPr>
          <a:xfrm>
            <a:off x="0" y="89304"/>
            <a:ext cx="9036496" cy="1143000"/>
          </a:xfrm>
        </p:spPr>
        <p:txBody>
          <a:bodyPr>
            <a:noAutofit/>
          </a:bodyPr>
          <a:lstStyle/>
          <a:p>
            <a:pPr eaLnBrk="1" fontAlgn="auto" hangingPunct="1">
              <a:spcAft>
                <a:spcPts val="0"/>
              </a:spcAft>
              <a:defRPr/>
            </a:pPr>
            <a:r>
              <a:rPr lang="en-GB" sz="3200" b="1" dirty="0"/>
              <a:t>Network Diagrams: Activity-on-Arrow (AOA)</a:t>
            </a:r>
          </a:p>
        </p:txBody>
      </p:sp>
      <p:sp>
        <p:nvSpPr>
          <p:cNvPr id="128004" name="Rectangle 3"/>
          <p:cNvSpPr>
            <a:spLocks noGrp="1" noChangeArrowheads="1"/>
          </p:cNvSpPr>
          <p:nvPr>
            <p:ph type="body" idx="1"/>
          </p:nvPr>
        </p:nvSpPr>
        <p:spPr>
          <a:xfrm>
            <a:off x="403448" y="1346604"/>
            <a:ext cx="8229600" cy="4386652"/>
          </a:xfrm>
        </p:spPr>
        <p:txBody>
          <a:bodyPr/>
          <a:lstStyle/>
          <a:p>
            <a:pPr marL="0" indent="0" eaLnBrk="1" hangingPunct="1">
              <a:buNone/>
            </a:pPr>
            <a:r>
              <a:rPr lang="en-GB" sz="2800" dirty="0"/>
              <a:t>Under this convention the following rules apply:</a:t>
            </a:r>
          </a:p>
          <a:p>
            <a:pPr lvl="1" eaLnBrk="1" hangingPunct="1">
              <a:buFont typeface="Arial" panose="020B0604020202020204" pitchFamily="34" charset="0"/>
              <a:buChar char="•"/>
            </a:pPr>
            <a:r>
              <a:rPr lang="en-GB" sz="2400" dirty="0"/>
              <a:t>Time and activities flow from left to right</a:t>
            </a:r>
          </a:p>
          <a:p>
            <a:pPr lvl="1" eaLnBrk="1" hangingPunct="1">
              <a:buFont typeface="Arial" panose="020B0604020202020204" pitchFamily="34" charset="0"/>
              <a:buChar char="•"/>
            </a:pPr>
            <a:r>
              <a:rPr lang="en-GB" sz="2400" dirty="0"/>
              <a:t>Activities are represented by arrows and link events</a:t>
            </a:r>
          </a:p>
          <a:p>
            <a:pPr lvl="2" eaLnBrk="1" hangingPunct="1"/>
            <a:r>
              <a:rPr lang="en-GB" sz="2000" dirty="0"/>
              <a:t>Such as ‘Start Activity’ and ‘Finish Activity’ or ‘1’ and ‘2’ etc.</a:t>
            </a:r>
          </a:p>
          <a:p>
            <a:pPr lvl="1" eaLnBrk="1" hangingPunct="1">
              <a:buFont typeface="Arial" panose="020B0604020202020204" pitchFamily="34" charset="0"/>
              <a:buChar char="•"/>
            </a:pPr>
            <a:r>
              <a:rPr lang="en-GB" sz="2400" dirty="0"/>
              <a:t>Events and activities are given unique identifiers or labels</a:t>
            </a:r>
          </a:p>
          <a:p>
            <a:pPr lvl="1" eaLnBrk="1" hangingPunct="1">
              <a:buFont typeface="Arial" panose="020B0604020202020204" pitchFamily="34" charset="0"/>
              <a:buChar char="•"/>
            </a:pPr>
            <a:r>
              <a:rPr lang="en-GB" sz="2400" dirty="0"/>
              <a:t>Activity durations are also shown</a:t>
            </a:r>
          </a:p>
        </p:txBody>
      </p:sp>
      <p:sp>
        <p:nvSpPr>
          <p:cNvPr id="128005" name="Oval 4"/>
          <p:cNvSpPr>
            <a:spLocks noChangeArrowheads="1"/>
          </p:cNvSpPr>
          <p:nvPr/>
        </p:nvSpPr>
        <p:spPr bwMode="auto">
          <a:xfrm>
            <a:off x="2143125" y="4643438"/>
            <a:ext cx="863600" cy="857250"/>
          </a:xfrm>
          <a:prstGeom prst="ellipse">
            <a:avLst/>
          </a:prstGeom>
          <a:solidFill>
            <a:schemeClr val="accent1"/>
          </a:solidFill>
          <a:ln w="9525">
            <a:solidFill>
              <a:schemeClr val="tx1"/>
            </a:solidFill>
            <a:round/>
            <a:headEnd/>
            <a:tailEnd/>
          </a:ln>
        </p:spPr>
        <p:txBody>
          <a:bodyPr wrap="none" anchor="ctr"/>
          <a:lstStyle/>
          <a:p>
            <a:endParaRPr lang="en-GB"/>
          </a:p>
        </p:txBody>
      </p:sp>
      <p:sp>
        <p:nvSpPr>
          <p:cNvPr id="128006" name="Text Box 7"/>
          <p:cNvSpPr txBox="1">
            <a:spLocks noChangeArrowheads="1"/>
          </p:cNvSpPr>
          <p:nvPr/>
        </p:nvSpPr>
        <p:spPr bwMode="auto">
          <a:xfrm>
            <a:off x="2220913" y="4857750"/>
            <a:ext cx="708025" cy="338138"/>
          </a:xfrm>
          <a:prstGeom prst="rect">
            <a:avLst/>
          </a:prstGeom>
          <a:noFill/>
          <a:ln w="9525">
            <a:noFill/>
            <a:miter lim="800000"/>
            <a:headEnd/>
            <a:tailEnd/>
          </a:ln>
        </p:spPr>
        <p:txBody>
          <a:bodyPr>
            <a:spAutoFit/>
          </a:bodyPr>
          <a:lstStyle/>
          <a:p>
            <a:pPr algn="ctr">
              <a:spcBef>
                <a:spcPct val="50000"/>
              </a:spcBef>
            </a:pPr>
            <a:r>
              <a:rPr lang="en-GB" sz="1600"/>
              <a:t>Start</a:t>
            </a:r>
          </a:p>
        </p:txBody>
      </p:sp>
      <p:sp>
        <p:nvSpPr>
          <p:cNvPr id="128007" name="Text Box 8"/>
          <p:cNvSpPr txBox="1">
            <a:spLocks noChangeArrowheads="1"/>
          </p:cNvSpPr>
          <p:nvPr/>
        </p:nvSpPr>
        <p:spPr bwMode="auto">
          <a:xfrm>
            <a:off x="5653088" y="4872038"/>
            <a:ext cx="776287" cy="338137"/>
          </a:xfrm>
          <a:prstGeom prst="rect">
            <a:avLst/>
          </a:prstGeom>
          <a:noFill/>
          <a:ln w="9525">
            <a:noFill/>
            <a:miter lim="800000"/>
            <a:headEnd/>
            <a:tailEnd/>
          </a:ln>
        </p:spPr>
        <p:txBody>
          <a:bodyPr>
            <a:spAutoFit/>
          </a:bodyPr>
          <a:lstStyle/>
          <a:p>
            <a:pPr algn="ctr">
              <a:spcBef>
                <a:spcPct val="50000"/>
              </a:spcBef>
            </a:pPr>
            <a:r>
              <a:rPr lang="en-GB" sz="1600"/>
              <a:t>Finish</a:t>
            </a:r>
          </a:p>
        </p:txBody>
      </p:sp>
      <p:sp>
        <p:nvSpPr>
          <p:cNvPr id="128008" name="Text Box 9"/>
          <p:cNvSpPr txBox="1">
            <a:spLocks noChangeArrowheads="1"/>
          </p:cNvSpPr>
          <p:nvPr/>
        </p:nvSpPr>
        <p:spPr bwMode="auto">
          <a:xfrm>
            <a:off x="3000375" y="4643438"/>
            <a:ext cx="2571750" cy="338137"/>
          </a:xfrm>
          <a:prstGeom prst="rect">
            <a:avLst/>
          </a:prstGeom>
          <a:noFill/>
          <a:ln w="9525">
            <a:noFill/>
            <a:miter lim="800000"/>
            <a:headEnd/>
            <a:tailEnd/>
          </a:ln>
        </p:spPr>
        <p:txBody>
          <a:bodyPr>
            <a:spAutoFit/>
          </a:bodyPr>
          <a:lstStyle/>
          <a:p>
            <a:pPr algn="ctr">
              <a:spcBef>
                <a:spcPct val="50000"/>
              </a:spcBef>
            </a:pPr>
            <a:r>
              <a:rPr lang="en-GB" sz="1600"/>
              <a:t>Write user requirements </a:t>
            </a:r>
          </a:p>
        </p:txBody>
      </p:sp>
      <p:cxnSp>
        <p:nvCxnSpPr>
          <p:cNvPr id="17" name="Straight Arrow Connector 16"/>
          <p:cNvCxnSpPr>
            <a:stCxn id="128005" idx="6"/>
            <a:endCxn id="128002" idx="2"/>
          </p:cNvCxnSpPr>
          <p:nvPr/>
        </p:nvCxnSpPr>
        <p:spPr>
          <a:xfrm>
            <a:off x="3006725" y="5072063"/>
            <a:ext cx="2565400" cy="1587"/>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28010" name="TextBox 19"/>
          <p:cNvSpPr txBox="1">
            <a:spLocks noChangeArrowheads="1"/>
          </p:cNvSpPr>
          <p:nvPr/>
        </p:nvSpPr>
        <p:spPr bwMode="auto">
          <a:xfrm>
            <a:off x="3071813" y="5072063"/>
            <a:ext cx="2500312" cy="338137"/>
          </a:xfrm>
          <a:prstGeom prst="rect">
            <a:avLst/>
          </a:prstGeom>
          <a:noFill/>
          <a:ln w="9525">
            <a:noFill/>
            <a:miter lim="800000"/>
            <a:headEnd/>
            <a:tailEnd/>
          </a:ln>
        </p:spPr>
        <p:txBody>
          <a:bodyPr>
            <a:spAutoFit/>
          </a:bodyPr>
          <a:lstStyle/>
          <a:p>
            <a:pPr algn="ctr"/>
            <a:r>
              <a:rPr lang="en-GB" sz="1600"/>
              <a:t>25 days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79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800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800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800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800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800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800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8002"/>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800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2800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2800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28008"/>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7"/>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280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2" grpId="0" animBg="1"/>
      <p:bldP spid="167938" grpId="0"/>
      <p:bldP spid="128005" grpId="0" animBg="1"/>
      <p:bldP spid="128006" grpId="0"/>
      <p:bldP spid="128007" grpId="0"/>
      <p:bldP spid="128008" grpId="0"/>
      <p:bldP spid="128010" grpId="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778098"/>
          </a:xfrm>
        </p:spPr>
        <p:txBody>
          <a:bodyPr>
            <a:normAutofit/>
          </a:bodyPr>
          <a:lstStyle/>
          <a:p>
            <a:pPr eaLnBrk="1" fontAlgn="auto" hangingPunct="1">
              <a:spcAft>
                <a:spcPts val="0"/>
              </a:spcAft>
              <a:defRPr/>
            </a:pPr>
            <a:r>
              <a:rPr lang="en-GB" sz="3200" b="1" dirty="0"/>
              <a:t>Calculating the Critical Path Terms Explained</a:t>
            </a:r>
          </a:p>
        </p:txBody>
      </p:sp>
      <p:sp>
        <p:nvSpPr>
          <p:cNvPr id="3" name="Content Placeholder 2"/>
          <p:cNvSpPr>
            <a:spLocks noGrp="1"/>
          </p:cNvSpPr>
          <p:nvPr>
            <p:ph idx="1"/>
          </p:nvPr>
        </p:nvSpPr>
        <p:spPr>
          <a:xfrm>
            <a:off x="15401" y="1052736"/>
            <a:ext cx="3643313" cy="4625975"/>
          </a:xfrm>
        </p:spPr>
        <p:txBody>
          <a:bodyPr rtlCol="0">
            <a:normAutofit fontScale="70000" lnSpcReduction="20000"/>
          </a:bodyPr>
          <a:lstStyle/>
          <a:p>
            <a:pPr marL="438912" indent="-320040" eaLnBrk="1" fontAlgn="auto" hangingPunct="1">
              <a:spcBef>
                <a:spcPts val="0"/>
              </a:spcBef>
              <a:spcAft>
                <a:spcPts val="0"/>
              </a:spcAft>
              <a:buFont typeface="Wingdings 2"/>
              <a:buChar char=""/>
              <a:defRPr/>
            </a:pPr>
            <a:r>
              <a:rPr lang="en-US" sz="2600" u="sng" dirty="0">
                <a:effectLst>
                  <a:outerShdw blurRad="38100" dist="38100" dir="2700000" algn="tl">
                    <a:srgbClr val="000000">
                      <a:alpha val="43137"/>
                    </a:srgbClr>
                  </a:outerShdw>
                </a:effectLst>
              </a:rPr>
              <a:t>E</a:t>
            </a:r>
            <a:r>
              <a:rPr lang="en-US" sz="2600" dirty="0">
                <a:effectLst>
                  <a:outerShdw blurRad="38100" dist="38100" dir="2700000" algn="tl">
                    <a:srgbClr val="000000">
                      <a:alpha val="43137"/>
                    </a:srgbClr>
                  </a:outerShdw>
                </a:effectLst>
              </a:rPr>
              <a:t>arly </a:t>
            </a:r>
            <a:r>
              <a:rPr lang="en-US" sz="2600" u="sng" dirty="0">
                <a:effectLst>
                  <a:outerShdw blurRad="38100" dist="38100" dir="2700000" algn="tl">
                    <a:srgbClr val="000000">
                      <a:alpha val="43137"/>
                    </a:srgbClr>
                  </a:outerShdw>
                </a:effectLst>
              </a:rPr>
              <a:t>S</a:t>
            </a:r>
            <a:r>
              <a:rPr lang="en-US" sz="2600" dirty="0">
                <a:effectLst>
                  <a:outerShdw blurRad="38100" dist="38100" dir="2700000" algn="tl">
                    <a:srgbClr val="000000">
                      <a:alpha val="43137"/>
                    </a:srgbClr>
                  </a:outerShdw>
                </a:effectLst>
              </a:rPr>
              <a:t>tart (ES)</a:t>
            </a:r>
            <a:r>
              <a:rPr lang="en-US" sz="2600" dirty="0"/>
              <a:t>: earliest time an activity can begin</a:t>
            </a:r>
          </a:p>
          <a:p>
            <a:pPr marL="731520" lvl="1" indent="-274320" eaLnBrk="1" fontAlgn="auto" hangingPunct="1">
              <a:spcAft>
                <a:spcPts val="0"/>
              </a:spcAft>
              <a:buFont typeface="Wingdings"/>
              <a:buChar char=""/>
              <a:defRPr/>
            </a:pPr>
            <a:r>
              <a:rPr lang="en-US" sz="2600" dirty="0"/>
              <a:t>Without interfering with the completion of preceding activities</a:t>
            </a:r>
          </a:p>
          <a:p>
            <a:pPr marL="438912" indent="-320040" eaLnBrk="1" fontAlgn="auto" hangingPunct="1">
              <a:spcBef>
                <a:spcPts val="0"/>
              </a:spcBef>
              <a:spcAft>
                <a:spcPts val="0"/>
              </a:spcAft>
              <a:buFont typeface="Wingdings 2"/>
              <a:buChar char=""/>
              <a:defRPr/>
            </a:pPr>
            <a:r>
              <a:rPr lang="en-US" sz="2600" u="sng" dirty="0">
                <a:effectLst>
                  <a:outerShdw blurRad="38100" dist="38100" dir="2700000" algn="tl">
                    <a:srgbClr val="000000">
                      <a:alpha val="43137"/>
                    </a:srgbClr>
                  </a:outerShdw>
                </a:effectLst>
              </a:rPr>
              <a:t>E</a:t>
            </a:r>
            <a:r>
              <a:rPr lang="en-US" sz="2600" dirty="0">
                <a:effectLst>
                  <a:outerShdw blurRad="38100" dist="38100" dir="2700000" algn="tl">
                    <a:srgbClr val="000000">
                      <a:alpha val="43137"/>
                    </a:srgbClr>
                  </a:outerShdw>
                </a:effectLst>
              </a:rPr>
              <a:t>arly </a:t>
            </a:r>
            <a:r>
              <a:rPr lang="en-US" sz="2600" u="sng" dirty="0">
                <a:effectLst>
                  <a:outerShdw blurRad="38100" dist="38100" dir="2700000" algn="tl">
                    <a:srgbClr val="000000">
                      <a:alpha val="43137"/>
                    </a:srgbClr>
                  </a:outerShdw>
                </a:effectLst>
              </a:rPr>
              <a:t>F</a:t>
            </a:r>
            <a:r>
              <a:rPr lang="en-US" sz="2600" dirty="0">
                <a:effectLst>
                  <a:outerShdw blurRad="38100" dist="38100" dir="2700000" algn="tl">
                    <a:srgbClr val="000000">
                      <a:alpha val="43137"/>
                    </a:srgbClr>
                  </a:outerShdw>
                </a:effectLst>
              </a:rPr>
              <a:t>inish (EF)</a:t>
            </a:r>
            <a:r>
              <a:rPr lang="en-US" sz="2600" dirty="0"/>
              <a:t>: earliest time an activity can finish</a:t>
            </a:r>
          </a:p>
          <a:p>
            <a:pPr marL="731520" lvl="1" indent="-274320" eaLnBrk="1" fontAlgn="auto" hangingPunct="1">
              <a:spcAft>
                <a:spcPts val="0"/>
              </a:spcAft>
              <a:buFont typeface="Wingdings"/>
              <a:buChar char=""/>
              <a:defRPr/>
            </a:pPr>
            <a:r>
              <a:rPr lang="en-US" sz="2600" dirty="0"/>
              <a:t>Early start + activity duration</a:t>
            </a:r>
          </a:p>
          <a:p>
            <a:pPr marL="438912" indent="-320040" eaLnBrk="1" fontAlgn="auto" hangingPunct="1">
              <a:spcBef>
                <a:spcPts val="0"/>
              </a:spcBef>
              <a:spcAft>
                <a:spcPts val="0"/>
              </a:spcAft>
              <a:buFont typeface="Wingdings 2"/>
              <a:buChar char=""/>
              <a:defRPr/>
            </a:pPr>
            <a:r>
              <a:rPr lang="en-US" sz="2600" u="sng" dirty="0">
                <a:effectLst>
                  <a:outerShdw blurRad="38100" dist="38100" dir="2700000" algn="tl">
                    <a:srgbClr val="000000">
                      <a:alpha val="43137"/>
                    </a:srgbClr>
                  </a:outerShdw>
                </a:effectLst>
              </a:rPr>
              <a:t>L</a:t>
            </a:r>
            <a:r>
              <a:rPr lang="en-US" sz="2600" dirty="0">
                <a:effectLst>
                  <a:outerShdw blurRad="38100" dist="38100" dir="2700000" algn="tl">
                    <a:srgbClr val="000000">
                      <a:alpha val="43137"/>
                    </a:srgbClr>
                  </a:outerShdw>
                </a:effectLst>
              </a:rPr>
              <a:t>ate </a:t>
            </a:r>
            <a:r>
              <a:rPr lang="en-US" sz="2600" u="sng" dirty="0">
                <a:effectLst>
                  <a:outerShdw blurRad="38100" dist="38100" dir="2700000" algn="tl">
                    <a:srgbClr val="000000">
                      <a:alpha val="43137"/>
                    </a:srgbClr>
                  </a:outerShdw>
                </a:effectLst>
              </a:rPr>
              <a:t>F</a:t>
            </a:r>
            <a:r>
              <a:rPr lang="en-US" sz="2600" dirty="0">
                <a:effectLst>
                  <a:outerShdw blurRad="38100" dist="38100" dir="2700000" algn="tl">
                    <a:srgbClr val="000000">
                      <a:alpha val="43137"/>
                    </a:srgbClr>
                  </a:outerShdw>
                </a:effectLst>
              </a:rPr>
              <a:t>inish (LF)</a:t>
            </a:r>
            <a:r>
              <a:rPr lang="en-US" sz="2600" dirty="0"/>
              <a:t>: latest time an activity can finish</a:t>
            </a:r>
          </a:p>
          <a:p>
            <a:pPr marL="731520" lvl="1" indent="-274320" eaLnBrk="1" fontAlgn="auto" hangingPunct="1">
              <a:spcAft>
                <a:spcPts val="0"/>
              </a:spcAft>
              <a:buFont typeface="Wingdings"/>
              <a:buChar char=""/>
              <a:defRPr/>
            </a:pPr>
            <a:r>
              <a:rPr lang="en-US" sz="2600" dirty="0"/>
              <a:t>Without delaying the completion of the project</a:t>
            </a:r>
          </a:p>
          <a:p>
            <a:pPr marL="438912" indent="-320040" eaLnBrk="1" fontAlgn="auto" hangingPunct="1">
              <a:spcBef>
                <a:spcPts val="0"/>
              </a:spcBef>
              <a:spcAft>
                <a:spcPts val="0"/>
              </a:spcAft>
              <a:buFont typeface="Wingdings 2"/>
              <a:buChar char=""/>
              <a:defRPr/>
            </a:pPr>
            <a:r>
              <a:rPr lang="en-US" sz="2600" u="sng" dirty="0">
                <a:effectLst>
                  <a:outerShdw blurRad="38100" dist="38100" dir="2700000" algn="tl">
                    <a:srgbClr val="000000">
                      <a:alpha val="43137"/>
                    </a:srgbClr>
                  </a:outerShdw>
                </a:effectLst>
              </a:rPr>
              <a:t>L</a:t>
            </a:r>
            <a:r>
              <a:rPr lang="en-US" sz="2600" dirty="0">
                <a:effectLst>
                  <a:outerShdw blurRad="38100" dist="38100" dir="2700000" algn="tl">
                    <a:srgbClr val="000000">
                      <a:alpha val="43137"/>
                    </a:srgbClr>
                  </a:outerShdw>
                </a:effectLst>
              </a:rPr>
              <a:t>ate </a:t>
            </a:r>
            <a:r>
              <a:rPr lang="en-US" sz="2600" u="sng" dirty="0">
                <a:effectLst>
                  <a:outerShdw blurRad="38100" dist="38100" dir="2700000" algn="tl">
                    <a:srgbClr val="000000">
                      <a:alpha val="43137"/>
                    </a:srgbClr>
                  </a:outerShdw>
                </a:effectLst>
              </a:rPr>
              <a:t>S</a:t>
            </a:r>
            <a:r>
              <a:rPr lang="en-US" sz="2600" dirty="0">
                <a:effectLst>
                  <a:outerShdw blurRad="38100" dist="38100" dir="2700000" algn="tl">
                    <a:srgbClr val="000000">
                      <a:alpha val="43137"/>
                    </a:srgbClr>
                  </a:outerShdw>
                </a:effectLst>
              </a:rPr>
              <a:t>tart (LS)</a:t>
            </a:r>
            <a:r>
              <a:rPr lang="en-US" sz="2600" dirty="0"/>
              <a:t>: latest time an activity can start</a:t>
            </a:r>
          </a:p>
          <a:p>
            <a:pPr marL="731520" lvl="1" indent="-274320" eaLnBrk="1" fontAlgn="auto" hangingPunct="1">
              <a:spcAft>
                <a:spcPts val="0"/>
              </a:spcAft>
              <a:buFont typeface="Wingdings"/>
              <a:buChar char=""/>
              <a:defRPr/>
            </a:pPr>
            <a:r>
              <a:rPr lang="en-US" sz="2600" dirty="0"/>
              <a:t>Late finish – activity duration</a:t>
            </a:r>
          </a:p>
          <a:p>
            <a:pPr marL="438912" indent="-320040" eaLnBrk="1" fontAlgn="auto" hangingPunct="1">
              <a:spcBef>
                <a:spcPts val="0"/>
              </a:spcBef>
              <a:spcAft>
                <a:spcPts val="0"/>
              </a:spcAft>
              <a:buFont typeface="Wingdings 2"/>
              <a:buChar char=""/>
              <a:defRPr/>
            </a:pPr>
            <a:endParaRPr lang="en-GB" dirty="0"/>
          </a:p>
        </p:txBody>
      </p:sp>
      <p:pic>
        <p:nvPicPr>
          <p:cNvPr id="139268" name="Picture 2"/>
          <p:cNvPicPr>
            <a:picLocks noChangeAspect="1" noChangeArrowheads="1"/>
          </p:cNvPicPr>
          <p:nvPr/>
        </p:nvPicPr>
        <p:blipFill>
          <a:blip r:embed="rId2"/>
          <a:srcRect/>
          <a:stretch>
            <a:fillRect/>
          </a:stretch>
        </p:blipFill>
        <p:spPr bwMode="auto">
          <a:xfrm>
            <a:off x="4040125" y="1772816"/>
            <a:ext cx="4762500" cy="23812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926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624"/>
            <a:ext cx="9144000" cy="850106"/>
          </a:xfrm>
        </p:spPr>
        <p:txBody>
          <a:bodyPr>
            <a:normAutofit/>
          </a:bodyPr>
          <a:lstStyle/>
          <a:p>
            <a:pPr eaLnBrk="1" fontAlgn="auto" hangingPunct="1">
              <a:spcAft>
                <a:spcPts val="0"/>
              </a:spcAft>
              <a:defRPr/>
            </a:pPr>
            <a:r>
              <a:rPr lang="en-GB" sz="2800" b="1" dirty="0"/>
              <a:t>Calculating the Critical Path Terms Explained:  Float</a:t>
            </a:r>
          </a:p>
        </p:txBody>
      </p:sp>
      <p:sp>
        <p:nvSpPr>
          <p:cNvPr id="3" name="Content Placeholder 2"/>
          <p:cNvSpPr>
            <a:spLocks noGrp="1"/>
          </p:cNvSpPr>
          <p:nvPr>
            <p:ph idx="1"/>
          </p:nvPr>
        </p:nvSpPr>
        <p:spPr>
          <a:xfrm>
            <a:off x="107504" y="1124744"/>
            <a:ext cx="3714750" cy="4268063"/>
          </a:xfrm>
        </p:spPr>
        <p:txBody>
          <a:bodyPr rtlCol="0">
            <a:normAutofit fontScale="85000" lnSpcReduction="20000"/>
          </a:bodyPr>
          <a:lstStyle/>
          <a:p>
            <a:pPr marL="438912" indent="-320040" eaLnBrk="1" fontAlgn="auto" hangingPunct="1">
              <a:spcBef>
                <a:spcPts val="0"/>
              </a:spcBef>
              <a:spcAft>
                <a:spcPts val="0"/>
              </a:spcAft>
              <a:buFont typeface="Wingdings 2"/>
              <a:buChar char=""/>
              <a:defRPr/>
            </a:pPr>
            <a:r>
              <a:rPr lang="en-GB" sz="2800" dirty="0"/>
              <a:t>Float (</a:t>
            </a:r>
            <a:r>
              <a:rPr lang="en-GB" sz="2800" dirty="0" err="1"/>
              <a:t>aka</a:t>
            </a:r>
            <a:r>
              <a:rPr lang="en-GB" sz="2800" dirty="0"/>
              <a:t> Slack)</a:t>
            </a:r>
          </a:p>
          <a:p>
            <a:pPr marL="731520" lvl="1" indent="-274320" eaLnBrk="1" fontAlgn="auto" hangingPunct="1">
              <a:spcAft>
                <a:spcPts val="0"/>
              </a:spcAft>
              <a:buFont typeface="Wingdings"/>
              <a:buChar char=""/>
              <a:defRPr/>
            </a:pPr>
            <a:r>
              <a:rPr lang="en-GB" sz="2400" dirty="0">
                <a:effectLst>
                  <a:outerShdw blurRad="38100" dist="38100" dir="2700000" algn="tl">
                    <a:srgbClr val="000000">
                      <a:alpha val="43137"/>
                    </a:srgbClr>
                  </a:outerShdw>
                </a:effectLst>
              </a:rPr>
              <a:t>Total Float</a:t>
            </a:r>
            <a:r>
              <a:rPr lang="en-GB" sz="2400" dirty="0"/>
              <a:t>:  The time by which an </a:t>
            </a:r>
            <a:r>
              <a:rPr lang="en-GB" sz="2400" b="1" i="1" dirty="0"/>
              <a:t>activity</a:t>
            </a:r>
            <a:r>
              <a:rPr lang="en-GB" sz="2400" dirty="0"/>
              <a:t> can be delayed without impacting the </a:t>
            </a:r>
            <a:r>
              <a:rPr lang="en-GB" sz="2400" b="1" dirty="0"/>
              <a:t>project end date</a:t>
            </a:r>
          </a:p>
          <a:p>
            <a:pPr marL="996696" lvl="2" eaLnBrk="1" fontAlgn="auto" hangingPunct="1">
              <a:spcAft>
                <a:spcPts val="0"/>
              </a:spcAft>
              <a:buClr>
                <a:schemeClr val="accent3"/>
              </a:buClr>
              <a:buFont typeface="Arial"/>
              <a:buChar char="▪"/>
              <a:defRPr/>
            </a:pPr>
            <a:r>
              <a:rPr lang="en-GB" sz="2200" dirty="0"/>
              <a:t>LF-EF or LS-LS can be used to derive total float</a:t>
            </a:r>
          </a:p>
          <a:p>
            <a:pPr marL="731520" lvl="1" indent="-274320" eaLnBrk="1" fontAlgn="auto" hangingPunct="1">
              <a:spcAft>
                <a:spcPts val="0"/>
              </a:spcAft>
              <a:buFont typeface="Wingdings"/>
              <a:buChar char=""/>
              <a:defRPr/>
            </a:pPr>
            <a:r>
              <a:rPr lang="en-GB" sz="2400" dirty="0">
                <a:effectLst>
                  <a:outerShdw blurRad="38100" dist="38100" dir="2700000" algn="tl">
                    <a:srgbClr val="000000">
                      <a:alpha val="43137"/>
                    </a:srgbClr>
                  </a:outerShdw>
                </a:effectLst>
              </a:rPr>
              <a:t>Free Float</a:t>
            </a:r>
            <a:r>
              <a:rPr lang="en-GB" sz="2400" dirty="0"/>
              <a:t>:  The time by which an </a:t>
            </a:r>
            <a:r>
              <a:rPr lang="en-GB" sz="2400" b="1" i="1" dirty="0"/>
              <a:t>activity</a:t>
            </a:r>
            <a:r>
              <a:rPr lang="en-GB" sz="2400" dirty="0"/>
              <a:t> can be delayed without impacting the start time of </a:t>
            </a:r>
            <a:r>
              <a:rPr lang="en-GB" sz="2400" b="1" dirty="0"/>
              <a:t>any successor activity</a:t>
            </a:r>
          </a:p>
        </p:txBody>
      </p:sp>
      <p:pic>
        <p:nvPicPr>
          <p:cNvPr id="140295" name="Picture 2"/>
          <p:cNvPicPr>
            <a:picLocks noChangeAspect="1" noChangeArrowheads="1"/>
          </p:cNvPicPr>
          <p:nvPr/>
        </p:nvPicPr>
        <p:blipFill>
          <a:blip r:embed="rId3"/>
          <a:srcRect/>
          <a:stretch>
            <a:fillRect/>
          </a:stretch>
        </p:blipFill>
        <p:spPr bwMode="auto">
          <a:xfrm>
            <a:off x="4138682" y="1844824"/>
            <a:ext cx="4762500" cy="23812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02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630" y="0"/>
            <a:ext cx="8229600" cy="778098"/>
          </a:xfrm>
        </p:spPr>
        <p:txBody>
          <a:bodyPr/>
          <a:lstStyle/>
          <a:p>
            <a:pPr eaLnBrk="1" hangingPunct="1">
              <a:defRPr/>
            </a:pPr>
            <a:r>
              <a:rPr lang="en-GB" sz="3200" b="1" dirty="0"/>
              <a:t>Gantt Chart</a:t>
            </a:r>
          </a:p>
        </p:txBody>
      </p:sp>
      <p:sp>
        <p:nvSpPr>
          <p:cNvPr id="218115" name="Content Placeholder 2"/>
          <p:cNvSpPr>
            <a:spLocks noGrp="1"/>
          </p:cNvSpPr>
          <p:nvPr>
            <p:ph idx="1"/>
          </p:nvPr>
        </p:nvSpPr>
        <p:spPr>
          <a:xfrm>
            <a:off x="457200" y="908720"/>
            <a:ext cx="8229600" cy="4608513"/>
          </a:xfrm>
        </p:spPr>
        <p:txBody>
          <a:bodyPr>
            <a:normAutofit/>
          </a:bodyPr>
          <a:lstStyle/>
          <a:p>
            <a:pPr marL="0" indent="0" eaLnBrk="1" hangingPunct="1">
              <a:buNone/>
            </a:pPr>
            <a:r>
              <a:rPr lang="en-GB" sz="2400" dirty="0"/>
              <a:t>A Gantt chart is a form of bar chart</a:t>
            </a:r>
          </a:p>
          <a:p>
            <a:pPr marL="0" indent="0" eaLnBrk="1" hangingPunct="1">
              <a:buNone/>
            </a:pPr>
            <a:r>
              <a:rPr lang="en-GB" sz="2400" dirty="0"/>
              <a:t>Project activities are listed vertically</a:t>
            </a:r>
          </a:p>
          <a:p>
            <a:pPr marL="0" indent="0" eaLnBrk="1" hangingPunct="1">
              <a:buNone/>
            </a:pPr>
            <a:r>
              <a:rPr lang="en-GB" sz="2400" dirty="0"/>
              <a:t>Time is measured horizontally from left to right</a:t>
            </a:r>
          </a:p>
          <a:p>
            <a:pPr marL="0" indent="0" eaLnBrk="1" hangingPunct="1">
              <a:buNone/>
            </a:pPr>
            <a:r>
              <a:rPr lang="en-GB" sz="2400" dirty="0"/>
              <a:t>Each activity is plotted as a bar against time</a:t>
            </a:r>
          </a:p>
          <a:p>
            <a:pPr lvl="1" eaLnBrk="1" hangingPunct="1">
              <a:buFont typeface="Arial" panose="020B0604020202020204" pitchFamily="34" charset="0"/>
              <a:buChar char="•"/>
            </a:pPr>
            <a:r>
              <a:rPr lang="en-GB" sz="2400" dirty="0"/>
              <a:t>The bar starts on the correct start day according to the sequence of activities determined using the precedence network</a:t>
            </a:r>
          </a:p>
          <a:p>
            <a:pPr lvl="1" eaLnBrk="1" hangingPunct="1">
              <a:buFont typeface="Arial" panose="020B0604020202020204" pitchFamily="34" charset="0"/>
              <a:buChar char="•"/>
            </a:pPr>
            <a:r>
              <a:rPr lang="en-GB" sz="2400" dirty="0"/>
              <a:t>The length of the bar corresponds to the duration of the task</a:t>
            </a:r>
          </a:p>
          <a:p>
            <a:pPr marL="0" indent="0" eaLnBrk="1" hangingPunct="1">
              <a:buNone/>
            </a:pPr>
            <a:r>
              <a:rPr lang="en-GB" sz="2400" dirty="0"/>
              <a:t>Gantt charts can be built manually or can be automated within a tool such as Microsoft Project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811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811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811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811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811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811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181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A8210-94E1-4CAF-BC64-134641C13381}"/>
              </a:ext>
            </a:extLst>
          </p:cNvPr>
          <p:cNvSpPr>
            <a:spLocks noGrp="1"/>
          </p:cNvSpPr>
          <p:nvPr>
            <p:ph type="title"/>
          </p:nvPr>
        </p:nvSpPr>
        <p:spPr>
          <a:xfrm>
            <a:off x="457200" y="274638"/>
            <a:ext cx="8229600" cy="706090"/>
          </a:xfrm>
        </p:spPr>
        <p:txBody>
          <a:bodyPr/>
          <a:lstStyle/>
          <a:p>
            <a:r>
              <a:rPr lang="en-GB" sz="3200" b="1" dirty="0"/>
              <a:t>Conclusion</a:t>
            </a:r>
          </a:p>
        </p:txBody>
      </p:sp>
      <p:sp>
        <p:nvSpPr>
          <p:cNvPr id="3" name="Content Placeholder 2">
            <a:extLst>
              <a:ext uri="{FF2B5EF4-FFF2-40B4-BE49-F238E27FC236}">
                <a16:creationId xmlns:a16="http://schemas.microsoft.com/office/drawing/2014/main" id="{E8F5B782-1A8B-42D9-A5F8-BCFA1A7E0F0A}"/>
              </a:ext>
            </a:extLst>
          </p:cNvPr>
          <p:cNvSpPr>
            <a:spLocks noGrp="1"/>
          </p:cNvSpPr>
          <p:nvPr>
            <p:ph idx="1"/>
          </p:nvPr>
        </p:nvSpPr>
        <p:spPr>
          <a:xfrm>
            <a:off x="457200" y="1600201"/>
            <a:ext cx="8229600" cy="1684783"/>
          </a:xfrm>
        </p:spPr>
        <p:txBody>
          <a:bodyPr/>
          <a:lstStyle/>
          <a:p>
            <a:pPr marL="0" indent="0">
              <a:buNone/>
            </a:pPr>
            <a:r>
              <a:rPr lang="en-GB" sz="2800" dirty="0"/>
              <a:t>Effective application of the tools and techniques fosters success and ensures that the project meets it’s objective.</a:t>
            </a:r>
          </a:p>
        </p:txBody>
      </p:sp>
      <p:sp>
        <p:nvSpPr>
          <p:cNvPr id="4" name="Date Placeholder 3">
            <a:extLst>
              <a:ext uri="{FF2B5EF4-FFF2-40B4-BE49-F238E27FC236}">
                <a16:creationId xmlns:a16="http://schemas.microsoft.com/office/drawing/2014/main" id="{C4A8BB99-93A7-41BD-9E29-3A3D9FF8363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E26E41F-33BE-4847-89B6-D7D94EB9C93B}"/>
              </a:ext>
            </a:extLst>
          </p:cNvPr>
          <p:cNvSpPr>
            <a:spLocks noGrp="1"/>
          </p:cNvSpPr>
          <p:nvPr>
            <p:ph type="sldNum" sz="quarter" idx="12"/>
          </p:nvPr>
        </p:nvSpPr>
        <p:spPr/>
        <p:txBody>
          <a:bodyPr/>
          <a:lstStyle/>
          <a:p>
            <a:pPr>
              <a:defRPr/>
            </a:pPr>
            <a:fld id="{6550E941-99E4-4403-A917-B30FF69A9617}" type="slidenum">
              <a:rPr lang="en-GB" altLang="en-US" smtClean="0"/>
              <a:pPr>
                <a:defRPr/>
              </a:pPr>
              <a:t>97</a:t>
            </a:fld>
            <a:endParaRPr lang="en-GB" altLang="en-US"/>
          </a:p>
        </p:txBody>
      </p:sp>
    </p:spTree>
    <p:extLst>
      <p:ext uri="{BB962C8B-B14F-4D97-AF65-F5344CB8AC3E}">
        <p14:creationId xmlns:p14="http://schemas.microsoft.com/office/powerpoint/2010/main" val="4247388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p:txBody>
          <a:bodyPr/>
          <a:lstStyle/>
          <a:p>
            <a:pPr marL="0" indent="0">
              <a:buNone/>
            </a:pPr>
            <a:r>
              <a:rPr lang="en-GB" sz="2400" dirty="0"/>
              <a:t>Meredith, J. and Mantel, S. (2009) </a:t>
            </a:r>
            <a:r>
              <a:rPr lang="en-GB" sz="2400" i="1" dirty="0"/>
              <a:t>Project Management: A Managerial Approach</a:t>
            </a:r>
            <a:r>
              <a:rPr lang="en-GB" sz="2400" dirty="0"/>
              <a:t>, Asia: John Wiley and Sons.</a:t>
            </a:r>
          </a:p>
          <a:p>
            <a:pPr marL="0" indent="0">
              <a:buNone/>
            </a:pPr>
            <a:r>
              <a:rPr lang="en-GB" altLang="en-US" sz="2400" dirty="0"/>
              <a:t>Wysocki, R.K (2003) </a:t>
            </a:r>
            <a:r>
              <a:rPr lang="en-GB" altLang="en-US" sz="2400" i="1" dirty="0"/>
              <a:t>Effective Project Management, Traditional, Extreme, Indianapolis</a:t>
            </a:r>
            <a:r>
              <a:rPr lang="en-GB" altLang="en-US" sz="2400" dirty="0"/>
              <a:t>: Wiley Publishing Inc.</a:t>
            </a:r>
            <a:endParaRPr lang="en-US" altLang="en-US" sz="2400" dirty="0"/>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98</a:t>
            </a:fld>
            <a:endParaRPr lang="en-GB" altLang="en-US"/>
          </a:p>
        </p:txBody>
      </p:sp>
    </p:spTree>
    <p:extLst>
      <p:ext uri="{BB962C8B-B14F-4D97-AF65-F5344CB8AC3E}">
        <p14:creationId xmlns:p14="http://schemas.microsoft.com/office/powerpoint/2010/main" val="414964741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7704856" cy="1224137"/>
          </a:xfrm>
        </p:spPr>
        <p:txBody>
          <a:bodyPr/>
          <a:lstStyle/>
          <a:p>
            <a:pPr eaLnBrk="1" fontAlgn="auto" hangingPunct="1">
              <a:spcAft>
                <a:spcPts val="0"/>
              </a:spcAft>
              <a:defRPr/>
            </a:pPr>
            <a:r>
              <a:rPr lang="en-US" sz="3200" dirty="0"/>
              <a:t>Project Management Methodologies</a:t>
            </a:r>
            <a:br>
              <a:rPr lang="en-GB" dirty="0">
                <a:solidFill>
                  <a:srgbClr val="FFFF00"/>
                </a:solidFill>
              </a:rPr>
            </a:br>
            <a:endParaRPr lang="en-US" sz="2400" dirty="0">
              <a:solidFill>
                <a:srgbClr val="FFFF00"/>
              </a:solidFill>
            </a:endParaRPr>
          </a:p>
        </p:txBody>
      </p:sp>
      <p:sp>
        <p:nvSpPr>
          <p:cNvPr id="4"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50825" y="1417639"/>
            <a:ext cx="8641655" cy="3883570"/>
          </a:xfrm>
        </p:spPr>
        <p:txBody>
          <a:bodyPr/>
          <a:lstStyle/>
          <a:p>
            <a:pPr marL="0" indent="0">
              <a:buNone/>
            </a:pPr>
            <a:r>
              <a:rPr lang="en-GB" sz="2400" dirty="0"/>
              <a:t>Project Management Methodologies are step by step ways to manage project with less wasted efforts. </a:t>
            </a:r>
          </a:p>
          <a:p>
            <a:pPr marL="0" indent="0">
              <a:buNone/>
            </a:pPr>
            <a:r>
              <a:rPr lang="en-GB" sz="2400" dirty="0">
                <a:solidFill>
                  <a:prstClr val="black"/>
                </a:solidFill>
              </a:rPr>
              <a:t>Often referred to as project management ‘approach’ or ‘framework’, it is simply the systematic way in which projects are managed. </a:t>
            </a:r>
            <a:endParaRPr lang="en-GB" sz="2400" dirty="0"/>
          </a:p>
          <a:p>
            <a:pPr marL="0" indent="0">
              <a:buNone/>
            </a:pPr>
            <a:r>
              <a:rPr lang="en-GB" sz="2400" dirty="0"/>
              <a:t>There are several methodologies, each of them are effective and appropriate for different types of project.</a:t>
            </a:r>
          </a:p>
          <a:p>
            <a:pPr marL="0" indent="0">
              <a:buNone/>
            </a:pPr>
            <a:r>
              <a:rPr lang="en-GB" sz="2400" dirty="0"/>
              <a:t>Each of the methodologies have their areas of strengths and weakness.</a:t>
            </a:r>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100</a:t>
            </a:fld>
            <a:endParaRPr lang="en-GB" altLang="en-US"/>
          </a:p>
        </p:txBody>
      </p:sp>
    </p:spTree>
    <p:extLst>
      <p:ext uri="{BB962C8B-B14F-4D97-AF65-F5344CB8AC3E}">
        <p14:creationId xmlns:p14="http://schemas.microsoft.com/office/powerpoint/2010/main" val="1999302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BD7A0-34F5-4AC8-B92B-DE847140176F}"/>
              </a:ext>
            </a:extLst>
          </p:cNvPr>
          <p:cNvSpPr>
            <a:spLocks noGrp="1"/>
          </p:cNvSpPr>
          <p:nvPr>
            <p:ph type="title"/>
          </p:nvPr>
        </p:nvSpPr>
        <p:spPr>
          <a:xfrm>
            <a:off x="457200" y="274638"/>
            <a:ext cx="8229600" cy="706090"/>
          </a:xfrm>
        </p:spPr>
        <p:txBody>
          <a:bodyPr/>
          <a:lstStyle/>
          <a:p>
            <a:r>
              <a:rPr lang="en-GB" sz="3200" b="1" dirty="0"/>
              <a:t>The Common Methodologies Adopted </a:t>
            </a:r>
            <a:endParaRPr lang="en-GB" sz="3200" dirty="0"/>
          </a:p>
        </p:txBody>
      </p:sp>
      <p:sp>
        <p:nvSpPr>
          <p:cNvPr id="3" name="Content Placeholder 2">
            <a:extLst>
              <a:ext uri="{FF2B5EF4-FFF2-40B4-BE49-F238E27FC236}">
                <a16:creationId xmlns:a16="http://schemas.microsoft.com/office/drawing/2014/main" id="{E76439E1-ECEB-473B-B222-3DADED7135F9}"/>
              </a:ext>
            </a:extLst>
          </p:cNvPr>
          <p:cNvSpPr>
            <a:spLocks noGrp="1"/>
          </p:cNvSpPr>
          <p:nvPr>
            <p:ph idx="1"/>
          </p:nvPr>
        </p:nvSpPr>
        <p:spPr>
          <a:xfrm>
            <a:off x="457200" y="1268760"/>
            <a:ext cx="8229600" cy="4320480"/>
          </a:xfrm>
        </p:spPr>
        <p:txBody>
          <a:bodyPr/>
          <a:lstStyle/>
          <a:p>
            <a:pPr marL="0" indent="0">
              <a:spcBef>
                <a:spcPts val="0"/>
              </a:spcBef>
              <a:buNone/>
            </a:pPr>
            <a:r>
              <a:rPr lang="en-GB" sz="2800" dirty="0">
                <a:solidFill>
                  <a:prstClr val="black"/>
                </a:solidFill>
              </a:rPr>
              <a:t>The traditional approach or ‘Waterfall’</a:t>
            </a:r>
          </a:p>
          <a:p>
            <a:pPr marL="0" indent="0">
              <a:spcBef>
                <a:spcPts val="0"/>
              </a:spcBef>
              <a:buNone/>
            </a:pPr>
            <a:r>
              <a:rPr lang="en-GB" sz="2800" dirty="0">
                <a:solidFill>
                  <a:prstClr val="black"/>
                </a:solidFill>
              </a:rPr>
              <a:t>PRINCE2</a:t>
            </a:r>
          </a:p>
          <a:p>
            <a:pPr marL="0" indent="0">
              <a:spcBef>
                <a:spcPts val="0"/>
              </a:spcBef>
              <a:buNone/>
            </a:pPr>
            <a:r>
              <a:rPr lang="en-GB" sz="2800" dirty="0">
                <a:solidFill>
                  <a:prstClr val="black"/>
                </a:solidFill>
              </a:rPr>
              <a:t>Agile Project Management also called Scrum Project Management</a:t>
            </a:r>
          </a:p>
          <a:p>
            <a:pPr marL="0" indent="0">
              <a:spcBef>
                <a:spcPts val="0"/>
              </a:spcBef>
              <a:buNone/>
            </a:pPr>
            <a:r>
              <a:rPr lang="en-GB" sz="2800" dirty="0">
                <a:solidFill>
                  <a:prstClr val="black"/>
                </a:solidFill>
              </a:rPr>
              <a:t>Lean Project Management</a:t>
            </a:r>
          </a:p>
          <a:p>
            <a:pPr marL="0" indent="0">
              <a:spcBef>
                <a:spcPts val="0"/>
              </a:spcBef>
              <a:buNone/>
            </a:pPr>
            <a:r>
              <a:rPr lang="en-GB" sz="2800" dirty="0">
                <a:solidFill>
                  <a:prstClr val="black"/>
                </a:solidFill>
              </a:rPr>
              <a:t>Event Chain Project Management</a:t>
            </a:r>
          </a:p>
          <a:p>
            <a:pPr marL="0" indent="0">
              <a:spcBef>
                <a:spcPts val="0"/>
              </a:spcBef>
              <a:buNone/>
            </a:pPr>
            <a:r>
              <a:rPr lang="en-GB" sz="2800" dirty="0">
                <a:solidFill>
                  <a:prstClr val="black"/>
                </a:solidFill>
              </a:rPr>
              <a:t>Critical Chain Project Management</a:t>
            </a:r>
          </a:p>
          <a:p>
            <a:pPr marL="0" indent="0">
              <a:spcBef>
                <a:spcPts val="0"/>
              </a:spcBef>
              <a:buNone/>
            </a:pPr>
            <a:r>
              <a:rPr lang="en-GB" sz="2800" dirty="0">
                <a:solidFill>
                  <a:prstClr val="black"/>
                </a:solidFill>
              </a:rPr>
              <a:t>Extreme Project Management</a:t>
            </a:r>
          </a:p>
          <a:p>
            <a:pPr marL="0" indent="0">
              <a:spcBef>
                <a:spcPts val="0"/>
              </a:spcBef>
              <a:buNone/>
            </a:pPr>
            <a:r>
              <a:rPr lang="en-GB" sz="2800" dirty="0">
                <a:solidFill>
                  <a:prstClr val="black"/>
                </a:solidFill>
              </a:rPr>
              <a:t>Benefits Realisation Project Management</a:t>
            </a:r>
          </a:p>
        </p:txBody>
      </p:sp>
      <p:sp>
        <p:nvSpPr>
          <p:cNvPr id="4" name="Date Placeholder 3">
            <a:extLst>
              <a:ext uri="{FF2B5EF4-FFF2-40B4-BE49-F238E27FC236}">
                <a16:creationId xmlns:a16="http://schemas.microsoft.com/office/drawing/2014/main" id="{D30FAFD3-4E95-45BB-92BE-472A465A0449}"/>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215C391C-4909-4A15-BBED-6D7F24093597}"/>
              </a:ext>
            </a:extLst>
          </p:cNvPr>
          <p:cNvSpPr>
            <a:spLocks noGrp="1"/>
          </p:cNvSpPr>
          <p:nvPr>
            <p:ph type="sldNum" sz="quarter" idx="12"/>
          </p:nvPr>
        </p:nvSpPr>
        <p:spPr/>
        <p:txBody>
          <a:bodyPr/>
          <a:lstStyle/>
          <a:p>
            <a:pPr>
              <a:defRPr/>
            </a:pPr>
            <a:fld id="{6550E941-99E4-4403-A917-B30FF69A9617}" type="slidenum">
              <a:rPr lang="en-GB" altLang="en-US" smtClean="0"/>
              <a:pPr>
                <a:defRPr/>
              </a:pPr>
              <a:t>101</a:t>
            </a:fld>
            <a:endParaRPr lang="en-GB" altLang="en-US"/>
          </a:p>
        </p:txBody>
      </p:sp>
    </p:spTree>
    <p:extLst>
      <p:ext uri="{BB962C8B-B14F-4D97-AF65-F5344CB8AC3E}">
        <p14:creationId xmlns:p14="http://schemas.microsoft.com/office/powerpoint/2010/main" val="48983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0D8B5-EBB3-46DA-9D1D-A258C8102167}"/>
              </a:ext>
            </a:extLst>
          </p:cNvPr>
          <p:cNvSpPr>
            <a:spLocks noGrp="1"/>
          </p:cNvSpPr>
          <p:nvPr>
            <p:ph type="title"/>
          </p:nvPr>
        </p:nvSpPr>
        <p:spPr>
          <a:xfrm>
            <a:off x="157724" y="332656"/>
            <a:ext cx="8910130" cy="864096"/>
          </a:xfrm>
        </p:spPr>
        <p:txBody>
          <a:bodyPr/>
          <a:lstStyle/>
          <a:p>
            <a:r>
              <a:rPr lang="en-GB" sz="3200" b="1" dirty="0">
                <a:solidFill>
                  <a:prstClr val="black"/>
                </a:solidFill>
              </a:rPr>
              <a:t>Why adopt a certain approach for a project?</a:t>
            </a:r>
            <a:br>
              <a:rPr lang="en-GB" sz="3200" b="1" dirty="0">
                <a:solidFill>
                  <a:prstClr val="black"/>
                </a:solidFill>
              </a:rPr>
            </a:br>
            <a:endParaRPr lang="en-GB" sz="3200" dirty="0"/>
          </a:p>
        </p:txBody>
      </p:sp>
      <p:sp>
        <p:nvSpPr>
          <p:cNvPr id="4" name="Date Placeholder 3">
            <a:extLst>
              <a:ext uri="{FF2B5EF4-FFF2-40B4-BE49-F238E27FC236}">
                <a16:creationId xmlns:a16="http://schemas.microsoft.com/office/drawing/2014/main" id="{E6CD87CF-CD5E-4533-81A1-BBF8229265EB}"/>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A9E0A751-F179-455E-897F-A5F7804D77A2}"/>
              </a:ext>
            </a:extLst>
          </p:cNvPr>
          <p:cNvSpPr>
            <a:spLocks noGrp="1"/>
          </p:cNvSpPr>
          <p:nvPr>
            <p:ph type="sldNum" sz="quarter" idx="12"/>
          </p:nvPr>
        </p:nvSpPr>
        <p:spPr/>
        <p:txBody>
          <a:bodyPr/>
          <a:lstStyle/>
          <a:p>
            <a:pPr>
              <a:defRPr/>
            </a:pPr>
            <a:fld id="{6550E941-99E4-4403-A917-B30FF69A9617}" type="slidenum">
              <a:rPr lang="en-GB" altLang="en-US" smtClean="0"/>
              <a:pPr>
                <a:defRPr/>
              </a:pPr>
              <a:t>102</a:t>
            </a:fld>
            <a:endParaRPr lang="en-GB" altLang="en-US"/>
          </a:p>
        </p:txBody>
      </p:sp>
      <p:sp>
        <p:nvSpPr>
          <p:cNvPr id="7" name="Rectangle 6">
            <a:extLst>
              <a:ext uri="{FF2B5EF4-FFF2-40B4-BE49-F238E27FC236}">
                <a16:creationId xmlns:a16="http://schemas.microsoft.com/office/drawing/2014/main" id="{14E3FDBE-9898-41F9-8767-4CE12A920A41}"/>
              </a:ext>
            </a:extLst>
          </p:cNvPr>
          <p:cNvSpPr/>
          <p:nvPr/>
        </p:nvSpPr>
        <p:spPr>
          <a:xfrm>
            <a:off x="107504" y="1196752"/>
            <a:ext cx="8820472" cy="3970318"/>
          </a:xfrm>
          <a:prstGeom prst="rect">
            <a:avLst/>
          </a:prstGeom>
        </p:spPr>
        <p:txBody>
          <a:bodyPr wrap="square">
            <a:spAutoFit/>
          </a:bodyPr>
          <a:lstStyle/>
          <a:p>
            <a:pPr marL="0" indent="0">
              <a:spcBef>
                <a:spcPts val="0"/>
              </a:spcBef>
            </a:pPr>
            <a:r>
              <a:rPr lang="en-GB" sz="2800" dirty="0">
                <a:solidFill>
                  <a:prstClr val="black"/>
                </a:solidFill>
              </a:rPr>
              <a:t>Make sure that everyone involved in the project is ‘singing from the same hymn sheet’: everybody has the same expectations.</a:t>
            </a:r>
          </a:p>
          <a:p>
            <a:pPr marL="0" indent="0">
              <a:spcBef>
                <a:spcPts val="0"/>
              </a:spcBef>
            </a:pPr>
            <a:r>
              <a:rPr lang="en-GB" sz="2800" dirty="0">
                <a:solidFill>
                  <a:prstClr val="black"/>
                </a:solidFill>
              </a:rPr>
              <a:t>Everybody understands and uses a common terminology.</a:t>
            </a:r>
          </a:p>
          <a:p>
            <a:pPr marL="0" indent="0">
              <a:spcBef>
                <a:spcPts val="0"/>
              </a:spcBef>
            </a:pPr>
            <a:r>
              <a:rPr lang="en-GB" sz="2800" dirty="0">
                <a:solidFill>
                  <a:prstClr val="black"/>
                </a:solidFill>
              </a:rPr>
              <a:t>Ensure that the most appropriate methodology is adopted.</a:t>
            </a:r>
          </a:p>
          <a:p>
            <a:pPr marL="0" indent="0">
              <a:spcBef>
                <a:spcPts val="0"/>
              </a:spcBef>
            </a:pPr>
            <a:r>
              <a:rPr lang="en-GB" sz="2800" dirty="0">
                <a:solidFill>
                  <a:prstClr val="black"/>
                </a:solidFill>
              </a:rPr>
              <a:t>Ultimately, the project is delivered on time, on budget and to scope</a:t>
            </a:r>
          </a:p>
        </p:txBody>
      </p:sp>
    </p:spTree>
    <p:extLst>
      <p:ext uri="{BB962C8B-B14F-4D97-AF65-F5344CB8AC3E}">
        <p14:creationId xmlns:p14="http://schemas.microsoft.com/office/powerpoint/2010/main" val="153686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2057-7FDC-49DA-A1FA-A38E62B2F7A6}"/>
              </a:ext>
            </a:extLst>
          </p:cNvPr>
          <p:cNvSpPr>
            <a:spLocks noGrp="1"/>
          </p:cNvSpPr>
          <p:nvPr>
            <p:ph type="title"/>
          </p:nvPr>
        </p:nvSpPr>
        <p:spPr>
          <a:xfrm>
            <a:off x="457200" y="274638"/>
            <a:ext cx="8229600" cy="634082"/>
          </a:xfrm>
        </p:spPr>
        <p:txBody>
          <a:bodyPr/>
          <a:lstStyle/>
          <a:p>
            <a:r>
              <a:rPr lang="en-GB" b="1" dirty="0"/>
              <a:t>The Traditional Approach</a:t>
            </a:r>
            <a:endParaRPr lang="en-GB" dirty="0"/>
          </a:p>
        </p:txBody>
      </p:sp>
      <p:sp>
        <p:nvSpPr>
          <p:cNvPr id="3" name="Content Placeholder 2">
            <a:extLst>
              <a:ext uri="{FF2B5EF4-FFF2-40B4-BE49-F238E27FC236}">
                <a16:creationId xmlns:a16="http://schemas.microsoft.com/office/drawing/2014/main" id="{1136163E-810B-4D17-B2D8-386ADE3B47C6}"/>
              </a:ext>
            </a:extLst>
          </p:cNvPr>
          <p:cNvSpPr>
            <a:spLocks noGrp="1"/>
          </p:cNvSpPr>
          <p:nvPr>
            <p:ph idx="1"/>
          </p:nvPr>
        </p:nvSpPr>
        <p:spPr>
          <a:xfrm>
            <a:off x="457200" y="1412776"/>
            <a:ext cx="8229600" cy="3600400"/>
          </a:xfrm>
        </p:spPr>
        <p:txBody>
          <a:bodyPr/>
          <a:lstStyle/>
          <a:p>
            <a:pPr marL="0" indent="0">
              <a:spcBef>
                <a:spcPts val="0"/>
              </a:spcBef>
              <a:buNone/>
            </a:pPr>
            <a:r>
              <a:rPr lang="en-GB" sz="2400" dirty="0">
                <a:solidFill>
                  <a:prstClr val="black"/>
                </a:solidFill>
              </a:rPr>
              <a:t>The traditional approach to project management uses orthodox methods and techniques in the management process; following a simple and logical sequence.</a:t>
            </a:r>
          </a:p>
          <a:p>
            <a:pPr marL="0" indent="0">
              <a:spcBef>
                <a:spcPts val="0"/>
              </a:spcBef>
              <a:buNone/>
            </a:pPr>
            <a:r>
              <a:rPr lang="en-GB" sz="2400" dirty="0">
                <a:solidFill>
                  <a:prstClr val="black"/>
                </a:solidFill>
              </a:rPr>
              <a:t>These methods and techniques have evolved over decades and are applicable for most of the domains.</a:t>
            </a:r>
          </a:p>
          <a:p>
            <a:pPr marL="0" indent="0">
              <a:spcBef>
                <a:spcPts val="0"/>
              </a:spcBef>
              <a:buNone/>
            </a:pPr>
            <a:r>
              <a:rPr lang="en-GB" sz="2400" dirty="0">
                <a:solidFill>
                  <a:prstClr val="black"/>
                </a:solidFill>
              </a:rPr>
              <a:t>But for some domains such as software development, traditional project management approach is not a 100% fit.</a:t>
            </a:r>
          </a:p>
          <a:p>
            <a:pPr marL="0" indent="0">
              <a:spcBef>
                <a:spcPts val="0"/>
              </a:spcBef>
              <a:buNone/>
            </a:pPr>
            <a:r>
              <a:rPr lang="en-GB" sz="2400" dirty="0">
                <a:solidFill>
                  <a:prstClr val="black"/>
                </a:solidFill>
              </a:rPr>
              <a:t>A more practical and holistic approach is required to incorporate all the elements.</a:t>
            </a:r>
            <a:r>
              <a:rPr lang="en-GB" dirty="0"/>
              <a:t> </a:t>
            </a:r>
            <a:endParaRPr lang="en-GB" sz="2400" dirty="0">
              <a:solidFill>
                <a:prstClr val="black"/>
              </a:solidFill>
            </a:endParaRPr>
          </a:p>
        </p:txBody>
      </p:sp>
      <p:sp>
        <p:nvSpPr>
          <p:cNvPr id="4" name="Date Placeholder 3">
            <a:extLst>
              <a:ext uri="{FF2B5EF4-FFF2-40B4-BE49-F238E27FC236}">
                <a16:creationId xmlns:a16="http://schemas.microsoft.com/office/drawing/2014/main" id="{51DF62CC-9522-4752-8D27-E087BFC510E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747222B-7C51-486B-939F-C9193CFADE8B}"/>
              </a:ext>
            </a:extLst>
          </p:cNvPr>
          <p:cNvSpPr>
            <a:spLocks noGrp="1"/>
          </p:cNvSpPr>
          <p:nvPr>
            <p:ph type="sldNum" sz="quarter" idx="12"/>
          </p:nvPr>
        </p:nvSpPr>
        <p:spPr/>
        <p:txBody>
          <a:bodyPr/>
          <a:lstStyle/>
          <a:p>
            <a:pPr>
              <a:defRPr/>
            </a:pPr>
            <a:fld id="{6550E941-99E4-4403-A917-B30FF69A9617}" type="slidenum">
              <a:rPr lang="en-GB" altLang="en-US" smtClean="0"/>
              <a:pPr>
                <a:defRPr/>
              </a:pPr>
              <a:t>103</a:t>
            </a:fld>
            <a:endParaRPr lang="en-GB" altLang="en-US"/>
          </a:p>
        </p:txBody>
      </p:sp>
    </p:spTree>
    <p:extLst>
      <p:ext uri="{BB962C8B-B14F-4D97-AF65-F5344CB8AC3E}">
        <p14:creationId xmlns:p14="http://schemas.microsoft.com/office/powerpoint/2010/main" val="3813134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770BF9E-D979-4B07-ABE5-6D9347387506}"/>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DC5218FF-B0A1-4136-90C1-76930AC5EDE7}"/>
              </a:ext>
            </a:extLst>
          </p:cNvPr>
          <p:cNvSpPr>
            <a:spLocks noGrp="1"/>
          </p:cNvSpPr>
          <p:nvPr>
            <p:ph type="sldNum" sz="quarter" idx="12"/>
          </p:nvPr>
        </p:nvSpPr>
        <p:spPr/>
        <p:txBody>
          <a:bodyPr/>
          <a:lstStyle/>
          <a:p>
            <a:pPr>
              <a:defRPr/>
            </a:pPr>
            <a:fld id="{6550E941-99E4-4403-A917-B30FF69A9617}" type="slidenum">
              <a:rPr lang="en-GB" altLang="en-US" smtClean="0"/>
              <a:pPr>
                <a:defRPr/>
              </a:pPr>
              <a:t>104</a:t>
            </a:fld>
            <a:endParaRPr lang="en-GB" altLang="en-US"/>
          </a:p>
        </p:txBody>
      </p:sp>
      <p:pic>
        <p:nvPicPr>
          <p:cNvPr id="2050" name="Picture 2" descr="See the source image">
            <a:extLst>
              <a:ext uri="{FF2B5EF4-FFF2-40B4-BE49-F238E27FC236}">
                <a16:creationId xmlns:a16="http://schemas.microsoft.com/office/drawing/2014/main" id="{99B72350-6F75-44F7-9303-28563BDA735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825" y="114300"/>
            <a:ext cx="8641655" cy="5272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917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B21D1-FFA5-4B2C-B6FC-F23F66866691}"/>
              </a:ext>
            </a:extLst>
          </p:cNvPr>
          <p:cNvSpPr>
            <a:spLocks noGrp="1"/>
          </p:cNvSpPr>
          <p:nvPr>
            <p:ph type="title"/>
          </p:nvPr>
        </p:nvSpPr>
        <p:spPr>
          <a:xfrm>
            <a:off x="457200" y="274638"/>
            <a:ext cx="8229600" cy="634082"/>
          </a:xfrm>
        </p:spPr>
        <p:txBody>
          <a:bodyPr/>
          <a:lstStyle/>
          <a:p>
            <a:r>
              <a:rPr lang="en-GB" sz="3200" b="1" dirty="0"/>
              <a:t>Prince 2 Methodology </a:t>
            </a:r>
          </a:p>
        </p:txBody>
      </p:sp>
      <p:sp>
        <p:nvSpPr>
          <p:cNvPr id="3" name="Content Placeholder 2">
            <a:extLst>
              <a:ext uri="{FF2B5EF4-FFF2-40B4-BE49-F238E27FC236}">
                <a16:creationId xmlns:a16="http://schemas.microsoft.com/office/drawing/2014/main" id="{4BAB5187-B2A9-48DB-A3AA-D13CE370EE96}"/>
              </a:ext>
            </a:extLst>
          </p:cNvPr>
          <p:cNvSpPr>
            <a:spLocks noGrp="1"/>
          </p:cNvSpPr>
          <p:nvPr>
            <p:ph idx="1"/>
          </p:nvPr>
        </p:nvSpPr>
        <p:spPr>
          <a:xfrm>
            <a:off x="457200" y="916788"/>
            <a:ext cx="8229600" cy="4456428"/>
          </a:xfrm>
        </p:spPr>
        <p:txBody>
          <a:bodyPr/>
          <a:lstStyle/>
          <a:p>
            <a:pPr marL="0" indent="0">
              <a:spcBef>
                <a:spcPts val="0"/>
              </a:spcBef>
              <a:buNone/>
            </a:pPr>
            <a:r>
              <a:rPr lang="en-GB" sz="2400" dirty="0">
                <a:solidFill>
                  <a:prstClr val="black"/>
                </a:solidFill>
              </a:rPr>
              <a:t>A structured approach for effective project management.</a:t>
            </a:r>
          </a:p>
          <a:p>
            <a:pPr marL="0" indent="0">
              <a:spcBef>
                <a:spcPts val="0"/>
              </a:spcBef>
              <a:buNone/>
            </a:pPr>
            <a:r>
              <a:rPr lang="en-GB" sz="2400" dirty="0">
                <a:solidFill>
                  <a:prstClr val="black"/>
                </a:solidFill>
              </a:rPr>
              <a:t>PRINCE2 (</a:t>
            </a:r>
            <a:r>
              <a:rPr lang="en-GB" sz="2400" i="1" dirty="0" err="1">
                <a:solidFill>
                  <a:prstClr val="black"/>
                </a:solidFill>
              </a:rPr>
              <a:t>PRojects</a:t>
            </a:r>
            <a:r>
              <a:rPr lang="en-GB" sz="2400" i="1" dirty="0">
                <a:solidFill>
                  <a:prstClr val="black"/>
                </a:solidFill>
              </a:rPr>
              <a:t> IN Controlled Environments</a:t>
            </a:r>
            <a:r>
              <a:rPr lang="en-GB" sz="2400" dirty="0">
                <a:solidFill>
                  <a:prstClr val="black"/>
                </a:solidFill>
              </a:rPr>
              <a:t>) – similar in some ways to PMBOK methodology which is popular in the USA.</a:t>
            </a:r>
          </a:p>
          <a:p>
            <a:pPr marL="0" indent="0">
              <a:spcBef>
                <a:spcPts val="0"/>
              </a:spcBef>
              <a:buNone/>
            </a:pPr>
            <a:r>
              <a:rPr lang="en-GB" sz="2400" dirty="0">
                <a:solidFill>
                  <a:prstClr val="black"/>
                </a:solidFill>
              </a:rPr>
              <a:t>Developed initially as a standard to be used for all UK-Government information systems projects.</a:t>
            </a:r>
          </a:p>
          <a:p>
            <a:pPr marL="0" indent="0">
              <a:spcBef>
                <a:spcPts val="0"/>
              </a:spcBef>
              <a:buNone/>
            </a:pPr>
            <a:r>
              <a:rPr lang="en-GB" sz="2400" dirty="0">
                <a:solidFill>
                  <a:prstClr val="black"/>
                </a:solidFill>
              </a:rPr>
              <a:t>Can now be applied to all kinds of projects (small and large) and is widely used in Europe, but it has limitations.</a:t>
            </a:r>
          </a:p>
          <a:p>
            <a:pPr marL="0" indent="0">
              <a:spcBef>
                <a:spcPts val="0"/>
              </a:spcBef>
              <a:buNone/>
            </a:pPr>
            <a:r>
              <a:rPr lang="en-GB" sz="2400" dirty="0">
                <a:solidFill>
                  <a:prstClr val="black"/>
                </a:solidFill>
              </a:rPr>
              <a:t>‘PRINCE2 Practitioner’ qualified status needed for employment, participation in many and almost in all UK Government- sponsored projects.</a:t>
            </a:r>
          </a:p>
          <a:p>
            <a:endParaRPr lang="en-GB" sz="2400" dirty="0"/>
          </a:p>
        </p:txBody>
      </p:sp>
      <p:sp>
        <p:nvSpPr>
          <p:cNvPr id="4" name="Date Placeholder 3">
            <a:extLst>
              <a:ext uri="{FF2B5EF4-FFF2-40B4-BE49-F238E27FC236}">
                <a16:creationId xmlns:a16="http://schemas.microsoft.com/office/drawing/2014/main" id="{DC718539-B0C6-49CF-993B-896FE5B8CD85}"/>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D4F36DBF-2788-4347-90AD-94B1C5E6157C}"/>
              </a:ext>
            </a:extLst>
          </p:cNvPr>
          <p:cNvSpPr>
            <a:spLocks noGrp="1"/>
          </p:cNvSpPr>
          <p:nvPr>
            <p:ph type="sldNum" sz="quarter" idx="12"/>
          </p:nvPr>
        </p:nvSpPr>
        <p:spPr/>
        <p:txBody>
          <a:bodyPr/>
          <a:lstStyle/>
          <a:p>
            <a:pPr>
              <a:defRPr/>
            </a:pPr>
            <a:fld id="{6550E941-99E4-4403-A917-B30FF69A9617}" type="slidenum">
              <a:rPr lang="en-GB" altLang="en-US" smtClean="0"/>
              <a:pPr>
                <a:defRPr/>
              </a:pPr>
              <a:t>105</a:t>
            </a:fld>
            <a:endParaRPr lang="en-GB" altLang="en-US"/>
          </a:p>
        </p:txBody>
      </p:sp>
    </p:spTree>
    <p:extLst>
      <p:ext uri="{BB962C8B-B14F-4D97-AF65-F5344CB8AC3E}">
        <p14:creationId xmlns:p14="http://schemas.microsoft.com/office/powerpoint/2010/main" val="1122304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06A9B0D-0FED-4CB4-A13C-D6CBE908FA8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F9D8D9A8-C2B0-42DD-8C94-C6D10BE72C29}"/>
              </a:ext>
            </a:extLst>
          </p:cNvPr>
          <p:cNvSpPr>
            <a:spLocks noGrp="1"/>
          </p:cNvSpPr>
          <p:nvPr>
            <p:ph type="sldNum" sz="quarter" idx="12"/>
          </p:nvPr>
        </p:nvSpPr>
        <p:spPr/>
        <p:txBody>
          <a:bodyPr/>
          <a:lstStyle/>
          <a:p>
            <a:pPr>
              <a:defRPr/>
            </a:pPr>
            <a:fld id="{6550E941-99E4-4403-A917-B30FF69A9617}" type="slidenum">
              <a:rPr lang="en-GB" altLang="en-US" smtClean="0"/>
              <a:pPr>
                <a:defRPr/>
              </a:pPr>
              <a:t>106</a:t>
            </a:fld>
            <a:endParaRPr lang="en-GB" altLang="en-US"/>
          </a:p>
        </p:txBody>
      </p:sp>
      <p:pic>
        <p:nvPicPr>
          <p:cNvPr id="1026" name="Picture 2" descr="See the source image">
            <a:extLst>
              <a:ext uri="{FF2B5EF4-FFF2-40B4-BE49-F238E27FC236}">
                <a16:creationId xmlns:a16="http://schemas.microsoft.com/office/drawing/2014/main" id="{45E6C3A1-684D-487D-8DD7-3BA4FCEAB17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30977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8972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CC042-0816-464D-B629-B021A41E87F6}"/>
              </a:ext>
            </a:extLst>
          </p:cNvPr>
          <p:cNvSpPr>
            <a:spLocks noGrp="1"/>
          </p:cNvSpPr>
          <p:nvPr>
            <p:ph type="title"/>
          </p:nvPr>
        </p:nvSpPr>
        <p:spPr>
          <a:xfrm>
            <a:off x="395536" y="114300"/>
            <a:ext cx="8229600" cy="706090"/>
          </a:xfrm>
        </p:spPr>
        <p:txBody>
          <a:bodyPr/>
          <a:lstStyle/>
          <a:p>
            <a:r>
              <a:rPr lang="en-GB" sz="3200" b="1" dirty="0"/>
              <a:t>Features of PRINCE2 Projects</a:t>
            </a:r>
            <a:endParaRPr lang="en-GB" sz="3200" dirty="0"/>
          </a:p>
        </p:txBody>
      </p:sp>
      <p:sp>
        <p:nvSpPr>
          <p:cNvPr id="3" name="Content Placeholder 2">
            <a:extLst>
              <a:ext uri="{FF2B5EF4-FFF2-40B4-BE49-F238E27FC236}">
                <a16:creationId xmlns:a16="http://schemas.microsoft.com/office/drawing/2014/main" id="{1730E68F-D75F-4E66-AB36-AB244D94FD6A}"/>
              </a:ext>
            </a:extLst>
          </p:cNvPr>
          <p:cNvSpPr>
            <a:spLocks noGrp="1"/>
          </p:cNvSpPr>
          <p:nvPr>
            <p:ph idx="1"/>
          </p:nvPr>
        </p:nvSpPr>
        <p:spPr>
          <a:xfrm>
            <a:off x="457200" y="1124744"/>
            <a:ext cx="8229600" cy="4536504"/>
          </a:xfrm>
        </p:spPr>
        <p:txBody>
          <a:bodyPr/>
          <a:lstStyle/>
          <a:p>
            <a:pPr marL="0" indent="0">
              <a:spcBef>
                <a:spcPts val="0"/>
              </a:spcBef>
              <a:buNone/>
            </a:pPr>
            <a:r>
              <a:rPr lang="en-GB" sz="2000" dirty="0">
                <a:solidFill>
                  <a:prstClr val="black"/>
                </a:solidFill>
              </a:rPr>
              <a:t>Follow a process model</a:t>
            </a:r>
          </a:p>
          <a:p>
            <a:pPr marL="0" indent="0">
              <a:spcBef>
                <a:spcPts val="0"/>
              </a:spcBef>
              <a:buNone/>
            </a:pPr>
            <a:r>
              <a:rPr lang="en-GB" sz="2000" dirty="0">
                <a:solidFill>
                  <a:prstClr val="black"/>
                </a:solidFill>
              </a:rPr>
              <a:t>Are managed by exception</a:t>
            </a:r>
          </a:p>
          <a:p>
            <a:pPr marL="0" indent="0">
              <a:spcBef>
                <a:spcPts val="0"/>
              </a:spcBef>
              <a:buNone/>
            </a:pPr>
            <a:r>
              <a:rPr lang="en-GB" sz="2000" dirty="0">
                <a:solidFill>
                  <a:prstClr val="black"/>
                </a:solidFill>
              </a:rPr>
              <a:t>Are delivered in stages</a:t>
            </a:r>
          </a:p>
          <a:p>
            <a:pPr marL="0" indent="0">
              <a:spcBef>
                <a:spcPts val="0"/>
              </a:spcBef>
              <a:buNone/>
            </a:pPr>
            <a:r>
              <a:rPr lang="en-GB" sz="2000" dirty="0">
                <a:solidFill>
                  <a:prstClr val="black"/>
                </a:solidFill>
              </a:rPr>
              <a:t>Are product-based (focus on what you produce, not on what you do)</a:t>
            </a:r>
          </a:p>
          <a:p>
            <a:pPr marL="342900" lvl="1" indent="0">
              <a:spcBef>
                <a:spcPts val="0"/>
              </a:spcBef>
              <a:buFont typeface="Courier New" pitchFamily="49" charset="0"/>
              <a:buChar char="o"/>
            </a:pPr>
            <a:r>
              <a:rPr lang="en-GB" sz="2000" dirty="0">
                <a:solidFill>
                  <a:prstClr val="black"/>
                </a:solidFill>
              </a:rPr>
              <a:t> Management products, e.g. Stage Plan, Project Initiation Document (PID)</a:t>
            </a:r>
          </a:p>
          <a:p>
            <a:pPr marL="342900" lvl="1" indent="0">
              <a:spcBef>
                <a:spcPts val="0"/>
              </a:spcBef>
              <a:buFont typeface="Courier New" pitchFamily="49" charset="0"/>
              <a:buChar char="o"/>
            </a:pPr>
            <a:r>
              <a:rPr lang="en-GB" sz="2000" dirty="0">
                <a:solidFill>
                  <a:prstClr val="black"/>
                </a:solidFill>
              </a:rPr>
              <a:t> Specialist products, e.g. Project deliverables</a:t>
            </a:r>
          </a:p>
          <a:p>
            <a:pPr marL="342900" lvl="1" indent="0">
              <a:spcBef>
                <a:spcPts val="0"/>
              </a:spcBef>
              <a:buNone/>
            </a:pPr>
            <a:endParaRPr lang="en-GB" sz="2000" dirty="0">
              <a:solidFill>
                <a:prstClr val="black"/>
              </a:solidFill>
            </a:endParaRPr>
          </a:p>
          <a:p>
            <a:pPr marL="0" indent="0">
              <a:spcBef>
                <a:spcPts val="0"/>
              </a:spcBef>
              <a:buNone/>
            </a:pPr>
            <a:r>
              <a:rPr lang="en-GB" sz="2000" b="1" dirty="0">
                <a:solidFill>
                  <a:prstClr val="black"/>
                </a:solidFill>
              </a:rPr>
              <a:t>Not covered by PRINCE2</a:t>
            </a:r>
          </a:p>
          <a:p>
            <a:pPr marL="0" indent="0">
              <a:spcBef>
                <a:spcPts val="0"/>
              </a:spcBef>
              <a:buNone/>
            </a:pPr>
            <a:endParaRPr lang="en-GB" sz="2000" dirty="0">
              <a:solidFill>
                <a:prstClr val="black"/>
              </a:solidFill>
            </a:endParaRPr>
          </a:p>
          <a:p>
            <a:pPr marL="0" indent="0">
              <a:spcBef>
                <a:spcPts val="0"/>
              </a:spcBef>
              <a:buNone/>
            </a:pPr>
            <a:r>
              <a:rPr lang="en-GB" sz="2000" dirty="0">
                <a:solidFill>
                  <a:prstClr val="black"/>
                </a:solidFill>
              </a:rPr>
              <a:t>Soft skills of people management including motivation, leadership etc.</a:t>
            </a:r>
          </a:p>
          <a:p>
            <a:pPr marL="0" indent="0">
              <a:spcBef>
                <a:spcPts val="0"/>
              </a:spcBef>
              <a:buNone/>
            </a:pPr>
            <a:r>
              <a:rPr lang="en-GB" sz="2000" dirty="0">
                <a:solidFill>
                  <a:prstClr val="black"/>
                </a:solidFill>
              </a:rPr>
              <a:t>Specific techniques for financial analysis, planning, risk management or control of progress, etc.</a:t>
            </a:r>
          </a:p>
          <a:p>
            <a:pPr marL="0" indent="0">
              <a:spcBef>
                <a:spcPts val="0"/>
              </a:spcBef>
              <a:buNone/>
            </a:pPr>
            <a:r>
              <a:rPr lang="en-GB" sz="2000" dirty="0">
                <a:solidFill>
                  <a:prstClr val="black"/>
                </a:solidFill>
              </a:rPr>
              <a:t>Use of project management tools (e.g. MS Project)</a:t>
            </a:r>
          </a:p>
          <a:p>
            <a:endParaRPr lang="en-GB" dirty="0"/>
          </a:p>
        </p:txBody>
      </p:sp>
      <p:sp>
        <p:nvSpPr>
          <p:cNvPr id="4" name="Date Placeholder 3">
            <a:extLst>
              <a:ext uri="{FF2B5EF4-FFF2-40B4-BE49-F238E27FC236}">
                <a16:creationId xmlns:a16="http://schemas.microsoft.com/office/drawing/2014/main" id="{A912CE00-D5A1-42E0-A8EF-008DEF2530A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8D225E1-C502-43BB-B93A-599C3019F288}"/>
              </a:ext>
            </a:extLst>
          </p:cNvPr>
          <p:cNvSpPr>
            <a:spLocks noGrp="1"/>
          </p:cNvSpPr>
          <p:nvPr>
            <p:ph type="sldNum" sz="quarter" idx="12"/>
          </p:nvPr>
        </p:nvSpPr>
        <p:spPr/>
        <p:txBody>
          <a:bodyPr/>
          <a:lstStyle/>
          <a:p>
            <a:pPr>
              <a:defRPr/>
            </a:pPr>
            <a:fld id="{6550E941-99E4-4403-A917-B30FF69A9617}" type="slidenum">
              <a:rPr lang="en-GB" altLang="en-US" smtClean="0"/>
              <a:pPr>
                <a:defRPr/>
              </a:pPr>
              <a:t>107</a:t>
            </a:fld>
            <a:endParaRPr lang="en-GB" altLang="en-US"/>
          </a:p>
        </p:txBody>
      </p:sp>
    </p:spTree>
    <p:extLst>
      <p:ext uri="{BB962C8B-B14F-4D97-AF65-F5344CB8AC3E}">
        <p14:creationId xmlns:p14="http://schemas.microsoft.com/office/powerpoint/2010/main" val="1531678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19B53-81E6-4831-83B4-29A953EFFB47}"/>
              </a:ext>
            </a:extLst>
          </p:cNvPr>
          <p:cNvSpPr>
            <a:spLocks noGrp="1"/>
          </p:cNvSpPr>
          <p:nvPr>
            <p:ph type="title"/>
          </p:nvPr>
        </p:nvSpPr>
        <p:spPr>
          <a:xfrm>
            <a:off x="457200" y="274638"/>
            <a:ext cx="8229600" cy="671818"/>
          </a:xfrm>
        </p:spPr>
        <p:txBody>
          <a:bodyPr/>
          <a:lstStyle/>
          <a:p>
            <a:r>
              <a:rPr lang="en-GB" sz="3200" b="1" dirty="0"/>
              <a:t>PRINCE2 Process Model</a:t>
            </a:r>
            <a:endParaRPr lang="en-GB" sz="3200" dirty="0"/>
          </a:p>
        </p:txBody>
      </p:sp>
      <p:sp>
        <p:nvSpPr>
          <p:cNvPr id="4" name="Date Placeholder 3">
            <a:extLst>
              <a:ext uri="{FF2B5EF4-FFF2-40B4-BE49-F238E27FC236}">
                <a16:creationId xmlns:a16="http://schemas.microsoft.com/office/drawing/2014/main" id="{77B90D7C-C154-4417-8117-993B2A2EAE6A}"/>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D8D65CC-EC0E-4B5A-9203-3D32FF13CB43}"/>
              </a:ext>
            </a:extLst>
          </p:cNvPr>
          <p:cNvSpPr>
            <a:spLocks noGrp="1"/>
          </p:cNvSpPr>
          <p:nvPr>
            <p:ph type="sldNum" sz="quarter" idx="12"/>
          </p:nvPr>
        </p:nvSpPr>
        <p:spPr/>
        <p:txBody>
          <a:bodyPr/>
          <a:lstStyle/>
          <a:p>
            <a:pPr>
              <a:defRPr/>
            </a:pPr>
            <a:fld id="{6550E941-99E4-4403-A917-B30FF69A9617}" type="slidenum">
              <a:rPr lang="en-GB" altLang="en-US" smtClean="0"/>
              <a:pPr>
                <a:defRPr/>
              </a:pPr>
              <a:t>108</a:t>
            </a:fld>
            <a:endParaRPr lang="en-GB" altLang="en-US"/>
          </a:p>
        </p:txBody>
      </p:sp>
      <p:grpSp>
        <p:nvGrpSpPr>
          <p:cNvPr id="6" name="Group 5">
            <a:extLst>
              <a:ext uri="{FF2B5EF4-FFF2-40B4-BE49-F238E27FC236}">
                <a16:creationId xmlns:a16="http://schemas.microsoft.com/office/drawing/2014/main" id="{544DF848-4D04-4A9B-B845-FB39A8876300}"/>
              </a:ext>
            </a:extLst>
          </p:cNvPr>
          <p:cNvGrpSpPr/>
          <p:nvPr/>
        </p:nvGrpSpPr>
        <p:grpSpPr>
          <a:xfrm>
            <a:off x="539552" y="1052736"/>
            <a:ext cx="8229600" cy="4337212"/>
            <a:chOff x="857224" y="1142984"/>
            <a:chExt cx="7358114" cy="5366587"/>
          </a:xfrm>
        </p:grpSpPr>
        <p:grpSp>
          <p:nvGrpSpPr>
            <p:cNvPr id="7" name="Group 64">
              <a:extLst>
                <a:ext uri="{FF2B5EF4-FFF2-40B4-BE49-F238E27FC236}">
                  <a16:creationId xmlns:a16="http://schemas.microsoft.com/office/drawing/2014/main" id="{7D9ADB1B-44C7-4864-BF1B-2F969887D2DD}"/>
                </a:ext>
              </a:extLst>
            </p:cNvPr>
            <p:cNvGrpSpPr/>
            <p:nvPr/>
          </p:nvGrpSpPr>
          <p:grpSpPr>
            <a:xfrm>
              <a:off x="1000100" y="1142984"/>
              <a:ext cx="7215238" cy="1500198"/>
              <a:chOff x="1000100" y="1142984"/>
              <a:chExt cx="7215238" cy="1500198"/>
            </a:xfrm>
          </p:grpSpPr>
          <p:sp>
            <p:nvSpPr>
              <p:cNvPr id="61" name="Rectangle 60">
                <a:extLst>
                  <a:ext uri="{FF2B5EF4-FFF2-40B4-BE49-F238E27FC236}">
                    <a16:creationId xmlns:a16="http://schemas.microsoft.com/office/drawing/2014/main" id="{3494518F-DF38-4A0C-91F3-216F52222779}"/>
                  </a:ext>
                </a:extLst>
              </p:cNvPr>
              <p:cNvSpPr/>
              <p:nvPr/>
            </p:nvSpPr>
            <p:spPr bwMode="auto">
              <a:xfrm>
                <a:off x="1000100" y="1142984"/>
                <a:ext cx="7215238" cy="1500198"/>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defRPr/>
                </a:pPr>
                <a:r>
                  <a:rPr lang="en-GB" sz="1200" b="1" kern="0" dirty="0">
                    <a:solidFill>
                      <a:prstClr val="black"/>
                    </a:solidFill>
                  </a:rPr>
                  <a:t>DP</a:t>
                </a:r>
                <a:r>
                  <a:rPr lang="en-GB" sz="1200" kern="0" dirty="0">
                    <a:solidFill>
                      <a:prstClr val="black"/>
                    </a:solidFill>
                  </a:rPr>
                  <a:t> Directing a Project</a:t>
                </a:r>
                <a:endParaRPr lang="en-US" sz="1200" kern="0" dirty="0">
                  <a:solidFill>
                    <a:prstClr val="black"/>
                  </a:solidFill>
                </a:endParaRPr>
              </a:p>
            </p:txBody>
          </p:sp>
          <p:sp>
            <p:nvSpPr>
              <p:cNvPr id="62" name="Rectangle 61">
                <a:extLst>
                  <a:ext uri="{FF2B5EF4-FFF2-40B4-BE49-F238E27FC236}">
                    <a16:creationId xmlns:a16="http://schemas.microsoft.com/office/drawing/2014/main" id="{43E342CC-E58E-4A04-8E1D-CC1ACA483A40}"/>
                  </a:ext>
                </a:extLst>
              </p:cNvPr>
              <p:cNvSpPr/>
              <p:nvPr/>
            </p:nvSpPr>
            <p:spPr bwMode="auto">
              <a:xfrm>
                <a:off x="1714480" y="2068642"/>
                <a:ext cx="1000132"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3" name="Rectangle 62">
                <a:extLst>
                  <a:ext uri="{FF2B5EF4-FFF2-40B4-BE49-F238E27FC236}">
                    <a16:creationId xmlns:a16="http://schemas.microsoft.com/office/drawing/2014/main" id="{8A3A71F8-AF9C-4921-89E7-573F3DDD682B}"/>
                  </a:ext>
                </a:extLst>
              </p:cNvPr>
              <p:cNvSpPr/>
              <p:nvPr/>
            </p:nvSpPr>
            <p:spPr bwMode="auto">
              <a:xfrm>
                <a:off x="3143240" y="2068642"/>
                <a:ext cx="1000132"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4" name="Rectangle 63">
                <a:extLst>
                  <a:ext uri="{FF2B5EF4-FFF2-40B4-BE49-F238E27FC236}">
                    <a16:creationId xmlns:a16="http://schemas.microsoft.com/office/drawing/2014/main" id="{2D57F44A-447A-4A52-9A69-C7E9827221ED}"/>
                  </a:ext>
                </a:extLst>
              </p:cNvPr>
              <p:cNvSpPr/>
              <p:nvPr/>
            </p:nvSpPr>
            <p:spPr bwMode="auto">
              <a:xfrm>
                <a:off x="5143504" y="2068642"/>
                <a:ext cx="1000132"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5" name="Rectangle 64">
                <a:extLst>
                  <a:ext uri="{FF2B5EF4-FFF2-40B4-BE49-F238E27FC236}">
                    <a16:creationId xmlns:a16="http://schemas.microsoft.com/office/drawing/2014/main" id="{7CA24076-26CD-4557-82FC-884B5E5FAB68}"/>
                  </a:ext>
                </a:extLst>
              </p:cNvPr>
              <p:cNvSpPr/>
              <p:nvPr/>
            </p:nvSpPr>
            <p:spPr bwMode="auto">
              <a:xfrm>
                <a:off x="7072330" y="2068642"/>
                <a:ext cx="1000132"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6" name="TextBox 65">
                <a:extLst>
                  <a:ext uri="{FF2B5EF4-FFF2-40B4-BE49-F238E27FC236}">
                    <a16:creationId xmlns:a16="http://schemas.microsoft.com/office/drawing/2014/main" id="{136EC4FB-C512-434C-AE70-37BD22B916A9}"/>
                  </a:ext>
                </a:extLst>
              </p:cNvPr>
              <p:cNvSpPr txBox="1"/>
              <p:nvPr/>
            </p:nvSpPr>
            <p:spPr>
              <a:xfrm>
                <a:off x="1928794" y="2098290"/>
                <a:ext cx="659778" cy="479155"/>
              </a:xfrm>
              <a:prstGeom prst="rect">
                <a:avLst/>
              </a:prstGeom>
              <a:noFill/>
            </p:spPr>
            <p:txBody>
              <a:bodyPr wrap="none" rtlCol="0">
                <a:spAutoFit/>
              </a:bodyPr>
              <a:lstStyle/>
              <a:p>
                <a:pPr>
                  <a:defRPr/>
                </a:pPr>
                <a:r>
                  <a:rPr lang="en-GB" sz="1200" kern="0" dirty="0">
                    <a:solidFill>
                      <a:srgbClr val="FFFF00"/>
                    </a:solidFill>
                  </a:rPr>
                  <a:t>DP1</a:t>
                </a:r>
                <a:endParaRPr lang="en-US" sz="1200" kern="0" dirty="0">
                  <a:solidFill>
                    <a:srgbClr val="FFFF00"/>
                  </a:solidFill>
                </a:endParaRPr>
              </a:p>
            </p:txBody>
          </p:sp>
          <p:sp>
            <p:nvSpPr>
              <p:cNvPr id="67" name="TextBox 66">
                <a:extLst>
                  <a:ext uri="{FF2B5EF4-FFF2-40B4-BE49-F238E27FC236}">
                    <a16:creationId xmlns:a16="http://schemas.microsoft.com/office/drawing/2014/main" id="{353D9D25-9ACB-4106-AA92-782EA6E09CE6}"/>
                  </a:ext>
                </a:extLst>
              </p:cNvPr>
              <p:cNvSpPr txBox="1"/>
              <p:nvPr/>
            </p:nvSpPr>
            <p:spPr>
              <a:xfrm>
                <a:off x="3357554" y="2098290"/>
                <a:ext cx="659778" cy="479155"/>
              </a:xfrm>
              <a:prstGeom prst="rect">
                <a:avLst/>
              </a:prstGeom>
              <a:noFill/>
            </p:spPr>
            <p:txBody>
              <a:bodyPr wrap="none" rtlCol="0">
                <a:spAutoFit/>
              </a:bodyPr>
              <a:lstStyle/>
              <a:p>
                <a:pPr>
                  <a:defRPr/>
                </a:pPr>
                <a:r>
                  <a:rPr lang="en-GB" sz="1200" kern="0" dirty="0">
                    <a:solidFill>
                      <a:srgbClr val="FFFF00"/>
                    </a:solidFill>
                  </a:rPr>
                  <a:t>DP2</a:t>
                </a:r>
                <a:endParaRPr lang="en-US" sz="1200" kern="0" dirty="0">
                  <a:solidFill>
                    <a:srgbClr val="FFFF00"/>
                  </a:solidFill>
                </a:endParaRPr>
              </a:p>
            </p:txBody>
          </p:sp>
          <p:sp>
            <p:nvSpPr>
              <p:cNvPr id="68" name="TextBox 67">
                <a:extLst>
                  <a:ext uri="{FF2B5EF4-FFF2-40B4-BE49-F238E27FC236}">
                    <a16:creationId xmlns:a16="http://schemas.microsoft.com/office/drawing/2014/main" id="{F9482A6E-7164-48F8-8B01-1E5563E38C13}"/>
                  </a:ext>
                </a:extLst>
              </p:cNvPr>
              <p:cNvSpPr txBox="1"/>
              <p:nvPr/>
            </p:nvSpPr>
            <p:spPr>
              <a:xfrm>
                <a:off x="5334288" y="2098290"/>
                <a:ext cx="659778" cy="479155"/>
              </a:xfrm>
              <a:prstGeom prst="rect">
                <a:avLst/>
              </a:prstGeom>
              <a:noFill/>
            </p:spPr>
            <p:txBody>
              <a:bodyPr wrap="none" rtlCol="0">
                <a:spAutoFit/>
              </a:bodyPr>
              <a:lstStyle/>
              <a:p>
                <a:pPr>
                  <a:defRPr/>
                </a:pPr>
                <a:r>
                  <a:rPr lang="en-GB" sz="1200" kern="0" dirty="0">
                    <a:solidFill>
                      <a:srgbClr val="FFFF00"/>
                    </a:solidFill>
                  </a:rPr>
                  <a:t>DP3</a:t>
                </a:r>
                <a:endParaRPr lang="en-US" sz="1200" kern="0" dirty="0">
                  <a:solidFill>
                    <a:srgbClr val="FFFF00"/>
                  </a:solidFill>
                </a:endParaRPr>
              </a:p>
            </p:txBody>
          </p:sp>
          <p:sp>
            <p:nvSpPr>
              <p:cNvPr id="69" name="TextBox 68">
                <a:extLst>
                  <a:ext uri="{FF2B5EF4-FFF2-40B4-BE49-F238E27FC236}">
                    <a16:creationId xmlns:a16="http://schemas.microsoft.com/office/drawing/2014/main" id="{C2971520-3D9A-46AF-ADA3-8B845127B8E9}"/>
                  </a:ext>
                </a:extLst>
              </p:cNvPr>
              <p:cNvSpPr txBox="1"/>
              <p:nvPr/>
            </p:nvSpPr>
            <p:spPr>
              <a:xfrm>
                <a:off x="7286644" y="2098290"/>
                <a:ext cx="659778" cy="479155"/>
              </a:xfrm>
              <a:prstGeom prst="rect">
                <a:avLst/>
              </a:prstGeom>
              <a:noFill/>
            </p:spPr>
            <p:txBody>
              <a:bodyPr wrap="none" rtlCol="0">
                <a:spAutoFit/>
              </a:bodyPr>
              <a:lstStyle/>
              <a:p>
                <a:pPr>
                  <a:defRPr/>
                </a:pPr>
                <a:r>
                  <a:rPr lang="en-GB" sz="1200" kern="0" dirty="0">
                    <a:solidFill>
                      <a:srgbClr val="FFFF00"/>
                    </a:solidFill>
                  </a:rPr>
                  <a:t>DP5</a:t>
                </a:r>
                <a:endParaRPr lang="en-US" sz="1200" kern="0" dirty="0">
                  <a:solidFill>
                    <a:srgbClr val="FFFF00"/>
                  </a:solidFill>
                </a:endParaRPr>
              </a:p>
            </p:txBody>
          </p:sp>
          <p:sp>
            <p:nvSpPr>
              <p:cNvPr id="70" name="Rectangle 69">
                <a:extLst>
                  <a:ext uri="{FF2B5EF4-FFF2-40B4-BE49-F238E27FC236}">
                    <a16:creationId xmlns:a16="http://schemas.microsoft.com/office/drawing/2014/main" id="{93F1752C-76C0-416B-B243-3EA3E643222C}"/>
                  </a:ext>
                </a:extLst>
              </p:cNvPr>
              <p:cNvSpPr/>
              <p:nvPr/>
            </p:nvSpPr>
            <p:spPr bwMode="auto">
              <a:xfrm>
                <a:off x="1142976" y="1500174"/>
                <a:ext cx="6929486"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71" name="TextBox 70">
                <a:extLst>
                  <a:ext uri="{FF2B5EF4-FFF2-40B4-BE49-F238E27FC236}">
                    <a16:creationId xmlns:a16="http://schemas.microsoft.com/office/drawing/2014/main" id="{998E76CC-9905-41C2-B3A1-23B252114376}"/>
                  </a:ext>
                </a:extLst>
              </p:cNvPr>
              <p:cNvSpPr txBox="1"/>
              <p:nvPr/>
            </p:nvSpPr>
            <p:spPr>
              <a:xfrm>
                <a:off x="4334155" y="1571612"/>
                <a:ext cx="659778" cy="479155"/>
              </a:xfrm>
              <a:prstGeom prst="rect">
                <a:avLst/>
              </a:prstGeom>
              <a:noFill/>
            </p:spPr>
            <p:txBody>
              <a:bodyPr wrap="none" rtlCol="0">
                <a:spAutoFit/>
              </a:bodyPr>
              <a:lstStyle/>
              <a:p>
                <a:pPr>
                  <a:defRPr/>
                </a:pPr>
                <a:r>
                  <a:rPr lang="en-GB" sz="1200" kern="0" dirty="0">
                    <a:solidFill>
                      <a:srgbClr val="FFFF00"/>
                    </a:solidFill>
                  </a:rPr>
                  <a:t>DP4</a:t>
                </a:r>
                <a:endParaRPr lang="en-US" sz="1200" kern="0" dirty="0">
                  <a:solidFill>
                    <a:srgbClr val="FFFF00"/>
                  </a:solidFill>
                </a:endParaRPr>
              </a:p>
            </p:txBody>
          </p:sp>
        </p:grpSp>
        <p:grpSp>
          <p:nvGrpSpPr>
            <p:cNvPr id="8" name="Group 78">
              <a:extLst>
                <a:ext uri="{FF2B5EF4-FFF2-40B4-BE49-F238E27FC236}">
                  <a16:creationId xmlns:a16="http://schemas.microsoft.com/office/drawing/2014/main" id="{4CB1002F-FADC-4AE4-B9C2-75968D6EDCF5}"/>
                </a:ext>
              </a:extLst>
            </p:cNvPr>
            <p:cNvGrpSpPr/>
            <p:nvPr/>
          </p:nvGrpSpPr>
          <p:grpSpPr>
            <a:xfrm>
              <a:off x="857224" y="2072472"/>
              <a:ext cx="1357322" cy="3474690"/>
              <a:chOff x="857224" y="2072472"/>
              <a:chExt cx="1357322" cy="3474690"/>
            </a:xfrm>
          </p:grpSpPr>
          <p:grpSp>
            <p:nvGrpSpPr>
              <p:cNvPr id="55" name="Group 65">
                <a:extLst>
                  <a:ext uri="{FF2B5EF4-FFF2-40B4-BE49-F238E27FC236}">
                    <a16:creationId xmlns:a16="http://schemas.microsoft.com/office/drawing/2014/main" id="{A30A6A65-FDBF-45CE-BC1F-9CFDF3BB8425}"/>
                  </a:ext>
                </a:extLst>
              </p:cNvPr>
              <p:cNvGrpSpPr/>
              <p:nvPr/>
            </p:nvGrpSpPr>
            <p:grpSpPr>
              <a:xfrm>
                <a:off x="857224" y="2072472"/>
                <a:ext cx="1357322" cy="3474690"/>
                <a:chOff x="857224" y="2072472"/>
                <a:chExt cx="1357322" cy="3474690"/>
              </a:xfrm>
            </p:grpSpPr>
            <p:grpSp>
              <p:nvGrpSpPr>
                <p:cNvPr id="57" name="Group 30">
                  <a:extLst>
                    <a:ext uri="{FF2B5EF4-FFF2-40B4-BE49-F238E27FC236}">
                      <a16:creationId xmlns:a16="http://schemas.microsoft.com/office/drawing/2014/main" id="{B93BEE09-5367-4705-A9DF-2395CBE55FDC}"/>
                    </a:ext>
                  </a:extLst>
                </p:cNvPr>
                <p:cNvGrpSpPr/>
                <p:nvPr/>
              </p:nvGrpSpPr>
              <p:grpSpPr>
                <a:xfrm>
                  <a:off x="857224" y="4357694"/>
                  <a:ext cx="1357322" cy="1189468"/>
                  <a:chOff x="857224" y="4071942"/>
                  <a:chExt cx="1357322" cy="1189468"/>
                </a:xfrm>
                <a:solidFill>
                  <a:srgbClr val="4BACC6">
                    <a:lumMod val="40000"/>
                    <a:lumOff val="60000"/>
                  </a:srgbClr>
                </a:solidFill>
              </p:grpSpPr>
              <p:sp>
                <p:nvSpPr>
                  <p:cNvPr id="59" name="Rectangle 58">
                    <a:extLst>
                      <a:ext uri="{FF2B5EF4-FFF2-40B4-BE49-F238E27FC236}">
                        <a16:creationId xmlns:a16="http://schemas.microsoft.com/office/drawing/2014/main" id="{B3FAD736-9F1B-4188-BE6E-1B169AC1FAEA}"/>
                      </a:ext>
                    </a:extLst>
                  </p:cNvPr>
                  <p:cNvSpPr/>
                  <p:nvPr/>
                </p:nvSpPr>
                <p:spPr bwMode="auto">
                  <a:xfrm>
                    <a:off x="857224" y="4071942"/>
                    <a:ext cx="1357322" cy="1143008"/>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0" name="TextBox 59">
                    <a:extLst>
                      <a:ext uri="{FF2B5EF4-FFF2-40B4-BE49-F238E27FC236}">
                        <a16:creationId xmlns:a16="http://schemas.microsoft.com/office/drawing/2014/main" id="{980F0DB8-9422-43C5-AFE3-CD60B34FBBD8}"/>
                      </a:ext>
                    </a:extLst>
                  </p:cNvPr>
                  <p:cNvSpPr txBox="1"/>
                  <p:nvPr/>
                </p:nvSpPr>
                <p:spPr>
                  <a:xfrm>
                    <a:off x="887524" y="4143380"/>
                    <a:ext cx="1306999" cy="1118030"/>
                  </a:xfrm>
                  <a:prstGeom prst="rect">
                    <a:avLst/>
                  </a:prstGeom>
                  <a:grp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SU</a:t>
                    </a:r>
                    <a:r>
                      <a:rPr lang="en-GB" sz="1200" kern="0" dirty="0">
                        <a:solidFill>
                          <a:prstClr val="black"/>
                        </a:solidFill>
                      </a:rPr>
                      <a:t> </a:t>
                    </a:r>
                  </a:p>
                  <a:p>
                    <a:pPr algn="ctr">
                      <a:defRPr/>
                    </a:pPr>
                    <a:r>
                      <a:rPr lang="en-GB" sz="1200" kern="0" dirty="0">
                        <a:solidFill>
                          <a:prstClr val="black"/>
                        </a:solidFill>
                      </a:rPr>
                      <a:t>Starting up</a:t>
                    </a:r>
                  </a:p>
                  <a:p>
                    <a:pPr algn="ctr">
                      <a:defRPr/>
                    </a:pPr>
                    <a:r>
                      <a:rPr lang="en-GB" sz="1200" kern="0" dirty="0">
                        <a:solidFill>
                          <a:prstClr val="black"/>
                        </a:solidFill>
                      </a:rPr>
                      <a:t> a Project</a:t>
                    </a:r>
                    <a:endParaRPr lang="en-US" sz="1200" kern="0" dirty="0">
                      <a:solidFill>
                        <a:prstClr val="black"/>
                      </a:solidFill>
                    </a:endParaRPr>
                  </a:p>
                </p:txBody>
              </p:sp>
            </p:grpSp>
            <p:cxnSp>
              <p:nvCxnSpPr>
                <p:cNvPr id="58" name="Straight Arrow Connector 57">
                  <a:extLst>
                    <a:ext uri="{FF2B5EF4-FFF2-40B4-BE49-F238E27FC236}">
                      <a16:creationId xmlns:a16="http://schemas.microsoft.com/office/drawing/2014/main" id="{00A17AE4-7C77-4833-941E-41CBF2CC08C1}"/>
                    </a:ext>
                  </a:extLst>
                </p:cNvPr>
                <p:cNvCxnSpPr/>
                <p:nvPr/>
              </p:nvCxnSpPr>
              <p:spPr bwMode="auto">
                <a:xfrm rot="5400000">
                  <a:off x="178808" y="3178418"/>
                  <a:ext cx="2213784" cy="1892"/>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grpSp>
          <p:cxnSp>
            <p:nvCxnSpPr>
              <p:cNvPr id="56" name="Straight Arrow Connector 55">
                <a:extLst>
                  <a:ext uri="{FF2B5EF4-FFF2-40B4-BE49-F238E27FC236}">
                    <a16:creationId xmlns:a16="http://schemas.microsoft.com/office/drawing/2014/main" id="{1108C2B4-E4F5-420B-B020-C858E3382A21}"/>
                  </a:ext>
                </a:extLst>
              </p:cNvPr>
              <p:cNvCxnSpPr/>
              <p:nvPr/>
            </p:nvCxnSpPr>
            <p:spPr bwMode="auto">
              <a:xfrm rot="5400000" flipH="1" flipV="1">
                <a:off x="1035621" y="3392290"/>
                <a:ext cx="1785949" cy="1984"/>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grpSp>
          <p:nvGrpSpPr>
            <p:cNvPr id="9" name="Group 79">
              <a:extLst>
                <a:ext uri="{FF2B5EF4-FFF2-40B4-BE49-F238E27FC236}">
                  <a16:creationId xmlns:a16="http://schemas.microsoft.com/office/drawing/2014/main" id="{4DFDDEFF-7F25-4739-8D78-DD7C486A11A3}"/>
                </a:ext>
              </a:extLst>
            </p:cNvPr>
            <p:cNvGrpSpPr/>
            <p:nvPr/>
          </p:nvGrpSpPr>
          <p:grpSpPr>
            <a:xfrm>
              <a:off x="2357422" y="2072473"/>
              <a:ext cx="1357322" cy="3474689"/>
              <a:chOff x="2357422" y="2072473"/>
              <a:chExt cx="1357322" cy="3474689"/>
            </a:xfrm>
          </p:grpSpPr>
          <p:grpSp>
            <p:nvGrpSpPr>
              <p:cNvPr id="49" name="Group 48">
                <a:extLst>
                  <a:ext uri="{FF2B5EF4-FFF2-40B4-BE49-F238E27FC236}">
                    <a16:creationId xmlns:a16="http://schemas.microsoft.com/office/drawing/2014/main" id="{2BD905A4-830C-4131-B63B-A12E5A03B90D}"/>
                  </a:ext>
                </a:extLst>
              </p:cNvPr>
              <p:cNvGrpSpPr/>
              <p:nvPr/>
            </p:nvGrpSpPr>
            <p:grpSpPr>
              <a:xfrm>
                <a:off x="2357422" y="4357694"/>
                <a:ext cx="1357322" cy="1189468"/>
                <a:chOff x="2357422" y="4071942"/>
                <a:chExt cx="1357322" cy="1189468"/>
              </a:xfrm>
            </p:grpSpPr>
            <p:sp>
              <p:nvSpPr>
                <p:cNvPr id="53" name="Rectangle 52">
                  <a:extLst>
                    <a:ext uri="{FF2B5EF4-FFF2-40B4-BE49-F238E27FC236}">
                      <a16:creationId xmlns:a16="http://schemas.microsoft.com/office/drawing/2014/main" id="{E69E180C-C463-4B66-9E06-A085904E50EB}"/>
                    </a:ext>
                  </a:extLst>
                </p:cNvPr>
                <p:cNvSpPr/>
                <p:nvPr/>
              </p:nvSpPr>
              <p:spPr bwMode="auto">
                <a:xfrm>
                  <a:off x="2357422" y="4071942"/>
                  <a:ext cx="1357322" cy="1143008"/>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54" name="TextBox 53">
                  <a:extLst>
                    <a:ext uri="{FF2B5EF4-FFF2-40B4-BE49-F238E27FC236}">
                      <a16:creationId xmlns:a16="http://schemas.microsoft.com/office/drawing/2014/main" id="{31BD1281-D68E-475B-8344-02A86176BFE6}"/>
                    </a:ext>
                  </a:extLst>
                </p:cNvPr>
                <p:cNvSpPr txBox="1"/>
                <p:nvPr/>
              </p:nvSpPr>
              <p:spPr>
                <a:xfrm>
                  <a:off x="2458926" y="4143380"/>
                  <a:ext cx="1113799" cy="1118030"/>
                </a:xfrm>
                <a:prstGeom prst="rect">
                  <a:avLst/>
                </a:prstGeom>
                <a:no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IP</a:t>
                  </a:r>
                  <a:r>
                    <a:rPr lang="en-GB" sz="1200" kern="0" dirty="0">
                      <a:solidFill>
                        <a:prstClr val="black"/>
                      </a:solidFill>
                    </a:rPr>
                    <a:t> </a:t>
                  </a:r>
                </a:p>
                <a:p>
                  <a:pPr algn="ctr">
                    <a:defRPr/>
                  </a:pPr>
                  <a:r>
                    <a:rPr lang="en-GB" sz="1200" kern="0" dirty="0">
                      <a:solidFill>
                        <a:prstClr val="black"/>
                      </a:solidFill>
                    </a:rPr>
                    <a:t>Initiating</a:t>
                  </a:r>
                </a:p>
                <a:p>
                  <a:pPr algn="ctr">
                    <a:defRPr/>
                  </a:pPr>
                  <a:r>
                    <a:rPr lang="en-GB" sz="1200" kern="0" dirty="0">
                      <a:solidFill>
                        <a:prstClr val="black"/>
                      </a:solidFill>
                    </a:rPr>
                    <a:t>a Project</a:t>
                  </a:r>
                  <a:endParaRPr lang="en-US" sz="1200" kern="0" dirty="0">
                    <a:solidFill>
                      <a:prstClr val="black"/>
                    </a:solidFill>
                  </a:endParaRPr>
                </a:p>
              </p:txBody>
            </p:sp>
          </p:grpSp>
          <p:cxnSp>
            <p:nvCxnSpPr>
              <p:cNvPr id="50" name="Straight Arrow Connector 49">
                <a:extLst>
                  <a:ext uri="{FF2B5EF4-FFF2-40B4-BE49-F238E27FC236}">
                    <a16:creationId xmlns:a16="http://schemas.microsoft.com/office/drawing/2014/main" id="{830C32EA-2E8B-4844-A308-FBFE086DE3AD}"/>
                  </a:ext>
                </a:extLst>
              </p:cNvPr>
              <p:cNvCxnSpPr/>
              <p:nvPr/>
            </p:nvCxnSpPr>
            <p:spPr bwMode="auto">
              <a:xfrm rot="5400000">
                <a:off x="1821917" y="3178453"/>
                <a:ext cx="2213784" cy="1823"/>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cxnSp>
            <p:nvCxnSpPr>
              <p:cNvPr id="51" name="Straight Arrow Connector 50">
                <a:extLst>
                  <a:ext uri="{FF2B5EF4-FFF2-40B4-BE49-F238E27FC236}">
                    <a16:creationId xmlns:a16="http://schemas.microsoft.com/office/drawing/2014/main" id="{629D04AF-DA71-430B-9F97-99FFBAF8FC80}"/>
                  </a:ext>
                </a:extLst>
              </p:cNvPr>
              <p:cNvCxnSpPr/>
              <p:nvPr/>
            </p:nvCxnSpPr>
            <p:spPr bwMode="auto">
              <a:xfrm rot="16200000" flipH="1">
                <a:off x="1606648" y="3392288"/>
                <a:ext cx="1785950" cy="1985"/>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cxnSp>
            <p:nvCxnSpPr>
              <p:cNvPr id="52" name="Straight Arrow Connector 51">
                <a:extLst>
                  <a:ext uri="{FF2B5EF4-FFF2-40B4-BE49-F238E27FC236}">
                    <a16:creationId xmlns:a16="http://schemas.microsoft.com/office/drawing/2014/main" id="{048D39E8-0D03-4DD0-B38D-68372954CD94}"/>
                  </a:ext>
                </a:extLst>
              </p:cNvPr>
              <p:cNvCxnSpPr/>
              <p:nvPr/>
            </p:nvCxnSpPr>
            <p:spPr bwMode="auto">
              <a:xfrm rot="5400000" flipH="1" flipV="1">
                <a:off x="2465256" y="3392291"/>
                <a:ext cx="1785948" cy="1983"/>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grpSp>
          <p:nvGrpSpPr>
            <p:cNvPr id="10" name="Group 70">
              <a:extLst>
                <a:ext uri="{FF2B5EF4-FFF2-40B4-BE49-F238E27FC236}">
                  <a16:creationId xmlns:a16="http://schemas.microsoft.com/office/drawing/2014/main" id="{5C6E9651-6C64-47D3-982C-F2388A59F6FF}"/>
                </a:ext>
              </a:extLst>
            </p:cNvPr>
            <p:cNvGrpSpPr/>
            <p:nvPr/>
          </p:nvGrpSpPr>
          <p:grpSpPr>
            <a:xfrm>
              <a:off x="3500430" y="2500306"/>
              <a:ext cx="2000264" cy="3429024"/>
              <a:chOff x="3500430" y="2500306"/>
              <a:chExt cx="2000264" cy="3429024"/>
            </a:xfrm>
          </p:grpSpPr>
          <p:grpSp>
            <p:nvGrpSpPr>
              <p:cNvPr id="41" name="Group 57">
                <a:extLst>
                  <a:ext uri="{FF2B5EF4-FFF2-40B4-BE49-F238E27FC236}">
                    <a16:creationId xmlns:a16="http://schemas.microsoft.com/office/drawing/2014/main" id="{EE7D20BE-724E-43D7-9C19-5418059017B4}"/>
                  </a:ext>
                </a:extLst>
              </p:cNvPr>
              <p:cNvGrpSpPr/>
              <p:nvPr/>
            </p:nvGrpSpPr>
            <p:grpSpPr>
              <a:xfrm>
                <a:off x="3857620" y="2857496"/>
                <a:ext cx="1643074" cy="1189467"/>
                <a:chOff x="3857620" y="2928934"/>
                <a:chExt cx="1643074" cy="1189467"/>
              </a:xfrm>
            </p:grpSpPr>
            <p:sp>
              <p:nvSpPr>
                <p:cNvPr id="47" name="Rectangle 46">
                  <a:extLst>
                    <a:ext uri="{FF2B5EF4-FFF2-40B4-BE49-F238E27FC236}">
                      <a16:creationId xmlns:a16="http://schemas.microsoft.com/office/drawing/2014/main" id="{F195DD3B-5CE7-4474-B18A-EDE6E10600E2}"/>
                    </a:ext>
                  </a:extLst>
                </p:cNvPr>
                <p:cNvSpPr/>
                <p:nvPr/>
              </p:nvSpPr>
              <p:spPr bwMode="auto">
                <a:xfrm>
                  <a:off x="3857620" y="2928934"/>
                  <a:ext cx="1643074" cy="1071570"/>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48" name="TextBox 47">
                  <a:extLst>
                    <a:ext uri="{FF2B5EF4-FFF2-40B4-BE49-F238E27FC236}">
                      <a16:creationId xmlns:a16="http://schemas.microsoft.com/office/drawing/2014/main" id="{E2B6732F-2EFD-4D32-9CDE-DB13B3DAA77F}"/>
                    </a:ext>
                  </a:extLst>
                </p:cNvPr>
                <p:cNvSpPr txBox="1"/>
                <p:nvPr/>
              </p:nvSpPr>
              <p:spPr>
                <a:xfrm>
                  <a:off x="3908080" y="3000372"/>
                  <a:ext cx="1502615" cy="1118029"/>
                </a:xfrm>
                <a:prstGeom prst="rect">
                  <a:avLst/>
                </a:prstGeom>
                <a:no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SB</a:t>
                  </a:r>
                  <a:r>
                    <a:rPr lang="en-GB" sz="1200" kern="0" dirty="0">
                      <a:solidFill>
                        <a:prstClr val="black"/>
                      </a:solidFill>
                    </a:rPr>
                    <a:t> Managing</a:t>
                  </a:r>
                </a:p>
                <a:p>
                  <a:pPr algn="ctr">
                    <a:defRPr/>
                  </a:pPr>
                  <a:r>
                    <a:rPr lang="en-GB" sz="1200" kern="0" dirty="0">
                      <a:solidFill>
                        <a:prstClr val="black"/>
                      </a:solidFill>
                    </a:rPr>
                    <a:t>Stage</a:t>
                  </a:r>
                </a:p>
                <a:p>
                  <a:pPr algn="ctr">
                    <a:defRPr/>
                  </a:pPr>
                  <a:r>
                    <a:rPr lang="en-GB" sz="1200" kern="0" dirty="0">
                      <a:solidFill>
                        <a:prstClr val="black"/>
                      </a:solidFill>
                    </a:rPr>
                    <a:t>Boundaries</a:t>
                  </a:r>
                  <a:endParaRPr lang="en-US" sz="1200" kern="0" dirty="0">
                    <a:solidFill>
                      <a:prstClr val="black"/>
                    </a:solidFill>
                  </a:endParaRPr>
                </a:p>
              </p:txBody>
            </p:sp>
          </p:grpSp>
          <p:grpSp>
            <p:nvGrpSpPr>
              <p:cNvPr id="42" name="Group 63">
                <a:extLst>
                  <a:ext uri="{FF2B5EF4-FFF2-40B4-BE49-F238E27FC236}">
                    <a16:creationId xmlns:a16="http://schemas.microsoft.com/office/drawing/2014/main" id="{18FC13BE-3BB8-4B3C-8D65-AD454EC6761E}"/>
                  </a:ext>
                </a:extLst>
              </p:cNvPr>
              <p:cNvGrpSpPr/>
              <p:nvPr/>
            </p:nvGrpSpPr>
            <p:grpSpPr>
              <a:xfrm>
                <a:off x="3500430" y="3500438"/>
                <a:ext cx="285752" cy="714380"/>
                <a:chOff x="6500826" y="3286124"/>
                <a:chExt cx="285752" cy="714380"/>
              </a:xfrm>
            </p:grpSpPr>
            <p:cxnSp>
              <p:nvCxnSpPr>
                <p:cNvPr id="45" name="Straight Connector 44">
                  <a:extLst>
                    <a:ext uri="{FF2B5EF4-FFF2-40B4-BE49-F238E27FC236}">
                      <a16:creationId xmlns:a16="http://schemas.microsoft.com/office/drawing/2014/main" id="{D2D0BEDE-A7D5-4B91-B9FB-51F807A0BBA8}"/>
                    </a:ext>
                  </a:extLst>
                </p:cNvPr>
                <p:cNvCxnSpPr/>
                <p:nvPr/>
              </p:nvCxnSpPr>
              <p:spPr bwMode="auto">
                <a:xfrm rot="5400000" flipH="1" flipV="1">
                  <a:off x="6144430" y="3642520"/>
                  <a:ext cx="714380"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46" name="Straight Arrow Connector 45">
                  <a:extLst>
                    <a:ext uri="{FF2B5EF4-FFF2-40B4-BE49-F238E27FC236}">
                      <a16:creationId xmlns:a16="http://schemas.microsoft.com/office/drawing/2014/main" id="{EF8EFF1E-E269-46D7-ADD4-387C00C8AAD3}"/>
                    </a:ext>
                  </a:extLst>
                </p:cNvPr>
                <p:cNvCxnSpPr/>
                <p:nvPr/>
              </p:nvCxnSpPr>
              <p:spPr bwMode="auto">
                <a:xfrm>
                  <a:off x="6500826" y="3286124"/>
                  <a:ext cx="285752"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cxnSp>
            <p:nvCxnSpPr>
              <p:cNvPr id="43" name="Straight Arrow Connector 42">
                <a:extLst>
                  <a:ext uri="{FF2B5EF4-FFF2-40B4-BE49-F238E27FC236}">
                    <a16:creationId xmlns:a16="http://schemas.microsoft.com/office/drawing/2014/main" id="{B8A1A3C3-9F47-44EC-B867-7017AA224757}"/>
                  </a:ext>
                </a:extLst>
              </p:cNvPr>
              <p:cNvCxnSpPr/>
              <p:nvPr/>
            </p:nvCxnSpPr>
            <p:spPr bwMode="auto">
              <a:xfrm rot="16200000" flipH="1">
                <a:off x="3251617" y="4964490"/>
                <a:ext cx="1928032" cy="1648"/>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cxnSp>
            <p:nvCxnSpPr>
              <p:cNvPr id="44" name="Straight Arrow Connector 43">
                <a:extLst>
                  <a:ext uri="{FF2B5EF4-FFF2-40B4-BE49-F238E27FC236}">
                    <a16:creationId xmlns:a16="http://schemas.microsoft.com/office/drawing/2014/main" id="{B0651B43-F0CB-4B02-928B-B6463AEFBDEF}"/>
                  </a:ext>
                </a:extLst>
              </p:cNvPr>
              <p:cNvCxnSpPr/>
              <p:nvPr/>
            </p:nvCxnSpPr>
            <p:spPr bwMode="auto">
              <a:xfrm rot="5400000" flipH="1" flipV="1">
                <a:off x="3856825" y="2642388"/>
                <a:ext cx="285752"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grpSp>
          <p:nvGrpSpPr>
            <p:cNvPr id="11" name="Group 80">
              <a:extLst>
                <a:ext uri="{FF2B5EF4-FFF2-40B4-BE49-F238E27FC236}">
                  <a16:creationId xmlns:a16="http://schemas.microsoft.com/office/drawing/2014/main" id="{8EE7C40F-EB0D-4930-B6AF-68A820FC2668}"/>
                </a:ext>
              </a:extLst>
            </p:cNvPr>
            <p:cNvGrpSpPr/>
            <p:nvPr/>
          </p:nvGrpSpPr>
          <p:grpSpPr>
            <a:xfrm>
              <a:off x="3642512" y="2071678"/>
              <a:ext cx="2858314" cy="3445067"/>
              <a:chOff x="3642512" y="2071678"/>
              <a:chExt cx="2858314" cy="3445067"/>
            </a:xfrm>
          </p:grpSpPr>
          <p:cxnSp>
            <p:nvCxnSpPr>
              <p:cNvPr id="28" name="Straight Arrow Connector 27">
                <a:extLst>
                  <a:ext uri="{FF2B5EF4-FFF2-40B4-BE49-F238E27FC236}">
                    <a16:creationId xmlns:a16="http://schemas.microsoft.com/office/drawing/2014/main" id="{81B725B2-C8D1-4036-9B85-267C03448000}"/>
                  </a:ext>
                </a:extLst>
              </p:cNvPr>
              <p:cNvCxnSpPr/>
              <p:nvPr/>
            </p:nvCxnSpPr>
            <p:spPr bwMode="auto">
              <a:xfrm rot="5400000" flipH="1" flipV="1">
                <a:off x="5144298" y="4142586"/>
                <a:ext cx="285752"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nvGrpSpPr>
              <p:cNvPr id="29" name="Group 72">
                <a:extLst>
                  <a:ext uri="{FF2B5EF4-FFF2-40B4-BE49-F238E27FC236}">
                    <a16:creationId xmlns:a16="http://schemas.microsoft.com/office/drawing/2014/main" id="{A2D7667C-8E48-410A-B866-9AB7909A8C83}"/>
                  </a:ext>
                </a:extLst>
              </p:cNvPr>
              <p:cNvGrpSpPr/>
              <p:nvPr/>
            </p:nvGrpSpPr>
            <p:grpSpPr>
              <a:xfrm>
                <a:off x="3642512" y="2071678"/>
                <a:ext cx="2858314" cy="3445067"/>
                <a:chOff x="3642512" y="2071678"/>
                <a:chExt cx="2858314" cy="3445067"/>
              </a:xfrm>
            </p:grpSpPr>
            <p:grpSp>
              <p:nvGrpSpPr>
                <p:cNvPr id="30" name="Group 33">
                  <a:extLst>
                    <a:ext uri="{FF2B5EF4-FFF2-40B4-BE49-F238E27FC236}">
                      <a16:creationId xmlns:a16="http://schemas.microsoft.com/office/drawing/2014/main" id="{7EAD4A82-3858-4BBB-9A0E-43170154EAD7}"/>
                    </a:ext>
                  </a:extLst>
                </p:cNvPr>
                <p:cNvGrpSpPr/>
                <p:nvPr/>
              </p:nvGrpSpPr>
              <p:grpSpPr>
                <a:xfrm>
                  <a:off x="5143504" y="4357694"/>
                  <a:ext cx="1357322" cy="1159051"/>
                  <a:chOff x="5143504" y="4071942"/>
                  <a:chExt cx="1357322" cy="1159051"/>
                </a:xfrm>
                <a:solidFill>
                  <a:srgbClr val="4BACC6">
                    <a:lumMod val="40000"/>
                    <a:lumOff val="60000"/>
                  </a:srgbClr>
                </a:solidFill>
              </p:grpSpPr>
              <p:sp>
                <p:nvSpPr>
                  <p:cNvPr id="39" name="Rectangle 38">
                    <a:extLst>
                      <a:ext uri="{FF2B5EF4-FFF2-40B4-BE49-F238E27FC236}">
                        <a16:creationId xmlns:a16="http://schemas.microsoft.com/office/drawing/2014/main" id="{AD7D0645-06ED-40F5-A89E-2C4866119C08}"/>
                      </a:ext>
                    </a:extLst>
                  </p:cNvPr>
                  <p:cNvSpPr/>
                  <p:nvPr/>
                </p:nvSpPr>
                <p:spPr bwMode="auto">
                  <a:xfrm>
                    <a:off x="5143504" y="4071942"/>
                    <a:ext cx="1357322" cy="1143008"/>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40" name="TextBox 39">
                    <a:extLst>
                      <a:ext uri="{FF2B5EF4-FFF2-40B4-BE49-F238E27FC236}">
                        <a16:creationId xmlns:a16="http://schemas.microsoft.com/office/drawing/2014/main" id="{92861B28-ACDC-4014-B4A9-510324310465}"/>
                      </a:ext>
                    </a:extLst>
                  </p:cNvPr>
                  <p:cNvSpPr txBox="1"/>
                  <p:nvPr/>
                </p:nvSpPr>
                <p:spPr>
                  <a:xfrm>
                    <a:off x="5182350" y="4112963"/>
                    <a:ext cx="1314245" cy="1118030"/>
                  </a:xfrm>
                  <a:prstGeom prst="rect">
                    <a:avLst/>
                  </a:prstGeom>
                  <a:grp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CS</a:t>
                    </a:r>
                    <a:r>
                      <a:rPr lang="en-GB" sz="1200" kern="0" dirty="0">
                        <a:solidFill>
                          <a:prstClr val="black"/>
                        </a:solidFill>
                      </a:rPr>
                      <a:t> </a:t>
                    </a:r>
                  </a:p>
                  <a:p>
                    <a:pPr algn="ctr">
                      <a:defRPr/>
                    </a:pPr>
                    <a:r>
                      <a:rPr lang="en-GB" sz="1200" kern="0" dirty="0">
                        <a:solidFill>
                          <a:prstClr val="black"/>
                        </a:solidFill>
                      </a:rPr>
                      <a:t>Controlling</a:t>
                    </a:r>
                  </a:p>
                  <a:p>
                    <a:pPr algn="ctr">
                      <a:defRPr/>
                    </a:pPr>
                    <a:r>
                      <a:rPr lang="en-GB" sz="1200" kern="0" dirty="0">
                        <a:solidFill>
                          <a:prstClr val="black"/>
                        </a:solidFill>
                      </a:rPr>
                      <a:t>a Stage</a:t>
                    </a:r>
                    <a:endParaRPr lang="en-US" sz="1200" kern="0" dirty="0">
                      <a:solidFill>
                        <a:prstClr val="black"/>
                      </a:solidFill>
                    </a:endParaRPr>
                  </a:p>
                </p:txBody>
              </p:sp>
            </p:grpSp>
            <p:grpSp>
              <p:nvGrpSpPr>
                <p:cNvPr id="31" name="Group 78">
                  <a:extLst>
                    <a:ext uri="{FF2B5EF4-FFF2-40B4-BE49-F238E27FC236}">
                      <a16:creationId xmlns:a16="http://schemas.microsoft.com/office/drawing/2014/main" id="{8216D5B1-002E-4D0B-829F-C6B164F425C6}"/>
                    </a:ext>
                  </a:extLst>
                </p:cNvPr>
                <p:cNvGrpSpPr/>
                <p:nvPr/>
              </p:nvGrpSpPr>
              <p:grpSpPr>
                <a:xfrm>
                  <a:off x="3642512" y="2497270"/>
                  <a:ext cx="1429554" cy="2503366"/>
                  <a:chOff x="3642512" y="2497270"/>
                  <a:chExt cx="1429554" cy="2503366"/>
                </a:xfrm>
              </p:grpSpPr>
              <p:cxnSp>
                <p:nvCxnSpPr>
                  <p:cNvPr id="35" name="Straight Connector 34">
                    <a:extLst>
                      <a:ext uri="{FF2B5EF4-FFF2-40B4-BE49-F238E27FC236}">
                        <a16:creationId xmlns:a16="http://schemas.microsoft.com/office/drawing/2014/main" id="{EFA7CC96-B05E-482D-989F-3485A4AEAB03}"/>
                      </a:ext>
                    </a:extLst>
                  </p:cNvPr>
                  <p:cNvCxnSpPr>
                    <a:stCxn id="63" idx="2"/>
                  </p:cNvCxnSpPr>
                  <p:nvPr/>
                </p:nvCxnSpPr>
                <p:spPr bwMode="auto">
                  <a:xfrm rot="5400000">
                    <a:off x="2784135" y="3355647"/>
                    <a:ext cx="1717548" cy="794"/>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36" name="Straight Connector 35">
                    <a:extLst>
                      <a:ext uri="{FF2B5EF4-FFF2-40B4-BE49-F238E27FC236}">
                        <a16:creationId xmlns:a16="http://schemas.microsoft.com/office/drawing/2014/main" id="{F302112F-7E7F-4F4B-8182-9EA859EDC765}"/>
                      </a:ext>
                    </a:extLst>
                  </p:cNvPr>
                  <p:cNvCxnSpPr/>
                  <p:nvPr/>
                </p:nvCxnSpPr>
                <p:spPr bwMode="auto">
                  <a:xfrm>
                    <a:off x="3643306" y="4214024"/>
                    <a:ext cx="1000132"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37" name="Straight Connector 36">
                    <a:extLst>
                      <a:ext uri="{FF2B5EF4-FFF2-40B4-BE49-F238E27FC236}">
                        <a16:creationId xmlns:a16="http://schemas.microsoft.com/office/drawing/2014/main" id="{C786A591-00FB-486A-99EB-61C5C79A5308}"/>
                      </a:ext>
                    </a:extLst>
                  </p:cNvPr>
                  <p:cNvCxnSpPr/>
                  <p:nvPr/>
                </p:nvCxnSpPr>
                <p:spPr bwMode="auto">
                  <a:xfrm rot="5400000">
                    <a:off x="4250529" y="4606933"/>
                    <a:ext cx="785818"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38" name="Straight Arrow Connector 37">
                    <a:extLst>
                      <a:ext uri="{FF2B5EF4-FFF2-40B4-BE49-F238E27FC236}">
                        <a16:creationId xmlns:a16="http://schemas.microsoft.com/office/drawing/2014/main" id="{51A4FBAE-9856-40D0-B435-CE4EE6B57FE8}"/>
                      </a:ext>
                    </a:extLst>
                  </p:cNvPr>
                  <p:cNvCxnSpPr/>
                  <p:nvPr/>
                </p:nvCxnSpPr>
                <p:spPr bwMode="auto">
                  <a:xfrm>
                    <a:off x="4643438" y="4998254"/>
                    <a:ext cx="428628"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cxnSp>
              <p:nvCxnSpPr>
                <p:cNvPr id="32" name="Straight Arrow Connector 31">
                  <a:extLst>
                    <a:ext uri="{FF2B5EF4-FFF2-40B4-BE49-F238E27FC236}">
                      <a16:creationId xmlns:a16="http://schemas.microsoft.com/office/drawing/2014/main" id="{BE71D8E8-13FF-468B-8EFB-BA72BAE5DC16}"/>
                    </a:ext>
                  </a:extLst>
                </p:cNvPr>
                <p:cNvCxnSpPr/>
                <p:nvPr/>
              </p:nvCxnSpPr>
              <p:spPr bwMode="auto">
                <a:xfrm rot="5400000" flipH="1" flipV="1">
                  <a:off x="5144298" y="2642388"/>
                  <a:ext cx="285752"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cxnSp>
              <p:nvCxnSpPr>
                <p:cNvPr id="33" name="Straight Arrow Connector 32">
                  <a:extLst>
                    <a:ext uri="{FF2B5EF4-FFF2-40B4-BE49-F238E27FC236}">
                      <a16:creationId xmlns:a16="http://schemas.microsoft.com/office/drawing/2014/main" id="{46996826-80FD-467B-B54A-9EAAEF1359F7}"/>
                    </a:ext>
                  </a:extLst>
                </p:cNvPr>
                <p:cNvCxnSpPr/>
                <p:nvPr/>
              </p:nvCxnSpPr>
              <p:spPr bwMode="auto">
                <a:xfrm rot="16200000" flipH="1">
                  <a:off x="4751588" y="3392289"/>
                  <a:ext cx="1785950" cy="1985"/>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cxnSp>
              <p:nvCxnSpPr>
                <p:cNvPr id="34" name="Straight Arrow Connector 33">
                  <a:extLst>
                    <a:ext uri="{FF2B5EF4-FFF2-40B4-BE49-F238E27FC236}">
                      <a16:creationId xmlns:a16="http://schemas.microsoft.com/office/drawing/2014/main" id="{9C628AE5-080F-4AB1-BB90-3A27C4612C72}"/>
                    </a:ext>
                  </a:extLst>
                </p:cNvPr>
                <p:cNvCxnSpPr/>
                <p:nvPr/>
              </p:nvCxnSpPr>
              <p:spPr bwMode="auto">
                <a:xfrm rot="5400000">
                  <a:off x="5250112" y="3177624"/>
                  <a:ext cx="2213784" cy="1892"/>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grpSp>
        </p:grpSp>
        <p:grpSp>
          <p:nvGrpSpPr>
            <p:cNvPr id="12" name="Group 77">
              <a:extLst>
                <a:ext uri="{FF2B5EF4-FFF2-40B4-BE49-F238E27FC236}">
                  <a16:creationId xmlns:a16="http://schemas.microsoft.com/office/drawing/2014/main" id="{7CA941D7-9B50-4FF6-BF46-EA2553177DF7}"/>
                </a:ext>
              </a:extLst>
            </p:cNvPr>
            <p:cNvGrpSpPr/>
            <p:nvPr/>
          </p:nvGrpSpPr>
          <p:grpSpPr>
            <a:xfrm>
              <a:off x="5927734" y="2071678"/>
              <a:ext cx="2073290" cy="3445067"/>
              <a:chOff x="5927734" y="2071678"/>
              <a:chExt cx="2073290" cy="3445067"/>
            </a:xfrm>
          </p:grpSpPr>
          <p:grpSp>
            <p:nvGrpSpPr>
              <p:cNvPr id="18" name="Group 32">
                <a:extLst>
                  <a:ext uri="{FF2B5EF4-FFF2-40B4-BE49-F238E27FC236}">
                    <a16:creationId xmlns:a16="http://schemas.microsoft.com/office/drawing/2014/main" id="{A86428D0-2C76-43D4-8107-8F4295D352E6}"/>
                  </a:ext>
                </a:extLst>
              </p:cNvPr>
              <p:cNvGrpSpPr/>
              <p:nvPr/>
            </p:nvGrpSpPr>
            <p:grpSpPr>
              <a:xfrm>
                <a:off x="6643702" y="4357694"/>
                <a:ext cx="1357322" cy="1159051"/>
                <a:chOff x="6643702" y="4071942"/>
                <a:chExt cx="1357322" cy="1159051"/>
              </a:xfrm>
            </p:grpSpPr>
            <p:sp>
              <p:nvSpPr>
                <p:cNvPr id="26" name="Rectangle 25">
                  <a:extLst>
                    <a:ext uri="{FF2B5EF4-FFF2-40B4-BE49-F238E27FC236}">
                      <a16:creationId xmlns:a16="http://schemas.microsoft.com/office/drawing/2014/main" id="{97BBEA6C-0FC3-4A30-A7CB-BA83BAC2BFF1}"/>
                    </a:ext>
                  </a:extLst>
                </p:cNvPr>
                <p:cNvSpPr/>
                <p:nvPr/>
              </p:nvSpPr>
              <p:spPr bwMode="auto">
                <a:xfrm>
                  <a:off x="6643702" y="4071942"/>
                  <a:ext cx="1357322" cy="1143008"/>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27" name="TextBox 26">
                  <a:extLst>
                    <a:ext uri="{FF2B5EF4-FFF2-40B4-BE49-F238E27FC236}">
                      <a16:creationId xmlns:a16="http://schemas.microsoft.com/office/drawing/2014/main" id="{42A8C61E-6BC5-4729-AD9A-602F871FEABC}"/>
                    </a:ext>
                  </a:extLst>
                </p:cNvPr>
                <p:cNvSpPr txBox="1"/>
                <p:nvPr/>
              </p:nvSpPr>
              <p:spPr>
                <a:xfrm>
                  <a:off x="6729176" y="4112963"/>
                  <a:ext cx="1113799" cy="1118030"/>
                </a:xfrm>
                <a:prstGeom prst="rect">
                  <a:avLst/>
                </a:prstGeom>
                <a:no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CP </a:t>
                  </a:r>
                </a:p>
                <a:p>
                  <a:pPr algn="ctr">
                    <a:defRPr/>
                  </a:pPr>
                  <a:r>
                    <a:rPr lang="en-GB" sz="1200" kern="0" dirty="0">
                      <a:solidFill>
                        <a:prstClr val="black"/>
                      </a:solidFill>
                    </a:rPr>
                    <a:t>Closing</a:t>
                  </a:r>
                </a:p>
                <a:p>
                  <a:pPr algn="ctr">
                    <a:defRPr/>
                  </a:pPr>
                  <a:r>
                    <a:rPr lang="en-GB" sz="1200" kern="0" dirty="0">
                      <a:solidFill>
                        <a:prstClr val="black"/>
                      </a:solidFill>
                    </a:rPr>
                    <a:t>a Project</a:t>
                  </a:r>
                  <a:endParaRPr lang="en-US" sz="1200" kern="0" dirty="0">
                    <a:solidFill>
                      <a:prstClr val="black"/>
                    </a:solidFill>
                  </a:endParaRPr>
                </a:p>
              </p:txBody>
            </p:sp>
          </p:grpSp>
          <p:cxnSp>
            <p:nvCxnSpPr>
              <p:cNvPr id="19" name="Straight Arrow Connector 18">
                <a:extLst>
                  <a:ext uri="{FF2B5EF4-FFF2-40B4-BE49-F238E27FC236}">
                    <a16:creationId xmlns:a16="http://schemas.microsoft.com/office/drawing/2014/main" id="{19184FE1-7553-4F32-A73B-31335EA35986}"/>
                  </a:ext>
                </a:extLst>
              </p:cNvPr>
              <p:cNvCxnSpPr/>
              <p:nvPr/>
            </p:nvCxnSpPr>
            <p:spPr bwMode="auto">
              <a:xfrm rot="5400000">
                <a:off x="5823508" y="3177624"/>
                <a:ext cx="2213784" cy="1892"/>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cxnSp>
            <p:nvCxnSpPr>
              <p:cNvPr id="20" name="Straight Arrow Connector 19">
                <a:extLst>
                  <a:ext uri="{FF2B5EF4-FFF2-40B4-BE49-F238E27FC236}">
                    <a16:creationId xmlns:a16="http://schemas.microsoft.com/office/drawing/2014/main" id="{00434F3E-258E-470D-954A-90DB662E8937}"/>
                  </a:ext>
                </a:extLst>
              </p:cNvPr>
              <p:cNvCxnSpPr/>
              <p:nvPr/>
            </p:nvCxnSpPr>
            <p:spPr bwMode="auto">
              <a:xfrm rot="5400000" flipH="1" flipV="1">
                <a:off x="6821305" y="3392289"/>
                <a:ext cx="1785949" cy="1984"/>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nvGrpSpPr>
              <p:cNvPr id="21" name="Group 104">
                <a:extLst>
                  <a:ext uri="{FF2B5EF4-FFF2-40B4-BE49-F238E27FC236}">
                    <a16:creationId xmlns:a16="http://schemas.microsoft.com/office/drawing/2014/main" id="{6CF40503-EDFA-4D52-9133-FAA42B264A96}"/>
                  </a:ext>
                </a:extLst>
              </p:cNvPr>
              <p:cNvGrpSpPr/>
              <p:nvPr/>
            </p:nvGrpSpPr>
            <p:grpSpPr>
              <a:xfrm>
                <a:off x="5927734" y="2501100"/>
                <a:ext cx="859638" cy="1785950"/>
                <a:chOff x="5927734" y="2501100"/>
                <a:chExt cx="859638" cy="1785950"/>
              </a:xfrm>
            </p:grpSpPr>
            <p:cxnSp>
              <p:nvCxnSpPr>
                <p:cNvPr id="23" name="Straight Connector 22">
                  <a:extLst>
                    <a:ext uri="{FF2B5EF4-FFF2-40B4-BE49-F238E27FC236}">
                      <a16:creationId xmlns:a16="http://schemas.microsoft.com/office/drawing/2014/main" id="{377BD274-88E3-4F1C-BC5C-74733511203F}"/>
                    </a:ext>
                  </a:extLst>
                </p:cNvPr>
                <p:cNvCxnSpPr/>
                <p:nvPr/>
              </p:nvCxnSpPr>
              <p:spPr bwMode="auto">
                <a:xfrm rot="5400000">
                  <a:off x="5428462" y="3000372"/>
                  <a:ext cx="1000132"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24" name="Straight Connector 23">
                  <a:extLst>
                    <a:ext uri="{FF2B5EF4-FFF2-40B4-BE49-F238E27FC236}">
                      <a16:creationId xmlns:a16="http://schemas.microsoft.com/office/drawing/2014/main" id="{4B0F7566-A3B0-4465-B886-E0A64F67F509}"/>
                    </a:ext>
                  </a:extLst>
                </p:cNvPr>
                <p:cNvCxnSpPr/>
                <p:nvPr/>
              </p:nvCxnSpPr>
              <p:spPr bwMode="auto">
                <a:xfrm>
                  <a:off x="5929322" y="3500438"/>
                  <a:ext cx="857256"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25" name="Straight Arrow Connector 24">
                  <a:extLst>
                    <a:ext uri="{FF2B5EF4-FFF2-40B4-BE49-F238E27FC236}">
                      <a16:creationId xmlns:a16="http://schemas.microsoft.com/office/drawing/2014/main" id="{D04F21B5-7268-4B85-92A4-6D3C21DA6D3F}"/>
                    </a:ext>
                  </a:extLst>
                </p:cNvPr>
                <p:cNvCxnSpPr/>
                <p:nvPr/>
              </p:nvCxnSpPr>
              <p:spPr bwMode="auto">
                <a:xfrm rot="5400000">
                  <a:off x="6393669" y="3893347"/>
                  <a:ext cx="785818"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cxnSp>
            <p:nvCxnSpPr>
              <p:cNvPr id="22" name="Straight Arrow Connector 21">
                <a:extLst>
                  <a:ext uri="{FF2B5EF4-FFF2-40B4-BE49-F238E27FC236}">
                    <a16:creationId xmlns:a16="http://schemas.microsoft.com/office/drawing/2014/main" id="{B4757E07-0EB6-43B1-A4BA-3D7ECC01E2C6}"/>
                  </a:ext>
                </a:extLst>
              </p:cNvPr>
              <p:cNvCxnSpPr/>
              <p:nvPr/>
            </p:nvCxnSpPr>
            <p:spPr bwMode="auto">
              <a:xfrm>
                <a:off x="6500826" y="4927610"/>
                <a:ext cx="142876"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grpSp>
          <p:nvGrpSpPr>
            <p:cNvPr id="13" name="Group 74">
              <a:extLst>
                <a:ext uri="{FF2B5EF4-FFF2-40B4-BE49-F238E27FC236}">
                  <a16:creationId xmlns:a16="http://schemas.microsoft.com/office/drawing/2014/main" id="{2628E2B1-C223-4580-B5E1-1F2C424D18A1}"/>
                </a:ext>
              </a:extLst>
            </p:cNvPr>
            <p:cNvGrpSpPr/>
            <p:nvPr/>
          </p:nvGrpSpPr>
          <p:grpSpPr>
            <a:xfrm>
              <a:off x="857224" y="5572140"/>
              <a:ext cx="3857652" cy="937431"/>
              <a:chOff x="857224" y="5572140"/>
              <a:chExt cx="3857652" cy="937431"/>
            </a:xfrm>
          </p:grpSpPr>
          <p:sp>
            <p:nvSpPr>
              <p:cNvPr id="14" name="Rectangle 13">
                <a:extLst>
                  <a:ext uri="{FF2B5EF4-FFF2-40B4-BE49-F238E27FC236}">
                    <a16:creationId xmlns:a16="http://schemas.microsoft.com/office/drawing/2014/main" id="{85E52B7D-66FC-438D-B2BA-012FE470F63A}"/>
                  </a:ext>
                </a:extLst>
              </p:cNvPr>
              <p:cNvSpPr/>
              <p:nvPr/>
            </p:nvSpPr>
            <p:spPr bwMode="auto">
              <a:xfrm>
                <a:off x="857224" y="6000768"/>
                <a:ext cx="3857652" cy="428628"/>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cxnSp>
            <p:nvCxnSpPr>
              <p:cNvPr id="15" name="Straight Arrow Connector 14">
                <a:extLst>
                  <a:ext uri="{FF2B5EF4-FFF2-40B4-BE49-F238E27FC236}">
                    <a16:creationId xmlns:a16="http://schemas.microsoft.com/office/drawing/2014/main" id="{E06255E8-A435-42DB-B323-C21C223EB7A8}"/>
                  </a:ext>
                </a:extLst>
              </p:cNvPr>
              <p:cNvCxnSpPr/>
              <p:nvPr/>
            </p:nvCxnSpPr>
            <p:spPr bwMode="auto">
              <a:xfrm rot="5400000">
                <a:off x="1463653" y="5750735"/>
                <a:ext cx="357190" cy="1588"/>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cxnSp>
            <p:nvCxnSpPr>
              <p:cNvPr id="16" name="Straight Arrow Connector 15">
                <a:extLst>
                  <a:ext uri="{FF2B5EF4-FFF2-40B4-BE49-F238E27FC236}">
                    <a16:creationId xmlns:a16="http://schemas.microsoft.com/office/drawing/2014/main" id="{ED55B1D2-5BE9-455C-AF88-83E81F50A85F}"/>
                  </a:ext>
                </a:extLst>
              </p:cNvPr>
              <p:cNvCxnSpPr/>
              <p:nvPr/>
            </p:nvCxnSpPr>
            <p:spPr bwMode="auto">
              <a:xfrm rot="5400000">
                <a:off x="2820975" y="5749941"/>
                <a:ext cx="357190" cy="1588"/>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sp>
            <p:nvSpPr>
              <p:cNvPr id="17" name="TextBox 16">
                <a:extLst>
                  <a:ext uri="{FF2B5EF4-FFF2-40B4-BE49-F238E27FC236}">
                    <a16:creationId xmlns:a16="http://schemas.microsoft.com/office/drawing/2014/main" id="{548DC29B-C7DD-4A2E-AF13-EB85EA4C433E}"/>
                  </a:ext>
                </a:extLst>
              </p:cNvPr>
              <p:cNvSpPr txBox="1"/>
              <p:nvPr/>
            </p:nvSpPr>
            <p:spPr>
              <a:xfrm>
                <a:off x="2071669" y="6030415"/>
                <a:ext cx="1362545" cy="479156"/>
              </a:xfrm>
              <a:prstGeom prst="rect">
                <a:avLst/>
              </a:prstGeom>
              <a:noFill/>
              <a:ln>
                <a:solidFill>
                  <a:srgbClr val="4BACC6">
                    <a:lumMod val="40000"/>
                    <a:lumOff val="60000"/>
                  </a:srgbClr>
                </a:solidFill>
              </a:ln>
            </p:spPr>
            <p:txBody>
              <a:bodyPr wrap="none" rtlCol="0">
                <a:spAutoFit/>
              </a:bodyPr>
              <a:lstStyle/>
              <a:p>
                <a:pPr>
                  <a:defRPr/>
                </a:pPr>
                <a:r>
                  <a:rPr lang="en-GB" sz="1200" b="1" kern="0" dirty="0">
                    <a:solidFill>
                      <a:prstClr val="black"/>
                    </a:solidFill>
                  </a:rPr>
                  <a:t>PL</a:t>
                </a:r>
                <a:r>
                  <a:rPr lang="en-GB" sz="1200" kern="0" dirty="0">
                    <a:solidFill>
                      <a:prstClr val="black"/>
                    </a:solidFill>
                  </a:rPr>
                  <a:t> Planning</a:t>
                </a:r>
                <a:endParaRPr lang="en-US" sz="1200" kern="0" dirty="0">
                  <a:solidFill>
                    <a:prstClr val="black"/>
                  </a:solidFill>
                </a:endParaRPr>
              </a:p>
            </p:txBody>
          </p:sp>
        </p:grpSp>
      </p:grpSp>
    </p:spTree>
    <p:extLst>
      <p:ext uri="{BB962C8B-B14F-4D97-AF65-F5344CB8AC3E}">
        <p14:creationId xmlns:p14="http://schemas.microsoft.com/office/powerpoint/2010/main" val="3436574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BB84-F297-4761-9669-5A8F4100C4B8}"/>
              </a:ext>
            </a:extLst>
          </p:cNvPr>
          <p:cNvSpPr>
            <a:spLocks noGrp="1"/>
          </p:cNvSpPr>
          <p:nvPr>
            <p:ph type="title"/>
          </p:nvPr>
        </p:nvSpPr>
        <p:spPr>
          <a:xfrm>
            <a:off x="453226" y="43482"/>
            <a:ext cx="8229600" cy="638279"/>
          </a:xfrm>
        </p:spPr>
        <p:txBody>
          <a:bodyPr/>
          <a:lstStyle/>
          <a:p>
            <a:r>
              <a:rPr lang="en-GB" sz="3200" b="1" dirty="0"/>
              <a:t>A PRINCE2 Project Plan</a:t>
            </a:r>
            <a:endParaRPr lang="en-GB" sz="3200" dirty="0"/>
          </a:p>
        </p:txBody>
      </p:sp>
      <p:sp>
        <p:nvSpPr>
          <p:cNvPr id="4" name="Date Placeholder 3">
            <a:extLst>
              <a:ext uri="{FF2B5EF4-FFF2-40B4-BE49-F238E27FC236}">
                <a16:creationId xmlns:a16="http://schemas.microsoft.com/office/drawing/2014/main" id="{D4AC6BE0-8CAC-49FB-AEFA-83A67E7503A7}"/>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7984A0A-413C-4CF7-864F-E7543FBEFF42}"/>
              </a:ext>
            </a:extLst>
          </p:cNvPr>
          <p:cNvSpPr>
            <a:spLocks noGrp="1"/>
          </p:cNvSpPr>
          <p:nvPr>
            <p:ph type="sldNum" sz="quarter" idx="12"/>
          </p:nvPr>
        </p:nvSpPr>
        <p:spPr/>
        <p:txBody>
          <a:bodyPr/>
          <a:lstStyle/>
          <a:p>
            <a:pPr>
              <a:defRPr/>
            </a:pPr>
            <a:fld id="{6550E941-99E4-4403-A917-B30FF69A9617}" type="slidenum">
              <a:rPr lang="en-GB" altLang="en-US" smtClean="0"/>
              <a:pPr>
                <a:defRPr/>
              </a:pPr>
              <a:t>109</a:t>
            </a:fld>
            <a:endParaRPr lang="en-GB" altLang="en-US"/>
          </a:p>
        </p:txBody>
      </p:sp>
      <p:grpSp>
        <p:nvGrpSpPr>
          <p:cNvPr id="6" name="Group 5">
            <a:extLst>
              <a:ext uri="{FF2B5EF4-FFF2-40B4-BE49-F238E27FC236}">
                <a16:creationId xmlns:a16="http://schemas.microsoft.com/office/drawing/2014/main" id="{4BB820F1-6835-4D89-9A25-B54E8C2CD172}"/>
              </a:ext>
            </a:extLst>
          </p:cNvPr>
          <p:cNvGrpSpPr/>
          <p:nvPr/>
        </p:nvGrpSpPr>
        <p:grpSpPr>
          <a:xfrm>
            <a:off x="250826" y="908720"/>
            <a:ext cx="8435974" cy="4574817"/>
            <a:chOff x="554869" y="1428736"/>
            <a:chExt cx="7986682" cy="5053225"/>
          </a:xfrm>
        </p:grpSpPr>
        <p:sp>
          <p:nvSpPr>
            <p:cNvPr id="7" name="TextBox 6">
              <a:extLst>
                <a:ext uri="{FF2B5EF4-FFF2-40B4-BE49-F238E27FC236}">
                  <a16:creationId xmlns:a16="http://schemas.microsoft.com/office/drawing/2014/main" id="{D8C81C64-F9E8-4C54-B07A-8AA8454FA5DD}"/>
                </a:ext>
              </a:extLst>
            </p:cNvPr>
            <p:cNvSpPr txBox="1"/>
            <p:nvPr/>
          </p:nvSpPr>
          <p:spPr>
            <a:xfrm>
              <a:off x="3104994" y="1428736"/>
              <a:ext cx="2564254" cy="489056"/>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Product Descriptions</a:t>
              </a:r>
              <a:endParaRPr lang="en-US" sz="1500" kern="0" dirty="0">
                <a:solidFill>
                  <a:srgbClr val="000000"/>
                </a:solidFill>
              </a:endParaRPr>
            </a:p>
          </p:txBody>
        </p:sp>
        <p:sp>
          <p:nvSpPr>
            <p:cNvPr id="8" name="TextBox 7">
              <a:extLst>
                <a:ext uri="{FF2B5EF4-FFF2-40B4-BE49-F238E27FC236}">
                  <a16:creationId xmlns:a16="http://schemas.microsoft.com/office/drawing/2014/main" id="{853316E6-1CB6-4405-972B-128CA7D9F45F}"/>
                </a:ext>
              </a:extLst>
            </p:cNvPr>
            <p:cNvSpPr txBox="1"/>
            <p:nvPr/>
          </p:nvSpPr>
          <p:spPr>
            <a:xfrm>
              <a:off x="621952" y="2214554"/>
              <a:ext cx="2605021"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Monitoring &amp; control</a:t>
              </a:r>
            </a:p>
            <a:p>
              <a:pPr algn="ctr" eaLnBrk="0" fontAlgn="base" hangingPunct="0">
                <a:spcBef>
                  <a:spcPct val="0"/>
                </a:spcBef>
                <a:spcAft>
                  <a:spcPct val="0"/>
                </a:spcAft>
                <a:defRPr/>
              </a:pPr>
              <a:r>
                <a:rPr lang="en-GB" sz="1500" kern="0" dirty="0">
                  <a:solidFill>
                    <a:srgbClr val="000000"/>
                  </a:solidFill>
                </a:rPr>
                <a:t>arrangements</a:t>
              </a:r>
              <a:endParaRPr lang="en-US" sz="1500" kern="0" dirty="0">
                <a:solidFill>
                  <a:srgbClr val="000000"/>
                </a:solidFill>
              </a:endParaRPr>
            </a:p>
          </p:txBody>
        </p:sp>
        <p:sp>
          <p:nvSpPr>
            <p:cNvPr id="9" name="TextBox 8">
              <a:extLst>
                <a:ext uri="{FF2B5EF4-FFF2-40B4-BE49-F238E27FC236}">
                  <a16:creationId xmlns:a16="http://schemas.microsoft.com/office/drawing/2014/main" id="{0A5C2AF7-00FD-44DF-A727-86274B8933B3}"/>
                </a:ext>
              </a:extLst>
            </p:cNvPr>
            <p:cNvSpPr txBox="1"/>
            <p:nvPr/>
          </p:nvSpPr>
          <p:spPr>
            <a:xfrm>
              <a:off x="554869" y="3470789"/>
              <a:ext cx="1988985" cy="489056"/>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Dates and costs</a:t>
              </a:r>
              <a:endParaRPr lang="en-US" sz="1500" kern="0" dirty="0">
                <a:solidFill>
                  <a:srgbClr val="000000"/>
                </a:solidFill>
              </a:endParaRPr>
            </a:p>
          </p:txBody>
        </p:sp>
        <p:sp>
          <p:nvSpPr>
            <p:cNvPr id="10" name="TextBox 9">
              <a:extLst>
                <a:ext uri="{FF2B5EF4-FFF2-40B4-BE49-F238E27FC236}">
                  <a16:creationId xmlns:a16="http://schemas.microsoft.com/office/drawing/2014/main" id="{D0857E72-06C2-4251-B06A-AA762FBC4CCF}"/>
                </a:ext>
              </a:extLst>
            </p:cNvPr>
            <p:cNvSpPr txBox="1"/>
            <p:nvPr/>
          </p:nvSpPr>
          <p:spPr>
            <a:xfrm>
              <a:off x="6268070" y="4536289"/>
              <a:ext cx="1864417"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Resources and</a:t>
              </a:r>
            </a:p>
            <a:p>
              <a:pPr algn="ctr" eaLnBrk="0" fontAlgn="base" hangingPunct="0">
                <a:spcBef>
                  <a:spcPct val="0"/>
                </a:spcBef>
                <a:spcAft>
                  <a:spcPct val="0"/>
                </a:spcAft>
                <a:defRPr/>
              </a:pPr>
              <a:r>
                <a:rPr lang="en-GB" sz="1500" kern="0" dirty="0">
                  <a:solidFill>
                    <a:srgbClr val="000000"/>
                  </a:solidFill>
                </a:rPr>
                <a:t>skills needed</a:t>
              </a:r>
              <a:endParaRPr lang="en-US" sz="1500" kern="0" dirty="0">
                <a:solidFill>
                  <a:srgbClr val="000000"/>
                </a:solidFill>
              </a:endParaRPr>
            </a:p>
          </p:txBody>
        </p:sp>
        <p:sp>
          <p:nvSpPr>
            <p:cNvPr id="11" name="TextBox 10">
              <a:extLst>
                <a:ext uri="{FF2B5EF4-FFF2-40B4-BE49-F238E27FC236}">
                  <a16:creationId xmlns:a16="http://schemas.microsoft.com/office/drawing/2014/main" id="{7B318DD1-4BDE-4821-8533-87D0697171C7}"/>
                </a:ext>
              </a:extLst>
            </p:cNvPr>
            <p:cNvSpPr txBox="1"/>
            <p:nvPr/>
          </p:nvSpPr>
          <p:spPr>
            <a:xfrm>
              <a:off x="1035570" y="4536289"/>
              <a:ext cx="1803267"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External</a:t>
              </a:r>
            </a:p>
            <a:p>
              <a:pPr algn="ctr" eaLnBrk="0" fontAlgn="base" hangingPunct="0">
                <a:spcBef>
                  <a:spcPct val="0"/>
                </a:spcBef>
                <a:spcAft>
                  <a:spcPct val="0"/>
                </a:spcAft>
                <a:defRPr/>
              </a:pPr>
              <a:r>
                <a:rPr lang="en-GB" sz="1500" kern="0" dirty="0">
                  <a:solidFill>
                    <a:srgbClr val="000000"/>
                  </a:solidFill>
                </a:rPr>
                <a:t>dependencies</a:t>
              </a:r>
              <a:endParaRPr lang="en-US" sz="1500" kern="0" dirty="0">
                <a:solidFill>
                  <a:srgbClr val="000000"/>
                </a:solidFill>
              </a:endParaRPr>
            </a:p>
          </p:txBody>
        </p:sp>
        <p:sp>
          <p:nvSpPr>
            <p:cNvPr id="12" name="TextBox 11">
              <a:extLst>
                <a:ext uri="{FF2B5EF4-FFF2-40B4-BE49-F238E27FC236}">
                  <a16:creationId xmlns:a16="http://schemas.microsoft.com/office/drawing/2014/main" id="{3DBCE24F-7CE4-4FB1-A7D8-9F050B588DCD}"/>
                </a:ext>
              </a:extLst>
            </p:cNvPr>
            <p:cNvSpPr txBox="1"/>
            <p:nvPr/>
          </p:nvSpPr>
          <p:spPr>
            <a:xfrm>
              <a:off x="1611826" y="5643578"/>
              <a:ext cx="2281149"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Dependencies</a:t>
              </a:r>
            </a:p>
            <a:p>
              <a:pPr algn="ctr" eaLnBrk="0" fontAlgn="base" hangingPunct="0">
                <a:spcBef>
                  <a:spcPct val="0"/>
                </a:spcBef>
                <a:spcAft>
                  <a:spcPct val="0"/>
                </a:spcAft>
                <a:defRPr/>
              </a:pPr>
              <a:r>
                <a:rPr lang="en-GB" sz="1500" kern="0" dirty="0">
                  <a:solidFill>
                    <a:srgbClr val="000000"/>
                  </a:solidFill>
                </a:rPr>
                <a:t>between activities</a:t>
              </a:r>
              <a:endParaRPr lang="en-US" sz="1500" kern="0" dirty="0">
                <a:solidFill>
                  <a:srgbClr val="000000"/>
                </a:solidFill>
              </a:endParaRPr>
            </a:p>
          </p:txBody>
        </p:sp>
        <p:sp>
          <p:nvSpPr>
            <p:cNvPr id="13" name="TextBox 12">
              <a:extLst>
                <a:ext uri="{FF2B5EF4-FFF2-40B4-BE49-F238E27FC236}">
                  <a16:creationId xmlns:a16="http://schemas.microsoft.com/office/drawing/2014/main" id="{D8AE6D3B-618D-49DE-B415-7F756308A96B}"/>
                </a:ext>
              </a:extLst>
            </p:cNvPr>
            <p:cNvSpPr txBox="1"/>
            <p:nvPr/>
          </p:nvSpPr>
          <p:spPr>
            <a:xfrm>
              <a:off x="5168297" y="5643579"/>
              <a:ext cx="2106756" cy="489056"/>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Explanatory Text</a:t>
              </a:r>
              <a:endParaRPr lang="en-US" sz="1500" kern="0" dirty="0">
                <a:solidFill>
                  <a:srgbClr val="000000"/>
                </a:solidFill>
              </a:endParaRPr>
            </a:p>
          </p:txBody>
        </p:sp>
        <p:sp>
          <p:nvSpPr>
            <p:cNvPr id="14" name="TextBox 13">
              <a:extLst>
                <a:ext uri="{FF2B5EF4-FFF2-40B4-BE49-F238E27FC236}">
                  <a16:creationId xmlns:a16="http://schemas.microsoft.com/office/drawing/2014/main" id="{F2BC5CCD-30A6-4CFF-B65F-0F552DC1A5DA}"/>
                </a:ext>
              </a:extLst>
            </p:cNvPr>
            <p:cNvSpPr txBox="1"/>
            <p:nvPr/>
          </p:nvSpPr>
          <p:spPr>
            <a:xfrm>
              <a:off x="5972853" y="2214554"/>
              <a:ext cx="2002574"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Activities to</a:t>
              </a:r>
            </a:p>
            <a:p>
              <a:pPr algn="ctr" eaLnBrk="0" fontAlgn="base" hangingPunct="0">
                <a:spcBef>
                  <a:spcPct val="0"/>
                </a:spcBef>
                <a:spcAft>
                  <a:spcPct val="0"/>
                </a:spcAft>
                <a:defRPr/>
              </a:pPr>
              <a:r>
                <a:rPr lang="en-GB" sz="1500" kern="0" dirty="0">
                  <a:solidFill>
                    <a:srgbClr val="000000"/>
                  </a:solidFill>
                </a:rPr>
                <a:t>create products</a:t>
              </a:r>
              <a:endParaRPr lang="en-US" sz="1500" kern="0" dirty="0">
                <a:solidFill>
                  <a:srgbClr val="000000"/>
                </a:solidFill>
              </a:endParaRPr>
            </a:p>
          </p:txBody>
        </p:sp>
        <p:sp>
          <p:nvSpPr>
            <p:cNvPr id="15" name="TextBox 14">
              <a:extLst>
                <a:ext uri="{FF2B5EF4-FFF2-40B4-BE49-F238E27FC236}">
                  <a16:creationId xmlns:a16="http://schemas.microsoft.com/office/drawing/2014/main" id="{775CC437-DD41-4EF2-8242-9E2D73D980A7}"/>
                </a:ext>
              </a:extLst>
            </p:cNvPr>
            <p:cNvSpPr txBox="1"/>
            <p:nvPr/>
          </p:nvSpPr>
          <p:spPr>
            <a:xfrm>
              <a:off x="6335142" y="3286123"/>
              <a:ext cx="2206409"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Quality validation</a:t>
              </a:r>
            </a:p>
            <a:p>
              <a:pPr algn="ctr" eaLnBrk="0" fontAlgn="base" hangingPunct="0">
                <a:spcBef>
                  <a:spcPct val="0"/>
                </a:spcBef>
                <a:spcAft>
                  <a:spcPct val="0"/>
                </a:spcAft>
                <a:defRPr/>
              </a:pPr>
              <a:r>
                <a:rPr lang="en-GB" sz="1500" kern="0" dirty="0">
                  <a:solidFill>
                    <a:srgbClr val="000000"/>
                  </a:solidFill>
                </a:rPr>
                <a:t>activities</a:t>
              </a:r>
              <a:endParaRPr lang="en-US" sz="1500" kern="0" dirty="0">
                <a:solidFill>
                  <a:srgbClr val="000000"/>
                </a:solidFill>
              </a:endParaRPr>
            </a:p>
          </p:txBody>
        </p:sp>
        <p:grpSp>
          <p:nvGrpSpPr>
            <p:cNvPr id="16" name="Group 25">
              <a:extLst>
                <a:ext uri="{FF2B5EF4-FFF2-40B4-BE49-F238E27FC236}">
                  <a16:creationId xmlns:a16="http://schemas.microsoft.com/office/drawing/2014/main" id="{10A48AD4-06F2-448C-84D6-BF0B45542B75}"/>
                </a:ext>
              </a:extLst>
            </p:cNvPr>
            <p:cNvGrpSpPr/>
            <p:nvPr/>
          </p:nvGrpSpPr>
          <p:grpSpPr>
            <a:xfrm>
              <a:off x="3981392" y="2714620"/>
              <a:ext cx="1328738" cy="2436278"/>
              <a:chOff x="3762432" y="2714620"/>
              <a:chExt cx="1328738" cy="2436278"/>
            </a:xfrm>
          </p:grpSpPr>
          <p:pic>
            <p:nvPicPr>
              <p:cNvPr id="26" name="Picture 2">
                <a:extLst>
                  <a:ext uri="{FF2B5EF4-FFF2-40B4-BE49-F238E27FC236}">
                    <a16:creationId xmlns:a16="http://schemas.microsoft.com/office/drawing/2014/main" id="{71BB864A-19E7-4C11-9A1B-B7B3979E7F33}"/>
                  </a:ext>
                </a:extLst>
              </p:cNvPr>
              <p:cNvPicPr>
                <a:picLocks noChangeAspect="1" noChangeArrowheads="1"/>
              </p:cNvPicPr>
              <p:nvPr/>
            </p:nvPicPr>
            <p:blipFill>
              <a:blip r:embed="rId2" cstate="print"/>
              <a:srcRect/>
              <a:stretch>
                <a:fillRect/>
              </a:stretch>
            </p:blipFill>
            <p:spPr bwMode="auto">
              <a:xfrm>
                <a:off x="3762432" y="2714620"/>
                <a:ext cx="1328738" cy="1655889"/>
              </a:xfrm>
              <a:prstGeom prst="rect">
                <a:avLst/>
              </a:prstGeom>
              <a:noFill/>
              <a:ln w="9525">
                <a:noFill/>
                <a:miter lim="800000"/>
                <a:headEnd/>
                <a:tailEnd/>
              </a:ln>
              <a:effectLst/>
            </p:spPr>
          </p:pic>
          <p:sp>
            <p:nvSpPr>
              <p:cNvPr id="27" name="TextBox 26">
                <a:extLst>
                  <a:ext uri="{FF2B5EF4-FFF2-40B4-BE49-F238E27FC236}">
                    <a16:creationId xmlns:a16="http://schemas.microsoft.com/office/drawing/2014/main" id="{67943C63-DE88-41FE-B732-786B32AFB96C}"/>
                  </a:ext>
                </a:extLst>
              </p:cNvPr>
              <p:cNvSpPr txBox="1"/>
              <p:nvPr/>
            </p:nvSpPr>
            <p:spPr>
              <a:xfrm>
                <a:off x="3812802" y="4312515"/>
                <a:ext cx="1227999" cy="838383"/>
              </a:xfrm>
              <a:prstGeom prst="rect">
                <a:avLst/>
              </a:prstGeom>
              <a:noFill/>
            </p:spPr>
            <p:txBody>
              <a:bodyPr wrap="none" rtlCol="0">
                <a:spAutoFit/>
              </a:bodyPr>
              <a:lstStyle/>
              <a:p>
                <a:pPr algn="ctr" eaLnBrk="0" fontAlgn="base" hangingPunct="0">
                  <a:spcBef>
                    <a:spcPct val="0"/>
                  </a:spcBef>
                  <a:spcAft>
                    <a:spcPct val="0"/>
                  </a:spcAft>
                  <a:defRPr/>
                </a:pPr>
                <a:r>
                  <a:rPr lang="en-GB" sz="1500" b="1" kern="0" dirty="0">
                    <a:solidFill>
                      <a:srgbClr val="000000"/>
                    </a:solidFill>
                  </a:rPr>
                  <a:t>PRINCE2</a:t>
                </a:r>
              </a:p>
              <a:p>
                <a:pPr algn="ctr" eaLnBrk="0" fontAlgn="base" hangingPunct="0">
                  <a:spcBef>
                    <a:spcPct val="0"/>
                  </a:spcBef>
                  <a:spcAft>
                    <a:spcPct val="0"/>
                  </a:spcAft>
                  <a:defRPr/>
                </a:pPr>
                <a:r>
                  <a:rPr lang="en-GB" sz="1500" b="1" kern="0" dirty="0">
                    <a:solidFill>
                      <a:srgbClr val="000000"/>
                    </a:solidFill>
                  </a:rPr>
                  <a:t>Plan</a:t>
                </a:r>
                <a:endParaRPr lang="en-US" sz="1500" b="1" kern="0" dirty="0">
                  <a:solidFill>
                    <a:srgbClr val="000000"/>
                  </a:solidFill>
                </a:endParaRPr>
              </a:p>
            </p:txBody>
          </p:sp>
        </p:grpSp>
        <p:cxnSp>
          <p:nvCxnSpPr>
            <p:cNvPr id="17" name="Straight Arrow Connector 16">
              <a:extLst>
                <a:ext uri="{FF2B5EF4-FFF2-40B4-BE49-F238E27FC236}">
                  <a16:creationId xmlns:a16="http://schemas.microsoft.com/office/drawing/2014/main" id="{B3B86CCC-8874-4952-87CB-F40CE808E6C8}"/>
                </a:ext>
              </a:extLst>
            </p:cNvPr>
            <p:cNvCxnSpPr/>
            <p:nvPr/>
          </p:nvCxnSpPr>
          <p:spPr bwMode="auto">
            <a:xfrm rot="5400000">
              <a:off x="4321318" y="2321062"/>
              <a:ext cx="642942" cy="1299"/>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18" name="Straight Arrow Connector 17">
              <a:extLst>
                <a:ext uri="{FF2B5EF4-FFF2-40B4-BE49-F238E27FC236}">
                  <a16:creationId xmlns:a16="http://schemas.microsoft.com/office/drawing/2014/main" id="{82C47C47-210D-48BA-8E90-5B911126A588}"/>
                </a:ext>
              </a:extLst>
            </p:cNvPr>
            <p:cNvCxnSpPr/>
            <p:nvPr/>
          </p:nvCxnSpPr>
          <p:spPr bwMode="auto">
            <a:xfrm>
              <a:off x="2714612" y="3713164"/>
              <a:ext cx="1000132" cy="1588"/>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19" name="Straight Arrow Connector 18">
              <a:extLst>
                <a:ext uri="{FF2B5EF4-FFF2-40B4-BE49-F238E27FC236}">
                  <a16:creationId xmlns:a16="http://schemas.microsoft.com/office/drawing/2014/main" id="{81FA927E-EF6B-4F36-AEDA-38D8D65CEC9C}"/>
                </a:ext>
              </a:extLst>
            </p:cNvPr>
            <p:cNvCxnSpPr/>
            <p:nvPr/>
          </p:nvCxnSpPr>
          <p:spPr bwMode="auto">
            <a:xfrm rot="16200000" flipH="1">
              <a:off x="3355633" y="2631974"/>
              <a:ext cx="441757" cy="437913"/>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0" name="Straight Arrow Connector 19">
              <a:extLst>
                <a:ext uri="{FF2B5EF4-FFF2-40B4-BE49-F238E27FC236}">
                  <a16:creationId xmlns:a16="http://schemas.microsoft.com/office/drawing/2014/main" id="{7A05301B-B61F-424A-ACC3-19B2B723443B}"/>
                </a:ext>
              </a:extLst>
            </p:cNvPr>
            <p:cNvCxnSpPr>
              <a:stCxn id="14" idx="1"/>
            </p:cNvCxnSpPr>
            <p:nvPr/>
          </p:nvCxnSpPr>
          <p:spPr bwMode="auto">
            <a:xfrm flipH="1">
              <a:off x="5439873" y="2633745"/>
              <a:ext cx="532980" cy="438064"/>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1" name="Straight Arrow Connector 20">
              <a:extLst>
                <a:ext uri="{FF2B5EF4-FFF2-40B4-BE49-F238E27FC236}">
                  <a16:creationId xmlns:a16="http://schemas.microsoft.com/office/drawing/2014/main" id="{1E5A2A4F-F3A6-42AE-9ED6-E7F38DCD0BD9}"/>
                </a:ext>
              </a:extLst>
            </p:cNvPr>
            <p:cNvCxnSpPr>
              <a:stCxn id="11" idx="3"/>
            </p:cNvCxnSpPr>
            <p:nvPr/>
          </p:nvCxnSpPr>
          <p:spPr bwMode="auto">
            <a:xfrm flipV="1">
              <a:off x="2838837" y="4357696"/>
              <a:ext cx="947346" cy="597785"/>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2" name="Straight Arrow Connector 21">
              <a:extLst>
                <a:ext uri="{FF2B5EF4-FFF2-40B4-BE49-F238E27FC236}">
                  <a16:creationId xmlns:a16="http://schemas.microsoft.com/office/drawing/2014/main" id="{B7FF7E98-7211-4948-8B1E-B30720C8B2E7}"/>
                </a:ext>
              </a:extLst>
            </p:cNvPr>
            <p:cNvCxnSpPr>
              <a:stCxn id="10" idx="1"/>
            </p:cNvCxnSpPr>
            <p:nvPr/>
          </p:nvCxnSpPr>
          <p:spPr bwMode="auto">
            <a:xfrm flipH="1" flipV="1">
              <a:off x="5429261" y="4357696"/>
              <a:ext cx="838809" cy="597785"/>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3" name="Straight Arrow Connector 22">
              <a:extLst>
                <a:ext uri="{FF2B5EF4-FFF2-40B4-BE49-F238E27FC236}">
                  <a16:creationId xmlns:a16="http://schemas.microsoft.com/office/drawing/2014/main" id="{2BD5A8F9-43BC-402B-ADA9-EAE937D39638}"/>
                </a:ext>
              </a:extLst>
            </p:cNvPr>
            <p:cNvCxnSpPr/>
            <p:nvPr/>
          </p:nvCxnSpPr>
          <p:spPr bwMode="auto">
            <a:xfrm rot="5400000" flipH="1" flipV="1">
              <a:off x="3500430" y="5000636"/>
              <a:ext cx="714380" cy="428628"/>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4" name="Straight Arrow Connector 23">
              <a:extLst>
                <a:ext uri="{FF2B5EF4-FFF2-40B4-BE49-F238E27FC236}">
                  <a16:creationId xmlns:a16="http://schemas.microsoft.com/office/drawing/2014/main" id="{579ABF91-BE0F-42F9-92F3-79BEE1679314}"/>
                </a:ext>
              </a:extLst>
            </p:cNvPr>
            <p:cNvCxnSpPr/>
            <p:nvPr/>
          </p:nvCxnSpPr>
          <p:spPr bwMode="auto">
            <a:xfrm rot="10800000">
              <a:off x="5429256" y="3714752"/>
              <a:ext cx="714380" cy="1588"/>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5" name="Straight Arrow Connector 24">
              <a:extLst>
                <a:ext uri="{FF2B5EF4-FFF2-40B4-BE49-F238E27FC236}">
                  <a16:creationId xmlns:a16="http://schemas.microsoft.com/office/drawing/2014/main" id="{752A1D07-A271-4F3B-BE06-EE5B0D5B7507}"/>
                </a:ext>
              </a:extLst>
            </p:cNvPr>
            <p:cNvCxnSpPr/>
            <p:nvPr/>
          </p:nvCxnSpPr>
          <p:spPr bwMode="auto">
            <a:xfrm rot="16200000" flipV="1">
              <a:off x="4929190" y="5000636"/>
              <a:ext cx="642942" cy="357190"/>
            </a:xfrm>
            <a:prstGeom prst="straightConnector1">
              <a:avLst/>
            </a:prstGeom>
            <a:solidFill>
              <a:srgbClr val="00CC99"/>
            </a:solidFill>
            <a:ln w="9525" cap="flat" cmpd="sng" algn="ctr">
              <a:solidFill>
                <a:srgbClr val="000000"/>
              </a:solidFill>
              <a:prstDash val="solid"/>
              <a:round/>
              <a:headEnd type="none" w="med" len="med"/>
              <a:tailEnd type="arrow"/>
            </a:ln>
            <a:effectLst/>
          </p:spPr>
        </p:cxnSp>
      </p:grpSp>
    </p:spTree>
    <p:extLst>
      <p:ext uri="{BB962C8B-B14F-4D97-AF65-F5344CB8AC3E}">
        <p14:creationId xmlns:p14="http://schemas.microsoft.com/office/powerpoint/2010/main" val="3226461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D2421-9D94-4C47-8DBE-84F8F03040DE}"/>
              </a:ext>
            </a:extLst>
          </p:cNvPr>
          <p:cNvSpPr>
            <a:spLocks noGrp="1"/>
          </p:cNvSpPr>
          <p:nvPr>
            <p:ph type="title"/>
          </p:nvPr>
        </p:nvSpPr>
        <p:spPr>
          <a:xfrm>
            <a:off x="455903" y="111272"/>
            <a:ext cx="8229600" cy="662162"/>
          </a:xfrm>
        </p:spPr>
        <p:txBody>
          <a:bodyPr/>
          <a:lstStyle/>
          <a:p>
            <a:r>
              <a:rPr lang="en-GB" sz="3200" b="1" dirty="0"/>
              <a:t>PRINCE2 - A Stage-based Structure</a:t>
            </a:r>
            <a:endParaRPr lang="en-GB" sz="3200" dirty="0"/>
          </a:p>
        </p:txBody>
      </p:sp>
      <p:sp>
        <p:nvSpPr>
          <p:cNvPr id="4" name="Date Placeholder 3">
            <a:extLst>
              <a:ext uri="{FF2B5EF4-FFF2-40B4-BE49-F238E27FC236}">
                <a16:creationId xmlns:a16="http://schemas.microsoft.com/office/drawing/2014/main" id="{06087C25-E0E1-43E7-A179-0F6B4415554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DD68C9C-05B3-4A17-8D0B-AF76B03B1C7E}"/>
              </a:ext>
            </a:extLst>
          </p:cNvPr>
          <p:cNvSpPr>
            <a:spLocks noGrp="1"/>
          </p:cNvSpPr>
          <p:nvPr>
            <p:ph type="sldNum" sz="quarter" idx="12"/>
          </p:nvPr>
        </p:nvSpPr>
        <p:spPr/>
        <p:txBody>
          <a:bodyPr/>
          <a:lstStyle/>
          <a:p>
            <a:pPr>
              <a:defRPr/>
            </a:pPr>
            <a:fld id="{6550E941-99E4-4403-A917-B30FF69A9617}" type="slidenum">
              <a:rPr lang="en-GB" altLang="en-US" smtClean="0"/>
              <a:pPr>
                <a:defRPr/>
              </a:pPr>
              <a:t>110</a:t>
            </a:fld>
            <a:endParaRPr lang="en-GB" altLang="en-US"/>
          </a:p>
        </p:txBody>
      </p:sp>
      <p:grpSp>
        <p:nvGrpSpPr>
          <p:cNvPr id="6" name="Group 5">
            <a:extLst>
              <a:ext uri="{FF2B5EF4-FFF2-40B4-BE49-F238E27FC236}">
                <a16:creationId xmlns:a16="http://schemas.microsoft.com/office/drawing/2014/main" id="{A596F213-998C-4CB9-A1D6-E1D99498C8E4}"/>
              </a:ext>
            </a:extLst>
          </p:cNvPr>
          <p:cNvGrpSpPr/>
          <p:nvPr/>
        </p:nvGrpSpPr>
        <p:grpSpPr>
          <a:xfrm>
            <a:off x="908704" y="1196752"/>
            <a:ext cx="7323998" cy="4011394"/>
            <a:chOff x="214283" y="1643050"/>
            <a:chExt cx="8975561" cy="5059330"/>
          </a:xfrm>
        </p:grpSpPr>
        <p:sp>
          <p:nvSpPr>
            <p:cNvPr id="7" name="Isosceles Triangle 6">
              <a:extLst>
                <a:ext uri="{FF2B5EF4-FFF2-40B4-BE49-F238E27FC236}">
                  <a16:creationId xmlns:a16="http://schemas.microsoft.com/office/drawing/2014/main" id="{B8ACF15B-ADAD-4288-8F6B-C201A1EEE893}"/>
                </a:ext>
              </a:extLst>
            </p:cNvPr>
            <p:cNvSpPr/>
            <p:nvPr/>
          </p:nvSpPr>
          <p:spPr bwMode="auto">
            <a:xfrm rot="16200000">
              <a:off x="535755" y="2678898"/>
              <a:ext cx="1571635" cy="2214579"/>
            </a:xfrm>
            <a:prstGeom prst="triangle">
              <a:avLst>
                <a:gd name="adj" fmla="val 48887"/>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srgbClr val="000000"/>
                </a:solidFill>
              </a:endParaRPr>
            </a:p>
          </p:txBody>
        </p:sp>
        <p:sp>
          <p:nvSpPr>
            <p:cNvPr id="8" name="Trapezoid 7">
              <a:extLst>
                <a:ext uri="{FF2B5EF4-FFF2-40B4-BE49-F238E27FC236}">
                  <a16:creationId xmlns:a16="http://schemas.microsoft.com/office/drawing/2014/main" id="{A8AD7C94-8EE4-4E95-ABDC-AEB54BE96B88}"/>
                </a:ext>
              </a:extLst>
            </p:cNvPr>
            <p:cNvSpPr/>
            <p:nvPr/>
          </p:nvSpPr>
          <p:spPr bwMode="auto">
            <a:xfrm rot="16200000">
              <a:off x="2178828" y="2964651"/>
              <a:ext cx="2500330" cy="1714511"/>
            </a:xfrm>
            <a:prstGeom prst="trapezoid">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a:solidFill>
                  <a:srgbClr val="000000"/>
                </a:solidFill>
              </a:endParaRPr>
            </a:p>
          </p:txBody>
        </p:sp>
        <p:cxnSp>
          <p:nvCxnSpPr>
            <p:cNvPr id="9" name="Straight Connector 8">
              <a:extLst>
                <a:ext uri="{FF2B5EF4-FFF2-40B4-BE49-F238E27FC236}">
                  <a16:creationId xmlns:a16="http://schemas.microsoft.com/office/drawing/2014/main" id="{B462172B-B101-40F4-8D23-9604F8880F8D}"/>
                </a:ext>
              </a:extLst>
            </p:cNvPr>
            <p:cNvCxnSpPr/>
            <p:nvPr/>
          </p:nvCxnSpPr>
          <p:spPr bwMode="auto">
            <a:xfrm rot="5400000">
              <a:off x="5965042" y="3749677"/>
              <a:ext cx="4214842" cy="1588"/>
            </a:xfrm>
            <a:prstGeom prst="line">
              <a:avLst/>
            </a:prstGeom>
            <a:solidFill>
              <a:srgbClr val="00CC99"/>
            </a:solidFill>
            <a:ln w="38100" cap="flat" cmpd="sng" algn="ctr">
              <a:solidFill>
                <a:srgbClr val="000000"/>
              </a:solidFill>
              <a:prstDash val="solid"/>
              <a:round/>
              <a:headEnd type="none" w="med" len="med"/>
              <a:tailEnd type="none" w="med" len="med"/>
            </a:ln>
            <a:effectLst/>
          </p:spPr>
        </p:cxnSp>
        <p:cxnSp>
          <p:nvCxnSpPr>
            <p:cNvPr id="10" name="Straight Connector 9">
              <a:extLst>
                <a:ext uri="{FF2B5EF4-FFF2-40B4-BE49-F238E27FC236}">
                  <a16:creationId xmlns:a16="http://schemas.microsoft.com/office/drawing/2014/main" id="{943C6D5F-4AA9-408B-BDB5-30629EE6847F}"/>
                </a:ext>
              </a:extLst>
            </p:cNvPr>
            <p:cNvCxnSpPr/>
            <p:nvPr/>
          </p:nvCxnSpPr>
          <p:spPr bwMode="auto">
            <a:xfrm rot="16200000" flipH="1">
              <a:off x="4106924" y="3749738"/>
              <a:ext cx="4214840" cy="1465"/>
            </a:xfrm>
            <a:prstGeom prst="line">
              <a:avLst/>
            </a:prstGeom>
            <a:solidFill>
              <a:srgbClr val="00CC99"/>
            </a:solidFill>
            <a:ln w="38100" cap="flat" cmpd="sng" algn="ctr">
              <a:solidFill>
                <a:srgbClr val="000000"/>
              </a:solidFill>
              <a:prstDash val="solid"/>
              <a:round/>
              <a:headEnd type="none" w="med" len="med"/>
              <a:tailEnd type="none" w="med" len="med"/>
            </a:ln>
            <a:effectLst/>
          </p:spPr>
        </p:cxnSp>
        <p:cxnSp>
          <p:nvCxnSpPr>
            <p:cNvPr id="11" name="Straight Connector 10">
              <a:extLst>
                <a:ext uri="{FF2B5EF4-FFF2-40B4-BE49-F238E27FC236}">
                  <a16:creationId xmlns:a16="http://schemas.microsoft.com/office/drawing/2014/main" id="{44948BCA-B60C-4045-847F-141F24A5047B}"/>
                </a:ext>
              </a:extLst>
            </p:cNvPr>
            <p:cNvCxnSpPr/>
            <p:nvPr/>
          </p:nvCxnSpPr>
          <p:spPr bwMode="auto">
            <a:xfrm rot="16200000" flipH="1">
              <a:off x="2249535" y="3749739"/>
              <a:ext cx="4214840" cy="1464"/>
            </a:xfrm>
            <a:prstGeom prst="line">
              <a:avLst/>
            </a:prstGeom>
            <a:solidFill>
              <a:srgbClr val="00CC99"/>
            </a:solidFill>
            <a:ln w="38100" cap="flat" cmpd="sng" algn="ctr">
              <a:solidFill>
                <a:srgbClr val="000000"/>
              </a:solidFill>
              <a:prstDash val="solid"/>
              <a:round/>
              <a:headEnd type="none" w="med" len="med"/>
              <a:tailEnd type="none" w="med" len="med"/>
            </a:ln>
            <a:effectLst/>
          </p:spPr>
        </p:cxnSp>
        <p:sp>
          <p:nvSpPr>
            <p:cNvPr id="12" name="Rectangle 11">
              <a:extLst>
                <a:ext uri="{FF2B5EF4-FFF2-40B4-BE49-F238E27FC236}">
                  <a16:creationId xmlns:a16="http://schemas.microsoft.com/office/drawing/2014/main" id="{2DB64AA5-C59D-42DD-BE28-AD6A8C6376FE}"/>
                </a:ext>
              </a:extLst>
            </p:cNvPr>
            <p:cNvSpPr/>
            <p:nvPr/>
          </p:nvSpPr>
          <p:spPr bwMode="auto">
            <a:xfrm>
              <a:off x="4429124" y="2571742"/>
              <a:ext cx="1714512" cy="2500330"/>
            </a:xfrm>
            <a:prstGeom prst="rect">
              <a:avLst/>
            </a:prstGeom>
            <a:solidFill>
              <a:srgbClr val="FFFFFF">
                <a:lumMod val="85000"/>
              </a:srgbClr>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a:solidFill>
                  <a:srgbClr val="000000"/>
                </a:solidFill>
              </a:endParaRPr>
            </a:p>
          </p:txBody>
        </p:sp>
        <p:sp>
          <p:nvSpPr>
            <p:cNvPr id="13" name="Rectangle 12">
              <a:extLst>
                <a:ext uri="{FF2B5EF4-FFF2-40B4-BE49-F238E27FC236}">
                  <a16:creationId xmlns:a16="http://schemas.microsoft.com/office/drawing/2014/main" id="{699D8369-66C4-4464-A8DC-0EEDC4EA3E7B}"/>
                </a:ext>
              </a:extLst>
            </p:cNvPr>
            <p:cNvSpPr/>
            <p:nvPr/>
          </p:nvSpPr>
          <p:spPr bwMode="auto">
            <a:xfrm>
              <a:off x="6286512" y="2571742"/>
              <a:ext cx="1714512" cy="2500330"/>
            </a:xfrm>
            <a:prstGeom prst="rect">
              <a:avLst/>
            </a:prstGeom>
            <a:solidFill>
              <a:srgbClr val="808080">
                <a:lumMod val="40000"/>
                <a:lumOff val="60000"/>
              </a:srgbClr>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a:solidFill>
                  <a:srgbClr val="000000"/>
                </a:solidFill>
              </a:endParaRPr>
            </a:p>
          </p:txBody>
        </p:sp>
        <p:sp>
          <p:nvSpPr>
            <p:cNvPr id="14" name="Isosceles Triangle 13">
              <a:extLst>
                <a:ext uri="{FF2B5EF4-FFF2-40B4-BE49-F238E27FC236}">
                  <a16:creationId xmlns:a16="http://schemas.microsoft.com/office/drawing/2014/main" id="{6218EDE6-4EC5-43C1-ABB4-2D577E379AB7}"/>
                </a:ext>
              </a:extLst>
            </p:cNvPr>
            <p:cNvSpPr/>
            <p:nvPr/>
          </p:nvSpPr>
          <p:spPr bwMode="auto">
            <a:xfrm rot="5400000">
              <a:off x="7179487" y="3536155"/>
              <a:ext cx="2428892" cy="500066"/>
            </a:xfrm>
            <a:prstGeom prst="triangle">
              <a:avLst>
                <a:gd name="adj" fmla="val 51988"/>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a:solidFill>
                  <a:srgbClr val="000000"/>
                </a:solidFill>
              </a:endParaRPr>
            </a:p>
          </p:txBody>
        </p:sp>
        <p:sp>
          <p:nvSpPr>
            <p:cNvPr id="15" name="TextBox 14">
              <a:extLst>
                <a:ext uri="{FF2B5EF4-FFF2-40B4-BE49-F238E27FC236}">
                  <a16:creationId xmlns:a16="http://schemas.microsoft.com/office/drawing/2014/main" id="{D32E2BDC-7E6F-4200-8F73-0E3DB3934AFA}"/>
                </a:ext>
              </a:extLst>
            </p:cNvPr>
            <p:cNvSpPr txBox="1"/>
            <p:nvPr/>
          </p:nvSpPr>
          <p:spPr>
            <a:xfrm>
              <a:off x="571470" y="1856817"/>
              <a:ext cx="1561152" cy="999193"/>
            </a:xfrm>
            <a:prstGeom prst="rect">
              <a:avLst/>
            </a:prstGeom>
            <a:noFill/>
          </p:spPr>
          <p:txBody>
            <a:bodyPr wrap="square" rtlCol="0">
              <a:spAutoFit/>
            </a:bodyPr>
            <a:lstStyle/>
            <a:p>
              <a:pPr eaLnBrk="0" fontAlgn="base" hangingPunct="0">
                <a:spcBef>
                  <a:spcPct val="0"/>
                </a:spcBef>
                <a:spcAft>
                  <a:spcPct val="0"/>
                </a:spcAft>
                <a:defRPr/>
              </a:pPr>
              <a:r>
                <a:rPr lang="en-GB" sz="1500" kern="0" dirty="0">
                  <a:solidFill>
                    <a:srgbClr val="000000"/>
                  </a:solidFill>
                </a:rPr>
                <a:t>Start up (~</a:t>
              </a:r>
              <a:r>
                <a:rPr lang="en-GB" sz="1500" b="1" kern="0" dirty="0">
                  <a:solidFill>
                    <a:srgbClr val="000000"/>
                  </a:solidFill>
                </a:rPr>
                <a:t>SU</a:t>
              </a:r>
              <a:r>
                <a:rPr lang="en-GB" sz="1500" kern="0" dirty="0">
                  <a:solidFill>
                    <a:srgbClr val="000000"/>
                  </a:solidFill>
                </a:rPr>
                <a:t>)</a:t>
              </a:r>
              <a:endParaRPr lang="en-US" sz="1500" kern="0" dirty="0">
                <a:solidFill>
                  <a:srgbClr val="000000"/>
                </a:solidFill>
              </a:endParaRPr>
            </a:p>
          </p:txBody>
        </p:sp>
        <p:sp>
          <p:nvSpPr>
            <p:cNvPr id="16" name="TextBox 15">
              <a:extLst>
                <a:ext uri="{FF2B5EF4-FFF2-40B4-BE49-F238E27FC236}">
                  <a16:creationId xmlns:a16="http://schemas.microsoft.com/office/drawing/2014/main" id="{ECA8052A-3DA5-4D37-A1C2-0EF1FB1FDE03}"/>
                </a:ext>
              </a:extLst>
            </p:cNvPr>
            <p:cNvSpPr txBox="1"/>
            <p:nvPr/>
          </p:nvSpPr>
          <p:spPr>
            <a:xfrm>
              <a:off x="1216535" y="3383818"/>
              <a:ext cx="1175382" cy="999193"/>
            </a:xfrm>
            <a:prstGeom prst="rect">
              <a:avLst/>
            </a:prstGeom>
            <a:noFill/>
          </p:spPr>
          <p:txBody>
            <a:bodyPr wrap="none" rtlCol="0">
              <a:spAutoFit/>
            </a:bodyPr>
            <a:lstStyle/>
            <a:p>
              <a:pPr algn="ctr" eaLnBrk="0" fontAlgn="base" hangingPunct="0">
                <a:spcBef>
                  <a:spcPct val="0"/>
                </a:spcBef>
                <a:spcAft>
                  <a:spcPct val="0"/>
                </a:spcAft>
                <a:defRPr/>
              </a:pPr>
              <a:r>
                <a:rPr lang="en-GB" sz="1500" kern="0" dirty="0">
                  <a:solidFill>
                    <a:srgbClr val="000000"/>
                  </a:solidFill>
                </a:rPr>
                <a:t>Early</a:t>
              </a:r>
            </a:p>
            <a:p>
              <a:pPr algn="ctr" eaLnBrk="0" fontAlgn="base" hangingPunct="0">
                <a:spcBef>
                  <a:spcPct val="0"/>
                </a:spcBef>
                <a:spcAft>
                  <a:spcPct val="0"/>
                </a:spcAft>
                <a:defRPr/>
              </a:pPr>
              <a:r>
                <a:rPr lang="en-GB" sz="1500" kern="0" dirty="0">
                  <a:solidFill>
                    <a:srgbClr val="000000"/>
                  </a:solidFill>
                </a:rPr>
                <a:t>Outline</a:t>
              </a:r>
              <a:endParaRPr lang="en-US" sz="1500" kern="0" dirty="0">
                <a:solidFill>
                  <a:srgbClr val="000000"/>
                </a:solidFill>
              </a:endParaRPr>
            </a:p>
          </p:txBody>
        </p:sp>
        <p:cxnSp>
          <p:nvCxnSpPr>
            <p:cNvPr id="17" name="Straight Connector 16">
              <a:extLst>
                <a:ext uri="{FF2B5EF4-FFF2-40B4-BE49-F238E27FC236}">
                  <a16:creationId xmlns:a16="http://schemas.microsoft.com/office/drawing/2014/main" id="{8784D95F-FDB2-4D62-9775-E3D5F44B10F4}"/>
                </a:ext>
              </a:extLst>
            </p:cNvPr>
            <p:cNvCxnSpPr/>
            <p:nvPr/>
          </p:nvCxnSpPr>
          <p:spPr bwMode="auto">
            <a:xfrm rot="16200000" flipH="1">
              <a:off x="393610" y="3749738"/>
              <a:ext cx="4214840" cy="1464"/>
            </a:xfrm>
            <a:prstGeom prst="line">
              <a:avLst/>
            </a:prstGeom>
            <a:solidFill>
              <a:srgbClr val="00CC99"/>
            </a:solidFill>
            <a:ln w="38100" cap="flat" cmpd="sng" algn="ctr">
              <a:solidFill>
                <a:srgbClr val="000000"/>
              </a:solidFill>
              <a:prstDash val="solid"/>
              <a:round/>
              <a:headEnd type="none" w="med" len="med"/>
              <a:tailEnd type="none" w="med" len="med"/>
            </a:ln>
            <a:effectLst/>
          </p:spPr>
        </p:cxnSp>
        <p:sp>
          <p:nvSpPr>
            <p:cNvPr id="18" name="TextBox 17">
              <a:extLst>
                <a:ext uri="{FF2B5EF4-FFF2-40B4-BE49-F238E27FC236}">
                  <a16:creationId xmlns:a16="http://schemas.microsoft.com/office/drawing/2014/main" id="{885AF91F-2905-4D00-9D9B-44DE6E6BC989}"/>
                </a:ext>
              </a:extLst>
            </p:cNvPr>
            <p:cNvSpPr txBox="1"/>
            <p:nvPr/>
          </p:nvSpPr>
          <p:spPr>
            <a:xfrm>
              <a:off x="2774006" y="1856813"/>
              <a:ext cx="1370372" cy="999193"/>
            </a:xfrm>
            <a:prstGeom prst="rect">
              <a:avLst/>
            </a:prstGeom>
            <a:noFill/>
          </p:spPr>
          <p:txBody>
            <a:bodyPr wrap="none" rtlCol="0">
              <a:spAutoFit/>
            </a:bodyPr>
            <a:lstStyle/>
            <a:p>
              <a:pPr eaLnBrk="0" fontAlgn="base" hangingPunct="0">
                <a:spcBef>
                  <a:spcPct val="0"/>
                </a:spcBef>
                <a:spcAft>
                  <a:spcPct val="0"/>
                </a:spcAft>
                <a:defRPr/>
              </a:pPr>
              <a:r>
                <a:rPr lang="en-GB" sz="1500" kern="0" dirty="0">
                  <a:solidFill>
                    <a:srgbClr val="000000"/>
                  </a:solidFill>
                </a:rPr>
                <a:t>Initiation</a:t>
              </a:r>
            </a:p>
            <a:p>
              <a:pPr eaLnBrk="0" fontAlgn="base" hangingPunct="0">
                <a:spcBef>
                  <a:spcPct val="0"/>
                </a:spcBef>
                <a:spcAft>
                  <a:spcPct val="0"/>
                </a:spcAft>
                <a:defRPr/>
              </a:pPr>
              <a:r>
                <a:rPr lang="en-GB" sz="1500" kern="0" dirty="0">
                  <a:solidFill>
                    <a:srgbClr val="000000"/>
                  </a:solidFill>
                </a:rPr>
                <a:t>(~</a:t>
              </a:r>
              <a:r>
                <a:rPr lang="en-GB" sz="1500" b="1" kern="0" dirty="0">
                  <a:solidFill>
                    <a:srgbClr val="000000"/>
                  </a:solidFill>
                </a:rPr>
                <a:t>IP</a:t>
              </a:r>
              <a:r>
                <a:rPr lang="en-GB" sz="1500" kern="0" dirty="0">
                  <a:solidFill>
                    <a:srgbClr val="000000"/>
                  </a:solidFill>
                </a:rPr>
                <a:t>)</a:t>
              </a:r>
              <a:endParaRPr lang="en-US" sz="1500" kern="0" dirty="0">
                <a:solidFill>
                  <a:srgbClr val="000000"/>
                </a:solidFill>
              </a:endParaRPr>
            </a:p>
          </p:txBody>
        </p:sp>
        <p:sp>
          <p:nvSpPr>
            <p:cNvPr id="19" name="TextBox 18">
              <a:extLst>
                <a:ext uri="{FF2B5EF4-FFF2-40B4-BE49-F238E27FC236}">
                  <a16:creationId xmlns:a16="http://schemas.microsoft.com/office/drawing/2014/main" id="{B17EAACB-102A-45A1-BE8F-ECA2C2217838}"/>
                </a:ext>
              </a:extLst>
            </p:cNvPr>
            <p:cNvSpPr txBox="1"/>
            <p:nvPr/>
          </p:nvSpPr>
          <p:spPr>
            <a:xfrm>
              <a:off x="2658272" y="3228801"/>
              <a:ext cx="1555492" cy="1415523"/>
            </a:xfrm>
            <a:prstGeom prst="rect">
              <a:avLst/>
            </a:prstGeom>
            <a:noFill/>
          </p:spPr>
          <p:txBody>
            <a:bodyPr wrap="none" rtlCol="0">
              <a:spAutoFit/>
            </a:bodyPr>
            <a:lstStyle/>
            <a:p>
              <a:pPr algn="ctr" eaLnBrk="0" fontAlgn="base" hangingPunct="0">
                <a:spcBef>
                  <a:spcPct val="0"/>
                </a:spcBef>
                <a:spcAft>
                  <a:spcPct val="0"/>
                </a:spcAft>
                <a:defRPr/>
              </a:pPr>
              <a:r>
                <a:rPr lang="en-GB" sz="1500" kern="0" dirty="0">
                  <a:solidFill>
                    <a:srgbClr val="000000"/>
                  </a:solidFill>
                </a:rPr>
                <a:t>Detailed</a:t>
              </a:r>
            </a:p>
            <a:p>
              <a:pPr algn="ctr" eaLnBrk="0" fontAlgn="base" hangingPunct="0">
                <a:spcBef>
                  <a:spcPct val="0"/>
                </a:spcBef>
                <a:spcAft>
                  <a:spcPct val="0"/>
                </a:spcAft>
                <a:defRPr/>
              </a:pPr>
              <a:r>
                <a:rPr lang="en-GB" sz="1500" kern="0" dirty="0">
                  <a:solidFill>
                    <a:srgbClr val="000000"/>
                  </a:solidFill>
                </a:rPr>
                <a:t>Scoping &amp; </a:t>
              </a:r>
            </a:p>
            <a:p>
              <a:pPr algn="ctr" eaLnBrk="0" fontAlgn="base" hangingPunct="0">
                <a:spcBef>
                  <a:spcPct val="0"/>
                </a:spcBef>
                <a:spcAft>
                  <a:spcPct val="0"/>
                </a:spcAft>
                <a:defRPr/>
              </a:pPr>
              <a:r>
                <a:rPr lang="en-GB" sz="1500" kern="0" dirty="0">
                  <a:solidFill>
                    <a:srgbClr val="000000"/>
                  </a:solidFill>
                </a:rPr>
                <a:t>Planning</a:t>
              </a:r>
              <a:endParaRPr lang="en-US" sz="1500" kern="0" dirty="0">
                <a:solidFill>
                  <a:srgbClr val="000000"/>
                </a:solidFill>
              </a:endParaRPr>
            </a:p>
          </p:txBody>
        </p:sp>
        <p:sp>
          <p:nvSpPr>
            <p:cNvPr id="20" name="TextBox 19">
              <a:extLst>
                <a:ext uri="{FF2B5EF4-FFF2-40B4-BE49-F238E27FC236}">
                  <a16:creationId xmlns:a16="http://schemas.microsoft.com/office/drawing/2014/main" id="{FE3EF377-5B9E-4334-9F73-706DCC686D22}"/>
                </a:ext>
              </a:extLst>
            </p:cNvPr>
            <p:cNvSpPr txBox="1"/>
            <p:nvPr/>
          </p:nvSpPr>
          <p:spPr>
            <a:xfrm>
              <a:off x="4553781" y="3228801"/>
              <a:ext cx="1466635" cy="1415523"/>
            </a:xfrm>
            <a:prstGeom prst="rect">
              <a:avLst/>
            </a:prstGeom>
            <a:noFill/>
          </p:spPr>
          <p:txBody>
            <a:bodyPr wrap="none" rtlCol="0">
              <a:spAutoFit/>
            </a:bodyPr>
            <a:lstStyle/>
            <a:p>
              <a:pPr algn="ctr" eaLnBrk="0" fontAlgn="base" hangingPunct="0">
                <a:spcBef>
                  <a:spcPct val="0"/>
                </a:spcBef>
                <a:spcAft>
                  <a:spcPct val="0"/>
                </a:spcAft>
                <a:defRPr/>
              </a:pPr>
              <a:r>
                <a:rPr lang="en-GB" sz="1500" kern="0" dirty="0">
                  <a:solidFill>
                    <a:srgbClr val="000000"/>
                  </a:solidFill>
                </a:rPr>
                <a:t>An</a:t>
              </a:r>
            </a:p>
            <a:p>
              <a:pPr algn="ctr" eaLnBrk="0" fontAlgn="base" hangingPunct="0">
                <a:spcBef>
                  <a:spcPct val="0"/>
                </a:spcBef>
                <a:spcAft>
                  <a:spcPct val="0"/>
                </a:spcAft>
                <a:defRPr/>
              </a:pPr>
              <a:r>
                <a:rPr lang="en-GB" sz="1500" kern="0" dirty="0">
                  <a:solidFill>
                    <a:srgbClr val="000000"/>
                  </a:solidFill>
                </a:rPr>
                <a:t>Execution</a:t>
              </a:r>
            </a:p>
            <a:p>
              <a:pPr algn="ctr" eaLnBrk="0" fontAlgn="base" hangingPunct="0">
                <a:spcBef>
                  <a:spcPct val="0"/>
                </a:spcBef>
                <a:spcAft>
                  <a:spcPct val="0"/>
                </a:spcAft>
                <a:defRPr/>
              </a:pPr>
              <a:r>
                <a:rPr lang="en-GB" sz="1500" kern="0" dirty="0">
                  <a:solidFill>
                    <a:srgbClr val="000000"/>
                  </a:solidFill>
                </a:rPr>
                <a:t>Stage</a:t>
              </a:r>
              <a:endParaRPr lang="en-US" sz="1500" kern="0" dirty="0">
                <a:solidFill>
                  <a:srgbClr val="000000"/>
                </a:solidFill>
              </a:endParaRPr>
            </a:p>
          </p:txBody>
        </p:sp>
        <p:sp>
          <p:nvSpPr>
            <p:cNvPr id="21" name="TextBox 20">
              <a:extLst>
                <a:ext uri="{FF2B5EF4-FFF2-40B4-BE49-F238E27FC236}">
                  <a16:creationId xmlns:a16="http://schemas.microsoft.com/office/drawing/2014/main" id="{26A47F25-D8CE-464F-A1EE-A66541EAB96D}"/>
                </a:ext>
              </a:extLst>
            </p:cNvPr>
            <p:cNvSpPr txBox="1"/>
            <p:nvPr/>
          </p:nvSpPr>
          <p:spPr>
            <a:xfrm>
              <a:off x="6338293" y="3085926"/>
              <a:ext cx="1466635" cy="1415523"/>
            </a:xfrm>
            <a:prstGeom prst="rect">
              <a:avLst/>
            </a:prstGeom>
            <a:noFill/>
          </p:spPr>
          <p:txBody>
            <a:bodyPr wrap="none" rtlCol="0">
              <a:spAutoFit/>
            </a:bodyPr>
            <a:lstStyle/>
            <a:p>
              <a:pPr algn="ctr" eaLnBrk="0" fontAlgn="base" hangingPunct="0">
                <a:spcBef>
                  <a:spcPct val="0"/>
                </a:spcBef>
                <a:spcAft>
                  <a:spcPct val="0"/>
                </a:spcAft>
                <a:defRPr/>
              </a:pPr>
              <a:r>
                <a:rPr lang="en-GB" sz="1500" kern="0" dirty="0">
                  <a:solidFill>
                    <a:srgbClr val="000000"/>
                  </a:solidFill>
                </a:rPr>
                <a:t>An</a:t>
              </a:r>
            </a:p>
            <a:p>
              <a:pPr algn="ctr" eaLnBrk="0" fontAlgn="base" hangingPunct="0">
                <a:spcBef>
                  <a:spcPct val="0"/>
                </a:spcBef>
                <a:spcAft>
                  <a:spcPct val="0"/>
                </a:spcAft>
                <a:defRPr/>
              </a:pPr>
              <a:r>
                <a:rPr lang="en-GB" sz="1500" kern="0" dirty="0">
                  <a:solidFill>
                    <a:srgbClr val="000000"/>
                  </a:solidFill>
                </a:rPr>
                <a:t>Execution</a:t>
              </a:r>
            </a:p>
            <a:p>
              <a:pPr algn="ctr" eaLnBrk="0" fontAlgn="base" hangingPunct="0">
                <a:spcBef>
                  <a:spcPct val="0"/>
                </a:spcBef>
                <a:spcAft>
                  <a:spcPct val="0"/>
                </a:spcAft>
                <a:defRPr/>
              </a:pPr>
              <a:r>
                <a:rPr lang="en-GB" sz="1500" kern="0" dirty="0">
                  <a:solidFill>
                    <a:srgbClr val="000000"/>
                  </a:solidFill>
                </a:rPr>
                <a:t>Stage</a:t>
              </a:r>
              <a:endParaRPr lang="en-US" sz="1500" kern="0" dirty="0">
                <a:solidFill>
                  <a:srgbClr val="000000"/>
                </a:solidFill>
              </a:endParaRPr>
            </a:p>
          </p:txBody>
        </p:sp>
        <p:sp>
          <p:nvSpPr>
            <p:cNvPr id="22" name="TextBox 21">
              <a:extLst>
                <a:ext uri="{FF2B5EF4-FFF2-40B4-BE49-F238E27FC236}">
                  <a16:creationId xmlns:a16="http://schemas.microsoft.com/office/drawing/2014/main" id="{D413CE57-EEEC-4D96-B99F-7FE8C7F984E0}"/>
                </a:ext>
              </a:extLst>
            </p:cNvPr>
            <p:cNvSpPr txBox="1"/>
            <p:nvPr/>
          </p:nvSpPr>
          <p:spPr>
            <a:xfrm>
              <a:off x="8258820" y="3288359"/>
              <a:ext cx="931024" cy="999193"/>
            </a:xfrm>
            <a:prstGeom prst="rect">
              <a:avLst/>
            </a:prstGeom>
            <a:solidFill>
              <a:srgbClr val="FFFFFF"/>
            </a:solidFill>
          </p:spPr>
          <p:txBody>
            <a:bodyPr wrap="none" rtlCol="0">
              <a:spAutoFit/>
            </a:bodyPr>
            <a:lstStyle/>
            <a:p>
              <a:pPr eaLnBrk="0" fontAlgn="base" hangingPunct="0">
                <a:spcBef>
                  <a:spcPct val="0"/>
                </a:spcBef>
                <a:spcAft>
                  <a:spcPct val="0"/>
                </a:spcAft>
                <a:defRPr/>
              </a:pPr>
              <a:r>
                <a:rPr lang="en-GB" sz="1500" kern="0" dirty="0">
                  <a:solidFill>
                    <a:srgbClr val="000000"/>
                  </a:solidFill>
                </a:rPr>
                <a:t>Close</a:t>
              </a:r>
            </a:p>
            <a:p>
              <a:pPr eaLnBrk="0" fontAlgn="base" hangingPunct="0">
                <a:spcBef>
                  <a:spcPct val="0"/>
                </a:spcBef>
                <a:spcAft>
                  <a:spcPct val="0"/>
                </a:spcAft>
                <a:defRPr/>
              </a:pPr>
              <a:r>
                <a:rPr lang="en-GB" sz="1500" kern="0" dirty="0">
                  <a:solidFill>
                    <a:srgbClr val="000000"/>
                  </a:solidFill>
                </a:rPr>
                <a:t>(~</a:t>
              </a:r>
              <a:r>
                <a:rPr lang="en-GB" sz="1500" b="1" kern="0" dirty="0">
                  <a:solidFill>
                    <a:srgbClr val="000000"/>
                  </a:solidFill>
                </a:rPr>
                <a:t>CP</a:t>
              </a:r>
              <a:r>
                <a:rPr lang="en-GB" sz="1500" kern="0" dirty="0">
                  <a:solidFill>
                    <a:srgbClr val="000000"/>
                  </a:solidFill>
                </a:rPr>
                <a:t>)</a:t>
              </a:r>
              <a:endParaRPr lang="en-US" sz="1500" kern="0" dirty="0">
                <a:solidFill>
                  <a:srgbClr val="000000"/>
                </a:solidFill>
              </a:endParaRPr>
            </a:p>
          </p:txBody>
        </p:sp>
        <p:sp>
          <p:nvSpPr>
            <p:cNvPr id="23" name="TextBox 22">
              <a:extLst>
                <a:ext uri="{FF2B5EF4-FFF2-40B4-BE49-F238E27FC236}">
                  <a16:creationId xmlns:a16="http://schemas.microsoft.com/office/drawing/2014/main" id="{30C1E2F4-4043-4688-959B-7BA99CE29700}"/>
                </a:ext>
              </a:extLst>
            </p:cNvPr>
            <p:cNvSpPr txBox="1"/>
            <p:nvPr/>
          </p:nvSpPr>
          <p:spPr>
            <a:xfrm>
              <a:off x="1665357" y="5786454"/>
              <a:ext cx="1654221" cy="915926"/>
            </a:xfrm>
            <a:prstGeom prst="rect">
              <a:avLst/>
            </a:prstGeom>
            <a:noFill/>
          </p:spPr>
          <p:txBody>
            <a:bodyPr wrap="none" rtlCol="0">
              <a:spAutoFit/>
            </a:bodyPr>
            <a:lstStyle/>
            <a:p>
              <a:pPr algn="ctr" eaLnBrk="0" fontAlgn="base" hangingPunct="0">
                <a:spcBef>
                  <a:spcPct val="0"/>
                </a:spcBef>
                <a:spcAft>
                  <a:spcPct val="0"/>
                </a:spcAft>
                <a:defRPr/>
              </a:pPr>
              <a:r>
                <a:rPr lang="en-GB" sz="1350" kern="0" dirty="0">
                  <a:solidFill>
                    <a:srgbClr val="000000"/>
                  </a:solidFill>
                </a:rPr>
                <a:t>Key Decision</a:t>
              </a:r>
            </a:p>
            <a:p>
              <a:pPr algn="ctr" eaLnBrk="0" fontAlgn="base" hangingPunct="0">
                <a:spcBef>
                  <a:spcPct val="0"/>
                </a:spcBef>
                <a:spcAft>
                  <a:spcPct val="0"/>
                </a:spcAft>
                <a:defRPr/>
              </a:pPr>
              <a:r>
                <a:rPr lang="en-GB" sz="1350" kern="0" dirty="0">
                  <a:solidFill>
                    <a:srgbClr val="000000"/>
                  </a:solidFill>
                </a:rPr>
                <a:t>Point</a:t>
              </a:r>
              <a:endParaRPr lang="en-US" sz="1350" kern="0" dirty="0">
                <a:solidFill>
                  <a:srgbClr val="000000"/>
                </a:solidFill>
              </a:endParaRPr>
            </a:p>
          </p:txBody>
        </p:sp>
        <p:sp>
          <p:nvSpPr>
            <p:cNvPr id="24" name="TextBox 23">
              <a:extLst>
                <a:ext uri="{FF2B5EF4-FFF2-40B4-BE49-F238E27FC236}">
                  <a16:creationId xmlns:a16="http://schemas.microsoft.com/office/drawing/2014/main" id="{93E24F14-8C88-4DAC-B9D9-38945BF59F2A}"/>
                </a:ext>
              </a:extLst>
            </p:cNvPr>
            <p:cNvSpPr txBox="1"/>
            <p:nvPr/>
          </p:nvSpPr>
          <p:spPr>
            <a:xfrm>
              <a:off x="3522746" y="5786454"/>
              <a:ext cx="1654221" cy="915926"/>
            </a:xfrm>
            <a:prstGeom prst="rect">
              <a:avLst/>
            </a:prstGeom>
            <a:noFill/>
          </p:spPr>
          <p:txBody>
            <a:bodyPr wrap="none" rtlCol="0">
              <a:spAutoFit/>
            </a:bodyPr>
            <a:lstStyle/>
            <a:p>
              <a:pPr algn="ctr" eaLnBrk="0" fontAlgn="base" hangingPunct="0">
                <a:spcBef>
                  <a:spcPct val="0"/>
                </a:spcBef>
                <a:spcAft>
                  <a:spcPct val="0"/>
                </a:spcAft>
                <a:defRPr/>
              </a:pPr>
              <a:r>
                <a:rPr lang="en-GB" sz="1350" kern="0" dirty="0">
                  <a:solidFill>
                    <a:srgbClr val="000000"/>
                  </a:solidFill>
                </a:rPr>
                <a:t>Key Decision</a:t>
              </a:r>
            </a:p>
            <a:p>
              <a:pPr algn="ctr" eaLnBrk="0" fontAlgn="base" hangingPunct="0">
                <a:spcBef>
                  <a:spcPct val="0"/>
                </a:spcBef>
                <a:spcAft>
                  <a:spcPct val="0"/>
                </a:spcAft>
                <a:defRPr/>
              </a:pPr>
              <a:r>
                <a:rPr lang="en-GB" sz="1350" kern="0" dirty="0">
                  <a:solidFill>
                    <a:srgbClr val="000000"/>
                  </a:solidFill>
                </a:rPr>
                <a:t>Point</a:t>
              </a:r>
              <a:endParaRPr lang="en-US" sz="1350" kern="0" dirty="0">
                <a:solidFill>
                  <a:srgbClr val="000000"/>
                </a:solidFill>
              </a:endParaRPr>
            </a:p>
          </p:txBody>
        </p:sp>
        <p:sp>
          <p:nvSpPr>
            <p:cNvPr id="25" name="TextBox 24">
              <a:extLst>
                <a:ext uri="{FF2B5EF4-FFF2-40B4-BE49-F238E27FC236}">
                  <a16:creationId xmlns:a16="http://schemas.microsoft.com/office/drawing/2014/main" id="{9C5E0475-4091-4698-B27B-B4F52BA9F059}"/>
                </a:ext>
              </a:extLst>
            </p:cNvPr>
            <p:cNvSpPr txBox="1"/>
            <p:nvPr/>
          </p:nvSpPr>
          <p:spPr>
            <a:xfrm>
              <a:off x="5380135" y="5786454"/>
              <a:ext cx="1654221" cy="915926"/>
            </a:xfrm>
            <a:prstGeom prst="rect">
              <a:avLst/>
            </a:prstGeom>
            <a:noFill/>
          </p:spPr>
          <p:txBody>
            <a:bodyPr wrap="none" rtlCol="0">
              <a:spAutoFit/>
            </a:bodyPr>
            <a:lstStyle/>
            <a:p>
              <a:pPr algn="ctr" eaLnBrk="0" fontAlgn="base" hangingPunct="0">
                <a:spcBef>
                  <a:spcPct val="0"/>
                </a:spcBef>
                <a:spcAft>
                  <a:spcPct val="0"/>
                </a:spcAft>
                <a:defRPr/>
              </a:pPr>
              <a:r>
                <a:rPr lang="en-GB" sz="1350" kern="0" dirty="0">
                  <a:solidFill>
                    <a:srgbClr val="000000"/>
                  </a:solidFill>
                </a:rPr>
                <a:t>Key Decision</a:t>
              </a:r>
            </a:p>
            <a:p>
              <a:pPr algn="ctr" eaLnBrk="0" fontAlgn="base" hangingPunct="0">
                <a:spcBef>
                  <a:spcPct val="0"/>
                </a:spcBef>
                <a:spcAft>
                  <a:spcPct val="0"/>
                </a:spcAft>
                <a:defRPr/>
              </a:pPr>
              <a:r>
                <a:rPr lang="en-GB" sz="1350" kern="0" dirty="0">
                  <a:solidFill>
                    <a:srgbClr val="000000"/>
                  </a:solidFill>
                </a:rPr>
                <a:t>Point</a:t>
              </a:r>
              <a:endParaRPr lang="en-US" sz="1350" kern="0" dirty="0">
                <a:solidFill>
                  <a:srgbClr val="000000"/>
                </a:solidFill>
              </a:endParaRPr>
            </a:p>
          </p:txBody>
        </p:sp>
      </p:grpSp>
    </p:spTree>
    <p:extLst>
      <p:ext uri="{BB962C8B-B14F-4D97-AF65-F5344CB8AC3E}">
        <p14:creationId xmlns:p14="http://schemas.microsoft.com/office/powerpoint/2010/main" val="3753774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30FBC-7D63-43FE-90C2-0A97DED35B0D}"/>
              </a:ext>
            </a:extLst>
          </p:cNvPr>
          <p:cNvSpPr>
            <a:spLocks noGrp="1"/>
          </p:cNvSpPr>
          <p:nvPr>
            <p:ph type="title"/>
          </p:nvPr>
        </p:nvSpPr>
        <p:spPr>
          <a:xfrm>
            <a:off x="457200" y="121668"/>
            <a:ext cx="8229600" cy="664015"/>
          </a:xfrm>
        </p:spPr>
        <p:txBody>
          <a:bodyPr/>
          <a:lstStyle/>
          <a:p>
            <a:r>
              <a:rPr lang="en-GB" sz="3200" b="1" dirty="0"/>
              <a:t>Project Management Structure – PRINCE2</a:t>
            </a:r>
            <a:endParaRPr lang="en-GB" sz="3200" dirty="0"/>
          </a:p>
        </p:txBody>
      </p:sp>
      <p:sp>
        <p:nvSpPr>
          <p:cNvPr id="4" name="Date Placeholder 3">
            <a:extLst>
              <a:ext uri="{FF2B5EF4-FFF2-40B4-BE49-F238E27FC236}">
                <a16:creationId xmlns:a16="http://schemas.microsoft.com/office/drawing/2014/main" id="{A5CF7E32-7A04-4B43-8D10-3818E93DBC0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5FCE111-CF3F-4814-9CB1-11AE131A5A12}"/>
              </a:ext>
            </a:extLst>
          </p:cNvPr>
          <p:cNvSpPr>
            <a:spLocks noGrp="1"/>
          </p:cNvSpPr>
          <p:nvPr>
            <p:ph type="sldNum" sz="quarter" idx="12"/>
          </p:nvPr>
        </p:nvSpPr>
        <p:spPr/>
        <p:txBody>
          <a:bodyPr/>
          <a:lstStyle/>
          <a:p>
            <a:pPr>
              <a:defRPr/>
            </a:pPr>
            <a:fld id="{6550E941-99E4-4403-A917-B30FF69A9617}" type="slidenum">
              <a:rPr lang="en-GB" altLang="en-US" smtClean="0"/>
              <a:pPr>
                <a:defRPr/>
              </a:pPr>
              <a:t>111</a:t>
            </a:fld>
            <a:endParaRPr lang="en-GB" altLang="en-US"/>
          </a:p>
        </p:txBody>
      </p:sp>
      <p:grpSp>
        <p:nvGrpSpPr>
          <p:cNvPr id="6" name="Group 5">
            <a:extLst>
              <a:ext uri="{FF2B5EF4-FFF2-40B4-BE49-F238E27FC236}">
                <a16:creationId xmlns:a16="http://schemas.microsoft.com/office/drawing/2014/main" id="{774390A1-9DFD-4CE1-8FD4-C81429343909}"/>
              </a:ext>
            </a:extLst>
          </p:cNvPr>
          <p:cNvGrpSpPr/>
          <p:nvPr/>
        </p:nvGrpSpPr>
        <p:grpSpPr>
          <a:xfrm>
            <a:off x="0" y="1052736"/>
            <a:ext cx="9036496" cy="4536504"/>
            <a:chOff x="775157" y="1214422"/>
            <a:chExt cx="8225159" cy="5010184"/>
          </a:xfrm>
        </p:grpSpPr>
        <p:sp>
          <p:nvSpPr>
            <p:cNvPr id="7" name="TextBox 6">
              <a:extLst>
                <a:ext uri="{FF2B5EF4-FFF2-40B4-BE49-F238E27FC236}">
                  <a16:creationId xmlns:a16="http://schemas.microsoft.com/office/drawing/2014/main" id="{14BFAFCF-9226-47CA-8572-025C6DCCBEB5}"/>
                </a:ext>
              </a:extLst>
            </p:cNvPr>
            <p:cNvSpPr txBox="1"/>
            <p:nvPr/>
          </p:nvSpPr>
          <p:spPr>
            <a:xfrm>
              <a:off x="2602098" y="1214422"/>
              <a:ext cx="4049325" cy="449385"/>
            </a:xfrm>
            <a:prstGeom prst="rect">
              <a:avLst/>
            </a:prstGeom>
            <a:noFill/>
            <a:ln>
              <a:solidFill>
                <a:sysClr val="windowText" lastClr="000000"/>
              </a:solidFill>
            </a:ln>
          </p:spPr>
          <p:txBody>
            <a:bodyPr wrap="none" rtlCol="0">
              <a:spAutoFit/>
            </a:bodyPr>
            <a:lstStyle/>
            <a:p>
              <a:pPr algn="ctr">
                <a:defRPr/>
              </a:pPr>
              <a:r>
                <a:rPr lang="en-GB" sz="1200" kern="0" dirty="0">
                  <a:solidFill>
                    <a:prstClr val="black"/>
                  </a:solidFill>
                </a:rPr>
                <a:t>Corporate or Programme Management</a:t>
              </a:r>
              <a:endParaRPr lang="en-US" sz="1200" kern="0" dirty="0">
                <a:solidFill>
                  <a:prstClr val="black"/>
                </a:solidFill>
              </a:endParaRPr>
            </a:p>
          </p:txBody>
        </p:sp>
        <p:cxnSp>
          <p:nvCxnSpPr>
            <p:cNvPr id="8" name="Straight Connector 7">
              <a:extLst>
                <a:ext uri="{FF2B5EF4-FFF2-40B4-BE49-F238E27FC236}">
                  <a16:creationId xmlns:a16="http://schemas.microsoft.com/office/drawing/2014/main" id="{F76D4CD8-CA7E-4336-899C-7C53C806C2B6}"/>
                </a:ext>
              </a:extLst>
            </p:cNvPr>
            <p:cNvCxnSpPr>
              <a:stCxn id="7" idx="2"/>
            </p:cNvCxnSpPr>
            <p:nvPr/>
          </p:nvCxnSpPr>
          <p:spPr bwMode="auto">
            <a:xfrm>
              <a:off x="4626760" y="1663807"/>
              <a:ext cx="16679" cy="3765457"/>
            </a:xfrm>
            <a:prstGeom prst="line">
              <a:avLst/>
            </a:prstGeom>
            <a:solidFill>
              <a:srgbClr val="4F81BD"/>
            </a:solidFill>
            <a:ln w="38100" cap="flat" cmpd="sng" algn="ctr">
              <a:solidFill>
                <a:sysClr val="windowText" lastClr="000000"/>
              </a:solidFill>
              <a:prstDash val="solid"/>
              <a:round/>
              <a:headEnd type="none" w="med" len="med"/>
              <a:tailEnd type="none" w="med" len="med"/>
            </a:ln>
            <a:effectLst/>
          </p:spPr>
        </p:cxnSp>
        <p:grpSp>
          <p:nvGrpSpPr>
            <p:cNvPr id="9" name="Group 22">
              <a:extLst>
                <a:ext uri="{FF2B5EF4-FFF2-40B4-BE49-F238E27FC236}">
                  <a16:creationId xmlns:a16="http://schemas.microsoft.com/office/drawing/2014/main" id="{392F30AA-3918-4462-8B1F-4AB3CA7AB4AB}"/>
                </a:ext>
              </a:extLst>
            </p:cNvPr>
            <p:cNvGrpSpPr/>
            <p:nvPr/>
          </p:nvGrpSpPr>
          <p:grpSpPr>
            <a:xfrm>
              <a:off x="3300332" y="5429264"/>
              <a:ext cx="2652730" cy="795342"/>
              <a:chOff x="3571868" y="4429132"/>
              <a:chExt cx="2652730" cy="795342"/>
            </a:xfrm>
          </p:grpSpPr>
          <p:sp>
            <p:nvSpPr>
              <p:cNvPr id="30" name="Rectangle 29">
                <a:extLst>
                  <a:ext uri="{FF2B5EF4-FFF2-40B4-BE49-F238E27FC236}">
                    <a16:creationId xmlns:a16="http://schemas.microsoft.com/office/drawing/2014/main" id="{AEC97596-EFDA-4C13-8586-4C008F503048}"/>
                  </a:ext>
                </a:extLst>
              </p:cNvPr>
              <p:cNvSpPr/>
              <p:nvPr/>
            </p:nvSpPr>
            <p:spPr bwMode="auto">
              <a:xfrm>
                <a:off x="3571868" y="4429132"/>
                <a:ext cx="2357454" cy="500066"/>
              </a:xfrm>
              <a:prstGeom prst="rect">
                <a:avLst/>
              </a:prstGeom>
              <a:no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31" name="Rectangle 30">
                <a:extLst>
                  <a:ext uri="{FF2B5EF4-FFF2-40B4-BE49-F238E27FC236}">
                    <a16:creationId xmlns:a16="http://schemas.microsoft.com/office/drawing/2014/main" id="{72E57BE8-2E95-4F6E-8EE2-1F6D3E557E46}"/>
                  </a:ext>
                </a:extLst>
              </p:cNvPr>
              <p:cNvSpPr/>
              <p:nvPr/>
            </p:nvSpPr>
            <p:spPr bwMode="auto">
              <a:xfrm>
                <a:off x="3724268" y="4581532"/>
                <a:ext cx="2357454" cy="500066"/>
              </a:xfrm>
              <a:prstGeom prst="rect">
                <a:avLst/>
              </a:prstGeom>
              <a:solidFill>
                <a:sysClr val="window" lastClr="FFFFFF"/>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grpSp>
            <p:nvGrpSpPr>
              <p:cNvPr id="32" name="Group 21">
                <a:extLst>
                  <a:ext uri="{FF2B5EF4-FFF2-40B4-BE49-F238E27FC236}">
                    <a16:creationId xmlns:a16="http://schemas.microsoft.com/office/drawing/2014/main" id="{83A0B09A-D1DB-4A39-BFC5-E00D99206FBB}"/>
                  </a:ext>
                </a:extLst>
              </p:cNvPr>
              <p:cNvGrpSpPr/>
              <p:nvPr/>
            </p:nvGrpSpPr>
            <p:grpSpPr>
              <a:xfrm>
                <a:off x="3867023" y="4724408"/>
                <a:ext cx="2357575" cy="500066"/>
                <a:chOff x="3867023" y="4724408"/>
                <a:chExt cx="2357575" cy="500066"/>
              </a:xfrm>
            </p:grpSpPr>
            <p:sp>
              <p:nvSpPr>
                <p:cNvPr id="33" name="Rectangle 32">
                  <a:extLst>
                    <a:ext uri="{FF2B5EF4-FFF2-40B4-BE49-F238E27FC236}">
                      <a16:creationId xmlns:a16="http://schemas.microsoft.com/office/drawing/2014/main" id="{70CF0603-0CFA-43F9-AE0B-93D360163E22}"/>
                    </a:ext>
                  </a:extLst>
                </p:cNvPr>
                <p:cNvSpPr/>
                <p:nvPr/>
              </p:nvSpPr>
              <p:spPr bwMode="auto">
                <a:xfrm>
                  <a:off x="3867144" y="4724408"/>
                  <a:ext cx="2357454" cy="500066"/>
                </a:xfrm>
                <a:prstGeom prst="rect">
                  <a:avLst/>
                </a:prstGeom>
                <a:solidFill>
                  <a:sysClr val="window" lastClr="FFFFFF"/>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34" name="TextBox 33">
                  <a:extLst>
                    <a:ext uri="{FF2B5EF4-FFF2-40B4-BE49-F238E27FC236}">
                      <a16:creationId xmlns:a16="http://schemas.microsoft.com/office/drawing/2014/main" id="{B990172A-0B5B-41EA-A5F0-1C50FE3DA224}"/>
                    </a:ext>
                  </a:extLst>
                </p:cNvPr>
                <p:cNvSpPr txBox="1"/>
                <p:nvPr/>
              </p:nvSpPr>
              <p:spPr>
                <a:xfrm>
                  <a:off x="3867023" y="4743610"/>
                  <a:ext cx="1973190" cy="449384"/>
                </a:xfrm>
                <a:prstGeom prst="rect">
                  <a:avLst/>
                </a:prstGeom>
                <a:noFill/>
                <a:ln>
                  <a:noFill/>
                </a:ln>
              </p:spPr>
              <p:txBody>
                <a:bodyPr wrap="none" rtlCol="0">
                  <a:spAutoFit/>
                </a:bodyPr>
                <a:lstStyle/>
                <a:p>
                  <a:pPr>
                    <a:defRPr/>
                  </a:pPr>
                  <a:r>
                    <a:rPr lang="en-GB" sz="1200" kern="0" dirty="0">
                      <a:solidFill>
                        <a:prstClr val="black"/>
                      </a:solidFill>
                    </a:rPr>
                    <a:t>Team Manager(s)</a:t>
                  </a:r>
                  <a:endParaRPr lang="en-US" sz="1200" kern="0" dirty="0">
                    <a:solidFill>
                      <a:prstClr val="black"/>
                    </a:solidFill>
                  </a:endParaRPr>
                </a:p>
              </p:txBody>
            </p:sp>
          </p:grpSp>
        </p:grpSp>
        <p:grpSp>
          <p:nvGrpSpPr>
            <p:cNvPr id="10" name="Group 25">
              <a:extLst>
                <a:ext uri="{FF2B5EF4-FFF2-40B4-BE49-F238E27FC236}">
                  <a16:creationId xmlns:a16="http://schemas.microsoft.com/office/drawing/2014/main" id="{A2420421-5038-4FE4-A4F8-E9E3E2E43D26}"/>
                </a:ext>
              </a:extLst>
            </p:cNvPr>
            <p:cNvGrpSpPr/>
            <p:nvPr/>
          </p:nvGrpSpPr>
          <p:grpSpPr>
            <a:xfrm>
              <a:off x="1428728" y="2162166"/>
              <a:ext cx="6396060" cy="997600"/>
              <a:chOff x="1428728" y="2162166"/>
              <a:chExt cx="6396060" cy="997600"/>
            </a:xfrm>
          </p:grpSpPr>
          <p:sp>
            <p:nvSpPr>
              <p:cNvPr id="21" name="Rectangle 20">
                <a:extLst>
                  <a:ext uri="{FF2B5EF4-FFF2-40B4-BE49-F238E27FC236}">
                    <a16:creationId xmlns:a16="http://schemas.microsoft.com/office/drawing/2014/main" id="{4C9ACA76-EB9A-439A-A645-8B55BB6A167D}"/>
                  </a:ext>
                </a:extLst>
              </p:cNvPr>
              <p:cNvSpPr/>
              <p:nvPr/>
            </p:nvSpPr>
            <p:spPr bwMode="auto">
              <a:xfrm>
                <a:off x="1428728" y="2162166"/>
                <a:ext cx="6396060" cy="500066"/>
              </a:xfrm>
              <a:prstGeom prst="rect">
                <a:avLst/>
              </a:prstGeom>
              <a:solidFill>
                <a:sysClr val="window" lastClr="FFFFFF"/>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grpSp>
            <p:nvGrpSpPr>
              <p:cNvPr id="22" name="Group 12">
                <a:extLst>
                  <a:ext uri="{FF2B5EF4-FFF2-40B4-BE49-F238E27FC236}">
                    <a16:creationId xmlns:a16="http://schemas.microsoft.com/office/drawing/2014/main" id="{1D3D9C18-21BC-46AB-8A13-18BE26786AE9}"/>
                  </a:ext>
                </a:extLst>
              </p:cNvPr>
              <p:cNvGrpSpPr/>
              <p:nvPr/>
            </p:nvGrpSpPr>
            <p:grpSpPr>
              <a:xfrm>
                <a:off x="1428728" y="2659700"/>
                <a:ext cx="6393701" cy="500066"/>
                <a:chOff x="1428728" y="2659700"/>
                <a:chExt cx="6393701" cy="500066"/>
              </a:xfrm>
              <a:solidFill>
                <a:sysClr val="window" lastClr="FFFFFF"/>
              </a:solidFill>
            </p:grpSpPr>
            <p:sp>
              <p:nvSpPr>
                <p:cNvPr id="24" name="Rectangle 23">
                  <a:extLst>
                    <a:ext uri="{FF2B5EF4-FFF2-40B4-BE49-F238E27FC236}">
                      <a16:creationId xmlns:a16="http://schemas.microsoft.com/office/drawing/2014/main" id="{100A346B-AE87-4251-AA66-1AE00A710BBE}"/>
                    </a:ext>
                  </a:extLst>
                </p:cNvPr>
                <p:cNvSpPr/>
                <p:nvPr/>
              </p:nvSpPr>
              <p:spPr bwMode="auto">
                <a:xfrm>
                  <a:off x="1428728" y="2659700"/>
                  <a:ext cx="2143140" cy="500066"/>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25" name="Rectangle 24">
                  <a:extLst>
                    <a:ext uri="{FF2B5EF4-FFF2-40B4-BE49-F238E27FC236}">
                      <a16:creationId xmlns:a16="http://schemas.microsoft.com/office/drawing/2014/main" id="{69852345-2EDA-49C8-96B9-280787F408BA}"/>
                    </a:ext>
                  </a:extLst>
                </p:cNvPr>
                <p:cNvSpPr/>
                <p:nvPr/>
              </p:nvSpPr>
              <p:spPr bwMode="auto">
                <a:xfrm>
                  <a:off x="3571868" y="2659700"/>
                  <a:ext cx="2143140" cy="500066"/>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26" name="Rectangle 25">
                  <a:extLst>
                    <a:ext uri="{FF2B5EF4-FFF2-40B4-BE49-F238E27FC236}">
                      <a16:creationId xmlns:a16="http://schemas.microsoft.com/office/drawing/2014/main" id="{502B8DA1-9C8C-4031-A241-307A57719E8E}"/>
                    </a:ext>
                  </a:extLst>
                </p:cNvPr>
                <p:cNvSpPr/>
                <p:nvPr/>
              </p:nvSpPr>
              <p:spPr bwMode="auto">
                <a:xfrm>
                  <a:off x="5679289" y="2659700"/>
                  <a:ext cx="2143140" cy="500066"/>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27" name="TextBox 26">
                  <a:extLst>
                    <a:ext uri="{FF2B5EF4-FFF2-40B4-BE49-F238E27FC236}">
                      <a16:creationId xmlns:a16="http://schemas.microsoft.com/office/drawing/2014/main" id="{66D8A771-64E8-4856-B8B5-C6237C9DD3CE}"/>
                    </a:ext>
                  </a:extLst>
                </p:cNvPr>
                <p:cNvSpPr txBox="1"/>
                <p:nvPr/>
              </p:nvSpPr>
              <p:spPr>
                <a:xfrm>
                  <a:off x="5697527" y="2678902"/>
                  <a:ext cx="1734299" cy="449384"/>
                </a:xfrm>
                <a:prstGeom prst="rect">
                  <a:avLst/>
                </a:prstGeom>
                <a:grpFill/>
              </p:spPr>
              <p:txBody>
                <a:bodyPr wrap="none" rtlCol="0">
                  <a:spAutoFit/>
                </a:bodyPr>
                <a:lstStyle/>
                <a:p>
                  <a:pPr>
                    <a:defRPr/>
                  </a:pPr>
                  <a:r>
                    <a:rPr lang="en-GB" sz="1200" kern="0" dirty="0">
                      <a:solidFill>
                        <a:prstClr val="black"/>
                      </a:solidFill>
                    </a:rPr>
                    <a:t>Senior Supplier</a:t>
                  </a:r>
                  <a:endParaRPr lang="en-US" sz="1200" kern="0" dirty="0">
                    <a:solidFill>
                      <a:prstClr val="black"/>
                    </a:solidFill>
                  </a:endParaRPr>
                </a:p>
              </p:txBody>
            </p:sp>
            <p:sp>
              <p:nvSpPr>
                <p:cNvPr id="28" name="TextBox 27">
                  <a:extLst>
                    <a:ext uri="{FF2B5EF4-FFF2-40B4-BE49-F238E27FC236}">
                      <a16:creationId xmlns:a16="http://schemas.microsoft.com/office/drawing/2014/main" id="{2D6B9531-3BA9-437C-85A2-7CB56C69DEF9}"/>
                    </a:ext>
                  </a:extLst>
                </p:cNvPr>
                <p:cNvSpPr txBox="1"/>
                <p:nvPr/>
              </p:nvSpPr>
              <p:spPr>
                <a:xfrm>
                  <a:off x="1676996" y="2678902"/>
                  <a:ext cx="1394434" cy="449384"/>
                </a:xfrm>
                <a:prstGeom prst="rect">
                  <a:avLst/>
                </a:prstGeom>
                <a:grpFill/>
              </p:spPr>
              <p:txBody>
                <a:bodyPr wrap="none" rtlCol="0">
                  <a:spAutoFit/>
                </a:bodyPr>
                <a:lstStyle/>
                <a:p>
                  <a:pPr>
                    <a:defRPr/>
                  </a:pPr>
                  <a:r>
                    <a:rPr lang="en-GB" sz="1200" kern="0" dirty="0">
                      <a:solidFill>
                        <a:prstClr val="black"/>
                      </a:solidFill>
                    </a:rPr>
                    <a:t>Senior User</a:t>
                  </a:r>
                  <a:endParaRPr lang="en-US" sz="1200" kern="0" dirty="0">
                    <a:solidFill>
                      <a:prstClr val="black"/>
                    </a:solidFill>
                  </a:endParaRPr>
                </a:p>
              </p:txBody>
            </p:sp>
            <p:sp>
              <p:nvSpPr>
                <p:cNvPr id="29" name="TextBox 28">
                  <a:extLst>
                    <a:ext uri="{FF2B5EF4-FFF2-40B4-BE49-F238E27FC236}">
                      <a16:creationId xmlns:a16="http://schemas.microsoft.com/office/drawing/2014/main" id="{11F5C3E5-C263-48A4-8256-AC018779FBC6}"/>
                    </a:ext>
                  </a:extLst>
                </p:cNvPr>
                <p:cNvSpPr txBox="1"/>
                <p:nvPr/>
              </p:nvSpPr>
              <p:spPr>
                <a:xfrm>
                  <a:off x="3937155" y="2678902"/>
                  <a:ext cx="1202337" cy="449384"/>
                </a:xfrm>
                <a:prstGeom prst="rect">
                  <a:avLst/>
                </a:prstGeom>
                <a:grpFill/>
              </p:spPr>
              <p:txBody>
                <a:bodyPr wrap="none" rtlCol="0">
                  <a:spAutoFit/>
                </a:bodyPr>
                <a:lstStyle/>
                <a:p>
                  <a:pPr>
                    <a:defRPr/>
                  </a:pPr>
                  <a:r>
                    <a:rPr lang="en-GB" sz="1200" kern="0" dirty="0">
                      <a:solidFill>
                        <a:prstClr val="black"/>
                      </a:solidFill>
                    </a:rPr>
                    <a:t>Executive</a:t>
                  </a:r>
                  <a:endParaRPr lang="en-US" sz="1200" kern="0" dirty="0">
                    <a:solidFill>
                      <a:prstClr val="black"/>
                    </a:solidFill>
                  </a:endParaRPr>
                </a:p>
              </p:txBody>
            </p:sp>
          </p:grpSp>
          <p:sp>
            <p:nvSpPr>
              <p:cNvPr id="23" name="TextBox 22">
                <a:extLst>
                  <a:ext uri="{FF2B5EF4-FFF2-40B4-BE49-F238E27FC236}">
                    <a16:creationId xmlns:a16="http://schemas.microsoft.com/office/drawing/2014/main" id="{02CD12E6-62F4-4363-AB14-5D4AE0EBCCB8}"/>
                  </a:ext>
                </a:extLst>
              </p:cNvPr>
              <p:cNvSpPr txBox="1"/>
              <p:nvPr/>
            </p:nvSpPr>
            <p:spPr>
              <a:xfrm>
                <a:off x="3684834" y="2181368"/>
                <a:ext cx="1593919" cy="449385"/>
              </a:xfrm>
              <a:prstGeom prst="rect">
                <a:avLst/>
              </a:prstGeom>
              <a:solidFill>
                <a:sysClr val="window" lastClr="FFFFFF"/>
              </a:solidFill>
            </p:spPr>
            <p:txBody>
              <a:bodyPr wrap="none" rtlCol="0">
                <a:spAutoFit/>
              </a:bodyPr>
              <a:lstStyle/>
              <a:p>
                <a:pPr>
                  <a:defRPr/>
                </a:pPr>
                <a:r>
                  <a:rPr lang="en-GB" sz="1200" kern="0" dirty="0">
                    <a:solidFill>
                      <a:prstClr val="black"/>
                    </a:solidFill>
                  </a:rPr>
                  <a:t>Project Board</a:t>
                </a:r>
                <a:endParaRPr lang="en-US" sz="1200" kern="0" dirty="0">
                  <a:solidFill>
                    <a:prstClr val="black"/>
                  </a:solidFill>
                </a:endParaRPr>
              </a:p>
            </p:txBody>
          </p:sp>
        </p:grpSp>
        <p:sp>
          <p:nvSpPr>
            <p:cNvPr id="11" name="TextBox 10">
              <a:extLst>
                <a:ext uri="{FF2B5EF4-FFF2-40B4-BE49-F238E27FC236}">
                  <a16:creationId xmlns:a16="http://schemas.microsoft.com/office/drawing/2014/main" id="{40180950-A9BE-4771-99E4-D33A73E4BDEF}"/>
                </a:ext>
              </a:extLst>
            </p:cNvPr>
            <p:cNvSpPr txBox="1"/>
            <p:nvPr/>
          </p:nvSpPr>
          <p:spPr>
            <a:xfrm>
              <a:off x="3514114" y="4396096"/>
              <a:ext cx="1884529" cy="449385"/>
            </a:xfrm>
            <a:prstGeom prst="rect">
              <a:avLst/>
            </a:prstGeom>
            <a:solidFill>
              <a:sysClr val="window" lastClr="FFFFFF"/>
            </a:solidFill>
            <a:ln>
              <a:solidFill>
                <a:sysClr val="windowText" lastClr="000000"/>
              </a:solidFill>
            </a:ln>
          </p:spPr>
          <p:txBody>
            <a:bodyPr wrap="none" rtlCol="0">
              <a:spAutoFit/>
            </a:bodyPr>
            <a:lstStyle/>
            <a:p>
              <a:pPr>
                <a:defRPr/>
              </a:pPr>
              <a:r>
                <a:rPr lang="en-GB" sz="1200" kern="0" dirty="0">
                  <a:solidFill>
                    <a:prstClr val="black"/>
                  </a:solidFill>
                </a:rPr>
                <a:t>Project Manager</a:t>
              </a:r>
              <a:endParaRPr lang="en-US" sz="1200" kern="0" dirty="0">
                <a:solidFill>
                  <a:prstClr val="black"/>
                </a:solidFill>
              </a:endParaRPr>
            </a:p>
          </p:txBody>
        </p:sp>
        <p:grpSp>
          <p:nvGrpSpPr>
            <p:cNvPr id="12" name="Group 52">
              <a:extLst>
                <a:ext uri="{FF2B5EF4-FFF2-40B4-BE49-F238E27FC236}">
                  <a16:creationId xmlns:a16="http://schemas.microsoft.com/office/drawing/2014/main" id="{49464D75-E371-49B2-A41F-C24DB9B6BD38}"/>
                </a:ext>
              </a:extLst>
            </p:cNvPr>
            <p:cNvGrpSpPr/>
            <p:nvPr/>
          </p:nvGrpSpPr>
          <p:grpSpPr>
            <a:xfrm>
              <a:off x="775157" y="3159766"/>
              <a:ext cx="5975703" cy="2519532"/>
              <a:chOff x="775157" y="3159766"/>
              <a:chExt cx="5975703" cy="2519532"/>
            </a:xfrm>
          </p:grpSpPr>
          <p:sp>
            <p:nvSpPr>
              <p:cNvPr id="15" name="TextBox 14">
                <a:extLst>
                  <a:ext uri="{FF2B5EF4-FFF2-40B4-BE49-F238E27FC236}">
                    <a16:creationId xmlns:a16="http://schemas.microsoft.com/office/drawing/2014/main" id="{9CA0AE93-16DD-432B-9DEA-86EE60FF579B}"/>
                  </a:ext>
                </a:extLst>
              </p:cNvPr>
              <p:cNvSpPr txBox="1"/>
              <p:nvPr/>
            </p:nvSpPr>
            <p:spPr>
              <a:xfrm>
                <a:off x="775157" y="3643314"/>
                <a:ext cx="1268832" cy="748974"/>
              </a:xfrm>
              <a:prstGeom prst="rect">
                <a:avLst/>
              </a:prstGeom>
              <a:noFill/>
              <a:ln>
                <a:solidFill>
                  <a:sysClr val="windowText" lastClr="000000"/>
                </a:solidFill>
              </a:ln>
            </p:spPr>
            <p:txBody>
              <a:bodyPr wrap="none" rtlCol="0">
                <a:spAutoFit/>
              </a:bodyPr>
              <a:lstStyle/>
              <a:p>
                <a:pPr algn="ctr">
                  <a:defRPr/>
                </a:pPr>
                <a:r>
                  <a:rPr lang="en-GB" sz="1200" kern="0" dirty="0">
                    <a:solidFill>
                      <a:prstClr val="black"/>
                    </a:solidFill>
                  </a:rPr>
                  <a:t>Project</a:t>
                </a:r>
              </a:p>
              <a:p>
                <a:pPr algn="ctr">
                  <a:defRPr/>
                </a:pPr>
                <a:r>
                  <a:rPr lang="en-GB" sz="1200" kern="0" dirty="0">
                    <a:solidFill>
                      <a:prstClr val="black"/>
                    </a:solidFill>
                  </a:rPr>
                  <a:t>Assurance</a:t>
                </a:r>
                <a:endParaRPr lang="en-US" sz="1200" kern="0" dirty="0">
                  <a:solidFill>
                    <a:prstClr val="black"/>
                  </a:solidFill>
                </a:endParaRPr>
              </a:p>
            </p:txBody>
          </p:sp>
          <p:cxnSp>
            <p:nvCxnSpPr>
              <p:cNvPr id="16" name="Straight Connector 15">
                <a:extLst>
                  <a:ext uri="{FF2B5EF4-FFF2-40B4-BE49-F238E27FC236}">
                    <a16:creationId xmlns:a16="http://schemas.microsoft.com/office/drawing/2014/main" id="{DDD88215-A132-4051-A672-2AA759121CEC}"/>
                  </a:ext>
                </a:extLst>
              </p:cNvPr>
              <p:cNvCxnSpPr>
                <a:stCxn id="15" idx="0"/>
              </p:cNvCxnSpPr>
              <p:nvPr/>
            </p:nvCxnSpPr>
            <p:spPr bwMode="auto">
              <a:xfrm flipV="1">
                <a:off x="1409573" y="3164117"/>
                <a:ext cx="1028828" cy="479197"/>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17" name="Straight Connector 16">
                <a:extLst>
                  <a:ext uri="{FF2B5EF4-FFF2-40B4-BE49-F238E27FC236}">
                    <a16:creationId xmlns:a16="http://schemas.microsoft.com/office/drawing/2014/main" id="{F538A0A8-C2CE-4DC4-83E8-7C1A7E29437D}"/>
                  </a:ext>
                </a:extLst>
              </p:cNvPr>
              <p:cNvCxnSpPr>
                <a:stCxn id="15" idx="3"/>
                <a:endCxn id="26" idx="2"/>
              </p:cNvCxnSpPr>
              <p:nvPr/>
            </p:nvCxnSpPr>
            <p:spPr bwMode="auto">
              <a:xfrm flipV="1">
                <a:off x="2043989" y="3159766"/>
                <a:ext cx="4706871" cy="858036"/>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ADA99040-40D9-41FF-A48B-D29E23D13231}"/>
                  </a:ext>
                </a:extLst>
              </p:cNvPr>
              <p:cNvCxnSpPr/>
              <p:nvPr/>
            </p:nvCxnSpPr>
            <p:spPr bwMode="auto">
              <a:xfrm flipV="1">
                <a:off x="2143108" y="3162300"/>
                <a:ext cx="1905017" cy="69532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93064617-3760-4A90-8098-FA3E02E0DA7D}"/>
                  </a:ext>
                </a:extLst>
              </p:cNvPr>
              <p:cNvCxnSpPr>
                <a:stCxn id="15" idx="2"/>
                <a:endCxn id="11" idx="1"/>
              </p:cNvCxnSpPr>
              <p:nvPr/>
            </p:nvCxnSpPr>
            <p:spPr bwMode="auto">
              <a:xfrm>
                <a:off x="1409573" y="4392288"/>
                <a:ext cx="2104541" cy="228501"/>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20" name="Straight Connector 19">
                <a:extLst>
                  <a:ext uri="{FF2B5EF4-FFF2-40B4-BE49-F238E27FC236}">
                    <a16:creationId xmlns:a16="http://schemas.microsoft.com/office/drawing/2014/main" id="{1D3B113B-D911-4841-82B9-BBB3F7EE0F05}"/>
                  </a:ext>
                </a:extLst>
              </p:cNvPr>
              <p:cNvCxnSpPr>
                <a:stCxn id="15" idx="2"/>
                <a:endCxn id="30" idx="1"/>
              </p:cNvCxnSpPr>
              <p:nvPr/>
            </p:nvCxnSpPr>
            <p:spPr bwMode="auto">
              <a:xfrm>
                <a:off x="1409573" y="4392288"/>
                <a:ext cx="1890759" cy="1287010"/>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grpSp>
        <p:sp>
          <p:nvSpPr>
            <p:cNvPr id="13" name="TextBox 12">
              <a:extLst>
                <a:ext uri="{FF2B5EF4-FFF2-40B4-BE49-F238E27FC236}">
                  <a16:creationId xmlns:a16="http://schemas.microsoft.com/office/drawing/2014/main" id="{C6274D8D-FD73-480F-A34B-556686A939CD}"/>
                </a:ext>
              </a:extLst>
            </p:cNvPr>
            <p:cNvSpPr txBox="1"/>
            <p:nvPr/>
          </p:nvSpPr>
          <p:spPr>
            <a:xfrm>
              <a:off x="7342363" y="1405581"/>
              <a:ext cx="1657953" cy="599179"/>
            </a:xfrm>
            <a:prstGeom prst="rect">
              <a:avLst/>
            </a:prstGeom>
            <a:noFill/>
          </p:spPr>
          <p:txBody>
            <a:bodyPr wrap="none" rtlCol="0">
              <a:spAutoFit/>
            </a:bodyPr>
            <a:lstStyle/>
            <a:p>
              <a:pPr algn="ctr">
                <a:defRPr/>
              </a:pPr>
              <a:r>
                <a:rPr lang="en-GB" sz="900" kern="0" dirty="0">
                  <a:solidFill>
                    <a:prstClr val="black"/>
                  </a:solidFill>
                </a:rPr>
                <a:t>Outside </a:t>
              </a:r>
              <a:r>
                <a:rPr lang="en-GB" sz="900" b="1" kern="0" dirty="0">
                  <a:solidFill>
                    <a:prstClr val="black"/>
                  </a:solidFill>
                </a:rPr>
                <a:t>PRINCE2</a:t>
              </a:r>
            </a:p>
            <a:p>
              <a:pPr algn="ctr">
                <a:defRPr/>
              </a:pPr>
              <a:r>
                <a:rPr lang="en-GB" sz="900" kern="0" dirty="0">
                  <a:solidFill>
                    <a:prstClr val="black"/>
                  </a:solidFill>
                </a:rPr>
                <a:t>management team</a:t>
              </a:r>
              <a:endParaRPr lang="en-US" sz="900" kern="0" dirty="0">
                <a:solidFill>
                  <a:prstClr val="black"/>
                </a:solidFill>
              </a:endParaRPr>
            </a:p>
          </p:txBody>
        </p:sp>
        <p:sp>
          <p:nvSpPr>
            <p:cNvPr id="14" name="TextBox 13">
              <a:extLst>
                <a:ext uri="{FF2B5EF4-FFF2-40B4-BE49-F238E27FC236}">
                  <a16:creationId xmlns:a16="http://schemas.microsoft.com/office/drawing/2014/main" id="{4CA8AD03-0179-4A38-90C2-67D063EC2D3B}"/>
                </a:ext>
              </a:extLst>
            </p:cNvPr>
            <p:cNvSpPr txBox="1"/>
            <p:nvPr/>
          </p:nvSpPr>
          <p:spPr>
            <a:xfrm>
              <a:off x="7342363" y="3763037"/>
              <a:ext cx="1657953" cy="599179"/>
            </a:xfrm>
            <a:prstGeom prst="rect">
              <a:avLst/>
            </a:prstGeom>
            <a:noFill/>
          </p:spPr>
          <p:txBody>
            <a:bodyPr wrap="none" rtlCol="0">
              <a:spAutoFit/>
            </a:bodyPr>
            <a:lstStyle/>
            <a:p>
              <a:pPr algn="ctr">
                <a:defRPr/>
              </a:pPr>
              <a:r>
                <a:rPr lang="en-GB" sz="900" kern="0" dirty="0">
                  <a:solidFill>
                    <a:prstClr val="black"/>
                  </a:solidFill>
                </a:rPr>
                <a:t>Inside </a:t>
              </a:r>
              <a:r>
                <a:rPr lang="en-GB" sz="900" b="1" kern="0" dirty="0">
                  <a:solidFill>
                    <a:prstClr val="black"/>
                  </a:solidFill>
                </a:rPr>
                <a:t>PRINCE2</a:t>
              </a:r>
            </a:p>
            <a:p>
              <a:pPr algn="ctr">
                <a:defRPr/>
              </a:pPr>
              <a:r>
                <a:rPr lang="en-GB" sz="900" kern="0" dirty="0">
                  <a:solidFill>
                    <a:prstClr val="black"/>
                  </a:solidFill>
                </a:rPr>
                <a:t>management team</a:t>
              </a:r>
              <a:endParaRPr lang="en-US" sz="900" kern="0" dirty="0">
                <a:solidFill>
                  <a:prstClr val="black"/>
                </a:solidFill>
              </a:endParaRPr>
            </a:p>
          </p:txBody>
        </p:sp>
      </p:grpSp>
    </p:spTree>
    <p:extLst>
      <p:ext uri="{BB962C8B-B14F-4D97-AF65-F5344CB8AC3E}">
        <p14:creationId xmlns:p14="http://schemas.microsoft.com/office/powerpoint/2010/main" val="1210364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37DD1-ADE5-4C45-9E81-AA9956CDDC6C}"/>
              </a:ext>
            </a:extLst>
          </p:cNvPr>
          <p:cNvSpPr>
            <a:spLocks noGrp="1"/>
          </p:cNvSpPr>
          <p:nvPr>
            <p:ph type="title"/>
          </p:nvPr>
        </p:nvSpPr>
        <p:spPr>
          <a:xfrm>
            <a:off x="457200" y="274638"/>
            <a:ext cx="8229600" cy="706090"/>
          </a:xfrm>
        </p:spPr>
        <p:txBody>
          <a:bodyPr/>
          <a:lstStyle/>
          <a:p>
            <a:r>
              <a:rPr lang="en-GB" sz="3200" b="1" dirty="0"/>
              <a:t>The Business Case – PRINCE2</a:t>
            </a:r>
            <a:endParaRPr lang="en-GB" sz="3200" dirty="0"/>
          </a:p>
        </p:txBody>
      </p:sp>
      <p:sp>
        <p:nvSpPr>
          <p:cNvPr id="4" name="Date Placeholder 3">
            <a:extLst>
              <a:ext uri="{FF2B5EF4-FFF2-40B4-BE49-F238E27FC236}">
                <a16:creationId xmlns:a16="http://schemas.microsoft.com/office/drawing/2014/main" id="{0D27EC0A-33CA-43E1-B905-3A09EE585366}"/>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CA545AA-E99D-4A4C-9DE1-03CB0BE0406D}"/>
              </a:ext>
            </a:extLst>
          </p:cNvPr>
          <p:cNvSpPr>
            <a:spLocks noGrp="1"/>
          </p:cNvSpPr>
          <p:nvPr>
            <p:ph type="sldNum" sz="quarter" idx="12"/>
          </p:nvPr>
        </p:nvSpPr>
        <p:spPr/>
        <p:txBody>
          <a:bodyPr/>
          <a:lstStyle/>
          <a:p>
            <a:pPr>
              <a:defRPr/>
            </a:pPr>
            <a:fld id="{6550E941-99E4-4403-A917-B30FF69A9617}" type="slidenum">
              <a:rPr lang="en-GB" altLang="en-US" smtClean="0"/>
              <a:pPr>
                <a:defRPr/>
              </a:pPr>
              <a:t>112</a:t>
            </a:fld>
            <a:endParaRPr lang="en-GB" altLang="en-US"/>
          </a:p>
        </p:txBody>
      </p:sp>
      <p:sp>
        <p:nvSpPr>
          <p:cNvPr id="6" name="Content Placeholder 5">
            <a:extLst>
              <a:ext uri="{FF2B5EF4-FFF2-40B4-BE49-F238E27FC236}">
                <a16:creationId xmlns:a16="http://schemas.microsoft.com/office/drawing/2014/main" id="{8117544F-E886-4DBA-B426-E05E3BBA894D}"/>
              </a:ext>
            </a:extLst>
          </p:cNvPr>
          <p:cNvSpPr>
            <a:spLocks noGrp="1" noChangeArrowheads="1"/>
          </p:cNvSpPr>
          <p:nvPr>
            <p:ph idx="1"/>
          </p:nvPr>
        </p:nvSpPr>
        <p:spPr bwMode="auto">
          <a:xfrm>
            <a:off x="457200" y="1196752"/>
            <a:ext cx="8229600" cy="4032447"/>
          </a:xfrm>
          <a:prstGeom prst="rect">
            <a:avLst/>
          </a:prstGeom>
          <a:noFill/>
          <a:ln w="12700">
            <a:noFill/>
            <a:miter lim="800000"/>
            <a:headEnd/>
            <a:tailEnd/>
          </a:ln>
          <a:effectLst/>
        </p:spPr>
        <p:txBody>
          <a:bodyPr vert="horz" wrap="square" lIns="69056" tIns="34529" rIns="69056" bIns="34529"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buNone/>
              <a:defRPr/>
            </a:pPr>
            <a:r>
              <a:rPr lang="en-GB" sz="2800" kern="0" dirty="0">
                <a:solidFill>
                  <a:srgbClr val="000000"/>
                </a:solidFill>
                <a:cs typeface="Arial" panose="020B0604020202020204" pitchFamily="34" charset="0"/>
              </a:rPr>
              <a:t>Justifying the project with the Business Case</a:t>
            </a:r>
          </a:p>
          <a:p>
            <a:pPr marL="0" indent="0">
              <a:buNone/>
              <a:defRPr/>
            </a:pPr>
            <a:r>
              <a:rPr lang="en-GB" sz="2800" kern="0" dirty="0">
                <a:solidFill>
                  <a:srgbClr val="000000"/>
                </a:solidFill>
                <a:cs typeface="Arial" panose="020B0604020202020204" pitchFamily="34" charset="0"/>
              </a:rPr>
              <a:t>Identifying benefits</a:t>
            </a:r>
          </a:p>
          <a:p>
            <a:pPr marL="0" indent="0">
              <a:buNone/>
              <a:defRPr/>
            </a:pPr>
            <a:r>
              <a:rPr lang="en-GB" sz="2800" kern="0" dirty="0">
                <a:solidFill>
                  <a:srgbClr val="000000"/>
                </a:solidFill>
                <a:cs typeface="Arial" panose="020B0604020202020204" pitchFamily="34" charset="0"/>
              </a:rPr>
              <a:t>Make sure the Business Case stays up to date.</a:t>
            </a:r>
          </a:p>
          <a:p>
            <a:pPr marL="0" indent="0">
              <a:buNone/>
              <a:defRPr/>
            </a:pPr>
            <a:r>
              <a:rPr lang="en-GB" sz="2800" kern="0" dirty="0">
                <a:solidFill>
                  <a:srgbClr val="000000"/>
                </a:solidFill>
                <a:cs typeface="Arial" panose="020B0604020202020204" pitchFamily="34" charset="0"/>
              </a:rPr>
              <a:t>Viable business case verified by project board before project begins</a:t>
            </a:r>
          </a:p>
          <a:p>
            <a:pPr marL="0" indent="0">
              <a:buNone/>
              <a:defRPr/>
            </a:pPr>
            <a:r>
              <a:rPr lang="en-GB" sz="2800" kern="0" dirty="0">
                <a:solidFill>
                  <a:srgbClr val="000000"/>
                </a:solidFill>
                <a:cs typeface="Arial" panose="020B0604020202020204" pitchFamily="34" charset="0"/>
              </a:rPr>
              <a:t>Project should be stopped if business case no longer viable</a:t>
            </a:r>
          </a:p>
          <a:p>
            <a:pPr>
              <a:defRPr/>
            </a:pPr>
            <a:endParaRPr lang="en-GB" sz="2100" kern="0" dirty="0">
              <a:solidFill>
                <a:srgbClr val="000000"/>
              </a:solidFill>
              <a:cs typeface="Arial" panose="020B0604020202020204" pitchFamily="34" charset="0"/>
            </a:endParaRPr>
          </a:p>
        </p:txBody>
      </p:sp>
    </p:spTree>
    <p:extLst>
      <p:ext uri="{BB962C8B-B14F-4D97-AF65-F5344CB8AC3E}">
        <p14:creationId xmlns:p14="http://schemas.microsoft.com/office/powerpoint/2010/main" val="1677148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F8358-5401-456E-A9ED-E629C654EF0D}"/>
              </a:ext>
            </a:extLst>
          </p:cNvPr>
          <p:cNvSpPr>
            <a:spLocks noGrp="1"/>
          </p:cNvSpPr>
          <p:nvPr>
            <p:ph type="title"/>
          </p:nvPr>
        </p:nvSpPr>
        <p:spPr>
          <a:xfrm>
            <a:off x="457200" y="155811"/>
            <a:ext cx="8229600" cy="579873"/>
          </a:xfrm>
        </p:spPr>
        <p:txBody>
          <a:bodyPr/>
          <a:lstStyle/>
          <a:p>
            <a:r>
              <a:rPr lang="en-GB" sz="3200" b="1" dirty="0"/>
              <a:t>Limitations of PRINCE2</a:t>
            </a:r>
          </a:p>
        </p:txBody>
      </p:sp>
      <p:sp>
        <p:nvSpPr>
          <p:cNvPr id="3" name="Content Placeholder 2">
            <a:extLst>
              <a:ext uri="{FF2B5EF4-FFF2-40B4-BE49-F238E27FC236}">
                <a16:creationId xmlns:a16="http://schemas.microsoft.com/office/drawing/2014/main" id="{D44EF199-DC17-47AD-8159-D6A1162231CE}"/>
              </a:ext>
            </a:extLst>
          </p:cNvPr>
          <p:cNvSpPr>
            <a:spLocks noGrp="1"/>
          </p:cNvSpPr>
          <p:nvPr>
            <p:ph idx="1"/>
          </p:nvPr>
        </p:nvSpPr>
        <p:spPr>
          <a:xfrm>
            <a:off x="280684" y="908720"/>
            <a:ext cx="8229600" cy="4392488"/>
          </a:xfrm>
        </p:spPr>
        <p:txBody>
          <a:bodyPr/>
          <a:lstStyle/>
          <a:p>
            <a:pPr marL="0" indent="0">
              <a:buNone/>
            </a:pPr>
            <a:r>
              <a:rPr lang="en-GB" sz="2000" b="1" dirty="0"/>
              <a:t>PRINCE2 adds additional overhead and may not be viable for all size projects</a:t>
            </a:r>
            <a:r>
              <a:rPr lang="en-GB" sz="2000" dirty="0"/>
              <a:t> – lots of documentation at each stage consumes resource effort, increasing the cost and duration of the project, disproportionately increasing the cost for smaller projects.</a:t>
            </a:r>
          </a:p>
          <a:p>
            <a:pPr marL="0" indent="0">
              <a:buNone/>
            </a:pPr>
            <a:r>
              <a:rPr lang="en-GB" sz="2000" b="1" dirty="0"/>
              <a:t>Accurate measurement of the project success is not possible unless tangible outcomes are achieved</a:t>
            </a:r>
            <a:r>
              <a:rPr lang="en-GB" sz="2000" dirty="0"/>
              <a:t>– PRINCE2 focuses on the process and business case justification throughout the project stages instead of the end goal.</a:t>
            </a:r>
          </a:p>
          <a:p>
            <a:pPr marL="0" indent="0">
              <a:buNone/>
            </a:pPr>
            <a:r>
              <a:rPr lang="en-GB" sz="2000" b="1" dirty="0"/>
              <a:t>PRINCE2 methodology is complex</a:t>
            </a:r>
            <a:r>
              <a:rPr lang="en-GB" sz="2000" dirty="0"/>
              <a:t> - and it cannot be carried out without experience or special training when compared with some other project management methods, so needs expensive and specialist resource.</a:t>
            </a:r>
          </a:p>
          <a:p>
            <a:endParaRPr lang="en-GB" sz="1800" dirty="0"/>
          </a:p>
        </p:txBody>
      </p:sp>
      <p:sp>
        <p:nvSpPr>
          <p:cNvPr id="4" name="Date Placeholder 3">
            <a:extLst>
              <a:ext uri="{FF2B5EF4-FFF2-40B4-BE49-F238E27FC236}">
                <a16:creationId xmlns:a16="http://schemas.microsoft.com/office/drawing/2014/main" id="{5DF24FE1-03DB-4A11-86B0-D2252CD120E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7677220-1A82-4F10-98DA-AA9CE0A60C24}"/>
              </a:ext>
            </a:extLst>
          </p:cNvPr>
          <p:cNvSpPr>
            <a:spLocks noGrp="1"/>
          </p:cNvSpPr>
          <p:nvPr>
            <p:ph type="sldNum" sz="quarter" idx="12"/>
          </p:nvPr>
        </p:nvSpPr>
        <p:spPr/>
        <p:txBody>
          <a:bodyPr/>
          <a:lstStyle/>
          <a:p>
            <a:pPr>
              <a:defRPr/>
            </a:pPr>
            <a:fld id="{6550E941-99E4-4403-A917-B30FF69A9617}" type="slidenum">
              <a:rPr lang="en-GB" altLang="en-US" smtClean="0"/>
              <a:pPr>
                <a:defRPr/>
              </a:pPr>
              <a:t>113</a:t>
            </a:fld>
            <a:endParaRPr lang="en-GB" altLang="en-US"/>
          </a:p>
        </p:txBody>
      </p:sp>
    </p:spTree>
    <p:extLst>
      <p:ext uri="{BB962C8B-B14F-4D97-AF65-F5344CB8AC3E}">
        <p14:creationId xmlns:p14="http://schemas.microsoft.com/office/powerpoint/2010/main" val="2659406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88CD99-941F-4B22-826C-DE85E7D32B3F}"/>
              </a:ext>
            </a:extLst>
          </p:cNvPr>
          <p:cNvSpPr>
            <a:spLocks noGrp="1"/>
          </p:cNvSpPr>
          <p:nvPr>
            <p:ph idx="1"/>
          </p:nvPr>
        </p:nvSpPr>
        <p:spPr>
          <a:xfrm>
            <a:off x="457200" y="260648"/>
            <a:ext cx="8229600" cy="4392488"/>
          </a:xfrm>
        </p:spPr>
        <p:txBody>
          <a:bodyPr/>
          <a:lstStyle/>
          <a:p>
            <a:pPr marL="0" indent="0">
              <a:buNone/>
            </a:pPr>
            <a:r>
              <a:rPr lang="en-GB" sz="2000" b="1" dirty="0"/>
              <a:t>PRINCE2 Flexibility is not realistic</a:t>
            </a:r>
            <a:r>
              <a:rPr lang="en-GB" sz="2000" dirty="0"/>
              <a:t> – although this methodology can theoretically be customised and applied to projects of all types and levels, it does contain some mandatory tasks which become limitations.</a:t>
            </a:r>
          </a:p>
          <a:p>
            <a:pPr marL="0" indent="0">
              <a:buNone/>
            </a:pPr>
            <a:r>
              <a:rPr lang="en-GB" sz="2000" b="1" dirty="0"/>
              <a:t>Documentation requirement increases the size of the project</a:t>
            </a:r>
            <a:r>
              <a:rPr lang="en-GB" sz="2000" dirty="0"/>
              <a:t> – one of the major issues for small projects is it that it no longer remains a small project due to the additional work required to support PRINCE2 methodology!</a:t>
            </a:r>
          </a:p>
          <a:p>
            <a:pPr marL="0" indent="0">
              <a:buNone/>
            </a:pPr>
            <a:r>
              <a:rPr lang="en-GB" sz="2000" b="1" dirty="0"/>
              <a:t>Not easy to accommodate change requests</a:t>
            </a:r>
            <a:r>
              <a:rPr lang="en-GB" sz="2000" dirty="0"/>
              <a:t> – it’s not easy to accommodate scope changes once the project has started as focus is always on business case justification by which the project started. PRINCE2 methodology contains very low level of change adaptation process.</a:t>
            </a:r>
          </a:p>
          <a:p>
            <a:pPr marL="0" indent="0">
              <a:buNone/>
            </a:pPr>
            <a:r>
              <a:rPr lang="en-GB" sz="2000" b="1" dirty="0"/>
              <a:t>Some important processes are missing</a:t>
            </a:r>
            <a:r>
              <a:rPr lang="en-GB" sz="2000" dirty="0"/>
              <a:t> - when viewed holistically, there is no support or ongoing maintenance process. It also does not contain any people management techniques neither budget control mechanisms.</a:t>
            </a:r>
          </a:p>
          <a:p>
            <a:endParaRPr lang="en-GB" sz="1800" dirty="0"/>
          </a:p>
        </p:txBody>
      </p:sp>
      <p:sp>
        <p:nvSpPr>
          <p:cNvPr id="4" name="Date Placeholder 3">
            <a:extLst>
              <a:ext uri="{FF2B5EF4-FFF2-40B4-BE49-F238E27FC236}">
                <a16:creationId xmlns:a16="http://schemas.microsoft.com/office/drawing/2014/main" id="{161508E1-807B-4EF9-A31D-81B54F348D8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14097E0-BF8F-4B4C-B9C9-D47CA53733A7}"/>
              </a:ext>
            </a:extLst>
          </p:cNvPr>
          <p:cNvSpPr>
            <a:spLocks noGrp="1"/>
          </p:cNvSpPr>
          <p:nvPr>
            <p:ph type="sldNum" sz="quarter" idx="12"/>
          </p:nvPr>
        </p:nvSpPr>
        <p:spPr/>
        <p:txBody>
          <a:bodyPr/>
          <a:lstStyle/>
          <a:p>
            <a:pPr>
              <a:defRPr/>
            </a:pPr>
            <a:fld id="{6550E941-99E4-4403-A917-B30FF69A9617}" type="slidenum">
              <a:rPr lang="en-GB" altLang="en-US" smtClean="0"/>
              <a:pPr>
                <a:defRPr/>
              </a:pPr>
              <a:t>114</a:t>
            </a:fld>
            <a:endParaRPr lang="en-GB" altLang="en-US"/>
          </a:p>
        </p:txBody>
      </p:sp>
    </p:spTree>
    <p:extLst>
      <p:ext uri="{BB962C8B-B14F-4D97-AF65-F5344CB8AC3E}">
        <p14:creationId xmlns:p14="http://schemas.microsoft.com/office/powerpoint/2010/main" val="853532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E3CCF-7D35-48C6-A0A7-C5402539C7D8}"/>
              </a:ext>
            </a:extLst>
          </p:cNvPr>
          <p:cNvSpPr>
            <a:spLocks noGrp="1"/>
          </p:cNvSpPr>
          <p:nvPr>
            <p:ph type="title"/>
          </p:nvPr>
        </p:nvSpPr>
        <p:spPr>
          <a:xfrm>
            <a:off x="395536" y="37886"/>
            <a:ext cx="8229600" cy="562074"/>
          </a:xfrm>
        </p:spPr>
        <p:txBody>
          <a:bodyPr/>
          <a:lstStyle/>
          <a:p>
            <a:r>
              <a:rPr lang="en-GB" sz="3200" b="1" dirty="0"/>
              <a:t>Agile Project Management</a:t>
            </a:r>
            <a:endParaRPr lang="en-GB" sz="3200" dirty="0"/>
          </a:p>
        </p:txBody>
      </p:sp>
      <p:sp>
        <p:nvSpPr>
          <p:cNvPr id="3" name="Content Placeholder 2">
            <a:extLst>
              <a:ext uri="{FF2B5EF4-FFF2-40B4-BE49-F238E27FC236}">
                <a16:creationId xmlns:a16="http://schemas.microsoft.com/office/drawing/2014/main" id="{2076F85D-4D92-40B5-9563-A169712E1BA0}"/>
              </a:ext>
            </a:extLst>
          </p:cNvPr>
          <p:cNvSpPr>
            <a:spLocks noGrp="1"/>
          </p:cNvSpPr>
          <p:nvPr>
            <p:ph idx="1"/>
          </p:nvPr>
        </p:nvSpPr>
        <p:spPr>
          <a:xfrm>
            <a:off x="179512" y="764704"/>
            <a:ext cx="8856984" cy="4608512"/>
          </a:xfrm>
        </p:spPr>
        <p:txBody>
          <a:bodyPr/>
          <a:lstStyle/>
          <a:p>
            <a:pPr marL="0" indent="0">
              <a:spcBef>
                <a:spcPts val="0"/>
              </a:spcBef>
              <a:buNone/>
            </a:pPr>
            <a:r>
              <a:rPr lang="en-GB" sz="2800" b="1" dirty="0">
                <a:solidFill>
                  <a:prstClr val="black"/>
                </a:solidFill>
              </a:rPr>
              <a:t>Agile</a:t>
            </a:r>
            <a:r>
              <a:rPr lang="en-GB" sz="2800" dirty="0">
                <a:solidFill>
                  <a:prstClr val="black"/>
                </a:solidFill>
              </a:rPr>
              <a:t> includes a range of processes / methodologies / approaches include ‘Extreme Programming, Adaptive System Development, DSDM, Feature Driven Development, </a:t>
            </a:r>
            <a:r>
              <a:rPr lang="en-GB" sz="2800" dirty="0" err="1">
                <a:solidFill>
                  <a:prstClr val="black"/>
                </a:solidFill>
              </a:rPr>
              <a:t>KanBan</a:t>
            </a:r>
            <a:r>
              <a:rPr lang="en-GB" sz="2800" dirty="0">
                <a:solidFill>
                  <a:prstClr val="black"/>
                </a:solidFill>
              </a:rPr>
              <a:t>, Crystal and many more! Agile is highly customisable!</a:t>
            </a:r>
          </a:p>
          <a:p>
            <a:pPr marL="0" indent="0">
              <a:spcBef>
                <a:spcPts val="0"/>
              </a:spcBef>
              <a:buNone/>
            </a:pPr>
            <a:r>
              <a:rPr lang="en-GB" sz="2800" b="1" dirty="0">
                <a:solidFill>
                  <a:prstClr val="black"/>
                </a:solidFill>
              </a:rPr>
              <a:t>Agile</a:t>
            </a:r>
            <a:r>
              <a:rPr lang="en-GB" sz="2800" dirty="0">
                <a:solidFill>
                  <a:prstClr val="black"/>
                </a:solidFill>
              </a:rPr>
              <a:t> is an iterative and incremental approach to design and build activities in engineering, IT, product and service development.</a:t>
            </a:r>
          </a:p>
          <a:p>
            <a:pPr marL="0" indent="0">
              <a:spcBef>
                <a:spcPts val="0"/>
              </a:spcBef>
              <a:buNone/>
            </a:pPr>
            <a:r>
              <a:rPr lang="en-GB" sz="2800" dirty="0">
                <a:solidFill>
                  <a:prstClr val="black"/>
                </a:solidFill>
              </a:rPr>
              <a:t>Based around the </a:t>
            </a:r>
            <a:r>
              <a:rPr lang="en-GB" sz="2800" u="sng" dirty="0">
                <a:solidFill>
                  <a:prstClr val="black"/>
                </a:solidFill>
              </a:rPr>
              <a:t>Agile Manifest</a:t>
            </a:r>
            <a:r>
              <a:rPr lang="en-GB" sz="2800" dirty="0">
                <a:solidFill>
                  <a:prstClr val="black"/>
                </a:solidFill>
              </a:rPr>
              <a:t> which says:</a:t>
            </a:r>
          </a:p>
          <a:p>
            <a:pPr marL="0" indent="0">
              <a:spcBef>
                <a:spcPts val="0"/>
              </a:spcBef>
              <a:buNone/>
            </a:pPr>
            <a:r>
              <a:rPr lang="en-GB" sz="2800" dirty="0">
                <a:solidFill>
                  <a:prstClr val="black"/>
                </a:solidFill>
              </a:rPr>
              <a:t>“We are  uncovering better ways of developing software by doing it and helping others do it.  </a:t>
            </a:r>
          </a:p>
          <a:p>
            <a:pPr marL="0" indent="0">
              <a:spcBef>
                <a:spcPts val="0"/>
              </a:spcBef>
              <a:buNone/>
            </a:pPr>
            <a:endParaRPr lang="en-GB" sz="1800" dirty="0">
              <a:solidFill>
                <a:prstClr val="black"/>
              </a:solidFill>
            </a:endParaRPr>
          </a:p>
          <a:p>
            <a:endParaRPr lang="en-GB" sz="1800" dirty="0"/>
          </a:p>
        </p:txBody>
      </p:sp>
      <p:sp>
        <p:nvSpPr>
          <p:cNvPr id="4" name="Date Placeholder 3">
            <a:extLst>
              <a:ext uri="{FF2B5EF4-FFF2-40B4-BE49-F238E27FC236}">
                <a16:creationId xmlns:a16="http://schemas.microsoft.com/office/drawing/2014/main" id="{6CC7C3D0-EC43-4D00-A26A-D1571D845803}"/>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398DF8C-9F83-46B8-9DA0-19F8FCFBBA07}"/>
              </a:ext>
            </a:extLst>
          </p:cNvPr>
          <p:cNvSpPr>
            <a:spLocks noGrp="1"/>
          </p:cNvSpPr>
          <p:nvPr>
            <p:ph type="sldNum" sz="quarter" idx="12"/>
          </p:nvPr>
        </p:nvSpPr>
        <p:spPr/>
        <p:txBody>
          <a:bodyPr/>
          <a:lstStyle/>
          <a:p>
            <a:pPr>
              <a:defRPr/>
            </a:pPr>
            <a:fld id="{6550E941-99E4-4403-A917-B30FF69A9617}" type="slidenum">
              <a:rPr lang="en-GB" altLang="en-US" smtClean="0"/>
              <a:pPr>
                <a:defRPr/>
              </a:pPr>
              <a:t>115</a:t>
            </a:fld>
            <a:endParaRPr lang="en-GB" altLang="en-US"/>
          </a:p>
        </p:txBody>
      </p:sp>
    </p:spTree>
    <p:extLst>
      <p:ext uri="{BB962C8B-B14F-4D97-AF65-F5344CB8AC3E}">
        <p14:creationId xmlns:p14="http://schemas.microsoft.com/office/powerpoint/2010/main" val="4171087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3658ED1-1126-4184-B5BA-11184C931F5E}"/>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E343502-D992-4A2A-A251-BDA136B855A4}"/>
              </a:ext>
            </a:extLst>
          </p:cNvPr>
          <p:cNvSpPr>
            <a:spLocks noGrp="1"/>
          </p:cNvSpPr>
          <p:nvPr>
            <p:ph type="sldNum" sz="quarter" idx="12"/>
          </p:nvPr>
        </p:nvSpPr>
        <p:spPr/>
        <p:txBody>
          <a:bodyPr/>
          <a:lstStyle/>
          <a:p>
            <a:pPr>
              <a:defRPr/>
            </a:pPr>
            <a:fld id="{6550E941-99E4-4403-A917-B30FF69A9617}" type="slidenum">
              <a:rPr lang="en-GB" altLang="en-US" smtClean="0"/>
              <a:pPr>
                <a:defRPr/>
              </a:pPr>
              <a:t>116</a:t>
            </a:fld>
            <a:endParaRPr lang="en-GB" altLang="en-US"/>
          </a:p>
        </p:txBody>
      </p:sp>
      <p:pic>
        <p:nvPicPr>
          <p:cNvPr id="3074" name="Picture 2" descr="See the source image">
            <a:extLst>
              <a:ext uri="{FF2B5EF4-FFF2-40B4-BE49-F238E27FC236}">
                <a16:creationId xmlns:a16="http://schemas.microsoft.com/office/drawing/2014/main" id="{A1432E51-299A-4039-B63C-4C0F4E28DF8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0236" y="404664"/>
            <a:ext cx="8114212" cy="5111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271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2783-BF46-4042-B16B-88DB25D65E91}"/>
              </a:ext>
            </a:extLst>
          </p:cNvPr>
          <p:cNvSpPr>
            <a:spLocks noGrp="1"/>
          </p:cNvSpPr>
          <p:nvPr>
            <p:ph type="title"/>
          </p:nvPr>
        </p:nvSpPr>
        <p:spPr/>
        <p:txBody>
          <a:bodyPr/>
          <a:lstStyle/>
          <a:p>
            <a:r>
              <a:rPr lang="en-GB" sz="3200" dirty="0">
                <a:solidFill>
                  <a:prstClr val="black"/>
                </a:solidFill>
              </a:rPr>
              <a:t>Through this work we have come to value:</a:t>
            </a:r>
            <a:endParaRPr lang="en-GB" sz="3200" dirty="0"/>
          </a:p>
        </p:txBody>
      </p:sp>
      <p:sp>
        <p:nvSpPr>
          <p:cNvPr id="3" name="Content Placeholder 2">
            <a:extLst>
              <a:ext uri="{FF2B5EF4-FFF2-40B4-BE49-F238E27FC236}">
                <a16:creationId xmlns:a16="http://schemas.microsoft.com/office/drawing/2014/main" id="{BF2EA76E-AD31-4E32-A738-972402FE2B1B}"/>
              </a:ext>
            </a:extLst>
          </p:cNvPr>
          <p:cNvSpPr>
            <a:spLocks noGrp="1"/>
          </p:cNvSpPr>
          <p:nvPr>
            <p:ph idx="1"/>
          </p:nvPr>
        </p:nvSpPr>
        <p:spPr>
          <a:xfrm>
            <a:off x="395536" y="1268760"/>
            <a:ext cx="8229600" cy="4392488"/>
          </a:xfrm>
        </p:spPr>
        <p:txBody>
          <a:bodyPr/>
          <a:lstStyle/>
          <a:p>
            <a:pPr marL="0" indent="0">
              <a:spcBef>
                <a:spcPts val="0"/>
              </a:spcBef>
              <a:buNone/>
            </a:pPr>
            <a:r>
              <a:rPr lang="en-GB" sz="2800" b="1" dirty="0">
                <a:solidFill>
                  <a:prstClr val="black"/>
                </a:solidFill>
              </a:rPr>
              <a:t>Individuals and Interactions </a:t>
            </a:r>
            <a:r>
              <a:rPr lang="en-GB" sz="2800" dirty="0">
                <a:solidFill>
                  <a:prstClr val="black"/>
                </a:solidFill>
              </a:rPr>
              <a:t>over processes and tools;</a:t>
            </a:r>
          </a:p>
          <a:p>
            <a:pPr marL="0" indent="0">
              <a:spcBef>
                <a:spcPts val="0"/>
              </a:spcBef>
              <a:buNone/>
            </a:pPr>
            <a:r>
              <a:rPr lang="en-GB" sz="2800" b="1" dirty="0">
                <a:solidFill>
                  <a:prstClr val="black"/>
                </a:solidFill>
              </a:rPr>
              <a:t>Working software </a:t>
            </a:r>
            <a:r>
              <a:rPr lang="en-GB" sz="2800" dirty="0">
                <a:solidFill>
                  <a:prstClr val="black"/>
                </a:solidFill>
              </a:rPr>
              <a:t>over comprehensive documentation;</a:t>
            </a:r>
          </a:p>
          <a:p>
            <a:pPr marL="0" indent="0">
              <a:spcBef>
                <a:spcPts val="0"/>
              </a:spcBef>
              <a:buNone/>
            </a:pPr>
            <a:r>
              <a:rPr lang="en-GB" sz="2800" b="1" dirty="0">
                <a:solidFill>
                  <a:prstClr val="black"/>
                </a:solidFill>
              </a:rPr>
              <a:t>Customer collaboration </a:t>
            </a:r>
            <a:r>
              <a:rPr lang="en-GB" sz="2800" dirty="0">
                <a:solidFill>
                  <a:prstClr val="black"/>
                </a:solidFill>
              </a:rPr>
              <a:t>over contract negotiation;</a:t>
            </a:r>
          </a:p>
          <a:p>
            <a:pPr marL="0" indent="0">
              <a:spcBef>
                <a:spcPts val="0"/>
              </a:spcBef>
              <a:buNone/>
            </a:pPr>
            <a:r>
              <a:rPr lang="en-GB" sz="2800" b="1" dirty="0">
                <a:solidFill>
                  <a:prstClr val="black"/>
                </a:solidFill>
              </a:rPr>
              <a:t>Responding to change </a:t>
            </a:r>
            <a:r>
              <a:rPr lang="en-GB" sz="2800" dirty="0">
                <a:solidFill>
                  <a:prstClr val="black"/>
                </a:solidFill>
              </a:rPr>
              <a:t>over following a plan.</a:t>
            </a:r>
          </a:p>
          <a:p>
            <a:pPr marL="0" indent="0">
              <a:spcBef>
                <a:spcPts val="0"/>
              </a:spcBef>
              <a:buNone/>
            </a:pPr>
            <a:endParaRPr lang="en-GB" sz="2800" dirty="0">
              <a:solidFill>
                <a:prstClr val="black"/>
              </a:solidFill>
            </a:endParaRPr>
          </a:p>
          <a:p>
            <a:pPr marL="0" indent="0">
              <a:spcBef>
                <a:spcPts val="0"/>
              </a:spcBef>
              <a:buNone/>
            </a:pPr>
            <a:r>
              <a:rPr lang="en-GB" sz="2400" dirty="0">
                <a:solidFill>
                  <a:srgbClr val="FF0000"/>
                </a:solidFill>
              </a:rPr>
              <a:t>While there is value in the items on the right, we value the items on the left (in bold) more.</a:t>
            </a:r>
          </a:p>
        </p:txBody>
      </p:sp>
      <p:sp>
        <p:nvSpPr>
          <p:cNvPr id="4" name="Date Placeholder 3">
            <a:extLst>
              <a:ext uri="{FF2B5EF4-FFF2-40B4-BE49-F238E27FC236}">
                <a16:creationId xmlns:a16="http://schemas.microsoft.com/office/drawing/2014/main" id="{9B51A4E4-CF22-460C-9FD5-3D11A73155CE}"/>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456272D-CC1F-48BA-962B-DB324A7F02BF}"/>
              </a:ext>
            </a:extLst>
          </p:cNvPr>
          <p:cNvSpPr>
            <a:spLocks noGrp="1"/>
          </p:cNvSpPr>
          <p:nvPr>
            <p:ph type="sldNum" sz="quarter" idx="12"/>
          </p:nvPr>
        </p:nvSpPr>
        <p:spPr/>
        <p:txBody>
          <a:bodyPr/>
          <a:lstStyle/>
          <a:p>
            <a:pPr>
              <a:defRPr/>
            </a:pPr>
            <a:fld id="{6550E941-99E4-4403-A917-B30FF69A9617}" type="slidenum">
              <a:rPr lang="en-GB" altLang="en-US" smtClean="0"/>
              <a:pPr>
                <a:defRPr/>
              </a:pPr>
              <a:t>117</a:t>
            </a:fld>
            <a:endParaRPr lang="en-GB" altLang="en-US"/>
          </a:p>
        </p:txBody>
      </p:sp>
    </p:spTree>
    <p:extLst>
      <p:ext uri="{BB962C8B-B14F-4D97-AF65-F5344CB8AC3E}">
        <p14:creationId xmlns:p14="http://schemas.microsoft.com/office/powerpoint/2010/main" val="2643725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DEAAA-349A-48DA-9149-82CD00BB5089}"/>
              </a:ext>
            </a:extLst>
          </p:cNvPr>
          <p:cNvSpPr>
            <a:spLocks noGrp="1"/>
          </p:cNvSpPr>
          <p:nvPr>
            <p:ph type="title"/>
          </p:nvPr>
        </p:nvSpPr>
        <p:spPr>
          <a:xfrm>
            <a:off x="457200" y="114300"/>
            <a:ext cx="8229600" cy="562074"/>
          </a:xfrm>
        </p:spPr>
        <p:txBody>
          <a:bodyPr/>
          <a:lstStyle/>
          <a:p>
            <a:r>
              <a:rPr lang="en-GB" sz="3200" b="1" dirty="0"/>
              <a:t>Scrum Project Management</a:t>
            </a:r>
            <a:endParaRPr lang="en-GB" sz="3200" dirty="0"/>
          </a:p>
        </p:txBody>
      </p:sp>
      <p:sp>
        <p:nvSpPr>
          <p:cNvPr id="3" name="Content Placeholder 2">
            <a:extLst>
              <a:ext uri="{FF2B5EF4-FFF2-40B4-BE49-F238E27FC236}">
                <a16:creationId xmlns:a16="http://schemas.microsoft.com/office/drawing/2014/main" id="{B7746D06-02C2-4331-BA2A-8612D46B35EB}"/>
              </a:ext>
            </a:extLst>
          </p:cNvPr>
          <p:cNvSpPr>
            <a:spLocks noGrp="1"/>
          </p:cNvSpPr>
          <p:nvPr>
            <p:ph idx="1"/>
          </p:nvPr>
        </p:nvSpPr>
        <p:spPr>
          <a:xfrm>
            <a:off x="457200" y="1199803"/>
            <a:ext cx="8229600" cy="4248472"/>
          </a:xfrm>
        </p:spPr>
        <p:txBody>
          <a:bodyPr/>
          <a:lstStyle/>
          <a:p>
            <a:pPr marL="0" indent="0">
              <a:spcBef>
                <a:spcPts val="0"/>
              </a:spcBef>
              <a:buNone/>
            </a:pPr>
            <a:r>
              <a:rPr lang="en-GB" sz="2000" dirty="0">
                <a:solidFill>
                  <a:prstClr val="black"/>
                </a:solidFill>
              </a:rPr>
              <a:t>A kind of ‘Agile’ project management, usually used in software development.</a:t>
            </a:r>
          </a:p>
          <a:p>
            <a:pPr marL="0" indent="0">
              <a:spcBef>
                <a:spcPts val="0"/>
              </a:spcBef>
              <a:buNone/>
            </a:pPr>
            <a:r>
              <a:rPr lang="en-GB" sz="2000" dirty="0">
                <a:solidFill>
                  <a:prstClr val="black"/>
                </a:solidFill>
              </a:rPr>
              <a:t>Rather than starting with a highly detailed plan of what is to be done on a project, much is left up to the Scrum software development team as they are best placed to solve the problem presented.</a:t>
            </a:r>
          </a:p>
          <a:p>
            <a:pPr marL="0" indent="0">
              <a:spcBef>
                <a:spcPts val="0"/>
              </a:spcBef>
              <a:buNone/>
            </a:pPr>
            <a:r>
              <a:rPr lang="en-GB" sz="2000" dirty="0">
                <a:solidFill>
                  <a:prstClr val="black"/>
                </a:solidFill>
              </a:rPr>
              <a:t>Work is done in ‘sprints’ of 1 – 4 weeks starting with a sprint planning meeting which defines the desired outcomes.</a:t>
            </a:r>
          </a:p>
          <a:p>
            <a:pPr marL="0" indent="0">
              <a:spcBef>
                <a:spcPts val="0"/>
              </a:spcBef>
              <a:buNone/>
            </a:pPr>
            <a:r>
              <a:rPr lang="en-GB" sz="2000" dirty="0">
                <a:solidFill>
                  <a:prstClr val="black"/>
                </a:solidFill>
              </a:rPr>
              <a:t>Scrum relies on a self-organising, cross functional team (no overall leader!) so ALL members of the team are essential.</a:t>
            </a:r>
          </a:p>
          <a:p>
            <a:pPr marL="0" indent="0">
              <a:spcBef>
                <a:spcPts val="0"/>
              </a:spcBef>
              <a:buNone/>
            </a:pPr>
            <a:r>
              <a:rPr lang="en-GB" sz="2000" dirty="0">
                <a:solidFill>
                  <a:prstClr val="black"/>
                </a:solidFill>
              </a:rPr>
              <a:t>BUT, two important roles: ScrumMaster who is like a coach for the team, and Product Owner (PO) who represents the business, customers or users who guides the team towards building the right product.</a:t>
            </a:r>
          </a:p>
        </p:txBody>
      </p:sp>
      <p:sp>
        <p:nvSpPr>
          <p:cNvPr id="4" name="Date Placeholder 3">
            <a:extLst>
              <a:ext uri="{FF2B5EF4-FFF2-40B4-BE49-F238E27FC236}">
                <a16:creationId xmlns:a16="http://schemas.microsoft.com/office/drawing/2014/main" id="{95782C71-CD13-4A1C-B7F9-39B5551F70E3}"/>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0BD9F58-461B-4740-880D-286A0AA37B88}"/>
              </a:ext>
            </a:extLst>
          </p:cNvPr>
          <p:cNvSpPr>
            <a:spLocks noGrp="1"/>
          </p:cNvSpPr>
          <p:nvPr>
            <p:ph type="sldNum" sz="quarter" idx="12"/>
          </p:nvPr>
        </p:nvSpPr>
        <p:spPr/>
        <p:txBody>
          <a:bodyPr/>
          <a:lstStyle/>
          <a:p>
            <a:pPr>
              <a:defRPr/>
            </a:pPr>
            <a:fld id="{6550E941-99E4-4403-A917-B30FF69A9617}" type="slidenum">
              <a:rPr lang="en-GB" altLang="en-US" smtClean="0"/>
              <a:pPr>
                <a:defRPr/>
              </a:pPr>
              <a:t>118</a:t>
            </a:fld>
            <a:endParaRPr lang="en-GB" altLang="en-US"/>
          </a:p>
        </p:txBody>
      </p:sp>
    </p:spTree>
    <p:extLst>
      <p:ext uri="{BB962C8B-B14F-4D97-AF65-F5344CB8AC3E}">
        <p14:creationId xmlns:p14="http://schemas.microsoft.com/office/powerpoint/2010/main" val="2332947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FB1A-9E8E-4544-89F7-25CFFD2D7B38}"/>
              </a:ext>
            </a:extLst>
          </p:cNvPr>
          <p:cNvSpPr>
            <a:spLocks noGrp="1"/>
          </p:cNvSpPr>
          <p:nvPr>
            <p:ph type="title"/>
          </p:nvPr>
        </p:nvSpPr>
        <p:spPr>
          <a:xfrm>
            <a:off x="457200" y="274638"/>
            <a:ext cx="8229600" cy="634082"/>
          </a:xfrm>
        </p:spPr>
        <p:txBody>
          <a:bodyPr/>
          <a:lstStyle/>
          <a:p>
            <a:r>
              <a:rPr lang="en-GB" sz="3200" b="1" dirty="0">
                <a:solidFill>
                  <a:prstClr val="black"/>
                </a:solidFill>
              </a:rPr>
              <a:t>Lean Project Management</a:t>
            </a:r>
            <a:endParaRPr lang="en-GB" sz="3200" b="1" dirty="0"/>
          </a:p>
        </p:txBody>
      </p:sp>
      <p:sp>
        <p:nvSpPr>
          <p:cNvPr id="3" name="Content Placeholder 2">
            <a:extLst>
              <a:ext uri="{FF2B5EF4-FFF2-40B4-BE49-F238E27FC236}">
                <a16:creationId xmlns:a16="http://schemas.microsoft.com/office/drawing/2014/main" id="{7EE1EE3B-FB57-4FAD-B25C-56650CF4B4FD}"/>
              </a:ext>
            </a:extLst>
          </p:cNvPr>
          <p:cNvSpPr>
            <a:spLocks noGrp="1"/>
          </p:cNvSpPr>
          <p:nvPr>
            <p:ph idx="1"/>
          </p:nvPr>
        </p:nvSpPr>
        <p:spPr>
          <a:xfrm>
            <a:off x="457200" y="1124744"/>
            <a:ext cx="8229600" cy="4392489"/>
          </a:xfrm>
        </p:spPr>
        <p:txBody>
          <a:bodyPr/>
          <a:lstStyle/>
          <a:p>
            <a:pPr marL="0" indent="0">
              <a:buNone/>
            </a:pPr>
            <a:r>
              <a:rPr lang="en-GB" sz="2800" dirty="0"/>
              <a:t>Lean project management is concerned people, customer, and it is a way of living.</a:t>
            </a:r>
          </a:p>
          <a:p>
            <a:pPr marL="0" indent="0">
              <a:buNone/>
            </a:pPr>
            <a:r>
              <a:rPr lang="en-GB" sz="2800" dirty="0"/>
              <a:t>The methodology is centric on cost reduction, improve quality and customer satisfaction.</a:t>
            </a:r>
          </a:p>
          <a:p>
            <a:pPr marL="0" indent="0">
              <a:buNone/>
            </a:pPr>
            <a:r>
              <a:rPr lang="en-GB" sz="2800" dirty="0"/>
              <a:t>It is a collection of tools used to analyse current status, highlight efficiency and eliminating inefficiency.</a:t>
            </a:r>
          </a:p>
          <a:p>
            <a:pPr marL="0" indent="0">
              <a:buNone/>
            </a:pPr>
            <a:endParaRPr lang="en-GB" dirty="0"/>
          </a:p>
        </p:txBody>
      </p:sp>
      <p:sp>
        <p:nvSpPr>
          <p:cNvPr id="4" name="Date Placeholder 3">
            <a:extLst>
              <a:ext uri="{FF2B5EF4-FFF2-40B4-BE49-F238E27FC236}">
                <a16:creationId xmlns:a16="http://schemas.microsoft.com/office/drawing/2014/main" id="{1073FDE4-D18B-4A73-9DF3-B4897529032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2F1F6073-5CC4-4679-94C6-17ACC8650B47}"/>
              </a:ext>
            </a:extLst>
          </p:cNvPr>
          <p:cNvSpPr>
            <a:spLocks noGrp="1"/>
          </p:cNvSpPr>
          <p:nvPr>
            <p:ph type="sldNum" sz="quarter" idx="12"/>
          </p:nvPr>
        </p:nvSpPr>
        <p:spPr/>
        <p:txBody>
          <a:bodyPr/>
          <a:lstStyle/>
          <a:p>
            <a:pPr>
              <a:defRPr/>
            </a:pPr>
            <a:fld id="{6550E941-99E4-4403-A917-B30FF69A9617}" type="slidenum">
              <a:rPr lang="en-GB" altLang="en-US" smtClean="0"/>
              <a:pPr>
                <a:defRPr/>
              </a:pPr>
              <a:t>119</a:t>
            </a:fld>
            <a:endParaRPr lang="en-GB" altLang="en-US"/>
          </a:p>
        </p:txBody>
      </p:sp>
    </p:spTree>
    <p:extLst>
      <p:ext uri="{BB962C8B-B14F-4D97-AF65-F5344CB8AC3E}">
        <p14:creationId xmlns:p14="http://schemas.microsoft.com/office/powerpoint/2010/main" val="2935191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B6637-4D50-48D8-8288-C21A0855923A}"/>
              </a:ext>
            </a:extLst>
          </p:cNvPr>
          <p:cNvSpPr>
            <a:spLocks noGrp="1"/>
          </p:cNvSpPr>
          <p:nvPr>
            <p:ph type="title"/>
          </p:nvPr>
        </p:nvSpPr>
        <p:spPr>
          <a:xfrm>
            <a:off x="250825" y="151040"/>
            <a:ext cx="8579296" cy="634082"/>
          </a:xfrm>
        </p:spPr>
        <p:txBody>
          <a:bodyPr/>
          <a:lstStyle/>
          <a:p>
            <a:r>
              <a:rPr lang="en-GB" sz="3200" b="1" dirty="0">
                <a:solidFill>
                  <a:prstClr val="black"/>
                </a:solidFill>
              </a:rPr>
              <a:t>Event Chain Methodology </a:t>
            </a:r>
            <a:endParaRPr lang="en-GB" sz="3200" b="1" dirty="0"/>
          </a:p>
        </p:txBody>
      </p:sp>
      <p:sp>
        <p:nvSpPr>
          <p:cNvPr id="3" name="Content Placeholder 2">
            <a:extLst>
              <a:ext uri="{FF2B5EF4-FFF2-40B4-BE49-F238E27FC236}">
                <a16:creationId xmlns:a16="http://schemas.microsoft.com/office/drawing/2014/main" id="{AB8C8D82-F14F-45FF-92A0-4DD441427DBF}"/>
              </a:ext>
            </a:extLst>
          </p:cNvPr>
          <p:cNvSpPr>
            <a:spLocks noGrp="1"/>
          </p:cNvSpPr>
          <p:nvPr>
            <p:ph idx="1"/>
          </p:nvPr>
        </p:nvSpPr>
        <p:spPr>
          <a:xfrm>
            <a:off x="425673" y="980728"/>
            <a:ext cx="8229600" cy="4104456"/>
          </a:xfrm>
        </p:spPr>
        <p:txBody>
          <a:bodyPr/>
          <a:lstStyle/>
          <a:p>
            <a:pPr marL="0" indent="0">
              <a:buNone/>
            </a:pPr>
            <a:r>
              <a:rPr lang="en-GB" sz="2800" dirty="0"/>
              <a:t>Event chain methodology is a scheduled risk analysis techniques, used to manage risks affecting project schedules and the relationship between them.</a:t>
            </a:r>
          </a:p>
          <a:p>
            <a:pPr marL="0" indent="0">
              <a:buNone/>
            </a:pPr>
            <a:r>
              <a:rPr lang="en-GB" sz="2800" dirty="0"/>
              <a:t>It is predominately used to run a run analysis against project schedule and cost.</a:t>
            </a:r>
          </a:p>
          <a:p>
            <a:pPr marL="0" indent="0">
              <a:buNone/>
            </a:pPr>
            <a:r>
              <a:rPr lang="en-GB" sz="2800" dirty="0"/>
              <a:t>Because the risk occurs based on events; the sequence of the risk is determined according to the event.</a:t>
            </a:r>
          </a:p>
          <a:p>
            <a:pPr marL="0" indent="0">
              <a:buNone/>
            </a:pPr>
            <a:endParaRPr lang="en-GB" dirty="0"/>
          </a:p>
        </p:txBody>
      </p:sp>
      <p:sp>
        <p:nvSpPr>
          <p:cNvPr id="4" name="Date Placeholder 3">
            <a:extLst>
              <a:ext uri="{FF2B5EF4-FFF2-40B4-BE49-F238E27FC236}">
                <a16:creationId xmlns:a16="http://schemas.microsoft.com/office/drawing/2014/main" id="{9226F260-CE40-4A16-A084-4A57C43BC809}"/>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AF8FE70-68FE-4FD9-A8F5-A0D1E8D25D72}"/>
              </a:ext>
            </a:extLst>
          </p:cNvPr>
          <p:cNvSpPr>
            <a:spLocks noGrp="1"/>
          </p:cNvSpPr>
          <p:nvPr>
            <p:ph type="sldNum" sz="quarter" idx="12"/>
          </p:nvPr>
        </p:nvSpPr>
        <p:spPr/>
        <p:txBody>
          <a:bodyPr/>
          <a:lstStyle/>
          <a:p>
            <a:pPr>
              <a:defRPr/>
            </a:pPr>
            <a:fld id="{6550E941-99E4-4403-A917-B30FF69A9617}" type="slidenum">
              <a:rPr lang="en-GB" altLang="en-US" smtClean="0"/>
              <a:pPr>
                <a:defRPr/>
              </a:pPr>
              <a:t>120</a:t>
            </a:fld>
            <a:endParaRPr lang="en-GB" altLang="en-US"/>
          </a:p>
        </p:txBody>
      </p:sp>
    </p:spTree>
    <p:extLst>
      <p:ext uri="{BB962C8B-B14F-4D97-AF65-F5344CB8AC3E}">
        <p14:creationId xmlns:p14="http://schemas.microsoft.com/office/powerpoint/2010/main" val="755208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3A384-50E3-4AE7-A1A7-A56FCD7004B1}"/>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AF84D22D-B8D6-4A3E-AE74-BACE45DED3B4}"/>
              </a:ext>
            </a:extLst>
          </p:cNvPr>
          <p:cNvSpPr>
            <a:spLocks noGrp="1"/>
          </p:cNvSpPr>
          <p:nvPr>
            <p:ph idx="1"/>
          </p:nvPr>
        </p:nvSpPr>
        <p:spPr>
          <a:xfrm>
            <a:off x="457200" y="1600201"/>
            <a:ext cx="8229600" cy="1684783"/>
          </a:xfrm>
        </p:spPr>
        <p:txBody>
          <a:bodyPr/>
          <a:lstStyle/>
          <a:p>
            <a:pPr marL="0" indent="0">
              <a:buNone/>
            </a:pPr>
            <a:r>
              <a:rPr lang="en-GB" sz="2800" dirty="0"/>
              <a:t>Project Management methodologies provides a logical and structured guide to accomplish project goals and objectives.</a:t>
            </a:r>
          </a:p>
        </p:txBody>
      </p:sp>
      <p:sp>
        <p:nvSpPr>
          <p:cNvPr id="4" name="Date Placeholder 3">
            <a:extLst>
              <a:ext uri="{FF2B5EF4-FFF2-40B4-BE49-F238E27FC236}">
                <a16:creationId xmlns:a16="http://schemas.microsoft.com/office/drawing/2014/main" id="{9FC95746-AEBA-4800-B21D-50458CAAB1F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204B2FE-472B-4C2B-B96C-429DC4238C61}"/>
              </a:ext>
            </a:extLst>
          </p:cNvPr>
          <p:cNvSpPr>
            <a:spLocks noGrp="1"/>
          </p:cNvSpPr>
          <p:nvPr>
            <p:ph type="sldNum" sz="quarter" idx="12"/>
          </p:nvPr>
        </p:nvSpPr>
        <p:spPr/>
        <p:txBody>
          <a:bodyPr/>
          <a:lstStyle/>
          <a:p>
            <a:pPr>
              <a:defRPr/>
            </a:pPr>
            <a:fld id="{6550E941-99E4-4403-A917-B30FF69A9617}" type="slidenum">
              <a:rPr lang="en-GB" altLang="en-US" smtClean="0"/>
              <a:pPr>
                <a:defRPr/>
              </a:pPr>
              <a:t>121</a:t>
            </a:fld>
            <a:endParaRPr lang="en-GB" altLang="en-US"/>
          </a:p>
        </p:txBody>
      </p:sp>
    </p:spTree>
    <p:extLst>
      <p:ext uri="{BB962C8B-B14F-4D97-AF65-F5344CB8AC3E}">
        <p14:creationId xmlns:p14="http://schemas.microsoft.com/office/powerpoint/2010/main" val="3053682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p:txBody>
          <a:bodyPr/>
          <a:lstStyle/>
          <a:p>
            <a:pPr marL="0" indent="0">
              <a:buNone/>
            </a:pPr>
            <a:r>
              <a:rPr lang="en-US" altLang="en-US" sz="2800" dirty="0"/>
              <a:t>PMI (2006) </a:t>
            </a:r>
            <a:r>
              <a:rPr lang="en-US" altLang="en-US" sz="2800" i="1" dirty="0"/>
              <a:t>The Guide to the Project Management Body of Knowledge (</a:t>
            </a:r>
            <a:r>
              <a:rPr lang="en-US" altLang="en-US" sz="2800" i="1" dirty="0" err="1"/>
              <a:t>PMBoK</a:t>
            </a:r>
            <a:r>
              <a:rPr lang="en-US" altLang="en-US" sz="2800" i="1" dirty="0"/>
              <a:t>)</a:t>
            </a:r>
            <a:r>
              <a:rPr lang="en-US" altLang="en-US" sz="2800" dirty="0"/>
              <a:t>, 5th Edition: PMI</a:t>
            </a:r>
          </a:p>
          <a:p>
            <a:pPr marL="0" indent="0">
              <a:buNone/>
            </a:pPr>
            <a:r>
              <a:rPr lang="en-GB" sz="2800" dirty="0"/>
              <a:t>Larson, E. and Gray, C. (2018) Project Management: </a:t>
            </a:r>
            <a:r>
              <a:rPr lang="en-GB" sz="2800" i="1" dirty="0"/>
              <a:t>The Managerial Process 7</a:t>
            </a:r>
            <a:r>
              <a:rPr lang="en-GB" sz="2800" i="1" baseline="30000" dirty="0"/>
              <a:t>th</a:t>
            </a:r>
            <a:r>
              <a:rPr lang="en-GB" sz="2800" i="1" dirty="0"/>
              <a:t> Edition, </a:t>
            </a:r>
            <a:r>
              <a:rPr lang="en-GB" sz="2800" dirty="0"/>
              <a:t>McGraw Hill.</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122</a:t>
            </a:fld>
            <a:endParaRPr lang="en-GB" altLang="en-US"/>
          </a:p>
        </p:txBody>
      </p:sp>
    </p:spTree>
    <p:extLst>
      <p:ext uri="{BB962C8B-B14F-4D97-AF65-F5344CB8AC3E}">
        <p14:creationId xmlns:p14="http://schemas.microsoft.com/office/powerpoint/2010/main" val="1375464135"/>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8604448" cy="1224137"/>
          </a:xfrm>
        </p:spPr>
        <p:txBody>
          <a:bodyPr/>
          <a:lstStyle/>
          <a:p>
            <a:pPr eaLnBrk="1" fontAlgn="auto" hangingPunct="1">
              <a:spcAft>
                <a:spcPts val="0"/>
              </a:spcAft>
              <a:defRPr/>
            </a:pPr>
            <a:r>
              <a:rPr lang="en-US" dirty="0"/>
              <a:t>Project Initiation and Planning</a:t>
            </a:r>
            <a:br>
              <a:rPr lang="en-GB" dirty="0">
                <a:solidFill>
                  <a:srgbClr val="FFFF00"/>
                </a:solidFill>
              </a:rPr>
            </a:br>
            <a:endParaRPr lang="en-US" sz="2400" dirty="0">
              <a:solidFill>
                <a:srgbClr val="FFFF00"/>
              </a:solidFill>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50825" y="1600201"/>
            <a:ext cx="8641655" cy="2548879"/>
          </a:xfrm>
        </p:spPr>
        <p:txBody>
          <a:bodyPr/>
          <a:lstStyle/>
          <a:p>
            <a:pPr marL="0" indent="0">
              <a:buNone/>
            </a:pPr>
            <a:r>
              <a:rPr lang="en-GB" sz="2800" dirty="0"/>
              <a:t>It is important to have a have a holistic view of the project and determine how the different aspects of the project will be achieved. </a:t>
            </a:r>
          </a:p>
          <a:p>
            <a:pPr marL="0" indent="0">
              <a:buNone/>
            </a:pPr>
            <a:r>
              <a:rPr lang="en-GB" sz="2800" dirty="0"/>
              <a:t>Have a robust planning approach to pre-determine how the project </a:t>
            </a:r>
            <a:r>
              <a:rPr lang="en-GB" sz="2800"/>
              <a:t>will be impacted</a:t>
            </a:r>
            <a:r>
              <a:rPr lang="en-GB" sz="2800" dirty="0"/>
              <a:t>.</a:t>
            </a:r>
          </a:p>
          <a:p>
            <a:pPr marL="0" indent="0">
              <a:buNone/>
            </a:pPr>
            <a:endParaRPr lang="en-GB" sz="2800" dirty="0"/>
          </a:p>
          <a:p>
            <a:pPr marL="0" indent="0">
              <a:buNone/>
            </a:pPr>
            <a:endParaRPr lang="en-GB" sz="2800" dirty="0"/>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124</a:t>
            </a:fld>
            <a:endParaRPr lang="en-GB" altLang="en-US"/>
          </a:p>
        </p:txBody>
      </p:sp>
    </p:spTree>
    <p:extLst>
      <p:ext uri="{BB962C8B-B14F-4D97-AF65-F5344CB8AC3E}">
        <p14:creationId xmlns:p14="http://schemas.microsoft.com/office/powerpoint/2010/main" val="115127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BD60-0C2F-47E2-BCC7-EDC4CCC12730}"/>
              </a:ext>
            </a:extLst>
          </p:cNvPr>
          <p:cNvSpPr>
            <a:spLocks noGrp="1"/>
          </p:cNvSpPr>
          <p:nvPr>
            <p:ph type="title"/>
          </p:nvPr>
        </p:nvSpPr>
        <p:spPr>
          <a:xfrm>
            <a:off x="440772" y="86123"/>
            <a:ext cx="8229600" cy="706090"/>
          </a:xfrm>
        </p:spPr>
        <p:txBody>
          <a:bodyPr/>
          <a:lstStyle/>
          <a:p>
            <a:r>
              <a:rPr lang="en-GB" sz="3200" b="1" dirty="0"/>
              <a:t>Project Life Cycle</a:t>
            </a:r>
          </a:p>
        </p:txBody>
      </p:sp>
      <p:sp>
        <p:nvSpPr>
          <p:cNvPr id="4" name="Date Placeholder 3">
            <a:extLst>
              <a:ext uri="{FF2B5EF4-FFF2-40B4-BE49-F238E27FC236}">
                <a16:creationId xmlns:a16="http://schemas.microsoft.com/office/drawing/2014/main" id="{A0233DE2-0C6B-44CB-BF85-CD03D9D40F25}"/>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7880B39A-4577-4D8D-9765-83272FA3A78C}"/>
              </a:ext>
            </a:extLst>
          </p:cNvPr>
          <p:cNvSpPr>
            <a:spLocks noGrp="1"/>
          </p:cNvSpPr>
          <p:nvPr>
            <p:ph type="sldNum" sz="quarter" idx="12"/>
          </p:nvPr>
        </p:nvSpPr>
        <p:spPr/>
        <p:txBody>
          <a:bodyPr/>
          <a:lstStyle/>
          <a:p>
            <a:pPr>
              <a:defRPr/>
            </a:pPr>
            <a:fld id="{6550E941-99E4-4403-A917-B30FF69A9617}" type="slidenum">
              <a:rPr lang="en-GB" altLang="en-US" smtClean="0"/>
              <a:pPr>
                <a:defRPr/>
              </a:pPr>
              <a:t>125</a:t>
            </a:fld>
            <a:endParaRPr lang="en-GB" altLang="en-US"/>
          </a:p>
        </p:txBody>
      </p:sp>
      <p:pic>
        <p:nvPicPr>
          <p:cNvPr id="1026" name="Picture 2" descr="See the source image">
            <a:extLst>
              <a:ext uri="{FF2B5EF4-FFF2-40B4-BE49-F238E27FC236}">
                <a16:creationId xmlns:a16="http://schemas.microsoft.com/office/drawing/2014/main" id="{370A75CD-5688-4495-8449-5F67F8D7707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824" y="1412776"/>
            <a:ext cx="8641655"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403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43AD0-CC72-450F-A154-A84FD0658E83}"/>
              </a:ext>
            </a:extLst>
          </p:cNvPr>
          <p:cNvSpPr>
            <a:spLocks noGrp="1"/>
          </p:cNvSpPr>
          <p:nvPr>
            <p:ph type="title"/>
          </p:nvPr>
        </p:nvSpPr>
        <p:spPr>
          <a:xfrm>
            <a:off x="457200" y="274638"/>
            <a:ext cx="8229600" cy="778098"/>
          </a:xfrm>
        </p:spPr>
        <p:txBody>
          <a:bodyPr/>
          <a:lstStyle/>
          <a:p>
            <a:r>
              <a:rPr lang="en-GB" sz="3200" b="1" dirty="0"/>
              <a:t>Phase 1: Project Conception and Initiation</a:t>
            </a:r>
          </a:p>
        </p:txBody>
      </p:sp>
      <p:sp>
        <p:nvSpPr>
          <p:cNvPr id="3" name="Content Placeholder 2">
            <a:extLst>
              <a:ext uri="{FF2B5EF4-FFF2-40B4-BE49-F238E27FC236}">
                <a16:creationId xmlns:a16="http://schemas.microsoft.com/office/drawing/2014/main" id="{9216672F-D2DF-4E72-A741-BD7B798EACEC}"/>
              </a:ext>
            </a:extLst>
          </p:cNvPr>
          <p:cNvSpPr>
            <a:spLocks noGrp="1"/>
          </p:cNvSpPr>
          <p:nvPr>
            <p:ph idx="1"/>
          </p:nvPr>
        </p:nvSpPr>
        <p:spPr>
          <a:xfrm>
            <a:off x="143508" y="1463340"/>
            <a:ext cx="8856984" cy="3077699"/>
          </a:xfrm>
        </p:spPr>
        <p:txBody>
          <a:bodyPr/>
          <a:lstStyle/>
          <a:p>
            <a:pPr marL="0" indent="0">
              <a:buNone/>
            </a:pPr>
            <a:r>
              <a:rPr lang="en-GB" sz="2800" dirty="0"/>
              <a:t>Technically  the concept development or initiation begins with developing the </a:t>
            </a:r>
            <a:r>
              <a:rPr lang="en-GB" sz="2800" b="1" dirty="0"/>
              <a:t>Business Case</a:t>
            </a:r>
            <a:r>
              <a:rPr lang="en-GB" sz="2800" dirty="0"/>
              <a:t>.</a:t>
            </a:r>
          </a:p>
          <a:p>
            <a:pPr marL="0" indent="0">
              <a:buNone/>
            </a:pPr>
            <a:r>
              <a:rPr lang="en-GB" sz="2800" dirty="0"/>
              <a:t>As the ‘Bible of the project’, it provides justification of the project and highlight the WHAT, WHY, and HOW.</a:t>
            </a:r>
          </a:p>
          <a:p>
            <a:pPr marL="0" indent="0">
              <a:buNone/>
            </a:pPr>
            <a:r>
              <a:rPr lang="en-GB" sz="2800" dirty="0"/>
              <a:t>It requires a lot of research, hence, the need for the feasibility study, SWOT Analysis and STEEPLE Analysis</a:t>
            </a:r>
          </a:p>
          <a:p>
            <a:pPr marL="0" indent="0">
              <a:buNone/>
            </a:pPr>
            <a:endParaRPr lang="en-GB" sz="2800" dirty="0"/>
          </a:p>
        </p:txBody>
      </p:sp>
      <p:sp>
        <p:nvSpPr>
          <p:cNvPr id="4" name="Date Placeholder 3">
            <a:extLst>
              <a:ext uri="{FF2B5EF4-FFF2-40B4-BE49-F238E27FC236}">
                <a16:creationId xmlns:a16="http://schemas.microsoft.com/office/drawing/2014/main" id="{CF19C069-3E49-4DEE-9D81-F3C5CDE853C5}"/>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B3276AA-EE50-478B-8D5B-C95C13ADA7C9}"/>
              </a:ext>
            </a:extLst>
          </p:cNvPr>
          <p:cNvSpPr>
            <a:spLocks noGrp="1"/>
          </p:cNvSpPr>
          <p:nvPr>
            <p:ph type="sldNum" sz="quarter" idx="12"/>
          </p:nvPr>
        </p:nvSpPr>
        <p:spPr/>
        <p:txBody>
          <a:bodyPr/>
          <a:lstStyle/>
          <a:p>
            <a:pPr>
              <a:defRPr/>
            </a:pPr>
            <a:fld id="{6550E941-99E4-4403-A917-B30FF69A9617}" type="slidenum">
              <a:rPr lang="en-GB" altLang="en-US" smtClean="0"/>
              <a:pPr>
                <a:defRPr/>
              </a:pPr>
              <a:t>126</a:t>
            </a:fld>
            <a:endParaRPr lang="en-GB" altLang="en-US"/>
          </a:p>
        </p:txBody>
      </p:sp>
    </p:spTree>
    <p:extLst>
      <p:ext uri="{BB962C8B-B14F-4D97-AF65-F5344CB8AC3E}">
        <p14:creationId xmlns:p14="http://schemas.microsoft.com/office/powerpoint/2010/main" val="424236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956ADA-2790-4CFC-87E0-57EDA3422508}"/>
              </a:ext>
            </a:extLst>
          </p:cNvPr>
          <p:cNvSpPr>
            <a:spLocks noGrp="1"/>
          </p:cNvSpPr>
          <p:nvPr>
            <p:ph idx="1"/>
          </p:nvPr>
        </p:nvSpPr>
        <p:spPr>
          <a:xfrm>
            <a:off x="429599" y="476672"/>
            <a:ext cx="8229600" cy="4896544"/>
          </a:xfrm>
        </p:spPr>
        <p:txBody>
          <a:bodyPr/>
          <a:lstStyle/>
          <a:p>
            <a:pPr marL="0" indent="0">
              <a:buNone/>
            </a:pPr>
            <a:r>
              <a:rPr lang="en-GB" dirty="0"/>
              <a:t>The Business Case provides justification for the proposed project plan and any potential change that may emerge. </a:t>
            </a:r>
          </a:p>
          <a:p>
            <a:pPr marL="0" indent="0">
              <a:buNone/>
            </a:pPr>
            <a:r>
              <a:rPr lang="en-GB" dirty="0"/>
              <a:t>It outlines the allocation of capital and resources required to implement the project.</a:t>
            </a:r>
          </a:p>
          <a:p>
            <a:pPr marL="0" indent="0">
              <a:buNone/>
            </a:pPr>
            <a:r>
              <a:rPr lang="en-GB" dirty="0"/>
              <a:t>It outline the strategies or proposed action plan for the project.</a:t>
            </a:r>
          </a:p>
          <a:p>
            <a:pPr marL="0" indent="0">
              <a:buNone/>
            </a:pPr>
            <a:r>
              <a:rPr lang="en-GB" dirty="0"/>
              <a:t>Provides decision makers with options on weather to invest or not.</a:t>
            </a:r>
          </a:p>
          <a:p>
            <a:endParaRPr lang="en-GB" dirty="0"/>
          </a:p>
        </p:txBody>
      </p:sp>
      <p:sp>
        <p:nvSpPr>
          <p:cNvPr id="4" name="Date Placeholder 3">
            <a:extLst>
              <a:ext uri="{FF2B5EF4-FFF2-40B4-BE49-F238E27FC236}">
                <a16:creationId xmlns:a16="http://schemas.microsoft.com/office/drawing/2014/main" id="{EEFDAD22-647A-4F9C-9BF5-B69E4DA1D620}"/>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DE1642A4-0573-4FB2-B163-C14622D5F983}"/>
              </a:ext>
            </a:extLst>
          </p:cNvPr>
          <p:cNvSpPr>
            <a:spLocks noGrp="1"/>
          </p:cNvSpPr>
          <p:nvPr>
            <p:ph type="sldNum" sz="quarter" idx="12"/>
          </p:nvPr>
        </p:nvSpPr>
        <p:spPr/>
        <p:txBody>
          <a:bodyPr/>
          <a:lstStyle/>
          <a:p>
            <a:pPr>
              <a:defRPr/>
            </a:pPr>
            <a:fld id="{6550E941-99E4-4403-A917-B30FF69A9617}" type="slidenum">
              <a:rPr lang="en-GB" altLang="en-US" smtClean="0"/>
              <a:pPr>
                <a:defRPr/>
              </a:pPr>
              <a:t>127</a:t>
            </a:fld>
            <a:endParaRPr lang="en-GB" altLang="en-US"/>
          </a:p>
        </p:txBody>
      </p:sp>
    </p:spTree>
    <p:extLst>
      <p:ext uri="{BB962C8B-B14F-4D97-AF65-F5344CB8AC3E}">
        <p14:creationId xmlns:p14="http://schemas.microsoft.com/office/powerpoint/2010/main" val="417849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5782C8-3E87-44B1-863F-5D3470230D83}"/>
              </a:ext>
            </a:extLst>
          </p:cNvPr>
          <p:cNvSpPr>
            <a:spLocks noGrp="1"/>
          </p:cNvSpPr>
          <p:nvPr>
            <p:ph idx="1"/>
          </p:nvPr>
        </p:nvSpPr>
        <p:spPr>
          <a:xfrm>
            <a:off x="323528" y="404664"/>
            <a:ext cx="8229600" cy="4821485"/>
          </a:xfrm>
        </p:spPr>
        <p:txBody>
          <a:bodyPr/>
          <a:lstStyle/>
          <a:p>
            <a:pPr marL="0" indent="0">
              <a:buNone/>
            </a:pPr>
            <a:r>
              <a:rPr lang="en-GB" dirty="0"/>
              <a:t>In order develop a robust Business Case:</a:t>
            </a:r>
          </a:p>
          <a:p>
            <a:pPr marL="0" indent="0">
              <a:buNone/>
            </a:pPr>
            <a:r>
              <a:rPr lang="en-GB" dirty="0"/>
              <a:t>You need to research the market to identify the gaps or needs, know your competitors, and ascertain what alternatives are available.</a:t>
            </a:r>
          </a:p>
          <a:p>
            <a:pPr marL="0" indent="0">
              <a:buNone/>
            </a:pPr>
            <a:r>
              <a:rPr lang="en-GB" dirty="0"/>
              <a:t>Compare available approaches or methodologies.</a:t>
            </a:r>
          </a:p>
          <a:p>
            <a:pPr marL="0" indent="0">
              <a:buNone/>
            </a:pPr>
            <a:r>
              <a:rPr lang="en-GB" dirty="0"/>
              <a:t>Compile relevant information to develop the goals, objectives and strategies.</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D05DE1EB-2076-4187-9FFE-8BBB2E71269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903CEB0F-F43B-401B-BCC1-57ED5F1A051D}"/>
              </a:ext>
            </a:extLst>
          </p:cNvPr>
          <p:cNvSpPr>
            <a:spLocks noGrp="1"/>
          </p:cNvSpPr>
          <p:nvPr>
            <p:ph type="sldNum" sz="quarter" idx="12"/>
          </p:nvPr>
        </p:nvSpPr>
        <p:spPr/>
        <p:txBody>
          <a:bodyPr/>
          <a:lstStyle/>
          <a:p>
            <a:pPr>
              <a:defRPr/>
            </a:pPr>
            <a:fld id="{6550E941-99E4-4403-A917-B30FF69A9617}" type="slidenum">
              <a:rPr lang="en-GB" altLang="en-US" smtClean="0"/>
              <a:pPr>
                <a:defRPr/>
              </a:pPr>
              <a:t>128</a:t>
            </a:fld>
            <a:endParaRPr lang="en-GB" altLang="en-US"/>
          </a:p>
        </p:txBody>
      </p:sp>
    </p:spTree>
    <p:extLst>
      <p:ext uri="{BB962C8B-B14F-4D97-AF65-F5344CB8AC3E}">
        <p14:creationId xmlns:p14="http://schemas.microsoft.com/office/powerpoint/2010/main" val="687168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35434-55E1-44E3-AA99-711EC593A80B}"/>
              </a:ext>
            </a:extLst>
          </p:cNvPr>
          <p:cNvSpPr>
            <a:spLocks noGrp="1"/>
          </p:cNvSpPr>
          <p:nvPr>
            <p:ph type="title"/>
          </p:nvPr>
        </p:nvSpPr>
        <p:spPr>
          <a:xfrm>
            <a:off x="457200" y="0"/>
            <a:ext cx="8229600" cy="706090"/>
          </a:xfrm>
        </p:spPr>
        <p:txBody>
          <a:bodyPr/>
          <a:lstStyle/>
          <a:p>
            <a:r>
              <a:rPr lang="en-GB" sz="3200" b="1" dirty="0"/>
              <a:t>Business Case Details</a:t>
            </a:r>
          </a:p>
        </p:txBody>
      </p:sp>
      <p:sp>
        <p:nvSpPr>
          <p:cNvPr id="3" name="Content Placeholder 2">
            <a:extLst>
              <a:ext uri="{FF2B5EF4-FFF2-40B4-BE49-F238E27FC236}">
                <a16:creationId xmlns:a16="http://schemas.microsoft.com/office/drawing/2014/main" id="{C5F7DFF3-8708-4149-BA53-9691D9B8CA09}"/>
              </a:ext>
            </a:extLst>
          </p:cNvPr>
          <p:cNvSpPr>
            <a:spLocks noGrp="1"/>
          </p:cNvSpPr>
          <p:nvPr>
            <p:ph idx="1"/>
          </p:nvPr>
        </p:nvSpPr>
        <p:spPr>
          <a:xfrm>
            <a:off x="92074" y="980728"/>
            <a:ext cx="9051926" cy="4608512"/>
          </a:xfrm>
        </p:spPr>
        <p:txBody>
          <a:bodyPr/>
          <a:lstStyle/>
          <a:p>
            <a:pPr marL="0" indent="0">
              <a:buNone/>
            </a:pPr>
            <a:r>
              <a:rPr lang="en-GB" sz="2000" dirty="0"/>
              <a:t>Executive Summary.</a:t>
            </a:r>
          </a:p>
          <a:p>
            <a:pPr marL="0" indent="0">
              <a:buNone/>
            </a:pPr>
            <a:r>
              <a:rPr lang="en-GB" sz="2000" dirty="0"/>
              <a:t>The Need or Requirement Analysis.</a:t>
            </a:r>
          </a:p>
          <a:p>
            <a:pPr marL="0" indent="0">
              <a:buNone/>
            </a:pPr>
            <a:r>
              <a:rPr lang="en-GB" sz="2000" dirty="0"/>
              <a:t>The Potential Solution (brief visual understanding of the solution or story telling).</a:t>
            </a:r>
          </a:p>
          <a:p>
            <a:pPr marL="0" indent="0">
              <a:buNone/>
            </a:pPr>
            <a:r>
              <a:rPr lang="en-GB" sz="2000" dirty="0"/>
              <a:t>The Innovation behind the idea (the uniqueness or the value creation including benefit realisation).</a:t>
            </a:r>
          </a:p>
          <a:p>
            <a:pPr marL="0" indent="0">
              <a:buNone/>
            </a:pPr>
            <a:r>
              <a:rPr lang="en-GB" sz="2000" dirty="0"/>
              <a:t>Customer Research (generate date through survey).</a:t>
            </a:r>
          </a:p>
          <a:p>
            <a:pPr marL="0" indent="0">
              <a:buNone/>
            </a:pPr>
            <a:r>
              <a:rPr lang="en-GB" sz="2000" dirty="0"/>
              <a:t>Design and Development Plans.</a:t>
            </a:r>
          </a:p>
          <a:p>
            <a:pPr marL="0" indent="0">
              <a:buNone/>
            </a:pPr>
            <a:r>
              <a:rPr lang="en-GB" sz="2000" dirty="0"/>
              <a:t>Investment Requirements (design and development; project management)</a:t>
            </a:r>
          </a:p>
          <a:p>
            <a:pPr marL="0" indent="0">
              <a:buNone/>
            </a:pPr>
            <a:r>
              <a:rPr lang="en-GB" sz="2000" dirty="0"/>
              <a:t>Expected Benefit (Financial benefits including Return of Investment for sponsors and financers, Social benefits and Environmental benefits).</a:t>
            </a:r>
          </a:p>
          <a:p>
            <a:pPr marL="0" indent="0">
              <a:buNone/>
            </a:pPr>
            <a:r>
              <a:rPr lang="en-GB" sz="2000" dirty="0"/>
              <a:t>The Ask and the future plan (equip your project sponsors with the required information about what you need to proceed).</a:t>
            </a:r>
          </a:p>
          <a:p>
            <a:endParaRPr lang="en-GB" sz="2800" dirty="0"/>
          </a:p>
          <a:p>
            <a:endParaRPr lang="en-GB" dirty="0"/>
          </a:p>
        </p:txBody>
      </p:sp>
      <p:sp>
        <p:nvSpPr>
          <p:cNvPr id="4" name="Date Placeholder 3">
            <a:extLst>
              <a:ext uri="{FF2B5EF4-FFF2-40B4-BE49-F238E27FC236}">
                <a16:creationId xmlns:a16="http://schemas.microsoft.com/office/drawing/2014/main" id="{33E2A236-0CEA-4534-BCB9-1C5C862F06F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A71F83FB-1E4F-495F-8FB5-0E12625B1F97}"/>
              </a:ext>
            </a:extLst>
          </p:cNvPr>
          <p:cNvSpPr>
            <a:spLocks noGrp="1"/>
          </p:cNvSpPr>
          <p:nvPr>
            <p:ph type="sldNum" sz="quarter" idx="12"/>
          </p:nvPr>
        </p:nvSpPr>
        <p:spPr/>
        <p:txBody>
          <a:bodyPr/>
          <a:lstStyle/>
          <a:p>
            <a:pPr>
              <a:defRPr/>
            </a:pPr>
            <a:fld id="{6550E941-99E4-4403-A917-B30FF69A9617}" type="slidenum">
              <a:rPr lang="en-GB" altLang="en-US" smtClean="0"/>
              <a:pPr>
                <a:defRPr/>
              </a:pPr>
              <a:t>129</a:t>
            </a:fld>
            <a:endParaRPr lang="en-GB" altLang="en-US"/>
          </a:p>
        </p:txBody>
      </p:sp>
    </p:spTree>
    <p:extLst>
      <p:ext uri="{BB962C8B-B14F-4D97-AF65-F5344CB8AC3E}">
        <p14:creationId xmlns:p14="http://schemas.microsoft.com/office/powerpoint/2010/main" val="1327354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136525"/>
            <a:ext cx="8229600" cy="556171"/>
          </a:xfrm>
        </p:spPr>
        <p:txBody>
          <a:bodyPr/>
          <a:lstStyle/>
          <a:p>
            <a:r>
              <a:rPr lang="en-GB" sz="3200" b="1" dirty="0"/>
              <a:t>Phase 2: Planning</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130</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166419" y="980728"/>
            <a:ext cx="8713663" cy="4248472"/>
          </a:xfrm>
        </p:spPr>
        <p:txBody>
          <a:bodyPr/>
          <a:lstStyle/>
          <a:p>
            <a:pPr marL="0" indent="0">
              <a:buNone/>
            </a:pPr>
            <a:r>
              <a:rPr lang="en-GB" sz="2400" dirty="0"/>
              <a:t>It is important to have all relevant templates ready and follow these steps:</a:t>
            </a:r>
          </a:p>
          <a:p>
            <a:pPr marL="0" indent="0">
              <a:buNone/>
            </a:pPr>
            <a:r>
              <a:rPr lang="en-GB" sz="2400" dirty="0"/>
              <a:t>Create the project charter (high level detail on scope, timeline, budget and resources).</a:t>
            </a:r>
          </a:p>
          <a:p>
            <a:pPr marL="0" indent="0">
              <a:buNone/>
            </a:pPr>
            <a:r>
              <a:rPr lang="en-GB" sz="2400" dirty="0"/>
              <a:t>Create project plan (detailed with templates).</a:t>
            </a:r>
          </a:p>
          <a:p>
            <a:pPr marL="0" indent="0">
              <a:buNone/>
            </a:pPr>
            <a:r>
              <a:rPr lang="en-GB" sz="2400" dirty="0"/>
              <a:t>Breakdown deliverables (collaborate with project team and stakeholders).</a:t>
            </a:r>
          </a:p>
          <a:p>
            <a:pPr marL="0" indent="0">
              <a:buNone/>
            </a:pPr>
            <a:r>
              <a:rPr lang="en-GB" sz="2400" dirty="0"/>
              <a:t>Determine dependencies (issues, risks, resources, critical path).</a:t>
            </a:r>
          </a:p>
          <a:p>
            <a:pPr marL="0" indent="0">
              <a:buNone/>
            </a:pPr>
            <a:r>
              <a:rPr lang="en-GB" sz="2400" dirty="0"/>
              <a:t>Create timeline (detailed based on work packages).</a:t>
            </a:r>
          </a:p>
          <a:p>
            <a:pPr marL="0" indent="0">
              <a:buNone/>
            </a:pPr>
            <a:r>
              <a:rPr lang="en-GB" sz="2400" dirty="0"/>
              <a:t>Assign resource (assign based on skill set, allocate cost)</a:t>
            </a:r>
          </a:p>
        </p:txBody>
      </p:sp>
    </p:spTree>
    <p:extLst>
      <p:ext uri="{BB962C8B-B14F-4D97-AF65-F5344CB8AC3E}">
        <p14:creationId xmlns:p14="http://schemas.microsoft.com/office/powerpoint/2010/main" val="2789331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68352" y="94291"/>
            <a:ext cx="8229600" cy="706090"/>
          </a:xfrm>
        </p:spPr>
        <p:txBody>
          <a:bodyPr/>
          <a:lstStyle/>
          <a:p>
            <a:r>
              <a:rPr lang="en-GB" sz="3200" b="1" dirty="0"/>
              <a:t>Planning for Scope</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131</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323528" y="1124745"/>
            <a:ext cx="8713663" cy="2592288"/>
          </a:xfrm>
        </p:spPr>
        <p:txBody>
          <a:bodyPr/>
          <a:lstStyle/>
          <a:p>
            <a:pPr marL="0" indent="0">
              <a:buNone/>
            </a:pPr>
            <a:r>
              <a:rPr lang="en-GB" sz="2800" dirty="0"/>
              <a:t>According to PMI (2006, p 385) “Project scope is work that must be performed to deliver a product, service or result with the specified features and functions.”</a:t>
            </a:r>
          </a:p>
          <a:p>
            <a:pPr marL="0" indent="0">
              <a:buNone/>
            </a:pPr>
            <a:r>
              <a:rPr lang="en-GB" sz="2800" dirty="0"/>
              <a:t>It provided the link between the project goal and the work, which need to be completed to achieve it.</a:t>
            </a:r>
          </a:p>
          <a:p>
            <a:pPr marL="0" indent="0">
              <a:buNone/>
            </a:pPr>
            <a:endParaRPr lang="en-GB" dirty="0"/>
          </a:p>
        </p:txBody>
      </p:sp>
    </p:spTree>
    <p:extLst>
      <p:ext uri="{BB962C8B-B14F-4D97-AF65-F5344CB8AC3E}">
        <p14:creationId xmlns:p14="http://schemas.microsoft.com/office/powerpoint/2010/main" val="1472382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283721" y="51197"/>
            <a:ext cx="8229600" cy="641499"/>
          </a:xfrm>
        </p:spPr>
        <p:txBody>
          <a:bodyPr/>
          <a:lstStyle/>
          <a:p>
            <a:r>
              <a:rPr lang="en-GB" sz="3200" b="1" dirty="0"/>
              <a:t>Project Planning</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132</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234833" y="1052736"/>
            <a:ext cx="8674334" cy="4176464"/>
          </a:xfrm>
        </p:spPr>
        <p:txBody>
          <a:bodyPr/>
          <a:lstStyle/>
          <a:p>
            <a:pPr marL="0" indent="0">
              <a:buNone/>
            </a:pPr>
            <a:r>
              <a:rPr lang="en-GB" sz="2800" dirty="0"/>
              <a:t>All project seeks to deliver “something”; either to solve a problem through change or to fill a Gap by creating something.</a:t>
            </a:r>
          </a:p>
          <a:p>
            <a:pPr marL="0" indent="0">
              <a:buNone/>
            </a:pPr>
            <a:r>
              <a:rPr lang="en-GB" sz="2800" dirty="0"/>
              <a:t>The goal of that project must be clearly defined, ensuring that everyone understands what is to be delivered or have a clearly defined expectation of the outcomes upon completion.</a:t>
            </a:r>
          </a:p>
          <a:p>
            <a:pPr marL="0" indent="0">
              <a:buNone/>
            </a:pPr>
            <a:r>
              <a:rPr lang="en-GB" sz="2800" dirty="0"/>
              <a:t>The objectives must be defined with evident and clear boundaries; and specify the deliverables.</a:t>
            </a:r>
          </a:p>
        </p:txBody>
      </p:sp>
    </p:spTree>
    <p:extLst>
      <p:ext uri="{BB962C8B-B14F-4D97-AF65-F5344CB8AC3E}">
        <p14:creationId xmlns:p14="http://schemas.microsoft.com/office/powerpoint/2010/main" val="1238334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6BF6E-00E2-4FDF-B58E-5031294ED7FB}"/>
              </a:ext>
            </a:extLst>
          </p:cNvPr>
          <p:cNvSpPr>
            <a:spLocks noGrp="1"/>
          </p:cNvSpPr>
          <p:nvPr>
            <p:ph type="title"/>
          </p:nvPr>
        </p:nvSpPr>
        <p:spPr>
          <a:xfrm>
            <a:off x="438835" y="33265"/>
            <a:ext cx="8229600" cy="778098"/>
          </a:xfrm>
        </p:spPr>
        <p:txBody>
          <a:bodyPr/>
          <a:lstStyle/>
          <a:p>
            <a:r>
              <a:rPr lang="en-GB" sz="3200" b="1" dirty="0"/>
              <a:t>Perspectives on Scope</a:t>
            </a:r>
          </a:p>
        </p:txBody>
      </p:sp>
      <p:sp>
        <p:nvSpPr>
          <p:cNvPr id="3" name="Content Placeholder 2">
            <a:extLst>
              <a:ext uri="{FF2B5EF4-FFF2-40B4-BE49-F238E27FC236}">
                <a16:creationId xmlns:a16="http://schemas.microsoft.com/office/drawing/2014/main" id="{52863320-2639-478B-B420-1406B53D656E}"/>
              </a:ext>
            </a:extLst>
          </p:cNvPr>
          <p:cNvSpPr>
            <a:spLocks noGrp="1"/>
          </p:cNvSpPr>
          <p:nvPr>
            <p:ph idx="1"/>
          </p:nvPr>
        </p:nvSpPr>
        <p:spPr>
          <a:xfrm>
            <a:off x="107504" y="1600200"/>
            <a:ext cx="4464496" cy="4032283"/>
          </a:xfrm>
        </p:spPr>
        <p:txBody>
          <a:bodyPr/>
          <a:lstStyle/>
          <a:p>
            <a:pPr marL="0" indent="0" eaLnBrk="1" hangingPunct="1">
              <a:buNone/>
            </a:pPr>
            <a:r>
              <a:rPr lang="en-GB" sz="2400" dirty="0"/>
              <a:t>All objectives should map to the goal.</a:t>
            </a:r>
          </a:p>
          <a:p>
            <a:pPr marL="0" indent="0" eaLnBrk="1" hangingPunct="1">
              <a:buNone/>
            </a:pPr>
            <a:r>
              <a:rPr lang="en-GB" sz="2400" dirty="0"/>
              <a:t>All deliverables should map to the objectives.</a:t>
            </a:r>
          </a:p>
          <a:p>
            <a:pPr marL="0" indent="0" eaLnBrk="1" hangingPunct="1">
              <a:buNone/>
            </a:pPr>
            <a:r>
              <a:rPr lang="en-GB" sz="2400" dirty="0"/>
              <a:t>All requirements should map to the deliverables.</a:t>
            </a:r>
          </a:p>
          <a:p>
            <a:pPr marL="0" indent="0" eaLnBrk="1" hangingPunct="1">
              <a:buNone/>
            </a:pPr>
            <a:r>
              <a:rPr lang="en-GB" sz="2400" dirty="0"/>
              <a:t>All work  should map to the deliverables.</a:t>
            </a:r>
          </a:p>
          <a:p>
            <a:pPr marL="0" indent="0" eaLnBrk="1" hangingPunct="1">
              <a:buNone/>
            </a:pPr>
            <a:r>
              <a:rPr lang="en-GB" sz="2400" b="1" dirty="0"/>
              <a:t>The key is to achieve the Goal</a:t>
            </a:r>
          </a:p>
          <a:p>
            <a:endParaRPr lang="en-GB" dirty="0"/>
          </a:p>
        </p:txBody>
      </p:sp>
      <p:sp>
        <p:nvSpPr>
          <p:cNvPr id="4" name="Date Placeholder 3">
            <a:extLst>
              <a:ext uri="{FF2B5EF4-FFF2-40B4-BE49-F238E27FC236}">
                <a16:creationId xmlns:a16="http://schemas.microsoft.com/office/drawing/2014/main" id="{A80862AA-4866-4E92-A9C3-04FA35FD2D0A}"/>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92BFB5CB-97DB-469D-B5A4-8A8138C5549B}"/>
              </a:ext>
            </a:extLst>
          </p:cNvPr>
          <p:cNvSpPr>
            <a:spLocks noGrp="1"/>
          </p:cNvSpPr>
          <p:nvPr>
            <p:ph type="sldNum" sz="quarter" idx="12"/>
          </p:nvPr>
        </p:nvSpPr>
        <p:spPr/>
        <p:txBody>
          <a:bodyPr/>
          <a:lstStyle/>
          <a:p>
            <a:pPr>
              <a:defRPr/>
            </a:pPr>
            <a:fld id="{6550E941-99E4-4403-A917-B30FF69A9617}" type="slidenum">
              <a:rPr lang="en-GB" altLang="en-US" smtClean="0"/>
              <a:pPr>
                <a:defRPr/>
              </a:pPr>
              <a:t>133</a:t>
            </a:fld>
            <a:endParaRPr lang="en-GB" altLang="en-US"/>
          </a:p>
        </p:txBody>
      </p:sp>
      <p:graphicFrame>
        <p:nvGraphicFramePr>
          <p:cNvPr id="7" name="Diagram 6">
            <a:extLst>
              <a:ext uri="{FF2B5EF4-FFF2-40B4-BE49-F238E27FC236}">
                <a16:creationId xmlns:a16="http://schemas.microsoft.com/office/drawing/2014/main" id="{DBF5B9A3-2F0C-41D6-95BE-75BE59A86E0F}"/>
              </a:ext>
            </a:extLst>
          </p:cNvPr>
          <p:cNvGraphicFramePr/>
          <p:nvPr/>
        </p:nvGraphicFramePr>
        <p:xfrm>
          <a:off x="4211960" y="879009"/>
          <a:ext cx="5000628" cy="47863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6824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DF167-91C2-4C0C-A2AE-8B2C87A8C128}"/>
              </a:ext>
            </a:extLst>
          </p:cNvPr>
          <p:cNvSpPr>
            <a:spLocks noGrp="1"/>
          </p:cNvSpPr>
          <p:nvPr>
            <p:ph type="title"/>
          </p:nvPr>
        </p:nvSpPr>
        <p:spPr>
          <a:xfrm>
            <a:off x="410916" y="104993"/>
            <a:ext cx="8229600" cy="621939"/>
          </a:xfrm>
        </p:spPr>
        <p:txBody>
          <a:bodyPr/>
          <a:lstStyle/>
          <a:p>
            <a:r>
              <a:rPr lang="en-GB" sz="3200" b="1" dirty="0"/>
              <a:t>The Project Goal and Objectives</a:t>
            </a:r>
          </a:p>
        </p:txBody>
      </p:sp>
      <p:sp>
        <p:nvSpPr>
          <p:cNvPr id="3" name="Content Placeholder 2">
            <a:extLst>
              <a:ext uri="{FF2B5EF4-FFF2-40B4-BE49-F238E27FC236}">
                <a16:creationId xmlns:a16="http://schemas.microsoft.com/office/drawing/2014/main" id="{E29FE1E8-7F2F-40E5-BBE7-B8EA0D826519}"/>
              </a:ext>
            </a:extLst>
          </p:cNvPr>
          <p:cNvSpPr>
            <a:spLocks noGrp="1"/>
          </p:cNvSpPr>
          <p:nvPr>
            <p:ph idx="1"/>
          </p:nvPr>
        </p:nvSpPr>
        <p:spPr>
          <a:xfrm>
            <a:off x="101561" y="978622"/>
            <a:ext cx="8892480" cy="1058017"/>
          </a:xfrm>
        </p:spPr>
        <p:txBody>
          <a:bodyPr/>
          <a:lstStyle/>
          <a:p>
            <a:pPr marL="0" indent="0">
              <a:buNone/>
            </a:pPr>
            <a:r>
              <a:rPr lang="en-GB" sz="2800" dirty="0"/>
              <a:t>A set of general or common objectives is to meet the Time, Cost and Quality. </a:t>
            </a:r>
          </a:p>
          <a:p>
            <a:pPr marL="0" indent="0">
              <a:buNone/>
            </a:pPr>
            <a:r>
              <a:rPr lang="en-GB" dirty="0"/>
              <a:t> </a:t>
            </a:r>
          </a:p>
        </p:txBody>
      </p:sp>
      <p:sp>
        <p:nvSpPr>
          <p:cNvPr id="4" name="Date Placeholder 3">
            <a:extLst>
              <a:ext uri="{FF2B5EF4-FFF2-40B4-BE49-F238E27FC236}">
                <a16:creationId xmlns:a16="http://schemas.microsoft.com/office/drawing/2014/main" id="{F255C424-C1F4-43A3-90AA-AAA63195CB36}"/>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F2A5DECC-302C-4947-A881-E8468CC4C4AB}"/>
              </a:ext>
            </a:extLst>
          </p:cNvPr>
          <p:cNvSpPr>
            <a:spLocks noGrp="1"/>
          </p:cNvSpPr>
          <p:nvPr>
            <p:ph type="sldNum" sz="quarter" idx="12"/>
          </p:nvPr>
        </p:nvSpPr>
        <p:spPr/>
        <p:txBody>
          <a:bodyPr/>
          <a:lstStyle/>
          <a:p>
            <a:pPr>
              <a:defRPr/>
            </a:pPr>
            <a:fld id="{6550E941-99E4-4403-A917-B30FF69A9617}" type="slidenum">
              <a:rPr lang="en-GB" altLang="en-US" smtClean="0"/>
              <a:pPr>
                <a:defRPr/>
              </a:pPr>
              <a:t>134</a:t>
            </a:fld>
            <a:endParaRPr lang="en-GB" altLang="en-US"/>
          </a:p>
        </p:txBody>
      </p:sp>
      <p:grpSp>
        <p:nvGrpSpPr>
          <p:cNvPr id="6" name="Group 3">
            <a:extLst>
              <a:ext uri="{FF2B5EF4-FFF2-40B4-BE49-F238E27FC236}">
                <a16:creationId xmlns:a16="http://schemas.microsoft.com/office/drawing/2014/main" id="{1A2134D6-AD25-4B58-95EA-7A33B0AD01AC}"/>
              </a:ext>
            </a:extLst>
          </p:cNvPr>
          <p:cNvGrpSpPr>
            <a:grpSpLocks/>
          </p:cNvGrpSpPr>
          <p:nvPr/>
        </p:nvGrpSpPr>
        <p:grpSpPr bwMode="auto">
          <a:xfrm>
            <a:off x="1222375" y="2276872"/>
            <a:ext cx="6018265" cy="3286125"/>
            <a:chOff x="3571873" y="3929063"/>
            <a:chExt cx="5005388" cy="2771775"/>
          </a:xfrm>
        </p:grpSpPr>
        <p:sp>
          <p:nvSpPr>
            <p:cNvPr id="7" name="Isosceles Triangle 6">
              <a:extLst>
                <a:ext uri="{FF2B5EF4-FFF2-40B4-BE49-F238E27FC236}">
                  <a16:creationId xmlns:a16="http://schemas.microsoft.com/office/drawing/2014/main" id="{E6CE29F4-3363-406B-88A5-C6CFC6D198D7}"/>
                </a:ext>
              </a:extLst>
            </p:cNvPr>
            <p:cNvSpPr/>
            <p:nvPr/>
          </p:nvSpPr>
          <p:spPr>
            <a:xfrm>
              <a:off x="4286563" y="4571793"/>
              <a:ext cx="1857684" cy="150104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TextBox 10">
              <a:extLst>
                <a:ext uri="{FF2B5EF4-FFF2-40B4-BE49-F238E27FC236}">
                  <a16:creationId xmlns:a16="http://schemas.microsoft.com/office/drawing/2014/main" id="{DCA0D0D7-0878-4843-81B8-464E72E62775}"/>
                </a:ext>
              </a:extLst>
            </p:cNvPr>
            <p:cNvSpPr txBox="1">
              <a:spLocks noChangeArrowheads="1"/>
            </p:cNvSpPr>
            <p:nvPr/>
          </p:nvSpPr>
          <p:spPr bwMode="auto">
            <a:xfrm>
              <a:off x="4857748" y="4214813"/>
              <a:ext cx="658813" cy="369887"/>
            </a:xfrm>
            <a:prstGeom prst="rect">
              <a:avLst/>
            </a:prstGeom>
            <a:noFill/>
            <a:ln w="9525">
              <a:noFill/>
              <a:miter lim="800000"/>
              <a:headEnd/>
              <a:tailEnd/>
            </a:ln>
          </p:spPr>
          <p:txBody>
            <a:bodyPr wrap="none">
              <a:spAutoFit/>
            </a:bodyPr>
            <a:lstStyle/>
            <a:p>
              <a:r>
                <a:rPr lang="en-GB" dirty="0"/>
                <a:t>Cost</a:t>
              </a:r>
              <a:endParaRPr lang="en-US" dirty="0"/>
            </a:p>
          </p:txBody>
        </p:sp>
        <p:sp>
          <p:nvSpPr>
            <p:cNvPr id="9" name="TextBox 11">
              <a:extLst>
                <a:ext uri="{FF2B5EF4-FFF2-40B4-BE49-F238E27FC236}">
                  <a16:creationId xmlns:a16="http://schemas.microsoft.com/office/drawing/2014/main" id="{E0D319A9-62B1-45B2-A756-218DEF7D32F6}"/>
                </a:ext>
              </a:extLst>
            </p:cNvPr>
            <p:cNvSpPr txBox="1">
              <a:spLocks noChangeArrowheads="1"/>
            </p:cNvSpPr>
            <p:nvPr/>
          </p:nvSpPr>
          <p:spPr bwMode="auto">
            <a:xfrm>
              <a:off x="3571873" y="5929313"/>
              <a:ext cx="688975" cy="311524"/>
            </a:xfrm>
            <a:prstGeom prst="rect">
              <a:avLst/>
            </a:prstGeom>
            <a:noFill/>
            <a:ln w="9525">
              <a:noFill/>
              <a:miter lim="800000"/>
              <a:headEnd/>
              <a:tailEnd/>
            </a:ln>
          </p:spPr>
          <p:txBody>
            <a:bodyPr wrap="square">
              <a:spAutoFit/>
            </a:bodyPr>
            <a:lstStyle/>
            <a:p>
              <a:r>
                <a:rPr lang="en-GB" dirty="0"/>
                <a:t>Time</a:t>
              </a:r>
              <a:endParaRPr lang="en-US" dirty="0"/>
            </a:p>
          </p:txBody>
        </p:sp>
        <p:sp>
          <p:nvSpPr>
            <p:cNvPr id="10" name="TextBox 12">
              <a:extLst>
                <a:ext uri="{FF2B5EF4-FFF2-40B4-BE49-F238E27FC236}">
                  <a16:creationId xmlns:a16="http://schemas.microsoft.com/office/drawing/2014/main" id="{19AEFEF5-AA62-4101-AF3B-7E3393296BBD}"/>
                </a:ext>
              </a:extLst>
            </p:cNvPr>
            <p:cNvSpPr txBox="1">
              <a:spLocks noChangeArrowheads="1"/>
            </p:cNvSpPr>
            <p:nvPr/>
          </p:nvSpPr>
          <p:spPr bwMode="auto">
            <a:xfrm>
              <a:off x="6143623" y="5929313"/>
              <a:ext cx="903288" cy="369887"/>
            </a:xfrm>
            <a:prstGeom prst="rect">
              <a:avLst/>
            </a:prstGeom>
            <a:noFill/>
            <a:ln w="9525">
              <a:noFill/>
              <a:miter lim="800000"/>
              <a:headEnd/>
              <a:tailEnd/>
            </a:ln>
          </p:spPr>
          <p:txBody>
            <a:bodyPr wrap="none">
              <a:spAutoFit/>
            </a:bodyPr>
            <a:lstStyle/>
            <a:p>
              <a:r>
                <a:rPr lang="en-GB"/>
                <a:t>Quality</a:t>
              </a:r>
              <a:endParaRPr lang="en-US"/>
            </a:p>
          </p:txBody>
        </p:sp>
        <p:sp>
          <p:nvSpPr>
            <p:cNvPr id="11" name="Left Brace 10">
              <a:extLst>
                <a:ext uri="{FF2B5EF4-FFF2-40B4-BE49-F238E27FC236}">
                  <a16:creationId xmlns:a16="http://schemas.microsoft.com/office/drawing/2014/main" id="{34EA19CC-6CBE-4C8F-9F39-9F6BABF041E6}"/>
                </a:ext>
              </a:extLst>
            </p:cNvPr>
            <p:cNvSpPr/>
            <p:nvPr/>
          </p:nvSpPr>
          <p:spPr>
            <a:xfrm>
              <a:off x="5429556" y="3929063"/>
              <a:ext cx="154701" cy="914552"/>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TextBox 14">
              <a:extLst>
                <a:ext uri="{FF2B5EF4-FFF2-40B4-BE49-F238E27FC236}">
                  <a16:creationId xmlns:a16="http://schemas.microsoft.com/office/drawing/2014/main" id="{3F4F7561-5C71-4FE6-A7B7-7232BAAD6E21}"/>
                </a:ext>
              </a:extLst>
            </p:cNvPr>
            <p:cNvSpPr txBox="1">
              <a:spLocks noChangeArrowheads="1"/>
            </p:cNvSpPr>
            <p:nvPr/>
          </p:nvSpPr>
          <p:spPr bwMode="auto">
            <a:xfrm>
              <a:off x="5500686" y="3929063"/>
              <a:ext cx="1865312" cy="923925"/>
            </a:xfrm>
            <a:prstGeom prst="rect">
              <a:avLst/>
            </a:prstGeom>
            <a:noFill/>
            <a:ln w="9525">
              <a:noFill/>
              <a:miter lim="800000"/>
              <a:headEnd/>
              <a:tailEnd/>
            </a:ln>
          </p:spPr>
          <p:txBody>
            <a:bodyPr wrap="none">
              <a:spAutoFit/>
            </a:bodyPr>
            <a:lstStyle/>
            <a:p>
              <a:r>
                <a:rPr lang="en-GB" dirty="0"/>
                <a:t>Money</a:t>
              </a:r>
            </a:p>
            <a:p>
              <a:r>
                <a:rPr lang="en-GB" dirty="0"/>
                <a:t>Effort</a:t>
              </a:r>
            </a:p>
            <a:p>
              <a:r>
                <a:rPr lang="en-GB" dirty="0"/>
                <a:t>Resource usage</a:t>
              </a:r>
              <a:endParaRPr lang="en-US" dirty="0"/>
            </a:p>
          </p:txBody>
        </p:sp>
        <p:sp>
          <p:nvSpPr>
            <p:cNvPr id="13" name="Left Brace 12">
              <a:extLst>
                <a:ext uri="{FF2B5EF4-FFF2-40B4-BE49-F238E27FC236}">
                  <a16:creationId xmlns:a16="http://schemas.microsoft.com/office/drawing/2014/main" id="{FE0C12EC-CF36-44BC-8240-B24E545C17C9}"/>
                </a:ext>
              </a:extLst>
            </p:cNvPr>
            <p:cNvSpPr/>
            <p:nvPr/>
          </p:nvSpPr>
          <p:spPr>
            <a:xfrm>
              <a:off x="7000852" y="5572043"/>
              <a:ext cx="155979" cy="1071217"/>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4" name="TextBox 16">
              <a:extLst>
                <a:ext uri="{FF2B5EF4-FFF2-40B4-BE49-F238E27FC236}">
                  <a16:creationId xmlns:a16="http://schemas.microsoft.com/office/drawing/2014/main" id="{93FB6EDA-86AE-485A-8801-470ABEF87652}"/>
                </a:ext>
              </a:extLst>
            </p:cNvPr>
            <p:cNvSpPr txBox="1">
              <a:spLocks noChangeArrowheads="1"/>
            </p:cNvSpPr>
            <p:nvPr/>
          </p:nvSpPr>
          <p:spPr bwMode="auto">
            <a:xfrm>
              <a:off x="7072311" y="5500688"/>
              <a:ext cx="1504950" cy="1200150"/>
            </a:xfrm>
            <a:prstGeom prst="rect">
              <a:avLst/>
            </a:prstGeom>
            <a:noFill/>
            <a:ln w="9525">
              <a:noFill/>
              <a:miter lim="800000"/>
              <a:headEnd/>
              <a:tailEnd/>
            </a:ln>
          </p:spPr>
          <p:txBody>
            <a:bodyPr wrap="none">
              <a:spAutoFit/>
            </a:bodyPr>
            <a:lstStyle/>
            <a:p>
              <a:r>
                <a:rPr lang="en-GB"/>
                <a:t>Grade</a:t>
              </a:r>
            </a:p>
            <a:p>
              <a:r>
                <a:rPr lang="en-GB"/>
                <a:t>Performance</a:t>
              </a:r>
            </a:p>
            <a:p>
              <a:r>
                <a:rPr lang="en-GB"/>
                <a:t>Scope</a:t>
              </a:r>
            </a:p>
            <a:p>
              <a:r>
                <a:rPr lang="en-GB"/>
                <a:t>Functionality</a:t>
              </a:r>
              <a:endParaRPr lang="en-US"/>
            </a:p>
          </p:txBody>
        </p:sp>
      </p:grpSp>
    </p:spTree>
    <p:extLst>
      <p:ext uri="{BB962C8B-B14F-4D97-AF65-F5344CB8AC3E}">
        <p14:creationId xmlns:p14="http://schemas.microsoft.com/office/powerpoint/2010/main" val="3824628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735B8-4CEC-4A1B-9273-31CC48902225}"/>
              </a:ext>
            </a:extLst>
          </p:cNvPr>
          <p:cNvSpPr>
            <a:spLocks noGrp="1"/>
          </p:cNvSpPr>
          <p:nvPr>
            <p:ph type="title"/>
          </p:nvPr>
        </p:nvSpPr>
        <p:spPr>
          <a:xfrm>
            <a:off x="505664" y="0"/>
            <a:ext cx="8229600" cy="744813"/>
          </a:xfrm>
        </p:spPr>
        <p:txBody>
          <a:bodyPr/>
          <a:lstStyle/>
          <a:p>
            <a:r>
              <a:rPr lang="en-GB" sz="3200" b="1" dirty="0"/>
              <a:t>Maintaining Equilibrium of Scope</a:t>
            </a:r>
          </a:p>
        </p:txBody>
      </p:sp>
      <p:sp>
        <p:nvSpPr>
          <p:cNvPr id="3" name="Content Placeholder 2">
            <a:extLst>
              <a:ext uri="{FF2B5EF4-FFF2-40B4-BE49-F238E27FC236}">
                <a16:creationId xmlns:a16="http://schemas.microsoft.com/office/drawing/2014/main" id="{9FF12DA5-AB13-40E0-B54A-87718F2466AB}"/>
              </a:ext>
            </a:extLst>
          </p:cNvPr>
          <p:cNvSpPr>
            <a:spLocks noGrp="1"/>
          </p:cNvSpPr>
          <p:nvPr>
            <p:ph idx="1"/>
          </p:nvPr>
        </p:nvSpPr>
        <p:spPr>
          <a:xfrm>
            <a:off x="109121" y="1023346"/>
            <a:ext cx="8778508" cy="1742497"/>
          </a:xfrm>
        </p:spPr>
        <p:txBody>
          <a:bodyPr/>
          <a:lstStyle/>
          <a:p>
            <a:pPr marL="0" indent="0">
              <a:buNone/>
            </a:pPr>
            <a:r>
              <a:rPr lang="en-GB" sz="2800" dirty="0"/>
              <a:t>Every project is constrained by the time, cost and quality, therefore, if the project takes longer than expected, but must still be delivered on time, then, the options are usually limited. </a:t>
            </a:r>
          </a:p>
          <a:p>
            <a:pPr marL="0" indent="0">
              <a:buNone/>
            </a:pPr>
            <a:endParaRPr lang="en-GB" sz="2800" dirty="0"/>
          </a:p>
        </p:txBody>
      </p:sp>
      <p:sp>
        <p:nvSpPr>
          <p:cNvPr id="4" name="Date Placeholder 3">
            <a:extLst>
              <a:ext uri="{FF2B5EF4-FFF2-40B4-BE49-F238E27FC236}">
                <a16:creationId xmlns:a16="http://schemas.microsoft.com/office/drawing/2014/main" id="{A1D13DEB-97CB-4241-A275-03B8A436654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2797ED40-E48B-4952-869E-C45016EC2D7D}"/>
              </a:ext>
            </a:extLst>
          </p:cNvPr>
          <p:cNvSpPr>
            <a:spLocks noGrp="1"/>
          </p:cNvSpPr>
          <p:nvPr>
            <p:ph type="sldNum" sz="quarter" idx="12"/>
          </p:nvPr>
        </p:nvSpPr>
        <p:spPr/>
        <p:txBody>
          <a:bodyPr/>
          <a:lstStyle/>
          <a:p>
            <a:pPr>
              <a:defRPr/>
            </a:pPr>
            <a:fld id="{6550E941-99E4-4403-A917-B30FF69A9617}" type="slidenum">
              <a:rPr lang="en-GB" altLang="en-US" smtClean="0"/>
              <a:pPr>
                <a:defRPr/>
              </a:pPr>
              <a:t>135</a:t>
            </a:fld>
            <a:endParaRPr lang="en-GB" altLang="en-US"/>
          </a:p>
        </p:txBody>
      </p:sp>
      <p:grpSp>
        <p:nvGrpSpPr>
          <p:cNvPr id="6" name="Group 3">
            <a:extLst>
              <a:ext uri="{FF2B5EF4-FFF2-40B4-BE49-F238E27FC236}">
                <a16:creationId xmlns:a16="http://schemas.microsoft.com/office/drawing/2014/main" id="{28442C35-5E42-44C0-BDAA-7E03EADDE05F}"/>
              </a:ext>
            </a:extLst>
          </p:cNvPr>
          <p:cNvGrpSpPr>
            <a:grpSpLocks/>
          </p:cNvGrpSpPr>
          <p:nvPr/>
        </p:nvGrpSpPr>
        <p:grpSpPr bwMode="auto">
          <a:xfrm>
            <a:off x="716977" y="2778817"/>
            <a:ext cx="7707177" cy="3013075"/>
            <a:chOff x="1142976" y="3214686"/>
            <a:chExt cx="7286676" cy="2727341"/>
          </a:xfrm>
        </p:grpSpPr>
        <p:sp>
          <p:nvSpPr>
            <p:cNvPr id="7" name="Isosceles Triangle 6">
              <a:extLst>
                <a:ext uri="{FF2B5EF4-FFF2-40B4-BE49-F238E27FC236}">
                  <a16:creationId xmlns:a16="http://schemas.microsoft.com/office/drawing/2014/main" id="{DEFD0444-AB60-4709-B905-AB16F428F93D}"/>
                </a:ext>
              </a:extLst>
            </p:cNvPr>
            <p:cNvSpPr/>
            <p:nvPr/>
          </p:nvSpPr>
          <p:spPr>
            <a:xfrm>
              <a:off x="1142976" y="3500640"/>
              <a:ext cx="4785986" cy="2072089"/>
            </a:xfrm>
            <a:prstGeom prst="triangle">
              <a:avLst>
                <a:gd name="adj" fmla="val 7559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TextBox 10">
              <a:extLst>
                <a:ext uri="{FF2B5EF4-FFF2-40B4-BE49-F238E27FC236}">
                  <a16:creationId xmlns:a16="http://schemas.microsoft.com/office/drawing/2014/main" id="{1BA28374-731F-4D0A-AE59-BB577EB2ADB7}"/>
                </a:ext>
              </a:extLst>
            </p:cNvPr>
            <p:cNvSpPr txBox="1">
              <a:spLocks noChangeArrowheads="1"/>
            </p:cNvSpPr>
            <p:nvPr/>
          </p:nvSpPr>
          <p:spPr bwMode="auto">
            <a:xfrm>
              <a:off x="4429124" y="3214686"/>
              <a:ext cx="658813" cy="369887"/>
            </a:xfrm>
            <a:prstGeom prst="rect">
              <a:avLst/>
            </a:prstGeom>
            <a:noFill/>
            <a:ln w="9525">
              <a:noFill/>
              <a:miter lim="800000"/>
              <a:headEnd/>
              <a:tailEnd/>
            </a:ln>
          </p:spPr>
          <p:txBody>
            <a:bodyPr wrap="none">
              <a:spAutoFit/>
            </a:bodyPr>
            <a:lstStyle/>
            <a:p>
              <a:r>
                <a:rPr lang="en-GB"/>
                <a:t>Cost</a:t>
              </a:r>
              <a:endParaRPr lang="en-US"/>
            </a:p>
          </p:txBody>
        </p:sp>
        <p:sp>
          <p:nvSpPr>
            <p:cNvPr id="9" name="TextBox 11">
              <a:extLst>
                <a:ext uri="{FF2B5EF4-FFF2-40B4-BE49-F238E27FC236}">
                  <a16:creationId xmlns:a16="http://schemas.microsoft.com/office/drawing/2014/main" id="{0FDC5A57-F554-4D6E-920E-31967E0BBAA8}"/>
                </a:ext>
              </a:extLst>
            </p:cNvPr>
            <p:cNvSpPr txBox="1">
              <a:spLocks noChangeArrowheads="1"/>
            </p:cNvSpPr>
            <p:nvPr/>
          </p:nvSpPr>
          <p:spPr bwMode="auto">
            <a:xfrm>
              <a:off x="1142976" y="5572140"/>
              <a:ext cx="688975" cy="369887"/>
            </a:xfrm>
            <a:prstGeom prst="rect">
              <a:avLst/>
            </a:prstGeom>
            <a:noFill/>
            <a:ln w="9525">
              <a:noFill/>
              <a:miter lim="800000"/>
              <a:headEnd/>
              <a:tailEnd/>
            </a:ln>
          </p:spPr>
          <p:txBody>
            <a:bodyPr wrap="none">
              <a:spAutoFit/>
            </a:bodyPr>
            <a:lstStyle/>
            <a:p>
              <a:r>
                <a:rPr lang="en-GB"/>
                <a:t>Time</a:t>
              </a:r>
              <a:endParaRPr lang="en-US"/>
            </a:p>
          </p:txBody>
        </p:sp>
        <p:sp>
          <p:nvSpPr>
            <p:cNvPr id="10" name="TextBox 12">
              <a:extLst>
                <a:ext uri="{FF2B5EF4-FFF2-40B4-BE49-F238E27FC236}">
                  <a16:creationId xmlns:a16="http://schemas.microsoft.com/office/drawing/2014/main" id="{0AF16165-ECD5-4467-A167-BCC4BC41ADD5}"/>
                </a:ext>
              </a:extLst>
            </p:cNvPr>
            <p:cNvSpPr txBox="1">
              <a:spLocks noChangeArrowheads="1"/>
            </p:cNvSpPr>
            <p:nvPr/>
          </p:nvSpPr>
          <p:spPr bwMode="auto">
            <a:xfrm>
              <a:off x="5000628" y="5572140"/>
              <a:ext cx="903288" cy="369887"/>
            </a:xfrm>
            <a:prstGeom prst="rect">
              <a:avLst/>
            </a:prstGeom>
            <a:noFill/>
            <a:ln w="9525">
              <a:noFill/>
              <a:miter lim="800000"/>
              <a:headEnd/>
              <a:tailEnd/>
            </a:ln>
          </p:spPr>
          <p:txBody>
            <a:bodyPr wrap="none">
              <a:spAutoFit/>
            </a:bodyPr>
            <a:lstStyle/>
            <a:p>
              <a:r>
                <a:rPr lang="en-GB"/>
                <a:t>Quality</a:t>
              </a:r>
              <a:endParaRPr lang="en-US"/>
            </a:p>
          </p:txBody>
        </p:sp>
        <p:sp>
          <p:nvSpPr>
            <p:cNvPr id="11" name="Isosceles Triangle 10">
              <a:extLst>
                <a:ext uri="{FF2B5EF4-FFF2-40B4-BE49-F238E27FC236}">
                  <a16:creationId xmlns:a16="http://schemas.microsoft.com/office/drawing/2014/main" id="{1A31DA4A-9E38-45A3-A090-EF19A0F9A752}"/>
                </a:ext>
              </a:extLst>
            </p:cNvPr>
            <p:cNvSpPr/>
            <p:nvPr/>
          </p:nvSpPr>
          <p:spPr>
            <a:xfrm>
              <a:off x="7429070" y="3428792"/>
              <a:ext cx="1000582" cy="92827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Isosceles Triangle 11">
              <a:extLst>
                <a:ext uri="{FF2B5EF4-FFF2-40B4-BE49-F238E27FC236}">
                  <a16:creationId xmlns:a16="http://schemas.microsoft.com/office/drawing/2014/main" id="{2AFE2AC6-8894-4E33-9B78-D147D2BC5A2D}"/>
                </a:ext>
              </a:extLst>
            </p:cNvPr>
            <p:cNvSpPr/>
            <p:nvPr/>
          </p:nvSpPr>
          <p:spPr>
            <a:xfrm>
              <a:off x="7429070" y="4572608"/>
              <a:ext cx="1000582" cy="92827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cxnSp>
          <p:nvCxnSpPr>
            <p:cNvPr id="13" name="Straight Arrow Connector 12">
              <a:extLst>
                <a:ext uri="{FF2B5EF4-FFF2-40B4-BE49-F238E27FC236}">
                  <a16:creationId xmlns:a16="http://schemas.microsoft.com/office/drawing/2014/main" id="{57564004-4F84-48D7-AA25-69DAB21DFCAC}"/>
                </a:ext>
              </a:extLst>
            </p:cNvPr>
            <p:cNvCxnSpPr/>
            <p:nvPr/>
          </p:nvCxnSpPr>
          <p:spPr>
            <a:xfrm rot="5400000" flipH="1" flipV="1">
              <a:off x="6286944" y="3785830"/>
              <a:ext cx="428213" cy="1528"/>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C71C494-DD49-40AB-8377-47C157F211D8}"/>
                </a:ext>
              </a:extLst>
            </p:cNvPr>
            <p:cNvCxnSpPr/>
            <p:nvPr/>
          </p:nvCxnSpPr>
          <p:spPr>
            <a:xfrm rot="10800000">
              <a:off x="5715097" y="5072669"/>
              <a:ext cx="429257" cy="1437"/>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 name="TextBox 10">
              <a:extLst>
                <a:ext uri="{FF2B5EF4-FFF2-40B4-BE49-F238E27FC236}">
                  <a16:creationId xmlns:a16="http://schemas.microsoft.com/office/drawing/2014/main" id="{09C7FD61-7872-43E5-9654-0CB56AF08EEA}"/>
                </a:ext>
              </a:extLst>
            </p:cNvPr>
            <p:cNvSpPr txBox="1">
              <a:spLocks noChangeArrowheads="1"/>
            </p:cNvSpPr>
            <p:nvPr/>
          </p:nvSpPr>
          <p:spPr bwMode="auto">
            <a:xfrm>
              <a:off x="5572132" y="3929066"/>
              <a:ext cx="1935145" cy="369332"/>
            </a:xfrm>
            <a:prstGeom prst="rect">
              <a:avLst/>
            </a:prstGeom>
            <a:noFill/>
            <a:ln w="9525">
              <a:noFill/>
              <a:miter lim="800000"/>
              <a:headEnd/>
              <a:tailEnd/>
            </a:ln>
          </p:spPr>
          <p:txBody>
            <a:bodyPr wrap="none">
              <a:spAutoFit/>
            </a:bodyPr>
            <a:lstStyle/>
            <a:p>
              <a:r>
                <a:rPr lang="en-GB"/>
                <a:t>Increase Cost  = </a:t>
              </a:r>
              <a:endParaRPr lang="en-US"/>
            </a:p>
          </p:txBody>
        </p:sp>
        <p:sp>
          <p:nvSpPr>
            <p:cNvPr id="16" name="TextBox 10">
              <a:extLst>
                <a:ext uri="{FF2B5EF4-FFF2-40B4-BE49-F238E27FC236}">
                  <a16:creationId xmlns:a16="http://schemas.microsoft.com/office/drawing/2014/main" id="{8AFDE810-EA8F-4955-B2BE-AB27FF76FD8A}"/>
                </a:ext>
              </a:extLst>
            </p:cNvPr>
            <p:cNvSpPr txBox="1">
              <a:spLocks noChangeArrowheads="1"/>
            </p:cNvSpPr>
            <p:nvPr/>
          </p:nvSpPr>
          <p:spPr bwMode="auto">
            <a:xfrm>
              <a:off x="6143636" y="4714884"/>
              <a:ext cx="1643074" cy="646331"/>
            </a:xfrm>
            <a:prstGeom prst="rect">
              <a:avLst/>
            </a:prstGeom>
            <a:noFill/>
            <a:ln w="9525">
              <a:noFill/>
              <a:miter lim="800000"/>
              <a:headEnd/>
              <a:tailEnd/>
            </a:ln>
          </p:spPr>
          <p:txBody>
            <a:bodyPr>
              <a:spAutoFit/>
            </a:bodyPr>
            <a:lstStyle/>
            <a:p>
              <a:r>
                <a:rPr lang="en-GB"/>
                <a:t>Decrease Quality    = </a:t>
              </a:r>
              <a:endParaRPr lang="en-US"/>
            </a:p>
          </p:txBody>
        </p:sp>
      </p:grpSp>
    </p:spTree>
    <p:extLst>
      <p:ext uri="{BB962C8B-B14F-4D97-AF65-F5344CB8AC3E}">
        <p14:creationId xmlns:p14="http://schemas.microsoft.com/office/powerpoint/2010/main" val="1857765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6EF43-963B-4540-AB2E-FDD1ADEE540D}"/>
              </a:ext>
            </a:extLst>
          </p:cNvPr>
          <p:cNvSpPr>
            <a:spLocks noGrp="1"/>
          </p:cNvSpPr>
          <p:nvPr>
            <p:ph type="title"/>
          </p:nvPr>
        </p:nvSpPr>
        <p:spPr>
          <a:xfrm>
            <a:off x="587032" y="188640"/>
            <a:ext cx="8229600" cy="676389"/>
          </a:xfrm>
        </p:spPr>
        <p:txBody>
          <a:bodyPr/>
          <a:lstStyle/>
          <a:p>
            <a:r>
              <a:rPr lang="en-GB" sz="3200" b="1" dirty="0"/>
              <a:t>Cost, Time and Quality </a:t>
            </a:r>
          </a:p>
        </p:txBody>
      </p:sp>
      <p:sp>
        <p:nvSpPr>
          <p:cNvPr id="4" name="Date Placeholder 3">
            <a:extLst>
              <a:ext uri="{FF2B5EF4-FFF2-40B4-BE49-F238E27FC236}">
                <a16:creationId xmlns:a16="http://schemas.microsoft.com/office/drawing/2014/main" id="{9A28D567-5E21-4E35-A074-CA2603B8BC63}"/>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05E333B5-4B60-4685-80F1-3BD3653CC169}"/>
              </a:ext>
            </a:extLst>
          </p:cNvPr>
          <p:cNvSpPr>
            <a:spLocks noGrp="1"/>
          </p:cNvSpPr>
          <p:nvPr>
            <p:ph type="sldNum" sz="quarter" idx="12"/>
          </p:nvPr>
        </p:nvSpPr>
        <p:spPr/>
        <p:txBody>
          <a:bodyPr/>
          <a:lstStyle/>
          <a:p>
            <a:pPr>
              <a:defRPr/>
            </a:pPr>
            <a:fld id="{6550E941-99E4-4403-A917-B30FF69A9617}" type="slidenum">
              <a:rPr lang="en-GB" altLang="en-US" smtClean="0"/>
              <a:pPr>
                <a:defRPr/>
              </a:pPr>
              <a:t>136</a:t>
            </a:fld>
            <a:endParaRPr lang="en-GB" altLang="en-US"/>
          </a:p>
        </p:txBody>
      </p:sp>
      <p:pic>
        <p:nvPicPr>
          <p:cNvPr id="6" name="Picture 2" descr="Image result for project management triangle">
            <a:extLst>
              <a:ext uri="{FF2B5EF4-FFF2-40B4-BE49-F238E27FC236}">
                <a16:creationId xmlns:a16="http://schemas.microsoft.com/office/drawing/2014/main" id="{3592A88F-0CAC-41CD-B46D-ABAEB56A04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48" t="24367" r="5628" b="11185"/>
          <a:stretch/>
        </p:blipFill>
        <p:spPr bwMode="auto">
          <a:xfrm>
            <a:off x="367423" y="1484784"/>
            <a:ext cx="8460000" cy="34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3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137248"/>
            <a:ext cx="8229600" cy="578396"/>
          </a:xfrm>
        </p:spPr>
        <p:txBody>
          <a:bodyPr/>
          <a:lstStyle/>
          <a:p>
            <a:r>
              <a:rPr lang="en-GB" sz="3200" b="1" dirty="0"/>
              <a:t>Planning for Quality </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137</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215168" y="913734"/>
            <a:ext cx="8713663" cy="908621"/>
          </a:xfrm>
        </p:spPr>
        <p:txBody>
          <a:bodyPr/>
          <a:lstStyle/>
          <a:p>
            <a:pPr marL="0" indent="0">
              <a:buNone/>
            </a:pPr>
            <a:r>
              <a:rPr lang="en-GB" sz="2800" dirty="0"/>
              <a:t>Use table to create the quality plan; defined by the quality criteria and include tolerances.</a:t>
            </a:r>
          </a:p>
        </p:txBody>
      </p:sp>
      <p:pic>
        <p:nvPicPr>
          <p:cNvPr id="4098" name="Picture 2" descr="See the source image">
            <a:extLst>
              <a:ext uri="{FF2B5EF4-FFF2-40B4-BE49-F238E27FC236}">
                <a16:creationId xmlns:a16="http://schemas.microsoft.com/office/drawing/2014/main" id="{2BD7E239-F64C-4393-96EB-1DD2A896DE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31903"/>
            <a:ext cx="9144000" cy="4941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048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47894" y="114300"/>
            <a:ext cx="8229600" cy="722412"/>
          </a:xfrm>
        </p:spPr>
        <p:txBody>
          <a:bodyPr/>
          <a:lstStyle/>
          <a:p>
            <a:r>
              <a:rPr lang="en-GB" sz="3200" b="1" dirty="0"/>
              <a:t>Planning for Budget</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138</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107504" y="1049685"/>
            <a:ext cx="8856984" cy="4464496"/>
          </a:xfrm>
        </p:spPr>
        <p:txBody>
          <a:bodyPr/>
          <a:lstStyle/>
          <a:p>
            <a:pPr marL="0" indent="0">
              <a:lnSpc>
                <a:spcPct val="90000"/>
              </a:lnSpc>
              <a:spcAft>
                <a:spcPts val="1200"/>
              </a:spcAft>
              <a:buNone/>
            </a:pPr>
            <a:r>
              <a:rPr lang="en-GB" altLang="en-US" sz="2400" dirty="0"/>
              <a:t>Cost planning &amp; control - an ongoing activity</a:t>
            </a:r>
          </a:p>
          <a:p>
            <a:pPr marL="0" indent="0">
              <a:lnSpc>
                <a:spcPct val="90000"/>
              </a:lnSpc>
              <a:spcAft>
                <a:spcPts val="1200"/>
              </a:spcAft>
              <a:buNone/>
            </a:pPr>
            <a:r>
              <a:rPr lang="en-GB" altLang="en-US" sz="2400" dirty="0"/>
              <a:t>Major elements of cost are:</a:t>
            </a:r>
          </a:p>
          <a:p>
            <a:pPr>
              <a:lnSpc>
                <a:spcPct val="90000"/>
              </a:lnSpc>
              <a:spcAft>
                <a:spcPts val="1200"/>
              </a:spcAft>
            </a:pPr>
            <a:r>
              <a:rPr lang="en-GB" altLang="en-US" sz="2400" b="1" i="1" dirty="0"/>
              <a:t>Time</a:t>
            </a:r>
            <a:r>
              <a:rPr lang="en-GB" altLang="en-US" sz="2400" dirty="0"/>
              <a:t> as direct input of labour into activities</a:t>
            </a:r>
          </a:p>
          <a:p>
            <a:pPr>
              <a:lnSpc>
                <a:spcPct val="90000"/>
              </a:lnSpc>
              <a:spcAft>
                <a:spcPts val="1200"/>
              </a:spcAft>
            </a:pPr>
            <a:r>
              <a:rPr lang="en-GB" altLang="en-US" sz="2400" b="1" i="1" dirty="0"/>
              <a:t>Materials</a:t>
            </a:r>
            <a:r>
              <a:rPr lang="en-GB" altLang="en-US" sz="2400" dirty="0"/>
              <a:t> required to undertake the activities</a:t>
            </a:r>
          </a:p>
          <a:p>
            <a:pPr marL="0" indent="0">
              <a:lnSpc>
                <a:spcPct val="90000"/>
              </a:lnSpc>
              <a:spcAft>
                <a:spcPts val="1200"/>
              </a:spcAft>
              <a:buNone/>
            </a:pPr>
            <a:r>
              <a:rPr lang="th-TH" altLang="en-US" sz="2400" dirty="0"/>
              <a:t>Top-down – costs</a:t>
            </a:r>
            <a:r>
              <a:rPr lang="en-GB" altLang="en-US" sz="2400" dirty="0"/>
              <a:t> </a:t>
            </a:r>
            <a:r>
              <a:rPr lang="th-TH" altLang="en-US" sz="2400" dirty="0"/>
              <a:t>fixed externally</a:t>
            </a:r>
            <a:r>
              <a:rPr lang="en-GB" altLang="en-US" sz="2400" dirty="0"/>
              <a:t> &amp;</a:t>
            </a:r>
            <a:r>
              <a:rPr lang="th-TH" altLang="en-US" sz="2400" dirty="0"/>
              <a:t> project manager allocate</a:t>
            </a:r>
            <a:r>
              <a:rPr lang="en-GB" altLang="en-US" sz="2400" dirty="0"/>
              <a:t>s</a:t>
            </a:r>
            <a:r>
              <a:rPr lang="th-TH" altLang="en-US" sz="2400" dirty="0"/>
              <a:t> </a:t>
            </a:r>
            <a:r>
              <a:rPr lang="en-GB" altLang="en-US" sz="2400" dirty="0"/>
              <a:t>budgets to sub-projects</a:t>
            </a:r>
            <a:endParaRPr lang="th-TH" altLang="en-US" sz="2400" dirty="0"/>
          </a:p>
          <a:p>
            <a:pPr marL="0" indent="0">
              <a:lnSpc>
                <a:spcPct val="90000"/>
              </a:lnSpc>
              <a:spcAft>
                <a:spcPts val="1200"/>
              </a:spcAft>
              <a:buNone/>
            </a:pPr>
            <a:r>
              <a:rPr lang="th-TH" altLang="en-US" sz="2400" dirty="0"/>
              <a:t>Ground-up – costs</a:t>
            </a:r>
            <a:r>
              <a:rPr lang="en-GB" altLang="en-US" sz="2400" dirty="0"/>
              <a:t> set by project team and project manager collates estimates.</a:t>
            </a:r>
          </a:p>
          <a:p>
            <a:pPr marL="0" indent="0">
              <a:buNone/>
            </a:pPr>
            <a:r>
              <a:rPr lang="en-GB" sz="2400" i="1" dirty="0"/>
              <a:t>Use table to create the budget plan and cost schedule </a:t>
            </a:r>
          </a:p>
          <a:p>
            <a:pPr marL="0" indent="0">
              <a:buNone/>
            </a:pPr>
            <a:endParaRPr lang="en-GB" dirty="0"/>
          </a:p>
        </p:txBody>
      </p:sp>
    </p:spTree>
    <p:extLst>
      <p:ext uri="{BB962C8B-B14F-4D97-AF65-F5344CB8AC3E}">
        <p14:creationId xmlns:p14="http://schemas.microsoft.com/office/powerpoint/2010/main" val="139616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14B5D-7E3D-44C6-9B65-17A7EAF7AE93}"/>
              </a:ext>
            </a:extLst>
          </p:cNvPr>
          <p:cNvSpPr>
            <a:spLocks noGrp="1"/>
          </p:cNvSpPr>
          <p:nvPr>
            <p:ph type="title"/>
          </p:nvPr>
        </p:nvSpPr>
        <p:spPr>
          <a:xfrm>
            <a:off x="457200" y="136525"/>
            <a:ext cx="8229600" cy="778098"/>
          </a:xfrm>
        </p:spPr>
        <p:txBody>
          <a:bodyPr/>
          <a:lstStyle/>
          <a:p>
            <a:r>
              <a:rPr lang="en-GB" sz="3200" b="1" dirty="0"/>
              <a:t>Scheduling Task and creating the WBS</a:t>
            </a:r>
          </a:p>
        </p:txBody>
      </p:sp>
      <p:sp>
        <p:nvSpPr>
          <p:cNvPr id="3" name="Content Placeholder 2">
            <a:extLst>
              <a:ext uri="{FF2B5EF4-FFF2-40B4-BE49-F238E27FC236}">
                <a16:creationId xmlns:a16="http://schemas.microsoft.com/office/drawing/2014/main" id="{B84D65A4-F6FB-4DE7-AEDA-D88DACBD8BEE}"/>
              </a:ext>
            </a:extLst>
          </p:cNvPr>
          <p:cNvSpPr>
            <a:spLocks noGrp="1"/>
          </p:cNvSpPr>
          <p:nvPr>
            <p:ph idx="1"/>
          </p:nvPr>
        </p:nvSpPr>
        <p:spPr>
          <a:xfrm>
            <a:off x="215168" y="1268760"/>
            <a:ext cx="8713663" cy="3312368"/>
          </a:xfrm>
        </p:spPr>
        <p:txBody>
          <a:bodyPr/>
          <a:lstStyle/>
          <a:p>
            <a:pPr marL="0" indent="0">
              <a:spcBef>
                <a:spcPts val="0"/>
              </a:spcBef>
              <a:buNone/>
            </a:pPr>
            <a:r>
              <a:rPr lang="en-GB" altLang="en-US" sz="2800" dirty="0"/>
              <a:t>Producing a Work Breakdown Structure gives you the hierarchy of deliverables.</a:t>
            </a:r>
          </a:p>
          <a:p>
            <a:pPr marL="0" indent="0">
              <a:spcBef>
                <a:spcPts val="0"/>
              </a:spcBef>
              <a:buNone/>
            </a:pPr>
            <a:r>
              <a:rPr lang="en-GB" altLang="en-US" sz="2800" dirty="0"/>
              <a:t>Take each of the deliverables and document the work needed to produce each – this is the Work Breakdown Structure (search online for tools to create WBS).</a:t>
            </a:r>
          </a:p>
          <a:p>
            <a:pPr marL="0" indent="0">
              <a:spcBef>
                <a:spcPts val="0"/>
              </a:spcBef>
              <a:buNone/>
            </a:pPr>
            <a:r>
              <a:rPr lang="en-GB" altLang="en-US" sz="2800" dirty="0"/>
              <a:t>Combining and sequencing the work in the WBS then makes up the Gantt Chart for the project.</a:t>
            </a:r>
          </a:p>
        </p:txBody>
      </p:sp>
      <p:sp>
        <p:nvSpPr>
          <p:cNvPr id="4" name="Date Placeholder 3">
            <a:extLst>
              <a:ext uri="{FF2B5EF4-FFF2-40B4-BE49-F238E27FC236}">
                <a16:creationId xmlns:a16="http://schemas.microsoft.com/office/drawing/2014/main" id="{831F61CD-A4DC-4FE2-9C60-5FD25D2AA429}"/>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810D30F-9F2D-4226-A01E-0615864EE252}"/>
              </a:ext>
            </a:extLst>
          </p:cNvPr>
          <p:cNvSpPr>
            <a:spLocks noGrp="1"/>
          </p:cNvSpPr>
          <p:nvPr>
            <p:ph type="sldNum" sz="quarter" idx="12"/>
          </p:nvPr>
        </p:nvSpPr>
        <p:spPr/>
        <p:txBody>
          <a:bodyPr/>
          <a:lstStyle/>
          <a:p>
            <a:pPr>
              <a:defRPr/>
            </a:pPr>
            <a:fld id="{6550E941-99E4-4403-A917-B30FF69A9617}" type="slidenum">
              <a:rPr lang="en-GB" altLang="en-US" smtClean="0"/>
              <a:pPr>
                <a:defRPr/>
              </a:pPr>
              <a:t>139</a:t>
            </a:fld>
            <a:endParaRPr lang="en-GB" altLang="en-US"/>
          </a:p>
        </p:txBody>
      </p:sp>
    </p:spTree>
    <p:extLst>
      <p:ext uri="{BB962C8B-B14F-4D97-AF65-F5344CB8AC3E}">
        <p14:creationId xmlns:p14="http://schemas.microsoft.com/office/powerpoint/2010/main" val="1484697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81F94BB-3805-4FA8-BB7F-9ACCFF29875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8EE75A49-6BD3-4F1C-982F-7699EE25EF6B}"/>
              </a:ext>
            </a:extLst>
          </p:cNvPr>
          <p:cNvSpPr>
            <a:spLocks noGrp="1"/>
          </p:cNvSpPr>
          <p:nvPr>
            <p:ph type="sldNum" sz="quarter" idx="12"/>
          </p:nvPr>
        </p:nvSpPr>
        <p:spPr/>
        <p:txBody>
          <a:bodyPr/>
          <a:lstStyle/>
          <a:p>
            <a:pPr>
              <a:defRPr/>
            </a:pPr>
            <a:fld id="{6550E941-99E4-4403-A917-B30FF69A9617}" type="slidenum">
              <a:rPr lang="en-GB" altLang="en-US" smtClean="0"/>
              <a:pPr>
                <a:defRPr/>
              </a:pPr>
              <a:t>140</a:t>
            </a:fld>
            <a:endParaRPr lang="en-GB" altLang="en-US"/>
          </a:p>
        </p:txBody>
      </p:sp>
      <p:pic>
        <p:nvPicPr>
          <p:cNvPr id="6" name="Content Placeholder 14" descr="Project BrowseUs workgroup.png">
            <a:extLst>
              <a:ext uri="{FF2B5EF4-FFF2-40B4-BE49-F238E27FC236}">
                <a16:creationId xmlns:a16="http://schemas.microsoft.com/office/drawing/2014/main" id="{D116BF56-4B36-4BA9-ACFB-69A64AC266F5}"/>
              </a:ext>
            </a:extLst>
          </p:cNvPr>
          <p:cNvPicPr>
            <a:picLocks noGrp="1" noChangeAspect="1"/>
          </p:cNvPicPr>
          <p:nvPr>
            <p:ph idx="1"/>
          </p:nvPr>
        </p:nvPicPr>
        <p:blipFill>
          <a:blip r:embed="rId2"/>
          <a:srcRect/>
          <a:stretch>
            <a:fillRect/>
          </a:stretch>
        </p:blipFill>
        <p:spPr>
          <a:xfrm>
            <a:off x="19366" y="1"/>
            <a:ext cx="9017130" cy="5661248"/>
          </a:xfrm>
        </p:spPr>
      </p:pic>
    </p:spTree>
    <p:extLst>
      <p:ext uri="{BB962C8B-B14F-4D97-AF65-F5344CB8AC3E}">
        <p14:creationId xmlns:p14="http://schemas.microsoft.com/office/powerpoint/2010/main" val="1292478267"/>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250825" y="106228"/>
            <a:ext cx="8229600" cy="730484"/>
          </a:xfrm>
        </p:spPr>
        <p:txBody>
          <a:bodyPr/>
          <a:lstStyle/>
          <a:p>
            <a:r>
              <a:rPr lang="en-GB" sz="3200" b="1" dirty="0"/>
              <a:t>Planning for Time</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141</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183937" y="1196752"/>
            <a:ext cx="8708543" cy="3672408"/>
          </a:xfrm>
        </p:spPr>
        <p:txBody>
          <a:bodyPr/>
          <a:lstStyle/>
          <a:p>
            <a:pPr marL="0" indent="0">
              <a:buNone/>
            </a:pPr>
            <a:r>
              <a:rPr lang="en-GB" sz="2800" dirty="0"/>
              <a:t>There are free tools online for scheduling or use excel to create the Gantt Chart:</a:t>
            </a:r>
          </a:p>
          <a:p>
            <a:pPr marL="0" indent="0">
              <a:buNone/>
            </a:pPr>
            <a:endParaRPr lang="en-GB" sz="2800" dirty="0"/>
          </a:p>
          <a:p>
            <a:pPr marL="702900" lvl="1" indent="-342900" eaLnBrk="1" hangingPunct="1">
              <a:spcBef>
                <a:spcPts val="0"/>
              </a:spcBef>
              <a:buSzPct val="50000"/>
              <a:buFont typeface="Arial" panose="020B0604020202020204" pitchFamily="34" charset="0"/>
              <a:buChar char="•"/>
            </a:pPr>
            <a:r>
              <a:rPr lang="en-US" altLang="en-US" dirty="0"/>
              <a:t>Defining activities</a:t>
            </a:r>
          </a:p>
          <a:p>
            <a:pPr marL="702900" lvl="1" indent="-342900" eaLnBrk="1" hangingPunct="1">
              <a:spcBef>
                <a:spcPts val="0"/>
              </a:spcBef>
              <a:buSzPct val="50000"/>
              <a:buFont typeface="Arial" panose="020B0604020202020204" pitchFamily="34" charset="0"/>
              <a:buChar char="•"/>
            </a:pPr>
            <a:r>
              <a:rPr lang="en-US" altLang="en-US" dirty="0"/>
              <a:t>Sequencing activities</a:t>
            </a:r>
          </a:p>
          <a:p>
            <a:pPr marL="702900" lvl="1" indent="-342900" eaLnBrk="1" hangingPunct="1">
              <a:spcBef>
                <a:spcPts val="0"/>
              </a:spcBef>
              <a:buSzPct val="50000"/>
              <a:buFont typeface="Arial" panose="020B0604020202020204" pitchFamily="34" charset="0"/>
              <a:buChar char="•"/>
            </a:pPr>
            <a:r>
              <a:rPr lang="en-US" altLang="en-US" dirty="0"/>
              <a:t>Estimating duration of activities</a:t>
            </a:r>
          </a:p>
          <a:p>
            <a:pPr marL="702900" lvl="1" indent="-342900" eaLnBrk="1" hangingPunct="1">
              <a:spcBef>
                <a:spcPts val="0"/>
              </a:spcBef>
              <a:buSzPct val="50000"/>
              <a:buFont typeface="Arial" panose="020B0604020202020204" pitchFamily="34" charset="0"/>
              <a:buChar char="•"/>
            </a:pPr>
            <a:r>
              <a:rPr lang="en-US" altLang="en-US" dirty="0"/>
              <a:t>Developing the schedule</a:t>
            </a:r>
          </a:p>
          <a:p>
            <a:pPr marL="702900" lvl="1" indent="-342900" eaLnBrk="1" hangingPunct="1">
              <a:spcBef>
                <a:spcPts val="0"/>
              </a:spcBef>
              <a:buSzPct val="50000"/>
              <a:buFont typeface="Arial" panose="020B0604020202020204" pitchFamily="34" charset="0"/>
              <a:buChar char="•"/>
            </a:pPr>
            <a:r>
              <a:rPr lang="en-US" altLang="en-US" dirty="0"/>
              <a:t>Controlling the schedule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27047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89188A7-764A-4A6D-A9D1-21F05CD3BA96}"/>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063028A4-029E-4248-A108-47D870C7B606}"/>
              </a:ext>
            </a:extLst>
          </p:cNvPr>
          <p:cNvSpPr>
            <a:spLocks noGrp="1"/>
          </p:cNvSpPr>
          <p:nvPr>
            <p:ph type="sldNum" sz="quarter" idx="12"/>
          </p:nvPr>
        </p:nvSpPr>
        <p:spPr/>
        <p:txBody>
          <a:bodyPr/>
          <a:lstStyle/>
          <a:p>
            <a:pPr>
              <a:defRPr/>
            </a:pPr>
            <a:fld id="{6550E941-99E4-4403-A917-B30FF69A9617}" type="slidenum">
              <a:rPr lang="en-GB" altLang="en-US" smtClean="0"/>
              <a:pPr>
                <a:defRPr/>
              </a:pPr>
              <a:t>142</a:t>
            </a:fld>
            <a:endParaRPr lang="en-GB" altLang="en-US"/>
          </a:p>
        </p:txBody>
      </p:sp>
      <p:pic>
        <p:nvPicPr>
          <p:cNvPr id="6" name="Content Placeholder 5">
            <a:extLst>
              <a:ext uri="{FF2B5EF4-FFF2-40B4-BE49-F238E27FC236}">
                <a16:creationId xmlns:a16="http://schemas.microsoft.com/office/drawing/2014/main" id="{1C8FBFCE-E20B-4AAD-BD48-9420E6BC6E8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825" y="404664"/>
            <a:ext cx="8569647"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662614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326054D-E7EB-4C86-BC45-72EC57A293E7}"/>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DA265822-E0B1-40D6-8864-49026CD4B907}"/>
              </a:ext>
            </a:extLst>
          </p:cNvPr>
          <p:cNvSpPr>
            <a:spLocks noGrp="1"/>
          </p:cNvSpPr>
          <p:nvPr>
            <p:ph type="sldNum" sz="quarter" idx="12"/>
          </p:nvPr>
        </p:nvSpPr>
        <p:spPr/>
        <p:txBody>
          <a:bodyPr/>
          <a:lstStyle/>
          <a:p>
            <a:pPr>
              <a:defRPr/>
            </a:pPr>
            <a:fld id="{6550E941-99E4-4403-A917-B30FF69A9617}" type="slidenum">
              <a:rPr lang="en-GB" altLang="en-US" smtClean="0"/>
              <a:pPr>
                <a:defRPr/>
              </a:pPr>
              <a:t>143</a:t>
            </a:fld>
            <a:endParaRPr lang="en-GB" altLang="en-US"/>
          </a:p>
        </p:txBody>
      </p:sp>
      <p:pic>
        <p:nvPicPr>
          <p:cNvPr id="6" name="Picture 4">
            <a:extLst>
              <a:ext uri="{FF2B5EF4-FFF2-40B4-BE49-F238E27FC236}">
                <a16:creationId xmlns:a16="http://schemas.microsoft.com/office/drawing/2014/main" id="{49F0B209-5068-42E7-B9A9-75CF5739F8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825" y="136525"/>
            <a:ext cx="8785671" cy="5452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94109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111712"/>
            <a:ext cx="8229600" cy="490066"/>
          </a:xfrm>
        </p:spPr>
        <p:txBody>
          <a:bodyPr/>
          <a:lstStyle/>
          <a:p>
            <a:r>
              <a:rPr lang="en-GB" sz="3200" b="1" dirty="0"/>
              <a:t>Planning the Communication Plan</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144</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107504" y="5221193"/>
            <a:ext cx="8928991" cy="440056"/>
          </a:xfrm>
        </p:spPr>
        <p:txBody>
          <a:bodyPr/>
          <a:lstStyle/>
          <a:p>
            <a:pPr marL="0" indent="0">
              <a:buNone/>
            </a:pPr>
            <a:r>
              <a:rPr lang="en-GB" sz="2800" i="1" dirty="0"/>
              <a:t>Use table to create the communication plan</a:t>
            </a:r>
          </a:p>
          <a:p>
            <a:pPr marL="0" indent="0">
              <a:buNone/>
            </a:pPr>
            <a:endParaRPr lang="en-GB" dirty="0"/>
          </a:p>
        </p:txBody>
      </p:sp>
      <p:graphicFrame>
        <p:nvGraphicFramePr>
          <p:cNvPr id="7" name="Object 6">
            <a:extLst>
              <a:ext uri="{FF2B5EF4-FFF2-40B4-BE49-F238E27FC236}">
                <a16:creationId xmlns:a16="http://schemas.microsoft.com/office/drawing/2014/main" id="{3ABD038D-19EB-4C68-AA4A-D208D1FA84F5}"/>
              </a:ext>
            </a:extLst>
          </p:cNvPr>
          <p:cNvGraphicFramePr>
            <a:graphicFrameLocks noChangeAspect="1"/>
          </p:cNvGraphicFramePr>
          <p:nvPr/>
        </p:nvGraphicFramePr>
        <p:xfrm>
          <a:off x="107504" y="786307"/>
          <a:ext cx="8928992" cy="4434886"/>
        </p:xfrm>
        <a:graphic>
          <a:graphicData uri="http://schemas.openxmlformats.org/presentationml/2006/ole">
            <mc:AlternateContent xmlns:mc="http://schemas.openxmlformats.org/markup-compatibility/2006">
              <mc:Choice xmlns:v="urn:schemas-microsoft-com:vml" Requires="v">
                <p:oleObj name="Worksheet" r:id="rId2" imgW="8140700" imgH="4419600" progId="Excel.Sheet.12">
                  <p:embed/>
                </p:oleObj>
              </mc:Choice>
              <mc:Fallback>
                <p:oleObj name="Worksheet" r:id="rId2" imgW="8140700" imgH="4419600" progId="Excel.Sheet.12">
                  <p:embed/>
                  <p:pic>
                    <p:nvPicPr>
                      <p:cNvPr id="7" name="Object 6">
                        <a:extLst>
                          <a:ext uri="{FF2B5EF4-FFF2-40B4-BE49-F238E27FC236}">
                            <a16:creationId xmlns:a16="http://schemas.microsoft.com/office/drawing/2014/main" id="{3ABD038D-19EB-4C68-AA4A-D208D1FA84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86307"/>
                        <a:ext cx="8928992" cy="4434886"/>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4073781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38231" y="114300"/>
            <a:ext cx="8229600" cy="562074"/>
          </a:xfrm>
        </p:spPr>
        <p:txBody>
          <a:bodyPr/>
          <a:lstStyle/>
          <a:p>
            <a:r>
              <a:rPr lang="en-GB" sz="3200" b="1" dirty="0"/>
              <a:t>Planning for Risk</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145</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0" y="826908"/>
            <a:ext cx="8667831" cy="5804512"/>
          </a:xfrm>
        </p:spPr>
        <p:txBody>
          <a:bodyPr/>
          <a:lstStyle/>
          <a:p>
            <a:pPr marL="0" indent="0">
              <a:buNone/>
            </a:pPr>
            <a:r>
              <a:rPr lang="en-GB" dirty="0"/>
              <a:t>Use table to create the risk register</a:t>
            </a:r>
          </a:p>
          <a:p>
            <a:pPr marL="0" indent="0">
              <a:buNone/>
            </a:pPr>
            <a:endParaRPr lang="en-GB" dirty="0"/>
          </a:p>
          <a:p>
            <a:pPr marL="0" indent="0">
              <a:buNone/>
            </a:pPr>
            <a:endParaRPr lang="en-GB" dirty="0"/>
          </a:p>
        </p:txBody>
      </p:sp>
      <p:pic>
        <p:nvPicPr>
          <p:cNvPr id="1026" name="Picture 2" descr="See the source image">
            <a:extLst>
              <a:ext uri="{FF2B5EF4-FFF2-40B4-BE49-F238E27FC236}">
                <a16:creationId xmlns:a16="http://schemas.microsoft.com/office/drawing/2014/main" id="{3BE59738-5C1D-4950-AD90-AF45B85746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69" y="1421086"/>
            <a:ext cx="9144000" cy="5436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7600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114300"/>
            <a:ext cx="8229600" cy="634082"/>
          </a:xfrm>
        </p:spPr>
        <p:txBody>
          <a:bodyPr/>
          <a:lstStyle/>
          <a:p>
            <a:r>
              <a:rPr lang="en-GB" sz="3200" b="1" dirty="0"/>
              <a:t>Planning for Stakeholders</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146</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465594" y="5301207"/>
            <a:ext cx="8229600" cy="446181"/>
          </a:xfrm>
        </p:spPr>
        <p:txBody>
          <a:bodyPr/>
          <a:lstStyle/>
          <a:p>
            <a:pPr marL="0" indent="0">
              <a:buNone/>
            </a:pPr>
            <a:r>
              <a:rPr lang="en-GB" sz="2800" i="1" dirty="0"/>
              <a:t>Use table to create the stakeholders analysis</a:t>
            </a:r>
          </a:p>
          <a:p>
            <a:pPr marL="0" indent="0">
              <a:buNone/>
            </a:pPr>
            <a:endParaRPr lang="en-GB" dirty="0"/>
          </a:p>
          <a:p>
            <a:pPr marL="0" indent="0">
              <a:buNone/>
            </a:pPr>
            <a:endParaRPr lang="en-GB" dirty="0"/>
          </a:p>
        </p:txBody>
      </p:sp>
      <p:pic>
        <p:nvPicPr>
          <p:cNvPr id="3076" name="Picture 4" descr="See the source image">
            <a:extLst>
              <a:ext uri="{FF2B5EF4-FFF2-40B4-BE49-F238E27FC236}">
                <a16:creationId xmlns:a16="http://schemas.microsoft.com/office/drawing/2014/main" id="{04E8C6F1-688B-45A3-A96D-441C55A8F4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80801"/>
            <a:ext cx="9144000" cy="4620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98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A8210-94E1-4CAF-BC64-134641C13381}"/>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E8F5B782-1A8B-42D9-A5F8-BCFA1A7E0F0A}"/>
              </a:ext>
            </a:extLst>
          </p:cNvPr>
          <p:cNvSpPr>
            <a:spLocks noGrp="1"/>
          </p:cNvSpPr>
          <p:nvPr>
            <p:ph idx="1"/>
          </p:nvPr>
        </p:nvSpPr>
        <p:spPr>
          <a:xfrm>
            <a:off x="250825" y="1600201"/>
            <a:ext cx="8641655" cy="1684783"/>
          </a:xfrm>
        </p:spPr>
        <p:txBody>
          <a:bodyPr/>
          <a:lstStyle/>
          <a:p>
            <a:pPr marL="0" indent="0">
              <a:buNone/>
            </a:pPr>
            <a:r>
              <a:rPr lang="en-GB" sz="2800" dirty="0"/>
              <a:t>Effective project planning is a proactive approach of achieving project goals and objectives. A robust project management plan leads to project success.</a:t>
            </a:r>
          </a:p>
        </p:txBody>
      </p:sp>
      <p:sp>
        <p:nvSpPr>
          <p:cNvPr id="4" name="Date Placeholder 3">
            <a:extLst>
              <a:ext uri="{FF2B5EF4-FFF2-40B4-BE49-F238E27FC236}">
                <a16:creationId xmlns:a16="http://schemas.microsoft.com/office/drawing/2014/main" id="{C4A8BB99-93A7-41BD-9E29-3A3D9FF8363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E26E41F-33BE-4847-89B6-D7D94EB9C93B}"/>
              </a:ext>
            </a:extLst>
          </p:cNvPr>
          <p:cNvSpPr>
            <a:spLocks noGrp="1"/>
          </p:cNvSpPr>
          <p:nvPr>
            <p:ph type="sldNum" sz="quarter" idx="12"/>
          </p:nvPr>
        </p:nvSpPr>
        <p:spPr/>
        <p:txBody>
          <a:bodyPr/>
          <a:lstStyle/>
          <a:p>
            <a:pPr>
              <a:defRPr/>
            </a:pPr>
            <a:fld id="{6550E941-99E4-4403-A917-B30FF69A9617}" type="slidenum">
              <a:rPr lang="en-GB" altLang="en-US" smtClean="0"/>
              <a:pPr>
                <a:defRPr/>
              </a:pPr>
              <a:t>147</a:t>
            </a:fld>
            <a:endParaRPr lang="en-GB" altLang="en-US"/>
          </a:p>
        </p:txBody>
      </p:sp>
    </p:spTree>
    <p:extLst>
      <p:ext uri="{BB962C8B-B14F-4D97-AF65-F5344CB8AC3E}">
        <p14:creationId xmlns:p14="http://schemas.microsoft.com/office/powerpoint/2010/main" val="868976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a:xfrm>
            <a:off x="107504" y="1600201"/>
            <a:ext cx="8856984" cy="2044823"/>
          </a:xfrm>
        </p:spPr>
        <p:txBody>
          <a:bodyPr/>
          <a:lstStyle/>
          <a:p>
            <a:pPr marL="0" indent="0">
              <a:buNone/>
            </a:pPr>
            <a:r>
              <a:rPr lang="en-US" altLang="en-US" sz="2800" dirty="0"/>
              <a:t>PMI (2006) </a:t>
            </a:r>
            <a:r>
              <a:rPr lang="en-US" altLang="en-US" sz="2800" i="1" dirty="0"/>
              <a:t>The Guide to the Project Management Body of Knowledge (</a:t>
            </a:r>
            <a:r>
              <a:rPr lang="en-US" altLang="en-US" sz="2800" i="1" dirty="0" err="1"/>
              <a:t>PMBoK</a:t>
            </a:r>
            <a:r>
              <a:rPr lang="en-US" altLang="en-US" sz="2800" i="1" dirty="0"/>
              <a:t>)</a:t>
            </a:r>
            <a:r>
              <a:rPr lang="en-US" altLang="en-US" sz="2800" dirty="0"/>
              <a:t>, 5th Edition: PMI</a:t>
            </a:r>
          </a:p>
          <a:p>
            <a:pPr marL="0" indent="0">
              <a:buNone/>
            </a:pPr>
            <a:r>
              <a:rPr lang="en-GB" sz="2800" dirty="0"/>
              <a:t>Larson, E. and Gray, C. (2018) Project Management: </a:t>
            </a:r>
            <a:r>
              <a:rPr lang="en-GB" sz="2800" i="1" dirty="0"/>
              <a:t>The Managerial Process 7</a:t>
            </a:r>
            <a:r>
              <a:rPr lang="en-GB" sz="2800" i="1" baseline="30000" dirty="0"/>
              <a:t>th</a:t>
            </a:r>
            <a:r>
              <a:rPr lang="en-GB" sz="2800" i="1" dirty="0"/>
              <a:t> Edition, </a:t>
            </a:r>
            <a:r>
              <a:rPr lang="en-GB" sz="2800" dirty="0"/>
              <a:t>McGraw Hill.</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148</a:t>
            </a:fld>
            <a:endParaRPr lang="en-GB" altLang="en-US"/>
          </a:p>
        </p:txBody>
      </p:sp>
    </p:spTree>
    <p:extLst>
      <p:ext uri="{BB962C8B-B14F-4D97-AF65-F5344CB8AC3E}">
        <p14:creationId xmlns:p14="http://schemas.microsoft.com/office/powerpoint/2010/main" val="1594431651"/>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8604448" cy="1224137"/>
          </a:xfrm>
        </p:spPr>
        <p:txBody>
          <a:bodyPr/>
          <a:lstStyle/>
          <a:p>
            <a:pPr eaLnBrk="1" fontAlgn="auto" hangingPunct="1">
              <a:spcAft>
                <a:spcPts val="0"/>
              </a:spcAft>
              <a:defRPr/>
            </a:pPr>
            <a:r>
              <a:rPr lang="en-US" dirty="0"/>
              <a:t>Project Execution</a:t>
            </a:r>
            <a:br>
              <a:rPr lang="en-GB" dirty="0">
                <a:solidFill>
                  <a:srgbClr val="FFFF00"/>
                </a:solidFill>
              </a:rPr>
            </a:br>
            <a:endParaRPr lang="en-US" sz="2400" dirty="0">
              <a:solidFill>
                <a:srgbClr val="FFFF00"/>
              </a:solidFill>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a:xfrm>
            <a:off x="457200" y="114300"/>
            <a:ext cx="8229600" cy="562074"/>
          </a:xfrm>
        </p:spPr>
        <p:txBody>
          <a:bodyPr wrap="square" anchor="ctr">
            <a:normAutofit fontScale="90000"/>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sz="half" idx="1"/>
          </p:nvPr>
        </p:nvSpPr>
        <p:spPr>
          <a:xfrm>
            <a:off x="150913" y="980729"/>
            <a:ext cx="4709120" cy="4133056"/>
          </a:xfrm>
        </p:spPr>
        <p:txBody>
          <a:bodyPr wrap="square" anchor="t">
            <a:normAutofit lnSpcReduction="10000"/>
          </a:bodyPr>
          <a:lstStyle/>
          <a:p>
            <a:pPr marL="0" indent="0">
              <a:buNone/>
            </a:pPr>
            <a:r>
              <a:rPr lang="en-GB" dirty="0"/>
              <a:t>The execution phase of a project can be complex but if the Project Execution Plan (PEP) is holistic, then executing the plan will become very easy and less stressful.</a:t>
            </a:r>
          </a:p>
          <a:p>
            <a:pPr marL="0" indent="0">
              <a:buNone/>
            </a:pPr>
            <a:r>
              <a:rPr lang="en-GB" dirty="0"/>
              <a:t>The execution phase adopts the Plan, Do, Check, Act model.</a:t>
            </a:r>
          </a:p>
          <a:p>
            <a:pPr marL="0" indent="0">
              <a:buNone/>
            </a:pPr>
            <a:endParaRPr lang="en-GB" dirty="0"/>
          </a:p>
          <a:p>
            <a:pPr marL="0" indent="0">
              <a:buNone/>
            </a:pPr>
            <a:endParaRPr lang="en-GB" dirty="0"/>
          </a:p>
        </p:txBody>
      </p:sp>
      <p:pic>
        <p:nvPicPr>
          <p:cNvPr id="3074" name="Picture 2" descr="See the source image">
            <a:extLst>
              <a:ext uri="{FF2B5EF4-FFF2-40B4-BE49-F238E27FC236}">
                <a16:creationId xmlns:a16="http://schemas.microsoft.com/office/drawing/2014/main" id="{0F35D63F-F1FF-4270-8176-84ACD4B81ED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75867" y="1124745"/>
            <a:ext cx="3989040" cy="3989040"/>
          </a:xfrm>
          <a:prstGeom prst="rect">
            <a:avLst/>
          </a:prstGeom>
          <a:solidFill>
            <a:srgbClr val="FFFFFF"/>
          </a:solidFill>
        </p:spPr>
      </p:pic>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20/04/2021</a:t>
            </a:fld>
            <a:endParaRPr lang="en-GB" altLang="en-US" sz="900"/>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150</a:t>
            </a:fld>
            <a:endParaRPr lang="en-GB" altLang="en-US"/>
          </a:p>
        </p:txBody>
      </p:sp>
    </p:spTree>
    <p:extLst>
      <p:ext uri="{BB962C8B-B14F-4D97-AF65-F5344CB8AC3E}">
        <p14:creationId xmlns:p14="http://schemas.microsoft.com/office/powerpoint/2010/main" val="2096921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BD60-0C2F-47E2-BCC7-EDC4CCC12730}"/>
              </a:ext>
            </a:extLst>
          </p:cNvPr>
          <p:cNvSpPr>
            <a:spLocks noGrp="1"/>
          </p:cNvSpPr>
          <p:nvPr>
            <p:ph type="title"/>
          </p:nvPr>
        </p:nvSpPr>
        <p:spPr>
          <a:xfrm>
            <a:off x="440772" y="86123"/>
            <a:ext cx="8229600" cy="706090"/>
          </a:xfrm>
        </p:spPr>
        <p:txBody>
          <a:bodyPr/>
          <a:lstStyle/>
          <a:p>
            <a:r>
              <a:rPr lang="en-GB" sz="3200" b="1" dirty="0"/>
              <a:t>Project Life </a:t>
            </a:r>
            <a:r>
              <a:rPr lang="en-GB" sz="3200" b="1" dirty="0" err="1"/>
              <a:t>Cycle_Phase</a:t>
            </a:r>
            <a:r>
              <a:rPr lang="en-GB" sz="3200" b="1" dirty="0"/>
              <a:t> 3</a:t>
            </a:r>
          </a:p>
        </p:txBody>
      </p:sp>
      <p:sp>
        <p:nvSpPr>
          <p:cNvPr id="4" name="Date Placeholder 3">
            <a:extLst>
              <a:ext uri="{FF2B5EF4-FFF2-40B4-BE49-F238E27FC236}">
                <a16:creationId xmlns:a16="http://schemas.microsoft.com/office/drawing/2014/main" id="{A0233DE2-0C6B-44CB-BF85-CD03D9D40F25}"/>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7880B39A-4577-4D8D-9765-83272FA3A78C}"/>
              </a:ext>
            </a:extLst>
          </p:cNvPr>
          <p:cNvSpPr>
            <a:spLocks noGrp="1"/>
          </p:cNvSpPr>
          <p:nvPr>
            <p:ph type="sldNum" sz="quarter" idx="12"/>
          </p:nvPr>
        </p:nvSpPr>
        <p:spPr/>
        <p:txBody>
          <a:bodyPr/>
          <a:lstStyle/>
          <a:p>
            <a:pPr>
              <a:defRPr/>
            </a:pPr>
            <a:fld id="{6550E941-99E4-4403-A917-B30FF69A9617}" type="slidenum">
              <a:rPr lang="en-GB" altLang="en-US" smtClean="0"/>
              <a:pPr>
                <a:defRPr/>
              </a:pPr>
              <a:t>151</a:t>
            </a:fld>
            <a:endParaRPr lang="en-GB" altLang="en-US"/>
          </a:p>
        </p:txBody>
      </p:sp>
      <p:pic>
        <p:nvPicPr>
          <p:cNvPr id="1026" name="Picture 2" descr="See the source image">
            <a:extLst>
              <a:ext uri="{FF2B5EF4-FFF2-40B4-BE49-F238E27FC236}">
                <a16:creationId xmlns:a16="http://schemas.microsoft.com/office/drawing/2014/main" id="{370A75CD-5688-4495-8449-5F67F8D7707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7504" y="1124744"/>
            <a:ext cx="8784976"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8830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43AD0-CC72-450F-A154-A84FD0658E83}"/>
              </a:ext>
            </a:extLst>
          </p:cNvPr>
          <p:cNvSpPr>
            <a:spLocks noGrp="1"/>
          </p:cNvSpPr>
          <p:nvPr>
            <p:ph type="title"/>
          </p:nvPr>
        </p:nvSpPr>
        <p:spPr>
          <a:xfrm>
            <a:off x="457200" y="274638"/>
            <a:ext cx="8229600" cy="778098"/>
          </a:xfrm>
        </p:spPr>
        <p:txBody>
          <a:bodyPr/>
          <a:lstStyle/>
          <a:p>
            <a:r>
              <a:rPr lang="en-GB" sz="3200" b="1" dirty="0"/>
              <a:t>Project Executing</a:t>
            </a:r>
          </a:p>
        </p:txBody>
      </p:sp>
      <p:sp>
        <p:nvSpPr>
          <p:cNvPr id="3" name="Content Placeholder 2">
            <a:extLst>
              <a:ext uri="{FF2B5EF4-FFF2-40B4-BE49-F238E27FC236}">
                <a16:creationId xmlns:a16="http://schemas.microsoft.com/office/drawing/2014/main" id="{9216672F-D2DF-4E72-A741-BD7B798EACEC}"/>
              </a:ext>
            </a:extLst>
          </p:cNvPr>
          <p:cNvSpPr>
            <a:spLocks noGrp="1"/>
          </p:cNvSpPr>
          <p:nvPr>
            <p:ph idx="1"/>
          </p:nvPr>
        </p:nvSpPr>
        <p:spPr>
          <a:xfrm>
            <a:off x="143508" y="1208759"/>
            <a:ext cx="8856984" cy="4251523"/>
          </a:xfrm>
        </p:spPr>
        <p:txBody>
          <a:bodyPr/>
          <a:lstStyle/>
          <a:p>
            <a:pPr marL="0" indent="0">
              <a:buNone/>
            </a:pPr>
            <a:r>
              <a:rPr lang="en-GB" sz="2800" dirty="0"/>
              <a:t>This phase of the project is often like a endless road; it is complex because this is where the project is actually delivered according to the set goals and objectives.</a:t>
            </a:r>
          </a:p>
          <a:p>
            <a:pPr marL="0" indent="0">
              <a:buNone/>
            </a:pPr>
            <a:r>
              <a:rPr lang="en-GB" sz="2800" dirty="0"/>
              <a:t>It is where the project manager gets on top of his game to delivery the project.</a:t>
            </a:r>
          </a:p>
          <a:p>
            <a:pPr marL="0" indent="0">
              <a:buNone/>
            </a:pPr>
            <a:r>
              <a:rPr lang="en-GB" sz="2800" dirty="0"/>
              <a:t>It is where all the project resources are deployed; therefore, it requires is full engagement with all stakeholders to ensure that the project is moving towards success. </a:t>
            </a:r>
          </a:p>
          <a:p>
            <a:pPr marL="0" indent="0">
              <a:buNone/>
            </a:pPr>
            <a:endParaRPr lang="en-GB" sz="2800" dirty="0"/>
          </a:p>
        </p:txBody>
      </p:sp>
      <p:sp>
        <p:nvSpPr>
          <p:cNvPr id="4" name="Date Placeholder 3">
            <a:extLst>
              <a:ext uri="{FF2B5EF4-FFF2-40B4-BE49-F238E27FC236}">
                <a16:creationId xmlns:a16="http://schemas.microsoft.com/office/drawing/2014/main" id="{CF19C069-3E49-4DEE-9D81-F3C5CDE853C5}"/>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B3276AA-EE50-478B-8D5B-C95C13ADA7C9}"/>
              </a:ext>
            </a:extLst>
          </p:cNvPr>
          <p:cNvSpPr>
            <a:spLocks noGrp="1"/>
          </p:cNvSpPr>
          <p:nvPr>
            <p:ph type="sldNum" sz="quarter" idx="12"/>
          </p:nvPr>
        </p:nvSpPr>
        <p:spPr/>
        <p:txBody>
          <a:bodyPr/>
          <a:lstStyle/>
          <a:p>
            <a:pPr>
              <a:defRPr/>
            </a:pPr>
            <a:fld id="{6550E941-99E4-4403-A917-B30FF69A9617}" type="slidenum">
              <a:rPr lang="en-GB" altLang="en-US" smtClean="0"/>
              <a:pPr>
                <a:defRPr/>
              </a:pPr>
              <a:t>152</a:t>
            </a:fld>
            <a:endParaRPr lang="en-GB" altLang="en-US"/>
          </a:p>
        </p:txBody>
      </p:sp>
    </p:spTree>
    <p:extLst>
      <p:ext uri="{BB962C8B-B14F-4D97-AF65-F5344CB8AC3E}">
        <p14:creationId xmlns:p14="http://schemas.microsoft.com/office/powerpoint/2010/main" val="1574803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31183A06-663F-4422-B85D-702F0E414F9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a:stretch/>
        </p:blipFill>
        <p:spPr bwMode="auto">
          <a:xfrm>
            <a:off x="20" y="10"/>
            <a:ext cx="9143980" cy="6857990"/>
          </a:xfrm>
          <a:prstGeom prst="rect">
            <a:avLst/>
          </a:prstGeom>
          <a:solidFill>
            <a:srgbClr val="FFFFFF"/>
          </a:solidFill>
        </p:spPr>
      </p:pic>
      <p:sp>
        <p:nvSpPr>
          <p:cNvPr id="4" name="Date Placeholder 3" hidden="1">
            <a:extLst>
              <a:ext uri="{FF2B5EF4-FFF2-40B4-BE49-F238E27FC236}">
                <a16:creationId xmlns:a16="http://schemas.microsoft.com/office/drawing/2014/main" id="{DD67A47D-554C-4F4A-B22F-2DF3C35A071B}"/>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20/04/2021</a:t>
            </a:fld>
            <a:endParaRPr lang="en-GB" altLang="en-US"/>
          </a:p>
        </p:txBody>
      </p:sp>
      <p:sp>
        <p:nvSpPr>
          <p:cNvPr id="5" name="Slide Number Placeholder 4" hidden="1">
            <a:extLst>
              <a:ext uri="{FF2B5EF4-FFF2-40B4-BE49-F238E27FC236}">
                <a16:creationId xmlns:a16="http://schemas.microsoft.com/office/drawing/2014/main" id="{7A75AFAF-5A2E-4FB8-BC22-21617EDFBF77}"/>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153</a:t>
            </a:fld>
            <a:endParaRPr lang="en-GB" altLang="en-US"/>
          </a:p>
        </p:txBody>
      </p:sp>
    </p:spTree>
    <p:extLst>
      <p:ext uri="{BB962C8B-B14F-4D97-AF65-F5344CB8AC3E}">
        <p14:creationId xmlns:p14="http://schemas.microsoft.com/office/powerpoint/2010/main" val="492601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93D50-B5BD-46B2-BC44-54268C27FBE2}"/>
              </a:ext>
            </a:extLst>
          </p:cNvPr>
          <p:cNvSpPr>
            <a:spLocks noGrp="1"/>
          </p:cNvSpPr>
          <p:nvPr>
            <p:ph type="title"/>
          </p:nvPr>
        </p:nvSpPr>
        <p:spPr>
          <a:xfrm>
            <a:off x="448816" y="136525"/>
            <a:ext cx="8229600" cy="922114"/>
          </a:xfrm>
        </p:spPr>
        <p:txBody>
          <a:bodyPr/>
          <a:lstStyle/>
          <a:p>
            <a:r>
              <a:rPr lang="en-GB" sz="3200" b="1" dirty="0"/>
              <a:t>Direct and Manage Project</a:t>
            </a:r>
          </a:p>
        </p:txBody>
      </p:sp>
      <p:sp>
        <p:nvSpPr>
          <p:cNvPr id="3" name="Content Placeholder 2">
            <a:extLst>
              <a:ext uri="{FF2B5EF4-FFF2-40B4-BE49-F238E27FC236}">
                <a16:creationId xmlns:a16="http://schemas.microsoft.com/office/drawing/2014/main" id="{BE3265CB-6035-449D-BAD8-8E20750E46BA}"/>
              </a:ext>
            </a:extLst>
          </p:cNvPr>
          <p:cNvSpPr>
            <a:spLocks noGrp="1"/>
          </p:cNvSpPr>
          <p:nvPr>
            <p:ph idx="1"/>
          </p:nvPr>
        </p:nvSpPr>
        <p:spPr>
          <a:xfrm>
            <a:off x="250825" y="1071066"/>
            <a:ext cx="8713663" cy="4464496"/>
          </a:xfrm>
        </p:spPr>
        <p:txBody>
          <a:bodyPr/>
          <a:lstStyle/>
          <a:p>
            <a:pPr marL="0" indent="0">
              <a:buNone/>
            </a:pPr>
            <a:r>
              <a:rPr lang="en-GB" sz="2400" dirty="0"/>
              <a:t>Directing and managing the project is a physical stage of the project, it requires a lot of effort.</a:t>
            </a:r>
          </a:p>
          <a:p>
            <a:pPr marL="0" indent="0">
              <a:buNone/>
            </a:pPr>
            <a:r>
              <a:rPr lang="en-GB" sz="2400" dirty="0"/>
              <a:t>The different processes requires a lot of procedures to ensure that the project tasks is implemented as planned and the  deliverables are produced.</a:t>
            </a:r>
          </a:p>
          <a:p>
            <a:pPr marL="0" indent="0">
              <a:buNone/>
            </a:pPr>
            <a:r>
              <a:rPr lang="en-GB" sz="2400" dirty="0"/>
              <a:t>It is where the project team members completes the assigned tasks.</a:t>
            </a:r>
          </a:p>
          <a:p>
            <a:pPr marL="0" indent="0">
              <a:buNone/>
            </a:pPr>
            <a:r>
              <a:rPr lang="en-GB" sz="2400" dirty="0"/>
              <a:t>The project manager ensures that the delegated responsibilities is understood and delivered appropriately.</a:t>
            </a:r>
          </a:p>
          <a:p>
            <a:pPr marL="0" indent="0">
              <a:buNone/>
            </a:pPr>
            <a:r>
              <a:rPr lang="en-GB" sz="2400" dirty="0"/>
              <a:t>The project manager is also expected to resolves problems that may arise during the implementation phase.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D6338607-43FA-480C-9990-F0AE01F0B28A}"/>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FD724D37-1365-4B7F-96C6-BDEE685508FD}"/>
              </a:ext>
            </a:extLst>
          </p:cNvPr>
          <p:cNvSpPr>
            <a:spLocks noGrp="1"/>
          </p:cNvSpPr>
          <p:nvPr>
            <p:ph type="sldNum" sz="quarter" idx="12"/>
          </p:nvPr>
        </p:nvSpPr>
        <p:spPr/>
        <p:txBody>
          <a:bodyPr/>
          <a:lstStyle/>
          <a:p>
            <a:pPr>
              <a:defRPr/>
            </a:pPr>
            <a:fld id="{6550E941-99E4-4403-A917-B30FF69A9617}" type="slidenum">
              <a:rPr lang="en-GB" altLang="en-US" smtClean="0"/>
              <a:pPr>
                <a:defRPr/>
              </a:pPr>
              <a:t>154</a:t>
            </a:fld>
            <a:endParaRPr lang="en-GB" altLang="en-US"/>
          </a:p>
        </p:txBody>
      </p:sp>
    </p:spTree>
    <p:extLst>
      <p:ext uri="{BB962C8B-B14F-4D97-AF65-F5344CB8AC3E}">
        <p14:creationId xmlns:p14="http://schemas.microsoft.com/office/powerpoint/2010/main" val="694784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8F8AB-0ED7-4D92-B2B2-F69FA3C46956}"/>
              </a:ext>
            </a:extLst>
          </p:cNvPr>
          <p:cNvSpPr>
            <a:spLocks noGrp="1"/>
          </p:cNvSpPr>
          <p:nvPr>
            <p:ph type="title"/>
          </p:nvPr>
        </p:nvSpPr>
        <p:spPr>
          <a:xfrm>
            <a:off x="457199" y="12700"/>
            <a:ext cx="8229600" cy="850106"/>
          </a:xfrm>
        </p:spPr>
        <p:txBody>
          <a:bodyPr/>
          <a:lstStyle/>
          <a:p>
            <a:r>
              <a:rPr lang="en-GB" sz="3200" b="1" dirty="0"/>
              <a:t>Performing Quality Assurance</a:t>
            </a:r>
          </a:p>
        </p:txBody>
      </p:sp>
      <p:sp>
        <p:nvSpPr>
          <p:cNvPr id="3" name="Content Placeholder 2">
            <a:extLst>
              <a:ext uri="{FF2B5EF4-FFF2-40B4-BE49-F238E27FC236}">
                <a16:creationId xmlns:a16="http://schemas.microsoft.com/office/drawing/2014/main" id="{711B6AB1-699A-48C7-A8E4-92BD9417412B}"/>
              </a:ext>
            </a:extLst>
          </p:cNvPr>
          <p:cNvSpPr>
            <a:spLocks noGrp="1"/>
          </p:cNvSpPr>
          <p:nvPr>
            <p:ph idx="1"/>
          </p:nvPr>
        </p:nvSpPr>
        <p:spPr>
          <a:xfrm>
            <a:off x="169980" y="980728"/>
            <a:ext cx="8507287" cy="4752528"/>
          </a:xfrm>
        </p:spPr>
        <p:txBody>
          <a:bodyPr/>
          <a:lstStyle/>
          <a:p>
            <a:pPr marL="0" indent="0">
              <a:buNone/>
            </a:pPr>
            <a:r>
              <a:rPr lang="en-GB" sz="2400" dirty="0"/>
              <a:t>The project goals and objectives are like a promise made to stakeholders; therefore, the project/assurance manager must ensure that those promises are fulfilled accordingly.</a:t>
            </a:r>
          </a:p>
          <a:p>
            <a:pPr marL="0" indent="0">
              <a:buNone/>
            </a:pPr>
            <a:r>
              <a:rPr lang="en-GB" sz="2400" dirty="0"/>
              <a:t>The project manager must ensure that the scope of the project is within the defined parameters, and that the processes and standards are followed accordingly.</a:t>
            </a:r>
          </a:p>
          <a:p>
            <a:pPr marL="0" indent="0">
              <a:buNone/>
            </a:pPr>
            <a:r>
              <a:rPr lang="en-GB" sz="2400" dirty="0"/>
              <a:t>They have to ensure that process improvement are communicated and approved, and ensure that everyone is doing the </a:t>
            </a:r>
            <a:r>
              <a:rPr lang="en-GB" sz="2400" b="1" dirty="0"/>
              <a:t>right thing </a:t>
            </a:r>
            <a:r>
              <a:rPr lang="en-GB" sz="2400" dirty="0"/>
              <a:t>the </a:t>
            </a:r>
            <a:r>
              <a:rPr lang="en-GB" sz="2400" b="1" dirty="0"/>
              <a:t>first time </a:t>
            </a:r>
            <a:r>
              <a:rPr lang="en-GB" sz="2400" dirty="0"/>
              <a:t>to avoid adverse consequences.</a:t>
            </a:r>
          </a:p>
          <a:p>
            <a:pPr marL="0" indent="0">
              <a:buNone/>
            </a:pPr>
            <a:r>
              <a:rPr lang="en-GB" sz="2400" dirty="0"/>
              <a:t>The project manager must inform the stakeholders of any anticipated discrepancies.</a:t>
            </a:r>
          </a:p>
        </p:txBody>
      </p:sp>
      <p:sp>
        <p:nvSpPr>
          <p:cNvPr id="4" name="Date Placeholder 3">
            <a:extLst>
              <a:ext uri="{FF2B5EF4-FFF2-40B4-BE49-F238E27FC236}">
                <a16:creationId xmlns:a16="http://schemas.microsoft.com/office/drawing/2014/main" id="{92F26700-1FF2-467E-AA1A-F3DCBFDDE0F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334AF76E-9B2F-4168-95EB-B6E01EDEE88B}"/>
              </a:ext>
            </a:extLst>
          </p:cNvPr>
          <p:cNvSpPr>
            <a:spLocks noGrp="1"/>
          </p:cNvSpPr>
          <p:nvPr>
            <p:ph type="sldNum" sz="quarter" idx="12"/>
          </p:nvPr>
        </p:nvSpPr>
        <p:spPr/>
        <p:txBody>
          <a:bodyPr/>
          <a:lstStyle/>
          <a:p>
            <a:pPr>
              <a:defRPr/>
            </a:pPr>
            <a:fld id="{6550E941-99E4-4403-A917-B30FF69A9617}" type="slidenum">
              <a:rPr lang="en-GB" altLang="en-US" smtClean="0"/>
              <a:pPr>
                <a:defRPr/>
              </a:pPr>
              <a:t>155</a:t>
            </a:fld>
            <a:endParaRPr lang="en-GB" altLang="en-US"/>
          </a:p>
        </p:txBody>
      </p:sp>
    </p:spTree>
    <p:extLst>
      <p:ext uri="{BB962C8B-B14F-4D97-AF65-F5344CB8AC3E}">
        <p14:creationId xmlns:p14="http://schemas.microsoft.com/office/powerpoint/2010/main" val="3396080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CE3F4-1C8A-4C49-BA03-F7FB1B88FFC0}"/>
              </a:ext>
            </a:extLst>
          </p:cNvPr>
          <p:cNvSpPr>
            <a:spLocks noGrp="1"/>
          </p:cNvSpPr>
          <p:nvPr>
            <p:ph type="title"/>
          </p:nvPr>
        </p:nvSpPr>
        <p:spPr>
          <a:xfrm>
            <a:off x="457200" y="167756"/>
            <a:ext cx="8229600" cy="850106"/>
          </a:xfrm>
        </p:spPr>
        <p:txBody>
          <a:bodyPr/>
          <a:lstStyle/>
          <a:p>
            <a:r>
              <a:rPr lang="en-GB" sz="3200" b="1" dirty="0"/>
              <a:t>Acquiring and Develop Project Team</a:t>
            </a:r>
          </a:p>
        </p:txBody>
      </p:sp>
      <p:sp>
        <p:nvSpPr>
          <p:cNvPr id="3" name="Content Placeholder 2">
            <a:extLst>
              <a:ext uri="{FF2B5EF4-FFF2-40B4-BE49-F238E27FC236}">
                <a16:creationId xmlns:a16="http://schemas.microsoft.com/office/drawing/2014/main" id="{BC021E11-51D4-43B3-AA1F-92C283DB6E88}"/>
              </a:ext>
            </a:extLst>
          </p:cNvPr>
          <p:cNvSpPr>
            <a:spLocks noGrp="1"/>
          </p:cNvSpPr>
          <p:nvPr>
            <p:ph idx="1"/>
          </p:nvPr>
        </p:nvSpPr>
        <p:spPr>
          <a:xfrm>
            <a:off x="250825" y="1268760"/>
            <a:ext cx="8363272" cy="4248472"/>
          </a:xfrm>
        </p:spPr>
        <p:txBody>
          <a:bodyPr/>
          <a:lstStyle/>
          <a:p>
            <a:pPr marL="0" indent="0">
              <a:buNone/>
            </a:pPr>
            <a:r>
              <a:rPr lang="en-GB" sz="2800" dirty="0"/>
              <a:t>This involves getting the right set of skills onboard the project.</a:t>
            </a:r>
          </a:p>
          <a:p>
            <a:pPr marL="0" indent="0">
              <a:buNone/>
            </a:pPr>
            <a:r>
              <a:rPr lang="en-GB" sz="2800" dirty="0"/>
              <a:t>Coordinate the sequence of how the resources are required on site. </a:t>
            </a:r>
          </a:p>
          <a:p>
            <a:pPr marL="0" indent="0">
              <a:buNone/>
            </a:pPr>
            <a:r>
              <a:rPr lang="en-GB" sz="2800" dirty="0"/>
              <a:t>Ensure that everyone involved in the project understands the expected outcomes.</a:t>
            </a:r>
          </a:p>
          <a:p>
            <a:pPr marL="0" indent="0">
              <a:buNone/>
            </a:pPr>
            <a:r>
              <a:rPr lang="en-GB" sz="2800" dirty="0"/>
              <a:t>Ensure training needs are met; conflict </a:t>
            </a:r>
            <a:r>
              <a:rPr lang="en-GB" sz="2800"/>
              <a:t>are resolved</a:t>
            </a:r>
            <a:r>
              <a:rPr lang="en-GB" sz="2800" dirty="0"/>
              <a:t>, team motivation and team support plans are in place.</a:t>
            </a:r>
          </a:p>
        </p:txBody>
      </p:sp>
      <p:sp>
        <p:nvSpPr>
          <p:cNvPr id="4" name="Date Placeholder 3">
            <a:extLst>
              <a:ext uri="{FF2B5EF4-FFF2-40B4-BE49-F238E27FC236}">
                <a16:creationId xmlns:a16="http://schemas.microsoft.com/office/drawing/2014/main" id="{315B1115-8B05-4DB3-BCBD-EB87B497A68B}"/>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D27A25AB-FC3F-44F0-959C-FD8A8ED6C724}"/>
              </a:ext>
            </a:extLst>
          </p:cNvPr>
          <p:cNvSpPr>
            <a:spLocks noGrp="1"/>
          </p:cNvSpPr>
          <p:nvPr>
            <p:ph type="sldNum" sz="quarter" idx="12"/>
          </p:nvPr>
        </p:nvSpPr>
        <p:spPr/>
        <p:txBody>
          <a:bodyPr/>
          <a:lstStyle/>
          <a:p>
            <a:pPr>
              <a:defRPr/>
            </a:pPr>
            <a:fld id="{6550E941-99E4-4403-A917-B30FF69A9617}" type="slidenum">
              <a:rPr lang="en-GB" altLang="en-US" smtClean="0"/>
              <a:pPr>
                <a:defRPr/>
              </a:pPr>
              <a:t>156</a:t>
            </a:fld>
            <a:endParaRPr lang="en-GB" altLang="en-US"/>
          </a:p>
        </p:txBody>
      </p:sp>
    </p:spTree>
    <p:extLst>
      <p:ext uri="{BB962C8B-B14F-4D97-AF65-F5344CB8AC3E}">
        <p14:creationId xmlns:p14="http://schemas.microsoft.com/office/powerpoint/2010/main" val="1617448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0CF2-3639-43BA-8A0F-A8E68D923471}"/>
              </a:ext>
            </a:extLst>
          </p:cNvPr>
          <p:cNvSpPr>
            <a:spLocks noGrp="1"/>
          </p:cNvSpPr>
          <p:nvPr>
            <p:ph type="title"/>
          </p:nvPr>
        </p:nvSpPr>
        <p:spPr/>
        <p:txBody>
          <a:bodyPr/>
          <a:lstStyle/>
          <a:p>
            <a:r>
              <a:rPr lang="en-GB" sz="3200" b="1" dirty="0"/>
              <a:t>Manage Project Team</a:t>
            </a:r>
          </a:p>
        </p:txBody>
      </p:sp>
      <p:sp>
        <p:nvSpPr>
          <p:cNvPr id="3" name="Content Placeholder 2">
            <a:extLst>
              <a:ext uri="{FF2B5EF4-FFF2-40B4-BE49-F238E27FC236}">
                <a16:creationId xmlns:a16="http://schemas.microsoft.com/office/drawing/2014/main" id="{15A1677F-C4F2-4686-8842-BCA84BD534AF}"/>
              </a:ext>
            </a:extLst>
          </p:cNvPr>
          <p:cNvSpPr>
            <a:spLocks noGrp="1"/>
          </p:cNvSpPr>
          <p:nvPr>
            <p:ph idx="1"/>
          </p:nvPr>
        </p:nvSpPr>
        <p:spPr/>
        <p:txBody>
          <a:bodyPr/>
          <a:lstStyle/>
          <a:p>
            <a:pPr marL="0" indent="0">
              <a:buNone/>
            </a:pPr>
            <a:r>
              <a:rPr lang="en-GB" sz="2800" dirty="0"/>
              <a:t>Tracking the performance of the project; what are the actual efforts expected to execute the project.</a:t>
            </a:r>
          </a:p>
          <a:p>
            <a:pPr marL="0" indent="0">
              <a:buNone/>
            </a:pPr>
            <a:r>
              <a:rPr lang="en-GB" sz="2800" dirty="0"/>
              <a:t>Provide feedback to team and ensure that everyone is focused on the deliverables.</a:t>
            </a:r>
          </a:p>
          <a:p>
            <a:pPr marL="0" indent="0">
              <a:buNone/>
            </a:pPr>
            <a:r>
              <a:rPr lang="en-GB" sz="2800" dirty="0"/>
              <a:t>Make sure the team have the right tools and equipment required to execute the project.</a:t>
            </a:r>
          </a:p>
        </p:txBody>
      </p:sp>
      <p:sp>
        <p:nvSpPr>
          <p:cNvPr id="4" name="Date Placeholder 3">
            <a:extLst>
              <a:ext uri="{FF2B5EF4-FFF2-40B4-BE49-F238E27FC236}">
                <a16:creationId xmlns:a16="http://schemas.microsoft.com/office/drawing/2014/main" id="{893DB053-7FFB-4EBE-BD3F-0CF2B4DE95A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ED29069-6DD8-469D-A513-E1E7B5AF3001}"/>
              </a:ext>
            </a:extLst>
          </p:cNvPr>
          <p:cNvSpPr>
            <a:spLocks noGrp="1"/>
          </p:cNvSpPr>
          <p:nvPr>
            <p:ph type="sldNum" sz="quarter" idx="12"/>
          </p:nvPr>
        </p:nvSpPr>
        <p:spPr/>
        <p:txBody>
          <a:bodyPr/>
          <a:lstStyle/>
          <a:p>
            <a:pPr>
              <a:defRPr/>
            </a:pPr>
            <a:fld id="{6550E941-99E4-4403-A917-B30FF69A9617}" type="slidenum">
              <a:rPr lang="en-GB" altLang="en-US" smtClean="0"/>
              <a:pPr>
                <a:defRPr/>
              </a:pPr>
              <a:t>157</a:t>
            </a:fld>
            <a:endParaRPr lang="en-GB" altLang="en-US"/>
          </a:p>
        </p:txBody>
      </p:sp>
    </p:spTree>
    <p:extLst>
      <p:ext uri="{BB962C8B-B14F-4D97-AF65-F5344CB8AC3E}">
        <p14:creationId xmlns:p14="http://schemas.microsoft.com/office/powerpoint/2010/main" val="420625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BDAE-4D45-4C50-AEFB-67C2ADD1BE38}"/>
              </a:ext>
            </a:extLst>
          </p:cNvPr>
          <p:cNvSpPr>
            <a:spLocks noGrp="1"/>
          </p:cNvSpPr>
          <p:nvPr>
            <p:ph type="title"/>
          </p:nvPr>
        </p:nvSpPr>
        <p:spPr>
          <a:xfrm>
            <a:off x="421196" y="157560"/>
            <a:ext cx="8229600" cy="823168"/>
          </a:xfrm>
        </p:spPr>
        <p:txBody>
          <a:bodyPr/>
          <a:lstStyle/>
          <a:p>
            <a:r>
              <a:rPr lang="en-GB" sz="3200" b="1" dirty="0"/>
              <a:t>Distribute Information</a:t>
            </a:r>
          </a:p>
        </p:txBody>
      </p:sp>
      <p:sp>
        <p:nvSpPr>
          <p:cNvPr id="3" name="Content Placeholder 2">
            <a:extLst>
              <a:ext uri="{FF2B5EF4-FFF2-40B4-BE49-F238E27FC236}">
                <a16:creationId xmlns:a16="http://schemas.microsoft.com/office/drawing/2014/main" id="{9415F9DF-58F8-45BA-BB60-FFE9A4FCAFC4}"/>
              </a:ext>
            </a:extLst>
          </p:cNvPr>
          <p:cNvSpPr>
            <a:spLocks noGrp="1"/>
          </p:cNvSpPr>
          <p:nvPr>
            <p:ph idx="1"/>
          </p:nvPr>
        </p:nvSpPr>
        <p:spPr>
          <a:xfrm>
            <a:off x="107504" y="1196752"/>
            <a:ext cx="8856984" cy="4392488"/>
          </a:xfrm>
        </p:spPr>
        <p:txBody>
          <a:bodyPr/>
          <a:lstStyle/>
          <a:p>
            <a:pPr marL="0" indent="0">
              <a:buNone/>
            </a:pPr>
            <a:r>
              <a:rPr lang="en-GB" sz="2800" dirty="0"/>
              <a:t>As emphasised, communication is ultimate to successfully deliver a project.</a:t>
            </a:r>
          </a:p>
          <a:p>
            <a:pPr marL="0" indent="0">
              <a:buNone/>
            </a:pPr>
            <a:r>
              <a:rPr lang="en-GB" sz="2800" dirty="0"/>
              <a:t>Report the status of the project honestly, do not hide any information as this may be detrimental to the project.</a:t>
            </a:r>
          </a:p>
          <a:p>
            <a:pPr marL="0" indent="0">
              <a:buNone/>
            </a:pPr>
            <a:r>
              <a:rPr lang="en-GB" sz="2800" dirty="0"/>
              <a:t>Report the weekly and monthly status report as required.</a:t>
            </a:r>
          </a:p>
          <a:p>
            <a:pPr marL="0" indent="0">
              <a:buNone/>
            </a:pPr>
            <a:r>
              <a:rPr lang="en-GB" sz="2800" dirty="0"/>
              <a:t>Report milestones to stakeholders and ensure that they align with the project plan.</a:t>
            </a:r>
          </a:p>
          <a:p>
            <a:pPr marL="0" indent="0">
              <a:buNone/>
            </a:pPr>
            <a:endParaRPr lang="en-GB" dirty="0"/>
          </a:p>
        </p:txBody>
      </p:sp>
      <p:sp>
        <p:nvSpPr>
          <p:cNvPr id="4" name="Date Placeholder 3">
            <a:extLst>
              <a:ext uri="{FF2B5EF4-FFF2-40B4-BE49-F238E27FC236}">
                <a16:creationId xmlns:a16="http://schemas.microsoft.com/office/drawing/2014/main" id="{BAA9DDD1-8538-4E65-9005-3FE4E365B6C2}"/>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70C1EA2-AB65-4B4C-961F-775EB805E6D6}"/>
              </a:ext>
            </a:extLst>
          </p:cNvPr>
          <p:cNvSpPr>
            <a:spLocks noGrp="1"/>
          </p:cNvSpPr>
          <p:nvPr>
            <p:ph type="sldNum" sz="quarter" idx="12"/>
          </p:nvPr>
        </p:nvSpPr>
        <p:spPr/>
        <p:txBody>
          <a:bodyPr/>
          <a:lstStyle/>
          <a:p>
            <a:pPr>
              <a:defRPr/>
            </a:pPr>
            <a:fld id="{6550E941-99E4-4403-A917-B30FF69A9617}" type="slidenum">
              <a:rPr lang="en-GB" altLang="en-US" smtClean="0"/>
              <a:pPr>
                <a:defRPr/>
              </a:pPr>
              <a:t>158</a:t>
            </a:fld>
            <a:endParaRPr lang="en-GB" altLang="en-US"/>
          </a:p>
        </p:txBody>
      </p:sp>
    </p:spTree>
    <p:extLst>
      <p:ext uri="{BB962C8B-B14F-4D97-AF65-F5344CB8AC3E}">
        <p14:creationId xmlns:p14="http://schemas.microsoft.com/office/powerpoint/2010/main" val="1843547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94B2F-957C-4FF7-A3E1-E74A530AD2DC}"/>
              </a:ext>
            </a:extLst>
          </p:cNvPr>
          <p:cNvSpPr>
            <a:spLocks noGrp="1"/>
          </p:cNvSpPr>
          <p:nvPr>
            <p:ph type="title"/>
          </p:nvPr>
        </p:nvSpPr>
        <p:spPr>
          <a:xfrm>
            <a:off x="452344" y="126860"/>
            <a:ext cx="8229600" cy="634082"/>
          </a:xfrm>
        </p:spPr>
        <p:txBody>
          <a:bodyPr/>
          <a:lstStyle/>
          <a:p>
            <a:r>
              <a:rPr lang="en-GB" sz="3200" b="1" dirty="0"/>
              <a:t>Manage Stakeholders Expectations </a:t>
            </a:r>
          </a:p>
        </p:txBody>
      </p:sp>
      <p:sp>
        <p:nvSpPr>
          <p:cNvPr id="3" name="Content Placeholder 2">
            <a:extLst>
              <a:ext uri="{FF2B5EF4-FFF2-40B4-BE49-F238E27FC236}">
                <a16:creationId xmlns:a16="http://schemas.microsoft.com/office/drawing/2014/main" id="{36F30A83-5C0E-41DC-8B04-9A73679CDDE1}"/>
              </a:ext>
            </a:extLst>
          </p:cNvPr>
          <p:cNvSpPr>
            <a:spLocks noGrp="1"/>
          </p:cNvSpPr>
          <p:nvPr>
            <p:ph idx="1"/>
          </p:nvPr>
        </p:nvSpPr>
        <p:spPr>
          <a:xfrm>
            <a:off x="102648" y="1052736"/>
            <a:ext cx="8579296" cy="3917032"/>
          </a:xfrm>
        </p:spPr>
        <p:txBody>
          <a:bodyPr/>
          <a:lstStyle/>
          <a:p>
            <a:pPr marL="0" indent="0">
              <a:buNone/>
            </a:pPr>
            <a:r>
              <a:rPr lang="en-GB" sz="2800" dirty="0"/>
              <a:t>Be clear and definite in communicating details to project stakeholders and sponsors.</a:t>
            </a:r>
          </a:p>
          <a:p>
            <a:pPr marL="0" indent="0">
              <a:buNone/>
            </a:pPr>
            <a:r>
              <a:rPr lang="en-GB" sz="2800" dirty="0"/>
              <a:t>Do not make them ask questions; reach out to them first and be objective about the information issued.</a:t>
            </a:r>
          </a:p>
          <a:p>
            <a:pPr marL="0" indent="0">
              <a:buNone/>
            </a:pPr>
            <a:r>
              <a:rPr lang="en-GB" sz="2800" dirty="0"/>
              <a:t>Ensure that any promises made are met or communicate if it is unlikely to be met.</a:t>
            </a:r>
          </a:p>
          <a:p>
            <a:pPr marL="0" indent="0">
              <a:buNone/>
            </a:pPr>
            <a:r>
              <a:rPr lang="en-GB" sz="2800" dirty="0"/>
              <a:t>Keep stakeholders informed about any risks or new issues as they arise.</a:t>
            </a:r>
          </a:p>
          <a:p>
            <a:pPr marL="0" indent="0">
              <a:buNone/>
            </a:pPr>
            <a:r>
              <a:rPr lang="en-GB" dirty="0"/>
              <a:t> </a:t>
            </a:r>
          </a:p>
        </p:txBody>
      </p:sp>
      <p:sp>
        <p:nvSpPr>
          <p:cNvPr id="4" name="Date Placeholder 3">
            <a:extLst>
              <a:ext uri="{FF2B5EF4-FFF2-40B4-BE49-F238E27FC236}">
                <a16:creationId xmlns:a16="http://schemas.microsoft.com/office/drawing/2014/main" id="{7185F0FF-2297-4C6D-992F-5C372467C5D3}"/>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0FB35B3-ADA7-4FAB-AD01-2856C1C57E2D}"/>
              </a:ext>
            </a:extLst>
          </p:cNvPr>
          <p:cNvSpPr>
            <a:spLocks noGrp="1"/>
          </p:cNvSpPr>
          <p:nvPr>
            <p:ph type="sldNum" sz="quarter" idx="12"/>
          </p:nvPr>
        </p:nvSpPr>
        <p:spPr/>
        <p:txBody>
          <a:bodyPr/>
          <a:lstStyle/>
          <a:p>
            <a:pPr>
              <a:defRPr/>
            </a:pPr>
            <a:fld id="{6550E941-99E4-4403-A917-B30FF69A9617}" type="slidenum">
              <a:rPr lang="en-GB" altLang="en-US" smtClean="0"/>
              <a:pPr>
                <a:defRPr/>
              </a:pPr>
              <a:t>159</a:t>
            </a:fld>
            <a:endParaRPr lang="en-GB" altLang="en-US"/>
          </a:p>
        </p:txBody>
      </p:sp>
    </p:spTree>
    <p:extLst>
      <p:ext uri="{BB962C8B-B14F-4D97-AF65-F5344CB8AC3E}">
        <p14:creationId xmlns:p14="http://schemas.microsoft.com/office/powerpoint/2010/main" val="3274988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3CB95-12C4-44D8-B7D3-2CBD5F826BD6}"/>
              </a:ext>
            </a:extLst>
          </p:cNvPr>
          <p:cNvSpPr>
            <a:spLocks noGrp="1"/>
          </p:cNvSpPr>
          <p:nvPr>
            <p:ph type="title"/>
          </p:nvPr>
        </p:nvSpPr>
        <p:spPr>
          <a:xfrm>
            <a:off x="457200" y="274638"/>
            <a:ext cx="8229600" cy="778098"/>
          </a:xfrm>
        </p:spPr>
        <p:txBody>
          <a:bodyPr/>
          <a:lstStyle/>
          <a:p>
            <a:r>
              <a:rPr lang="en-GB" sz="3200" b="1" dirty="0"/>
              <a:t>Conduct Procurements </a:t>
            </a:r>
          </a:p>
        </p:txBody>
      </p:sp>
      <p:sp>
        <p:nvSpPr>
          <p:cNvPr id="3" name="Content Placeholder 2">
            <a:extLst>
              <a:ext uri="{FF2B5EF4-FFF2-40B4-BE49-F238E27FC236}">
                <a16:creationId xmlns:a16="http://schemas.microsoft.com/office/drawing/2014/main" id="{011747DB-55CB-4335-96E5-A6586EC4998A}"/>
              </a:ext>
            </a:extLst>
          </p:cNvPr>
          <p:cNvSpPr>
            <a:spLocks noGrp="1"/>
          </p:cNvSpPr>
          <p:nvPr>
            <p:ph idx="1"/>
          </p:nvPr>
        </p:nvSpPr>
        <p:spPr>
          <a:xfrm>
            <a:off x="250825" y="1417639"/>
            <a:ext cx="8641655" cy="3811562"/>
          </a:xfrm>
        </p:spPr>
        <p:txBody>
          <a:bodyPr/>
          <a:lstStyle/>
          <a:p>
            <a:pPr marL="0" indent="0">
              <a:buNone/>
            </a:pPr>
            <a:r>
              <a:rPr lang="en-GB" sz="2800" dirty="0"/>
              <a:t>Review and manage purchase process and define then procurement route: direct to vendor or Request for Formal Proposal process (RFP).</a:t>
            </a:r>
          </a:p>
          <a:p>
            <a:pPr marL="0" indent="0">
              <a:buNone/>
            </a:pPr>
            <a:r>
              <a:rPr lang="en-GB" sz="2800" dirty="0"/>
              <a:t>Evaluate responses and select solution.</a:t>
            </a:r>
          </a:p>
          <a:p>
            <a:pPr marL="0" indent="0">
              <a:buNone/>
            </a:pPr>
            <a:r>
              <a:rPr lang="en-GB" sz="2800" dirty="0"/>
              <a:t>Define and agree on logistical plan and any after service agreements.</a:t>
            </a:r>
          </a:p>
          <a:p>
            <a:pPr marL="0" indent="0">
              <a:buNone/>
            </a:pPr>
            <a:r>
              <a:rPr lang="en-GB" sz="2800" dirty="0"/>
              <a:t>Select successful bidder and agree  on procurement contract.</a:t>
            </a:r>
          </a:p>
        </p:txBody>
      </p:sp>
      <p:sp>
        <p:nvSpPr>
          <p:cNvPr id="4" name="Date Placeholder 3">
            <a:extLst>
              <a:ext uri="{FF2B5EF4-FFF2-40B4-BE49-F238E27FC236}">
                <a16:creationId xmlns:a16="http://schemas.microsoft.com/office/drawing/2014/main" id="{C9CE068C-F67E-45B3-9DB1-DEA93ED7A6F0}"/>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753F9635-91D1-4851-8B60-0F47AECFF0F7}"/>
              </a:ext>
            </a:extLst>
          </p:cNvPr>
          <p:cNvSpPr>
            <a:spLocks noGrp="1"/>
          </p:cNvSpPr>
          <p:nvPr>
            <p:ph type="sldNum" sz="quarter" idx="12"/>
          </p:nvPr>
        </p:nvSpPr>
        <p:spPr/>
        <p:txBody>
          <a:bodyPr/>
          <a:lstStyle/>
          <a:p>
            <a:pPr>
              <a:defRPr/>
            </a:pPr>
            <a:fld id="{6550E941-99E4-4403-A917-B30FF69A9617}" type="slidenum">
              <a:rPr lang="en-GB" altLang="en-US" smtClean="0"/>
              <a:pPr>
                <a:defRPr/>
              </a:pPr>
              <a:t>160</a:t>
            </a:fld>
            <a:endParaRPr lang="en-GB" altLang="en-US"/>
          </a:p>
        </p:txBody>
      </p:sp>
    </p:spTree>
    <p:extLst>
      <p:ext uri="{BB962C8B-B14F-4D97-AF65-F5344CB8AC3E}">
        <p14:creationId xmlns:p14="http://schemas.microsoft.com/office/powerpoint/2010/main" val="4221277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A8210-94E1-4CAF-BC64-134641C13381}"/>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E8F5B782-1A8B-42D9-A5F8-BCFA1A7E0F0A}"/>
              </a:ext>
            </a:extLst>
          </p:cNvPr>
          <p:cNvSpPr>
            <a:spLocks noGrp="1"/>
          </p:cNvSpPr>
          <p:nvPr>
            <p:ph idx="1"/>
          </p:nvPr>
        </p:nvSpPr>
        <p:spPr>
          <a:xfrm>
            <a:off x="250825" y="1600201"/>
            <a:ext cx="8641655" cy="2836911"/>
          </a:xfrm>
        </p:spPr>
        <p:txBody>
          <a:bodyPr/>
          <a:lstStyle/>
          <a:p>
            <a:pPr marL="0" indent="0">
              <a:buNone/>
            </a:pPr>
            <a:r>
              <a:rPr lang="en-GB" sz="2800" dirty="0"/>
              <a:t>Project execution is concerned with actively implementing the project plan to deliver the expected outcome; The phase involves delegation of tasks to project team and active coordination, directing, monitoring, negotiation and management of project resources, risks and stakeholders.</a:t>
            </a:r>
          </a:p>
        </p:txBody>
      </p:sp>
      <p:sp>
        <p:nvSpPr>
          <p:cNvPr id="4" name="Date Placeholder 3">
            <a:extLst>
              <a:ext uri="{FF2B5EF4-FFF2-40B4-BE49-F238E27FC236}">
                <a16:creationId xmlns:a16="http://schemas.microsoft.com/office/drawing/2014/main" id="{C4A8BB99-93A7-41BD-9E29-3A3D9FF8363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E26E41F-33BE-4847-89B6-D7D94EB9C93B}"/>
              </a:ext>
            </a:extLst>
          </p:cNvPr>
          <p:cNvSpPr>
            <a:spLocks noGrp="1"/>
          </p:cNvSpPr>
          <p:nvPr>
            <p:ph type="sldNum" sz="quarter" idx="12"/>
          </p:nvPr>
        </p:nvSpPr>
        <p:spPr/>
        <p:txBody>
          <a:bodyPr/>
          <a:lstStyle/>
          <a:p>
            <a:pPr>
              <a:defRPr/>
            </a:pPr>
            <a:fld id="{6550E941-99E4-4403-A917-B30FF69A9617}" type="slidenum">
              <a:rPr lang="en-GB" altLang="en-US" smtClean="0"/>
              <a:pPr>
                <a:defRPr/>
              </a:pPr>
              <a:t>161</a:t>
            </a:fld>
            <a:endParaRPr lang="en-GB" altLang="en-US"/>
          </a:p>
        </p:txBody>
      </p:sp>
    </p:spTree>
    <p:extLst>
      <p:ext uri="{BB962C8B-B14F-4D97-AF65-F5344CB8AC3E}">
        <p14:creationId xmlns:p14="http://schemas.microsoft.com/office/powerpoint/2010/main" val="2111258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a:xfrm>
            <a:off x="107504" y="1600201"/>
            <a:ext cx="8856984" cy="2044823"/>
          </a:xfrm>
        </p:spPr>
        <p:txBody>
          <a:bodyPr/>
          <a:lstStyle/>
          <a:p>
            <a:pPr marL="0" indent="0">
              <a:buNone/>
            </a:pPr>
            <a:r>
              <a:rPr lang="en-GB" sz="2800" dirty="0"/>
              <a:t>Larson, E. and Gray, C. (2018) Project Management: </a:t>
            </a:r>
            <a:r>
              <a:rPr lang="en-GB" sz="2800" i="1" dirty="0"/>
              <a:t>The Managerial Process 7</a:t>
            </a:r>
            <a:r>
              <a:rPr lang="en-GB" sz="2800" i="1" baseline="30000" dirty="0"/>
              <a:t>th</a:t>
            </a:r>
            <a:r>
              <a:rPr lang="en-GB" sz="2800" i="1" dirty="0"/>
              <a:t> Edition, </a:t>
            </a:r>
            <a:r>
              <a:rPr lang="en-GB" sz="2800" dirty="0"/>
              <a:t>McGraw Hill.</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162</a:t>
            </a:fld>
            <a:endParaRPr lang="en-GB" altLang="en-US"/>
          </a:p>
        </p:txBody>
      </p:sp>
    </p:spTree>
    <p:extLst>
      <p:ext uri="{BB962C8B-B14F-4D97-AF65-F5344CB8AC3E}">
        <p14:creationId xmlns:p14="http://schemas.microsoft.com/office/powerpoint/2010/main" val="2323986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0" y="1412776"/>
            <a:ext cx="9144000" cy="1224137"/>
          </a:xfrm>
        </p:spPr>
        <p:txBody>
          <a:bodyPr/>
          <a:lstStyle/>
          <a:p>
            <a:pPr eaLnBrk="1" fontAlgn="auto" hangingPunct="1">
              <a:spcAft>
                <a:spcPts val="0"/>
              </a:spcAft>
              <a:defRPr/>
            </a:pPr>
            <a:r>
              <a:rPr lang="en-US" sz="3200" b="1" dirty="0"/>
              <a:t>Project  Monitoring, Control, and Closure</a:t>
            </a:r>
            <a:br>
              <a:rPr lang="en-GB" dirty="0">
                <a:solidFill>
                  <a:srgbClr val="FFFF00"/>
                </a:solidFill>
              </a:rPr>
            </a:br>
            <a:endParaRPr lang="en-US" sz="2400" dirty="0">
              <a:solidFill>
                <a:srgbClr val="FFFF00"/>
              </a:solidFill>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BD60-0C2F-47E2-BCC7-EDC4CCC12730}"/>
              </a:ext>
            </a:extLst>
          </p:cNvPr>
          <p:cNvSpPr>
            <a:spLocks noGrp="1"/>
          </p:cNvSpPr>
          <p:nvPr>
            <p:ph type="title"/>
          </p:nvPr>
        </p:nvSpPr>
        <p:spPr>
          <a:xfrm>
            <a:off x="440772" y="86123"/>
            <a:ext cx="8229600" cy="706090"/>
          </a:xfrm>
        </p:spPr>
        <p:txBody>
          <a:bodyPr/>
          <a:lstStyle/>
          <a:p>
            <a:r>
              <a:rPr lang="en-GB" sz="3200" b="1" dirty="0"/>
              <a:t>Project Life </a:t>
            </a:r>
            <a:r>
              <a:rPr lang="en-GB" sz="3200" b="1" dirty="0" err="1"/>
              <a:t>Cycle_Phases</a:t>
            </a:r>
            <a:r>
              <a:rPr lang="en-GB" sz="3200" b="1" dirty="0"/>
              <a:t> 4 and 5</a:t>
            </a:r>
          </a:p>
        </p:txBody>
      </p:sp>
      <p:sp>
        <p:nvSpPr>
          <p:cNvPr id="4" name="Date Placeholder 3">
            <a:extLst>
              <a:ext uri="{FF2B5EF4-FFF2-40B4-BE49-F238E27FC236}">
                <a16:creationId xmlns:a16="http://schemas.microsoft.com/office/drawing/2014/main" id="{A0233DE2-0C6B-44CB-BF85-CD03D9D40F25}"/>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7880B39A-4577-4D8D-9765-83272FA3A78C}"/>
              </a:ext>
            </a:extLst>
          </p:cNvPr>
          <p:cNvSpPr>
            <a:spLocks noGrp="1"/>
          </p:cNvSpPr>
          <p:nvPr>
            <p:ph type="sldNum" sz="quarter" idx="12"/>
          </p:nvPr>
        </p:nvSpPr>
        <p:spPr/>
        <p:txBody>
          <a:bodyPr/>
          <a:lstStyle/>
          <a:p>
            <a:pPr>
              <a:defRPr/>
            </a:pPr>
            <a:fld id="{6550E941-99E4-4403-A917-B30FF69A9617}" type="slidenum">
              <a:rPr lang="en-GB" altLang="en-US" smtClean="0"/>
              <a:pPr>
                <a:defRPr/>
              </a:pPr>
              <a:t>164</a:t>
            </a:fld>
            <a:endParaRPr lang="en-GB" altLang="en-US"/>
          </a:p>
        </p:txBody>
      </p:sp>
      <p:pic>
        <p:nvPicPr>
          <p:cNvPr id="1026" name="Picture 2" descr="See the source image">
            <a:extLst>
              <a:ext uri="{FF2B5EF4-FFF2-40B4-BE49-F238E27FC236}">
                <a16:creationId xmlns:a16="http://schemas.microsoft.com/office/drawing/2014/main" id="{370A75CD-5688-4495-8449-5F67F8D7707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3084" y="1196752"/>
            <a:ext cx="8784976"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0781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a:xfrm>
            <a:off x="457200" y="114300"/>
            <a:ext cx="8229600" cy="562074"/>
          </a:xfrm>
        </p:spPr>
        <p:txBody>
          <a:bodyPr wrap="square" anchor="ctr">
            <a:normAutofit fontScale="90000"/>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sz="half" idx="1"/>
          </p:nvPr>
        </p:nvSpPr>
        <p:spPr>
          <a:xfrm>
            <a:off x="237220" y="1268760"/>
            <a:ext cx="8669559" cy="3816424"/>
          </a:xfrm>
        </p:spPr>
        <p:txBody>
          <a:bodyPr wrap="square" anchor="t">
            <a:normAutofit fontScale="92500" lnSpcReduction="10000"/>
          </a:bodyPr>
          <a:lstStyle/>
          <a:p>
            <a:pPr marL="0" indent="0">
              <a:buNone/>
            </a:pPr>
            <a:r>
              <a:rPr lang="en-GB" sz="3000" dirty="0"/>
              <a:t>The project monitoring and control also adopted the Plan, Do, Check, Act Model. </a:t>
            </a:r>
          </a:p>
          <a:p>
            <a:pPr marL="0" indent="0">
              <a:buNone/>
            </a:pPr>
            <a:r>
              <a:rPr lang="en-GB" sz="3000" dirty="0"/>
              <a:t>It involves assessing, measuring, analysing and reviewing the ongoing tasks, activities and resources to ensure that everything is going according to plan.</a:t>
            </a:r>
          </a:p>
          <a:p>
            <a:pPr marL="0" indent="0">
              <a:buNone/>
            </a:pPr>
            <a:r>
              <a:rPr lang="en-GB" sz="3000" dirty="0"/>
              <a:t> identify discrepancies, compare them with the original plan, take appropriate measure to rectify them, and redirect things back as planned or at least deploy and report a change management. </a:t>
            </a:r>
          </a:p>
          <a:p>
            <a:pPr marL="0" indent="0">
              <a:buNone/>
            </a:pPr>
            <a:endParaRPr lang="en-GB" dirty="0"/>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20/04/2021</a:t>
            </a:fld>
            <a:endParaRPr lang="en-GB" altLang="en-US" sz="900"/>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165</a:t>
            </a:fld>
            <a:endParaRPr lang="en-GB" altLang="en-US"/>
          </a:p>
        </p:txBody>
      </p:sp>
    </p:spTree>
    <p:extLst>
      <p:ext uri="{BB962C8B-B14F-4D97-AF65-F5344CB8AC3E}">
        <p14:creationId xmlns:p14="http://schemas.microsoft.com/office/powerpoint/2010/main" val="832435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31183A06-663F-4422-B85D-702F0E414F9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a:stretch/>
        </p:blipFill>
        <p:spPr bwMode="auto">
          <a:xfrm>
            <a:off x="24307" y="24194"/>
            <a:ext cx="9143980" cy="6857990"/>
          </a:xfrm>
          <a:prstGeom prst="rect">
            <a:avLst/>
          </a:prstGeom>
          <a:solidFill>
            <a:srgbClr val="FFFFFF"/>
          </a:solidFill>
        </p:spPr>
      </p:pic>
      <p:sp>
        <p:nvSpPr>
          <p:cNvPr id="4" name="Date Placeholder 3" hidden="1">
            <a:extLst>
              <a:ext uri="{FF2B5EF4-FFF2-40B4-BE49-F238E27FC236}">
                <a16:creationId xmlns:a16="http://schemas.microsoft.com/office/drawing/2014/main" id="{DD67A47D-554C-4F4A-B22F-2DF3C35A071B}"/>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20/04/2021</a:t>
            </a:fld>
            <a:endParaRPr lang="en-GB" altLang="en-US"/>
          </a:p>
        </p:txBody>
      </p:sp>
      <p:sp>
        <p:nvSpPr>
          <p:cNvPr id="5" name="Slide Number Placeholder 4" hidden="1">
            <a:extLst>
              <a:ext uri="{FF2B5EF4-FFF2-40B4-BE49-F238E27FC236}">
                <a16:creationId xmlns:a16="http://schemas.microsoft.com/office/drawing/2014/main" id="{7A75AFAF-5A2E-4FB8-BC22-21617EDFBF77}"/>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166</a:t>
            </a:fld>
            <a:endParaRPr lang="en-GB" altLang="en-US"/>
          </a:p>
        </p:txBody>
      </p:sp>
    </p:spTree>
    <p:extLst>
      <p:ext uri="{BB962C8B-B14F-4D97-AF65-F5344CB8AC3E}">
        <p14:creationId xmlns:p14="http://schemas.microsoft.com/office/powerpoint/2010/main" val="1089941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27142-28FD-4CAA-83CC-2F08F8B8A88E}"/>
              </a:ext>
            </a:extLst>
          </p:cNvPr>
          <p:cNvSpPr>
            <a:spLocks noGrp="1"/>
          </p:cNvSpPr>
          <p:nvPr>
            <p:ph type="title"/>
          </p:nvPr>
        </p:nvSpPr>
        <p:spPr>
          <a:xfrm>
            <a:off x="457200" y="274638"/>
            <a:ext cx="8229600" cy="778098"/>
          </a:xfrm>
        </p:spPr>
        <p:txBody>
          <a:bodyPr/>
          <a:lstStyle/>
          <a:p>
            <a:r>
              <a:rPr lang="en-GB" sz="3200" b="1" dirty="0"/>
              <a:t>The act of monitoring and controlling</a:t>
            </a:r>
          </a:p>
        </p:txBody>
      </p:sp>
      <p:sp>
        <p:nvSpPr>
          <p:cNvPr id="3" name="Content Placeholder 2">
            <a:extLst>
              <a:ext uri="{FF2B5EF4-FFF2-40B4-BE49-F238E27FC236}">
                <a16:creationId xmlns:a16="http://schemas.microsoft.com/office/drawing/2014/main" id="{2EED8291-D160-43CA-B8A7-A7B066172BCB}"/>
              </a:ext>
            </a:extLst>
          </p:cNvPr>
          <p:cNvSpPr>
            <a:spLocks noGrp="1"/>
          </p:cNvSpPr>
          <p:nvPr>
            <p:ph idx="1"/>
          </p:nvPr>
        </p:nvSpPr>
        <p:spPr>
          <a:xfrm>
            <a:off x="457200" y="1124744"/>
            <a:ext cx="8229600" cy="3917031"/>
          </a:xfrm>
        </p:spPr>
        <p:txBody>
          <a:bodyPr/>
          <a:lstStyle/>
          <a:p>
            <a:pPr marL="0" indent="0">
              <a:buNone/>
            </a:pPr>
            <a:r>
              <a:rPr lang="en-GB" sz="2800" dirty="0"/>
              <a:t>As emphasised, effective planning is critical to the success of that project; so also, not monitoring the project closely to identify when you have gone off the plan is a core failure factor.</a:t>
            </a:r>
          </a:p>
          <a:p>
            <a:pPr marL="0" indent="0">
              <a:buNone/>
            </a:pPr>
            <a:r>
              <a:rPr lang="en-GB" sz="2800" dirty="0"/>
              <a:t>Monitoring is the first step of the execution; and controlling technically means, doing something to ensure that the project is delivered to the original plan.</a:t>
            </a:r>
          </a:p>
        </p:txBody>
      </p:sp>
      <p:sp>
        <p:nvSpPr>
          <p:cNvPr id="4" name="Date Placeholder 3">
            <a:extLst>
              <a:ext uri="{FF2B5EF4-FFF2-40B4-BE49-F238E27FC236}">
                <a16:creationId xmlns:a16="http://schemas.microsoft.com/office/drawing/2014/main" id="{F48A8E11-83A7-4B7D-B8B9-C1A5A9E25DE6}"/>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FFA2599-5E33-4845-A749-7DB386F96DBC}"/>
              </a:ext>
            </a:extLst>
          </p:cNvPr>
          <p:cNvSpPr>
            <a:spLocks noGrp="1"/>
          </p:cNvSpPr>
          <p:nvPr>
            <p:ph type="sldNum" sz="quarter" idx="12"/>
          </p:nvPr>
        </p:nvSpPr>
        <p:spPr/>
        <p:txBody>
          <a:bodyPr/>
          <a:lstStyle/>
          <a:p>
            <a:pPr>
              <a:defRPr/>
            </a:pPr>
            <a:fld id="{6550E941-99E4-4403-A917-B30FF69A9617}" type="slidenum">
              <a:rPr lang="en-GB" altLang="en-US" smtClean="0"/>
              <a:pPr>
                <a:defRPr/>
              </a:pPr>
              <a:t>167</a:t>
            </a:fld>
            <a:endParaRPr lang="en-GB" altLang="en-US"/>
          </a:p>
        </p:txBody>
      </p:sp>
    </p:spTree>
    <p:extLst>
      <p:ext uri="{BB962C8B-B14F-4D97-AF65-F5344CB8AC3E}">
        <p14:creationId xmlns:p14="http://schemas.microsoft.com/office/powerpoint/2010/main" val="619334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53931-CF5A-4D10-AA79-A7C44AECCF54}"/>
              </a:ext>
            </a:extLst>
          </p:cNvPr>
          <p:cNvSpPr>
            <a:spLocks noGrp="1"/>
          </p:cNvSpPr>
          <p:nvPr>
            <p:ph type="title"/>
          </p:nvPr>
        </p:nvSpPr>
        <p:spPr>
          <a:xfrm>
            <a:off x="457200" y="274638"/>
            <a:ext cx="8229600" cy="778098"/>
          </a:xfrm>
        </p:spPr>
        <p:txBody>
          <a:bodyPr/>
          <a:lstStyle/>
          <a:p>
            <a:r>
              <a:rPr lang="en-GB" sz="3200" b="1" dirty="0"/>
              <a:t>What does it echo?</a:t>
            </a:r>
          </a:p>
        </p:txBody>
      </p:sp>
      <p:sp>
        <p:nvSpPr>
          <p:cNvPr id="3" name="Content Placeholder 2">
            <a:extLst>
              <a:ext uri="{FF2B5EF4-FFF2-40B4-BE49-F238E27FC236}">
                <a16:creationId xmlns:a16="http://schemas.microsoft.com/office/drawing/2014/main" id="{7AD65EC6-59E5-4D24-AF5A-ABDBBFB766AF}"/>
              </a:ext>
            </a:extLst>
          </p:cNvPr>
          <p:cNvSpPr>
            <a:spLocks noGrp="1"/>
          </p:cNvSpPr>
          <p:nvPr>
            <p:ph idx="1"/>
          </p:nvPr>
        </p:nvSpPr>
        <p:spPr>
          <a:xfrm>
            <a:off x="395536" y="1260477"/>
            <a:ext cx="8229600" cy="2384548"/>
          </a:xfrm>
        </p:spPr>
        <p:txBody>
          <a:bodyPr/>
          <a:lstStyle/>
          <a:p>
            <a:pPr marL="0" indent="0">
              <a:buNone/>
            </a:pPr>
            <a:r>
              <a:rPr lang="en-GB" sz="2800" dirty="0"/>
              <a:t>In simple terms, it is a simple act of knowing </a:t>
            </a:r>
            <a:r>
              <a:rPr lang="en-GB" sz="2800" b="1" dirty="0">
                <a:solidFill>
                  <a:srgbClr val="FF0000"/>
                </a:solidFill>
              </a:rPr>
              <a:t>where we are</a:t>
            </a:r>
            <a:r>
              <a:rPr lang="en-GB" sz="2800" dirty="0"/>
              <a:t> on the big picture of the project.</a:t>
            </a:r>
          </a:p>
          <a:p>
            <a:pPr marL="0" indent="0">
              <a:buNone/>
            </a:pPr>
            <a:r>
              <a:rPr lang="en-GB" sz="2800" dirty="0"/>
              <a:t>It echoes using formal and informal measures to know what to track and device control mechanisms in place to effect corrective actions.</a:t>
            </a:r>
          </a:p>
        </p:txBody>
      </p:sp>
      <p:sp>
        <p:nvSpPr>
          <p:cNvPr id="4" name="Date Placeholder 3">
            <a:extLst>
              <a:ext uri="{FF2B5EF4-FFF2-40B4-BE49-F238E27FC236}">
                <a16:creationId xmlns:a16="http://schemas.microsoft.com/office/drawing/2014/main" id="{41055B2A-7A7A-4D77-82C5-8A789F7D988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21CD46B0-CFE5-4BD6-BDF8-8C6D9AEBBB9B}"/>
              </a:ext>
            </a:extLst>
          </p:cNvPr>
          <p:cNvSpPr>
            <a:spLocks noGrp="1"/>
          </p:cNvSpPr>
          <p:nvPr>
            <p:ph type="sldNum" sz="quarter" idx="12"/>
          </p:nvPr>
        </p:nvSpPr>
        <p:spPr/>
        <p:txBody>
          <a:bodyPr/>
          <a:lstStyle/>
          <a:p>
            <a:pPr>
              <a:defRPr/>
            </a:pPr>
            <a:fld id="{6550E941-99E4-4403-A917-B30FF69A9617}" type="slidenum">
              <a:rPr lang="en-GB" altLang="en-US" smtClean="0"/>
              <a:pPr>
                <a:defRPr/>
              </a:pPr>
              <a:t>168</a:t>
            </a:fld>
            <a:endParaRPr lang="en-GB" altLang="en-US"/>
          </a:p>
        </p:txBody>
      </p:sp>
    </p:spTree>
    <p:extLst>
      <p:ext uri="{BB962C8B-B14F-4D97-AF65-F5344CB8AC3E}">
        <p14:creationId xmlns:p14="http://schemas.microsoft.com/office/powerpoint/2010/main" val="2233432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FF46C-BE72-4F51-872F-F0759C2BA2DB}"/>
              </a:ext>
            </a:extLst>
          </p:cNvPr>
          <p:cNvSpPr>
            <a:spLocks noGrp="1"/>
          </p:cNvSpPr>
          <p:nvPr>
            <p:ph type="title"/>
          </p:nvPr>
        </p:nvSpPr>
        <p:spPr>
          <a:xfrm>
            <a:off x="53752" y="118892"/>
            <a:ext cx="9036496" cy="789828"/>
          </a:xfrm>
        </p:spPr>
        <p:txBody>
          <a:bodyPr/>
          <a:lstStyle/>
          <a:p>
            <a:r>
              <a:rPr lang="en-GB" sz="3200" b="1" dirty="0"/>
              <a:t>What is the Purpose of monitoring the project</a:t>
            </a:r>
          </a:p>
        </p:txBody>
      </p:sp>
      <p:sp>
        <p:nvSpPr>
          <p:cNvPr id="3" name="Content Placeholder 2">
            <a:extLst>
              <a:ext uri="{FF2B5EF4-FFF2-40B4-BE49-F238E27FC236}">
                <a16:creationId xmlns:a16="http://schemas.microsoft.com/office/drawing/2014/main" id="{93AE5ABE-EACA-4D76-87F8-B1692BD7697A}"/>
              </a:ext>
            </a:extLst>
          </p:cNvPr>
          <p:cNvSpPr>
            <a:spLocks noGrp="1"/>
          </p:cNvSpPr>
          <p:nvPr>
            <p:ph idx="1"/>
          </p:nvPr>
        </p:nvSpPr>
        <p:spPr>
          <a:xfrm>
            <a:off x="377056" y="1286917"/>
            <a:ext cx="8229600" cy="3917032"/>
          </a:xfrm>
        </p:spPr>
        <p:txBody>
          <a:bodyPr/>
          <a:lstStyle/>
          <a:p>
            <a:pPr marL="0" indent="0">
              <a:buNone/>
            </a:pPr>
            <a:r>
              <a:rPr lang="en-GB" sz="2800" dirty="0"/>
              <a:t>To validate work being done meets the intended.</a:t>
            </a:r>
          </a:p>
          <a:p>
            <a:pPr marL="0" indent="0">
              <a:buNone/>
            </a:pPr>
            <a:r>
              <a:rPr lang="en-GB" sz="2800" dirty="0"/>
              <a:t>Ensure expected progress is being made.</a:t>
            </a:r>
          </a:p>
          <a:p>
            <a:pPr marL="0" indent="0">
              <a:buNone/>
            </a:pPr>
            <a:r>
              <a:rPr lang="en-GB" sz="2800" dirty="0"/>
              <a:t>Plan and adjust project staffing needs.</a:t>
            </a:r>
          </a:p>
          <a:p>
            <a:pPr marL="0" indent="0">
              <a:buNone/>
            </a:pPr>
            <a:r>
              <a:rPr lang="en-GB" sz="2800" dirty="0"/>
              <a:t>Proactively identify issues or risk in the project.</a:t>
            </a:r>
          </a:p>
          <a:p>
            <a:pPr marL="0" indent="0">
              <a:buNone/>
            </a:pPr>
            <a:r>
              <a:rPr lang="en-GB" sz="2800" dirty="0"/>
              <a:t>Recognise potential deviations.</a:t>
            </a:r>
          </a:p>
          <a:p>
            <a:pPr marL="0" indent="0">
              <a:buNone/>
            </a:pPr>
            <a:r>
              <a:rPr lang="en-GB" sz="2800" dirty="0"/>
              <a:t>Ensure deliverable meets required quality.</a:t>
            </a:r>
          </a:p>
          <a:p>
            <a:pPr marL="0" indent="0">
              <a:buNone/>
            </a:pPr>
            <a:endParaRPr lang="en-GB" dirty="0"/>
          </a:p>
        </p:txBody>
      </p:sp>
      <p:sp>
        <p:nvSpPr>
          <p:cNvPr id="4" name="Date Placeholder 3">
            <a:extLst>
              <a:ext uri="{FF2B5EF4-FFF2-40B4-BE49-F238E27FC236}">
                <a16:creationId xmlns:a16="http://schemas.microsoft.com/office/drawing/2014/main" id="{0BE00CB5-3883-4F23-8198-4AC5D68EF706}"/>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0E635A3-0758-40B9-A280-1E236F17DE95}"/>
              </a:ext>
            </a:extLst>
          </p:cNvPr>
          <p:cNvSpPr>
            <a:spLocks noGrp="1"/>
          </p:cNvSpPr>
          <p:nvPr>
            <p:ph type="sldNum" sz="quarter" idx="12"/>
          </p:nvPr>
        </p:nvSpPr>
        <p:spPr/>
        <p:txBody>
          <a:bodyPr/>
          <a:lstStyle/>
          <a:p>
            <a:pPr>
              <a:defRPr/>
            </a:pPr>
            <a:fld id="{6550E941-99E4-4403-A917-B30FF69A9617}" type="slidenum">
              <a:rPr lang="en-GB" altLang="en-US" smtClean="0"/>
              <a:pPr>
                <a:defRPr/>
              </a:pPr>
              <a:t>169</a:t>
            </a:fld>
            <a:endParaRPr lang="en-GB" altLang="en-US"/>
          </a:p>
        </p:txBody>
      </p:sp>
    </p:spTree>
    <p:extLst>
      <p:ext uri="{BB962C8B-B14F-4D97-AF65-F5344CB8AC3E}">
        <p14:creationId xmlns:p14="http://schemas.microsoft.com/office/powerpoint/2010/main" val="3110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2EAF0-0E06-497C-9B9D-7C94C1F8434E}"/>
              </a:ext>
            </a:extLst>
          </p:cNvPr>
          <p:cNvSpPr>
            <a:spLocks noGrp="1"/>
          </p:cNvSpPr>
          <p:nvPr>
            <p:ph type="title"/>
          </p:nvPr>
        </p:nvSpPr>
        <p:spPr>
          <a:xfrm>
            <a:off x="457200" y="114300"/>
            <a:ext cx="8229600" cy="706090"/>
          </a:xfrm>
        </p:spPr>
        <p:txBody>
          <a:bodyPr/>
          <a:lstStyle/>
          <a:p>
            <a:r>
              <a:rPr lang="en-GB" sz="3200" b="1" dirty="0"/>
              <a:t>Key Monitoring Questions</a:t>
            </a:r>
          </a:p>
        </p:txBody>
      </p:sp>
      <p:sp>
        <p:nvSpPr>
          <p:cNvPr id="3" name="Content Placeholder 2">
            <a:extLst>
              <a:ext uri="{FF2B5EF4-FFF2-40B4-BE49-F238E27FC236}">
                <a16:creationId xmlns:a16="http://schemas.microsoft.com/office/drawing/2014/main" id="{317E17C6-F279-4459-9CB1-50AD9EB1CA0B}"/>
              </a:ext>
            </a:extLst>
          </p:cNvPr>
          <p:cNvSpPr>
            <a:spLocks noGrp="1"/>
          </p:cNvSpPr>
          <p:nvPr>
            <p:ph idx="1"/>
          </p:nvPr>
        </p:nvSpPr>
        <p:spPr>
          <a:xfrm>
            <a:off x="457200" y="980728"/>
            <a:ext cx="8229600" cy="3917032"/>
          </a:xfrm>
        </p:spPr>
        <p:txBody>
          <a:bodyPr/>
          <a:lstStyle/>
          <a:p>
            <a:pPr marL="0" indent="0">
              <a:buNone/>
            </a:pPr>
            <a:r>
              <a:rPr lang="en-GB" sz="2800" dirty="0"/>
              <a:t>Are we performing base on  the agreed scope?</a:t>
            </a:r>
          </a:p>
          <a:p>
            <a:pPr marL="0" indent="0">
              <a:buNone/>
            </a:pPr>
            <a:r>
              <a:rPr lang="en-GB" sz="2800" dirty="0"/>
              <a:t>Are we completing tasks within allocated budget?</a:t>
            </a:r>
          </a:p>
          <a:p>
            <a:pPr marL="0" indent="0">
              <a:buNone/>
            </a:pPr>
            <a:r>
              <a:rPr lang="en-GB" sz="2800" dirty="0"/>
              <a:t>Are the task progressing as scheduled?</a:t>
            </a:r>
          </a:p>
          <a:p>
            <a:pPr marL="0" indent="0">
              <a:buNone/>
            </a:pPr>
            <a:r>
              <a:rPr lang="en-GB" sz="2800" dirty="0"/>
              <a:t>Are the project properly staffed?</a:t>
            </a:r>
          </a:p>
          <a:p>
            <a:pPr marL="0" indent="0">
              <a:buNone/>
            </a:pPr>
            <a:r>
              <a:rPr lang="en-GB" sz="2800" dirty="0"/>
              <a:t>Are the deliverables ‘fit for purpose’ in terms of quality standards?</a:t>
            </a:r>
          </a:p>
          <a:p>
            <a:pPr marL="0" indent="0">
              <a:buNone/>
            </a:pPr>
            <a:r>
              <a:rPr lang="en-GB" sz="2800" dirty="0"/>
              <a:t>Are there deviations that may require change orders?</a:t>
            </a:r>
          </a:p>
          <a:p>
            <a:pPr marL="0" indent="0">
              <a:buNone/>
            </a:pPr>
            <a:endParaRPr lang="en-GB" sz="2800" dirty="0"/>
          </a:p>
          <a:p>
            <a:pPr marL="0" indent="0">
              <a:buNone/>
            </a:pPr>
            <a:endParaRPr lang="en-GB" dirty="0"/>
          </a:p>
        </p:txBody>
      </p:sp>
      <p:sp>
        <p:nvSpPr>
          <p:cNvPr id="4" name="Date Placeholder 3">
            <a:extLst>
              <a:ext uri="{FF2B5EF4-FFF2-40B4-BE49-F238E27FC236}">
                <a16:creationId xmlns:a16="http://schemas.microsoft.com/office/drawing/2014/main" id="{F915BBF8-34B0-45A0-A762-44872F13899B}"/>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C4B71EE-0166-4B33-A69D-6AEEBB074AB4}"/>
              </a:ext>
            </a:extLst>
          </p:cNvPr>
          <p:cNvSpPr>
            <a:spLocks noGrp="1"/>
          </p:cNvSpPr>
          <p:nvPr>
            <p:ph type="sldNum" sz="quarter" idx="12"/>
          </p:nvPr>
        </p:nvSpPr>
        <p:spPr/>
        <p:txBody>
          <a:bodyPr/>
          <a:lstStyle/>
          <a:p>
            <a:pPr>
              <a:defRPr/>
            </a:pPr>
            <a:fld id="{6550E941-99E4-4403-A917-B30FF69A9617}" type="slidenum">
              <a:rPr lang="en-GB" altLang="en-US" smtClean="0"/>
              <a:pPr>
                <a:defRPr/>
              </a:pPr>
              <a:t>170</a:t>
            </a:fld>
            <a:endParaRPr lang="en-GB" altLang="en-US"/>
          </a:p>
        </p:txBody>
      </p:sp>
    </p:spTree>
    <p:extLst>
      <p:ext uri="{BB962C8B-B14F-4D97-AF65-F5344CB8AC3E}">
        <p14:creationId xmlns:p14="http://schemas.microsoft.com/office/powerpoint/2010/main" val="2269192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0F84-3703-4D02-B3C6-A5776EFF3779}"/>
              </a:ext>
            </a:extLst>
          </p:cNvPr>
          <p:cNvSpPr>
            <a:spLocks noGrp="1"/>
          </p:cNvSpPr>
          <p:nvPr>
            <p:ph type="title"/>
          </p:nvPr>
        </p:nvSpPr>
        <p:spPr>
          <a:xfrm>
            <a:off x="457200" y="274638"/>
            <a:ext cx="8229600" cy="778098"/>
          </a:xfrm>
        </p:spPr>
        <p:txBody>
          <a:bodyPr/>
          <a:lstStyle/>
          <a:p>
            <a:r>
              <a:rPr lang="en-GB" sz="3200" b="1" dirty="0"/>
              <a:t>If yes, how? and if No, why?</a:t>
            </a:r>
          </a:p>
        </p:txBody>
      </p:sp>
      <p:sp>
        <p:nvSpPr>
          <p:cNvPr id="3" name="Content Placeholder 2">
            <a:extLst>
              <a:ext uri="{FF2B5EF4-FFF2-40B4-BE49-F238E27FC236}">
                <a16:creationId xmlns:a16="http://schemas.microsoft.com/office/drawing/2014/main" id="{35011A39-8027-47B8-BE3C-E7FE4E51483B}"/>
              </a:ext>
            </a:extLst>
          </p:cNvPr>
          <p:cNvSpPr>
            <a:spLocks noGrp="1"/>
          </p:cNvSpPr>
          <p:nvPr>
            <p:ph idx="1"/>
          </p:nvPr>
        </p:nvSpPr>
        <p:spPr>
          <a:xfrm>
            <a:off x="251172" y="1088126"/>
            <a:ext cx="8641655" cy="2188839"/>
          </a:xfrm>
        </p:spPr>
        <p:txBody>
          <a:bodyPr/>
          <a:lstStyle/>
          <a:p>
            <a:pPr marL="0" indent="0">
              <a:buNone/>
            </a:pPr>
            <a:r>
              <a:rPr lang="en-GB" sz="2800" dirty="0"/>
              <a:t>Monitoring and controlling is all about communication; the project manager and the entire project team must have those difficult conversations on time, cost, resources and quality.</a:t>
            </a:r>
          </a:p>
        </p:txBody>
      </p:sp>
      <p:sp>
        <p:nvSpPr>
          <p:cNvPr id="4" name="Date Placeholder 3">
            <a:extLst>
              <a:ext uri="{FF2B5EF4-FFF2-40B4-BE49-F238E27FC236}">
                <a16:creationId xmlns:a16="http://schemas.microsoft.com/office/drawing/2014/main" id="{68F26989-E998-4BB4-8662-E35A0D5DBC69}"/>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8683830-D6F5-4D03-9B27-31A7D2C7C1B8}"/>
              </a:ext>
            </a:extLst>
          </p:cNvPr>
          <p:cNvSpPr>
            <a:spLocks noGrp="1"/>
          </p:cNvSpPr>
          <p:nvPr>
            <p:ph type="sldNum" sz="quarter" idx="12"/>
          </p:nvPr>
        </p:nvSpPr>
        <p:spPr/>
        <p:txBody>
          <a:bodyPr/>
          <a:lstStyle/>
          <a:p>
            <a:pPr>
              <a:defRPr/>
            </a:pPr>
            <a:fld id="{6550E941-99E4-4403-A917-B30FF69A9617}" type="slidenum">
              <a:rPr lang="en-GB" altLang="en-US" smtClean="0"/>
              <a:pPr>
                <a:defRPr/>
              </a:pPr>
              <a:t>171</a:t>
            </a:fld>
            <a:endParaRPr lang="en-GB" altLang="en-US"/>
          </a:p>
        </p:txBody>
      </p:sp>
    </p:spTree>
    <p:extLst>
      <p:ext uri="{BB962C8B-B14F-4D97-AF65-F5344CB8AC3E}">
        <p14:creationId xmlns:p14="http://schemas.microsoft.com/office/powerpoint/2010/main" val="2757970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ABE52-1199-451A-AEF2-148F9597055F}"/>
              </a:ext>
            </a:extLst>
          </p:cNvPr>
          <p:cNvSpPr>
            <a:spLocks noGrp="1"/>
          </p:cNvSpPr>
          <p:nvPr>
            <p:ph type="title"/>
          </p:nvPr>
        </p:nvSpPr>
        <p:spPr>
          <a:xfrm>
            <a:off x="528860" y="85800"/>
            <a:ext cx="8229600" cy="678904"/>
          </a:xfrm>
        </p:spPr>
        <p:txBody>
          <a:bodyPr/>
          <a:lstStyle/>
          <a:p>
            <a:r>
              <a:rPr lang="en-GB" sz="3200" b="1" dirty="0"/>
              <a:t>Project Team’s Responsibility </a:t>
            </a:r>
          </a:p>
        </p:txBody>
      </p:sp>
      <p:sp>
        <p:nvSpPr>
          <p:cNvPr id="3" name="Content Placeholder 2">
            <a:extLst>
              <a:ext uri="{FF2B5EF4-FFF2-40B4-BE49-F238E27FC236}">
                <a16:creationId xmlns:a16="http://schemas.microsoft.com/office/drawing/2014/main" id="{9306E3CB-29FF-4962-BEBE-8BE9565FF791}"/>
              </a:ext>
            </a:extLst>
          </p:cNvPr>
          <p:cNvSpPr>
            <a:spLocks noGrp="1"/>
          </p:cNvSpPr>
          <p:nvPr>
            <p:ph idx="1"/>
          </p:nvPr>
        </p:nvSpPr>
        <p:spPr>
          <a:xfrm>
            <a:off x="179164" y="1052736"/>
            <a:ext cx="8785671" cy="4608512"/>
          </a:xfrm>
        </p:spPr>
        <p:txBody>
          <a:bodyPr/>
          <a:lstStyle/>
          <a:p>
            <a:pPr marL="0" indent="0">
              <a:buNone/>
            </a:pPr>
            <a:r>
              <a:rPr lang="en-GB" sz="2800" dirty="0"/>
              <a:t>It is the responsibility of everyone on the project to familiarise themselves with Baseline Project Documents (containing the planned time and budget and specifications).</a:t>
            </a:r>
          </a:p>
          <a:p>
            <a:pPr marL="0" indent="0">
              <a:buNone/>
            </a:pPr>
            <a:r>
              <a:rPr lang="en-GB" sz="2800" dirty="0"/>
              <a:t>Monitor individual work versus scope, budget and schedule.</a:t>
            </a:r>
          </a:p>
          <a:p>
            <a:pPr marL="0" indent="0">
              <a:buNone/>
            </a:pPr>
            <a:r>
              <a:rPr lang="en-GB" sz="2800" dirty="0"/>
              <a:t>Identify deviations, and notify the project manager.</a:t>
            </a:r>
          </a:p>
          <a:p>
            <a:pPr marL="0" indent="0">
              <a:buNone/>
            </a:pPr>
            <a:r>
              <a:rPr lang="en-GB" sz="2800" dirty="0"/>
              <a:t>Execute work packages to plan, assess and communicate progress/status.</a:t>
            </a:r>
          </a:p>
          <a:p>
            <a:pPr marL="0" indent="0">
              <a:buNone/>
            </a:pPr>
            <a:r>
              <a:rPr lang="en-GB" sz="2800" dirty="0"/>
              <a:t>Report QA/QC issues.</a:t>
            </a:r>
          </a:p>
        </p:txBody>
      </p:sp>
      <p:sp>
        <p:nvSpPr>
          <p:cNvPr id="4" name="Date Placeholder 3">
            <a:extLst>
              <a:ext uri="{FF2B5EF4-FFF2-40B4-BE49-F238E27FC236}">
                <a16:creationId xmlns:a16="http://schemas.microsoft.com/office/drawing/2014/main" id="{A494CA1C-D565-479A-BAB2-671015435812}"/>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F06A717-37AA-4402-841F-FA865B622CF2}"/>
              </a:ext>
            </a:extLst>
          </p:cNvPr>
          <p:cNvSpPr>
            <a:spLocks noGrp="1"/>
          </p:cNvSpPr>
          <p:nvPr>
            <p:ph type="sldNum" sz="quarter" idx="12"/>
          </p:nvPr>
        </p:nvSpPr>
        <p:spPr/>
        <p:txBody>
          <a:bodyPr/>
          <a:lstStyle/>
          <a:p>
            <a:pPr>
              <a:defRPr/>
            </a:pPr>
            <a:fld id="{6550E941-99E4-4403-A917-B30FF69A9617}" type="slidenum">
              <a:rPr lang="en-GB" altLang="en-US" smtClean="0"/>
              <a:pPr>
                <a:defRPr/>
              </a:pPr>
              <a:t>172</a:t>
            </a:fld>
            <a:endParaRPr lang="en-GB" altLang="en-US"/>
          </a:p>
        </p:txBody>
      </p:sp>
    </p:spTree>
    <p:extLst>
      <p:ext uri="{BB962C8B-B14F-4D97-AF65-F5344CB8AC3E}">
        <p14:creationId xmlns:p14="http://schemas.microsoft.com/office/powerpoint/2010/main" val="3515083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11499-4B4D-4139-8E6B-4ECF585D9921}"/>
              </a:ext>
            </a:extLst>
          </p:cNvPr>
          <p:cNvSpPr>
            <a:spLocks noGrp="1"/>
          </p:cNvSpPr>
          <p:nvPr>
            <p:ph type="title"/>
          </p:nvPr>
        </p:nvSpPr>
        <p:spPr>
          <a:xfrm>
            <a:off x="457200" y="274638"/>
            <a:ext cx="8229600" cy="706090"/>
          </a:xfrm>
        </p:spPr>
        <p:txBody>
          <a:bodyPr/>
          <a:lstStyle/>
          <a:p>
            <a:r>
              <a:rPr lang="en-GB" sz="3200" b="1" dirty="0"/>
              <a:t>Setting the Monitoring Boundaries Right</a:t>
            </a:r>
          </a:p>
        </p:txBody>
      </p:sp>
      <p:sp>
        <p:nvSpPr>
          <p:cNvPr id="3" name="Content Placeholder 2">
            <a:extLst>
              <a:ext uri="{FF2B5EF4-FFF2-40B4-BE49-F238E27FC236}">
                <a16:creationId xmlns:a16="http://schemas.microsoft.com/office/drawing/2014/main" id="{82F59230-0EA4-465D-8600-6D983621F2EE}"/>
              </a:ext>
            </a:extLst>
          </p:cNvPr>
          <p:cNvSpPr>
            <a:spLocks noGrp="1"/>
          </p:cNvSpPr>
          <p:nvPr>
            <p:ph idx="1"/>
          </p:nvPr>
        </p:nvSpPr>
        <p:spPr>
          <a:xfrm>
            <a:off x="107504" y="990637"/>
            <a:ext cx="8928992" cy="4309759"/>
          </a:xfrm>
        </p:spPr>
        <p:txBody>
          <a:bodyPr/>
          <a:lstStyle/>
          <a:p>
            <a:pPr marL="0" indent="0">
              <a:buNone/>
            </a:pPr>
            <a:r>
              <a:rPr lang="en-GB" sz="2800" dirty="0"/>
              <a:t>Projects are dynamic and have inherent risks; thus, the need to have measuring and control procedures in place to handle any issue that may arise.</a:t>
            </a:r>
          </a:p>
          <a:p>
            <a:pPr marL="0" indent="0">
              <a:buNone/>
            </a:pPr>
            <a:r>
              <a:rPr lang="en-GB" sz="2800" dirty="0"/>
              <a:t>It is vital to know when and who to get involved at any stage of the project.</a:t>
            </a:r>
          </a:p>
          <a:p>
            <a:pPr marL="0" indent="0">
              <a:buNone/>
            </a:pPr>
            <a:r>
              <a:rPr lang="en-GB" sz="2800" dirty="0"/>
              <a:t>Using a robust filling system to identify any variation from original objectives.</a:t>
            </a:r>
          </a:p>
          <a:p>
            <a:pPr marL="0" indent="0">
              <a:buNone/>
            </a:pPr>
            <a:r>
              <a:rPr lang="en-GB" sz="2800" dirty="0"/>
              <a:t>Review the quality assurance and control document to ensure they align with expected outcomes.</a:t>
            </a:r>
          </a:p>
        </p:txBody>
      </p:sp>
      <p:sp>
        <p:nvSpPr>
          <p:cNvPr id="4" name="Date Placeholder 3">
            <a:extLst>
              <a:ext uri="{FF2B5EF4-FFF2-40B4-BE49-F238E27FC236}">
                <a16:creationId xmlns:a16="http://schemas.microsoft.com/office/drawing/2014/main" id="{897139FF-44D1-47B4-984F-EB8A6FDD5B9F}"/>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1BEF362B-B013-48FA-B185-D23D6C7D2FFE}"/>
              </a:ext>
            </a:extLst>
          </p:cNvPr>
          <p:cNvSpPr>
            <a:spLocks noGrp="1"/>
          </p:cNvSpPr>
          <p:nvPr>
            <p:ph type="sldNum" sz="quarter" idx="12"/>
          </p:nvPr>
        </p:nvSpPr>
        <p:spPr/>
        <p:txBody>
          <a:bodyPr/>
          <a:lstStyle/>
          <a:p>
            <a:pPr>
              <a:defRPr/>
            </a:pPr>
            <a:fld id="{6550E941-99E4-4403-A917-B30FF69A9617}" type="slidenum">
              <a:rPr lang="en-GB" altLang="en-US" smtClean="0"/>
              <a:pPr>
                <a:defRPr/>
              </a:pPr>
              <a:t>173</a:t>
            </a:fld>
            <a:endParaRPr lang="en-GB" altLang="en-US"/>
          </a:p>
        </p:txBody>
      </p:sp>
    </p:spTree>
    <p:extLst>
      <p:ext uri="{BB962C8B-B14F-4D97-AF65-F5344CB8AC3E}">
        <p14:creationId xmlns:p14="http://schemas.microsoft.com/office/powerpoint/2010/main" val="1577047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56A98-5418-40FB-B1D2-E8CF74E80E10}"/>
              </a:ext>
            </a:extLst>
          </p:cNvPr>
          <p:cNvSpPr>
            <a:spLocks noGrp="1"/>
          </p:cNvSpPr>
          <p:nvPr>
            <p:ph type="title"/>
          </p:nvPr>
        </p:nvSpPr>
        <p:spPr>
          <a:xfrm>
            <a:off x="457200" y="108248"/>
            <a:ext cx="8229600" cy="850106"/>
          </a:xfrm>
        </p:spPr>
        <p:txBody>
          <a:bodyPr/>
          <a:lstStyle/>
          <a:p>
            <a:r>
              <a:rPr lang="en-GB" sz="3200" b="1" dirty="0"/>
              <a:t>Effective Measurement Parameters</a:t>
            </a:r>
          </a:p>
        </p:txBody>
      </p:sp>
      <p:sp>
        <p:nvSpPr>
          <p:cNvPr id="3" name="Content Placeholder 2">
            <a:extLst>
              <a:ext uri="{FF2B5EF4-FFF2-40B4-BE49-F238E27FC236}">
                <a16:creationId xmlns:a16="http://schemas.microsoft.com/office/drawing/2014/main" id="{283C73E6-84CD-4C15-8AAB-BB3C4F861C1C}"/>
              </a:ext>
            </a:extLst>
          </p:cNvPr>
          <p:cNvSpPr>
            <a:spLocks noGrp="1"/>
          </p:cNvSpPr>
          <p:nvPr>
            <p:ph idx="1"/>
          </p:nvPr>
        </p:nvSpPr>
        <p:spPr>
          <a:xfrm>
            <a:off x="457200" y="1023653"/>
            <a:ext cx="8229600" cy="3917032"/>
          </a:xfrm>
        </p:spPr>
        <p:txBody>
          <a:bodyPr/>
          <a:lstStyle/>
          <a:p>
            <a:pPr marL="0" indent="0">
              <a:buNone/>
            </a:pPr>
            <a:r>
              <a:rPr lang="en-GB" sz="2800" dirty="0"/>
              <a:t>Define the complexity of the project.</a:t>
            </a:r>
          </a:p>
          <a:p>
            <a:pPr marL="0" indent="0">
              <a:buNone/>
            </a:pPr>
            <a:r>
              <a:rPr lang="en-GB" sz="2800" dirty="0"/>
              <a:t>The Quality and Quantity.</a:t>
            </a:r>
          </a:p>
          <a:p>
            <a:pPr marL="0" indent="0">
              <a:buNone/>
            </a:pPr>
            <a:r>
              <a:rPr lang="en-GB" sz="2800" dirty="0"/>
              <a:t>Deliverables checklist.</a:t>
            </a:r>
          </a:p>
          <a:p>
            <a:pPr marL="0" indent="0">
              <a:buNone/>
            </a:pPr>
            <a:r>
              <a:rPr lang="en-GB" sz="2800" dirty="0"/>
              <a:t>Assumptions and Clarifications.</a:t>
            </a:r>
          </a:p>
          <a:p>
            <a:pPr marL="0" indent="0">
              <a:buNone/>
            </a:pPr>
            <a:r>
              <a:rPr lang="en-GB" sz="2800" dirty="0"/>
              <a:t>Project Management basis.</a:t>
            </a:r>
          </a:p>
          <a:p>
            <a:pPr marL="0" indent="0">
              <a:buNone/>
            </a:pPr>
            <a:r>
              <a:rPr lang="en-GB" sz="2800" dirty="0"/>
              <a:t>Equipment specifications.</a:t>
            </a:r>
          </a:p>
          <a:p>
            <a:pPr marL="0" indent="0">
              <a:buNone/>
            </a:pPr>
            <a:r>
              <a:rPr lang="en-GB" sz="2800" dirty="0"/>
              <a:t>Reference typical.</a:t>
            </a:r>
          </a:p>
        </p:txBody>
      </p:sp>
      <p:sp>
        <p:nvSpPr>
          <p:cNvPr id="4" name="Date Placeholder 3">
            <a:extLst>
              <a:ext uri="{FF2B5EF4-FFF2-40B4-BE49-F238E27FC236}">
                <a16:creationId xmlns:a16="http://schemas.microsoft.com/office/drawing/2014/main" id="{CFDAA206-A49E-4A39-9E79-CE0B1E65A60B}"/>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DC89A99-7C8F-4321-B323-B7E027615000}"/>
              </a:ext>
            </a:extLst>
          </p:cNvPr>
          <p:cNvSpPr>
            <a:spLocks noGrp="1"/>
          </p:cNvSpPr>
          <p:nvPr>
            <p:ph type="sldNum" sz="quarter" idx="12"/>
          </p:nvPr>
        </p:nvSpPr>
        <p:spPr/>
        <p:txBody>
          <a:bodyPr/>
          <a:lstStyle/>
          <a:p>
            <a:pPr>
              <a:defRPr/>
            </a:pPr>
            <a:fld id="{6550E941-99E4-4403-A917-B30FF69A9617}" type="slidenum">
              <a:rPr lang="en-GB" altLang="en-US" smtClean="0"/>
              <a:pPr>
                <a:defRPr/>
              </a:pPr>
              <a:t>174</a:t>
            </a:fld>
            <a:endParaRPr lang="en-GB" altLang="en-US"/>
          </a:p>
        </p:txBody>
      </p:sp>
    </p:spTree>
    <p:extLst>
      <p:ext uri="{BB962C8B-B14F-4D97-AF65-F5344CB8AC3E}">
        <p14:creationId xmlns:p14="http://schemas.microsoft.com/office/powerpoint/2010/main" val="4129804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16CCD-33BF-4757-87C5-DCB9AFCDCF78}"/>
              </a:ext>
            </a:extLst>
          </p:cNvPr>
          <p:cNvSpPr>
            <a:spLocks noGrp="1"/>
          </p:cNvSpPr>
          <p:nvPr>
            <p:ph type="title"/>
          </p:nvPr>
        </p:nvSpPr>
        <p:spPr>
          <a:xfrm>
            <a:off x="0" y="274638"/>
            <a:ext cx="9144000" cy="1143000"/>
          </a:xfrm>
        </p:spPr>
        <p:txBody>
          <a:bodyPr/>
          <a:lstStyle/>
          <a:p>
            <a:r>
              <a:rPr lang="en-GB" sz="3200" b="1" dirty="0"/>
              <a:t>Compare the Plan Versus the Actual in Scope and Quality</a:t>
            </a:r>
          </a:p>
        </p:txBody>
      </p:sp>
      <p:sp>
        <p:nvSpPr>
          <p:cNvPr id="3" name="Content Placeholder 2">
            <a:extLst>
              <a:ext uri="{FF2B5EF4-FFF2-40B4-BE49-F238E27FC236}">
                <a16:creationId xmlns:a16="http://schemas.microsoft.com/office/drawing/2014/main" id="{54BA3C59-9915-46E9-AC27-8CF1EADC05F1}"/>
              </a:ext>
            </a:extLst>
          </p:cNvPr>
          <p:cNvSpPr>
            <a:spLocks noGrp="1"/>
          </p:cNvSpPr>
          <p:nvPr>
            <p:ph idx="1"/>
          </p:nvPr>
        </p:nvSpPr>
        <p:spPr>
          <a:xfrm>
            <a:off x="250825" y="1600201"/>
            <a:ext cx="8713663" cy="2908919"/>
          </a:xfrm>
        </p:spPr>
        <p:txBody>
          <a:bodyPr/>
          <a:lstStyle/>
          <a:p>
            <a:pPr marL="0" indent="0">
              <a:buNone/>
            </a:pPr>
            <a:r>
              <a:rPr lang="en-GB" sz="2800" dirty="0"/>
              <a:t>Be clear about the proposal and the define scope according.</a:t>
            </a:r>
          </a:p>
          <a:p>
            <a:pPr marL="0" indent="0">
              <a:buNone/>
            </a:pPr>
            <a:r>
              <a:rPr lang="en-GB" sz="2800" dirty="0"/>
              <a:t>Identify overlap work areas and handoffs.</a:t>
            </a:r>
          </a:p>
          <a:p>
            <a:pPr marL="0" indent="0">
              <a:buNone/>
            </a:pPr>
            <a:r>
              <a:rPr lang="en-GB" sz="2800" dirty="0"/>
              <a:t>Ensure the quantity is consistent with scope documents.</a:t>
            </a:r>
          </a:p>
          <a:p>
            <a:pPr marL="0" indent="0">
              <a:buNone/>
            </a:pPr>
            <a:r>
              <a:rPr lang="en-GB" sz="2800" dirty="0"/>
              <a:t>Do the Project QA/QC plan according to the guide.</a:t>
            </a:r>
          </a:p>
        </p:txBody>
      </p:sp>
      <p:sp>
        <p:nvSpPr>
          <p:cNvPr id="4" name="Date Placeholder 3">
            <a:extLst>
              <a:ext uri="{FF2B5EF4-FFF2-40B4-BE49-F238E27FC236}">
                <a16:creationId xmlns:a16="http://schemas.microsoft.com/office/drawing/2014/main" id="{801A6FB0-3B27-4FBA-99E8-FF4C4525C86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09F7D220-5EEF-4B8E-A12B-D4271F219F6F}"/>
              </a:ext>
            </a:extLst>
          </p:cNvPr>
          <p:cNvSpPr>
            <a:spLocks noGrp="1"/>
          </p:cNvSpPr>
          <p:nvPr>
            <p:ph type="sldNum" sz="quarter" idx="12"/>
          </p:nvPr>
        </p:nvSpPr>
        <p:spPr/>
        <p:txBody>
          <a:bodyPr/>
          <a:lstStyle/>
          <a:p>
            <a:pPr>
              <a:defRPr/>
            </a:pPr>
            <a:fld id="{6550E941-99E4-4403-A917-B30FF69A9617}" type="slidenum">
              <a:rPr lang="en-GB" altLang="en-US" smtClean="0"/>
              <a:pPr>
                <a:defRPr/>
              </a:pPr>
              <a:t>175</a:t>
            </a:fld>
            <a:endParaRPr lang="en-GB" altLang="en-US"/>
          </a:p>
        </p:txBody>
      </p:sp>
    </p:spTree>
    <p:extLst>
      <p:ext uri="{BB962C8B-B14F-4D97-AF65-F5344CB8AC3E}">
        <p14:creationId xmlns:p14="http://schemas.microsoft.com/office/powerpoint/2010/main" val="1201612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3570E-D2FF-4536-B426-840B8F08014E}"/>
              </a:ext>
            </a:extLst>
          </p:cNvPr>
          <p:cNvSpPr>
            <a:spLocks noGrp="1"/>
          </p:cNvSpPr>
          <p:nvPr>
            <p:ph type="title"/>
          </p:nvPr>
        </p:nvSpPr>
        <p:spPr/>
        <p:txBody>
          <a:bodyPr/>
          <a:lstStyle/>
          <a:p>
            <a:r>
              <a:rPr lang="en-GB" sz="3200" b="1" dirty="0"/>
              <a:t>Compare the Plan Versus the Actual in Staff and Schedule</a:t>
            </a:r>
            <a:endParaRPr lang="en-GB" sz="3200" dirty="0"/>
          </a:p>
        </p:txBody>
      </p:sp>
      <p:sp>
        <p:nvSpPr>
          <p:cNvPr id="3" name="Content Placeholder 2">
            <a:extLst>
              <a:ext uri="{FF2B5EF4-FFF2-40B4-BE49-F238E27FC236}">
                <a16:creationId xmlns:a16="http://schemas.microsoft.com/office/drawing/2014/main" id="{9A343E26-C770-42A8-B815-F80116F97E5C}"/>
              </a:ext>
            </a:extLst>
          </p:cNvPr>
          <p:cNvSpPr>
            <a:spLocks noGrp="1"/>
          </p:cNvSpPr>
          <p:nvPr>
            <p:ph idx="1"/>
          </p:nvPr>
        </p:nvSpPr>
        <p:spPr/>
        <p:txBody>
          <a:bodyPr/>
          <a:lstStyle/>
          <a:p>
            <a:pPr marL="0" indent="0">
              <a:buNone/>
            </a:pPr>
            <a:r>
              <a:rPr lang="en-GB" sz="2800" dirty="0"/>
              <a:t>Ensure equipment deliveries are coordinated according to schedule.</a:t>
            </a:r>
          </a:p>
          <a:p>
            <a:pPr marL="0" indent="0">
              <a:buNone/>
            </a:pPr>
            <a:r>
              <a:rPr lang="en-GB" sz="2800" dirty="0"/>
              <a:t>Shifts in key Milestones.</a:t>
            </a:r>
          </a:p>
          <a:p>
            <a:pPr marL="0" indent="0">
              <a:buNone/>
            </a:pPr>
            <a:r>
              <a:rPr lang="en-GB" sz="2800" dirty="0"/>
              <a:t>Appropriate staffing to task durations.</a:t>
            </a:r>
          </a:p>
          <a:p>
            <a:pPr marL="0" indent="0">
              <a:buNone/>
            </a:pPr>
            <a:r>
              <a:rPr lang="en-GB" sz="2800" dirty="0"/>
              <a:t>Resource issues that could cause delays and result to poor production and errors.</a:t>
            </a:r>
          </a:p>
          <a:p>
            <a:pPr marL="0" indent="0">
              <a:buNone/>
            </a:pPr>
            <a:r>
              <a:rPr lang="en-GB" sz="2800" dirty="0"/>
              <a:t>Delays due to Clients or Third-Parties that will result to idol team.</a:t>
            </a:r>
          </a:p>
        </p:txBody>
      </p:sp>
      <p:sp>
        <p:nvSpPr>
          <p:cNvPr id="4" name="Date Placeholder 3">
            <a:extLst>
              <a:ext uri="{FF2B5EF4-FFF2-40B4-BE49-F238E27FC236}">
                <a16:creationId xmlns:a16="http://schemas.microsoft.com/office/drawing/2014/main" id="{371DCD28-0FB4-4705-AD56-6825D9C4A22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B89898F-D727-463D-8FC5-BFB2682BE1B1}"/>
              </a:ext>
            </a:extLst>
          </p:cNvPr>
          <p:cNvSpPr>
            <a:spLocks noGrp="1"/>
          </p:cNvSpPr>
          <p:nvPr>
            <p:ph type="sldNum" sz="quarter" idx="12"/>
          </p:nvPr>
        </p:nvSpPr>
        <p:spPr/>
        <p:txBody>
          <a:bodyPr/>
          <a:lstStyle/>
          <a:p>
            <a:pPr>
              <a:defRPr/>
            </a:pPr>
            <a:fld id="{6550E941-99E4-4403-A917-B30FF69A9617}" type="slidenum">
              <a:rPr lang="en-GB" altLang="en-US" smtClean="0"/>
              <a:pPr>
                <a:defRPr/>
              </a:pPr>
              <a:t>176</a:t>
            </a:fld>
            <a:endParaRPr lang="en-GB" altLang="en-US"/>
          </a:p>
        </p:txBody>
      </p:sp>
    </p:spTree>
    <p:extLst>
      <p:ext uri="{BB962C8B-B14F-4D97-AF65-F5344CB8AC3E}">
        <p14:creationId xmlns:p14="http://schemas.microsoft.com/office/powerpoint/2010/main" val="429503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786DC-F7F4-44DC-9736-7E6F06520DC4}"/>
              </a:ext>
            </a:extLst>
          </p:cNvPr>
          <p:cNvSpPr>
            <a:spLocks noGrp="1"/>
          </p:cNvSpPr>
          <p:nvPr>
            <p:ph type="title"/>
          </p:nvPr>
        </p:nvSpPr>
        <p:spPr>
          <a:xfrm>
            <a:off x="102648" y="136525"/>
            <a:ext cx="8928992" cy="922114"/>
          </a:xfrm>
        </p:spPr>
        <p:txBody>
          <a:bodyPr/>
          <a:lstStyle/>
          <a:p>
            <a:r>
              <a:rPr lang="en-GB" sz="3200" b="1" dirty="0"/>
              <a:t>Compare the Plan Budget Versus the Actual Cost </a:t>
            </a:r>
            <a:endParaRPr lang="en-GB" sz="3200" dirty="0"/>
          </a:p>
        </p:txBody>
      </p:sp>
      <p:sp>
        <p:nvSpPr>
          <p:cNvPr id="3" name="Content Placeholder 2">
            <a:extLst>
              <a:ext uri="{FF2B5EF4-FFF2-40B4-BE49-F238E27FC236}">
                <a16:creationId xmlns:a16="http://schemas.microsoft.com/office/drawing/2014/main" id="{99049ABB-88C6-4385-915E-D82AA1C90101}"/>
              </a:ext>
            </a:extLst>
          </p:cNvPr>
          <p:cNvSpPr>
            <a:spLocks noGrp="1"/>
          </p:cNvSpPr>
          <p:nvPr>
            <p:ph idx="1"/>
          </p:nvPr>
        </p:nvSpPr>
        <p:spPr>
          <a:xfrm>
            <a:off x="250825" y="1340768"/>
            <a:ext cx="8785671" cy="3917032"/>
          </a:xfrm>
        </p:spPr>
        <p:txBody>
          <a:bodyPr/>
          <a:lstStyle/>
          <a:p>
            <a:pPr marL="0" indent="0">
              <a:buNone/>
            </a:pPr>
            <a:r>
              <a:rPr lang="en-GB" sz="2800" dirty="0"/>
              <a:t>There could be variances on the cost of equipment and material cost, this have to be monitored. </a:t>
            </a:r>
          </a:p>
          <a:p>
            <a:pPr marL="0" indent="0">
              <a:buNone/>
            </a:pPr>
            <a:r>
              <a:rPr lang="en-GB" sz="2800" dirty="0"/>
              <a:t>The task level labor cost may vary from the estimated.</a:t>
            </a:r>
          </a:p>
          <a:p>
            <a:pPr marL="0" indent="0">
              <a:buNone/>
            </a:pPr>
            <a:r>
              <a:rPr lang="en-GB" sz="2800" dirty="0"/>
              <a:t>Existing or anticipated overage based on current status.</a:t>
            </a:r>
          </a:p>
          <a:p>
            <a:pPr marL="0" indent="0">
              <a:buNone/>
            </a:pPr>
            <a:r>
              <a:rPr lang="en-GB" sz="2800" dirty="0"/>
              <a:t>Are there areas where original estimate were unrealistic.</a:t>
            </a:r>
          </a:p>
          <a:p>
            <a:pPr marL="0" indent="0">
              <a:buNone/>
            </a:pPr>
            <a:r>
              <a:rPr lang="en-GB" sz="2800" dirty="0"/>
              <a:t>Ensure that you have a healthy contingency allocation.</a:t>
            </a:r>
          </a:p>
        </p:txBody>
      </p:sp>
      <p:sp>
        <p:nvSpPr>
          <p:cNvPr id="4" name="Date Placeholder 3">
            <a:extLst>
              <a:ext uri="{FF2B5EF4-FFF2-40B4-BE49-F238E27FC236}">
                <a16:creationId xmlns:a16="http://schemas.microsoft.com/office/drawing/2014/main" id="{5753BEF2-5881-4D1A-9E44-3AD9C460E46F}"/>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DAD32719-EF5F-4BD8-9824-4192717786A6}"/>
              </a:ext>
            </a:extLst>
          </p:cNvPr>
          <p:cNvSpPr>
            <a:spLocks noGrp="1"/>
          </p:cNvSpPr>
          <p:nvPr>
            <p:ph type="sldNum" sz="quarter" idx="12"/>
          </p:nvPr>
        </p:nvSpPr>
        <p:spPr/>
        <p:txBody>
          <a:bodyPr/>
          <a:lstStyle/>
          <a:p>
            <a:pPr>
              <a:defRPr/>
            </a:pPr>
            <a:fld id="{6550E941-99E4-4403-A917-B30FF69A9617}" type="slidenum">
              <a:rPr lang="en-GB" altLang="en-US" smtClean="0"/>
              <a:pPr>
                <a:defRPr/>
              </a:pPr>
              <a:t>177</a:t>
            </a:fld>
            <a:endParaRPr lang="en-GB" altLang="en-US"/>
          </a:p>
        </p:txBody>
      </p:sp>
    </p:spTree>
    <p:extLst>
      <p:ext uri="{BB962C8B-B14F-4D97-AF65-F5344CB8AC3E}">
        <p14:creationId xmlns:p14="http://schemas.microsoft.com/office/powerpoint/2010/main" val="3647558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FF3B7-2FC1-4DA9-B497-98801F581E5D}"/>
              </a:ext>
            </a:extLst>
          </p:cNvPr>
          <p:cNvSpPr>
            <a:spLocks noGrp="1"/>
          </p:cNvSpPr>
          <p:nvPr>
            <p:ph type="title"/>
          </p:nvPr>
        </p:nvSpPr>
        <p:spPr>
          <a:xfrm>
            <a:off x="457200" y="274638"/>
            <a:ext cx="8229600" cy="706090"/>
          </a:xfrm>
        </p:spPr>
        <p:txBody>
          <a:bodyPr/>
          <a:lstStyle/>
          <a:p>
            <a:r>
              <a:rPr lang="en-GB" sz="3200" b="1" dirty="0"/>
              <a:t>Time and Cost Trade-offs</a:t>
            </a:r>
          </a:p>
        </p:txBody>
      </p:sp>
      <p:sp>
        <p:nvSpPr>
          <p:cNvPr id="3" name="Content Placeholder 2">
            <a:extLst>
              <a:ext uri="{FF2B5EF4-FFF2-40B4-BE49-F238E27FC236}">
                <a16:creationId xmlns:a16="http://schemas.microsoft.com/office/drawing/2014/main" id="{AEFE98F3-D8CF-4C0D-AF3A-0BB7FCF3B93D}"/>
              </a:ext>
            </a:extLst>
          </p:cNvPr>
          <p:cNvSpPr>
            <a:spLocks noGrp="1"/>
          </p:cNvSpPr>
          <p:nvPr>
            <p:ph idx="1"/>
          </p:nvPr>
        </p:nvSpPr>
        <p:spPr>
          <a:xfrm>
            <a:off x="179512" y="1016118"/>
            <a:ext cx="8784976" cy="3917032"/>
          </a:xfrm>
        </p:spPr>
        <p:txBody>
          <a:bodyPr/>
          <a:lstStyle/>
          <a:p>
            <a:pPr marL="0" indent="0">
              <a:buNone/>
            </a:pPr>
            <a:r>
              <a:rPr lang="en-GB" sz="2800" dirty="0"/>
              <a:t>Adopted the Critical Path Method to trade oof time and cost by determining the float.</a:t>
            </a:r>
          </a:p>
          <a:p>
            <a:pPr marL="0" indent="0">
              <a:buNone/>
            </a:pPr>
            <a:r>
              <a:rPr lang="en-GB" sz="2800" dirty="0"/>
              <a:t>Reduce the amount of work.</a:t>
            </a:r>
          </a:p>
          <a:p>
            <a:pPr marL="0" indent="0">
              <a:buNone/>
            </a:pPr>
            <a:r>
              <a:rPr lang="en-GB" sz="2800" dirty="0"/>
              <a:t>Use appropriate technology.</a:t>
            </a:r>
          </a:p>
          <a:p>
            <a:pPr marL="0" indent="0">
              <a:buNone/>
            </a:pPr>
            <a:r>
              <a:rPr lang="en-GB" sz="2800" dirty="0"/>
              <a:t>Pay attention to motivation of project team.</a:t>
            </a:r>
          </a:p>
          <a:p>
            <a:pPr marL="0" indent="0">
              <a:buNone/>
            </a:pPr>
            <a:r>
              <a:rPr lang="en-GB" sz="2800" dirty="0"/>
              <a:t>Get support from project executives and stakeholders</a:t>
            </a:r>
          </a:p>
          <a:p>
            <a:pPr marL="0" indent="0">
              <a:buNone/>
            </a:pPr>
            <a:r>
              <a:rPr lang="en-GB" sz="2800" dirty="0"/>
              <a:t>Use more resources or sophisticated resources to complete work in less time.</a:t>
            </a:r>
          </a:p>
          <a:p>
            <a:pPr marL="0" indent="0">
              <a:buNone/>
            </a:pPr>
            <a:endParaRPr lang="en-GB" dirty="0"/>
          </a:p>
        </p:txBody>
      </p:sp>
      <p:sp>
        <p:nvSpPr>
          <p:cNvPr id="4" name="Date Placeholder 3">
            <a:extLst>
              <a:ext uri="{FF2B5EF4-FFF2-40B4-BE49-F238E27FC236}">
                <a16:creationId xmlns:a16="http://schemas.microsoft.com/office/drawing/2014/main" id="{48EE50C6-C5A1-496A-B0F5-825A39C92DB9}"/>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A712C395-963A-4853-8094-BD2684A276D6}"/>
              </a:ext>
            </a:extLst>
          </p:cNvPr>
          <p:cNvSpPr>
            <a:spLocks noGrp="1"/>
          </p:cNvSpPr>
          <p:nvPr>
            <p:ph type="sldNum" sz="quarter" idx="12"/>
          </p:nvPr>
        </p:nvSpPr>
        <p:spPr/>
        <p:txBody>
          <a:bodyPr/>
          <a:lstStyle/>
          <a:p>
            <a:pPr>
              <a:defRPr/>
            </a:pPr>
            <a:fld id="{6550E941-99E4-4403-A917-B30FF69A9617}" type="slidenum">
              <a:rPr lang="en-GB" altLang="en-US" smtClean="0"/>
              <a:pPr>
                <a:defRPr/>
              </a:pPr>
              <a:t>178</a:t>
            </a:fld>
            <a:endParaRPr lang="en-GB" altLang="en-US"/>
          </a:p>
        </p:txBody>
      </p:sp>
    </p:spTree>
    <p:extLst>
      <p:ext uri="{BB962C8B-B14F-4D97-AF65-F5344CB8AC3E}">
        <p14:creationId xmlns:p14="http://schemas.microsoft.com/office/powerpoint/2010/main" val="220022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A2335-40B8-4A12-82F8-2677BE0B6B25}"/>
              </a:ext>
            </a:extLst>
          </p:cNvPr>
          <p:cNvSpPr>
            <a:spLocks noGrp="1"/>
          </p:cNvSpPr>
          <p:nvPr>
            <p:ph type="title"/>
          </p:nvPr>
        </p:nvSpPr>
        <p:spPr>
          <a:xfrm>
            <a:off x="457200" y="134623"/>
            <a:ext cx="8229600" cy="706090"/>
          </a:xfrm>
        </p:spPr>
        <p:txBody>
          <a:bodyPr/>
          <a:lstStyle/>
          <a:p>
            <a:r>
              <a:rPr lang="en-GB" sz="3200" b="1" dirty="0"/>
              <a:t>Review Cost Reports</a:t>
            </a:r>
            <a:endParaRPr lang="en-GB" sz="3200" dirty="0"/>
          </a:p>
        </p:txBody>
      </p:sp>
      <p:sp>
        <p:nvSpPr>
          <p:cNvPr id="3" name="Content Placeholder 2">
            <a:extLst>
              <a:ext uri="{FF2B5EF4-FFF2-40B4-BE49-F238E27FC236}">
                <a16:creationId xmlns:a16="http://schemas.microsoft.com/office/drawing/2014/main" id="{33E8B2A1-5248-44CF-87E9-53222090EC1A}"/>
              </a:ext>
            </a:extLst>
          </p:cNvPr>
          <p:cNvSpPr>
            <a:spLocks noGrp="1"/>
          </p:cNvSpPr>
          <p:nvPr>
            <p:ph idx="1"/>
          </p:nvPr>
        </p:nvSpPr>
        <p:spPr>
          <a:xfrm>
            <a:off x="250825" y="1124744"/>
            <a:ext cx="8713663" cy="3744416"/>
          </a:xfrm>
        </p:spPr>
        <p:txBody>
          <a:bodyPr/>
          <a:lstStyle/>
          <a:p>
            <a:pPr marL="0" indent="0">
              <a:buNone/>
            </a:pPr>
            <a:r>
              <a:rPr lang="en-GB" sz="2800" dirty="0"/>
              <a:t>You need to look out for large changes on spending considering the tolerance as planned over a review period.</a:t>
            </a:r>
          </a:p>
          <a:p>
            <a:pPr marL="0" indent="0">
              <a:buNone/>
            </a:pPr>
            <a:r>
              <a:rPr lang="en-GB" sz="2800" dirty="0"/>
              <a:t>Unanticipated charges to non-labor cost and non-billable cost (incorrect timesheet).</a:t>
            </a:r>
          </a:p>
          <a:p>
            <a:pPr marL="0" indent="0">
              <a:buNone/>
            </a:pPr>
            <a:r>
              <a:rPr lang="en-GB" sz="2800" dirty="0"/>
              <a:t>Charges to personnel not involved in the project.</a:t>
            </a:r>
          </a:p>
          <a:p>
            <a:pPr marL="0" indent="0">
              <a:buNone/>
            </a:pPr>
            <a:r>
              <a:rPr lang="en-GB" sz="2800" dirty="0"/>
              <a:t>Sub-contractors charges and variances between % expended against % complete.</a:t>
            </a:r>
          </a:p>
        </p:txBody>
      </p:sp>
      <p:sp>
        <p:nvSpPr>
          <p:cNvPr id="4" name="Date Placeholder 3">
            <a:extLst>
              <a:ext uri="{FF2B5EF4-FFF2-40B4-BE49-F238E27FC236}">
                <a16:creationId xmlns:a16="http://schemas.microsoft.com/office/drawing/2014/main" id="{9E26B40C-DAFE-47C7-ACC0-ECB0B4913E4E}"/>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8B81A923-BB5D-4C08-8AA6-273A93B953B7}"/>
              </a:ext>
            </a:extLst>
          </p:cNvPr>
          <p:cNvSpPr>
            <a:spLocks noGrp="1"/>
          </p:cNvSpPr>
          <p:nvPr>
            <p:ph type="sldNum" sz="quarter" idx="12"/>
          </p:nvPr>
        </p:nvSpPr>
        <p:spPr/>
        <p:txBody>
          <a:bodyPr/>
          <a:lstStyle/>
          <a:p>
            <a:pPr>
              <a:defRPr/>
            </a:pPr>
            <a:fld id="{6550E941-99E4-4403-A917-B30FF69A9617}" type="slidenum">
              <a:rPr lang="en-GB" altLang="en-US" smtClean="0"/>
              <a:pPr>
                <a:defRPr/>
              </a:pPr>
              <a:t>179</a:t>
            </a:fld>
            <a:endParaRPr lang="en-GB" altLang="en-US"/>
          </a:p>
        </p:txBody>
      </p:sp>
    </p:spTree>
    <p:extLst>
      <p:ext uri="{BB962C8B-B14F-4D97-AF65-F5344CB8AC3E}">
        <p14:creationId xmlns:p14="http://schemas.microsoft.com/office/powerpoint/2010/main" val="186117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0598F-6555-4E88-B191-140493EB1260}"/>
              </a:ext>
            </a:extLst>
          </p:cNvPr>
          <p:cNvSpPr>
            <a:spLocks noGrp="1"/>
          </p:cNvSpPr>
          <p:nvPr>
            <p:ph type="title"/>
          </p:nvPr>
        </p:nvSpPr>
        <p:spPr>
          <a:xfrm>
            <a:off x="457200" y="188640"/>
            <a:ext cx="8229600" cy="634082"/>
          </a:xfrm>
        </p:spPr>
        <p:txBody>
          <a:bodyPr/>
          <a:lstStyle/>
          <a:p>
            <a:r>
              <a:rPr lang="en-GB" b="1" dirty="0"/>
              <a:t>Review Schedule Reports</a:t>
            </a:r>
            <a:endParaRPr lang="en-GB" dirty="0"/>
          </a:p>
        </p:txBody>
      </p:sp>
      <p:sp>
        <p:nvSpPr>
          <p:cNvPr id="3" name="Content Placeholder 2">
            <a:extLst>
              <a:ext uri="{FF2B5EF4-FFF2-40B4-BE49-F238E27FC236}">
                <a16:creationId xmlns:a16="http://schemas.microsoft.com/office/drawing/2014/main" id="{48903F1B-844F-4D78-B998-A62AFF2A72EB}"/>
              </a:ext>
            </a:extLst>
          </p:cNvPr>
          <p:cNvSpPr>
            <a:spLocks noGrp="1"/>
          </p:cNvSpPr>
          <p:nvPr>
            <p:ph idx="1"/>
          </p:nvPr>
        </p:nvSpPr>
        <p:spPr>
          <a:xfrm>
            <a:off x="250825" y="1052736"/>
            <a:ext cx="8569647" cy="3052935"/>
          </a:xfrm>
        </p:spPr>
        <p:txBody>
          <a:bodyPr/>
          <a:lstStyle/>
          <a:p>
            <a:pPr marL="0" indent="0">
              <a:buNone/>
            </a:pPr>
            <a:r>
              <a:rPr lang="en-GB" sz="2800" dirty="0"/>
              <a:t>With respect to planned time and the baseline of the project; are we where we should be?</a:t>
            </a:r>
          </a:p>
          <a:p>
            <a:pPr marL="0" indent="0">
              <a:buNone/>
            </a:pPr>
            <a:r>
              <a:rPr lang="en-GB" sz="2800" dirty="0"/>
              <a:t>What is the time remaining and how long will it take us to complete it?</a:t>
            </a:r>
          </a:p>
          <a:p>
            <a:pPr marL="0" indent="0">
              <a:buNone/>
            </a:pPr>
            <a:r>
              <a:rPr lang="en-GB" sz="2800" dirty="0"/>
              <a:t>Are we on the critical path? if yes, what should we do?</a:t>
            </a:r>
          </a:p>
        </p:txBody>
      </p:sp>
      <p:sp>
        <p:nvSpPr>
          <p:cNvPr id="4" name="Date Placeholder 3">
            <a:extLst>
              <a:ext uri="{FF2B5EF4-FFF2-40B4-BE49-F238E27FC236}">
                <a16:creationId xmlns:a16="http://schemas.microsoft.com/office/drawing/2014/main" id="{DCC6FF03-4B11-41E6-B97B-2AEED090396F}"/>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473B041-9D2C-453A-99A4-0375841137B4}"/>
              </a:ext>
            </a:extLst>
          </p:cNvPr>
          <p:cNvSpPr>
            <a:spLocks noGrp="1"/>
          </p:cNvSpPr>
          <p:nvPr>
            <p:ph type="sldNum" sz="quarter" idx="12"/>
          </p:nvPr>
        </p:nvSpPr>
        <p:spPr/>
        <p:txBody>
          <a:bodyPr/>
          <a:lstStyle/>
          <a:p>
            <a:pPr>
              <a:defRPr/>
            </a:pPr>
            <a:fld id="{6550E941-99E4-4403-A917-B30FF69A9617}" type="slidenum">
              <a:rPr lang="en-GB" altLang="en-US" smtClean="0"/>
              <a:pPr>
                <a:defRPr/>
              </a:pPr>
              <a:t>180</a:t>
            </a:fld>
            <a:endParaRPr lang="en-GB" altLang="en-US"/>
          </a:p>
        </p:txBody>
      </p:sp>
    </p:spTree>
    <p:extLst>
      <p:ext uri="{BB962C8B-B14F-4D97-AF65-F5344CB8AC3E}">
        <p14:creationId xmlns:p14="http://schemas.microsoft.com/office/powerpoint/2010/main" val="49440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E086A-E0E6-434C-B561-15C6005FCDE2}"/>
              </a:ext>
            </a:extLst>
          </p:cNvPr>
          <p:cNvSpPr>
            <a:spLocks noGrp="1"/>
          </p:cNvSpPr>
          <p:nvPr>
            <p:ph type="title"/>
          </p:nvPr>
        </p:nvSpPr>
        <p:spPr>
          <a:xfrm>
            <a:off x="215168" y="121451"/>
            <a:ext cx="8713663" cy="706090"/>
          </a:xfrm>
        </p:spPr>
        <p:txBody>
          <a:bodyPr/>
          <a:lstStyle/>
          <a:p>
            <a:r>
              <a:rPr lang="en-GB" sz="3200" b="1" dirty="0"/>
              <a:t>Project Monitoring and Controlling Tools</a:t>
            </a:r>
          </a:p>
        </p:txBody>
      </p:sp>
      <p:sp>
        <p:nvSpPr>
          <p:cNvPr id="3" name="Content Placeholder 2">
            <a:extLst>
              <a:ext uri="{FF2B5EF4-FFF2-40B4-BE49-F238E27FC236}">
                <a16:creationId xmlns:a16="http://schemas.microsoft.com/office/drawing/2014/main" id="{AEB424B2-39FF-41D8-AA3B-2DA2432531AC}"/>
              </a:ext>
            </a:extLst>
          </p:cNvPr>
          <p:cNvSpPr>
            <a:spLocks noGrp="1"/>
          </p:cNvSpPr>
          <p:nvPr>
            <p:ph idx="1"/>
          </p:nvPr>
        </p:nvSpPr>
        <p:spPr>
          <a:xfrm>
            <a:off x="457199" y="980728"/>
            <a:ext cx="8229600" cy="3340967"/>
          </a:xfrm>
        </p:spPr>
        <p:txBody>
          <a:bodyPr/>
          <a:lstStyle/>
          <a:p>
            <a:pPr marL="0" indent="0">
              <a:buNone/>
            </a:pPr>
            <a:r>
              <a:rPr lang="en-GB" sz="2800" dirty="0"/>
              <a:t>There are several tools used in monitoring and controlling project activities, cost and time:</a:t>
            </a:r>
          </a:p>
          <a:p>
            <a:pPr marL="0" indent="0">
              <a:buNone/>
            </a:pPr>
            <a:r>
              <a:rPr lang="en-GB" sz="2800" dirty="0"/>
              <a:t>Network diagram (</a:t>
            </a:r>
            <a:r>
              <a:rPr lang="en-GB" sz="2800" dirty="0" err="1"/>
              <a:t>AoN</a:t>
            </a:r>
            <a:r>
              <a:rPr lang="en-GB" sz="2800" dirty="0"/>
              <a:t> and </a:t>
            </a:r>
            <a:r>
              <a:rPr lang="en-GB" sz="2800" dirty="0" err="1"/>
              <a:t>AoA</a:t>
            </a:r>
            <a:r>
              <a:rPr lang="en-GB" sz="2800" dirty="0"/>
              <a:t>)</a:t>
            </a:r>
          </a:p>
          <a:p>
            <a:pPr marL="0" indent="0">
              <a:buNone/>
            </a:pPr>
            <a:r>
              <a:rPr lang="en-GB" sz="2800" dirty="0"/>
              <a:t>Critical Path (Total float)</a:t>
            </a:r>
          </a:p>
          <a:p>
            <a:pPr marL="0" indent="0">
              <a:buNone/>
            </a:pPr>
            <a:r>
              <a:rPr lang="en-GB" sz="2800" dirty="0"/>
              <a:t>Scheduling with percentage completed and progress</a:t>
            </a:r>
          </a:p>
          <a:p>
            <a:pPr marL="0" indent="0">
              <a:buNone/>
            </a:pPr>
            <a:r>
              <a:rPr lang="en-GB" sz="2800" dirty="0"/>
              <a:t>Earn Value Analysis</a:t>
            </a:r>
          </a:p>
        </p:txBody>
      </p:sp>
      <p:sp>
        <p:nvSpPr>
          <p:cNvPr id="4" name="Date Placeholder 3">
            <a:extLst>
              <a:ext uri="{FF2B5EF4-FFF2-40B4-BE49-F238E27FC236}">
                <a16:creationId xmlns:a16="http://schemas.microsoft.com/office/drawing/2014/main" id="{2B262805-6DE6-4E28-95B5-59485ECB1C73}"/>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1466A199-5DC2-4D6D-96BD-80127EBC38AC}"/>
              </a:ext>
            </a:extLst>
          </p:cNvPr>
          <p:cNvSpPr>
            <a:spLocks noGrp="1"/>
          </p:cNvSpPr>
          <p:nvPr>
            <p:ph type="sldNum" sz="quarter" idx="12"/>
          </p:nvPr>
        </p:nvSpPr>
        <p:spPr/>
        <p:txBody>
          <a:bodyPr/>
          <a:lstStyle/>
          <a:p>
            <a:pPr>
              <a:defRPr/>
            </a:pPr>
            <a:fld id="{6550E941-99E4-4403-A917-B30FF69A9617}" type="slidenum">
              <a:rPr lang="en-GB" altLang="en-US" smtClean="0"/>
              <a:pPr>
                <a:defRPr/>
              </a:pPr>
              <a:t>181</a:t>
            </a:fld>
            <a:endParaRPr lang="en-GB" altLang="en-US"/>
          </a:p>
        </p:txBody>
      </p:sp>
    </p:spTree>
    <p:extLst>
      <p:ext uri="{BB962C8B-B14F-4D97-AF65-F5344CB8AC3E}">
        <p14:creationId xmlns:p14="http://schemas.microsoft.com/office/powerpoint/2010/main" val="1447807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600D0-986B-4BE8-A718-147F6AFFDF0D}"/>
              </a:ext>
            </a:extLst>
          </p:cNvPr>
          <p:cNvSpPr>
            <a:spLocks noGrp="1"/>
          </p:cNvSpPr>
          <p:nvPr>
            <p:ph type="title"/>
          </p:nvPr>
        </p:nvSpPr>
        <p:spPr>
          <a:xfrm>
            <a:off x="143508" y="136525"/>
            <a:ext cx="8856984" cy="528512"/>
          </a:xfrm>
        </p:spPr>
        <p:txBody>
          <a:bodyPr/>
          <a:lstStyle/>
          <a:p>
            <a:r>
              <a:rPr lang="en-GB" sz="3200" b="1" dirty="0"/>
              <a:t>Network Diagram (</a:t>
            </a:r>
            <a:r>
              <a:rPr lang="en-GB" sz="3200" b="1" dirty="0" err="1"/>
              <a:t>AoN</a:t>
            </a:r>
            <a:r>
              <a:rPr lang="en-GB" sz="3200" b="1" dirty="0"/>
              <a:t> and </a:t>
            </a:r>
            <a:r>
              <a:rPr lang="en-GB" sz="3200" b="1" dirty="0" err="1"/>
              <a:t>AoA</a:t>
            </a:r>
            <a:r>
              <a:rPr lang="en-GB" sz="3200" b="1" dirty="0"/>
              <a:t>)</a:t>
            </a:r>
          </a:p>
        </p:txBody>
      </p:sp>
      <p:sp>
        <p:nvSpPr>
          <p:cNvPr id="4" name="Date Placeholder 3">
            <a:extLst>
              <a:ext uri="{FF2B5EF4-FFF2-40B4-BE49-F238E27FC236}">
                <a16:creationId xmlns:a16="http://schemas.microsoft.com/office/drawing/2014/main" id="{012E54B1-B339-4881-BB03-9CFC94A6D78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71D8402D-A5E8-444A-B99B-31CED0563CA9}"/>
              </a:ext>
            </a:extLst>
          </p:cNvPr>
          <p:cNvSpPr>
            <a:spLocks noGrp="1"/>
          </p:cNvSpPr>
          <p:nvPr>
            <p:ph type="sldNum" sz="quarter" idx="12"/>
          </p:nvPr>
        </p:nvSpPr>
        <p:spPr/>
        <p:txBody>
          <a:bodyPr/>
          <a:lstStyle/>
          <a:p>
            <a:pPr>
              <a:defRPr/>
            </a:pPr>
            <a:fld id="{6550E941-99E4-4403-A917-B30FF69A9617}" type="slidenum">
              <a:rPr lang="en-GB" altLang="en-US" smtClean="0"/>
              <a:pPr>
                <a:defRPr/>
              </a:pPr>
              <a:t>182</a:t>
            </a:fld>
            <a:endParaRPr lang="en-GB" altLang="en-US"/>
          </a:p>
        </p:txBody>
      </p:sp>
      <p:pic>
        <p:nvPicPr>
          <p:cNvPr id="5122" name="Picture 2">
            <a:extLst>
              <a:ext uri="{FF2B5EF4-FFF2-40B4-BE49-F238E27FC236}">
                <a16:creationId xmlns:a16="http://schemas.microsoft.com/office/drawing/2014/main" id="{AADBE8DC-F792-48E5-A557-81F8235EDFD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255404"/>
            <a:ext cx="9144000" cy="56025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0140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1C0388F-82EA-4FA1-8BA3-DB9E96858F5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EEB893F-1923-45D4-A938-727DA2509A76}"/>
              </a:ext>
            </a:extLst>
          </p:cNvPr>
          <p:cNvSpPr>
            <a:spLocks noGrp="1"/>
          </p:cNvSpPr>
          <p:nvPr>
            <p:ph type="sldNum" sz="quarter" idx="12"/>
          </p:nvPr>
        </p:nvSpPr>
        <p:spPr/>
        <p:txBody>
          <a:bodyPr/>
          <a:lstStyle/>
          <a:p>
            <a:pPr>
              <a:defRPr/>
            </a:pPr>
            <a:fld id="{6550E941-99E4-4403-A917-B30FF69A9617}" type="slidenum">
              <a:rPr lang="en-GB" altLang="en-US" smtClean="0"/>
              <a:pPr>
                <a:defRPr/>
              </a:pPr>
              <a:t>183</a:t>
            </a:fld>
            <a:endParaRPr lang="en-GB" altLang="en-US"/>
          </a:p>
        </p:txBody>
      </p:sp>
      <p:sp>
        <p:nvSpPr>
          <p:cNvPr id="6" name="Content Placeholder 2">
            <a:extLst>
              <a:ext uri="{FF2B5EF4-FFF2-40B4-BE49-F238E27FC236}">
                <a16:creationId xmlns:a16="http://schemas.microsoft.com/office/drawing/2014/main" id="{7CECAF51-1482-4EDC-9312-E72B4E9D0748}"/>
              </a:ext>
            </a:extLst>
          </p:cNvPr>
          <p:cNvSpPr>
            <a:spLocks noGrp="1"/>
          </p:cNvSpPr>
          <p:nvPr>
            <p:ph idx="1"/>
          </p:nvPr>
        </p:nvSpPr>
        <p:spPr>
          <a:xfrm>
            <a:off x="19100" y="0"/>
            <a:ext cx="4696916" cy="6858000"/>
          </a:xfrm>
        </p:spPr>
        <p:txBody>
          <a:bodyPr/>
          <a:lstStyle/>
          <a:p>
            <a:pPr marL="0" indent="0" eaLnBrk="1" hangingPunct="1">
              <a:buNone/>
            </a:pPr>
            <a:r>
              <a:rPr lang="en-GB" sz="2600" b="1" dirty="0"/>
              <a:t>Perform Forward Pass</a:t>
            </a:r>
          </a:p>
          <a:p>
            <a:pPr lvl="1" eaLnBrk="1" hangingPunct="1"/>
            <a:r>
              <a:rPr lang="en-US" sz="2000" dirty="0"/>
              <a:t>Set the ES of activities with no predecessors to 1</a:t>
            </a:r>
          </a:p>
          <a:p>
            <a:pPr lvl="1" eaLnBrk="1" hangingPunct="1"/>
            <a:r>
              <a:rPr lang="en-US" sz="2000" dirty="0"/>
              <a:t>Calculate activity EF – [(ES + duration) – 1 duration unit]</a:t>
            </a:r>
          </a:p>
          <a:p>
            <a:pPr lvl="1" eaLnBrk="1" hangingPunct="1"/>
            <a:r>
              <a:rPr lang="en-US" sz="2000" dirty="0"/>
              <a:t>Calculate next activity ES - (latest EF of all preceding activities including lag + 1 duration unit)</a:t>
            </a:r>
          </a:p>
          <a:p>
            <a:pPr lvl="1" eaLnBrk="1" hangingPunct="1"/>
            <a:r>
              <a:rPr lang="en-US" sz="2000" dirty="0"/>
              <a:t>Repeat for all activities in the network</a:t>
            </a:r>
          </a:p>
          <a:p>
            <a:pPr lvl="1" eaLnBrk="1" hangingPunct="1"/>
            <a:endParaRPr lang="en-US" sz="2000" dirty="0"/>
          </a:p>
          <a:p>
            <a:pPr lvl="1" eaLnBrk="1" hangingPunct="1"/>
            <a:endParaRPr lang="en-GB" dirty="0"/>
          </a:p>
        </p:txBody>
      </p:sp>
      <p:sp>
        <p:nvSpPr>
          <p:cNvPr id="8" name="Content Placeholder 2">
            <a:extLst>
              <a:ext uri="{FF2B5EF4-FFF2-40B4-BE49-F238E27FC236}">
                <a16:creationId xmlns:a16="http://schemas.microsoft.com/office/drawing/2014/main" id="{F6370D31-0FA7-4B37-BB35-3D519CF2BCDD}"/>
              </a:ext>
            </a:extLst>
          </p:cNvPr>
          <p:cNvSpPr txBox="1">
            <a:spLocks/>
          </p:cNvSpPr>
          <p:nvPr/>
        </p:nvSpPr>
        <p:spPr bwMode="auto">
          <a:xfrm>
            <a:off x="4788024" y="0"/>
            <a:ext cx="4394026"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pPr>
            <a:r>
              <a:rPr lang="en-GB" sz="2600" b="1" dirty="0"/>
              <a:t>Perform Backward Pass</a:t>
            </a:r>
          </a:p>
          <a:p>
            <a:pPr lvl="1" eaLnBrk="1" hangingPunct="1"/>
            <a:r>
              <a:rPr lang="en-US" sz="2000" dirty="0"/>
              <a:t>Set the LF of the last activity to its EF</a:t>
            </a:r>
          </a:p>
          <a:p>
            <a:pPr lvl="1" eaLnBrk="1" hangingPunct="1"/>
            <a:r>
              <a:rPr lang="en-US" sz="2000" dirty="0"/>
              <a:t>Calculate the activity LS – [(LF </a:t>
            </a:r>
            <a:r>
              <a:rPr lang="en-US" sz="2000" dirty="0">
                <a:cs typeface="Arial" charset="0"/>
              </a:rPr>
              <a:t>–</a:t>
            </a:r>
            <a:r>
              <a:rPr lang="en-US" sz="2000" dirty="0"/>
              <a:t> duration) + 1 duration unit)]</a:t>
            </a:r>
          </a:p>
          <a:p>
            <a:pPr lvl="1" eaLnBrk="1" hangingPunct="1"/>
            <a:r>
              <a:rPr lang="en-US" sz="2000" dirty="0"/>
              <a:t>Calculate the previous activity LF - (earliest LS of preceding activities </a:t>
            </a:r>
            <a:r>
              <a:rPr lang="en-US" sz="2000" dirty="0">
                <a:cs typeface="Arial" charset="0"/>
              </a:rPr>
              <a:t>–</a:t>
            </a:r>
            <a:r>
              <a:rPr lang="en-US" sz="2000" dirty="0"/>
              <a:t> activity lag </a:t>
            </a:r>
            <a:r>
              <a:rPr lang="en-US" sz="2000" dirty="0">
                <a:cs typeface="Arial" charset="0"/>
              </a:rPr>
              <a:t>–</a:t>
            </a:r>
            <a:r>
              <a:rPr lang="en-US" sz="2000" dirty="0"/>
              <a:t> 1 duration unit)</a:t>
            </a:r>
          </a:p>
          <a:p>
            <a:pPr lvl="1" eaLnBrk="1" hangingPunct="1"/>
            <a:r>
              <a:rPr lang="en-US" sz="2000" dirty="0"/>
              <a:t>Repeat for all activities in the network</a:t>
            </a:r>
          </a:p>
          <a:p>
            <a:pPr lvl="1" eaLnBrk="1" hangingPunct="1"/>
            <a:endParaRPr lang="en-US" sz="2000" dirty="0"/>
          </a:p>
          <a:p>
            <a:pPr lvl="1" eaLnBrk="1" hangingPunct="1"/>
            <a:endParaRPr lang="en-GB" dirty="0"/>
          </a:p>
        </p:txBody>
      </p:sp>
      <p:pic>
        <p:nvPicPr>
          <p:cNvPr id="9" name="Picture 5">
            <a:extLst>
              <a:ext uri="{FF2B5EF4-FFF2-40B4-BE49-F238E27FC236}">
                <a16:creationId xmlns:a16="http://schemas.microsoft.com/office/drawing/2014/main" id="{92B8FE7B-9F49-43B4-9002-D7788D961C11}"/>
              </a:ext>
            </a:extLst>
          </p:cNvPr>
          <p:cNvPicPr>
            <a:picLocks noChangeAspect="1" noChangeArrowheads="1"/>
          </p:cNvPicPr>
          <p:nvPr/>
        </p:nvPicPr>
        <p:blipFill>
          <a:blip r:embed="rId2"/>
          <a:srcRect/>
          <a:stretch>
            <a:fillRect/>
          </a:stretch>
        </p:blipFill>
        <p:spPr bwMode="auto">
          <a:xfrm>
            <a:off x="4812432" y="4317999"/>
            <a:ext cx="4336876" cy="2587625"/>
          </a:xfrm>
          <a:prstGeom prst="rect">
            <a:avLst/>
          </a:prstGeom>
          <a:noFill/>
          <a:ln w="9525">
            <a:noFill/>
            <a:miter lim="800000"/>
            <a:headEnd/>
            <a:tailEnd/>
          </a:ln>
        </p:spPr>
      </p:pic>
      <p:pic>
        <p:nvPicPr>
          <p:cNvPr id="10" name="Picture 4">
            <a:extLst>
              <a:ext uri="{FF2B5EF4-FFF2-40B4-BE49-F238E27FC236}">
                <a16:creationId xmlns:a16="http://schemas.microsoft.com/office/drawing/2014/main" id="{AC9238C3-FD98-484F-8B25-D7CCBFCD99C9}"/>
              </a:ext>
            </a:extLst>
          </p:cNvPr>
          <p:cNvPicPr>
            <a:picLocks noChangeAspect="1" noChangeArrowheads="1"/>
          </p:cNvPicPr>
          <p:nvPr/>
        </p:nvPicPr>
        <p:blipFill>
          <a:blip r:embed="rId3"/>
          <a:srcRect/>
          <a:stretch>
            <a:fillRect/>
          </a:stretch>
        </p:blipFill>
        <p:spPr bwMode="auto">
          <a:xfrm>
            <a:off x="-12700" y="4222749"/>
            <a:ext cx="4572000" cy="2682875"/>
          </a:xfrm>
          <a:prstGeom prst="rect">
            <a:avLst/>
          </a:prstGeom>
          <a:noFill/>
          <a:ln w="9525">
            <a:noFill/>
            <a:miter lim="800000"/>
            <a:headEnd/>
            <a:tailEnd/>
          </a:ln>
        </p:spPr>
      </p:pic>
    </p:spTree>
    <p:extLst>
      <p:ext uri="{BB962C8B-B14F-4D97-AF65-F5344CB8AC3E}">
        <p14:creationId xmlns:p14="http://schemas.microsoft.com/office/powerpoint/2010/main" val="232423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A2895A-B97E-4B0B-9B9F-C03426D77A45}"/>
              </a:ext>
            </a:extLst>
          </p:cNvPr>
          <p:cNvSpPr>
            <a:spLocks noGrp="1"/>
          </p:cNvSpPr>
          <p:nvPr>
            <p:ph idx="1"/>
          </p:nvPr>
        </p:nvSpPr>
        <p:spPr>
          <a:xfrm>
            <a:off x="539552" y="1398409"/>
            <a:ext cx="8147248" cy="2044823"/>
          </a:xfrm>
        </p:spPr>
        <p:txBody>
          <a:bodyPr/>
          <a:lstStyle/>
          <a:p>
            <a:pPr marL="914400" lvl="2" indent="0">
              <a:buNone/>
            </a:pPr>
            <a:r>
              <a:rPr lang="en-GB" sz="2000" dirty="0"/>
              <a:t>“</a:t>
            </a:r>
            <a:r>
              <a:rPr lang="en-GB" sz="2000" b="1" dirty="0"/>
              <a:t>Critical</a:t>
            </a:r>
            <a:r>
              <a:rPr lang="en-GB" sz="2000" dirty="0"/>
              <a:t>:  Activities, events, or paths which if delayed, will delay the completion of the project.  A projects </a:t>
            </a:r>
            <a:r>
              <a:rPr lang="en-GB" sz="2000" b="1" i="1" dirty="0"/>
              <a:t>critical path</a:t>
            </a:r>
            <a:r>
              <a:rPr lang="en-GB" sz="2000" dirty="0"/>
              <a:t> is understood to mean that sequence of critical activities (and critical events) that connects the project’s start event to its finish event and which cannot be delayed without delaying the project” (</a:t>
            </a:r>
            <a:r>
              <a:rPr lang="en-GB" sz="2000" dirty="0" err="1"/>
              <a:t>Meridith</a:t>
            </a:r>
            <a:r>
              <a:rPr lang="en-GB" sz="2000" dirty="0"/>
              <a:t> and Mantel, 2009).</a:t>
            </a:r>
          </a:p>
          <a:p>
            <a:endParaRPr lang="en-GB" dirty="0"/>
          </a:p>
        </p:txBody>
      </p:sp>
      <p:sp>
        <p:nvSpPr>
          <p:cNvPr id="4" name="Date Placeholder 3">
            <a:extLst>
              <a:ext uri="{FF2B5EF4-FFF2-40B4-BE49-F238E27FC236}">
                <a16:creationId xmlns:a16="http://schemas.microsoft.com/office/drawing/2014/main" id="{16820592-5E3F-4175-BA57-5F160684787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35ACA46-1D8F-4E19-A35A-66074AD641FF}"/>
              </a:ext>
            </a:extLst>
          </p:cNvPr>
          <p:cNvSpPr>
            <a:spLocks noGrp="1"/>
          </p:cNvSpPr>
          <p:nvPr>
            <p:ph type="sldNum" sz="quarter" idx="12"/>
          </p:nvPr>
        </p:nvSpPr>
        <p:spPr/>
        <p:txBody>
          <a:bodyPr/>
          <a:lstStyle/>
          <a:p>
            <a:pPr>
              <a:defRPr/>
            </a:pPr>
            <a:fld id="{6550E941-99E4-4403-A917-B30FF69A9617}" type="slidenum">
              <a:rPr lang="en-GB" altLang="en-US" smtClean="0"/>
              <a:pPr>
                <a:defRPr/>
              </a:pPr>
              <a:t>184</a:t>
            </a:fld>
            <a:endParaRPr lang="en-GB" altLang="en-US"/>
          </a:p>
        </p:txBody>
      </p:sp>
      <p:sp>
        <p:nvSpPr>
          <p:cNvPr id="6" name="Title 1">
            <a:extLst>
              <a:ext uri="{FF2B5EF4-FFF2-40B4-BE49-F238E27FC236}">
                <a16:creationId xmlns:a16="http://schemas.microsoft.com/office/drawing/2014/main" id="{2A911C9E-E987-4733-B5D8-E9C931B95CE1}"/>
              </a:ext>
            </a:extLst>
          </p:cNvPr>
          <p:cNvSpPr>
            <a:spLocks noGrp="1"/>
          </p:cNvSpPr>
          <p:nvPr>
            <p:ph type="title"/>
          </p:nvPr>
        </p:nvSpPr>
        <p:spPr>
          <a:xfrm>
            <a:off x="457200" y="203760"/>
            <a:ext cx="8229600" cy="778098"/>
          </a:xfrm>
        </p:spPr>
        <p:txBody>
          <a:bodyPr/>
          <a:lstStyle/>
          <a:p>
            <a:r>
              <a:rPr lang="en-GB" sz="3200" b="1" dirty="0"/>
              <a:t>Critical Path</a:t>
            </a:r>
          </a:p>
        </p:txBody>
      </p:sp>
    </p:spTree>
    <p:extLst>
      <p:ext uri="{BB962C8B-B14F-4D97-AF65-F5344CB8AC3E}">
        <p14:creationId xmlns:p14="http://schemas.microsoft.com/office/powerpoint/2010/main" val="141456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1E84623-64BC-4D2C-9393-47084EFBFDBB}"/>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3B1AB528-7820-481D-A736-F3A011EFA3FE}"/>
              </a:ext>
            </a:extLst>
          </p:cNvPr>
          <p:cNvSpPr>
            <a:spLocks noGrp="1"/>
          </p:cNvSpPr>
          <p:nvPr>
            <p:ph type="sldNum" sz="quarter" idx="12"/>
          </p:nvPr>
        </p:nvSpPr>
        <p:spPr/>
        <p:txBody>
          <a:bodyPr/>
          <a:lstStyle/>
          <a:p>
            <a:pPr>
              <a:defRPr/>
            </a:pPr>
            <a:fld id="{6550E941-99E4-4403-A917-B30FF69A9617}" type="slidenum">
              <a:rPr lang="en-GB" altLang="en-US" smtClean="0"/>
              <a:pPr>
                <a:defRPr/>
              </a:pPr>
              <a:t>185</a:t>
            </a:fld>
            <a:endParaRPr lang="en-GB" altLang="en-US"/>
          </a:p>
        </p:txBody>
      </p:sp>
      <p:pic>
        <p:nvPicPr>
          <p:cNvPr id="4098" name="Picture 2" descr="See the source image">
            <a:extLst>
              <a:ext uri="{FF2B5EF4-FFF2-40B4-BE49-F238E27FC236}">
                <a16:creationId xmlns:a16="http://schemas.microsoft.com/office/drawing/2014/main" id="{DCF65942-F632-420F-BD31-6D133E7B24F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366"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421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DE663-7B2F-4522-91F7-ED462EB350FB}"/>
              </a:ext>
            </a:extLst>
          </p:cNvPr>
          <p:cNvSpPr>
            <a:spLocks noGrp="1"/>
          </p:cNvSpPr>
          <p:nvPr>
            <p:ph type="title"/>
          </p:nvPr>
        </p:nvSpPr>
        <p:spPr>
          <a:xfrm>
            <a:off x="432558" y="114300"/>
            <a:ext cx="8229600" cy="675214"/>
          </a:xfrm>
        </p:spPr>
        <p:txBody>
          <a:bodyPr/>
          <a:lstStyle/>
          <a:p>
            <a:r>
              <a:rPr lang="en-GB" sz="3200" b="1" dirty="0"/>
              <a:t>Scheduling with % complete  </a:t>
            </a:r>
            <a:endParaRPr lang="en-GB" dirty="0"/>
          </a:p>
        </p:txBody>
      </p:sp>
      <p:sp>
        <p:nvSpPr>
          <p:cNvPr id="4" name="Date Placeholder 3">
            <a:extLst>
              <a:ext uri="{FF2B5EF4-FFF2-40B4-BE49-F238E27FC236}">
                <a16:creationId xmlns:a16="http://schemas.microsoft.com/office/drawing/2014/main" id="{26B64A97-BD58-497C-B131-7A7B8A8D504A}"/>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FCCDA16C-BACA-4FF3-97E8-13446F5DC3BC}"/>
              </a:ext>
            </a:extLst>
          </p:cNvPr>
          <p:cNvSpPr>
            <a:spLocks noGrp="1"/>
          </p:cNvSpPr>
          <p:nvPr>
            <p:ph type="sldNum" sz="quarter" idx="12"/>
          </p:nvPr>
        </p:nvSpPr>
        <p:spPr/>
        <p:txBody>
          <a:bodyPr/>
          <a:lstStyle/>
          <a:p>
            <a:pPr>
              <a:defRPr/>
            </a:pPr>
            <a:fld id="{6550E941-99E4-4403-A917-B30FF69A9617}" type="slidenum">
              <a:rPr lang="en-GB" altLang="en-US" smtClean="0"/>
              <a:pPr>
                <a:defRPr/>
              </a:pPr>
              <a:t>186</a:t>
            </a:fld>
            <a:endParaRPr lang="en-GB" altLang="en-US"/>
          </a:p>
        </p:txBody>
      </p:sp>
      <p:pic>
        <p:nvPicPr>
          <p:cNvPr id="2050" name="Picture 2" descr="See the source image">
            <a:extLst>
              <a:ext uri="{FF2B5EF4-FFF2-40B4-BE49-F238E27FC236}">
                <a16:creationId xmlns:a16="http://schemas.microsoft.com/office/drawing/2014/main" id="{CB6BD551-8197-4CD2-83C1-AB6D9D916CC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980" y="908720"/>
            <a:ext cx="9144000" cy="5960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984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E610AD88-1D7C-4F26-9DF2-72EA3889144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1334"/>
          <a:stretch/>
        </p:blipFill>
        <p:spPr bwMode="auto">
          <a:xfrm>
            <a:off x="20" y="10"/>
            <a:ext cx="9143980" cy="6857990"/>
          </a:xfrm>
          <a:prstGeom prst="rect">
            <a:avLst/>
          </a:prstGeom>
          <a:solidFill>
            <a:srgbClr val="FFFFFF"/>
          </a:solidFill>
        </p:spPr>
      </p:pic>
      <p:sp>
        <p:nvSpPr>
          <p:cNvPr id="4" name="Date Placeholder 3" hidden="1">
            <a:extLst>
              <a:ext uri="{FF2B5EF4-FFF2-40B4-BE49-F238E27FC236}">
                <a16:creationId xmlns:a16="http://schemas.microsoft.com/office/drawing/2014/main" id="{6AB4C99C-7FD8-4CF5-9537-F1B0E65B13FE}"/>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20/04/2021</a:t>
            </a:fld>
            <a:endParaRPr lang="en-GB" altLang="en-US"/>
          </a:p>
        </p:txBody>
      </p:sp>
      <p:sp>
        <p:nvSpPr>
          <p:cNvPr id="5" name="Slide Number Placeholder 4" hidden="1">
            <a:extLst>
              <a:ext uri="{FF2B5EF4-FFF2-40B4-BE49-F238E27FC236}">
                <a16:creationId xmlns:a16="http://schemas.microsoft.com/office/drawing/2014/main" id="{286F66E3-88BB-4D78-A3EB-2EA7D739DFCD}"/>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187</a:t>
            </a:fld>
            <a:endParaRPr lang="en-GB" altLang="en-US"/>
          </a:p>
        </p:txBody>
      </p:sp>
    </p:spTree>
    <p:extLst>
      <p:ext uri="{BB962C8B-B14F-4D97-AF65-F5344CB8AC3E}">
        <p14:creationId xmlns:p14="http://schemas.microsoft.com/office/powerpoint/2010/main" val="389755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80AC4-9D62-48DB-BF28-440DFBD8B637}"/>
              </a:ext>
            </a:extLst>
          </p:cNvPr>
          <p:cNvSpPr>
            <a:spLocks noGrp="1"/>
          </p:cNvSpPr>
          <p:nvPr>
            <p:ph type="title"/>
          </p:nvPr>
        </p:nvSpPr>
        <p:spPr>
          <a:xfrm>
            <a:off x="456704" y="43793"/>
            <a:ext cx="8229600" cy="634082"/>
          </a:xfrm>
        </p:spPr>
        <p:txBody>
          <a:bodyPr/>
          <a:lstStyle/>
          <a:p>
            <a:r>
              <a:rPr lang="en-GB" sz="3200" b="1" dirty="0"/>
              <a:t>Earned Value Analysis</a:t>
            </a:r>
          </a:p>
        </p:txBody>
      </p:sp>
      <p:sp>
        <p:nvSpPr>
          <p:cNvPr id="3" name="Content Placeholder 2">
            <a:extLst>
              <a:ext uri="{FF2B5EF4-FFF2-40B4-BE49-F238E27FC236}">
                <a16:creationId xmlns:a16="http://schemas.microsoft.com/office/drawing/2014/main" id="{45AA1256-C1C3-47F8-A9B7-20FA71005C71}"/>
              </a:ext>
            </a:extLst>
          </p:cNvPr>
          <p:cNvSpPr>
            <a:spLocks noGrp="1"/>
          </p:cNvSpPr>
          <p:nvPr>
            <p:ph idx="1"/>
          </p:nvPr>
        </p:nvSpPr>
        <p:spPr>
          <a:xfrm>
            <a:off x="250825" y="1268760"/>
            <a:ext cx="8713663" cy="4205064"/>
          </a:xfrm>
        </p:spPr>
        <p:txBody>
          <a:bodyPr/>
          <a:lstStyle/>
          <a:p>
            <a:pPr marL="0" indent="0" eaLnBrk="1" hangingPunct="1">
              <a:buNone/>
            </a:pPr>
            <a:r>
              <a:rPr lang="en-GB" sz="2800" dirty="0"/>
              <a:t>EVA aka EVM – Earned Value Management) is a technique based around a project wide aggregated performance measure – </a:t>
            </a:r>
            <a:r>
              <a:rPr lang="en-GB" sz="2800" i="1" dirty="0"/>
              <a:t>earned value</a:t>
            </a:r>
            <a:r>
              <a:rPr lang="en-GB" sz="2800" dirty="0"/>
              <a:t>.</a:t>
            </a:r>
          </a:p>
          <a:p>
            <a:pPr marL="0" indent="0" eaLnBrk="1" hangingPunct="1">
              <a:buNone/>
            </a:pPr>
            <a:r>
              <a:rPr lang="en-GB" sz="2800" dirty="0"/>
              <a:t>In support of the old saying ‘time is money’ all values, cost and time, are expressed in monetary terms.</a:t>
            </a:r>
          </a:p>
          <a:p>
            <a:pPr marL="0" indent="0" eaLnBrk="1" hangingPunct="1">
              <a:buNone/>
            </a:pPr>
            <a:r>
              <a:rPr lang="en-GB" sz="2800" dirty="0"/>
              <a:t>To do this we need to convert </a:t>
            </a:r>
            <a:r>
              <a:rPr lang="en-GB" sz="2800" b="1" dirty="0"/>
              <a:t>time </a:t>
            </a:r>
            <a:r>
              <a:rPr lang="en-GB" sz="2800" b="1" i="1" dirty="0"/>
              <a:t>to</a:t>
            </a:r>
            <a:r>
              <a:rPr lang="en-GB" sz="2800" b="1" dirty="0"/>
              <a:t> money; </a:t>
            </a:r>
            <a:r>
              <a:rPr lang="en-GB" sz="2800" dirty="0"/>
              <a:t>represented as  EV (earned value) = PV (planned Value) * % complete.</a:t>
            </a:r>
          </a:p>
        </p:txBody>
      </p:sp>
      <p:sp>
        <p:nvSpPr>
          <p:cNvPr id="4" name="Date Placeholder 3">
            <a:extLst>
              <a:ext uri="{FF2B5EF4-FFF2-40B4-BE49-F238E27FC236}">
                <a16:creationId xmlns:a16="http://schemas.microsoft.com/office/drawing/2014/main" id="{37171865-B3A8-4D2F-9937-C63B25971214}"/>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81FE44EE-1AD6-4B98-AA3E-BACEE706B033}"/>
              </a:ext>
            </a:extLst>
          </p:cNvPr>
          <p:cNvSpPr>
            <a:spLocks noGrp="1"/>
          </p:cNvSpPr>
          <p:nvPr>
            <p:ph type="sldNum" sz="quarter" idx="12"/>
          </p:nvPr>
        </p:nvSpPr>
        <p:spPr/>
        <p:txBody>
          <a:bodyPr/>
          <a:lstStyle/>
          <a:p>
            <a:pPr>
              <a:defRPr/>
            </a:pPr>
            <a:fld id="{6550E941-99E4-4403-A917-B30FF69A9617}" type="slidenum">
              <a:rPr lang="en-GB" altLang="en-US" smtClean="0"/>
              <a:pPr>
                <a:defRPr/>
              </a:pPr>
              <a:t>188</a:t>
            </a:fld>
            <a:endParaRPr lang="en-GB" altLang="en-US"/>
          </a:p>
        </p:txBody>
      </p:sp>
    </p:spTree>
    <p:extLst>
      <p:ext uri="{BB962C8B-B14F-4D97-AF65-F5344CB8AC3E}">
        <p14:creationId xmlns:p14="http://schemas.microsoft.com/office/powerpoint/2010/main" val="67310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47FD27A-7B70-49B3-9E0F-4BA8BDD034B6}"/>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847CDA0-52C8-4D2E-9A44-7A6A46C8B06D}"/>
              </a:ext>
            </a:extLst>
          </p:cNvPr>
          <p:cNvSpPr>
            <a:spLocks noGrp="1"/>
          </p:cNvSpPr>
          <p:nvPr>
            <p:ph type="sldNum" sz="quarter" idx="12"/>
          </p:nvPr>
        </p:nvSpPr>
        <p:spPr/>
        <p:txBody>
          <a:bodyPr/>
          <a:lstStyle/>
          <a:p>
            <a:pPr>
              <a:defRPr/>
            </a:pPr>
            <a:fld id="{6550E941-99E4-4403-A917-B30FF69A9617}" type="slidenum">
              <a:rPr lang="en-GB" altLang="en-US" smtClean="0"/>
              <a:pPr>
                <a:defRPr/>
              </a:pPr>
              <a:t>189</a:t>
            </a:fld>
            <a:endParaRPr lang="en-GB" altLang="en-US"/>
          </a:p>
        </p:txBody>
      </p:sp>
      <p:pic>
        <p:nvPicPr>
          <p:cNvPr id="1026" name="Picture 2" descr="See the source image">
            <a:extLst>
              <a:ext uri="{FF2B5EF4-FFF2-40B4-BE49-F238E27FC236}">
                <a16:creationId xmlns:a16="http://schemas.microsoft.com/office/drawing/2014/main" id="{FA73DB42-7AEA-4FB5-B053-C1D3124506C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759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5F466-1844-4AE8-AEE1-76DC22611ACC}"/>
              </a:ext>
            </a:extLst>
          </p:cNvPr>
          <p:cNvSpPr>
            <a:spLocks noGrp="1"/>
          </p:cNvSpPr>
          <p:nvPr>
            <p:ph type="title"/>
          </p:nvPr>
        </p:nvSpPr>
        <p:spPr/>
        <p:txBody>
          <a:bodyPr/>
          <a:lstStyle/>
          <a:p>
            <a:r>
              <a:rPr lang="en-GB" sz="3200" dirty="0"/>
              <a:t>Closure</a:t>
            </a:r>
          </a:p>
        </p:txBody>
      </p:sp>
      <p:sp>
        <p:nvSpPr>
          <p:cNvPr id="3" name="Content Placeholder 2">
            <a:extLst>
              <a:ext uri="{FF2B5EF4-FFF2-40B4-BE49-F238E27FC236}">
                <a16:creationId xmlns:a16="http://schemas.microsoft.com/office/drawing/2014/main" id="{C633E632-6F32-4CD0-839E-924D97856AA2}"/>
              </a:ext>
            </a:extLst>
          </p:cNvPr>
          <p:cNvSpPr>
            <a:spLocks noGrp="1"/>
          </p:cNvSpPr>
          <p:nvPr>
            <p:ph idx="1"/>
          </p:nvPr>
        </p:nvSpPr>
        <p:spPr>
          <a:xfrm>
            <a:off x="457200" y="1600201"/>
            <a:ext cx="8229600" cy="1540767"/>
          </a:xfrm>
        </p:spPr>
        <p:txBody>
          <a:bodyPr/>
          <a:lstStyle/>
          <a:p>
            <a:pPr marL="0" indent="0">
              <a:buNone/>
            </a:pPr>
            <a:r>
              <a:rPr lang="en-GB" sz="2800" dirty="0"/>
              <a:t>Develop all the relevant reports Budget, Schedule, Quality, Risk, Stakeholders, and lesson learned.</a:t>
            </a:r>
          </a:p>
          <a:p>
            <a:pPr marL="0" indent="0">
              <a:buNone/>
            </a:pPr>
            <a:r>
              <a:rPr lang="en-GB" sz="2800" dirty="0"/>
              <a:t>Handover and dispatch project team.</a:t>
            </a:r>
          </a:p>
        </p:txBody>
      </p:sp>
      <p:sp>
        <p:nvSpPr>
          <p:cNvPr id="4" name="Date Placeholder 3">
            <a:extLst>
              <a:ext uri="{FF2B5EF4-FFF2-40B4-BE49-F238E27FC236}">
                <a16:creationId xmlns:a16="http://schemas.microsoft.com/office/drawing/2014/main" id="{4A673459-EC66-4E18-890E-9776DC4D6012}"/>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0E531E6-C482-4633-8B6F-455939AB184D}"/>
              </a:ext>
            </a:extLst>
          </p:cNvPr>
          <p:cNvSpPr>
            <a:spLocks noGrp="1"/>
          </p:cNvSpPr>
          <p:nvPr>
            <p:ph type="sldNum" sz="quarter" idx="12"/>
          </p:nvPr>
        </p:nvSpPr>
        <p:spPr/>
        <p:txBody>
          <a:bodyPr/>
          <a:lstStyle/>
          <a:p>
            <a:pPr>
              <a:defRPr/>
            </a:pPr>
            <a:fld id="{6550E941-99E4-4403-A917-B30FF69A9617}" type="slidenum">
              <a:rPr lang="en-GB" altLang="en-US" smtClean="0"/>
              <a:pPr>
                <a:defRPr/>
              </a:pPr>
              <a:t>190</a:t>
            </a:fld>
            <a:endParaRPr lang="en-GB" altLang="en-US"/>
          </a:p>
        </p:txBody>
      </p:sp>
    </p:spTree>
    <p:extLst>
      <p:ext uri="{BB962C8B-B14F-4D97-AF65-F5344CB8AC3E}">
        <p14:creationId xmlns:p14="http://schemas.microsoft.com/office/powerpoint/2010/main" val="1644406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A8210-94E1-4CAF-BC64-134641C13381}"/>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E8F5B782-1A8B-42D9-A5F8-BCFA1A7E0F0A}"/>
              </a:ext>
            </a:extLst>
          </p:cNvPr>
          <p:cNvSpPr>
            <a:spLocks noGrp="1"/>
          </p:cNvSpPr>
          <p:nvPr>
            <p:ph idx="1"/>
          </p:nvPr>
        </p:nvSpPr>
        <p:spPr>
          <a:xfrm>
            <a:off x="250825" y="1417638"/>
            <a:ext cx="8641655" cy="3739554"/>
          </a:xfrm>
        </p:spPr>
        <p:txBody>
          <a:bodyPr/>
          <a:lstStyle/>
          <a:p>
            <a:pPr marL="0" indent="0">
              <a:buNone/>
            </a:pPr>
            <a:r>
              <a:rPr lang="en-GB" sz="2800" dirty="0"/>
              <a:t>Project control and monitoring are crucial phases in the life of a project; hence, they are considered to be one of the most important determinants to project success.</a:t>
            </a:r>
          </a:p>
          <a:p>
            <a:pPr marL="0" indent="0">
              <a:buNone/>
            </a:pPr>
            <a:r>
              <a:rPr lang="en-GB" sz="2800" dirty="0"/>
              <a:t>It involves monitoring the parameters of the agreed project plan: time, cost, performance.</a:t>
            </a:r>
          </a:p>
          <a:p>
            <a:pPr marL="0" indent="0">
              <a:buNone/>
            </a:pPr>
            <a:r>
              <a:rPr lang="en-GB" sz="2800" dirty="0"/>
              <a:t>In the closure, your develop all project reports and create lesson learned.</a:t>
            </a:r>
          </a:p>
          <a:p>
            <a:pPr marL="0" indent="0">
              <a:buNone/>
            </a:pPr>
            <a:endParaRPr lang="en-GB" sz="2800" dirty="0"/>
          </a:p>
        </p:txBody>
      </p:sp>
      <p:sp>
        <p:nvSpPr>
          <p:cNvPr id="4" name="Date Placeholder 3">
            <a:extLst>
              <a:ext uri="{FF2B5EF4-FFF2-40B4-BE49-F238E27FC236}">
                <a16:creationId xmlns:a16="http://schemas.microsoft.com/office/drawing/2014/main" id="{C4A8BB99-93A7-41BD-9E29-3A3D9FF8363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4E26E41F-33BE-4847-89B6-D7D94EB9C93B}"/>
              </a:ext>
            </a:extLst>
          </p:cNvPr>
          <p:cNvSpPr>
            <a:spLocks noGrp="1"/>
          </p:cNvSpPr>
          <p:nvPr>
            <p:ph type="sldNum" sz="quarter" idx="12"/>
          </p:nvPr>
        </p:nvSpPr>
        <p:spPr/>
        <p:txBody>
          <a:bodyPr/>
          <a:lstStyle/>
          <a:p>
            <a:pPr>
              <a:defRPr/>
            </a:pPr>
            <a:fld id="{6550E941-99E4-4403-A917-B30FF69A9617}" type="slidenum">
              <a:rPr lang="en-GB" altLang="en-US" smtClean="0"/>
              <a:pPr>
                <a:defRPr/>
              </a:pPr>
              <a:t>191</a:t>
            </a:fld>
            <a:endParaRPr lang="en-GB" altLang="en-US"/>
          </a:p>
        </p:txBody>
      </p:sp>
    </p:spTree>
    <p:extLst>
      <p:ext uri="{BB962C8B-B14F-4D97-AF65-F5344CB8AC3E}">
        <p14:creationId xmlns:p14="http://schemas.microsoft.com/office/powerpoint/2010/main" val="892159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a:xfrm>
            <a:off x="450665" y="136525"/>
            <a:ext cx="8229600" cy="778098"/>
          </a:xfrm>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a:xfrm>
            <a:off x="35496" y="1124744"/>
            <a:ext cx="9001000" cy="1872208"/>
          </a:xfrm>
        </p:spPr>
        <p:txBody>
          <a:bodyPr/>
          <a:lstStyle/>
          <a:p>
            <a:pPr marL="0" indent="0">
              <a:buNone/>
            </a:pPr>
            <a:r>
              <a:rPr lang="en-GB" sz="2800" dirty="0"/>
              <a:t>Meredith, J. and Mantel, S. (2009) </a:t>
            </a:r>
            <a:r>
              <a:rPr lang="en-GB" sz="2800" i="1" dirty="0"/>
              <a:t>Project Management: A Managerial Approach</a:t>
            </a:r>
            <a:r>
              <a:rPr lang="en-GB" sz="2800" dirty="0"/>
              <a:t>, Asia: John Wiley and Sons.</a:t>
            </a:r>
          </a:p>
          <a:p>
            <a:pPr marL="0" indent="0">
              <a:buNone/>
            </a:pPr>
            <a:r>
              <a:rPr lang="en-GB" sz="2800" dirty="0"/>
              <a:t>Larson, E. and Gray, C. (2018) Project Management: </a:t>
            </a:r>
            <a:r>
              <a:rPr lang="en-GB" sz="2800" i="1" dirty="0"/>
              <a:t>The Managerial Process 7</a:t>
            </a:r>
            <a:r>
              <a:rPr lang="en-GB" sz="2800" i="1" baseline="30000" dirty="0"/>
              <a:t>th</a:t>
            </a:r>
            <a:r>
              <a:rPr lang="en-GB" sz="2800" i="1" dirty="0"/>
              <a:t> Edition, </a:t>
            </a:r>
            <a:r>
              <a:rPr lang="en-GB" sz="2800" dirty="0"/>
              <a:t>McGraw Hill.</a:t>
            </a:r>
          </a:p>
          <a:p>
            <a:pPr marL="0" indent="0">
              <a:buNone/>
            </a:pPr>
            <a:endParaRPr lang="en-GB" sz="2800" dirty="0"/>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192</a:t>
            </a:fld>
            <a:endParaRPr lang="en-GB" altLang="en-US"/>
          </a:p>
        </p:txBody>
      </p:sp>
    </p:spTree>
    <p:extLst>
      <p:ext uri="{BB962C8B-B14F-4D97-AF65-F5344CB8AC3E}">
        <p14:creationId xmlns:p14="http://schemas.microsoft.com/office/powerpoint/2010/main" val="3243701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179512" y="1340768"/>
            <a:ext cx="9144000" cy="1224137"/>
          </a:xfrm>
        </p:spPr>
        <p:txBody>
          <a:bodyPr/>
          <a:lstStyle/>
          <a:p>
            <a:pPr eaLnBrk="1" fontAlgn="auto" hangingPunct="1">
              <a:spcAft>
                <a:spcPts val="0"/>
              </a:spcAft>
              <a:defRPr/>
            </a:pPr>
            <a:r>
              <a:rPr lang="en-US" sz="3200" b="1" dirty="0"/>
              <a:t>Project Evaluation and Project Sustainability</a:t>
            </a:r>
            <a:br>
              <a:rPr lang="en-GB" dirty="0">
                <a:solidFill>
                  <a:srgbClr val="FFFF00"/>
                </a:solidFill>
              </a:rPr>
            </a:br>
            <a:endParaRPr lang="en-US" sz="2400" dirty="0">
              <a:solidFill>
                <a:srgbClr val="FFFF00"/>
              </a:solidFill>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4D0BE-2D75-47FF-8DDF-DAD1460EC347}"/>
              </a:ext>
            </a:extLst>
          </p:cNvPr>
          <p:cNvSpPr>
            <a:spLocks noGrp="1"/>
          </p:cNvSpPr>
          <p:nvPr>
            <p:ph type="title"/>
          </p:nvPr>
        </p:nvSpPr>
        <p:spPr>
          <a:xfrm>
            <a:off x="457200" y="274638"/>
            <a:ext cx="8229600" cy="706090"/>
          </a:xfrm>
        </p:spPr>
        <p:txBody>
          <a:bodyPr/>
          <a:lstStyle/>
          <a:p>
            <a:r>
              <a:rPr lang="en-GB" sz="3200" b="1" dirty="0"/>
              <a:t>Introduction</a:t>
            </a:r>
          </a:p>
        </p:txBody>
      </p:sp>
      <p:sp>
        <p:nvSpPr>
          <p:cNvPr id="3" name="Content Placeholder 2">
            <a:extLst>
              <a:ext uri="{FF2B5EF4-FFF2-40B4-BE49-F238E27FC236}">
                <a16:creationId xmlns:a16="http://schemas.microsoft.com/office/drawing/2014/main" id="{153EE33E-5404-4789-A67B-8C9F190C7410}"/>
              </a:ext>
            </a:extLst>
          </p:cNvPr>
          <p:cNvSpPr>
            <a:spLocks noGrp="1"/>
          </p:cNvSpPr>
          <p:nvPr>
            <p:ph idx="1"/>
          </p:nvPr>
        </p:nvSpPr>
        <p:spPr>
          <a:xfrm>
            <a:off x="250825" y="1119072"/>
            <a:ext cx="8713663" cy="4243610"/>
          </a:xfrm>
        </p:spPr>
        <p:txBody>
          <a:bodyPr/>
          <a:lstStyle/>
          <a:p>
            <a:pPr marL="0" indent="0">
              <a:buNone/>
            </a:pPr>
            <a:r>
              <a:rPr lang="en-GB" sz="2800" dirty="0"/>
              <a:t>Project evaluation creates an opportunity for project practitioners to learn from the project, either from its successes or shortcomings.</a:t>
            </a:r>
          </a:p>
          <a:p>
            <a:pPr marL="0" indent="0">
              <a:buNone/>
            </a:pPr>
            <a:r>
              <a:rPr lang="en-GB" sz="2800" dirty="0"/>
              <a:t>It allows open discussions on everything around the project: feedbacks from project teams, stakeholders, and on the benefit realisation.</a:t>
            </a:r>
          </a:p>
          <a:p>
            <a:pPr marL="0" indent="0">
              <a:buNone/>
            </a:pPr>
            <a:r>
              <a:rPr lang="en-GB" sz="2800" dirty="0"/>
              <a:t>On the other hand, project sustainability is the process of evaluating projects through the concept of environmental lens (Maltzman and Shirley, 2011). </a:t>
            </a:r>
          </a:p>
        </p:txBody>
      </p:sp>
      <p:sp>
        <p:nvSpPr>
          <p:cNvPr id="4" name="Date Placeholder 3">
            <a:extLst>
              <a:ext uri="{FF2B5EF4-FFF2-40B4-BE49-F238E27FC236}">
                <a16:creationId xmlns:a16="http://schemas.microsoft.com/office/drawing/2014/main" id="{C9D518C4-17B3-4689-A456-42E898572840}"/>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922498C8-E243-4EF1-BE49-7272ED005381}"/>
              </a:ext>
            </a:extLst>
          </p:cNvPr>
          <p:cNvSpPr>
            <a:spLocks noGrp="1"/>
          </p:cNvSpPr>
          <p:nvPr>
            <p:ph type="sldNum" sz="quarter" idx="12"/>
          </p:nvPr>
        </p:nvSpPr>
        <p:spPr/>
        <p:txBody>
          <a:bodyPr/>
          <a:lstStyle/>
          <a:p>
            <a:pPr>
              <a:defRPr/>
            </a:pPr>
            <a:fld id="{6550E941-99E4-4403-A917-B30FF69A9617}" type="slidenum">
              <a:rPr lang="en-GB" altLang="en-US" smtClean="0"/>
              <a:pPr>
                <a:defRPr/>
              </a:pPr>
              <a:t>194</a:t>
            </a:fld>
            <a:endParaRPr lang="en-GB" altLang="en-US"/>
          </a:p>
        </p:txBody>
      </p:sp>
    </p:spTree>
    <p:extLst>
      <p:ext uri="{BB962C8B-B14F-4D97-AF65-F5344CB8AC3E}">
        <p14:creationId xmlns:p14="http://schemas.microsoft.com/office/powerpoint/2010/main" val="729729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CFBFCC4-8ECA-4309-B0A2-C6B70D3C59A7}"/>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1B99F97-03DE-4AF9-9DB4-9D12BE789F51}"/>
              </a:ext>
            </a:extLst>
          </p:cNvPr>
          <p:cNvSpPr>
            <a:spLocks noGrp="1"/>
          </p:cNvSpPr>
          <p:nvPr>
            <p:ph type="sldNum" sz="quarter" idx="12"/>
          </p:nvPr>
        </p:nvSpPr>
        <p:spPr/>
        <p:txBody>
          <a:bodyPr/>
          <a:lstStyle/>
          <a:p>
            <a:pPr>
              <a:defRPr/>
            </a:pPr>
            <a:fld id="{6550E941-99E4-4403-A917-B30FF69A9617}" type="slidenum">
              <a:rPr lang="en-GB" altLang="en-US" smtClean="0"/>
              <a:pPr>
                <a:defRPr/>
              </a:pPr>
              <a:t>195</a:t>
            </a:fld>
            <a:endParaRPr lang="en-GB" altLang="en-US"/>
          </a:p>
        </p:txBody>
      </p:sp>
      <p:pic>
        <p:nvPicPr>
          <p:cNvPr id="1026" name="Picture 2">
            <a:extLst>
              <a:ext uri="{FF2B5EF4-FFF2-40B4-BE49-F238E27FC236}">
                <a16:creationId xmlns:a16="http://schemas.microsoft.com/office/drawing/2014/main" id="{7CD89F6C-C182-476A-99E6-8F8EFFCC333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6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2686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C761A-249C-4652-973E-FEA6F50BD425}"/>
              </a:ext>
            </a:extLst>
          </p:cNvPr>
          <p:cNvSpPr>
            <a:spLocks noGrp="1"/>
          </p:cNvSpPr>
          <p:nvPr>
            <p:ph type="title"/>
          </p:nvPr>
        </p:nvSpPr>
        <p:spPr>
          <a:xfrm>
            <a:off x="457200" y="274638"/>
            <a:ext cx="8229600" cy="922114"/>
          </a:xfrm>
        </p:spPr>
        <p:txBody>
          <a:bodyPr/>
          <a:lstStyle/>
          <a:p>
            <a:r>
              <a:rPr lang="en-GB" sz="2800" b="1" dirty="0"/>
              <a:t>What is Project Evaluation?</a:t>
            </a:r>
          </a:p>
        </p:txBody>
      </p:sp>
      <p:sp>
        <p:nvSpPr>
          <p:cNvPr id="3" name="Content Placeholder 2">
            <a:extLst>
              <a:ext uri="{FF2B5EF4-FFF2-40B4-BE49-F238E27FC236}">
                <a16:creationId xmlns:a16="http://schemas.microsoft.com/office/drawing/2014/main" id="{4BF8AB73-6038-42B6-A2A1-22A376813449}"/>
              </a:ext>
            </a:extLst>
          </p:cNvPr>
          <p:cNvSpPr>
            <a:spLocks noGrp="1"/>
          </p:cNvSpPr>
          <p:nvPr>
            <p:ph idx="1"/>
          </p:nvPr>
        </p:nvSpPr>
        <p:spPr/>
        <p:txBody>
          <a:bodyPr/>
          <a:lstStyle/>
          <a:p>
            <a:pPr marL="0" indent="0">
              <a:buNone/>
            </a:pPr>
            <a:r>
              <a:rPr lang="en-GB" sz="2800" dirty="0"/>
              <a:t>Is an in-depth assessment conducted to determine if a project has achieved its goal or not. The assessment involves an analysis of efficiency, effectiveness, and sustainability. </a:t>
            </a:r>
          </a:p>
          <a:p>
            <a:pPr marL="0" indent="0">
              <a:buNone/>
            </a:pPr>
            <a:r>
              <a:rPr lang="en-GB" sz="2800" dirty="0"/>
              <a:t>It is also considered as a process that assesses the impact and value of a project, and determine what are the most efficient and effective strategies.</a:t>
            </a:r>
          </a:p>
        </p:txBody>
      </p:sp>
      <p:sp>
        <p:nvSpPr>
          <p:cNvPr id="4" name="Date Placeholder 3">
            <a:extLst>
              <a:ext uri="{FF2B5EF4-FFF2-40B4-BE49-F238E27FC236}">
                <a16:creationId xmlns:a16="http://schemas.microsoft.com/office/drawing/2014/main" id="{9A7125E5-423B-463E-82CF-221B02C4840E}"/>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C30A288-DF26-49A2-A44D-041C5F29ED8C}"/>
              </a:ext>
            </a:extLst>
          </p:cNvPr>
          <p:cNvSpPr>
            <a:spLocks noGrp="1"/>
          </p:cNvSpPr>
          <p:nvPr>
            <p:ph type="sldNum" sz="quarter" idx="12"/>
          </p:nvPr>
        </p:nvSpPr>
        <p:spPr/>
        <p:txBody>
          <a:bodyPr/>
          <a:lstStyle/>
          <a:p>
            <a:pPr>
              <a:defRPr/>
            </a:pPr>
            <a:fld id="{6550E941-99E4-4403-A917-B30FF69A9617}" type="slidenum">
              <a:rPr lang="en-GB" altLang="en-US" smtClean="0"/>
              <a:pPr>
                <a:defRPr/>
              </a:pPr>
              <a:t>196</a:t>
            </a:fld>
            <a:endParaRPr lang="en-GB" altLang="en-US"/>
          </a:p>
        </p:txBody>
      </p:sp>
    </p:spTree>
    <p:extLst>
      <p:ext uri="{BB962C8B-B14F-4D97-AF65-F5344CB8AC3E}">
        <p14:creationId xmlns:p14="http://schemas.microsoft.com/office/powerpoint/2010/main" val="440367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627BF-610D-48B4-8E74-4E49F5D2269B}"/>
              </a:ext>
            </a:extLst>
          </p:cNvPr>
          <p:cNvSpPr>
            <a:spLocks noGrp="1"/>
          </p:cNvSpPr>
          <p:nvPr>
            <p:ph type="title"/>
          </p:nvPr>
        </p:nvSpPr>
        <p:spPr>
          <a:xfrm>
            <a:off x="457200" y="136525"/>
            <a:ext cx="8229600" cy="706090"/>
          </a:xfrm>
        </p:spPr>
        <p:txBody>
          <a:bodyPr/>
          <a:lstStyle/>
          <a:p>
            <a:r>
              <a:rPr lang="en-GB" sz="3200" b="1" dirty="0"/>
              <a:t>Why is Evaluation Important</a:t>
            </a:r>
          </a:p>
        </p:txBody>
      </p:sp>
      <p:sp>
        <p:nvSpPr>
          <p:cNvPr id="3" name="Content Placeholder 2">
            <a:extLst>
              <a:ext uri="{FF2B5EF4-FFF2-40B4-BE49-F238E27FC236}">
                <a16:creationId xmlns:a16="http://schemas.microsoft.com/office/drawing/2014/main" id="{B19F0FB6-43EC-473C-A37C-5F2819D9A264}"/>
              </a:ext>
            </a:extLst>
          </p:cNvPr>
          <p:cNvSpPr>
            <a:spLocks noGrp="1"/>
          </p:cNvSpPr>
          <p:nvPr>
            <p:ph idx="1"/>
          </p:nvPr>
        </p:nvSpPr>
        <p:spPr>
          <a:xfrm>
            <a:off x="179512" y="980728"/>
            <a:ext cx="8784976" cy="4608512"/>
          </a:xfrm>
        </p:spPr>
        <p:txBody>
          <a:bodyPr/>
          <a:lstStyle/>
          <a:p>
            <a:pPr marL="0" indent="0">
              <a:buNone/>
            </a:pPr>
            <a:r>
              <a:rPr lang="en-GB" sz="2800" dirty="0"/>
              <a:t>Relevant to measure the triple constraints of the project “time, cost and quality”. It is also vital to take other dimensions into considerations, these further dimension are the strategic objective of the organisation, the relevance to the users and the sustainability.</a:t>
            </a:r>
          </a:p>
          <a:p>
            <a:pPr marL="0" indent="0">
              <a:buNone/>
            </a:pPr>
            <a:r>
              <a:rPr lang="en-GB" sz="2800" dirty="0"/>
              <a:t>Evaluation answers the “WHY” of the project outcomes and it involves a lot learning process.</a:t>
            </a:r>
          </a:p>
          <a:p>
            <a:pPr marL="0" indent="0">
              <a:buNone/>
            </a:pPr>
            <a:r>
              <a:rPr lang="en-GB" sz="2800" dirty="0"/>
              <a:t>It assess if the materials are sustainable or if the solutions are durable, and in what timeframe?</a:t>
            </a:r>
          </a:p>
        </p:txBody>
      </p:sp>
      <p:sp>
        <p:nvSpPr>
          <p:cNvPr id="4" name="Date Placeholder 3">
            <a:extLst>
              <a:ext uri="{FF2B5EF4-FFF2-40B4-BE49-F238E27FC236}">
                <a16:creationId xmlns:a16="http://schemas.microsoft.com/office/drawing/2014/main" id="{4DA6AF82-3D4F-4FB3-BF58-050C970A6B7E}"/>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8EB24533-7F3F-4F78-BAA0-EDD9FC7162A4}"/>
              </a:ext>
            </a:extLst>
          </p:cNvPr>
          <p:cNvSpPr>
            <a:spLocks noGrp="1"/>
          </p:cNvSpPr>
          <p:nvPr>
            <p:ph type="sldNum" sz="quarter" idx="12"/>
          </p:nvPr>
        </p:nvSpPr>
        <p:spPr/>
        <p:txBody>
          <a:bodyPr/>
          <a:lstStyle/>
          <a:p>
            <a:pPr>
              <a:defRPr/>
            </a:pPr>
            <a:fld id="{6550E941-99E4-4403-A917-B30FF69A9617}" type="slidenum">
              <a:rPr lang="en-GB" altLang="en-US" smtClean="0"/>
              <a:pPr>
                <a:defRPr/>
              </a:pPr>
              <a:t>197</a:t>
            </a:fld>
            <a:endParaRPr lang="en-GB" altLang="en-US"/>
          </a:p>
        </p:txBody>
      </p:sp>
    </p:spTree>
    <p:extLst>
      <p:ext uri="{BB962C8B-B14F-4D97-AF65-F5344CB8AC3E}">
        <p14:creationId xmlns:p14="http://schemas.microsoft.com/office/powerpoint/2010/main" val="2786559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69A05C8-CB9A-4745-911F-D999D0AC663C}"/>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2C4F8359-C526-45EC-9328-22DB903720F4}"/>
              </a:ext>
            </a:extLst>
          </p:cNvPr>
          <p:cNvSpPr>
            <a:spLocks noGrp="1"/>
          </p:cNvSpPr>
          <p:nvPr>
            <p:ph type="sldNum" sz="quarter" idx="12"/>
          </p:nvPr>
        </p:nvSpPr>
        <p:spPr/>
        <p:txBody>
          <a:bodyPr/>
          <a:lstStyle/>
          <a:p>
            <a:pPr>
              <a:defRPr/>
            </a:pPr>
            <a:fld id="{6550E941-99E4-4403-A917-B30FF69A9617}" type="slidenum">
              <a:rPr lang="en-GB" altLang="en-US" smtClean="0"/>
              <a:pPr>
                <a:defRPr/>
              </a:pPr>
              <a:t>198</a:t>
            </a:fld>
            <a:endParaRPr lang="en-GB" altLang="en-US"/>
          </a:p>
        </p:txBody>
      </p:sp>
      <p:pic>
        <p:nvPicPr>
          <p:cNvPr id="3074" name="Picture 2">
            <a:extLst>
              <a:ext uri="{FF2B5EF4-FFF2-40B4-BE49-F238E27FC236}">
                <a16:creationId xmlns:a16="http://schemas.microsoft.com/office/drawing/2014/main" id="{038A6E9D-C94E-40C2-BFB5-4885CB16E3C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06016" y="88948"/>
            <a:ext cx="7416998" cy="557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1274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C15D2-3D28-4A89-AA43-BDFBA6C5C6EE}"/>
              </a:ext>
            </a:extLst>
          </p:cNvPr>
          <p:cNvSpPr>
            <a:spLocks noGrp="1"/>
          </p:cNvSpPr>
          <p:nvPr>
            <p:ph type="title"/>
          </p:nvPr>
        </p:nvSpPr>
        <p:spPr>
          <a:xfrm>
            <a:off x="457200" y="114299"/>
            <a:ext cx="8229600" cy="794421"/>
          </a:xfrm>
        </p:spPr>
        <p:txBody>
          <a:bodyPr/>
          <a:lstStyle/>
          <a:p>
            <a:r>
              <a:rPr lang="en-GB" sz="3200" b="1" dirty="0"/>
              <a:t>What is the Purpose of Evaluation?</a:t>
            </a:r>
          </a:p>
        </p:txBody>
      </p:sp>
      <p:sp>
        <p:nvSpPr>
          <p:cNvPr id="3" name="Content Placeholder 2">
            <a:extLst>
              <a:ext uri="{FF2B5EF4-FFF2-40B4-BE49-F238E27FC236}">
                <a16:creationId xmlns:a16="http://schemas.microsoft.com/office/drawing/2014/main" id="{A74E78BC-C7C2-41D5-B04E-B8CF99C32591}"/>
              </a:ext>
            </a:extLst>
          </p:cNvPr>
          <p:cNvSpPr>
            <a:spLocks noGrp="1"/>
          </p:cNvSpPr>
          <p:nvPr>
            <p:ph idx="1"/>
          </p:nvPr>
        </p:nvSpPr>
        <p:spPr>
          <a:xfrm>
            <a:off x="442711" y="1470484"/>
            <a:ext cx="8229600" cy="3038636"/>
          </a:xfrm>
        </p:spPr>
        <p:txBody>
          <a:bodyPr/>
          <a:lstStyle/>
          <a:p>
            <a:pPr marL="0" indent="0">
              <a:buNone/>
            </a:pPr>
            <a:r>
              <a:rPr lang="en-GB" sz="2800" dirty="0"/>
              <a:t>It is important to confirm the what is the purpose of the evaluation. Is it for process  improvement or to learn about shortcomings.</a:t>
            </a:r>
          </a:p>
          <a:p>
            <a:pPr marL="0" indent="0">
              <a:buNone/>
            </a:pPr>
            <a:r>
              <a:rPr lang="en-GB" sz="2800" dirty="0"/>
              <a:t>It is also relevant to identify who the potential users or beneficiaries are and know how it will change the situation.</a:t>
            </a:r>
          </a:p>
          <a:p>
            <a:endParaRPr lang="en-GB" dirty="0"/>
          </a:p>
        </p:txBody>
      </p:sp>
      <p:sp>
        <p:nvSpPr>
          <p:cNvPr id="4" name="Date Placeholder 3">
            <a:extLst>
              <a:ext uri="{FF2B5EF4-FFF2-40B4-BE49-F238E27FC236}">
                <a16:creationId xmlns:a16="http://schemas.microsoft.com/office/drawing/2014/main" id="{D743481A-E273-45FB-B006-490B3B806155}"/>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CFCD63F3-990A-44F4-B459-6A93379E42E0}"/>
              </a:ext>
            </a:extLst>
          </p:cNvPr>
          <p:cNvSpPr>
            <a:spLocks noGrp="1"/>
          </p:cNvSpPr>
          <p:nvPr>
            <p:ph type="sldNum" sz="quarter" idx="12"/>
          </p:nvPr>
        </p:nvSpPr>
        <p:spPr/>
        <p:txBody>
          <a:bodyPr/>
          <a:lstStyle/>
          <a:p>
            <a:pPr>
              <a:defRPr/>
            </a:pPr>
            <a:fld id="{6550E941-99E4-4403-A917-B30FF69A9617}" type="slidenum">
              <a:rPr lang="en-GB" altLang="en-US" smtClean="0"/>
              <a:pPr>
                <a:defRPr/>
              </a:pPr>
              <a:t>199</a:t>
            </a:fld>
            <a:endParaRPr lang="en-GB" altLang="en-US"/>
          </a:p>
        </p:txBody>
      </p:sp>
    </p:spTree>
    <p:extLst>
      <p:ext uri="{BB962C8B-B14F-4D97-AF65-F5344CB8AC3E}">
        <p14:creationId xmlns:p14="http://schemas.microsoft.com/office/powerpoint/2010/main" val="1044363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A6D4D-06DA-4CDA-B22C-98E3896AC76E}"/>
              </a:ext>
            </a:extLst>
          </p:cNvPr>
          <p:cNvSpPr>
            <a:spLocks noGrp="1"/>
          </p:cNvSpPr>
          <p:nvPr>
            <p:ph type="title"/>
          </p:nvPr>
        </p:nvSpPr>
        <p:spPr/>
        <p:txBody>
          <a:bodyPr/>
          <a:lstStyle/>
          <a:p>
            <a:r>
              <a:rPr lang="en-GB" sz="3200" b="1" dirty="0"/>
              <a:t>Gather the information for Evaluation</a:t>
            </a:r>
          </a:p>
        </p:txBody>
      </p:sp>
      <p:sp>
        <p:nvSpPr>
          <p:cNvPr id="3" name="Content Placeholder 2">
            <a:extLst>
              <a:ext uri="{FF2B5EF4-FFF2-40B4-BE49-F238E27FC236}">
                <a16:creationId xmlns:a16="http://schemas.microsoft.com/office/drawing/2014/main" id="{B44443E4-EB4A-4ABC-9485-829D6CE9451D}"/>
              </a:ext>
            </a:extLst>
          </p:cNvPr>
          <p:cNvSpPr>
            <a:spLocks noGrp="1"/>
          </p:cNvSpPr>
          <p:nvPr>
            <p:ph idx="1"/>
          </p:nvPr>
        </p:nvSpPr>
        <p:spPr>
          <a:xfrm>
            <a:off x="395536" y="1556792"/>
            <a:ext cx="8229600" cy="2808313"/>
          </a:xfrm>
        </p:spPr>
        <p:txBody>
          <a:bodyPr/>
          <a:lstStyle/>
          <a:p>
            <a:pPr marL="0" indent="0">
              <a:buNone/>
            </a:pPr>
            <a:r>
              <a:rPr lang="en-GB" sz="2800" dirty="0"/>
              <a:t>It is essential to gather all relevant information and content of the project plan, including the scope statement, methodological, change management and risks.</a:t>
            </a:r>
          </a:p>
        </p:txBody>
      </p:sp>
      <p:sp>
        <p:nvSpPr>
          <p:cNvPr id="4" name="Date Placeholder 3">
            <a:extLst>
              <a:ext uri="{FF2B5EF4-FFF2-40B4-BE49-F238E27FC236}">
                <a16:creationId xmlns:a16="http://schemas.microsoft.com/office/drawing/2014/main" id="{6E75DAFB-D37A-4BBF-BD96-EBC880B8900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B9C9BAD2-C078-479B-8A5A-30B5350885F1}"/>
              </a:ext>
            </a:extLst>
          </p:cNvPr>
          <p:cNvSpPr>
            <a:spLocks noGrp="1"/>
          </p:cNvSpPr>
          <p:nvPr>
            <p:ph type="sldNum" sz="quarter" idx="12"/>
          </p:nvPr>
        </p:nvSpPr>
        <p:spPr/>
        <p:txBody>
          <a:bodyPr/>
          <a:lstStyle/>
          <a:p>
            <a:pPr>
              <a:defRPr/>
            </a:pPr>
            <a:fld id="{6550E941-99E4-4403-A917-B30FF69A9617}" type="slidenum">
              <a:rPr lang="en-GB" altLang="en-US" smtClean="0"/>
              <a:pPr>
                <a:defRPr/>
              </a:pPr>
              <a:t>200</a:t>
            </a:fld>
            <a:endParaRPr lang="en-GB" altLang="en-US"/>
          </a:p>
        </p:txBody>
      </p:sp>
    </p:spTree>
    <p:extLst>
      <p:ext uri="{BB962C8B-B14F-4D97-AF65-F5344CB8AC3E}">
        <p14:creationId xmlns:p14="http://schemas.microsoft.com/office/powerpoint/2010/main" val="3670993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F82A3-1313-4FFF-B1F8-432EF0E61494}"/>
              </a:ext>
            </a:extLst>
          </p:cNvPr>
          <p:cNvSpPr>
            <a:spLocks noGrp="1"/>
          </p:cNvSpPr>
          <p:nvPr>
            <p:ph type="title"/>
          </p:nvPr>
        </p:nvSpPr>
        <p:spPr/>
        <p:txBody>
          <a:bodyPr/>
          <a:lstStyle/>
          <a:p>
            <a:r>
              <a:rPr lang="en-GB" sz="3200" b="1" dirty="0"/>
              <a:t>Evaluation Plan</a:t>
            </a:r>
          </a:p>
        </p:txBody>
      </p:sp>
      <p:sp>
        <p:nvSpPr>
          <p:cNvPr id="3" name="Content Placeholder 2">
            <a:extLst>
              <a:ext uri="{FF2B5EF4-FFF2-40B4-BE49-F238E27FC236}">
                <a16:creationId xmlns:a16="http://schemas.microsoft.com/office/drawing/2014/main" id="{C3779524-67CC-4A9C-82D3-03018917CFEF}"/>
              </a:ext>
            </a:extLst>
          </p:cNvPr>
          <p:cNvSpPr>
            <a:spLocks noGrp="1"/>
          </p:cNvSpPr>
          <p:nvPr>
            <p:ph idx="1"/>
          </p:nvPr>
        </p:nvSpPr>
        <p:spPr>
          <a:xfrm>
            <a:off x="457200" y="1600201"/>
            <a:ext cx="8229600" cy="2836911"/>
          </a:xfrm>
        </p:spPr>
        <p:txBody>
          <a:bodyPr/>
          <a:lstStyle/>
          <a:p>
            <a:pPr marL="0" indent="0">
              <a:buNone/>
            </a:pPr>
            <a:r>
              <a:rPr lang="en-GB" sz="2800" dirty="0"/>
              <a:t>The evaluation plan highlights the methodology (interviews or data from monitoring reports).</a:t>
            </a:r>
          </a:p>
          <a:p>
            <a:pPr marL="0" indent="0">
              <a:buNone/>
            </a:pPr>
            <a:r>
              <a:rPr lang="en-GB" sz="2800" dirty="0"/>
              <a:t>It specifies the evaluation questions to be asked, the basis for judgement , the data collection method and the quantity of data required.</a:t>
            </a:r>
          </a:p>
        </p:txBody>
      </p:sp>
      <p:sp>
        <p:nvSpPr>
          <p:cNvPr id="4" name="Date Placeholder 3">
            <a:extLst>
              <a:ext uri="{FF2B5EF4-FFF2-40B4-BE49-F238E27FC236}">
                <a16:creationId xmlns:a16="http://schemas.microsoft.com/office/drawing/2014/main" id="{BB14483B-B0B1-4631-9ABA-D12C5DFBDFBD}"/>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BAE6DCB-97CF-444C-AB43-E156BE52D5ED}"/>
              </a:ext>
            </a:extLst>
          </p:cNvPr>
          <p:cNvSpPr>
            <a:spLocks noGrp="1"/>
          </p:cNvSpPr>
          <p:nvPr>
            <p:ph type="sldNum" sz="quarter" idx="12"/>
          </p:nvPr>
        </p:nvSpPr>
        <p:spPr/>
        <p:txBody>
          <a:bodyPr/>
          <a:lstStyle/>
          <a:p>
            <a:pPr>
              <a:defRPr/>
            </a:pPr>
            <a:fld id="{6550E941-99E4-4403-A917-B30FF69A9617}" type="slidenum">
              <a:rPr lang="en-GB" altLang="en-US" smtClean="0"/>
              <a:pPr>
                <a:defRPr/>
              </a:pPr>
              <a:t>201</a:t>
            </a:fld>
            <a:endParaRPr lang="en-GB" altLang="en-US"/>
          </a:p>
        </p:txBody>
      </p:sp>
    </p:spTree>
    <p:extLst>
      <p:ext uri="{BB962C8B-B14F-4D97-AF65-F5344CB8AC3E}">
        <p14:creationId xmlns:p14="http://schemas.microsoft.com/office/powerpoint/2010/main" val="866840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B28A-CCA5-4FB3-BFF4-4847AAB445B1}"/>
              </a:ext>
            </a:extLst>
          </p:cNvPr>
          <p:cNvSpPr>
            <a:spLocks noGrp="1"/>
          </p:cNvSpPr>
          <p:nvPr>
            <p:ph type="title"/>
          </p:nvPr>
        </p:nvSpPr>
        <p:spPr/>
        <p:txBody>
          <a:bodyPr/>
          <a:lstStyle/>
          <a:p>
            <a:r>
              <a:rPr lang="en-GB" sz="3200" b="1" dirty="0"/>
              <a:t>Data collection</a:t>
            </a:r>
          </a:p>
        </p:txBody>
      </p:sp>
      <p:sp>
        <p:nvSpPr>
          <p:cNvPr id="3" name="Content Placeholder 2">
            <a:extLst>
              <a:ext uri="{FF2B5EF4-FFF2-40B4-BE49-F238E27FC236}">
                <a16:creationId xmlns:a16="http://schemas.microsoft.com/office/drawing/2014/main" id="{2266EE02-640E-48A1-B3AE-D8217F13614D}"/>
              </a:ext>
            </a:extLst>
          </p:cNvPr>
          <p:cNvSpPr>
            <a:spLocks noGrp="1"/>
          </p:cNvSpPr>
          <p:nvPr>
            <p:ph idx="1"/>
          </p:nvPr>
        </p:nvSpPr>
        <p:spPr>
          <a:xfrm>
            <a:off x="457200" y="1600201"/>
            <a:ext cx="8229600" cy="2044823"/>
          </a:xfrm>
        </p:spPr>
        <p:txBody>
          <a:bodyPr/>
          <a:lstStyle/>
          <a:p>
            <a:pPr marL="0" indent="0">
              <a:buNone/>
            </a:pPr>
            <a:r>
              <a:rPr lang="en-GB" sz="2800" dirty="0"/>
              <a:t>Most project evaluation data are collected from project site, where evaluators are can see evidence of the data by themselves and conduct the evaluation with related personnel.</a:t>
            </a:r>
          </a:p>
        </p:txBody>
      </p:sp>
      <p:sp>
        <p:nvSpPr>
          <p:cNvPr id="4" name="Date Placeholder 3">
            <a:extLst>
              <a:ext uri="{FF2B5EF4-FFF2-40B4-BE49-F238E27FC236}">
                <a16:creationId xmlns:a16="http://schemas.microsoft.com/office/drawing/2014/main" id="{253EFD93-95CF-43D4-9E5A-3294272FE285}"/>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66E32C87-2336-4795-B3A3-E387250EA58A}"/>
              </a:ext>
            </a:extLst>
          </p:cNvPr>
          <p:cNvSpPr>
            <a:spLocks noGrp="1"/>
          </p:cNvSpPr>
          <p:nvPr>
            <p:ph type="sldNum" sz="quarter" idx="12"/>
          </p:nvPr>
        </p:nvSpPr>
        <p:spPr/>
        <p:txBody>
          <a:bodyPr/>
          <a:lstStyle/>
          <a:p>
            <a:pPr>
              <a:defRPr/>
            </a:pPr>
            <a:fld id="{6550E941-99E4-4403-A917-B30FF69A9617}" type="slidenum">
              <a:rPr lang="en-GB" altLang="en-US" smtClean="0"/>
              <a:pPr>
                <a:defRPr/>
              </a:pPr>
              <a:t>202</a:t>
            </a:fld>
            <a:endParaRPr lang="en-GB" altLang="en-US"/>
          </a:p>
        </p:txBody>
      </p:sp>
    </p:spTree>
    <p:extLst>
      <p:ext uri="{BB962C8B-B14F-4D97-AF65-F5344CB8AC3E}">
        <p14:creationId xmlns:p14="http://schemas.microsoft.com/office/powerpoint/2010/main" val="2435445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ACB4-72D3-41CA-84FB-CE17552B4714}"/>
              </a:ext>
            </a:extLst>
          </p:cNvPr>
          <p:cNvSpPr>
            <a:spLocks noGrp="1"/>
          </p:cNvSpPr>
          <p:nvPr>
            <p:ph type="title"/>
          </p:nvPr>
        </p:nvSpPr>
        <p:spPr/>
        <p:txBody>
          <a:bodyPr/>
          <a:lstStyle/>
          <a:p>
            <a:r>
              <a:rPr lang="en-GB" sz="3200" b="1" dirty="0"/>
              <a:t>Analyse the Data</a:t>
            </a:r>
          </a:p>
        </p:txBody>
      </p:sp>
      <p:sp>
        <p:nvSpPr>
          <p:cNvPr id="3" name="Content Placeholder 2">
            <a:extLst>
              <a:ext uri="{FF2B5EF4-FFF2-40B4-BE49-F238E27FC236}">
                <a16:creationId xmlns:a16="http://schemas.microsoft.com/office/drawing/2014/main" id="{9E9212F9-70A8-48D6-AC87-6BE6D177E473}"/>
              </a:ext>
            </a:extLst>
          </p:cNvPr>
          <p:cNvSpPr>
            <a:spLocks noGrp="1"/>
          </p:cNvSpPr>
          <p:nvPr>
            <p:ph idx="1"/>
          </p:nvPr>
        </p:nvSpPr>
        <p:spPr>
          <a:xfrm>
            <a:off x="457200" y="1600201"/>
            <a:ext cx="8229600" cy="2908919"/>
          </a:xfrm>
        </p:spPr>
        <p:txBody>
          <a:bodyPr/>
          <a:lstStyle/>
          <a:p>
            <a:pPr marL="0" indent="0">
              <a:buNone/>
            </a:pPr>
            <a:r>
              <a:rPr lang="en-GB" sz="2800" dirty="0"/>
              <a:t>After gathering relevant data set, it is important to analyse and interpret the data and make valued judgement. </a:t>
            </a:r>
          </a:p>
          <a:p>
            <a:pPr marL="0" indent="0">
              <a:buNone/>
            </a:pPr>
            <a:r>
              <a:rPr lang="en-GB" sz="2800" dirty="0"/>
              <a:t>Make recommendation, draw up lesson learned and prepare a robust action plan to feed into the next project.</a:t>
            </a:r>
          </a:p>
        </p:txBody>
      </p:sp>
      <p:sp>
        <p:nvSpPr>
          <p:cNvPr id="4" name="Date Placeholder 3">
            <a:extLst>
              <a:ext uri="{FF2B5EF4-FFF2-40B4-BE49-F238E27FC236}">
                <a16:creationId xmlns:a16="http://schemas.microsoft.com/office/drawing/2014/main" id="{F5E5145E-B50A-4F38-9CBE-5D48F7633368}"/>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E5B79366-3A93-489F-9730-DB79D8F4ADE3}"/>
              </a:ext>
            </a:extLst>
          </p:cNvPr>
          <p:cNvSpPr>
            <a:spLocks noGrp="1"/>
          </p:cNvSpPr>
          <p:nvPr>
            <p:ph type="sldNum" sz="quarter" idx="12"/>
          </p:nvPr>
        </p:nvSpPr>
        <p:spPr/>
        <p:txBody>
          <a:bodyPr/>
          <a:lstStyle/>
          <a:p>
            <a:pPr>
              <a:defRPr/>
            </a:pPr>
            <a:fld id="{6550E941-99E4-4403-A917-B30FF69A9617}" type="slidenum">
              <a:rPr lang="en-GB" altLang="en-US" smtClean="0"/>
              <a:pPr>
                <a:defRPr/>
              </a:pPr>
              <a:t>203</a:t>
            </a:fld>
            <a:endParaRPr lang="en-GB" altLang="en-US"/>
          </a:p>
        </p:txBody>
      </p:sp>
    </p:spTree>
    <p:extLst>
      <p:ext uri="{BB962C8B-B14F-4D97-AF65-F5344CB8AC3E}">
        <p14:creationId xmlns:p14="http://schemas.microsoft.com/office/powerpoint/2010/main" val="1361020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5E8B0-7837-4DC4-A169-718B8299E5CB}"/>
              </a:ext>
            </a:extLst>
          </p:cNvPr>
          <p:cNvSpPr>
            <a:spLocks noGrp="1"/>
          </p:cNvSpPr>
          <p:nvPr>
            <p:ph type="title"/>
          </p:nvPr>
        </p:nvSpPr>
        <p:spPr/>
        <p:txBody>
          <a:bodyPr/>
          <a:lstStyle/>
          <a:p>
            <a:r>
              <a:rPr lang="en-GB" sz="3200" b="1" dirty="0"/>
              <a:t>Reporting Evaluation Result</a:t>
            </a:r>
          </a:p>
        </p:txBody>
      </p:sp>
      <p:sp>
        <p:nvSpPr>
          <p:cNvPr id="3" name="Content Placeholder 2">
            <a:extLst>
              <a:ext uri="{FF2B5EF4-FFF2-40B4-BE49-F238E27FC236}">
                <a16:creationId xmlns:a16="http://schemas.microsoft.com/office/drawing/2014/main" id="{867C883E-795E-40E9-9ADE-BC9005C19DC6}"/>
              </a:ext>
            </a:extLst>
          </p:cNvPr>
          <p:cNvSpPr>
            <a:spLocks noGrp="1"/>
          </p:cNvSpPr>
          <p:nvPr>
            <p:ph idx="1"/>
          </p:nvPr>
        </p:nvSpPr>
        <p:spPr>
          <a:xfrm>
            <a:off x="457200" y="1600201"/>
            <a:ext cx="8229600" cy="2548879"/>
          </a:xfrm>
        </p:spPr>
        <p:txBody>
          <a:bodyPr/>
          <a:lstStyle/>
          <a:p>
            <a:pPr marL="0" indent="0">
              <a:buNone/>
            </a:pPr>
            <a:r>
              <a:rPr lang="en-GB" sz="2800" dirty="0"/>
              <a:t>The entire process is concluded by drafting the evaluation report  and conveying the results to relevant stakeholders, who will deduce the information and make valuable feedback on either to progress or terminate the project.</a:t>
            </a:r>
          </a:p>
        </p:txBody>
      </p:sp>
      <p:sp>
        <p:nvSpPr>
          <p:cNvPr id="4" name="Date Placeholder 3">
            <a:extLst>
              <a:ext uri="{FF2B5EF4-FFF2-40B4-BE49-F238E27FC236}">
                <a16:creationId xmlns:a16="http://schemas.microsoft.com/office/drawing/2014/main" id="{DA9DD0C6-597C-49B7-99ED-15A53B7A6097}"/>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5FC4762E-D9F9-4A48-9BD8-39506D30825E}"/>
              </a:ext>
            </a:extLst>
          </p:cNvPr>
          <p:cNvSpPr>
            <a:spLocks noGrp="1"/>
          </p:cNvSpPr>
          <p:nvPr>
            <p:ph type="sldNum" sz="quarter" idx="12"/>
          </p:nvPr>
        </p:nvSpPr>
        <p:spPr/>
        <p:txBody>
          <a:bodyPr/>
          <a:lstStyle/>
          <a:p>
            <a:pPr>
              <a:defRPr/>
            </a:pPr>
            <a:fld id="{6550E941-99E4-4403-A917-B30FF69A9617}" type="slidenum">
              <a:rPr lang="en-GB" altLang="en-US" smtClean="0"/>
              <a:pPr>
                <a:defRPr/>
              </a:pPr>
              <a:t>204</a:t>
            </a:fld>
            <a:endParaRPr lang="en-GB" altLang="en-US"/>
          </a:p>
        </p:txBody>
      </p:sp>
    </p:spTree>
    <p:extLst>
      <p:ext uri="{BB962C8B-B14F-4D97-AF65-F5344CB8AC3E}">
        <p14:creationId xmlns:p14="http://schemas.microsoft.com/office/powerpoint/2010/main" val="266098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DEBC5-9B10-4741-A3BD-E3CA59B79EC7}"/>
              </a:ext>
            </a:extLst>
          </p:cNvPr>
          <p:cNvSpPr>
            <a:spLocks noGrp="1"/>
          </p:cNvSpPr>
          <p:nvPr>
            <p:ph type="title"/>
          </p:nvPr>
        </p:nvSpPr>
        <p:spPr>
          <a:xfrm>
            <a:off x="0" y="274638"/>
            <a:ext cx="9144000" cy="1143000"/>
          </a:xfrm>
        </p:spPr>
        <p:txBody>
          <a:bodyPr/>
          <a:lstStyle/>
          <a:p>
            <a:r>
              <a:rPr lang="en-GB" sz="3200" b="1" dirty="0"/>
              <a:t>Stakeholders in Evaluation and Sustainability </a:t>
            </a:r>
          </a:p>
        </p:txBody>
      </p:sp>
      <p:sp>
        <p:nvSpPr>
          <p:cNvPr id="3" name="Content Placeholder 2">
            <a:extLst>
              <a:ext uri="{FF2B5EF4-FFF2-40B4-BE49-F238E27FC236}">
                <a16:creationId xmlns:a16="http://schemas.microsoft.com/office/drawing/2014/main" id="{C8C0BDAD-3AF9-4899-B054-FE14253523A2}"/>
              </a:ext>
            </a:extLst>
          </p:cNvPr>
          <p:cNvSpPr>
            <a:spLocks noGrp="1"/>
          </p:cNvSpPr>
          <p:nvPr>
            <p:ph idx="1"/>
          </p:nvPr>
        </p:nvSpPr>
        <p:spPr/>
        <p:txBody>
          <a:bodyPr/>
          <a:lstStyle/>
          <a:p>
            <a:pPr marL="0" indent="0">
              <a:buNone/>
            </a:pPr>
            <a:r>
              <a:rPr lang="en-GB" sz="2800" dirty="0"/>
              <a:t>Stakeholder check for reliability, validity , credibility, transferability and practicality of the project and compare them with the evaluation result to ensure project sustainability.</a:t>
            </a:r>
          </a:p>
          <a:p>
            <a:pPr marL="0" indent="0">
              <a:buNone/>
            </a:pPr>
            <a:r>
              <a:rPr lang="en-GB" sz="2800" dirty="0"/>
              <a:t>In their perspective, project sustainability accounts for the longevity and durability of the project.</a:t>
            </a:r>
          </a:p>
        </p:txBody>
      </p:sp>
      <p:sp>
        <p:nvSpPr>
          <p:cNvPr id="4" name="Date Placeholder 3">
            <a:extLst>
              <a:ext uri="{FF2B5EF4-FFF2-40B4-BE49-F238E27FC236}">
                <a16:creationId xmlns:a16="http://schemas.microsoft.com/office/drawing/2014/main" id="{A690C777-C526-4D67-A49B-24EDF64E403B}"/>
              </a:ext>
            </a:extLst>
          </p:cNvPr>
          <p:cNvSpPr>
            <a:spLocks noGrp="1"/>
          </p:cNvSpPr>
          <p:nvPr>
            <p:ph type="dt" sz="half" idx="10"/>
          </p:nvPr>
        </p:nvSpPr>
        <p:spPr/>
        <p:txBody>
          <a:bodyPr/>
          <a:lstStyle/>
          <a:p>
            <a:pPr>
              <a:defRPr/>
            </a:pPr>
            <a:fld id="{2303D31F-598B-47EE-BA37-93F097A3D676}" type="datetime1">
              <a:rPr lang="en-GB" altLang="en-US" smtClean="0"/>
              <a:pPr>
                <a:defRPr/>
              </a:pPr>
              <a:t>20/04/2021</a:t>
            </a:fld>
            <a:endParaRPr lang="en-GB" altLang="en-US"/>
          </a:p>
        </p:txBody>
      </p:sp>
      <p:sp>
        <p:nvSpPr>
          <p:cNvPr id="5" name="Slide Number Placeholder 4">
            <a:extLst>
              <a:ext uri="{FF2B5EF4-FFF2-40B4-BE49-F238E27FC236}">
                <a16:creationId xmlns:a16="http://schemas.microsoft.com/office/drawing/2014/main" id="{A2D07992-20FA-49C7-BE6E-146548283FCC}"/>
              </a:ext>
            </a:extLst>
          </p:cNvPr>
          <p:cNvSpPr>
            <a:spLocks noGrp="1"/>
          </p:cNvSpPr>
          <p:nvPr>
            <p:ph type="sldNum" sz="quarter" idx="12"/>
          </p:nvPr>
        </p:nvSpPr>
        <p:spPr/>
        <p:txBody>
          <a:bodyPr/>
          <a:lstStyle/>
          <a:p>
            <a:pPr>
              <a:defRPr/>
            </a:pPr>
            <a:fld id="{6550E941-99E4-4403-A917-B30FF69A9617}" type="slidenum">
              <a:rPr lang="en-GB" altLang="en-US" smtClean="0"/>
              <a:pPr>
                <a:defRPr/>
              </a:pPr>
              <a:t>205</a:t>
            </a:fld>
            <a:endParaRPr lang="en-GB" altLang="en-US"/>
          </a:p>
        </p:txBody>
      </p:sp>
    </p:spTree>
    <p:extLst>
      <p:ext uri="{BB962C8B-B14F-4D97-AF65-F5344CB8AC3E}">
        <p14:creationId xmlns:p14="http://schemas.microsoft.com/office/powerpoint/2010/main" val="368806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271E2-0095-43E8-9121-EE722CB5EEC0}"/>
              </a:ext>
            </a:extLst>
          </p:cNvPr>
          <p:cNvSpPr>
            <a:spLocks noGrp="1"/>
          </p:cNvSpPr>
          <p:nvPr>
            <p:ph type="title"/>
          </p:nvPr>
        </p:nvSpPr>
        <p:spPr>
          <a:xfrm>
            <a:off x="381000" y="136525"/>
            <a:ext cx="8229600" cy="706090"/>
          </a:xfrm>
        </p:spPr>
        <p:txBody>
          <a:bodyPr wrap="square" anchor="ctr">
            <a:normAutofit/>
          </a:bodyPr>
          <a:lstStyle/>
          <a:p>
            <a:r>
              <a:rPr lang="en-GB" sz="3200" b="1" dirty="0"/>
              <a:t>Project Sustainability </a:t>
            </a:r>
          </a:p>
        </p:txBody>
      </p:sp>
      <p:sp>
        <p:nvSpPr>
          <p:cNvPr id="3" name="Content Placeholder 2">
            <a:extLst>
              <a:ext uri="{FF2B5EF4-FFF2-40B4-BE49-F238E27FC236}">
                <a16:creationId xmlns:a16="http://schemas.microsoft.com/office/drawing/2014/main" id="{C28B6DFD-701C-48AD-BEB6-A491ED22C322}"/>
              </a:ext>
            </a:extLst>
          </p:cNvPr>
          <p:cNvSpPr>
            <a:spLocks noGrp="1"/>
          </p:cNvSpPr>
          <p:nvPr>
            <p:ph sz="half" idx="1"/>
          </p:nvPr>
        </p:nvSpPr>
        <p:spPr>
          <a:xfrm>
            <a:off x="250825" y="1600201"/>
            <a:ext cx="4244975" cy="3989040"/>
          </a:xfrm>
        </p:spPr>
        <p:txBody>
          <a:bodyPr wrap="square" anchor="t">
            <a:normAutofit/>
          </a:bodyPr>
          <a:lstStyle/>
          <a:p>
            <a:pPr marL="0" indent="0">
              <a:lnSpc>
                <a:spcPct val="90000"/>
              </a:lnSpc>
              <a:buNone/>
            </a:pPr>
            <a:r>
              <a:rPr lang="en-GB" sz="2200" dirty="0"/>
              <a:t>Project sustainability advocate that projects must be sustainable by meeting the objectives of the triple bottom-line.</a:t>
            </a:r>
          </a:p>
          <a:p>
            <a:pPr marL="0" indent="0">
              <a:lnSpc>
                <a:spcPct val="90000"/>
              </a:lnSpc>
              <a:buNone/>
            </a:pPr>
            <a:r>
              <a:rPr lang="en-GB" sz="2200" dirty="0"/>
              <a:t>They should be delivered in consideration of the Planet/ environment, People/social  and Profit/Economy.</a:t>
            </a:r>
          </a:p>
          <a:p>
            <a:pPr marL="0" indent="0">
              <a:lnSpc>
                <a:spcPct val="90000"/>
              </a:lnSpc>
              <a:buNone/>
            </a:pPr>
            <a:r>
              <a:rPr lang="en-GB" sz="2200" dirty="0"/>
              <a:t>None of them should be more advantageous than the other.</a:t>
            </a:r>
          </a:p>
        </p:txBody>
      </p:sp>
      <p:sp>
        <p:nvSpPr>
          <p:cNvPr id="4" name="Date Placeholder 3">
            <a:extLst>
              <a:ext uri="{FF2B5EF4-FFF2-40B4-BE49-F238E27FC236}">
                <a16:creationId xmlns:a16="http://schemas.microsoft.com/office/drawing/2014/main" id="{6DD336DC-886C-4A1D-AE76-EEDBBAE96A9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20/04/2021</a:t>
            </a:fld>
            <a:endParaRPr lang="en-GB" altLang="en-US" sz="900"/>
          </a:p>
        </p:txBody>
      </p:sp>
      <p:sp>
        <p:nvSpPr>
          <p:cNvPr id="5" name="Slide Number Placeholder 4">
            <a:extLst>
              <a:ext uri="{FF2B5EF4-FFF2-40B4-BE49-F238E27FC236}">
                <a16:creationId xmlns:a16="http://schemas.microsoft.com/office/drawing/2014/main" id="{5439A8B9-3CB6-4A1E-96D3-98F22D17A2E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206</a:t>
            </a:fld>
            <a:endParaRPr lang="en-GB" altLang="en-US"/>
          </a:p>
        </p:txBody>
      </p:sp>
      <p:pic>
        <p:nvPicPr>
          <p:cNvPr id="4102" name="Picture 6" descr="See the source image">
            <a:extLst>
              <a:ext uri="{FF2B5EF4-FFF2-40B4-BE49-F238E27FC236}">
                <a16:creationId xmlns:a16="http://schemas.microsoft.com/office/drawing/2014/main" id="{BF33B90A-A867-48A8-BE53-4451AEBACE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60235" y="1484933"/>
            <a:ext cx="4410075" cy="4219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410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0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4AE0-21C1-4663-9DDA-EA04E404D1E3}"/>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031C84DF-0EF8-43EC-99DE-481C7C25AAF0}"/>
              </a:ext>
            </a:extLst>
          </p:cNvPr>
          <p:cNvSpPr>
            <a:spLocks noGrp="1"/>
          </p:cNvSpPr>
          <p:nvPr>
            <p:ph sz="half" idx="1"/>
          </p:nvPr>
        </p:nvSpPr>
        <p:spPr>
          <a:xfrm>
            <a:off x="457200" y="1600201"/>
            <a:ext cx="8363272" cy="2188839"/>
          </a:xfrm>
        </p:spPr>
        <p:txBody>
          <a:bodyPr/>
          <a:lstStyle/>
          <a:p>
            <a:pPr marL="0" indent="0">
              <a:buNone/>
            </a:pPr>
            <a:r>
              <a:rPr lang="en-GB" dirty="0"/>
              <a:t>The overall measure of project success is that; it delivered within the specified time and budget and meets its quality requirements; and it is sustainable by being able to stand the test of time.</a:t>
            </a:r>
          </a:p>
        </p:txBody>
      </p:sp>
      <p:sp>
        <p:nvSpPr>
          <p:cNvPr id="5" name="Date Placeholder 4">
            <a:extLst>
              <a:ext uri="{FF2B5EF4-FFF2-40B4-BE49-F238E27FC236}">
                <a16:creationId xmlns:a16="http://schemas.microsoft.com/office/drawing/2014/main" id="{79B9391D-8178-4727-B98C-0CBD5DF56A2E}"/>
              </a:ext>
            </a:extLst>
          </p:cNvPr>
          <p:cNvSpPr>
            <a:spLocks noGrp="1"/>
          </p:cNvSpPr>
          <p:nvPr>
            <p:ph type="dt" sz="half" idx="10"/>
          </p:nvPr>
        </p:nvSpPr>
        <p:spPr/>
        <p:txBody>
          <a:bodyPr/>
          <a:lstStyle/>
          <a:p>
            <a:pPr>
              <a:defRPr/>
            </a:pPr>
            <a:fld id="{F7614AD2-EBEE-4B9C-B8EB-7B45076136C4}" type="datetime1">
              <a:rPr lang="en-GB" altLang="en-US" smtClean="0"/>
              <a:pPr>
                <a:defRPr/>
              </a:pPr>
              <a:t>20/04/2021</a:t>
            </a:fld>
            <a:endParaRPr lang="en-GB" altLang="en-US"/>
          </a:p>
        </p:txBody>
      </p:sp>
      <p:sp>
        <p:nvSpPr>
          <p:cNvPr id="6" name="Slide Number Placeholder 5">
            <a:extLst>
              <a:ext uri="{FF2B5EF4-FFF2-40B4-BE49-F238E27FC236}">
                <a16:creationId xmlns:a16="http://schemas.microsoft.com/office/drawing/2014/main" id="{36973EF0-FE84-41D0-A79A-EF49B2D791BB}"/>
              </a:ext>
            </a:extLst>
          </p:cNvPr>
          <p:cNvSpPr>
            <a:spLocks noGrp="1"/>
          </p:cNvSpPr>
          <p:nvPr>
            <p:ph type="sldNum" sz="quarter" idx="11"/>
          </p:nvPr>
        </p:nvSpPr>
        <p:spPr/>
        <p:txBody>
          <a:bodyPr/>
          <a:lstStyle/>
          <a:p>
            <a:pPr>
              <a:defRPr/>
            </a:pPr>
            <a:fld id="{386495F9-B3F5-4DDF-9323-6CEC80C52C17}" type="slidenum">
              <a:rPr lang="en-GB" altLang="en-US" smtClean="0"/>
              <a:pPr>
                <a:defRPr/>
              </a:pPr>
              <a:t>207</a:t>
            </a:fld>
            <a:endParaRPr lang="en-GB" altLang="en-US"/>
          </a:p>
        </p:txBody>
      </p:sp>
    </p:spTree>
    <p:extLst>
      <p:ext uri="{BB962C8B-B14F-4D97-AF65-F5344CB8AC3E}">
        <p14:creationId xmlns:p14="http://schemas.microsoft.com/office/powerpoint/2010/main" val="2625443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AD07-49E9-4646-8912-69D2DFBFB225}"/>
              </a:ext>
            </a:extLst>
          </p:cNvPr>
          <p:cNvSpPr>
            <a:spLocks noGrp="1"/>
          </p:cNvSpPr>
          <p:nvPr>
            <p:ph type="title"/>
          </p:nvPr>
        </p:nvSpPr>
        <p:spPr>
          <a:xfrm>
            <a:off x="107504" y="764704"/>
            <a:ext cx="8846640" cy="1143000"/>
          </a:xfrm>
        </p:spPr>
        <p:txBody>
          <a:bodyPr/>
          <a:lstStyle/>
          <a:p>
            <a:r>
              <a:rPr lang="en-GB" sz="3200" dirty="0"/>
              <a:t>Watch these series for your personal learning</a:t>
            </a:r>
          </a:p>
        </p:txBody>
      </p:sp>
      <p:sp>
        <p:nvSpPr>
          <p:cNvPr id="3" name="Content Placeholder 2">
            <a:extLst>
              <a:ext uri="{FF2B5EF4-FFF2-40B4-BE49-F238E27FC236}">
                <a16:creationId xmlns:a16="http://schemas.microsoft.com/office/drawing/2014/main" id="{AD31FA94-39ED-4F35-B658-14008EB18A7F}"/>
              </a:ext>
            </a:extLst>
          </p:cNvPr>
          <p:cNvSpPr>
            <a:spLocks noGrp="1"/>
          </p:cNvSpPr>
          <p:nvPr>
            <p:ph sz="half" idx="1"/>
          </p:nvPr>
        </p:nvSpPr>
        <p:spPr>
          <a:xfrm>
            <a:off x="590872" y="2608313"/>
            <a:ext cx="8363272" cy="820687"/>
          </a:xfrm>
        </p:spPr>
        <p:txBody>
          <a:bodyPr/>
          <a:lstStyle/>
          <a:p>
            <a:pPr marL="0" indent="0">
              <a:buNone/>
            </a:pPr>
            <a:r>
              <a:rPr lang="en-GB" dirty="0"/>
              <a:t>https://www.youtube.com/watch?v=V8icAacEZdI</a:t>
            </a:r>
          </a:p>
        </p:txBody>
      </p:sp>
      <p:sp>
        <p:nvSpPr>
          <p:cNvPr id="5" name="Date Placeholder 4">
            <a:extLst>
              <a:ext uri="{FF2B5EF4-FFF2-40B4-BE49-F238E27FC236}">
                <a16:creationId xmlns:a16="http://schemas.microsoft.com/office/drawing/2014/main" id="{E6388BA7-304C-47AC-8A96-F26188F2B05B}"/>
              </a:ext>
            </a:extLst>
          </p:cNvPr>
          <p:cNvSpPr>
            <a:spLocks noGrp="1"/>
          </p:cNvSpPr>
          <p:nvPr>
            <p:ph type="dt" sz="half" idx="10"/>
          </p:nvPr>
        </p:nvSpPr>
        <p:spPr/>
        <p:txBody>
          <a:bodyPr/>
          <a:lstStyle/>
          <a:p>
            <a:pPr>
              <a:defRPr/>
            </a:pPr>
            <a:fld id="{F7614AD2-EBEE-4B9C-B8EB-7B45076136C4}" type="datetime1">
              <a:rPr lang="en-GB" altLang="en-US" smtClean="0"/>
              <a:pPr>
                <a:defRPr/>
              </a:pPr>
              <a:t>20/04/2021</a:t>
            </a:fld>
            <a:endParaRPr lang="en-GB" altLang="en-US"/>
          </a:p>
        </p:txBody>
      </p:sp>
      <p:sp>
        <p:nvSpPr>
          <p:cNvPr id="6" name="Slide Number Placeholder 5">
            <a:extLst>
              <a:ext uri="{FF2B5EF4-FFF2-40B4-BE49-F238E27FC236}">
                <a16:creationId xmlns:a16="http://schemas.microsoft.com/office/drawing/2014/main" id="{BD5DA8D5-ED88-4E8E-9E2F-F2E894561500}"/>
              </a:ext>
            </a:extLst>
          </p:cNvPr>
          <p:cNvSpPr>
            <a:spLocks noGrp="1"/>
          </p:cNvSpPr>
          <p:nvPr>
            <p:ph type="sldNum" sz="quarter" idx="11"/>
          </p:nvPr>
        </p:nvSpPr>
        <p:spPr/>
        <p:txBody>
          <a:bodyPr/>
          <a:lstStyle/>
          <a:p>
            <a:pPr>
              <a:defRPr/>
            </a:pPr>
            <a:fld id="{386495F9-B3F5-4DDF-9323-6CEC80C52C17}" type="slidenum">
              <a:rPr lang="en-GB" altLang="en-US" smtClean="0"/>
              <a:pPr>
                <a:defRPr/>
              </a:pPr>
              <a:t>208</a:t>
            </a:fld>
            <a:endParaRPr lang="en-GB" altLang="en-US"/>
          </a:p>
        </p:txBody>
      </p:sp>
    </p:spTree>
    <p:extLst>
      <p:ext uri="{BB962C8B-B14F-4D97-AF65-F5344CB8AC3E}">
        <p14:creationId xmlns:p14="http://schemas.microsoft.com/office/powerpoint/2010/main" val="39222946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5963</TotalTime>
  <Words>10765</Words>
  <Application>Microsoft Office PowerPoint</Application>
  <PresentationFormat>On-screen Show (4:3)</PresentationFormat>
  <Paragraphs>1436</Paragraphs>
  <Slides>208</Slides>
  <Notes>14</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208</vt:i4>
      </vt:variant>
    </vt:vector>
  </HeadingPairs>
  <TitlesOfParts>
    <vt:vector size="217" baseType="lpstr">
      <vt:lpstr>Arial</vt:lpstr>
      <vt:lpstr>Courier New</vt:lpstr>
      <vt:lpstr>Myriad Pro</vt:lpstr>
      <vt:lpstr>Times New Roman</vt:lpstr>
      <vt:lpstr>Verdana</vt:lpstr>
      <vt:lpstr>Wingdings</vt:lpstr>
      <vt:lpstr>Wingdings 2</vt:lpstr>
      <vt:lpstr>20140311PresentationUWTSDTemplate</vt:lpstr>
      <vt:lpstr>Worksheet</vt:lpstr>
      <vt:lpstr>Revision on Project Management Week 1 - 9 </vt:lpstr>
      <vt:lpstr>PowerPoint Presentation</vt:lpstr>
      <vt:lpstr>Introduction to Project Management  </vt:lpstr>
      <vt:lpstr>Session Plan</vt:lpstr>
      <vt:lpstr>Introduction</vt:lpstr>
      <vt:lpstr>What is a project?</vt:lpstr>
      <vt:lpstr>What is a project?</vt:lpstr>
      <vt:lpstr>The definition echoes..</vt:lpstr>
      <vt:lpstr>Where do projects take place?</vt:lpstr>
      <vt:lpstr>Types of Projects.</vt:lpstr>
      <vt:lpstr>What does the management of these projects entails?</vt:lpstr>
      <vt:lpstr>Reflecting on the definitions</vt:lpstr>
      <vt:lpstr>Project Management Stages</vt:lpstr>
      <vt:lpstr>The core activities required in the defining stage </vt:lpstr>
      <vt:lpstr>Undertaking the feasibility study</vt:lpstr>
      <vt:lpstr>Identifying the Scope</vt:lpstr>
      <vt:lpstr>PowerPoint Presentation</vt:lpstr>
      <vt:lpstr>Identifying the Deliverables</vt:lpstr>
      <vt:lpstr>Identifying Project Stakeholders</vt:lpstr>
      <vt:lpstr>Develop a Business Case</vt:lpstr>
      <vt:lpstr>Relevance of Project Management</vt:lpstr>
      <vt:lpstr>Conclusion</vt:lpstr>
      <vt:lpstr>References </vt:lpstr>
      <vt:lpstr>Introduction</vt:lpstr>
      <vt:lpstr>Phase 1: Project Conception and Initiation</vt:lpstr>
      <vt:lpstr>PowerPoint Presentation</vt:lpstr>
      <vt:lpstr>Phase 2: Project Planning</vt:lpstr>
      <vt:lpstr>PowerPoint Presentation</vt:lpstr>
      <vt:lpstr>PowerPoint Presentation</vt:lpstr>
      <vt:lpstr>PowerPoint Presentation</vt:lpstr>
      <vt:lpstr>Project Execution</vt:lpstr>
      <vt:lpstr>Tasks completed in the execution phase</vt:lpstr>
      <vt:lpstr>Project Monitoring and Control</vt:lpstr>
      <vt:lpstr>Performance is measured against: </vt:lpstr>
      <vt:lpstr>Project Closure </vt:lpstr>
      <vt:lpstr>Project Processes</vt:lpstr>
      <vt:lpstr>Communication</vt:lpstr>
      <vt:lpstr>People Management </vt:lpstr>
      <vt:lpstr>Monitoring</vt:lpstr>
      <vt:lpstr>Controlling </vt:lpstr>
      <vt:lpstr>Conclusion</vt:lpstr>
      <vt:lpstr>Reference</vt:lpstr>
      <vt:lpstr>Project Management Knowledge Areas and Critical Success/Failure Factors  </vt:lpstr>
      <vt:lpstr>Introduction</vt:lpstr>
      <vt:lpstr>Project Integration Management</vt:lpstr>
      <vt:lpstr>Project Scope Management</vt:lpstr>
      <vt:lpstr>Project Time Management</vt:lpstr>
      <vt:lpstr>Project Cost Management</vt:lpstr>
      <vt:lpstr>Project Quality Management</vt:lpstr>
      <vt:lpstr>Project Human Resource Management</vt:lpstr>
      <vt:lpstr>Project Communication Management</vt:lpstr>
      <vt:lpstr>PowerPoint Presentation</vt:lpstr>
      <vt:lpstr>Project Risk Management</vt:lpstr>
      <vt:lpstr>PowerPoint Presentation</vt:lpstr>
      <vt:lpstr>Project Procurement  Management</vt:lpstr>
      <vt:lpstr>Project Stakeholder Management</vt:lpstr>
      <vt:lpstr>Stakeholders</vt:lpstr>
      <vt:lpstr>Stakeholders Map, Power/Interest Grid</vt:lpstr>
      <vt:lpstr>Understanding your stakeholders</vt:lpstr>
      <vt:lpstr>Conclusion</vt:lpstr>
      <vt:lpstr>Reference</vt:lpstr>
      <vt:lpstr>Project Management Tools and Techniques </vt:lpstr>
      <vt:lpstr>Introduction</vt:lpstr>
      <vt:lpstr>Project Management Tools and Techniques</vt:lpstr>
      <vt:lpstr>Strategic Planning Tools</vt:lpstr>
      <vt:lpstr>Tools and Techniques to be covered</vt:lpstr>
      <vt:lpstr>Project Initiation Document - PID</vt:lpstr>
      <vt:lpstr>Work Breakdown Structure</vt:lpstr>
      <vt:lpstr>The PM Perspective of WBS</vt:lpstr>
      <vt:lpstr>Benefits of WBS</vt:lpstr>
      <vt:lpstr>Manageable Activities</vt:lpstr>
      <vt:lpstr>Steps to Develop WBS</vt:lpstr>
      <vt:lpstr>WBS-Hierarchy </vt:lpstr>
      <vt:lpstr>WBS-Outline or indent</vt:lpstr>
      <vt:lpstr>Risk Management Tool</vt:lpstr>
      <vt:lpstr>Risk Management Process</vt:lpstr>
      <vt:lpstr>Risk Management Cycle</vt:lpstr>
      <vt:lpstr>Risk Identification</vt:lpstr>
      <vt:lpstr>Risk Prioritisation</vt:lpstr>
      <vt:lpstr>Risks Response Planning</vt:lpstr>
      <vt:lpstr>Risk Response Strategies</vt:lpstr>
      <vt:lpstr>Risk Priority Graph</vt:lpstr>
      <vt:lpstr>Cost Management Tool </vt:lpstr>
      <vt:lpstr>Project Budget </vt:lpstr>
      <vt:lpstr>Developing a Bottom-up Budget</vt:lpstr>
      <vt:lpstr>Analogous Estimating</vt:lpstr>
      <vt:lpstr> Expert Judgement Estimating</vt:lpstr>
      <vt:lpstr>Parametric Estimating</vt:lpstr>
      <vt:lpstr>Time Management Tools and Techniques</vt:lpstr>
      <vt:lpstr>Dependency:  Rules of Precedence</vt:lpstr>
      <vt:lpstr>Dependency: Lead and Lag Time</vt:lpstr>
      <vt:lpstr>Precedence Relationships Diagramming</vt:lpstr>
      <vt:lpstr>Network Diagrams: Activity-on-Arrow (AOA)</vt:lpstr>
      <vt:lpstr>Calculating the Critical Path Terms Explained</vt:lpstr>
      <vt:lpstr>Calculating the Critical Path Terms Explained:  Float</vt:lpstr>
      <vt:lpstr>Gantt Chart</vt:lpstr>
      <vt:lpstr>Conclusion</vt:lpstr>
      <vt:lpstr>Reference</vt:lpstr>
      <vt:lpstr>Project Management Methodologies </vt:lpstr>
      <vt:lpstr>Introduction</vt:lpstr>
      <vt:lpstr>The Common Methodologies Adopted </vt:lpstr>
      <vt:lpstr>Why adopt a certain approach for a project? </vt:lpstr>
      <vt:lpstr>The Traditional Approach</vt:lpstr>
      <vt:lpstr>PowerPoint Presentation</vt:lpstr>
      <vt:lpstr>Prince 2 Methodology </vt:lpstr>
      <vt:lpstr>PowerPoint Presentation</vt:lpstr>
      <vt:lpstr>Features of PRINCE2 Projects</vt:lpstr>
      <vt:lpstr>PRINCE2 Process Model</vt:lpstr>
      <vt:lpstr>A PRINCE2 Project Plan</vt:lpstr>
      <vt:lpstr>PRINCE2 - A Stage-based Structure</vt:lpstr>
      <vt:lpstr>Project Management Structure – PRINCE2</vt:lpstr>
      <vt:lpstr>The Business Case – PRINCE2</vt:lpstr>
      <vt:lpstr>Limitations of PRINCE2</vt:lpstr>
      <vt:lpstr>PowerPoint Presentation</vt:lpstr>
      <vt:lpstr>Agile Project Management</vt:lpstr>
      <vt:lpstr>PowerPoint Presentation</vt:lpstr>
      <vt:lpstr>Through this work we have come to value:</vt:lpstr>
      <vt:lpstr>Scrum Project Management</vt:lpstr>
      <vt:lpstr>Lean Project Management</vt:lpstr>
      <vt:lpstr>Event Chain Methodology </vt:lpstr>
      <vt:lpstr>Conclusion</vt:lpstr>
      <vt:lpstr>Reference</vt:lpstr>
      <vt:lpstr>Project Initiation and Planning </vt:lpstr>
      <vt:lpstr>Introduction</vt:lpstr>
      <vt:lpstr>Project Life Cycle</vt:lpstr>
      <vt:lpstr>Phase 1: Project Conception and Initiation</vt:lpstr>
      <vt:lpstr>PowerPoint Presentation</vt:lpstr>
      <vt:lpstr>PowerPoint Presentation</vt:lpstr>
      <vt:lpstr>Business Case Details</vt:lpstr>
      <vt:lpstr>Phase 2: Planning</vt:lpstr>
      <vt:lpstr>Planning for Scope</vt:lpstr>
      <vt:lpstr>Project Planning</vt:lpstr>
      <vt:lpstr>Perspectives on Scope</vt:lpstr>
      <vt:lpstr>The Project Goal and Objectives</vt:lpstr>
      <vt:lpstr>Maintaining Equilibrium of Scope</vt:lpstr>
      <vt:lpstr>Cost, Time and Quality </vt:lpstr>
      <vt:lpstr>Planning for Quality </vt:lpstr>
      <vt:lpstr>Planning for Budget</vt:lpstr>
      <vt:lpstr>Scheduling Task and creating the WBS</vt:lpstr>
      <vt:lpstr>PowerPoint Presentation</vt:lpstr>
      <vt:lpstr>Planning for Time</vt:lpstr>
      <vt:lpstr>PowerPoint Presentation</vt:lpstr>
      <vt:lpstr>PowerPoint Presentation</vt:lpstr>
      <vt:lpstr>Planning the Communication Plan</vt:lpstr>
      <vt:lpstr>Planning for Risk</vt:lpstr>
      <vt:lpstr>Planning for Stakeholders</vt:lpstr>
      <vt:lpstr>Conclusion</vt:lpstr>
      <vt:lpstr>Reference</vt:lpstr>
      <vt:lpstr>Project Execution </vt:lpstr>
      <vt:lpstr>Introduction</vt:lpstr>
      <vt:lpstr>Project Life Cycle_Phase 3</vt:lpstr>
      <vt:lpstr>Project Executing</vt:lpstr>
      <vt:lpstr>PowerPoint Presentation</vt:lpstr>
      <vt:lpstr>Direct and Manage Project</vt:lpstr>
      <vt:lpstr>Performing Quality Assurance</vt:lpstr>
      <vt:lpstr>Acquiring and Develop Project Team</vt:lpstr>
      <vt:lpstr>Manage Project Team</vt:lpstr>
      <vt:lpstr>Distribute Information</vt:lpstr>
      <vt:lpstr>Manage Stakeholders Expectations </vt:lpstr>
      <vt:lpstr>Conduct Procurements </vt:lpstr>
      <vt:lpstr>Conclusion</vt:lpstr>
      <vt:lpstr>Reference</vt:lpstr>
      <vt:lpstr>Project  Monitoring, Control, and Closure </vt:lpstr>
      <vt:lpstr>Project Life Cycle_Phases 4 and 5</vt:lpstr>
      <vt:lpstr>Introduction</vt:lpstr>
      <vt:lpstr>PowerPoint Presentation</vt:lpstr>
      <vt:lpstr>The act of monitoring and controlling</vt:lpstr>
      <vt:lpstr>What does it echo?</vt:lpstr>
      <vt:lpstr>What is the Purpose of monitoring the project</vt:lpstr>
      <vt:lpstr>Key Monitoring Questions</vt:lpstr>
      <vt:lpstr>If yes, how? and if No, why?</vt:lpstr>
      <vt:lpstr>Project Team’s Responsibility </vt:lpstr>
      <vt:lpstr>Setting the Monitoring Boundaries Right</vt:lpstr>
      <vt:lpstr>Effective Measurement Parameters</vt:lpstr>
      <vt:lpstr>Compare the Plan Versus the Actual in Scope and Quality</vt:lpstr>
      <vt:lpstr>Compare the Plan Versus the Actual in Staff and Schedule</vt:lpstr>
      <vt:lpstr>Compare the Plan Budget Versus the Actual Cost </vt:lpstr>
      <vt:lpstr>Time and Cost Trade-offs</vt:lpstr>
      <vt:lpstr>Review Cost Reports</vt:lpstr>
      <vt:lpstr>Review Schedule Reports</vt:lpstr>
      <vt:lpstr>Project Monitoring and Controlling Tools</vt:lpstr>
      <vt:lpstr>Network Diagram (AoN and AoA)</vt:lpstr>
      <vt:lpstr>PowerPoint Presentation</vt:lpstr>
      <vt:lpstr>Critical Path</vt:lpstr>
      <vt:lpstr>PowerPoint Presentation</vt:lpstr>
      <vt:lpstr>Scheduling with % complete  </vt:lpstr>
      <vt:lpstr>PowerPoint Presentation</vt:lpstr>
      <vt:lpstr>Earned Value Analysis</vt:lpstr>
      <vt:lpstr>PowerPoint Presentation</vt:lpstr>
      <vt:lpstr>Closure</vt:lpstr>
      <vt:lpstr>Conclusion</vt:lpstr>
      <vt:lpstr>Reference</vt:lpstr>
      <vt:lpstr>Project Evaluation and Project Sustainability </vt:lpstr>
      <vt:lpstr>Introduction</vt:lpstr>
      <vt:lpstr>PowerPoint Presentation</vt:lpstr>
      <vt:lpstr>What is Project Evaluation?</vt:lpstr>
      <vt:lpstr>Why is Evaluation Important</vt:lpstr>
      <vt:lpstr>PowerPoint Presentation</vt:lpstr>
      <vt:lpstr>What is the Purpose of Evaluation?</vt:lpstr>
      <vt:lpstr>Gather the information for Evaluation</vt:lpstr>
      <vt:lpstr>Evaluation Plan</vt:lpstr>
      <vt:lpstr>Data collection</vt:lpstr>
      <vt:lpstr>Analyse the Data</vt:lpstr>
      <vt:lpstr>Reporting Evaluation Result</vt:lpstr>
      <vt:lpstr>Stakeholders in Evaluation and Sustainability </vt:lpstr>
      <vt:lpstr>Project Sustainability </vt:lpstr>
      <vt:lpstr>Conclusion</vt:lpstr>
      <vt:lpstr>Watch these series for your personal learning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Molly Jack</cp:lastModifiedBy>
  <cp:revision>179</cp:revision>
  <cp:lastPrinted>2018-07-09T15:27:01Z</cp:lastPrinted>
  <dcterms:created xsi:type="dcterms:W3CDTF">2002-10-07T19:43:58Z</dcterms:created>
  <dcterms:modified xsi:type="dcterms:W3CDTF">2021-04-20T15:42:45Z</dcterms:modified>
</cp:coreProperties>
</file>