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69" r:id="rId3"/>
    <p:sldId id="271" r:id="rId4"/>
    <p:sldId id="278" r:id="rId5"/>
    <p:sldId id="279" r:id="rId6"/>
    <p:sldId id="295" r:id="rId7"/>
    <p:sldId id="296" r:id="rId8"/>
    <p:sldId id="280" r:id="rId9"/>
    <p:sldId id="297" r:id="rId10"/>
    <p:sldId id="299" r:id="rId11"/>
    <p:sldId id="298" r:id="rId12"/>
    <p:sldId id="300" r:id="rId13"/>
    <p:sldId id="270" r:id="rId14"/>
    <p:sldId id="276" r:id="rId15"/>
    <p:sldId id="275" r:id="rId16"/>
    <p:sldId id="277" r:id="rId17"/>
    <p:sldId id="562" r:id="rId18"/>
    <p:sldId id="256" r:id="rId19"/>
    <p:sldId id="266" r:id="rId20"/>
    <p:sldId id="267" r:id="rId21"/>
    <p:sldId id="268" r:id="rId22"/>
    <p:sldId id="259" r:id="rId23"/>
    <p:sldId id="258" r:id="rId24"/>
    <p:sldId id="260" r:id="rId25"/>
    <p:sldId id="257" r:id="rId26"/>
    <p:sldId id="262" r:id="rId27"/>
    <p:sldId id="263" r:id="rId28"/>
    <p:sldId id="264" r:id="rId29"/>
    <p:sldId id="272" r:id="rId30"/>
    <p:sldId id="273" r:id="rId31"/>
    <p:sldId id="564" r:id="rId32"/>
    <p:sldId id="563" r:id="rId33"/>
    <p:sldId id="261" r:id="rId34"/>
    <p:sldId id="274" r:id="rId35"/>
    <p:sldId id="26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797E9C-CF1B-438A-93A9-D4C71A684B4F}" v="3" dt="2023-02-22T17:39:36.3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0c974ed1-fc60-4471-bc87-793b58cadcc1" providerId="ADAL" clId="{A34A35D0-1B69-4FFB-B857-7A3795F985D2}"/>
    <pc:docChg chg="modSld">
      <pc:chgData name="Mike Durke" userId="0c974ed1-fc60-4471-bc87-793b58cadcc1" providerId="ADAL" clId="{A34A35D0-1B69-4FFB-B857-7A3795F985D2}" dt="2023-02-09T08:43:53.387" v="0" actId="20577"/>
      <pc:docMkLst>
        <pc:docMk/>
      </pc:docMkLst>
      <pc:sldChg chg="modSp mod">
        <pc:chgData name="Mike Durke" userId="0c974ed1-fc60-4471-bc87-793b58cadcc1" providerId="ADAL" clId="{A34A35D0-1B69-4FFB-B857-7A3795F985D2}" dt="2023-02-09T08:43:53.387" v="0" actId="20577"/>
        <pc:sldMkLst>
          <pc:docMk/>
          <pc:sldMk cId="1374762715" sldId="300"/>
        </pc:sldMkLst>
        <pc:spChg chg="mod">
          <ac:chgData name="Mike Durke" userId="0c974ed1-fc60-4471-bc87-793b58cadcc1" providerId="ADAL" clId="{A34A35D0-1B69-4FFB-B857-7A3795F985D2}" dt="2023-02-09T08:43:53.387" v="0" actId="20577"/>
          <ac:spMkLst>
            <pc:docMk/>
            <pc:sldMk cId="1374762715" sldId="300"/>
            <ac:spMk id="2" creationId="{86C42667-0248-C843-6E3A-00B80431D113}"/>
          </ac:spMkLst>
        </pc:spChg>
      </pc:sldChg>
    </pc:docChg>
  </pc:docChgLst>
  <pc:docChgLst>
    <pc:chgData name="Mike Durke" userId="0c974ed1-fc60-4471-bc87-793b58cadcc1" providerId="ADAL" clId="{EC3A62CB-B01B-424B-964D-0D66919C8BEE}"/>
    <pc:docChg chg="modSld">
      <pc:chgData name="Mike Durke" userId="0c974ed1-fc60-4471-bc87-793b58cadcc1" providerId="ADAL" clId="{EC3A62CB-B01B-424B-964D-0D66919C8BEE}" dt="2023-02-09T15:30:36.801" v="4" actId="729"/>
      <pc:docMkLst>
        <pc:docMk/>
      </pc:docMkLst>
      <pc:sldChg chg="mod modShow">
        <pc:chgData name="Mike Durke" userId="0c974ed1-fc60-4471-bc87-793b58cadcc1" providerId="ADAL" clId="{EC3A62CB-B01B-424B-964D-0D66919C8BEE}" dt="2023-02-09T15:30:19.929" v="3" actId="729"/>
        <pc:sldMkLst>
          <pc:docMk/>
          <pc:sldMk cId="2562739057" sldId="276"/>
        </pc:sldMkLst>
      </pc:sldChg>
      <pc:sldChg chg="mod modShow">
        <pc:chgData name="Mike Durke" userId="0c974ed1-fc60-4471-bc87-793b58cadcc1" providerId="ADAL" clId="{EC3A62CB-B01B-424B-964D-0D66919C8BEE}" dt="2023-02-09T15:30:36.801" v="4" actId="729"/>
        <pc:sldMkLst>
          <pc:docMk/>
          <pc:sldMk cId="2949302150" sldId="298"/>
        </pc:sldMkLst>
      </pc:sldChg>
      <pc:sldChg chg="mod modShow">
        <pc:chgData name="Mike Durke" userId="0c974ed1-fc60-4471-bc87-793b58cadcc1" providerId="ADAL" clId="{EC3A62CB-B01B-424B-964D-0D66919C8BEE}" dt="2023-02-09T12:57:47.629" v="1" actId="729"/>
        <pc:sldMkLst>
          <pc:docMk/>
          <pc:sldMk cId="2116935044" sldId="562"/>
        </pc:sldMkLst>
      </pc:sldChg>
    </pc:docChg>
  </pc:docChgLst>
  <pc:docChgLst>
    <pc:chgData name="Mike Durke" userId="0c974ed1-fc60-4471-bc87-793b58cadcc1" providerId="ADAL" clId="{CD797E9C-CF1B-438A-93A9-D4C71A684B4F}"/>
    <pc:docChg chg="undo custSel addSld modSld sldOrd">
      <pc:chgData name="Mike Durke" userId="0c974ed1-fc60-4471-bc87-793b58cadcc1" providerId="ADAL" clId="{CD797E9C-CF1B-438A-93A9-D4C71A684B4F}" dt="2023-02-22T18:06:30.800" v="34" actId="20577"/>
      <pc:docMkLst>
        <pc:docMk/>
      </pc:docMkLst>
      <pc:sldChg chg="modSp mod">
        <pc:chgData name="Mike Durke" userId="0c974ed1-fc60-4471-bc87-793b58cadcc1" providerId="ADAL" clId="{CD797E9C-CF1B-438A-93A9-D4C71A684B4F}" dt="2023-02-22T17:38:11.216" v="8" actId="27636"/>
        <pc:sldMkLst>
          <pc:docMk/>
          <pc:sldMk cId="53037080" sldId="261"/>
        </pc:sldMkLst>
        <pc:spChg chg="mod">
          <ac:chgData name="Mike Durke" userId="0c974ed1-fc60-4471-bc87-793b58cadcc1" providerId="ADAL" clId="{CD797E9C-CF1B-438A-93A9-D4C71A684B4F}" dt="2023-02-22T17:38:11.216" v="8" actId="27636"/>
          <ac:spMkLst>
            <pc:docMk/>
            <pc:sldMk cId="53037080" sldId="261"/>
            <ac:spMk id="3" creationId="{6297E087-16EB-466C-873B-1A2B6B6334DE}"/>
          </ac:spMkLst>
        </pc:spChg>
      </pc:sldChg>
      <pc:sldChg chg="ord">
        <pc:chgData name="Mike Durke" userId="0c974ed1-fc60-4471-bc87-793b58cadcc1" providerId="ADAL" clId="{CD797E9C-CF1B-438A-93A9-D4C71A684B4F}" dt="2023-02-22T17:36:36.524" v="3"/>
        <pc:sldMkLst>
          <pc:docMk/>
          <pc:sldMk cId="759047196" sldId="265"/>
        </pc:sldMkLst>
      </pc:sldChg>
      <pc:sldChg chg="modSp mod">
        <pc:chgData name="Mike Durke" userId="0c974ed1-fc60-4471-bc87-793b58cadcc1" providerId="ADAL" clId="{CD797E9C-CF1B-438A-93A9-D4C71A684B4F}" dt="2023-02-22T18:06:30.800" v="34" actId="20577"/>
        <pc:sldMkLst>
          <pc:docMk/>
          <pc:sldMk cId="450192258" sldId="271"/>
        </pc:sldMkLst>
        <pc:spChg chg="mod">
          <ac:chgData name="Mike Durke" userId="0c974ed1-fc60-4471-bc87-793b58cadcc1" providerId="ADAL" clId="{CD797E9C-CF1B-438A-93A9-D4C71A684B4F}" dt="2023-02-22T18:06:30.800" v="34" actId="20577"/>
          <ac:spMkLst>
            <pc:docMk/>
            <pc:sldMk cId="450192258" sldId="271"/>
            <ac:spMk id="3" creationId="{EC67C2F2-5C34-23CD-0A08-D78F74343850}"/>
          </ac:spMkLst>
        </pc:spChg>
      </pc:sldChg>
      <pc:sldChg chg="ord">
        <pc:chgData name="Mike Durke" userId="0c974ed1-fc60-4471-bc87-793b58cadcc1" providerId="ADAL" clId="{CD797E9C-CF1B-438A-93A9-D4C71A684B4F}" dt="2023-02-22T17:36:34.332" v="1"/>
        <pc:sldMkLst>
          <pc:docMk/>
          <pc:sldMk cId="3911564317" sldId="274"/>
        </pc:sldMkLst>
      </pc:sldChg>
      <pc:sldChg chg="addSp modSp new mod">
        <pc:chgData name="Mike Durke" userId="0c974ed1-fc60-4471-bc87-793b58cadcc1" providerId="ADAL" clId="{CD797E9C-CF1B-438A-93A9-D4C71A684B4F}" dt="2023-02-22T17:40:00.409" v="17" actId="688"/>
        <pc:sldMkLst>
          <pc:docMk/>
          <pc:sldMk cId="3772106390" sldId="563"/>
        </pc:sldMkLst>
        <pc:picChg chg="add mod">
          <ac:chgData name="Mike Durke" userId="0c974ed1-fc60-4471-bc87-793b58cadcc1" providerId="ADAL" clId="{CD797E9C-CF1B-438A-93A9-D4C71A684B4F}" dt="2023-02-22T17:39:54.604" v="16" actId="1076"/>
          <ac:picMkLst>
            <pc:docMk/>
            <pc:sldMk cId="3772106390" sldId="563"/>
            <ac:picMk id="4" creationId="{BD80911C-619C-A5F0-7EEB-218B7053E7DD}"/>
          </ac:picMkLst>
        </pc:picChg>
        <pc:picChg chg="add mod">
          <ac:chgData name="Mike Durke" userId="0c974ed1-fc60-4471-bc87-793b58cadcc1" providerId="ADAL" clId="{CD797E9C-CF1B-438A-93A9-D4C71A684B4F}" dt="2023-02-22T17:40:00.409" v="17" actId="688"/>
          <ac:picMkLst>
            <pc:docMk/>
            <pc:sldMk cId="3772106390" sldId="563"/>
            <ac:picMk id="5" creationId="{C59862C8-6435-7578-459A-41121BBAA0F2}"/>
          </ac:picMkLst>
        </pc:picChg>
      </pc:sldChg>
      <pc:sldChg chg="modSp mod">
        <pc:chgData name="Mike Durke" userId="0c974ed1-fc60-4471-bc87-793b58cadcc1" providerId="ADAL" clId="{CD797E9C-CF1B-438A-93A9-D4C71A684B4F}" dt="2023-02-22T17:38:19.241" v="9" actId="1076"/>
        <pc:sldMkLst>
          <pc:docMk/>
          <pc:sldMk cId="2643726199" sldId="564"/>
        </pc:sldMkLst>
        <pc:spChg chg="mod">
          <ac:chgData name="Mike Durke" userId="0c974ed1-fc60-4471-bc87-793b58cadcc1" providerId="ADAL" clId="{CD797E9C-CF1B-438A-93A9-D4C71A684B4F}" dt="2023-02-22T17:38:19.241" v="9" actId="1076"/>
          <ac:spMkLst>
            <pc:docMk/>
            <pc:sldMk cId="2643726199" sldId="564"/>
            <ac:spMk id="2" creationId="{00000000-0000-0000-0000-000000000000}"/>
          </ac:spMkLst>
        </pc:spChg>
        <pc:spChg chg="mod">
          <ac:chgData name="Mike Durke" userId="0c974ed1-fc60-4471-bc87-793b58cadcc1" providerId="ADAL" clId="{CD797E9C-CF1B-438A-93A9-D4C71A684B4F}" dt="2023-02-22T17:37:59.826" v="5" actId="21"/>
          <ac:spMkLst>
            <pc:docMk/>
            <pc:sldMk cId="2643726199" sldId="564"/>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6FF8-0C4F-4419-A83B-AE274C822E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CABE4D-4111-4680-BB8A-69B15CCEDD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2A9CCF-BF79-4C46-97B6-6AA722CF34CB}"/>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5" name="Footer Placeholder 4">
            <a:extLst>
              <a:ext uri="{FF2B5EF4-FFF2-40B4-BE49-F238E27FC236}">
                <a16:creationId xmlns:a16="http://schemas.microsoft.com/office/drawing/2014/main" id="{3D84FF11-1C36-4176-8510-524116AD9E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4B06B-F7A6-4E09-8285-5B26AD8774A0}"/>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16542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EB854-F115-4EC4-97A1-69A4C24A15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FE3044-F099-4E73-A128-BC5F8AF708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B2C91B-C639-4ED1-9C02-EB17C9124FF3}"/>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5" name="Footer Placeholder 4">
            <a:extLst>
              <a:ext uri="{FF2B5EF4-FFF2-40B4-BE49-F238E27FC236}">
                <a16:creationId xmlns:a16="http://schemas.microsoft.com/office/drawing/2014/main" id="{9B1E2539-627F-4436-A7EA-7D060E183D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F7C96B-FA3A-471E-97FE-B1A3EFA3A0F5}"/>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155928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BA7F-821A-4718-AA6D-00C893AB9B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718011-3DDE-4B63-B15D-B12DD9AEC9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CD1804-3446-48AA-A1D6-1B32CD23AE36}"/>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5" name="Footer Placeholder 4">
            <a:extLst>
              <a:ext uri="{FF2B5EF4-FFF2-40B4-BE49-F238E27FC236}">
                <a16:creationId xmlns:a16="http://schemas.microsoft.com/office/drawing/2014/main" id="{7EA5B83F-DE1C-4B13-AEDF-2808E9AFAC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45B9A1-F3F2-4034-89DC-E33158E452AD}"/>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2389019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BB974-D751-45DF-B2E4-E07A9BC487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0CC1ED-F3F6-4A6F-9AC4-FFC47153F9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B3FBA7-DA1F-4B55-82F0-BDF05055BF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9560B1-4D32-4516-B5AD-829381D59B85}"/>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6" name="Footer Placeholder 5">
            <a:extLst>
              <a:ext uri="{FF2B5EF4-FFF2-40B4-BE49-F238E27FC236}">
                <a16:creationId xmlns:a16="http://schemas.microsoft.com/office/drawing/2014/main" id="{7E85AC4B-40E4-40CE-99C8-CCD639088B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BE65C8-E248-4417-AAA8-0BE6B147BD3D}"/>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90524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A5E2D-A8D5-4B00-9207-97DF1566AD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8A3458-79EF-4C76-AF65-3F0C89DCAF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00F905-CC52-4F58-AA57-BBA86A7669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8A5F3C-FB57-4994-9CA6-6FFDDA44BB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089E4B-36AD-4B2E-BC08-36E51E436E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2CCDFE-1897-46E5-9E5C-1536345749C8}"/>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8" name="Footer Placeholder 7">
            <a:extLst>
              <a:ext uri="{FF2B5EF4-FFF2-40B4-BE49-F238E27FC236}">
                <a16:creationId xmlns:a16="http://schemas.microsoft.com/office/drawing/2014/main" id="{5F913F7D-7F1D-4470-B64A-263BDD2C08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2FB46A-D9EF-4623-8C98-6F9D781FADC2}"/>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2935785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211D-DB9B-4FD4-B9F1-FC3D4C43A7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7BB2AA-1ABD-45A1-B50E-246AB36C9F16}"/>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4" name="Footer Placeholder 3">
            <a:extLst>
              <a:ext uri="{FF2B5EF4-FFF2-40B4-BE49-F238E27FC236}">
                <a16:creationId xmlns:a16="http://schemas.microsoft.com/office/drawing/2014/main" id="{3EB66EF6-C4D8-4E1D-9F30-73DD85A3CB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B86714-8C3A-4205-84A0-9669D2E0F0A8}"/>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1043290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B9C6FE-81CB-45C4-93AE-6ABE8240FBD1}"/>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3" name="Footer Placeholder 2">
            <a:extLst>
              <a:ext uri="{FF2B5EF4-FFF2-40B4-BE49-F238E27FC236}">
                <a16:creationId xmlns:a16="http://schemas.microsoft.com/office/drawing/2014/main" id="{C3DE0C96-E308-4D3C-86F7-644E7CCDC4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2E8ED4-D252-4178-BAD2-E30165DEB3C2}"/>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2564622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62BA-1D9C-49FB-9A79-CC596DE975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90FD77-FFB0-4920-8F62-B6BDB29413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5D255B-45F7-4718-B81F-321B4D6B24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91C43D-605E-407B-9046-2716920E9676}"/>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6" name="Footer Placeholder 5">
            <a:extLst>
              <a:ext uri="{FF2B5EF4-FFF2-40B4-BE49-F238E27FC236}">
                <a16:creationId xmlns:a16="http://schemas.microsoft.com/office/drawing/2014/main" id="{C08D3D56-C968-4A0F-94F1-8911B51560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003C51-32A9-4A1C-A33A-DE3B71687BE0}"/>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3412988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E5E96-0344-4A7B-982E-5674199792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08FE31-10F0-43FF-8E97-7E8C512BB6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D4F42B-D16F-4BB0-B2C7-25322CF9E1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2A5FC8-299A-43BF-B851-81AA1B3BFA09}"/>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6" name="Footer Placeholder 5">
            <a:extLst>
              <a:ext uri="{FF2B5EF4-FFF2-40B4-BE49-F238E27FC236}">
                <a16:creationId xmlns:a16="http://schemas.microsoft.com/office/drawing/2014/main" id="{64E91356-B79A-4E78-A435-A03021700F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61833-737E-4F92-A4DA-2DFBF7556F69}"/>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1151383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01B09-3455-497C-9818-75B23F34CD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C8D1CD-74BF-419A-8F82-606497DFFD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54C74A-F063-4A74-80A9-C18C89F4B563}"/>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5" name="Footer Placeholder 4">
            <a:extLst>
              <a:ext uri="{FF2B5EF4-FFF2-40B4-BE49-F238E27FC236}">
                <a16:creationId xmlns:a16="http://schemas.microsoft.com/office/drawing/2014/main" id="{88871E90-C4E0-4C0C-8DF9-23C3288E2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6F7F0F-4D6D-426E-B937-FA5547665B8A}"/>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2310416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362755-427B-45C1-BEB6-E9A790C9C2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0D0BC4-9405-4712-94F6-9B99489228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6270F5-3817-400C-96C3-D5C12E1DD5CA}"/>
              </a:ext>
            </a:extLst>
          </p:cNvPr>
          <p:cNvSpPr>
            <a:spLocks noGrp="1"/>
          </p:cNvSpPr>
          <p:nvPr>
            <p:ph type="dt" sz="half" idx="10"/>
          </p:nvPr>
        </p:nvSpPr>
        <p:spPr/>
        <p:txBody>
          <a:bodyPr/>
          <a:lstStyle/>
          <a:p>
            <a:fld id="{1611C03C-4081-48EC-9830-AD5506F01144}" type="datetimeFigureOut">
              <a:rPr lang="en-GB" smtClean="0"/>
              <a:t>22/02/2023</a:t>
            </a:fld>
            <a:endParaRPr lang="en-GB"/>
          </a:p>
        </p:txBody>
      </p:sp>
      <p:sp>
        <p:nvSpPr>
          <p:cNvPr id="5" name="Footer Placeholder 4">
            <a:extLst>
              <a:ext uri="{FF2B5EF4-FFF2-40B4-BE49-F238E27FC236}">
                <a16:creationId xmlns:a16="http://schemas.microsoft.com/office/drawing/2014/main" id="{3C6F33AF-2107-4CB9-B741-568EBC67EA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D21E2D-66E8-433B-B049-6B87E4EB65B9}"/>
              </a:ext>
            </a:extLst>
          </p:cNvPr>
          <p:cNvSpPr>
            <a:spLocks noGrp="1"/>
          </p:cNvSpPr>
          <p:nvPr>
            <p:ph type="sldNum" sz="quarter" idx="12"/>
          </p:nvPr>
        </p:nvSpPr>
        <p:spPr/>
        <p:txBody>
          <a:bodyPr/>
          <a:lstStyle/>
          <a:p>
            <a:fld id="{CC186D7A-D0EE-4072-BF9B-474076F15DBD}" type="slidenum">
              <a:rPr lang="en-GB" smtClean="0"/>
              <a:t>‹#›</a:t>
            </a:fld>
            <a:endParaRPr lang="en-GB"/>
          </a:p>
        </p:txBody>
      </p:sp>
    </p:spTree>
    <p:extLst>
      <p:ext uri="{BB962C8B-B14F-4D97-AF65-F5344CB8AC3E}">
        <p14:creationId xmlns:p14="http://schemas.microsoft.com/office/powerpoint/2010/main" val="4027378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9214A37-070F-4F26-8F8A-AA432EF666EA}"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888212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214A37-070F-4F26-8F8A-AA432EF666EA}"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686077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214A37-070F-4F26-8F8A-AA432EF666EA}"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196465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9214A37-070F-4F26-8F8A-AA432EF666EA}"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253304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9214A37-070F-4F26-8F8A-AA432EF666EA}" type="datetimeFigureOut">
              <a:rPr lang="en-GB" smtClean="0"/>
              <a:t>22/02/2023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2779504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214A37-070F-4F26-8F8A-AA432EF666EA}" type="datetimeFigureOut">
              <a:rPr lang="en-GB" smtClean="0"/>
              <a:t>22/02/2023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2887964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214A37-070F-4F26-8F8A-AA432EF666EA}" type="datetimeFigureOut">
              <a:rPr lang="en-GB" smtClean="0"/>
              <a:t>22/02/2023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2991350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214A37-070F-4F26-8F8A-AA432EF666EA}"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5600946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214A37-070F-4F26-8F8A-AA432EF666EA}"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2928723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214A37-070F-4F26-8F8A-AA432EF666EA}"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19964334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214A37-070F-4F26-8F8A-AA432EF666EA}"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677573-3F07-46C8-8A9D-30CAE6AAB760}" type="slidenum">
              <a:rPr lang="en-GB" smtClean="0"/>
              <a:t>‹#›</a:t>
            </a:fld>
            <a:endParaRPr lang="en-GB"/>
          </a:p>
        </p:txBody>
      </p:sp>
    </p:spTree>
    <p:extLst>
      <p:ext uri="{BB962C8B-B14F-4D97-AF65-F5344CB8AC3E}">
        <p14:creationId xmlns:p14="http://schemas.microsoft.com/office/powerpoint/2010/main" val="3646693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F9E8F0-28D4-4FA2-BFA0-315F4550EB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F6D520-937D-47DF-B345-EA3758014B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774DD-C991-4992-87CF-3E909A6313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11C03C-4081-48EC-9830-AD5506F01144}" type="datetimeFigureOut">
              <a:rPr lang="en-GB" smtClean="0"/>
              <a:t>22/02/2023</a:t>
            </a:fld>
            <a:endParaRPr lang="en-GB"/>
          </a:p>
        </p:txBody>
      </p:sp>
      <p:sp>
        <p:nvSpPr>
          <p:cNvPr id="5" name="Footer Placeholder 4">
            <a:extLst>
              <a:ext uri="{FF2B5EF4-FFF2-40B4-BE49-F238E27FC236}">
                <a16:creationId xmlns:a16="http://schemas.microsoft.com/office/drawing/2014/main" id="{D84C9F38-AE75-4889-85F7-1B370304A4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C98910-70F5-43E9-98D4-0A29A45C3F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186D7A-D0EE-4072-BF9B-474076F15DBD}" type="slidenum">
              <a:rPr lang="en-GB" smtClean="0"/>
              <a:t>‹#›</a:t>
            </a:fld>
            <a:endParaRPr lang="en-GB"/>
          </a:p>
        </p:txBody>
      </p:sp>
    </p:spTree>
    <p:extLst>
      <p:ext uri="{BB962C8B-B14F-4D97-AF65-F5344CB8AC3E}">
        <p14:creationId xmlns:p14="http://schemas.microsoft.com/office/powerpoint/2010/main" val="36346405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214A37-070F-4F26-8F8A-AA432EF666EA}" type="datetimeFigureOut">
              <a:rPr lang="en-GB" smtClean="0"/>
              <a:t>22/02/2023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677573-3F07-46C8-8A9D-30CAE6AAB760}" type="slidenum">
              <a:rPr lang="en-GB" smtClean="0"/>
              <a:t>‹#›</a:t>
            </a:fld>
            <a:endParaRPr lang="en-GB"/>
          </a:p>
        </p:txBody>
      </p:sp>
    </p:spTree>
    <p:extLst>
      <p:ext uri="{BB962C8B-B14F-4D97-AF65-F5344CB8AC3E}">
        <p14:creationId xmlns:p14="http://schemas.microsoft.com/office/powerpoint/2010/main" val="21013962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8.xml"/><Relationship Id="rId4" Type="http://schemas.openxmlformats.org/officeDocument/2006/relationships/hyperlink" Target="http://www.independent.co.uk/news/uk/politics/george-osborne-accused-of-trading-on-his-ministerial-contacts-book-over-new-job-at-asset-management-a7546821.htm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YPqDp90f6-Y?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channel/UCLO4xn0gFY8rx2an6GM112Q" TargetMode="External"/><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1QX1AcgRURs?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assets.publishing.service.gov.uk/government/uploads/system/uploads/attachment_data/file/721697/CSPL_MPs__outside_interests_-_full_report.PDF" TargetMode="Externa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hyperlink" Target="https://assets.publishing.service.gov.uk/government/uploads/system/uploads/attachment_data/file/777315/6.4896_CO_CSPL_Command_Paper_on_Local_Government_Standards_v4_WEB.PDF"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468255/Final_draft_ministerial_code_No_AMENDS_14_Oct.pdf" TargetMode="External"/><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hyperlink" Target="https://blogs.warwick.ac.uk/historyofcorruption/" TargetMode="External"/><Relationship Id="rId2" Type="http://schemas.openxmlformats.org/officeDocument/2006/relationships/hyperlink" Target="https://www.gov.uk/government/organisations/the-committee-on-standards-in-public-life" TargetMode="External"/><Relationship Id="rId1" Type="http://schemas.openxmlformats.org/officeDocument/2006/relationships/slideLayout" Target="../slideLayouts/slideLayout2.xml"/><Relationship Id="rId4" Type="http://schemas.openxmlformats.org/officeDocument/2006/relationships/hyperlink" Target="https://www.doubledown.news/watch/2022/october/16/peter-oborne-demolishes-liz-trus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tanding at a podium&#10;&#10;Description automatically generated with medium confidence">
            <a:extLst>
              <a:ext uri="{FF2B5EF4-FFF2-40B4-BE49-F238E27FC236}">
                <a16:creationId xmlns:a16="http://schemas.microsoft.com/office/drawing/2014/main" id="{90C0A51F-2D24-20CD-EF23-29EE90C4E688}"/>
              </a:ext>
            </a:extLst>
          </p:cNvPr>
          <p:cNvPicPr>
            <a:picLocks noChangeAspect="1"/>
          </p:cNvPicPr>
          <p:nvPr/>
        </p:nvPicPr>
        <p:blipFill rotWithShape="1">
          <a:blip r:embed="rId2"/>
          <a:srcRect b="1000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A447AA1-0480-C935-804A-2C848BD996CA}"/>
              </a:ext>
            </a:extLst>
          </p:cNvPr>
          <p:cNvSpPr>
            <a:spLocks noGrp="1"/>
          </p:cNvSpPr>
          <p:nvPr>
            <p:ph type="ctrTitle"/>
          </p:nvPr>
        </p:nvSpPr>
        <p:spPr>
          <a:xfrm>
            <a:off x="7704082" y="3215811"/>
            <a:ext cx="4409089" cy="2026864"/>
          </a:xfrm>
        </p:spPr>
        <p:txBody>
          <a:bodyPr>
            <a:normAutofit/>
          </a:bodyPr>
          <a:lstStyle/>
          <a:p>
            <a:r>
              <a:rPr lang="en-GB" dirty="0"/>
              <a:t>4. Standards in Public life</a:t>
            </a:r>
          </a:p>
        </p:txBody>
      </p:sp>
      <p:sp>
        <p:nvSpPr>
          <p:cNvPr id="3" name="Subtitle 2">
            <a:extLst>
              <a:ext uri="{FF2B5EF4-FFF2-40B4-BE49-F238E27FC236}">
                <a16:creationId xmlns:a16="http://schemas.microsoft.com/office/drawing/2014/main" id="{50F1BC03-7571-B3AA-5F8D-32D9C8931CC8}"/>
              </a:ext>
            </a:extLst>
          </p:cNvPr>
          <p:cNvSpPr>
            <a:spLocks noGrp="1"/>
          </p:cNvSpPr>
          <p:nvPr>
            <p:ph type="subTitle" idx="1"/>
          </p:nvPr>
        </p:nvSpPr>
        <p:spPr>
          <a:xfrm>
            <a:off x="7782910" y="5242675"/>
            <a:ext cx="4330262" cy="683284"/>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16361C3-0A63-263C-0C9A-80542678B8B8}"/>
              </a:ext>
            </a:extLst>
          </p:cNvPr>
          <p:cNvPicPr>
            <a:picLocks noChangeAspect="1"/>
          </p:cNvPicPr>
          <p:nvPr/>
        </p:nvPicPr>
        <p:blipFill>
          <a:blip r:embed="rId3"/>
          <a:stretch>
            <a:fillRect/>
          </a:stretch>
        </p:blipFill>
        <p:spPr>
          <a:xfrm>
            <a:off x="-78829" y="995882"/>
            <a:ext cx="7488621" cy="5613925"/>
          </a:xfrm>
          <a:prstGeom prst="rect">
            <a:avLst/>
          </a:prstGeom>
        </p:spPr>
      </p:pic>
    </p:spTree>
    <p:extLst>
      <p:ext uri="{BB962C8B-B14F-4D97-AF65-F5344CB8AC3E}">
        <p14:creationId xmlns:p14="http://schemas.microsoft.com/office/powerpoint/2010/main" val="322427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CBCF02-2E27-AE40-BCB9-E1CCA0D454E5}"/>
              </a:ext>
            </a:extLst>
          </p:cNvPr>
          <p:cNvSpPr>
            <a:spLocks noGrp="1"/>
          </p:cNvSpPr>
          <p:nvPr>
            <p:ph type="title"/>
          </p:nvPr>
        </p:nvSpPr>
        <p:spPr>
          <a:xfrm>
            <a:off x="5894962" y="479493"/>
            <a:ext cx="5458838" cy="1325563"/>
          </a:xfrm>
        </p:spPr>
        <p:txBody>
          <a:bodyPr>
            <a:normAutofit/>
          </a:bodyPr>
          <a:lstStyle/>
          <a:p>
            <a:r>
              <a:rPr lang="en-GB"/>
              <a:t>Aims</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DE3E4CD-4734-4071-6369-3D2BCE8A6391}"/>
              </a:ext>
            </a:extLst>
          </p:cNvPr>
          <p:cNvPicPr>
            <a:picLocks noChangeAspect="1"/>
          </p:cNvPicPr>
          <p:nvPr/>
        </p:nvPicPr>
        <p:blipFill>
          <a:blip r:embed="rId2"/>
          <a:stretch>
            <a:fillRect/>
          </a:stretch>
        </p:blipFill>
        <p:spPr>
          <a:xfrm>
            <a:off x="1259973" y="511293"/>
            <a:ext cx="3663799"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C67C2F2-5C34-23CD-0A08-D78F74343850}"/>
              </a:ext>
            </a:extLst>
          </p:cNvPr>
          <p:cNvSpPr>
            <a:spLocks noGrp="1"/>
          </p:cNvSpPr>
          <p:nvPr>
            <p:ph idx="1"/>
          </p:nvPr>
        </p:nvSpPr>
        <p:spPr>
          <a:xfrm>
            <a:off x="5894962" y="2284549"/>
            <a:ext cx="5458838" cy="3892414"/>
          </a:xfrm>
        </p:spPr>
        <p:txBody>
          <a:bodyPr>
            <a:normAutofit/>
          </a:bodyPr>
          <a:lstStyle/>
          <a:p>
            <a:r>
              <a:rPr lang="en-GB" dirty="0"/>
              <a:t>Consider ‘standards’ in public life</a:t>
            </a:r>
          </a:p>
          <a:p>
            <a:r>
              <a:rPr lang="en-GB" dirty="0"/>
              <a:t>A view from a Conservative political journalist</a:t>
            </a:r>
          </a:p>
          <a:p>
            <a:r>
              <a:rPr lang="en-GB" dirty="0"/>
              <a:t>Ethics and Morality in Public Life</a:t>
            </a:r>
          </a:p>
          <a:p>
            <a:r>
              <a:rPr lang="en-GB" dirty="0"/>
              <a:t>The Committee on Standards in Public Life</a:t>
            </a:r>
          </a:p>
          <a:p>
            <a:r>
              <a:rPr lang="en-GB" dirty="0"/>
              <a:t>Nolan Principles</a:t>
            </a:r>
          </a:p>
          <a:p>
            <a:endParaRPr lang="en-GB" dirty="0"/>
          </a:p>
        </p:txBody>
      </p:sp>
    </p:spTree>
    <p:extLst>
      <p:ext uri="{BB962C8B-B14F-4D97-AF65-F5344CB8AC3E}">
        <p14:creationId xmlns:p14="http://schemas.microsoft.com/office/powerpoint/2010/main" val="450192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01C43-493A-143F-F6FB-474ED51E2936}"/>
              </a:ext>
            </a:extLst>
          </p:cNvPr>
          <p:cNvSpPr>
            <a:spLocks noGrp="1"/>
          </p:cNvSpPr>
          <p:nvPr>
            <p:ph type="title"/>
          </p:nvPr>
        </p:nvSpPr>
        <p:spPr>
          <a:xfrm>
            <a:off x="838200" y="937615"/>
            <a:ext cx="3918735" cy="1325563"/>
          </a:xfrm>
        </p:spPr>
        <p:txBody>
          <a:bodyPr/>
          <a:lstStyle/>
          <a:p>
            <a:r>
              <a:rPr lang="en-GB" dirty="0"/>
              <a:t>Headline from 60 years ago</a:t>
            </a:r>
          </a:p>
        </p:txBody>
      </p:sp>
      <p:sp>
        <p:nvSpPr>
          <p:cNvPr id="3" name="Content Placeholder 2">
            <a:extLst>
              <a:ext uri="{FF2B5EF4-FFF2-40B4-BE49-F238E27FC236}">
                <a16:creationId xmlns:a16="http://schemas.microsoft.com/office/drawing/2014/main" id="{A6257989-06F3-484B-AC8C-237937AAE637}"/>
              </a:ext>
            </a:extLst>
          </p:cNvPr>
          <p:cNvSpPr>
            <a:spLocks noGrp="1"/>
          </p:cNvSpPr>
          <p:nvPr>
            <p:ph idx="1"/>
          </p:nvPr>
        </p:nvSpPr>
        <p:spPr>
          <a:xfrm>
            <a:off x="838200" y="2917861"/>
            <a:ext cx="5439310" cy="3503486"/>
          </a:xfrm>
        </p:spPr>
        <p:txBody>
          <a:bodyPr>
            <a:normAutofit/>
          </a:bodyPr>
          <a:lstStyle/>
          <a:p>
            <a:r>
              <a:rPr lang="en-GB" dirty="0"/>
              <a:t>Scandals are not new</a:t>
            </a:r>
          </a:p>
          <a:p>
            <a:r>
              <a:rPr lang="en-GB" dirty="0"/>
              <a:t>Politics and power</a:t>
            </a:r>
          </a:p>
          <a:p>
            <a:r>
              <a:rPr lang="en-GB" dirty="0"/>
              <a:t>Romping Royals</a:t>
            </a:r>
          </a:p>
          <a:p>
            <a:r>
              <a:rPr lang="en-GB" dirty="0"/>
              <a:t>Should we expect the highest personal and professional standards?</a:t>
            </a:r>
          </a:p>
          <a:p>
            <a:pPr marL="0" indent="0">
              <a:buNone/>
            </a:pPr>
            <a:endParaRPr lang="en-GB" dirty="0"/>
          </a:p>
        </p:txBody>
      </p:sp>
      <p:pic>
        <p:nvPicPr>
          <p:cNvPr id="4" name="Picture 3">
            <a:extLst>
              <a:ext uri="{FF2B5EF4-FFF2-40B4-BE49-F238E27FC236}">
                <a16:creationId xmlns:a16="http://schemas.microsoft.com/office/drawing/2014/main" id="{8D2C54A7-A763-4C80-0723-F0BFDEC857BD}"/>
              </a:ext>
            </a:extLst>
          </p:cNvPr>
          <p:cNvPicPr>
            <a:picLocks noChangeAspect="1"/>
          </p:cNvPicPr>
          <p:nvPr/>
        </p:nvPicPr>
        <p:blipFill>
          <a:blip r:embed="rId2"/>
          <a:stretch>
            <a:fillRect/>
          </a:stretch>
        </p:blipFill>
        <p:spPr>
          <a:xfrm>
            <a:off x="6706509" y="365125"/>
            <a:ext cx="5027405" cy="6294474"/>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3243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8B5F661-2237-678A-8EDB-38BFABE92483}"/>
              </a:ext>
            </a:extLst>
          </p:cNvPr>
          <p:cNvPicPr>
            <a:picLocks noChangeAspect="1"/>
          </p:cNvPicPr>
          <p:nvPr/>
        </p:nvPicPr>
        <p:blipFill>
          <a:blip r:embed="rId2"/>
          <a:stretch>
            <a:fillRect/>
          </a:stretch>
        </p:blipFill>
        <p:spPr>
          <a:xfrm>
            <a:off x="1306132" y="643466"/>
            <a:ext cx="3969386" cy="5571066"/>
          </a:xfrm>
          <a:prstGeom prst="rect">
            <a:avLst/>
          </a:prstGeom>
        </p:spPr>
      </p:pic>
      <p:cxnSp>
        <p:nvCxnSpPr>
          <p:cNvPr id="17" name="Straight Connector 1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42BFC983-6753-38F6-A0BC-9AD0D83FE03E}"/>
              </a:ext>
            </a:extLst>
          </p:cNvPr>
          <p:cNvPicPr>
            <a:picLocks noChangeAspect="1"/>
          </p:cNvPicPr>
          <p:nvPr/>
        </p:nvPicPr>
        <p:blipFill>
          <a:blip r:embed="rId3"/>
          <a:stretch>
            <a:fillRect/>
          </a:stretch>
        </p:blipFill>
        <p:spPr>
          <a:xfrm>
            <a:off x="7104506" y="643467"/>
            <a:ext cx="3593337" cy="5571066"/>
          </a:xfrm>
          <a:prstGeom prst="rect">
            <a:avLst/>
          </a:prstGeom>
        </p:spPr>
      </p:pic>
    </p:spTree>
    <p:extLst>
      <p:ext uri="{BB962C8B-B14F-4D97-AF65-F5344CB8AC3E}">
        <p14:creationId xmlns:p14="http://schemas.microsoft.com/office/powerpoint/2010/main" val="3216783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67554" y="118382"/>
            <a:ext cx="8791575" cy="2876550"/>
          </a:xfrm>
          <a:prstGeom prst="rect">
            <a:avLst/>
          </a:prstGeom>
        </p:spPr>
      </p:pic>
      <p:pic>
        <p:nvPicPr>
          <p:cNvPr id="1026" name="Picture 2" descr="george-osborn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67554" y="2928257"/>
            <a:ext cx="5239657" cy="392974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522028" y="3600466"/>
            <a:ext cx="3897086"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Cowburn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 (2017) George Osborne accused …, The Independent, 26</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January 2017, available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http://www.independent.co.uk/news/uk/politics/george-osborne-accused-of-trading-on-his-ministerial-contacts-book-over-new-job-at-asset-management-a7546821.html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30th January 2017</a:t>
            </a:r>
          </a:p>
        </p:txBody>
      </p:sp>
    </p:spTree>
    <p:extLst>
      <p:ext uri="{BB962C8B-B14F-4D97-AF65-F5344CB8AC3E}">
        <p14:creationId xmlns:p14="http://schemas.microsoft.com/office/powerpoint/2010/main" val="3250244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23207" y="610279"/>
            <a:ext cx="4762500" cy="5572125"/>
          </a:xfrm>
          <a:prstGeom prst="rect">
            <a:avLst/>
          </a:prstGeom>
        </p:spPr>
      </p:pic>
      <p:sp>
        <p:nvSpPr>
          <p:cNvPr id="3" name="TextBox 2"/>
          <p:cNvSpPr txBox="1"/>
          <p:nvPr/>
        </p:nvSpPr>
        <p:spPr>
          <a:xfrm>
            <a:off x="6048103" y="764851"/>
            <a:ext cx="5610497" cy="526297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Samuel Pepys saw a x600 increase in his income whilst working as an administrator for the navy in the 1660s. He thought back-handers, or ‘sweeteners’ from people who were repaying favours he had done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Why should it matter if a public official personally profits along the way as long as he or she is promoting the interests of the monarch and government of the day?</a:t>
            </a:r>
          </a:p>
        </p:txBody>
      </p:sp>
    </p:spTree>
    <p:extLst>
      <p:ext uri="{BB962C8B-B14F-4D97-AF65-F5344CB8AC3E}">
        <p14:creationId xmlns:p14="http://schemas.microsoft.com/office/powerpoint/2010/main" val="4268273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20332FED-5346-6912-4E2E-6FE90883E087}"/>
              </a:ext>
            </a:extLst>
          </p:cNvPr>
          <p:cNvSpPr>
            <a:spLocks noGrp="1"/>
          </p:cNvSpPr>
          <p:nvPr>
            <p:ph type="title"/>
          </p:nvPr>
        </p:nvSpPr>
        <p:spPr>
          <a:xfrm>
            <a:off x="5894962" y="479493"/>
            <a:ext cx="5458838" cy="1325563"/>
          </a:xfrm>
        </p:spPr>
        <p:txBody>
          <a:bodyPr>
            <a:normAutofit/>
          </a:bodyPr>
          <a:lstStyle/>
          <a:p>
            <a:r>
              <a:rPr lang="en-GB" dirty="0"/>
              <a:t>Clean Government</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746F15A1-2833-E71B-2228-6E4881843D7B}"/>
              </a:ext>
            </a:extLst>
          </p:cNvPr>
          <p:cNvPicPr>
            <a:picLocks noChangeAspect="1"/>
          </p:cNvPicPr>
          <p:nvPr/>
        </p:nvPicPr>
        <p:blipFill>
          <a:blip r:embed="rId2"/>
          <a:stretch>
            <a:fillRect/>
          </a:stretch>
        </p:blipFill>
        <p:spPr>
          <a:xfrm>
            <a:off x="1159053" y="511293"/>
            <a:ext cx="3865639"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Content Placeholder 4">
            <a:extLst>
              <a:ext uri="{FF2B5EF4-FFF2-40B4-BE49-F238E27FC236}">
                <a16:creationId xmlns:a16="http://schemas.microsoft.com/office/drawing/2014/main" id="{A1905231-805E-24BA-49C5-5902E0BD8FBB}"/>
              </a:ext>
            </a:extLst>
          </p:cNvPr>
          <p:cNvSpPr>
            <a:spLocks noGrp="1"/>
          </p:cNvSpPr>
          <p:nvPr>
            <p:ph idx="1"/>
          </p:nvPr>
        </p:nvSpPr>
        <p:spPr>
          <a:xfrm>
            <a:off x="5894962" y="1984443"/>
            <a:ext cx="5458838" cy="4192520"/>
          </a:xfrm>
        </p:spPr>
        <p:txBody>
          <a:bodyPr>
            <a:normAutofit/>
          </a:bodyPr>
          <a:lstStyle/>
          <a:p>
            <a:r>
              <a:rPr lang="en-GB" dirty="0"/>
              <a:t>An idea invented by William Ewart Gladstone</a:t>
            </a:r>
          </a:p>
          <a:p>
            <a:r>
              <a:rPr lang="en-GB" dirty="0"/>
              <a:t>Victorian Liberal Prime Minister across four separate terms</a:t>
            </a:r>
          </a:p>
          <a:p>
            <a:r>
              <a:rPr lang="en-GB" dirty="0"/>
              <a:t>Government overseen by a new class of benign administrators</a:t>
            </a:r>
          </a:p>
          <a:p>
            <a:r>
              <a:rPr lang="en-GB" dirty="0"/>
              <a:t>Away from the ancient ties of ”custom, connection and family”</a:t>
            </a:r>
          </a:p>
          <a:p>
            <a:r>
              <a:rPr lang="en-GB" dirty="0"/>
              <a:t>UK civil service</a:t>
            </a:r>
          </a:p>
        </p:txBody>
      </p:sp>
      <p:sp>
        <p:nvSpPr>
          <p:cNvPr id="7" name="TextBox 6">
            <a:extLst>
              <a:ext uri="{FF2B5EF4-FFF2-40B4-BE49-F238E27FC236}">
                <a16:creationId xmlns:a16="http://schemas.microsoft.com/office/drawing/2014/main" id="{EB1AF088-66C7-5682-6511-ECA389821AE2}"/>
              </a:ext>
            </a:extLst>
          </p:cNvPr>
          <p:cNvSpPr txBox="1"/>
          <p:nvPr/>
        </p:nvSpPr>
        <p:spPr>
          <a:xfrm>
            <a:off x="9624444" y="5941367"/>
            <a:ext cx="210052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err="1">
                <a:solidFill>
                  <a:prstClr val="black"/>
                </a:solidFill>
                <a:latin typeface="Calibri" panose="020F0502020204030204"/>
              </a:rPr>
              <a:t>Oborne</a:t>
            </a:r>
            <a:r>
              <a:rPr lang="en-GB" sz="2400" dirty="0">
                <a:solidFill>
                  <a:prstClr val="black"/>
                </a:solidFill>
                <a:latin typeface="Calibri" panose="020F0502020204030204"/>
              </a:rPr>
              <a:t> 2008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68345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826E4-6854-AEF7-4A3D-EE50B957832F}"/>
              </a:ext>
            </a:extLst>
          </p:cNvPr>
          <p:cNvSpPr>
            <a:spLocks noGrp="1"/>
          </p:cNvSpPr>
          <p:nvPr>
            <p:ph type="title"/>
          </p:nvPr>
        </p:nvSpPr>
        <p:spPr/>
        <p:txBody>
          <a:bodyPr/>
          <a:lstStyle/>
          <a:p>
            <a:r>
              <a:rPr lang="en-GB" dirty="0"/>
              <a:t>Virtuous Victorians</a:t>
            </a:r>
          </a:p>
        </p:txBody>
      </p:sp>
      <p:sp>
        <p:nvSpPr>
          <p:cNvPr id="4" name="Content Placeholder 3">
            <a:extLst>
              <a:ext uri="{FF2B5EF4-FFF2-40B4-BE49-F238E27FC236}">
                <a16:creationId xmlns:a16="http://schemas.microsoft.com/office/drawing/2014/main" id="{B7267BCD-6C77-ADF0-93BC-7F8410ED5583}"/>
              </a:ext>
            </a:extLst>
          </p:cNvPr>
          <p:cNvSpPr>
            <a:spLocks noGrp="1"/>
          </p:cNvSpPr>
          <p:nvPr>
            <p:ph idx="1"/>
          </p:nvPr>
        </p:nvSpPr>
        <p:spPr>
          <a:xfrm>
            <a:off x="766281" y="2011434"/>
            <a:ext cx="4761216" cy="3655360"/>
          </a:xfrm>
          <a:prstGeom prst="rect">
            <a:avLst/>
          </a:prstGeom>
          <a:solidFill>
            <a:srgbClr val="FFFF00"/>
          </a:solidFill>
          <a:ln w="38100">
            <a:solidFill>
              <a:schemeClr val="tx1"/>
            </a:solidFill>
          </a:ln>
        </p:spPr>
        <p:txBody>
          <a:bodyPr wrap="square">
            <a:spAutoFit/>
          </a:bodyPr>
          <a:lstStyle/>
          <a:p>
            <a:r>
              <a:rPr lang="en-GB" sz="3200" dirty="0"/>
              <a:t>“It is the central thesis of this book that in recent years the achievements of the Victorian reformers have been cut through and in some cases destroyed.”</a:t>
            </a:r>
          </a:p>
          <a:p>
            <a:pPr marL="0" indent="0">
              <a:buNone/>
            </a:pPr>
            <a:r>
              <a:rPr lang="en-GB" sz="2400" dirty="0"/>
              <a:t> </a:t>
            </a:r>
            <a:r>
              <a:rPr lang="en-GB" sz="2400" dirty="0" err="1"/>
              <a:t>Oborne</a:t>
            </a:r>
            <a:r>
              <a:rPr lang="en-GB" sz="2400" dirty="0"/>
              <a:t> 2008: xv</a:t>
            </a:r>
          </a:p>
        </p:txBody>
      </p:sp>
      <p:sp>
        <p:nvSpPr>
          <p:cNvPr id="6" name="Rectangle 5">
            <a:extLst>
              <a:ext uri="{FF2B5EF4-FFF2-40B4-BE49-F238E27FC236}">
                <a16:creationId xmlns:a16="http://schemas.microsoft.com/office/drawing/2014/main" id="{0A54F17C-7A04-1736-0BFD-5DE6B97C83BD}"/>
              </a:ext>
            </a:extLst>
          </p:cNvPr>
          <p:cNvSpPr/>
          <p:nvPr/>
        </p:nvSpPr>
        <p:spPr>
          <a:xfrm>
            <a:off x="6069109" y="2919520"/>
            <a:ext cx="5284691" cy="1815882"/>
          </a:xfrm>
          <a:prstGeom prst="rect">
            <a:avLst/>
          </a:prstGeom>
          <a:solidFill>
            <a:srgbClr val="FFFF00"/>
          </a:solidFill>
          <a:ln w="38100">
            <a:solidFill>
              <a:schemeClr val="tx1"/>
            </a:solidFill>
          </a:ln>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a:ln>
                  <a:noFill/>
                </a:ln>
                <a:solidFill>
                  <a:prstClr val="black"/>
                </a:solidFill>
                <a:effectLst/>
                <a:uLnTx/>
                <a:uFillTx/>
              </a:rPr>
              <a:t>“The real divide in British public life is no longer between the main political parties, but between the Political Class and the rest.”</a:t>
            </a:r>
          </a:p>
        </p:txBody>
      </p:sp>
    </p:spTree>
    <p:extLst>
      <p:ext uri="{BB962C8B-B14F-4D97-AF65-F5344CB8AC3E}">
        <p14:creationId xmlns:p14="http://schemas.microsoft.com/office/powerpoint/2010/main" val="327314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18A75-8019-2F43-A4B6-6DC26E2C95E7}"/>
              </a:ext>
            </a:extLst>
          </p:cNvPr>
          <p:cNvSpPr>
            <a:spLocks noGrp="1"/>
          </p:cNvSpPr>
          <p:nvPr>
            <p:ph type="title"/>
          </p:nvPr>
        </p:nvSpPr>
        <p:spPr>
          <a:xfrm>
            <a:off x="686834" y="1153572"/>
            <a:ext cx="3200400" cy="4461163"/>
          </a:xfrm>
        </p:spPr>
        <p:txBody>
          <a:bodyPr>
            <a:normAutofit/>
          </a:bodyPr>
          <a:lstStyle/>
          <a:p>
            <a:r>
              <a:rPr lang="en-GB">
                <a:solidFill>
                  <a:srgbClr val="FFFFFF"/>
                </a:solidFill>
              </a:rPr>
              <a:t>Plato, the Sophists and the Ring of Gyges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FFE2FD-353B-B378-410B-C1472E6C724F}"/>
              </a:ext>
            </a:extLst>
          </p:cNvPr>
          <p:cNvSpPr>
            <a:spLocks noGrp="1"/>
          </p:cNvSpPr>
          <p:nvPr>
            <p:ph idx="1"/>
          </p:nvPr>
        </p:nvSpPr>
        <p:spPr>
          <a:xfrm>
            <a:off x="4447308" y="591344"/>
            <a:ext cx="6906491" cy="5585619"/>
          </a:xfrm>
        </p:spPr>
        <p:txBody>
          <a:bodyPr anchor="ctr">
            <a:normAutofit/>
          </a:bodyPr>
          <a:lstStyle/>
          <a:p>
            <a:r>
              <a:rPr lang="en-GB" dirty="0"/>
              <a:t>Back to ancient Greece</a:t>
            </a:r>
          </a:p>
          <a:p>
            <a:r>
              <a:rPr lang="en-GB" dirty="0"/>
              <a:t>Book 2 of Plato’s Republic</a:t>
            </a:r>
          </a:p>
          <a:p>
            <a:r>
              <a:rPr lang="en-GB" dirty="0"/>
              <a:t>Glaucon the Sophist tells about a magic ring which renders one invisible</a:t>
            </a:r>
          </a:p>
          <a:p>
            <a:r>
              <a:rPr lang="en-GB" dirty="0"/>
              <a:t>Would we all not misbehave if we knew we could get away with it</a:t>
            </a:r>
          </a:p>
          <a:p>
            <a:r>
              <a:rPr lang="en-GB" dirty="0"/>
              <a:t>What would you do?</a:t>
            </a:r>
          </a:p>
          <a:p>
            <a:r>
              <a:rPr lang="en-GB" dirty="0"/>
              <a:t>Is morality about fear of consequences?</a:t>
            </a:r>
          </a:p>
          <a:p>
            <a:r>
              <a:rPr lang="en-GB" dirty="0"/>
              <a:t>What about duty and virtuous behaviour?</a:t>
            </a:r>
          </a:p>
        </p:txBody>
      </p:sp>
    </p:spTree>
    <p:extLst>
      <p:ext uri="{BB962C8B-B14F-4D97-AF65-F5344CB8AC3E}">
        <p14:creationId xmlns:p14="http://schemas.microsoft.com/office/powerpoint/2010/main" val="166477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4B259C-0BC6-E0F6-EC9B-21A1476D8845}"/>
              </a:ext>
            </a:extLst>
          </p:cNvPr>
          <p:cNvSpPr>
            <a:spLocks noGrp="1"/>
          </p:cNvSpPr>
          <p:nvPr>
            <p:ph type="title"/>
          </p:nvPr>
        </p:nvSpPr>
        <p:spPr>
          <a:xfrm>
            <a:off x="5894962" y="479493"/>
            <a:ext cx="5458838" cy="1325563"/>
          </a:xfrm>
        </p:spPr>
        <p:txBody>
          <a:bodyPr>
            <a:normAutofit/>
          </a:bodyPr>
          <a:lstStyle/>
          <a:p>
            <a:r>
              <a:rPr lang="en-GB" dirty="0"/>
              <a:t>Conrad 1899</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0D73CF72-7A77-14FD-0C12-732C5F0D7A4E}"/>
              </a:ext>
            </a:extLst>
          </p:cNvPr>
          <p:cNvPicPr>
            <a:picLocks noChangeAspect="1"/>
          </p:cNvPicPr>
          <p:nvPr/>
        </p:nvPicPr>
        <p:blipFill>
          <a:blip r:embed="rId2"/>
          <a:stretch>
            <a:fillRect/>
          </a:stretch>
        </p:blipFill>
        <p:spPr>
          <a:xfrm>
            <a:off x="1220292" y="511293"/>
            <a:ext cx="3743161"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5047739-DBE5-2657-63F2-03EAD6FE1BEF}"/>
              </a:ext>
            </a:extLst>
          </p:cNvPr>
          <p:cNvSpPr>
            <a:spLocks noGrp="1"/>
          </p:cNvSpPr>
          <p:nvPr>
            <p:ph idx="1"/>
          </p:nvPr>
        </p:nvSpPr>
        <p:spPr>
          <a:xfrm>
            <a:off x="5894962" y="1984443"/>
            <a:ext cx="5755932" cy="4192520"/>
          </a:xfrm>
        </p:spPr>
        <p:txBody>
          <a:bodyPr>
            <a:normAutofit/>
          </a:bodyPr>
          <a:lstStyle/>
          <a:p>
            <a:r>
              <a:rPr lang="en-GB" dirty="0"/>
              <a:t>Dark heart of colonialism</a:t>
            </a:r>
          </a:p>
          <a:p>
            <a:r>
              <a:rPr lang="en-GB" dirty="0"/>
              <a:t>Marlowe the narrator addresses gentlemen who are pillars of Victorian Britain</a:t>
            </a:r>
          </a:p>
          <a:p>
            <a:r>
              <a:rPr lang="en-GB" dirty="0"/>
              <a:t>Conrad actually went to Africa and was rocked to his core by the shattering experience</a:t>
            </a:r>
          </a:p>
          <a:p>
            <a:r>
              <a:rPr lang="en-GB" dirty="0"/>
              <a:t>Instead of Christian virtue he found barbaric cruelty</a:t>
            </a:r>
          </a:p>
          <a:p>
            <a:endParaRPr lang="en-GB" dirty="0"/>
          </a:p>
        </p:txBody>
      </p:sp>
    </p:spTree>
    <p:extLst>
      <p:ext uri="{BB962C8B-B14F-4D97-AF65-F5344CB8AC3E}">
        <p14:creationId xmlns:p14="http://schemas.microsoft.com/office/powerpoint/2010/main" val="2949302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42667-0248-C843-6E3A-00B80431D113}"/>
              </a:ext>
            </a:extLst>
          </p:cNvPr>
          <p:cNvSpPr>
            <a:spLocks noGrp="1"/>
          </p:cNvSpPr>
          <p:nvPr>
            <p:ph type="title"/>
          </p:nvPr>
        </p:nvSpPr>
        <p:spPr/>
        <p:txBody>
          <a:bodyPr/>
          <a:lstStyle/>
          <a:p>
            <a:r>
              <a:rPr lang="en-GB" dirty="0"/>
              <a:t>MP Expenses Scandal 2009</a:t>
            </a:r>
          </a:p>
        </p:txBody>
      </p:sp>
      <p:sp>
        <p:nvSpPr>
          <p:cNvPr id="3" name="Content Placeholder 2">
            <a:extLst>
              <a:ext uri="{FF2B5EF4-FFF2-40B4-BE49-F238E27FC236}">
                <a16:creationId xmlns:a16="http://schemas.microsoft.com/office/drawing/2014/main" id="{56C4A711-8E75-8131-C57E-92D64058189D}"/>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BC4F190-B221-5735-72A7-5110C7F44E43}"/>
              </a:ext>
            </a:extLst>
          </p:cNvPr>
          <p:cNvPicPr>
            <a:picLocks noChangeAspect="1"/>
          </p:cNvPicPr>
          <p:nvPr/>
        </p:nvPicPr>
        <p:blipFill>
          <a:blip r:embed="rId2"/>
          <a:stretch>
            <a:fillRect/>
          </a:stretch>
        </p:blipFill>
        <p:spPr>
          <a:xfrm>
            <a:off x="2882756" y="1825625"/>
            <a:ext cx="5716713" cy="4298362"/>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74762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3405B-3A5F-CEA4-6ED7-FD75B2314AFC}"/>
              </a:ext>
            </a:extLst>
          </p:cNvPr>
          <p:cNvSpPr>
            <a:spLocks noGrp="1"/>
          </p:cNvSpPr>
          <p:nvPr>
            <p:ph type="title"/>
          </p:nvPr>
        </p:nvSpPr>
        <p:spPr>
          <a:xfrm>
            <a:off x="838200" y="365125"/>
            <a:ext cx="6009167" cy="1325563"/>
          </a:xfrm>
        </p:spPr>
        <p:txBody>
          <a:bodyPr/>
          <a:lstStyle/>
          <a:p>
            <a:r>
              <a:rPr lang="en-GB" dirty="0"/>
              <a:t>Destruction of the Conservative Party?</a:t>
            </a:r>
          </a:p>
        </p:txBody>
      </p:sp>
      <p:sp>
        <p:nvSpPr>
          <p:cNvPr id="3" name="Content Placeholder 2">
            <a:extLst>
              <a:ext uri="{FF2B5EF4-FFF2-40B4-BE49-F238E27FC236}">
                <a16:creationId xmlns:a16="http://schemas.microsoft.com/office/drawing/2014/main" id="{8ED0DD90-C1E2-FBC6-3B3B-6ED68742EDAD}"/>
              </a:ext>
            </a:extLst>
          </p:cNvPr>
          <p:cNvSpPr>
            <a:spLocks noGrp="1"/>
          </p:cNvSpPr>
          <p:nvPr>
            <p:ph idx="1"/>
          </p:nvPr>
        </p:nvSpPr>
        <p:spPr>
          <a:xfrm>
            <a:off x="838199" y="1825625"/>
            <a:ext cx="5521503" cy="4523804"/>
          </a:xfrm>
        </p:spPr>
        <p:txBody>
          <a:bodyPr>
            <a:normAutofit fontScale="92500" lnSpcReduction="10000"/>
          </a:bodyPr>
          <a:lstStyle/>
          <a:p>
            <a:r>
              <a:rPr lang="en-GB" dirty="0"/>
              <a:t>In October 2022 Peter </a:t>
            </a:r>
            <a:r>
              <a:rPr lang="en-GB" dirty="0" err="1"/>
              <a:t>Oborne</a:t>
            </a:r>
            <a:r>
              <a:rPr lang="en-GB" dirty="0"/>
              <a:t> is dismayed and horrified</a:t>
            </a:r>
          </a:p>
          <a:p>
            <a:r>
              <a:rPr lang="en-GB" dirty="0"/>
              <a:t>Party taken over by oligarchs in the last ten years</a:t>
            </a:r>
          </a:p>
          <a:p>
            <a:r>
              <a:rPr lang="en-GB" dirty="0"/>
              <a:t>‘Fizz with Liz’ campaign event held at the billionaire private members club at 5 Hertford Place</a:t>
            </a:r>
          </a:p>
          <a:p>
            <a:r>
              <a:rPr lang="en-GB" dirty="0"/>
              <a:t>Vacuous, soulless, a distorted self-obsessed reality</a:t>
            </a:r>
          </a:p>
          <a:p>
            <a:r>
              <a:rPr lang="en-GB" dirty="0"/>
              <a:t>Narcissistic, no sense of public duty</a:t>
            </a:r>
          </a:p>
          <a:p>
            <a:r>
              <a:rPr lang="en-GB" dirty="0"/>
              <a:t>Not alone!</a:t>
            </a:r>
          </a:p>
          <a:p>
            <a:endParaRPr lang="en-GB" dirty="0"/>
          </a:p>
        </p:txBody>
      </p:sp>
      <p:pic>
        <p:nvPicPr>
          <p:cNvPr id="5" name="Picture 4">
            <a:extLst>
              <a:ext uri="{FF2B5EF4-FFF2-40B4-BE49-F238E27FC236}">
                <a16:creationId xmlns:a16="http://schemas.microsoft.com/office/drawing/2014/main" id="{F22673DF-C09E-6523-BB70-C8F81B322740}"/>
              </a:ext>
            </a:extLst>
          </p:cNvPr>
          <p:cNvPicPr>
            <a:picLocks noChangeAspect="1"/>
          </p:cNvPicPr>
          <p:nvPr/>
        </p:nvPicPr>
        <p:blipFill>
          <a:blip r:embed="rId2"/>
          <a:stretch>
            <a:fillRect/>
          </a:stretch>
        </p:blipFill>
        <p:spPr>
          <a:xfrm>
            <a:off x="6359702" y="365125"/>
            <a:ext cx="5599756" cy="6303469"/>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8717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ter Oborne Absolutely DEMOLISHES Liz Truss">
            <a:hlinkClick r:id="" action="ppaction://media"/>
            <a:extLst>
              <a:ext uri="{FF2B5EF4-FFF2-40B4-BE49-F238E27FC236}">
                <a16:creationId xmlns:a16="http://schemas.microsoft.com/office/drawing/2014/main" id="{244620EA-C1B2-A533-9380-9FB404CECCEF}"/>
              </a:ext>
            </a:extLst>
          </p:cNvPr>
          <p:cNvPicPr>
            <a:picLocks noGrp="1" noRot="1" noChangeAspect="1"/>
          </p:cNvPicPr>
          <p:nvPr>
            <p:ph idx="1"/>
            <a:videoFile r:link="rId1"/>
          </p:nvPr>
        </p:nvPicPr>
        <p:blipFill>
          <a:blip r:embed="rId3"/>
          <a:stretch>
            <a:fillRect/>
          </a:stretch>
        </p:blipFill>
        <p:spPr>
          <a:xfrm>
            <a:off x="1321928" y="621170"/>
            <a:ext cx="9938548" cy="5615660"/>
          </a:xfrm>
          <a:prstGeom prst="rect">
            <a:avLst/>
          </a:prstGeom>
        </p:spPr>
      </p:pic>
    </p:spTree>
    <p:extLst>
      <p:ext uri="{BB962C8B-B14F-4D97-AF65-F5344CB8AC3E}">
        <p14:creationId xmlns:p14="http://schemas.microsoft.com/office/powerpoint/2010/main" val="2562739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75C36A-76A1-CE28-2391-ADA3295A2262}"/>
              </a:ext>
            </a:extLst>
          </p:cNvPr>
          <p:cNvSpPr>
            <a:spLocks noGrp="1"/>
          </p:cNvSpPr>
          <p:nvPr>
            <p:ph type="title"/>
          </p:nvPr>
        </p:nvSpPr>
        <p:spPr>
          <a:xfrm>
            <a:off x="630936" y="457200"/>
            <a:ext cx="4343400" cy="1929384"/>
          </a:xfrm>
        </p:spPr>
        <p:txBody>
          <a:bodyPr anchor="ctr">
            <a:normAutofit/>
          </a:bodyPr>
          <a:lstStyle/>
          <a:p>
            <a:r>
              <a:rPr lang="en-GB" sz="4800" dirty="0"/>
              <a:t>Tom Scholar</a:t>
            </a:r>
          </a:p>
        </p:txBody>
      </p:sp>
      <p:sp>
        <p:nvSpPr>
          <p:cNvPr id="16"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15BFF0-71D6-066C-5FFF-F39CC0FF1529}"/>
              </a:ext>
            </a:extLst>
          </p:cNvPr>
          <p:cNvSpPr>
            <a:spLocks noGrp="1"/>
          </p:cNvSpPr>
          <p:nvPr>
            <p:ph idx="1"/>
          </p:nvPr>
        </p:nvSpPr>
        <p:spPr>
          <a:xfrm>
            <a:off x="5541263" y="457200"/>
            <a:ext cx="6007608" cy="1929384"/>
          </a:xfrm>
        </p:spPr>
        <p:txBody>
          <a:bodyPr anchor="ctr">
            <a:normAutofit/>
          </a:bodyPr>
          <a:lstStyle/>
          <a:p>
            <a:r>
              <a:rPr lang="en-GB" dirty="0"/>
              <a:t>Dismissed for his expertise and high-level insight</a:t>
            </a:r>
          </a:p>
          <a:p>
            <a:r>
              <a:rPr lang="en-GB" dirty="0"/>
              <a:t>Former Treasury Permanent Secretary Nick Macpherson was dismayed</a:t>
            </a:r>
          </a:p>
        </p:txBody>
      </p:sp>
      <p:pic>
        <p:nvPicPr>
          <p:cNvPr id="7" name="Picture 6">
            <a:extLst>
              <a:ext uri="{FF2B5EF4-FFF2-40B4-BE49-F238E27FC236}">
                <a16:creationId xmlns:a16="http://schemas.microsoft.com/office/drawing/2014/main" id="{CC14ED3A-AC6C-8CCC-0391-F475274A2E65}"/>
              </a:ext>
            </a:extLst>
          </p:cNvPr>
          <p:cNvPicPr>
            <a:picLocks noChangeAspect="1"/>
          </p:cNvPicPr>
          <p:nvPr/>
        </p:nvPicPr>
        <p:blipFill>
          <a:blip r:embed="rId2"/>
          <a:stretch>
            <a:fillRect/>
          </a:stretch>
        </p:blipFill>
        <p:spPr>
          <a:xfrm>
            <a:off x="495300" y="2569464"/>
            <a:ext cx="5410199" cy="3678936"/>
          </a:xfrm>
          <a:prstGeom prst="rect">
            <a:avLst/>
          </a:prstGeom>
          <a:ln w="88900" cap="sq" cmpd="thickThin">
            <a:solidFill>
              <a:srgbClr val="000000"/>
            </a:solidFill>
            <a:prstDash val="solid"/>
            <a:miter lim="800000"/>
          </a:ln>
          <a:effectLst>
            <a:innerShdw blurRad="76200">
              <a:srgbClr val="000000"/>
            </a:innerShdw>
          </a:effectLst>
        </p:spPr>
      </p:pic>
      <p:pic>
        <p:nvPicPr>
          <p:cNvPr id="9" name="Picture 8">
            <a:extLst>
              <a:ext uri="{FF2B5EF4-FFF2-40B4-BE49-F238E27FC236}">
                <a16:creationId xmlns:a16="http://schemas.microsoft.com/office/drawing/2014/main" id="{5D96648B-724D-6359-5ECB-445637B279A2}"/>
              </a:ext>
            </a:extLst>
          </p:cNvPr>
          <p:cNvPicPr>
            <a:picLocks noChangeAspect="1"/>
          </p:cNvPicPr>
          <p:nvPr/>
        </p:nvPicPr>
        <p:blipFill>
          <a:blip r:embed="rId3"/>
          <a:stretch>
            <a:fillRect/>
          </a:stretch>
        </p:blipFill>
        <p:spPr>
          <a:xfrm>
            <a:off x="6254496" y="2932542"/>
            <a:ext cx="5468112" cy="295278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620312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D3A06CE-D65A-2DEB-3D29-318E91C00E84}"/>
              </a:ext>
            </a:extLst>
          </p:cNvPr>
          <p:cNvGraphicFramePr>
            <a:graphicFrameLocks noGrp="1"/>
          </p:cNvGraphicFramePr>
          <p:nvPr>
            <p:extLst>
              <p:ext uri="{D42A27DB-BD31-4B8C-83A1-F6EECF244321}">
                <p14:modId xmlns:p14="http://schemas.microsoft.com/office/powerpoint/2010/main" val="2081591651"/>
              </p:ext>
            </p:extLst>
          </p:nvPr>
        </p:nvGraphicFramePr>
        <p:xfrm>
          <a:off x="409254" y="682492"/>
          <a:ext cx="11373492" cy="5493016"/>
        </p:xfrm>
        <a:graphic>
          <a:graphicData uri="http://schemas.openxmlformats.org/drawingml/2006/table">
            <a:tbl>
              <a:tblPr firstRow="1" bandRow="1">
                <a:tableStyleId>{5C22544A-7EE6-4342-B048-85BDC9FD1C3A}</a:tableStyleId>
              </a:tblPr>
              <a:tblGrid>
                <a:gridCol w="5686746">
                  <a:extLst>
                    <a:ext uri="{9D8B030D-6E8A-4147-A177-3AD203B41FA5}">
                      <a16:colId xmlns:a16="http://schemas.microsoft.com/office/drawing/2014/main" val="2086181187"/>
                    </a:ext>
                  </a:extLst>
                </a:gridCol>
                <a:gridCol w="5686746">
                  <a:extLst>
                    <a:ext uri="{9D8B030D-6E8A-4147-A177-3AD203B41FA5}">
                      <a16:colId xmlns:a16="http://schemas.microsoft.com/office/drawing/2014/main" val="1017094038"/>
                    </a:ext>
                  </a:extLst>
                </a:gridCol>
              </a:tblGrid>
              <a:tr h="761030">
                <a:tc>
                  <a:txBody>
                    <a:bodyPr/>
                    <a:lstStyle/>
                    <a:p>
                      <a:r>
                        <a:rPr lang="en-GB" sz="3600" dirty="0"/>
                        <a:t>Governance and Strategy</a:t>
                      </a:r>
                    </a:p>
                  </a:txBody>
                  <a:tcPr/>
                </a:tc>
                <a:tc>
                  <a:txBody>
                    <a:bodyPr/>
                    <a:lstStyle/>
                    <a:p>
                      <a:r>
                        <a:rPr lang="en-GB" sz="3600" dirty="0"/>
                        <a:t>Operational and Delivery</a:t>
                      </a:r>
                    </a:p>
                  </a:txBody>
                  <a:tcPr/>
                </a:tc>
                <a:extLst>
                  <a:ext uri="{0D108BD9-81ED-4DB2-BD59-A6C34878D82A}">
                    <a16:rowId xmlns:a16="http://schemas.microsoft.com/office/drawing/2014/main" val="1325716170"/>
                  </a:ext>
                </a:extLst>
              </a:tr>
              <a:tr h="1392755">
                <a:tc>
                  <a:txBody>
                    <a:bodyPr/>
                    <a:lstStyle/>
                    <a:p>
                      <a:r>
                        <a:rPr lang="en-GB" sz="2000" dirty="0"/>
                        <a:t>UK Government &amp; Parliament</a:t>
                      </a:r>
                    </a:p>
                    <a:p>
                      <a:pPr marL="0" indent="0">
                        <a:buFontTx/>
                        <a:buNone/>
                      </a:pPr>
                      <a:r>
                        <a:rPr lang="en-GB" sz="2000" dirty="0"/>
                        <a:t>Prime Minister</a:t>
                      </a:r>
                    </a:p>
                    <a:p>
                      <a:pPr marL="0" indent="0">
                        <a:buFontTx/>
                        <a:buNone/>
                      </a:pPr>
                      <a:r>
                        <a:rPr lang="en-GB" sz="2000" dirty="0"/>
                        <a:t>Ministers</a:t>
                      </a:r>
                    </a:p>
                    <a:p>
                      <a:pPr marL="0" indent="0">
                        <a:buFontTx/>
                        <a:buNone/>
                      </a:pPr>
                      <a:r>
                        <a:rPr lang="en-GB" sz="2000" dirty="0"/>
                        <a:t>Members of Parliament</a:t>
                      </a:r>
                    </a:p>
                  </a:txBody>
                  <a:tcPr/>
                </a:tc>
                <a:tc>
                  <a:txBody>
                    <a:bodyPr/>
                    <a:lstStyle/>
                    <a:p>
                      <a:r>
                        <a:rPr lang="en-GB" sz="2000" dirty="0"/>
                        <a:t>Civil Service (480,000)</a:t>
                      </a:r>
                    </a:p>
                    <a:p>
                      <a:r>
                        <a:rPr lang="en-GB" sz="2000" dirty="0"/>
                        <a:t>Head of the Home Civil Service</a:t>
                      </a:r>
                    </a:p>
                    <a:p>
                      <a:r>
                        <a:rPr lang="en-GB" sz="2000" dirty="0"/>
                        <a:t>Permanent Secretaries</a:t>
                      </a:r>
                    </a:p>
                    <a:p>
                      <a:r>
                        <a:rPr lang="en-GB" sz="2000" dirty="0"/>
                        <a:t>Director Generals</a:t>
                      </a:r>
                    </a:p>
                  </a:txBody>
                  <a:tcPr/>
                </a:tc>
                <a:extLst>
                  <a:ext uri="{0D108BD9-81ED-4DB2-BD59-A6C34878D82A}">
                    <a16:rowId xmlns:a16="http://schemas.microsoft.com/office/drawing/2014/main" val="357135420"/>
                  </a:ext>
                </a:extLst>
              </a:tr>
              <a:tr h="1327551">
                <a:tc>
                  <a:txBody>
                    <a:bodyPr/>
                    <a:lstStyle/>
                    <a:p>
                      <a:r>
                        <a:rPr lang="en-GB" sz="2000" dirty="0"/>
                        <a:t>Welsh Government and Senedd</a:t>
                      </a:r>
                    </a:p>
                    <a:p>
                      <a:r>
                        <a:rPr lang="en-GB" sz="2000" dirty="0"/>
                        <a:t>First Minister</a:t>
                      </a:r>
                    </a:p>
                    <a:p>
                      <a:r>
                        <a:rPr lang="en-GB" sz="2000" dirty="0"/>
                        <a:t>Cabinet Members</a:t>
                      </a:r>
                    </a:p>
                    <a:p>
                      <a:r>
                        <a:rPr lang="en-GB" sz="2000" dirty="0"/>
                        <a:t>Members of the Senedd</a:t>
                      </a:r>
                    </a:p>
                  </a:txBody>
                  <a:tcPr/>
                </a:tc>
                <a:tc>
                  <a:txBody>
                    <a:bodyPr/>
                    <a:lstStyle/>
                    <a:p>
                      <a:r>
                        <a:rPr lang="en-GB" sz="2000" dirty="0"/>
                        <a:t>Welsh Civil Service (6,000)</a:t>
                      </a:r>
                    </a:p>
                    <a:p>
                      <a:r>
                        <a:rPr lang="en-GB" sz="2000" dirty="0"/>
                        <a:t>Permanent Secretary</a:t>
                      </a:r>
                    </a:p>
                    <a:p>
                      <a:r>
                        <a:rPr lang="en-GB" sz="2000" dirty="0"/>
                        <a:t>Directors</a:t>
                      </a:r>
                    </a:p>
                  </a:txBody>
                  <a:tcPr/>
                </a:tc>
                <a:extLst>
                  <a:ext uri="{0D108BD9-81ED-4DB2-BD59-A6C34878D82A}">
                    <a16:rowId xmlns:a16="http://schemas.microsoft.com/office/drawing/2014/main" val="391151139"/>
                  </a:ext>
                </a:extLst>
              </a:tr>
              <a:tr h="981953">
                <a:tc>
                  <a:txBody>
                    <a:bodyPr/>
                    <a:lstStyle/>
                    <a:p>
                      <a:r>
                        <a:rPr lang="en-GB" sz="2000" dirty="0"/>
                        <a:t>22 Councils in Wales</a:t>
                      </a:r>
                    </a:p>
                    <a:p>
                      <a:r>
                        <a:rPr lang="en-GB" sz="2000" dirty="0"/>
                        <a:t>Leaders</a:t>
                      </a:r>
                    </a:p>
                    <a:p>
                      <a:r>
                        <a:rPr lang="en-GB" sz="2000" dirty="0"/>
                        <a:t>Cabinet Members and Committee Chairs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Council Officers (100,000)</a:t>
                      </a:r>
                    </a:p>
                    <a:p>
                      <a:r>
                        <a:rPr lang="en-GB" sz="2000" dirty="0"/>
                        <a:t>Chief Executives Directors</a:t>
                      </a:r>
                    </a:p>
                  </a:txBody>
                  <a:tcPr/>
                </a:tc>
                <a:extLst>
                  <a:ext uri="{0D108BD9-81ED-4DB2-BD59-A6C34878D82A}">
                    <a16:rowId xmlns:a16="http://schemas.microsoft.com/office/drawing/2014/main" val="577274521"/>
                  </a:ext>
                </a:extLst>
              </a:tr>
              <a:tr h="973214">
                <a:tc>
                  <a:txBody>
                    <a:bodyPr/>
                    <a:lstStyle/>
                    <a:p>
                      <a:r>
                        <a:rPr lang="en-GB" sz="2000" dirty="0"/>
                        <a:t>Police and Crime Commissioners</a:t>
                      </a:r>
                    </a:p>
                    <a:p>
                      <a:r>
                        <a:rPr lang="en-GB" sz="2000" dirty="0"/>
                        <a:t>Deputy PCC</a:t>
                      </a:r>
                    </a:p>
                    <a:p>
                      <a:r>
                        <a:rPr lang="en-GB" sz="2000" dirty="0"/>
                        <a:t>Staff</a:t>
                      </a:r>
                    </a:p>
                  </a:txBody>
                  <a:tcPr/>
                </a:tc>
                <a:tc>
                  <a:txBody>
                    <a:bodyPr/>
                    <a:lstStyle/>
                    <a:p>
                      <a:r>
                        <a:rPr lang="en-GB" sz="2000" dirty="0"/>
                        <a:t>Chief Constables</a:t>
                      </a:r>
                    </a:p>
                    <a:p>
                      <a:r>
                        <a:rPr lang="en-GB" sz="2000" dirty="0"/>
                        <a:t>Deputy &amp; Assistants</a:t>
                      </a:r>
                    </a:p>
                    <a:p>
                      <a:r>
                        <a:rPr lang="en-GB" sz="2000" dirty="0"/>
                        <a:t>Constables</a:t>
                      </a:r>
                    </a:p>
                  </a:txBody>
                  <a:tcPr/>
                </a:tc>
                <a:extLst>
                  <a:ext uri="{0D108BD9-81ED-4DB2-BD59-A6C34878D82A}">
                    <a16:rowId xmlns:a16="http://schemas.microsoft.com/office/drawing/2014/main" val="2274259659"/>
                  </a:ext>
                </a:extLst>
              </a:tr>
            </a:tbl>
          </a:graphicData>
        </a:graphic>
      </p:graphicFrame>
      <p:cxnSp>
        <p:nvCxnSpPr>
          <p:cNvPr id="8" name="Straight Connector 7">
            <a:extLst>
              <a:ext uri="{FF2B5EF4-FFF2-40B4-BE49-F238E27FC236}">
                <a16:creationId xmlns:a16="http://schemas.microsoft.com/office/drawing/2014/main" id="{FEB866A9-37CB-629B-4167-FD556833824F}"/>
              </a:ext>
            </a:extLst>
          </p:cNvPr>
          <p:cNvCxnSpPr>
            <a:cxnSpLocks/>
          </p:cNvCxnSpPr>
          <p:nvPr/>
        </p:nvCxnSpPr>
        <p:spPr>
          <a:xfrm>
            <a:off x="6096000" y="410966"/>
            <a:ext cx="0" cy="6041205"/>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A4838752-7D79-3544-4AD0-19B4A28DDFB8}"/>
              </a:ext>
            </a:extLst>
          </p:cNvPr>
          <p:cNvSpPr/>
          <p:nvPr/>
        </p:nvSpPr>
        <p:spPr>
          <a:xfrm>
            <a:off x="409253" y="1489753"/>
            <a:ext cx="5584001" cy="4685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7CC3C71-077D-249E-8C3A-868CE2AD526E}"/>
              </a:ext>
            </a:extLst>
          </p:cNvPr>
          <p:cNvSpPr/>
          <p:nvPr/>
        </p:nvSpPr>
        <p:spPr>
          <a:xfrm>
            <a:off x="6198742" y="1489752"/>
            <a:ext cx="5481258" cy="4685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43143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0"/>
                                        </p:tgtEl>
                                      </p:cBhvr>
                                    </p:animEffect>
                                    <p:set>
                                      <p:cBhvr>
                                        <p:cTn id="7" dur="1" fill="hold">
                                          <p:stCondLst>
                                            <p:cond delay="499"/>
                                          </p:stCondLst>
                                        </p:cTn>
                                        <p:tgtEl>
                                          <p:spTgt spid="1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itle 11">
            <a:extLst>
              <a:ext uri="{FF2B5EF4-FFF2-40B4-BE49-F238E27FC236}">
                <a16:creationId xmlns:a16="http://schemas.microsoft.com/office/drawing/2014/main" id="{C4CA2454-14E8-4D9F-ACFC-0A8AB21182F4}"/>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Ethical Theories</a:t>
            </a:r>
          </a:p>
        </p:txBody>
      </p:sp>
      <p:sp>
        <p:nvSpPr>
          <p:cNvPr id="17"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9A4489E1-DE87-4865-BF60-D892C41641CC}"/>
              </a:ext>
            </a:extLst>
          </p:cNvPr>
          <p:cNvSpPr>
            <a:spLocks noGrp="1"/>
          </p:cNvSpPr>
          <p:nvPr>
            <p:ph idx="1"/>
          </p:nvPr>
        </p:nvSpPr>
        <p:spPr>
          <a:xfrm>
            <a:off x="4356637" y="752845"/>
            <a:ext cx="6906491" cy="3744350"/>
          </a:xfrm>
        </p:spPr>
        <p:txBody>
          <a:bodyPr anchor="ctr">
            <a:normAutofit/>
          </a:bodyPr>
          <a:lstStyle/>
          <a:p>
            <a:r>
              <a:rPr lang="en-GB" sz="3200" b="1" dirty="0"/>
              <a:t>Individualism</a:t>
            </a:r>
            <a:r>
              <a:rPr lang="en-GB" sz="3200" dirty="0"/>
              <a:t>: economic theory of responsibility to the company (Milton Friedman)</a:t>
            </a:r>
          </a:p>
          <a:p>
            <a:r>
              <a:rPr lang="en-GB" sz="3200" b="1" dirty="0"/>
              <a:t>Utilitarianism</a:t>
            </a:r>
            <a:r>
              <a:rPr lang="en-GB" sz="3200" dirty="0"/>
              <a:t>: consequences, greatest good (Edward Freeman)</a:t>
            </a:r>
          </a:p>
          <a:p>
            <a:r>
              <a:rPr lang="en-GB" sz="3200" b="1" dirty="0"/>
              <a:t>Kantianism</a:t>
            </a:r>
            <a:r>
              <a:rPr lang="en-GB" sz="3200" dirty="0"/>
              <a:t>: duty, shared humanity</a:t>
            </a:r>
          </a:p>
          <a:p>
            <a:r>
              <a:rPr lang="en-GB" sz="3200" b="1" dirty="0"/>
              <a:t>Virtue Theory</a:t>
            </a:r>
            <a:r>
              <a:rPr lang="en-GB" sz="3200" dirty="0"/>
              <a:t>: Aristotle and four pillars</a:t>
            </a:r>
          </a:p>
        </p:txBody>
      </p:sp>
      <p:sp>
        <p:nvSpPr>
          <p:cNvPr id="2" name="TextBox 1">
            <a:extLst>
              <a:ext uri="{FF2B5EF4-FFF2-40B4-BE49-F238E27FC236}">
                <a16:creationId xmlns:a16="http://schemas.microsoft.com/office/drawing/2014/main" id="{22B7157F-6C59-B0E6-0641-F96FB3B8FD95}"/>
              </a:ext>
            </a:extLst>
          </p:cNvPr>
          <p:cNvSpPr txBox="1"/>
          <p:nvPr/>
        </p:nvSpPr>
        <p:spPr>
          <a:xfrm>
            <a:off x="3887234" y="5948737"/>
            <a:ext cx="310500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Salazar 2016</a:t>
            </a:r>
          </a:p>
        </p:txBody>
      </p:sp>
      <p:sp>
        <p:nvSpPr>
          <p:cNvPr id="6" name="Rectangle: Rounded Corners 5">
            <a:extLst>
              <a:ext uri="{FF2B5EF4-FFF2-40B4-BE49-F238E27FC236}">
                <a16:creationId xmlns:a16="http://schemas.microsoft.com/office/drawing/2014/main" id="{23953857-8DD9-F979-E4AD-5AB6F9F84100}"/>
              </a:ext>
            </a:extLst>
          </p:cNvPr>
          <p:cNvSpPr/>
          <p:nvPr/>
        </p:nvSpPr>
        <p:spPr>
          <a:xfrm>
            <a:off x="4246502" y="4726437"/>
            <a:ext cx="1575307" cy="77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Courage</a:t>
            </a:r>
          </a:p>
        </p:txBody>
      </p:sp>
      <p:sp>
        <p:nvSpPr>
          <p:cNvPr id="7" name="Rectangle: Rounded Corners 6">
            <a:extLst>
              <a:ext uri="{FF2B5EF4-FFF2-40B4-BE49-F238E27FC236}">
                <a16:creationId xmlns:a16="http://schemas.microsoft.com/office/drawing/2014/main" id="{DBBDBD62-B143-BBF5-5B98-DB362CBB0799}"/>
              </a:ext>
            </a:extLst>
          </p:cNvPr>
          <p:cNvSpPr/>
          <p:nvPr/>
        </p:nvSpPr>
        <p:spPr>
          <a:xfrm>
            <a:off x="6089294" y="4726437"/>
            <a:ext cx="1575307" cy="77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Honesty</a:t>
            </a:r>
          </a:p>
        </p:txBody>
      </p:sp>
      <p:sp>
        <p:nvSpPr>
          <p:cNvPr id="8" name="Rectangle: Rounded Corners 7">
            <a:extLst>
              <a:ext uri="{FF2B5EF4-FFF2-40B4-BE49-F238E27FC236}">
                <a16:creationId xmlns:a16="http://schemas.microsoft.com/office/drawing/2014/main" id="{7C5F5BEF-74F2-CC4F-18BB-164F0E539C3B}"/>
              </a:ext>
            </a:extLst>
          </p:cNvPr>
          <p:cNvSpPr/>
          <p:nvPr/>
        </p:nvSpPr>
        <p:spPr>
          <a:xfrm>
            <a:off x="7881905" y="4726437"/>
            <a:ext cx="1575307" cy="77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Temperance</a:t>
            </a:r>
          </a:p>
        </p:txBody>
      </p:sp>
      <p:sp>
        <p:nvSpPr>
          <p:cNvPr id="9" name="Rectangle: Rounded Corners 8">
            <a:extLst>
              <a:ext uri="{FF2B5EF4-FFF2-40B4-BE49-F238E27FC236}">
                <a16:creationId xmlns:a16="http://schemas.microsoft.com/office/drawing/2014/main" id="{933BF5DD-E2F4-A73E-19DE-90229E3B5BD4}"/>
              </a:ext>
            </a:extLst>
          </p:cNvPr>
          <p:cNvSpPr/>
          <p:nvPr/>
        </p:nvSpPr>
        <p:spPr>
          <a:xfrm>
            <a:off x="9592118" y="4726437"/>
            <a:ext cx="1575307" cy="77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Justice</a:t>
            </a:r>
          </a:p>
        </p:txBody>
      </p:sp>
    </p:spTree>
    <p:extLst>
      <p:ext uri="{BB962C8B-B14F-4D97-AF65-F5344CB8AC3E}">
        <p14:creationId xmlns:p14="http://schemas.microsoft.com/office/powerpoint/2010/main" val="211693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anim calcmode="lin" valueType="num">
                                      <p:cBhvr additive="base">
                                        <p:cTn id="19"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xEl>
                                              <p:pRg st="3" end="3"/>
                                            </p:txEl>
                                          </p:spTgt>
                                        </p:tgtEl>
                                        <p:attrNameLst>
                                          <p:attrName>style.visibility</p:attrName>
                                        </p:attrNameLst>
                                      </p:cBhvr>
                                      <p:to>
                                        <p:strVal val="visible"/>
                                      </p:to>
                                    </p:set>
                                    <p:anim calcmode="lin" valueType="num">
                                      <p:cBhvr additive="base">
                                        <p:cTn id="25"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1000" fill="hold"/>
                                        <p:tgtEl>
                                          <p:spTgt spid="6"/>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1000"/>
                                        <p:tgtEl>
                                          <p:spTgt spid="7"/>
                                        </p:tgtEl>
                                      </p:cBhvr>
                                    </p:animEffect>
                                    <p:anim calcmode="lin" valueType="num">
                                      <p:cBhvr>
                                        <p:cTn id="37" dur="1000" fill="hold"/>
                                        <p:tgtEl>
                                          <p:spTgt spid="7"/>
                                        </p:tgtEl>
                                        <p:attrNameLst>
                                          <p:attrName>ppt_x</p:attrName>
                                        </p:attrNameLst>
                                      </p:cBhvr>
                                      <p:tavLst>
                                        <p:tav tm="0">
                                          <p:val>
                                            <p:strVal val="#ppt_x"/>
                                          </p:val>
                                        </p:tav>
                                        <p:tav tm="100000">
                                          <p:val>
                                            <p:strVal val="#ppt_x"/>
                                          </p:val>
                                        </p:tav>
                                      </p:tavLst>
                                    </p:anim>
                                    <p:anim calcmode="lin" valueType="num">
                                      <p:cBhvr>
                                        <p:cTn id="38" dur="1000" fill="hold"/>
                                        <p:tgtEl>
                                          <p:spTgt spid="7"/>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1000"/>
                                        <p:tgtEl>
                                          <p:spTgt spid="8"/>
                                        </p:tgtEl>
                                      </p:cBhvr>
                                    </p:animEffect>
                                    <p:anim calcmode="lin" valueType="num">
                                      <p:cBhvr>
                                        <p:cTn id="42" dur="1000" fill="hold"/>
                                        <p:tgtEl>
                                          <p:spTgt spid="8"/>
                                        </p:tgtEl>
                                        <p:attrNameLst>
                                          <p:attrName>ppt_x</p:attrName>
                                        </p:attrNameLst>
                                      </p:cBhvr>
                                      <p:tavLst>
                                        <p:tav tm="0">
                                          <p:val>
                                            <p:strVal val="#ppt_x"/>
                                          </p:val>
                                        </p:tav>
                                        <p:tav tm="100000">
                                          <p:val>
                                            <p:strVal val="#ppt_x"/>
                                          </p:val>
                                        </p:tav>
                                      </p:tavLst>
                                    </p:anim>
                                    <p:anim calcmode="lin" valueType="num">
                                      <p:cBhvr>
                                        <p:cTn id="43" dur="1000" fill="hold"/>
                                        <p:tgtEl>
                                          <p:spTgt spid="8"/>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fade">
                                      <p:cBhvr>
                                        <p:cTn id="46" dur="1000"/>
                                        <p:tgtEl>
                                          <p:spTgt spid="9"/>
                                        </p:tgtEl>
                                      </p:cBhvr>
                                    </p:animEffect>
                                    <p:anim calcmode="lin" valueType="num">
                                      <p:cBhvr>
                                        <p:cTn id="47" dur="1000" fill="hold"/>
                                        <p:tgtEl>
                                          <p:spTgt spid="9"/>
                                        </p:tgtEl>
                                        <p:attrNameLst>
                                          <p:attrName>ppt_x</p:attrName>
                                        </p:attrNameLst>
                                      </p:cBhvr>
                                      <p:tavLst>
                                        <p:tav tm="0">
                                          <p:val>
                                            <p:strVal val="#ppt_x"/>
                                          </p:val>
                                        </p:tav>
                                        <p:tav tm="100000">
                                          <p:val>
                                            <p:strVal val="#ppt_x"/>
                                          </p:val>
                                        </p:tav>
                                      </p:tavLst>
                                    </p:anim>
                                    <p:anim calcmode="lin" valueType="num">
                                      <p:cBhvr>
                                        <p:cTn id="4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P spid="6" grpId="0" animBg="1"/>
      <p:bldP spid="7" grpId="0" animBg="1"/>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DC92B-8BB7-4C5D-BB1D-404F294B709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20561E2-1C1D-4963-9132-ECE2AD5A6D72}"/>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DE63E587-2E6B-4542-8AF6-46D59515CC5D}"/>
              </a:ext>
            </a:extLst>
          </p:cNvPr>
          <p:cNvPicPr>
            <a:picLocks noChangeAspect="1"/>
          </p:cNvPicPr>
          <p:nvPr/>
        </p:nvPicPr>
        <p:blipFill>
          <a:blip r:embed="rId2"/>
          <a:stretch>
            <a:fillRect/>
          </a:stretch>
        </p:blipFill>
        <p:spPr>
          <a:xfrm>
            <a:off x="895350" y="685800"/>
            <a:ext cx="10401300" cy="5486400"/>
          </a:xfrm>
          <a:prstGeom prst="rect">
            <a:avLst/>
          </a:prstGeom>
        </p:spPr>
      </p:pic>
      <p:sp>
        <p:nvSpPr>
          <p:cNvPr id="19" name="TextBox 18">
            <a:extLst>
              <a:ext uri="{FF2B5EF4-FFF2-40B4-BE49-F238E27FC236}">
                <a16:creationId xmlns:a16="http://schemas.microsoft.com/office/drawing/2014/main" id="{511D8EEB-27FF-412E-9920-6A750D90DD51}"/>
              </a:ext>
            </a:extLst>
          </p:cNvPr>
          <p:cNvSpPr txBox="1"/>
          <p:nvPr/>
        </p:nvSpPr>
        <p:spPr>
          <a:xfrm>
            <a:off x="895350" y="6285597"/>
            <a:ext cx="7591702" cy="369332"/>
          </a:xfrm>
          <a:prstGeom prst="rect">
            <a:avLst/>
          </a:prstGeom>
          <a:noFill/>
        </p:spPr>
        <p:txBody>
          <a:bodyPr wrap="square">
            <a:spAutoFit/>
          </a:bodyPr>
          <a:lstStyle/>
          <a:p>
            <a:r>
              <a:rPr lang="en-GB" dirty="0">
                <a:hlinkClick r:id="rId3"/>
              </a:rPr>
              <a:t>https://www.youtube.com/channel/UCLO4xn0gFY8rx2an6GM112Q</a:t>
            </a:r>
            <a:r>
              <a:rPr lang="en-GB" dirty="0"/>
              <a:t> </a:t>
            </a:r>
          </a:p>
        </p:txBody>
      </p:sp>
    </p:spTree>
    <p:extLst>
      <p:ext uri="{BB962C8B-B14F-4D97-AF65-F5344CB8AC3E}">
        <p14:creationId xmlns:p14="http://schemas.microsoft.com/office/powerpoint/2010/main" val="1468231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710B2-7B66-4FFD-A888-1F60B6C50F5D}"/>
              </a:ext>
            </a:extLst>
          </p:cNvPr>
          <p:cNvSpPr>
            <a:spLocks noGrp="1"/>
          </p:cNvSpPr>
          <p:nvPr>
            <p:ph type="title"/>
          </p:nvPr>
        </p:nvSpPr>
        <p:spPr/>
        <p:txBody>
          <a:bodyPr/>
          <a:lstStyle/>
          <a:p>
            <a:r>
              <a:rPr lang="en-GB" dirty="0"/>
              <a:t>What and why?</a:t>
            </a:r>
          </a:p>
        </p:txBody>
      </p:sp>
      <p:sp>
        <p:nvSpPr>
          <p:cNvPr id="3" name="Content Placeholder 2">
            <a:extLst>
              <a:ext uri="{FF2B5EF4-FFF2-40B4-BE49-F238E27FC236}">
                <a16:creationId xmlns:a16="http://schemas.microsoft.com/office/drawing/2014/main" id="{98269A3B-C1DF-427B-BE01-CD67045F0B8F}"/>
              </a:ext>
            </a:extLst>
          </p:cNvPr>
          <p:cNvSpPr>
            <a:spLocks noGrp="1"/>
          </p:cNvSpPr>
          <p:nvPr>
            <p:ph idx="1"/>
          </p:nvPr>
        </p:nvSpPr>
        <p:spPr>
          <a:xfrm>
            <a:off x="838200" y="2245357"/>
            <a:ext cx="4355237" cy="3931606"/>
          </a:xfrm>
        </p:spPr>
        <p:txBody>
          <a:bodyPr/>
          <a:lstStyle/>
          <a:p>
            <a:r>
              <a:rPr lang="en-GB" dirty="0"/>
              <a:t>The  Committee on Standards in Public Life</a:t>
            </a:r>
          </a:p>
          <a:p>
            <a:r>
              <a:rPr lang="en-GB" dirty="0"/>
              <a:t>Chair Lord Evans</a:t>
            </a:r>
          </a:p>
          <a:p>
            <a:r>
              <a:rPr lang="en-GB" dirty="0"/>
              <a:t>Set up in 1994 by Prime Minister John Major</a:t>
            </a:r>
          </a:p>
          <a:p>
            <a:r>
              <a:rPr lang="en-GB" dirty="0"/>
              <a:t>Cash for questions</a:t>
            </a:r>
          </a:p>
          <a:p>
            <a:r>
              <a:rPr lang="en-GB" dirty="0"/>
              <a:t>General sleaze in politics</a:t>
            </a:r>
          </a:p>
        </p:txBody>
      </p:sp>
      <p:pic>
        <p:nvPicPr>
          <p:cNvPr id="5" name="Picture 4">
            <a:extLst>
              <a:ext uri="{FF2B5EF4-FFF2-40B4-BE49-F238E27FC236}">
                <a16:creationId xmlns:a16="http://schemas.microsoft.com/office/drawing/2014/main" id="{262FA195-3E9A-4D99-AEC6-F738F154955B}"/>
              </a:ext>
            </a:extLst>
          </p:cNvPr>
          <p:cNvPicPr>
            <a:picLocks noChangeAspect="1"/>
          </p:cNvPicPr>
          <p:nvPr/>
        </p:nvPicPr>
        <p:blipFill>
          <a:blip r:embed="rId2"/>
          <a:stretch>
            <a:fillRect/>
          </a:stretch>
        </p:blipFill>
        <p:spPr>
          <a:xfrm>
            <a:off x="4783026" y="365124"/>
            <a:ext cx="4355237" cy="3056404"/>
          </a:xfrm>
          <a:prstGeom prst="rect">
            <a:avLst/>
          </a:prstGeom>
        </p:spPr>
      </p:pic>
      <p:pic>
        <p:nvPicPr>
          <p:cNvPr id="7" name="Picture 6">
            <a:extLst>
              <a:ext uri="{FF2B5EF4-FFF2-40B4-BE49-F238E27FC236}">
                <a16:creationId xmlns:a16="http://schemas.microsoft.com/office/drawing/2014/main" id="{F475A6E1-D037-4CCE-AC1A-E9A4704384DC}"/>
              </a:ext>
            </a:extLst>
          </p:cNvPr>
          <p:cNvPicPr>
            <a:picLocks noChangeAspect="1"/>
          </p:cNvPicPr>
          <p:nvPr/>
        </p:nvPicPr>
        <p:blipFill>
          <a:blip r:embed="rId3"/>
          <a:stretch>
            <a:fillRect/>
          </a:stretch>
        </p:blipFill>
        <p:spPr>
          <a:xfrm rot="169689">
            <a:off x="7427636" y="2353632"/>
            <a:ext cx="4494261" cy="4268657"/>
          </a:xfrm>
          <a:prstGeom prst="rect">
            <a:avLst/>
          </a:prstGeom>
        </p:spPr>
      </p:pic>
    </p:spTree>
    <p:extLst>
      <p:ext uri="{BB962C8B-B14F-4D97-AF65-F5344CB8AC3E}">
        <p14:creationId xmlns:p14="http://schemas.microsoft.com/office/powerpoint/2010/main" val="361562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548AC-94FC-4349-AC6E-57C2E4FA56D5}"/>
              </a:ext>
            </a:extLst>
          </p:cNvPr>
          <p:cNvSpPr>
            <a:spLocks noGrp="1"/>
          </p:cNvSpPr>
          <p:nvPr>
            <p:ph type="title"/>
          </p:nvPr>
        </p:nvSpPr>
        <p:spPr>
          <a:xfrm>
            <a:off x="466788" y="732851"/>
            <a:ext cx="4779915" cy="5392297"/>
          </a:xfrm>
        </p:spPr>
        <p:txBody>
          <a:bodyPr>
            <a:normAutofit fontScale="90000"/>
          </a:bodyPr>
          <a:lstStyle/>
          <a:p>
            <a:r>
              <a:rPr lang="en-GB" dirty="0"/>
              <a:t>Criminality aside – </a:t>
            </a:r>
            <a:br>
              <a:rPr lang="en-GB" dirty="0"/>
            </a:br>
            <a:br>
              <a:rPr lang="en-GB" dirty="0"/>
            </a:br>
            <a:r>
              <a:rPr lang="en-GB" dirty="0"/>
              <a:t>Do we want good leaders or good people?</a:t>
            </a:r>
            <a:br>
              <a:rPr lang="en-GB" dirty="0"/>
            </a:br>
            <a:br>
              <a:rPr lang="en-GB" dirty="0"/>
            </a:br>
            <a:r>
              <a:rPr lang="en-GB" dirty="0"/>
              <a:t>Is the system stacked in favour of particular people with particular associations?</a:t>
            </a:r>
          </a:p>
        </p:txBody>
      </p:sp>
      <p:pic>
        <p:nvPicPr>
          <p:cNvPr id="5" name="Picture 4">
            <a:extLst>
              <a:ext uri="{FF2B5EF4-FFF2-40B4-BE49-F238E27FC236}">
                <a16:creationId xmlns:a16="http://schemas.microsoft.com/office/drawing/2014/main" id="{6647A3AE-E43E-496D-929E-689739A9ACE4}"/>
              </a:ext>
            </a:extLst>
          </p:cNvPr>
          <p:cNvPicPr>
            <a:picLocks noChangeAspect="1"/>
          </p:cNvPicPr>
          <p:nvPr/>
        </p:nvPicPr>
        <p:blipFill>
          <a:blip r:embed="rId2"/>
          <a:stretch>
            <a:fillRect/>
          </a:stretch>
        </p:blipFill>
        <p:spPr>
          <a:xfrm rot="172511">
            <a:off x="5557230" y="732851"/>
            <a:ext cx="6388772" cy="5791774"/>
          </a:xfrm>
          <a:prstGeom prst="rect">
            <a:avLst/>
          </a:prstGeom>
        </p:spPr>
      </p:pic>
    </p:spTree>
    <p:extLst>
      <p:ext uri="{BB962C8B-B14F-4D97-AF65-F5344CB8AC3E}">
        <p14:creationId xmlns:p14="http://schemas.microsoft.com/office/powerpoint/2010/main" val="2159839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7FEAE1D-CFF2-43DE-97C9-94BAC45FA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221" y="259266"/>
            <a:ext cx="4572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95E0CEC-CE61-4C53-8D04-4B44E70DA212}"/>
              </a:ext>
            </a:extLst>
          </p:cNvPr>
          <p:cNvPicPr>
            <a:picLocks noChangeAspect="1"/>
          </p:cNvPicPr>
          <p:nvPr/>
        </p:nvPicPr>
        <p:blipFill>
          <a:blip r:embed="rId3"/>
          <a:stretch>
            <a:fillRect/>
          </a:stretch>
        </p:blipFill>
        <p:spPr>
          <a:xfrm>
            <a:off x="8370054" y="0"/>
            <a:ext cx="3725521" cy="4749282"/>
          </a:xfrm>
          <a:prstGeom prst="rect">
            <a:avLst/>
          </a:prstGeom>
        </p:spPr>
      </p:pic>
      <p:pic>
        <p:nvPicPr>
          <p:cNvPr id="7" name="Picture 6">
            <a:extLst>
              <a:ext uri="{FF2B5EF4-FFF2-40B4-BE49-F238E27FC236}">
                <a16:creationId xmlns:a16="http://schemas.microsoft.com/office/drawing/2014/main" id="{4395C077-0E59-4E6D-B550-835B00763403}"/>
              </a:ext>
            </a:extLst>
          </p:cNvPr>
          <p:cNvPicPr>
            <a:picLocks noChangeAspect="1"/>
          </p:cNvPicPr>
          <p:nvPr/>
        </p:nvPicPr>
        <p:blipFill>
          <a:blip r:embed="rId4"/>
          <a:stretch>
            <a:fillRect/>
          </a:stretch>
        </p:blipFill>
        <p:spPr>
          <a:xfrm>
            <a:off x="385500" y="3198407"/>
            <a:ext cx="5290622" cy="3400327"/>
          </a:xfrm>
          <a:prstGeom prst="rect">
            <a:avLst/>
          </a:prstGeom>
        </p:spPr>
      </p:pic>
      <p:pic>
        <p:nvPicPr>
          <p:cNvPr id="9" name="Picture 8">
            <a:extLst>
              <a:ext uri="{FF2B5EF4-FFF2-40B4-BE49-F238E27FC236}">
                <a16:creationId xmlns:a16="http://schemas.microsoft.com/office/drawing/2014/main" id="{4F00E176-596E-43E5-84AD-399024E146F9}"/>
              </a:ext>
            </a:extLst>
          </p:cNvPr>
          <p:cNvPicPr>
            <a:picLocks noChangeAspect="1"/>
          </p:cNvPicPr>
          <p:nvPr/>
        </p:nvPicPr>
        <p:blipFill>
          <a:blip r:embed="rId5"/>
          <a:stretch>
            <a:fillRect/>
          </a:stretch>
        </p:blipFill>
        <p:spPr>
          <a:xfrm>
            <a:off x="6215598" y="4016740"/>
            <a:ext cx="4876800" cy="2743200"/>
          </a:xfrm>
          <a:prstGeom prst="rect">
            <a:avLst/>
          </a:prstGeom>
        </p:spPr>
      </p:pic>
      <p:pic>
        <p:nvPicPr>
          <p:cNvPr id="11" name="Picture 10">
            <a:extLst>
              <a:ext uri="{FF2B5EF4-FFF2-40B4-BE49-F238E27FC236}">
                <a16:creationId xmlns:a16="http://schemas.microsoft.com/office/drawing/2014/main" id="{2933AA3F-19FD-4596-8E5D-538E773F23C1}"/>
              </a:ext>
            </a:extLst>
          </p:cNvPr>
          <p:cNvPicPr>
            <a:picLocks noChangeAspect="1"/>
          </p:cNvPicPr>
          <p:nvPr/>
        </p:nvPicPr>
        <p:blipFill>
          <a:blip r:embed="rId6"/>
          <a:stretch>
            <a:fillRect/>
          </a:stretch>
        </p:blipFill>
        <p:spPr>
          <a:xfrm>
            <a:off x="5081138" y="426534"/>
            <a:ext cx="3429000" cy="3343275"/>
          </a:xfrm>
          <a:prstGeom prst="rect">
            <a:avLst/>
          </a:prstGeom>
        </p:spPr>
      </p:pic>
    </p:spTree>
    <p:extLst>
      <p:ext uri="{BB962C8B-B14F-4D97-AF65-F5344CB8AC3E}">
        <p14:creationId xmlns:p14="http://schemas.microsoft.com/office/powerpoint/2010/main" val="64079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844A9-2B46-4ACE-8CC2-70A67B3B45F4}"/>
              </a:ext>
            </a:extLst>
          </p:cNvPr>
          <p:cNvSpPr>
            <a:spLocks noGrp="1"/>
          </p:cNvSpPr>
          <p:nvPr>
            <p:ph type="title"/>
          </p:nvPr>
        </p:nvSpPr>
        <p:spPr/>
        <p:txBody>
          <a:bodyPr/>
          <a:lstStyle/>
          <a:p>
            <a:r>
              <a:rPr lang="en-GB" dirty="0"/>
              <a:t>Standards in Public Life</a:t>
            </a:r>
          </a:p>
        </p:txBody>
      </p:sp>
      <p:pic>
        <p:nvPicPr>
          <p:cNvPr id="6" name="Online Media 5" title="About the Committee on Standards in Public Life">
            <a:hlinkClick r:id="" action="ppaction://media"/>
            <a:extLst>
              <a:ext uri="{FF2B5EF4-FFF2-40B4-BE49-F238E27FC236}">
                <a16:creationId xmlns:a16="http://schemas.microsoft.com/office/drawing/2014/main" id="{D1402BC7-2D62-8705-CBD5-3EE299207F93}"/>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33242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D6F5E5A1-49E7-4F7C-8A38-6E9D64BF69CD}"/>
              </a:ext>
            </a:extLst>
          </p:cNvPr>
          <p:cNvPicPr>
            <a:picLocks noGrp="1" noChangeAspect="1"/>
          </p:cNvPicPr>
          <p:nvPr>
            <p:ph idx="1"/>
          </p:nvPr>
        </p:nvPicPr>
        <p:blipFill rotWithShape="1">
          <a:blip r:embed="rId2"/>
          <a:srcRect t="17295"/>
          <a:stretch/>
        </p:blipFill>
        <p:spPr>
          <a:xfrm>
            <a:off x="20" y="1282"/>
            <a:ext cx="12191980" cy="6856718"/>
          </a:xfrm>
          <a:prstGeom prst="rect">
            <a:avLst/>
          </a:prstGeom>
        </p:spPr>
      </p:pic>
      <p:sp>
        <p:nvSpPr>
          <p:cNvPr id="8" name="TextBox 7">
            <a:extLst>
              <a:ext uri="{FF2B5EF4-FFF2-40B4-BE49-F238E27FC236}">
                <a16:creationId xmlns:a16="http://schemas.microsoft.com/office/drawing/2014/main" id="{4748CFEB-6F38-46AA-BFD3-688522A3F79E}"/>
              </a:ext>
            </a:extLst>
          </p:cNvPr>
          <p:cNvSpPr txBox="1"/>
          <p:nvPr/>
        </p:nvSpPr>
        <p:spPr>
          <a:xfrm>
            <a:off x="246288" y="151478"/>
            <a:ext cx="5408787" cy="3170099"/>
          </a:xfrm>
          <a:prstGeom prst="rect">
            <a:avLst/>
          </a:prstGeom>
          <a:noFill/>
        </p:spPr>
        <p:txBody>
          <a:bodyPr wrap="square">
            <a:spAutoFit/>
          </a:bodyPr>
          <a:lstStyle/>
          <a:p>
            <a:pPr marL="342900" indent="-342900">
              <a:buFont typeface="Arial" panose="020B0604020202020204" pitchFamily="34" charset="0"/>
              <a:buChar char="•"/>
            </a:pPr>
            <a:r>
              <a:rPr lang="en-US" sz="2000" dirty="0">
                <a:solidFill>
                  <a:schemeClr val="bg1"/>
                </a:solidFill>
              </a:rPr>
              <a:t>Lord Evans of Weardale was appointed as Chair of the Committee on Standards in Public Life on 25 October 2018</a:t>
            </a:r>
          </a:p>
          <a:p>
            <a:pPr marL="342900" indent="-342900">
              <a:buFont typeface="Arial" panose="020B0604020202020204" pitchFamily="34" charset="0"/>
              <a:buChar char="•"/>
            </a:pPr>
            <a:r>
              <a:rPr lang="en-US" sz="2000" dirty="0">
                <a:solidFill>
                  <a:schemeClr val="bg1"/>
                </a:solidFill>
              </a:rPr>
              <a:t>Jonathan Evans spent 33 years in the UK Security Service, six as Director General. </a:t>
            </a:r>
          </a:p>
          <a:p>
            <a:pPr marL="342900" indent="-342900">
              <a:buFont typeface="Arial" panose="020B0604020202020204" pitchFamily="34" charset="0"/>
              <a:buChar char="•"/>
            </a:pPr>
            <a:r>
              <a:rPr lang="en-US" sz="2000" dirty="0">
                <a:solidFill>
                  <a:schemeClr val="bg1"/>
                </a:solidFill>
              </a:rPr>
              <a:t>During his career he has worked on counter-espionage and counter-terrorism, both international and domestic, including initiatives against cyber threats. He retired from the Security Service in April 2013. </a:t>
            </a:r>
          </a:p>
        </p:txBody>
      </p:sp>
      <p:sp>
        <p:nvSpPr>
          <p:cNvPr id="11" name="TextBox 10">
            <a:extLst>
              <a:ext uri="{FF2B5EF4-FFF2-40B4-BE49-F238E27FC236}">
                <a16:creationId xmlns:a16="http://schemas.microsoft.com/office/drawing/2014/main" id="{D948D8BA-70A7-42C2-8405-1F02B394DFEC}"/>
              </a:ext>
            </a:extLst>
          </p:cNvPr>
          <p:cNvSpPr txBox="1"/>
          <p:nvPr/>
        </p:nvSpPr>
        <p:spPr>
          <a:xfrm>
            <a:off x="3835153" y="3978860"/>
            <a:ext cx="8052047" cy="2862322"/>
          </a:xfrm>
          <a:prstGeom prst="rect">
            <a:avLst/>
          </a:prstGeom>
          <a:noFill/>
        </p:spPr>
        <p:txBody>
          <a:bodyPr wrap="square">
            <a:spAutoFit/>
          </a:bodyPr>
          <a:lstStyle/>
          <a:p>
            <a:pPr marL="285750" indent="-285750">
              <a:buFont typeface="Arial" panose="020B0604020202020204" pitchFamily="34" charset="0"/>
              <a:buChar char="•"/>
            </a:pPr>
            <a:r>
              <a:rPr lang="en-US" sz="2000" dirty="0">
                <a:solidFill>
                  <a:schemeClr val="bg1"/>
                </a:solidFill>
              </a:rPr>
              <a:t>He was appointed as a crossbench peer for his contribution to public service by the Prime Minister in 2014 and was appointed Knight Commander of the Order of the Bath in the 2013 New Year </a:t>
            </a:r>
            <a:r>
              <a:rPr lang="en-US" sz="2000" dirty="0" err="1">
                <a:solidFill>
                  <a:schemeClr val="bg1"/>
                </a:solidFill>
              </a:rPr>
              <a:t>Honours</a:t>
            </a:r>
            <a:r>
              <a:rPr lang="en-US" sz="2000" dirty="0">
                <a:solidFill>
                  <a:schemeClr val="bg1"/>
                </a:solidFill>
              </a:rPr>
              <a:t> List.</a:t>
            </a:r>
          </a:p>
          <a:p>
            <a:pPr marL="285750" indent="-285750">
              <a:buFont typeface="Arial" panose="020B0604020202020204" pitchFamily="34" charset="0"/>
              <a:buChar char="•"/>
            </a:pPr>
            <a:r>
              <a:rPr lang="en-US" sz="2000" dirty="0">
                <a:solidFill>
                  <a:schemeClr val="bg1"/>
                </a:solidFill>
              </a:rPr>
              <a:t>Director of Ark Data </a:t>
            </a:r>
            <a:r>
              <a:rPr lang="en-US" sz="2000" dirty="0" err="1">
                <a:solidFill>
                  <a:schemeClr val="bg1"/>
                </a:solidFill>
              </a:rPr>
              <a:t>Centres</a:t>
            </a:r>
            <a:r>
              <a:rPr lang="en-US" sz="2000" dirty="0">
                <a:solidFill>
                  <a:schemeClr val="bg1"/>
                </a:solidFill>
              </a:rPr>
              <a:t> Ltd </a:t>
            </a:r>
          </a:p>
          <a:p>
            <a:pPr marL="285750" indent="-285750">
              <a:buFont typeface="Arial" panose="020B0604020202020204" pitchFamily="34" charset="0"/>
              <a:buChar char="•"/>
            </a:pPr>
            <a:r>
              <a:rPr lang="en-US" sz="2000" dirty="0">
                <a:solidFill>
                  <a:schemeClr val="bg1"/>
                </a:solidFill>
              </a:rPr>
              <a:t>Member of the Public Interest Committee of KPMG UK. </a:t>
            </a:r>
          </a:p>
          <a:p>
            <a:pPr marL="285750" indent="-285750">
              <a:buFont typeface="Arial" panose="020B0604020202020204" pitchFamily="34" charset="0"/>
              <a:buChar char="•"/>
            </a:pPr>
            <a:r>
              <a:rPr lang="en-US" sz="2000" dirty="0">
                <a:solidFill>
                  <a:schemeClr val="bg1"/>
                </a:solidFill>
              </a:rPr>
              <a:t>He advises a number of private sector boards involved in cyber security and technology. Lord Evans is also a school governor of a state secondary school, Chair of the Kent Search and Rescue charity and is a Deputy Lieutenant of Kent.</a:t>
            </a:r>
          </a:p>
        </p:txBody>
      </p:sp>
    </p:spTree>
    <p:extLst>
      <p:ext uri="{BB962C8B-B14F-4D97-AF65-F5344CB8AC3E}">
        <p14:creationId xmlns:p14="http://schemas.microsoft.com/office/powerpoint/2010/main" val="88852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 calcmode="lin" valueType="num">
                                      <p:cBhvr additive="base">
                                        <p:cTn id="25"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xEl>
                                              <p:pRg st="1" end="1"/>
                                            </p:txEl>
                                          </p:spTgt>
                                        </p:tgtEl>
                                        <p:attrNameLst>
                                          <p:attrName>style.visibility</p:attrName>
                                        </p:attrNameLst>
                                      </p:cBhvr>
                                      <p:to>
                                        <p:strVal val="visible"/>
                                      </p:to>
                                    </p:set>
                                    <p:anim calcmode="lin" valueType="num">
                                      <p:cBhvr additive="base">
                                        <p:cTn id="31"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2" end="2"/>
                                            </p:txEl>
                                          </p:spTgt>
                                        </p:tgtEl>
                                        <p:attrNameLst>
                                          <p:attrName>style.visibility</p:attrName>
                                        </p:attrNameLst>
                                      </p:cBhvr>
                                      <p:to>
                                        <p:strVal val="visible"/>
                                      </p:to>
                                    </p:set>
                                    <p:anim calcmode="lin" valueType="num">
                                      <p:cBhvr additive="base">
                                        <p:cTn id="37"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xEl>
                                              <p:pRg st="3" end="3"/>
                                            </p:txEl>
                                          </p:spTgt>
                                        </p:tgtEl>
                                        <p:attrNameLst>
                                          <p:attrName>style.visibility</p:attrName>
                                        </p:attrNameLst>
                                      </p:cBhvr>
                                      <p:to>
                                        <p:strVal val="visible"/>
                                      </p:to>
                                    </p:set>
                                    <p:anim calcmode="lin" valueType="num">
                                      <p:cBhvr additive="base">
                                        <p:cTn id="4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ED84C-3908-41A8-AD39-18BCBBDD25D3}"/>
              </a:ext>
            </a:extLst>
          </p:cNvPr>
          <p:cNvSpPr>
            <a:spLocks noGrp="1"/>
          </p:cNvSpPr>
          <p:nvPr>
            <p:ph type="title"/>
          </p:nvPr>
        </p:nvSpPr>
        <p:spPr/>
        <p:txBody>
          <a:bodyPr/>
          <a:lstStyle/>
          <a:p>
            <a:r>
              <a:rPr lang="en-GB" dirty="0"/>
              <a:t>Chair’s responsibilities</a:t>
            </a:r>
          </a:p>
        </p:txBody>
      </p:sp>
      <p:sp>
        <p:nvSpPr>
          <p:cNvPr id="3" name="Content Placeholder 2">
            <a:extLst>
              <a:ext uri="{FF2B5EF4-FFF2-40B4-BE49-F238E27FC236}">
                <a16:creationId xmlns:a16="http://schemas.microsoft.com/office/drawing/2014/main" id="{E66C8FE7-BEDF-4081-BE54-864A9BA7045C}"/>
              </a:ext>
            </a:extLst>
          </p:cNvPr>
          <p:cNvSpPr>
            <a:spLocks noGrp="1"/>
          </p:cNvSpPr>
          <p:nvPr>
            <p:ph idx="1"/>
          </p:nvPr>
        </p:nvSpPr>
        <p:spPr>
          <a:xfrm>
            <a:off x="838199" y="1690688"/>
            <a:ext cx="10596239" cy="4486275"/>
          </a:xfrm>
        </p:spPr>
        <p:txBody>
          <a:bodyPr>
            <a:normAutofit/>
          </a:bodyPr>
          <a:lstStyle/>
          <a:p>
            <a:r>
              <a:rPr lang="en-US" dirty="0"/>
              <a:t>advising the Prime Minister about standards of conduct of all holders of public office</a:t>
            </a:r>
          </a:p>
          <a:p>
            <a:r>
              <a:rPr lang="en-US" dirty="0"/>
              <a:t>making recommendations for change to ensure the highest standards in public life</a:t>
            </a:r>
          </a:p>
          <a:p>
            <a:pPr marL="0" indent="0">
              <a:buNone/>
            </a:pPr>
            <a:endParaRPr lang="en-US" dirty="0"/>
          </a:p>
          <a:p>
            <a:pPr marL="0" indent="0">
              <a:buNone/>
            </a:pPr>
            <a:r>
              <a:rPr lang="en-US" dirty="0"/>
              <a:t>Also:</a:t>
            </a:r>
          </a:p>
          <a:p>
            <a:r>
              <a:rPr lang="en-US" dirty="0"/>
              <a:t>leads and manages the work </a:t>
            </a:r>
            <a:r>
              <a:rPr lang="en-US" dirty="0" err="1"/>
              <a:t>programme</a:t>
            </a:r>
            <a:endParaRPr lang="en-US" dirty="0"/>
          </a:p>
          <a:p>
            <a:r>
              <a:rPr lang="en-US" dirty="0"/>
              <a:t>acts as a spokesperson for the committee</a:t>
            </a:r>
          </a:p>
          <a:p>
            <a:r>
              <a:rPr lang="en-US" dirty="0"/>
              <a:t>consults with the relevant parliamentary committees and regulators</a:t>
            </a:r>
            <a:endParaRPr lang="en-GB" dirty="0"/>
          </a:p>
        </p:txBody>
      </p:sp>
    </p:spTree>
    <p:extLst>
      <p:ext uri="{BB962C8B-B14F-4D97-AF65-F5344CB8AC3E}">
        <p14:creationId xmlns:p14="http://schemas.microsoft.com/office/powerpoint/2010/main" val="290571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98A83-F505-448E-B41E-0AAC5ACA5F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368821-BAAC-42AF-952C-C94E1C6593E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F342F73-4B81-4BAF-8C67-0942728652C5}"/>
              </a:ext>
            </a:extLst>
          </p:cNvPr>
          <p:cNvPicPr>
            <a:picLocks noChangeAspect="1"/>
          </p:cNvPicPr>
          <p:nvPr/>
        </p:nvPicPr>
        <p:blipFill>
          <a:blip r:embed="rId2"/>
          <a:stretch>
            <a:fillRect/>
          </a:stretch>
        </p:blipFill>
        <p:spPr>
          <a:xfrm>
            <a:off x="3473580" y="168676"/>
            <a:ext cx="4949499" cy="6471821"/>
          </a:xfrm>
          <a:prstGeom prst="rect">
            <a:avLst/>
          </a:prstGeom>
          <a:ln w="28575">
            <a:solidFill>
              <a:schemeClr val="tx1"/>
            </a:solidFill>
          </a:ln>
        </p:spPr>
      </p:pic>
    </p:spTree>
    <p:extLst>
      <p:ext uri="{BB962C8B-B14F-4D97-AF65-F5344CB8AC3E}">
        <p14:creationId xmlns:p14="http://schemas.microsoft.com/office/powerpoint/2010/main" val="3533989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E41B98-D36C-41E8-93BA-A47103D8EEC9}"/>
              </a:ext>
            </a:extLst>
          </p:cNvPr>
          <p:cNvSpPr>
            <a:spLocks noGrp="1"/>
          </p:cNvSpPr>
          <p:nvPr>
            <p:ph idx="1"/>
          </p:nvPr>
        </p:nvSpPr>
        <p:spPr>
          <a:xfrm>
            <a:off x="190500" y="385810"/>
            <a:ext cx="5781213" cy="1087883"/>
          </a:xfrm>
        </p:spPr>
        <p:txBody>
          <a:bodyPr>
            <a:normAutofit/>
          </a:bodyPr>
          <a:lstStyle/>
          <a:p>
            <a:r>
              <a:rPr lang="en-GB" dirty="0"/>
              <a:t>1000 public appointments each year</a:t>
            </a:r>
          </a:p>
          <a:p>
            <a:r>
              <a:rPr lang="en-GB" dirty="0"/>
              <a:t>The sanctity of the process</a:t>
            </a:r>
          </a:p>
        </p:txBody>
      </p:sp>
      <p:pic>
        <p:nvPicPr>
          <p:cNvPr id="5" name="Picture 4">
            <a:extLst>
              <a:ext uri="{FF2B5EF4-FFF2-40B4-BE49-F238E27FC236}">
                <a16:creationId xmlns:a16="http://schemas.microsoft.com/office/drawing/2014/main" id="{B791128A-B46A-437A-AE3F-8BE2407284C8}"/>
              </a:ext>
            </a:extLst>
          </p:cNvPr>
          <p:cNvPicPr>
            <a:picLocks noChangeAspect="1"/>
          </p:cNvPicPr>
          <p:nvPr/>
        </p:nvPicPr>
        <p:blipFill>
          <a:blip r:embed="rId2"/>
          <a:stretch>
            <a:fillRect/>
          </a:stretch>
        </p:blipFill>
        <p:spPr>
          <a:xfrm>
            <a:off x="6096000" y="190500"/>
            <a:ext cx="5905500" cy="6667500"/>
          </a:xfrm>
          <a:prstGeom prst="rect">
            <a:avLst/>
          </a:prstGeom>
        </p:spPr>
      </p:pic>
      <p:sp>
        <p:nvSpPr>
          <p:cNvPr id="7" name="TextBox 6">
            <a:extLst>
              <a:ext uri="{FF2B5EF4-FFF2-40B4-BE49-F238E27FC236}">
                <a16:creationId xmlns:a16="http://schemas.microsoft.com/office/drawing/2014/main" id="{20FBB2E7-6ABD-44FA-90D1-BCD32CB1D5F6}"/>
              </a:ext>
            </a:extLst>
          </p:cNvPr>
          <p:cNvSpPr txBox="1"/>
          <p:nvPr/>
        </p:nvSpPr>
        <p:spPr>
          <a:xfrm>
            <a:off x="426129" y="1624614"/>
            <a:ext cx="5452350" cy="5047536"/>
          </a:xfrm>
          <a:prstGeom prst="rect">
            <a:avLst/>
          </a:prstGeom>
          <a:solidFill>
            <a:srgbClr val="92D050"/>
          </a:solidFill>
          <a:ln w="57150">
            <a:solidFill>
              <a:schemeClr val="tx1"/>
            </a:solidFill>
          </a:ln>
        </p:spPr>
        <p:txBody>
          <a:bodyPr wrap="square">
            <a:spAutoFit/>
          </a:bodyPr>
          <a:lstStyle/>
          <a:p>
            <a:r>
              <a:rPr lang="en-US" sz="2200" dirty="0"/>
              <a:t>“While individual posts should always be filled purely on merit, it is important that the overall composition of boards should represent an appropriate mix of relevant skills and background. </a:t>
            </a:r>
          </a:p>
          <a:p>
            <a:endParaRPr lang="en-US" sz="2200" dirty="0"/>
          </a:p>
          <a:p>
            <a:r>
              <a:rPr lang="en-US" sz="2200" dirty="0"/>
              <a:t>This range should be clearly and publicly set out in job specifications. Ministers should continue to make board appointments, but an independent Public Appointments Commissioner should be appointed to regulate, monitor and report on the public appointments process.”</a:t>
            </a:r>
          </a:p>
          <a:p>
            <a:endParaRPr lang="en-US" dirty="0"/>
          </a:p>
          <a:p>
            <a:r>
              <a:rPr lang="en-US" dirty="0"/>
              <a:t>Lord Nolan 1995</a:t>
            </a:r>
            <a:endParaRPr lang="en-GB" dirty="0"/>
          </a:p>
        </p:txBody>
      </p:sp>
    </p:spTree>
    <p:extLst>
      <p:ext uri="{BB962C8B-B14F-4D97-AF65-F5344CB8AC3E}">
        <p14:creationId xmlns:p14="http://schemas.microsoft.com/office/powerpoint/2010/main" val="678437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 calcmode="lin" valueType="num">
                                      <p:cBhvr additive="base">
                                        <p:cTn id="2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5F39788D-26D0-41F9-886D-B46F9EE7D7C6}"/>
              </a:ext>
            </a:extLst>
          </p:cNvPr>
          <p:cNvPicPr>
            <a:picLocks noChangeAspect="1"/>
          </p:cNvPicPr>
          <p:nvPr/>
        </p:nvPicPr>
        <p:blipFill>
          <a:blip r:embed="rId3"/>
          <a:stretch>
            <a:fillRect/>
          </a:stretch>
        </p:blipFill>
        <p:spPr>
          <a:xfrm>
            <a:off x="7317365" y="247261"/>
            <a:ext cx="4537766" cy="6363478"/>
          </a:xfrm>
          <a:prstGeom prst="rect">
            <a:avLst/>
          </a:prstGeom>
          <a:ln w="38100">
            <a:solidFill>
              <a:schemeClr val="tx1"/>
            </a:solidFill>
          </a:ln>
        </p:spPr>
      </p:pic>
      <p:pic>
        <p:nvPicPr>
          <p:cNvPr id="7" name="Picture 6">
            <a:hlinkClick r:id="rId4"/>
            <a:extLst>
              <a:ext uri="{FF2B5EF4-FFF2-40B4-BE49-F238E27FC236}">
                <a16:creationId xmlns:a16="http://schemas.microsoft.com/office/drawing/2014/main" id="{848E2927-A605-470C-8370-65FDED55E90E}"/>
              </a:ext>
            </a:extLst>
          </p:cNvPr>
          <p:cNvPicPr>
            <a:picLocks noChangeAspect="1"/>
          </p:cNvPicPr>
          <p:nvPr/>
        </p:nvPicPr>
        <p:blipFill>
          <a:blip r:embed="rId5"/>
          <a:stretch>
            <a:fillRect/>
          </a:stretch>
        </p:blipFill>
        <p:spPr>
          <a:xfrm>
            <a:off x="815014" y="247261"/>
            <a:ext cx="4537766" cy="6399998"/>
          </a:xfrm>
          <a:prstGeom prst="rect">
            <a:avLst/>
          </a:prstGeom>
          <a:ln w="38100">
            <a:solidFill>
              <a:schemeClr val="tx1"/>
            </a:solidFill>
          </a:ln>
        </p:spPr>
      </p:pic>
    </p:spTree>
    <p:extLst>
      <p:ext uri="{BB962C8B-B14F-4D97-AF65-F5344CB8AC3E}">
        <p14:creationId xmlns:p14="http://schemas.microsoft.com/office/powerpoint/2010/main" val="40590530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C650D4-9AE5-41DA-B8B0-E09EC276698B}"/>
              </a:ext>
            </a:extLst>
          </p:cNvPr>
          <p:cNvPicPr>
            <a:picLocks noChangeAspect="1"/>
          </p:cNvPicPr>
          <p:nvPr/>
        </p:nvPicPr>
        <p:blipFill>
          <a:blip r:embed="rId2"/>
          <a:stretch>
            <a:fillRect/>
          </a:stretch>
        </p:blipFill>
        <p:spPr>
          <a:xfrm rot="21421332">
            <a:off x="714183" y="614154"/>
            <a:ext cx="4061935" cy="5754407"/>
          </a:xfrm>
          <a:prstGeom prst="rect">
            <a:avLst/>
          </a:prstGeom>
        </p:spPr>
      </p:pic>
      <p:pic>
        <p:nvPicPr>
          <p:cNvPr id="5" name="Picture 4">
            <a:extLst>
              <a:ext uri="{FF2B5EF4-FFF2-40B4-BE49-F238E27FC236}">
                <a16:creationId xmlns:a16="http://schemas.microsoft.com/office/drawing/2014/main" id="{A5A420BF-F5D7-4FAA-94DC-D2765C3E0037}"/>
              </a:ext>
            </a:extLst>
          </p:cNvPr>
          <p:cNvPicPr>
            <a:picLocks noChangeAspect="1"/>
          </p:cNvPicPr>
          <p:nvPr/>
        </p:nvPicPr>
        <p:blipFill>
          <a:blip r:embed="rId3"/>
          <a:stretch>
            <a:fillRect/>
          </a:stretch>
        </p:blipFill>
        <p:spPr>
          <a:xfrm>
            <a:off x="3820307" y="512531"/>
            <a:ext cx="4106024" cy="5803641"/>
          </a:xfrm>
          <a:prstGeom prst="rect">
            <a:avLst/>
          </a:prstGeom>
          <a:ln w="38100">
            <a:solidFill>
              <a:schemeClr val="tx1"/>
            </a:solidFill>
          </a:ln>
        </p:spPr>
      </p:pic>
      <p:pic>
        <p:nvPicPr>
          <p:cNvPr id="7" name="Picture 6">
            <a:extLst>
              <a:ext uri="{FF2B5EF4-FFF2-40B4-BE49-F238E27FC236}">
                <a16:creationId xmlns:a16="http://schemas.microsoft.com/office/drawing/2014/main" id="{F306CC63-41F1-4030-BBF9-32F692481061}"/>
              </a:ext>
            </a:extLst>
          </p:cNvPr>
          <p:cNvPicPr>
            <a:picLocks noChangeAspect="1"/>
          </p:cNvPicPr>
          <p:nvPr/>
        </p:nvPicPr>
        <p:blipFill>
          <a:blip r:embed="rId4"/>
          <a:stretch>
            <a:fillRect/>
          </a:stretch>
        </p:blipFill>
        <p:spPr>
          <a:xfrm rot="181353">
            <a:off x="7637083" y="415212"/>
            <a:ext cx="4265669" cy="6027576"/>
          </a:xfrm>
          <a:prstGeom prst="rect">
            <a:avLst/>
          </a:prstGeom>
        </p:spPr>
      </p:pic>
    </p:spTree>
    <p:extLst>
      <p:ext uri="{BB962C8B-B14F-4D97-AF65-F5344CB8AC3E}">
        <p14:creationId xmlns:p14="http://schemas.microsoft.com/office/powerpoint/2010/main" val="1576883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6C3C9846-9970-E0FF-E04C-4BCD26FCB7EA}"/>
              </a:ext>
            </a:extLst>
          </p:cNvPr>
          <p:cNvSpPr>
            <a:spLocks noGrp="1"/>
          </p:cNvSpPr>
          <p:nvPr>
            <p:ph type="title"/>
          </p:nvPr>
        </p:nvSpPr>
        <p:spPr>
          <a:xfrm>
            <a:off x="728663" y="1422399"/>
            <a:ext cx="5367337" cy="4146193"/>
          </a:xfrm>
        </p:spPr>
        <p:txBody>
          <a:bodyPr vert="horz" lIns="91440" tIns="45720" rIns="91440" bIns="45720" rtlCol="0" anchor="b">
            <a:normAutofit fontScale="90000"/>
          </a:bodyPr>
          <a:lstStyle/>
          <a:p>
            <a:r>
              <a:rPr lang="en-US" sz="5000" kern="1200" dirty="0">
                <a:solidFill>
                  <a:schemeClr val="bg1"/>
                </a:solidFill>
                <a:latin typeface="+mj-lt"/>
                <a:ea typeface="+mj-ea"/>
                <a:cs typeface="+mj-cs"/>
              </a:rPr>
              <a:t>8</a:t>
            </a:r>
            <a:r>
              <a:rPr lang="en-US" sz="5000" kern="1200" baseline="30000" dirty="0">
                <a:solidFill>
                  <a:schemeClr val="bg1"/>
                </a:solidFill>
                <a:latin typeface="+mj-lt"/>
                <a:ea typeface="+mj-ea"/>
                <a:cs typeface="+mj-cs"/>
              </a:rPr>
              <a:t>th</a:t>
            </a:r>
            <a:r>
              <a:rPr lang="en-US" sz="5000" kern="1200" dirty="0">
                <a:solidFill>
                  <a:schemeClr val="bg1"/>
                </a:solidFill>
                <a:latin typeface="+mj-lt"/>
                <a:ea typeface="+mj-ea"/>
                <a:cs typeface="+mj-cs"/>
              </a:rPr>
              <a:t> March 2022</a:t>
            </a:r>
            <a:br>
              <a:rPr lang="en-US" sz="5000" kern="1200" dirty="0">
                <a:solidFill>
                  <a:schemeClr val="bg1"/>
                </a:solidFill>
                <a:latin typeface="+mj-lt"/>
                <a:ea typeface="+mj-ea"/>
                <a:cs typeface="+mj-cs"/>
              </a:rPr>
            </a:br>
            <a:br>
              <a:rPr lang="en-US" sz="5000" kern="1200" dirty="0">
                <a:solidFill>
                  <a:schemeClr val="bg1"/>
                </a:solidFill>
                <a:latin typeface="+mj-lt"/>
                <a:ea typeface="+mj-ea"/>
                <a:cs typeface="+mj-cs"/>
              </a:rPr>
            </a:br>
            <a:r>
              <a:rPr lang="en-US" sz="5000" kern="1200" dirty="0">
                <a:solidFill>
                  <a:schemeClr val="bg1"/>
                </a:solidFill>
                <a:latin typeface="+mj-lt"/>
                <a:ea typeface="+mj-ea"/>
                <a:cs typeface="+mj-cs"/>
              </a:rPr>
              <a:t>The Committee announced a review on leadership and public standards</a:t>
            </a:r>
          </a:p>
        </p:txBody>
      </p:sp>
      <p:sp>
        <p:nvSpPr>
          <p:cNvPr id="13" name="Rectangle 12">
            <a:extLst>
              <a:ext uri="{FF2B5EF4-FFF2-40B4-BE49-F238E27FC236}">
                <a16:creationId xmlns:a16="http://schemas.microsoft.com/office/drawing/2014/main" id="{1A89CBBC-7743-43D9-A324-25CB472E9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4112" y="638849"/>
            <a:ext cx="5505449" cy="547564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D1AD065-8B84-B682-BFFF-C3A267E8B118}"/>
              </a:ext>
            </a:extLst>
          </p:cNvPr>
          <p:cNvPicPr>
            <a:picLocks noChangeAspect="1"/>
          </p:cNvPicPr>
          <p:nvPr/>
        </p:nvPicPr>
        <p:blipFill>
          <a:blip r:embed="rId2"/>
          <a:stretch>
            <a:fillRect/>
          </a:stretch>
        </p:blipFill>
        <p:spPr>
          <a:xfrm>
            <a:off x="6583776" y="1754606"/>
            <a:ext cx="4806120" cy="3244130"/>
          </a:xfrm>
          <a:prstGeom prst="rect">
            <a:avLst/>
          </a:prstGeom>
        </p:spPr>
      </p:pic>
    </p:spTree>
    <p:extLst>
      <p:ext uri="{BB962C8B-B14F-4D97-AF65-F5344CB8AC3E}">
        <p14:creationId xmlns:p14="http://schemas.microsoft.com/office/powerpoint/2010/main" val="11740430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63C7E3-5DF5-F6DB-96D4-E5193A58C3E4}"/>
              </a:ext>
            </a:extLst>
          </p:cNvPr>
          <p:cNvSpPr>
            <a:spLocks noGrp="1"/>
          </p:cNvSpPr>
          <p:nvPr>
            <p:ph type="title"/>
          </p:nvPr>
        </p:nvSpPr>
        <p:spPr>
          <a:xfrm>
            <a:off x="838200" y="365125"/>
            <a:ext cx="4247508" cy="2552736"/>
          </a:xfrm>
        </p:spPr>
        <p:txBody>
          <a:bodyPr>
            <a:normAutofit/>
          </a:bodyPr>
          <a:lstStyle/>
          <a:p>
            <a:r>
              <a:rPr lang="en-GB" dirty="0"/>
              <a:t>Chair Jonathan Evans said:</a:t>
            </a:r>
          </a:p>
        </p:txBody>
      </p:sp>
      <p:sp>
        <p:nvSpPr>
          <p:cNvPr id="4" name="Content Placeholder 3">
            <a:extLst>
              <a:ext uri="{FF2B5EF4-FFF2-40B4-BE49-F238E27FC236}">
                <a16:creationId xmlns:a16="http://schemas.microsoft.com/office/drawing/2014/main" id="{56AC6AFD-B76E-54A3-3575-3ED0B9464922}"/>
              </a:ext>
            </a:extLst>
          </p:cNvPr>
          <p:cNvSpPr>
            <a:spLocks noGrp="1"/>
          </p:cNvSpPr>
          <p:nvPr>
            <p:ph idx="1"/>
          </p:nvPr>
        </p:nvSpPr>
        <p:spPr>
          <a:xfrm>
            <a:off x="838201" y="2917861"/>
            <a:ext cx="3733800" cy="3259102"/>
          </a:xfrm>
        </p:spPr>
        <p:txBody>
          <a:bodyPr/>
          <a:lstStyle/>
          <a:p>
            <a:r>
              <a:rPr lang="en-US" dirty="0"/>
              <a:t>The role of leadership in embedding the Seven Principles of Public Life in public sector </a:t>
            </a:r>
            <a:r>
              <a:rPr lang="en-US" dirty="0" err="1"/>
              <a:t>organisations</a:t>
            </a:r>
            <a:endParaRPr lang="en-US" dirty="0"/>
          </a:p>
          <a:p>
            <a:r>
              <a:rPr lang="en-US" dirty="0"/>
              <a:t>Good practice in a range of </a:t>
            </a:r>
            <a:r>
              <a:rPr lang="en-US" dirty="0" err="1"/>
              <a:t>organisations</a:t>
            </a:r>
            <a:endParaRPr lang="en-US" dirty="0"/>
          </a:p>
          <a:p>
            <a:endParaRPr lang="en-GB" dirty="0"/>
          </a:p>
        </p:txBody>
      </p:sp>
      <p:sp>
        <p:nvSpPr>
          <p:cNvPr id="6" name="TextBox 5">
            <a:extLst>
              <a:ext uri="{FF2B5EF4-FFF2-40B4-BE49-F238E27FC236}">
                <a16:creationId xmlns:a16="http://schemas.microsoft.com/office/drawing/2014/main" id="{3E395CD5-FD75-A2A9-2F85-BA449341AF48}"/>
              </a:ext>
            </a:extLst>
          </p:cNvPr>
          <p:cNvSpPr txBox="1"/>
          <p:nvPr/>
        </p:nvSpPr>
        <p:spPr>
          <a:xfrm>
            <a:off x="5266361" y="681037"/>
            <a:ext cx="6579741" cy="5693866"/>
          </a:xfrm>
          <a:prstGeom prst="rect">
            <a:avLst/>
          </a:prstGeom>
          <a:solidFill>
            <a:srgbClr val="FFFF00"/>
          </a:solidFill>
          <a:ln w="38100">
            <a:solidFill>
              <a:schemeClr val="tx1"/>
            </a:solidFill>
          </a:ln>
        </p:spPr>
        <p:txBody>
          <a:bodyPr wrap="square">
            <a:spAutoFit/>
          </a:bodyPr>
          <a:lstStyle/>
          <a:p>
            <a:r>
              <a:rPr lang="en-US" sz="2800" dirty="0"/>
              <a:t>“Rules and procedures are necessary to prevent corruption but they are not all that is needed to ensure high standards in public life.. </a:t>
            </a:r>
          </a:p>
          <a:p>
            <a:r>
              <a:rPr lang="en-US" sz="2800" dirty="0"/>
              <a:t>… not possible to write a rulebook to cover every possible ethical dilemma a public servant may face. </a:t>
            </a:r>
          </a:p>
          <a:p>
            <a:r>
              <a:rPr lang="en-US" sz="2800" dirty="0"/>
              <a:t>Living up to a shared public service ethos - as set out in the Seven Principles of Public Life - helps staff at all levels make the right judgement calls and demonstrate the highest ethical standards as they go about their work on the public’s behalf.”</a:t>
            </a:r>
            <a:endParaRPr lang="en-GB" sz="2800" dirty="0"/>
          </a:p>
        </p:txBody>
      </p:sp>
    </p:spTree>
    <p:extLst>
      <p:ext uri="{BB962C8B-B14F-4D97-AF65-F5344CB8AC3E}">
        <p14:creationId xmlns:p14="http://schemas.microsoft.com/office/powerpoint/2010/main" val="29420151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39592"/>
            <a:ext cx="9144000" cy="2387600"/>
          </a:xfrm>
        </p:spPr>
        <p:txBody>
          <a:bodyPr>
            <a:normAutofit/>
          </a:bodyPr>
          <a:lstStyle/>
          <a:p>
            <a:r>
              <a:rPr lang="en-GB" dirty="0"/>
              <a:t>The Nolan Principles </a:t>
            </a:r>
            <a:br>
              <a:rPr lang="en-GB" dirty="0"/>
            </a:br>
            <a:r>
              <a:rPr lang="en-GB" sz="3200" dirty="0"/>
              <a:t>as </a:t>
            </a:r>
            <a:r>
              <a:rPr lang="en-GB" sz="3600" dirty="0"/>
              <a:t>the basis of the ethical standards expected of public office holders</a:t>
            </a:r>
          </a:p>
        </p:txBody>
      </p:sp>
      <p:sp>
        <p:nvSpPr>
          <p:cNvPr id="3" name="Subtitle 2"/>
          <p:cNvSpPr>
            <a:spLocks noGrp="1"/>
          </p:cNvSpPr>
          <p:nvPr>
            <p:ph type="subTitle" idx="1"/>
          </p:nvPr>
        </p:nvSpPr>
        <p:spPr>
          <a:xfrm>
            <a:off x="1514272" y="4224608"/>
            <a:ext cx="9144000" cy="1655762"/>
          </a:xfrm>
        </p:spPr>
        <p:txBody>
          <a:bodyPr>
            <a:normAutofit/>
          </a:bodyPr>
          <a:lstStyle/>
          <a:p>
            <a:endParaRPr lang="en-GB" sz="2800" dirty="0"/>
          </a:p>
        </p:txBody>
      </p:sp>
    </p:spTree>
    <p:extLst>
      <p:ext uri="{BB962C8B-B14F-4D97-AF65-F5344CB8AC3E}">
        <p14:creationId xmlns:p14="http://schemas.microsoft.com/office/powerpoint/2010/main" val="26437261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862FE-94B6-9AFA-28C3-DB6C5DA2F7F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4B3CEB-3915-D8B3-DB7F-B786952DBC5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D80911C-619C-A5F0-7EEB-218B7053E7DD}"/>
              </a:ext>
            </a:extLst>
          </p:cNvPr>
          <p:cNvPicPr>
            <a:picLocks noChangeAspect="1"/>
          </p:cNvPicPr>
          <p:nvPr/>
        </p:nvPicPr>
        <p:blipFill>
          <a:blip r:embed="rId2"/>
          <a:stretch>
            <a:fillRect/>
          </a:stretch>
        </p:blipFill>
        <p:spPr>
          <a:xfrm>
            <a:off x="767634" y="48475"/>
            <a:ext cx="10656732" cy="6761050"/>
          </a:xfrm>
          <a:prstGeom prst="rect">
            <a:avLst/>
          </a:prstGeom>
        </p:spPr>
      </p:pic>
      <p:pic>
        <p:nvPicPr>
          <p:cNvPr id="5" name="Picture 4">
            <a:hlinkClick r:id="rId3"/>
            <a:extLst>
              <a:ext uri="{FF2B5EF4-FFF2-40B4-BE49-F238E27FC236}">
                <a16:creationId xmlns:a16="http://schemas.microsoft.com/office/drawing/2014/main" id="{C59862C8-6435-7578-459A-41121BBAA0F2}"/>
              </a:ext>
            </a:extLst>
          </p:cNvPr>
          <p:cNvPicPr>
            <a:picLocks noChangeAspect="1"/>
          </p:cNvPicPr>
          <p:nvPr/>
        </p:nvPicPr>
        <p:blipFill>
          <a:blip r:embed="rId4"/>
          <a:stretch>
            <a:fillRect/>
          </a:stretch>
        </p:blipFill>
        <p:spPr>
          <a:xfrm rot="290473">
            <a:off x="8044665" y="1387012"/>
            <a:ext cx="3759029" cy="4825204"/>
          </a:xfrm>
          <a:prstGeom prst="rect">
            <a:avLst/>
          </a:prstGeom>
          <a:ln w="25400">
            <a:solidFill>
              <a:schemeClr val="tx1"/>
            </a:solidFill>
          </a:ln>
        </p:spPr>
      </p:pic>
    </p:spTree>
    <p:extLst>
      <p:ext uri="{BB962C8B-B14F-4D97-AF65-F5344CB8AC3E}">
        <p14:creationId xmlns:p14="http://schemas.microsoft.com/office/powerpoint/2010/main" val="37721063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4B595-55F4-4616-B628-5D634E131D1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297E087-16EB-466C-873B-1A2B6B6334DE}"/>
              </a:ext>
            </a:extLst>
          </p:cNvPr>
          <p:cNvSpPr>
            <a:spLocks noGrp="1"/>
          </p:cNvSpPr>
          <p:nvPr>
            <p:ph idx="1"/>
          </p:nvPr>
        </p:nvSpPr>
        <p:spPr/>
        <p:txBody>
          <a:bodyPr>
            <a:normAutofit fontScale="77500" lnSpcReduction="20000"/>
          </a:bodyPr>
          <a:lstStyle/>
          <a:p>
            <a:r>
              <a:rPr lang="en-GB" dirty="0"/>
              <a:t>Committee on Standards in Public Life </a:t>
            </a:r>
            <a:r>
              <a:rPr lang="en-GB" dirty="0">
                <a:hlinkClick r:id="rId2"/>
              </a:rPr>
              <a:t>https://www.gov.uk/government/organisations/the-committee-on-standards-in-public-life</a:t>
            </a:r>
            <a:r>
              <a:rPr lang="en-GB" dirty="0"/>
              <a:t> </a:t>
            </a:r>
          </a:p>
          <a:p>
            <a:r>
              <a:rPr lang="en-US" dirty="0"/>
              <a:t>Jones, O. (2015) </a:t>
            </a:r>
            <a:r>
              <a:rPr lang="en-US" i="1" dirty="0"/>
              <a:t>The Establishment</a:t>
            </a:r>
            <a:r>
              <a:rPr lang="en-US" dirty="0"/>
              <a:t>. London: Penguin</a:t>
            </a:r>
          </a:p>
          <a:p>
            <a:r>
              <a:rPr lang="en-US" dirty="0"/>
              <a:t>Knights, M. (2016) Corruption Now and Then: a blog by Professor Mark Knights, reflecting on historical and current corruption scandals, available at </a:t>
            </a:r>
            <a:r>
              <a:rPr lang="en-US" dirty="0">
                <a:hlinkClick r:id="rId3"/>
              </a:rPr>
              <a:t>https://blogs.warwick.ac.uk/historyofcorruption/</a:t>
            </a:r>
            <a:r>
              <a:rPr lang="en-US" dirty="0"/>
              <a:t> , accessed on 22nd January 2017.</a:t>
            </a:r>
          </a:p>
          <a:p>
            <a:r>
              <a:rPr lang="en-GB" dirty="0" err="1"/>
              <a:t>Oborne</a:t>
            </a:r>
            <a:r>
              <a:rPr lang="en-GB" dirty="0"/>
              <a:t>, P. (2022) </a:t>
            </a:r>
            <a:r>
              <a:rPr lang="en-US" dirty="0"/>
              <a:t>"Liz Truss is Finished and may have destroyed the Conservative Party altogether“. Double Down News, available at </a:t>
            </a:r>
            <a:r>
              <a:rPr lang="en-US" dirty="0">
                <a:hlinkClick r:id="rId4"/>
              </a:rPr>
              <a:t>https://www.doubledown.news/watch/2022/october/16/peter-oborne-demolishes-liz-truss</a:t>
            </a:r>
            <a:r>
              <a:rPr lang="en-US" dirty="0"/>
              <a:t> accessed on 6th October 2022</a:t>
            </a:r>
          </a:p>
          <a:p>
            <a:r>
              <a:rPr lang="en-US" dirty="0" err="1"/>
              <a:t>Oborne</a:t>
            </a:r>
            <a:r>
              <a:rPr lang="en-US" dirty="0"/>
              <a:t> P (2008) The Triumph of the Political Class, Pocket Books: London</a:t>
            </a:r>
          </a:p>
          <a:p>
            <a:r>
              <a:rPr lang="en-US" dirty="0"/>
              <a:t>UK Government (2015) ‘Ministerial Code’ available at https://www.gov.uk/government/publications/ministerial-code accessed 15th October 2015</a:t>
            </a:r>
          </a:p>
          <a:p>
            <a:endParaRPr lang="en-US" dirty="0"/>
          </a:p>
          <a:p>
            <a:endParaRPr lang="en-GB" dirty="0"/>
          </a:p>
        </p:txBody>
      </p:sp>
    </p:spTree>
    <p:extLst>
      <p:ext uri="{BB962C8B-B14F-4D97-AF65-F5344CB8AC3E}">
        <p14:creationId xmlns:p14="http://schemas.microsoft.com/office/powerpoint/2010/main" val="530370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E8FDC-6752-1A0E-41AA-0142F52E1CC5}"/>
              </a:ext>
            </a:extLst>
          </p:cNvPr>
          <p:cNvSpPr>
            <a:spLocks noGrp="1"/>
          </p:cNvSpPr>
          <p:nvPr>
            <p:ph type="title"/>
          </p:nvPr>
        </p:nvSpPr>
        <p:spPr/>
        <p:txBody>
          <a:bodyPr/>
          <a:lstStyle/>
          <a:p>
            <a:r>
              <a:rPr lang="en-GB" dirty="0"/>
              <a:t>Ethical Standards and Ethical Behaviour</a:t>
            </a:r>
          </a:p>
        </p:txBody>
      </p:sp>
      <p:sp>
        <p:nvSpPr>
          <p:cNvPr id="3" name="Content Placeholder 2">
            <a:extLst>
              <a:ext uri="{FF2B5EF4-FFF2-40B4-BE49-F238E27FC236}">
                <a16:creationId xmlns:a16="http://schemas.microsoft.com/office/drawing/2014/main" id="{C6BACC39-D9E9-6C13-C6EF-78B60ABA5BA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115643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92D27-5D9F-45E8-A3FC-CCE47868DBD0}"/>
              </a:ext>
            </a:extLst>
          </p:cNvPr>
          <p:cNvSpPr>
            <a:spLocks noGrp="1"/>
          </p:cNvSpPr>
          <p:nvPr>
            <p:ph type="title"/>
          </p:nvPr>
        </p:nvSpPr>
        <p:spPr/>
        <p:txBody>
          <a:bodyPr/>
          <a:lstStyle/>
          <a:p>
            <a:r>
              <a:rPr lang="en-GB" dirty="0"/>
              <a:t>September 2020</a:t>
            </a:r>
          </a:p>
        </p:txBody>
      </p:sp>
      <p:sp>
        <p:nvSpPr>
          <p:cNvPr id="3" name="Content Placeholder 2">
            <a:extLst>
              <a:ext uri="{FF2B5EF4-FFF2-40B4-BE49-F238E27FC236}">
                <a16:creationId xmlns:a16="http://schemas.microsoft.com/office/drawing/2014/main" id="{7E1DB9CB-1599-4528-8554-AC9F859FA6FB}"/>
              </a:ext>
            </a:extLst>
          </p:cNvPr>
          <p:cNvSpPr>
            <a:spLocks noGrp="1"/>
          </p:cNvSpPr>
          <p:nvPr>
            <p:ph idx="1"/>
          </p:nvPr>
        </p:nvSpPr>
        <p:spPr>
          <a:xfrm>
            <a:off x="838200" y="1825625"/>
            <a:ext cx="4601547" cy="4351338"/>
          </a:xfrm>
        </p:spPr>
        <p:txBody>
          <a:bodyPr/>
          <a:lstStyle/>
          <a:p>
            <a:endParaRPr lang="en-GB" dirty="0"/>
          </a:p>
        </p:txBody>
      </p:sp>
      <p:pic>
        <p:nvPicPr>
          <p:cNvPr id="5" name="Picture 4">
            <a:extLst>
              <a:ext uri="{FF2B5EF4-FFF2-40B4-BE49-F238E27FC236}">
                <a16:creationId xmlns:a16="http://schemas.microsoft.com/office/drawing/2014/main" id="{B9E60184-C43D-4F20-9FC0-76B21979253F}"/>
              </a:ext>
            </a:extLst>
          </p:cNvPr>
          <p:cNvPicPr>
            <a:picLocks noChangeAspect="1"/>
          </p:cNvPicPr>
          <p:nvPr/>
        </p:nvPicPr>
        <p:blipFill>
          <a:blip r:embed="rId2"/>
          <a:stretch>
            <a:fillRect/>
          </a:stretch>
        </p:blipFill>
        <p:spPr>
          <a:xfrm>
            <a:off x="5926559" y="1502228"/>
            <a:ext cx="5427241" cy="4012163"/>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7590471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686</TotalTime>
  <Words>1302</Words>
  <Application>Microsoft Office PowerPoint</Application>
  <PresentationFormat>Widescreen</PresentationFormat>
  <Paragraphs>137</Paragraphs>
  <Slides>34</Slides>
  <Notes>0</Notes>
  <HiddenSlides>1</HiddenSlides>
  <MMClips>2</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34</vt:i4>
      </vt:variant>
    </vt:vector>
  </HeadingPairs>
  <TitlesOfParts>
    <vt:vector size="39" baseType="lpstr">
      <vt:lpstr>Arial</vt:lpstr>
      <vt:lpstr>Calibri</vt:lpstr>
      <vt:lpstr>Calibri Light</vt:lpstr>
      <vt:lpstr>Office Theme</vt:lpstr>
      <vt:lpstr>1_Office Theme</vt:lpstr>
      <vt:lpstr>4. Standards in Public life</vt:lpstr>
      <vt:lpstr>Aims</vt:lpstr>
      <vt:lpstr>Headline from 60 years ago</vt:lpstr>
      <vt:lpstr>PowerPoint Presentation</vt:lpstr>
      <vt:lpstr>PowerPoint Presentation</vt:lpstr>
      <vt:lpstr>PowerPoint Presentation</vt:lpstr>
      <vt:lpstr>Clean Government</vt:lpstr>
      <vt:lpstr>Virtuous Victorians</vt:lpstr>
      <vt:lpstr>Plato, the Sophists and the Ring of Gyges</vt:lpstr>
      <vt:lpstr>Conrad 1899</vt:lpstr>
      <vt:lpstr>MP Expenses Scandal 2009</vt:lpstr>
      <vt:lpstr>Destruction of the Conservative Party?</vt:lpstr>
      <vt:lpstr>PowerPoint Presentation</vt:lpstr>
      <vt:lpstr>Tom Scholar</vt:lpstr>
      <vt:lpstr>PowerPoint Presentation</vt:lpstr>
      <vt:lpstr>Ethical Theories</vt:lpstr>
      <vt:lpstr>PowerPoint Presentation</vt:lpstr>
      <vt:lpstr>What and why?</vt:lpstr>
      <vt:lpstr>Criminality aside –   Do we want good leaders or good people?  Is the system stacked in favour of particular people with particular associations?</vt:lpstr>
      <vt:lpstr>PowerPoint Presentation</vt:lpstr>
      <vt:lpstr>Standards in Public Life</vt:lpstr>
      <vt:lpstr>PowerPoint Presentation</vt:lpstr>
      <vt:lpstr>Chair’s responsibilities</vt:lpstr>
      <vt:lpstr>PowerPoint Presentation</vt:lpstr>
      <vt:lpstr>PowerPoint Presentation</vt:lpstr>
      <vt:lpstr>PowerPoint Presentation</vt:lpstr>
      <vt:lpstr>PowerPoint Presentation</vt:lpstr>
      <vt:lpstr>8th March 2022  The Committee announced a review on leadership and public standards</vt:lpstr>
      <vt:lpstr>Chair Jonathan Evans said:</vt:lpstr>
      <vt:lpstr>The Nolan Principles  as the basis of the ethical standards expected of public office holders</vt:lpstr>
      <vt:lpstr>PowerPoint Presentation</vt:lpstr>
      <vt:lpstr>References</vt:lpstr>
      <vt:lpstr>Ethical Standards and Ethical Behaviour</vt:lpstr>
      <vt:lpstr>September 2020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10</cp:revision>
  <dcterms:created xsi:type="dcterms:W3CDTF">2020-12-01T18:21:28Z</dcterms:created>
  <dcterms:modified xsi:type="dcterms:W3CDTF">2023-02-22T18:06:36Z</dcterms:modified>
</cp:coreProperties>
</file>