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svg" ContentType="image/svg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4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7A7EC"/>
    <a:srgbClr val="FFFF99"/>
    <a:srgbClr val="34343D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0" d="100"/>
          <a:sy n="80" d="100"/>
        </p:scale>
        <p:origin x="-802" y="-14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CF208A-D5F4-4417-9431-17E891AA6BA4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280AFD-96E2-4EA6-BDAB-D7A7BDFECD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82301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280AFD-96E2-4EA6-BDAB-D7A7BDFECDD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3729676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pPr/>
              <a:t>9/24/2019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20702316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pPr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68209937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 spc="3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pPr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1300767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pPr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71405495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21606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21606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pPr/>
              <a:t>9/24/2019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85973339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pPr/>
              <a:t>9/24/2019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64480354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pPr/>
              <a:t>9/24/2019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819188798"/>
      </p:ext>
    </p:extLst>
  </p:cSld>
  <p:clrMapOvr>
    <a:masterClrMapping/>
  </p:clrMapOvr>
  <p:hf sldNum="0" hdr="0" ftr="0" dt="0"/>
  <p:extLst>
    <p:ext uri="{DCECCB84-F9BA-43D5-87BE-67443E8EF086}">
      <p15:sldGuideLst xmlns=""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1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pPr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278953164"/>
      </p:ext>
    </p:extLst>
  </p:cSld>
  <p:clrMapOvr>
    <a:masterClrMapping/>
  </p:clrMapOvr>
  <p:hf sldNum="0" hdr="0" ftr="0" dt="0"/>
  <p:extLst>
    <p:ext uri="{DCECCB84-F9BA-43D5-87BE-67443E8EF086}">
      <p15:sldGuideLst xmlns=""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pPr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71141611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pPr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4453673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pPr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24552096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262393"/>
            <a:ext cx="9692640" cy="1428929"/>
          </a:xfrm>
          <a:prstGeom prst="rect">
            <a:avLst/>
          </a:prstGeom>
        </p:spPr>
        <p:txBody>
          <a:bodyPr vert="horz" lIns="91440" tIns="27432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pPr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fld id="{34B7E4EF-A1BD-40F4-AB7B-04F084DD991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729469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 spc="-5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image" Target="../media/image11.svg"/><Relationship Id="rId3" Type="http://schemas.openxmlformats.org/officeDocument/2006/relationships/image" Target="../media/image1.jpeg"/><Relationship Id="rId7" Type="http://schemas.openxmlformats.org/officeDocument/2006/relationships/image" Target="../media/image5.svg"/><Relationship Id="rId12" Type="http://schemas.openxmlformats.org/officeDocument/2006/relationships/image" Target="../media/image6.png"/><Relationship Id="rId17" Type="http://schemas.openxmlformats.org/officeDocument/2006/relationships/image" Target="../media/image15.sv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image" Target="../media/image9.svg"/><Relationship Id="rId5" Type="http://schemas.openxmlformats.org/officeDocument/2006/relationships/image" Target="../media/image3.svg"/><Relationship Id="rId15" Type="http://schemas.openxmlformats.org/officeDocument/2006/relationships/image" Target="../media/image13.svg"/><Relationship Id="rId10" Type="http://schemas.openxmlformats.org/officeDocument/2006/relationships/image" Target="../media/image5.png"/><Relationship Id="rId4" Type="http://schemas.openxmlformats.org/officeDocument/2006/relationships/image" Target="../media/image2.png"/><Relationship Id="rId9" Type="http://schemas.openxmlformats.org/officeDocument/2006/relationships/image" Target="../media/image7.svg"/><Relationship Id="rId1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="" xmlns:a16="http://schemas.microsoft.com/office/drawing/2014/main" id="{A7CFCAEA-2ED1-480E-970C-3F5EBC79DB0E}"/>
              </a:ext>
            </a:extLst>
          </p:cNvPr>
          <p:cNvSpPr/>
          <p:nvPr/>
        </p:nvSpPr>
        <p:spPr>
          <a:xfrm>
            <a:off x="4165580" y="346131"/>
            <a:ext cx="3860837" cy="2719719"/>
          </a:xfrm>
          <a:prstGeom prst="rect">
            <a:avLst/>
          </a:prstGeom>
          <a:ln w="19050">
            <a:noFill/>
            <a:prstDash val="sysDot"/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y-GB" sz="1600" b="1" u="sng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Amdana i</a:t>
            </a:r>
          </a:p>
          <a:p>
            <a:pPr algn="ctr"/>
            <a:r>
              <a:rPr lang="cy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Rwy’n unigolyn hyderus, trefnus a chyfeillgar sydd ag angerdd i ddilyn gyrfa fel athrawes. Mae yna foddhad anhygoel wrth gefnogi plant i ddysgu ac rwy'n awyddus i gymryd cyfrifoldeb </a:t>
            </a:r>
            <a:r>
              <a:rPr lang="cy-GB" sz="1200" dirty="0" smtClean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am gynnydd dosbarth o blant.</a:t>
            </a:r>
            <a:endParaRPr lang="cy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  <a:p>
            <a:pPr algn="ctr"/>
            <a:endParaRPr lang="cy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  <a:p>
            <a:pPr algn="ctr"/>
            <a:r>
              <a:rPr lang="cy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Fy hoff ddiddordebau i yw nofio, coginio a dawnsio.</a:t>
            </a:r>
          </a:p>
          <a:p>
            <a:pPr algn="ctr"/>
            <a:endParaRPr lang="cy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  <a:cs typeface="Times New Roman" panose="02020603050405020304" pitchFamily="18" charset="0"/>
            </a:endParaRPr>
          </a:p>
          <a:p>
            <a:pPr algn="ctr"/>
            <a:endParaRPr lang="cy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  <a:cs typeface="Times New Roman" panose="02020603050405020304" pitchFamily="18" charset="0"/>
            </a:endParaRPr>
          </a:p>
          <a:p>
            <a:pPr algn="ctr"/>
            <a:endParaRPr lang="cy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  <a:cs typeface="Times New Roman" panose="02020603050405020304" pitchFamily="18" charset="0"/>
            </a:endParaRPr>
          </a:p>
          <a:p>
            <a:pPr algn="ctr"/>
            <a:endParaRPr lang="cy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  <a:cs typeface="Times New Roman" panose="02020603050405020304" pitchFamily="18" charset="0"/>
            </a:endParaRPr>
          </a:p>
          <a:p>
            <a:pPr algn="ctr"/>
            <a:endParaRPr lang="cy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17" name="Picture 16" descr="Miss Lowri Beryl John">
            <a:extLst>
              <a:ext uri="{FF2B5EF4-FFF2-40B4-BE49-F238E27FC236}">
                <a16:creationId xmlns="" xmlns:a16="http://schemas.microsoft.com/office/drawing/2014/main" id="{83CC686B-01EF-467D-893B-03A86E07005B}"/>
              </a:ext>
              <a:ext uri="{C183D7F6-B498-43B3-948B-1728B52AA6E4}">
                <adec:decorative xmlns=""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601" y="330265"/>
            <a:ext cx="2439054" cy="2544803"/>
          </a:xfrm>
          <a:prstGeom prst="rect">
            <a:avLst/>
          </a:prstGeom>
          <a:noFill/>
          <a:ln w="190500" cap="sq">
            <a:solidFill>
              <a:schemeClr val="accent3">
                <a:lumMod val="75000"/>
              </a:schemeClr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53" name="Graphic 52" descr="Cupcake">
            <a:extLst>
              <a:ext uri="{FF2B5EF4-FFF2-40B4-BE49-F238E27FC236}">
                <a16:creationId xmlns="" xmlns:a16="http://schemas.microsoft.com/office/drawing/2014/main" id="{77277AD4-E64F-4672-8138-2A53D982146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723947" y="2192941"/>
            <a:ext cx="608392" cy="608392"/>
          </a:xfrm>
          <a:prstGeom prst="rect">
            <a:avLst/>
          </a:prstGeom>
        </p:spPr>
      </p:pic>
      <p:pic>
        <p:nvPicPr>
          <p:cNvPr id="55" name="Graphic 54" descr="Swimming">
            <a:extLst>
              <a:ext uri="{FF2B5EF4-FFF2-40B4-BE49-F238E27FC236}">
                <a16:creationId xmlns="" xmlns:a16="http://schemas.microsoft.com/office/drawing/2014/main" id="{F1A90902-8AF4-4BDE-B7C3-B2F4BFEED25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812021" y="2192941"/>
            <a:ext cx="608393" cy="608393"/>
          </a:xfrm>
          <a:prstGeom prst="rect">
            <a:avLst/>
          </a:prstGeom>
        </p:spPr>
      </p:pic>
      <p:pic>
        <p:nvPicPr>
          <p:cNvPr id="59" name="Graphic 58" descr="Dancing">
            <a:extLst>
              <a:ext uri="{FF2B5EF4-FFF2-40B4-BE49-F238E27FC236}">
                <a16:creationId xmlns="" xmlns:a16="http://schemas.microsoft.com/office/drawing/2014/main" id="{1D791B4C-5FB8-4630-8F0F-C5C64785E979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523552" y="2192941"/>
            <a:ext cx="608392" cy="608392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="" xmlns:a16="http://schemas.microsoft.com/office/drawing/2014/main" id="{FFEA6C44-5C4C-4520-9FD4-63675D5FB917}"/>
              </a:ext>
            </a:extLst>
          </p:cNvPr>
          <p:cNvSpPr txBox="1"/>
          <p:nvPr/>
        </p:nvSpPr>
        <p:spPr>
          <a:xfrm rot="21244003">
            <a:off x="899171" y="3023310"/>
            <a:ext cx="2643644" cy="338554"/>
          </a:xfrm>
          <a:prstGeom prst="rect">
            <a:avLst/>
          </a:prstGeom>
          <a:solidFill>
            <a:schemeClr val="tx1">
              <a:lumMod val="95000"/>
            </a:schemeClr>
          </a:solidFill>
          <a:ln w="28575">
            <a:solidFill>
              <a:schemeClr val="tx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Miss Lowri John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="" xmlns:a16="http://schemas.microsoft.com/office/drawing/2014/main" id="{F361A084-251F-401C-97A6-8847C4526308}"/>
              </a:ext>
            </a:extLst>
          </p:cNvPr>
          <p:cNvSpPr txBox="1"/>
          <p:nvPr/>
        </p:nvSpPr>
        <p:spPr>
          <a:xfrm>
            <a:off x="727561" y="3827101"/>
            <a:ext cx="2981408" cy="221599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Profiad</a:t>
            </a:r>
            <a:r>
              <a:rPr lang="en-GB" sz="1600" b="1" u="sng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 addysgu </a:t>
            </a:r>
            <a:r>
              <a:rPr lang="en-GB" sz="1600" b="1" u="sng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blaenorol</a:t>
            </a:r>
            <a:endParaRPr lang="en-GB" sz="1600" b="1" u="sng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  <a:p>
            <a:pPr algn="ctr"/>
            <a:endParaRPr lang="en-GB" sz="1400" dirty="0"/>
          </a:p>
          <a:p>
            <a:r>
              <a:rPr lang="en-GB" sz="1200" b="1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2019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 Cynorthwy-ydd Dysgu Cyfnod Sylfaen/ Cyfnod Allweddol 2</a:t>
            </a:r>
          </a:p>
          <a:p>
            <a:endParaRPr lang="en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  <a:p>
            <a:r>
              <a:rPr lang="en-GB" sz="1200" b="1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2016-2018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 Arweinydd Ystafell Feithrin</a:t>
            </a:r>
          </a:p>
          <a:p>
            <a:endParaRPr lang="en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  <a:p>
            <a:r>
              <a:rPr lang="en-GB" sz="1200" b="1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2015</a:t>
            </a:r>
            <a:r>
              <a:rPr lang="en-US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 </a:t>
            </a:r>
            <a:r>
              <a:rPr lang="en-GB" sz="1200" dirty="0" err="1" smtClean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Adeiladu</a:t>
            </a:r>
            <a:r>
              <a:rPr lang="en-GB" sz="1200" dirty="0" smtClean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 </a:t>
            </a:r>
            <a:r>
              <a:rPr lang="en-GB" sz="1200" dirty="0" err="1" smtClean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maes</a:t>
            </a:r>
            <a:r>
              <a:rPr lang="en-GB" sz="1200" dirty="0" smtClean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 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chwarae i blant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yn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 </a:t>
            </a:r>
            <a:r>
              <a:rPr lang="en-GB" sz="1200" dirty="0" smtClean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Uganda a </a:t>
            </a:r>
            <a:r>
              <a:rPr lang="en-GB" sz="1200" dirty="0" err="1" smtClean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dysgu</a:t>
            </a:r>
            <a:r>
              <a:rPr lang="en-GB" sz="1200" dirty="0" smtClean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 </a:t>
            </a:r>
            <a:r>
              <a:rPr lang="en-GB" sz="1200" dirty="0" err="1" smtClean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Celf</a:t>
            </a:r>
            <a:endParaRPr lang="en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  <a:p>
            <a:endParaRPr lang="en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  <a:p>
            <a:r>
              <a:rPr lang="en-GB" sz="1200" b="1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2012-2013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 Athrawes dysgu nofio i blant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="" xmlns:a16="http://schemas.microsoft.com/office/drawing/2014/main" id="{EC540F0B-F645-417A-89FF-2FC25766631C}"/>
              </a:ext>
            </a:extLst>
          </p:cNvPr>
          <p:cNvSpPr/>
          <p:nvPr/>
        </p:nvSpPr>
        <p:spPr>
          <a:xfrm>
            <a:off x="8335880" y="3827101"/>
            <a:ext cx="3246670" cy="2739211"/>
          </a:xfrm>
          <a:prstGeom prst="rect">
            <a:avLst/>
          </a:prstGeom>
          <a:ln w="19050">
            <a:noFill/>
          </a:ln>
        </p:spPr>
        <p:txBody>
          <a:bodyPr wrap="square">
            <a:spAutoFit/>
          </a:bodyPr>
          <a:lstStyle/>
          <a:p>
            <a:r>
              <a:rPr lang="en-GB" sz="1600" b="1" u="sng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Cefndir</a:t>
            </a:r>
            <a:r>
              <a:rPr lang="en-GB" sz="1600" b="1" u="sng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 </a:t>
            </a:r>
            <a:r>
              <a:rPr lang="en-GB" sz="1600" b="1" u="sng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academaidd</a:t>
            </a:r>
            <a:endParaRPr lang="en-GB" sz="1600" b="1" u="sng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  <a:p>
            <a:endParaRPr lang="en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  <a:p>
            <a:r>
              <a:rPr lang="en-GB" sz="1200" b="1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2005-2012 Ysgol Y Preseli</a:t>
            </a:r>
          </a:p>
          <a:p>
            <a:endParaRPr lang="en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  <a:p>
            <a:pPr lvl="0"/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TGAU: 12</a:t>
            </a:r>
            <a:r>
              <a:rPr lang="en-GB" sz="1200" b="1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 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(graddau A-C)</a:t>
            </a:r>
          </a:p>
          <a:p>
            <a:pPr lvl="0"/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Lefel AS: Cymraeg (C) </a:t>
            </a:r>
          </a:p>
          <a:p>
            <a:pPr lvl="0"/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Lefel A: TGCH (B)</a:t>
            </a:r>
          </a:p>
          <a:p>
            <a:pPr lvl="0"/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BTEC (Lefel 3) Iechyd a Gofal (Rhagoriaeth *)</a:t>
            </a:r>
          </a:p>
          <a:p>
            <a:pPr lvl="0"/>
            <a:endParaRPr lang="en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  <a:p>
            <a:r>
              <a:rPr lang="en-GB" sz="1200" b="1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2013-2016 Prifysgol Aberystwyth</a:t>
            </a:r>
          </a:p>
          <a:p>
            <a:endParaRPr lang="en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  <a:p>
            <a:pPr lvl="0"/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BA (Hons) Astudiaethau Plentyndod (Cyntaf)</a:t>
            </a:r>
          </a:p>
          <a:p>
            <a:pPr lvl="0"/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Mentor Addysg i fyfyrwyr israddedig</a:t>
            </a:r>
          </a:p>
          <a:p>
            <a:pPr lvl="0"/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Cynrichiolydd Cyfwrng Cymraeg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="" xmlns:a16="http://schemas.microsoft.com/office/drawing/2014/main" id="{7ABCEFCF-A50C-401D-81C6-885023A22D0E}"/>
              </a:ext>
            </a:extLst>
          </p:cNvPr>
          <p:cNvSpPr/>
          <p:nvPr/>
        </p:nvSpPr>
        <p:spPr>
          <a:xfrm>
            <a:off x="4165580" y="3271601"/>
            <a:ext cx="3721172" cy="2677656"/>
          </a:xfrm>
          <a:prstGeom prst="rect">
            <a:avLst/>
          </a:prstGeom>
          <a:ln w="1905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600" b="1" u="sng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Pam </a:t>
            </a:r>
            <a:r>
              <a:rPr lang="en-GB" sz="1600" b="1" u="sng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ydw</a:t>
            </a:r>
            <a:r>
              <a:rPr lang="en-GB" sz="1600" b="1" u="sng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 i am </a:t>
            </a:r>
          </a:p>
          <a:p>
            <a:pPr algn="ctr"/>
            <a:r>
              <a:rPr lang="en-GB" sz="1600" b="1" u="sng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addysgu?</a:t>
            </a:r>
          </a:p>
          <a:p>
            <a:pPr algn="ctr"/>
            <a:endParaRPr lang="en-GB" sz="1600" b="1" u="sng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  <a:p>
            <a:pPr algn="ctr"/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Cyfle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i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wneud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gwahaniaeth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cadarnhaol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i bob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plentyn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o bob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cefndir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 </a:t>
            </a:r>
          </a:p>
          <a:p>
            <a:pPr algn="ctr"/>
            <a:endParaRPr lang="en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  <a:cs typeface="Times New Roman" panose="02020603050405020304" pitchFamily="18" charset="0"/>
            </a:endParaRPr>
          </a:p>
          <a:p>
            <a:pPr algn="ctr"/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Rydw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i am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baratoi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pob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plentyn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ar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gyfer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dyfodol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na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ellir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eu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rhagweld</a:t>
            </a:r>
            <a:endParaRPr lang="en-GB" sz="1200" b="1" dirty="0">
              <a:ln w="22225">
                <a:solidFill>
                  <a:schemeClr val="accent2"/>
                </a:solidFill>
                <a:prstDash val="solid"/>
              </a:ln>
              <a:latin typeface="Microsoft YaHei UI Light" panose="020B0502040204020203" pitchFamily="34" charset="-122"/>
              <a:ea typeface="Microsoft YaHei UI Light" panose="020B0502040204020203" pitchFamily="34" charset="-122"/>
              <a:cs typeface="Times New Roman" panose="02020603050405020304" pitchFamily="18" charset="0"/>
            </a:endParaRPr>
          </a:p>
          <a:p>
            <a:pPr algn="ctr"/>
            <a:endParaRPr lang="en-GB" sz="12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Microsoft YaHei UI Light" panose="020B0502040204020203" pitchFamily="34" charset="-122"/>
              <a:ea typeface="Microsoft YaHei UI Light" panose="020B0502040204020203" pitchFamily="34" charset="-122"/>
              <a:cs typeface="Times New Roman" panose="02020603050405020304" pitchFamily="18" charset="0"/>
            </a:endParaRPr>
          </a:p>
          <a:p>
            <a:pPr algn="ctr"/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Ysbrydoli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plant i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wneud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eu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gorau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glas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a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chyrraedd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eu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potensial</a:t>
            </a: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Times New Roman" panose="02020603050405020304" pitchFamily="18" charset="0"/>
              </a:rPr>
              <a:t>.</a:t>
            </a:r>
          </a:p>
          <a:p>
            <a:pPr marL="228600" indent="-228600">
              <a:buAutoNum type="arabicPeriod"/>
            </a:pPr>
            <a:endParaRPr lang="en-GB" sz="1200" b="1" dirty="0">
              <a:latin typeface="Microsoft YaHei UI Light" panose="020B0502040204020203" pitchFamily="34" charset="-122"/>
              <a:ea typeface="Microsoft YaHei UI Light" panose="020B0502040204020203" pitchFamily="34" charset="-122"/>
              <a:cs typeface="Times New Roman" panose="02020603050405020304" pitchFamily="18" charset="0"/>
            </a:endParaRPr>
          </a:p>
          <a:p>
            <a:endParaRPr lang="en-GB" sz="1200" b="1" dirty="0">
              <a:latin typeface="Microsoft YaHei UI Light" panose="020B0502040204020203" pitchFamily="34" charset="-122"/>
              <a:ea typeface="Microsoft YaHei UI Light" panose="020B0502040204020203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72" name="Graphic 71" descr="Star">
            <a:extLst>
              <a:ext uri="{FF2B5EF4-FFF2-40B4-BE49-F238E27FC236}">
                <a16:creationId xmlns="" xmlns:a16="http://schemas.microsoft.com/office/drawing/2014/main" id="{E4D3F2D1-F998-4415-BC17-C977713B5374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292455" y="3994721"/>
            <a:ext cx="208727" cy="208727"/>
          </a:xfrm>
          <a:prstGeom prst="rect">
            <a:avLst/>
          </a:prstGeom>
        </p:spPr>
      </p:pic>
      <p:pic>
        <p:nvPicPr>
          <p:cNvPr id="74" name="Graphic 73" descr="Star">
            <a:extLst>
              <a:ext uri="{FF2B5EF4-FFF2-40B4-BE49-F238E27FC236}">
                <a16:creationId xmlns="" xmlns:a16="http://schemas.microsoft.com/office/drawing/2014/main" id="{089ADEB0-D293-4713-8794-F9F75DCD65CF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083728" y="4562265"/>
            <a:ext cx="208727" cy="208727"/>
          </a:xfrm>
          <a:prstGeom prst="rect">
            <a:avLst/>
          </a:prstGeom>
        </p:spPr>
      </p:pic>
      <p:pic>
        <p:nvPicPr>
          <p:cNvPr id="75" name="Graphic 74" descr="Star">
            <a:extLst>
              <a:ext uri="{FF2B5EF4-FFF2-40B4-BE49-F238E27FC236}">
                <a16:creationId xmlns="" xmlns:a16="http://schemas.microsoft.com/office/drawing/2014/main" id="{2634417E-72A9-4DB2-AEC4-B86D5E1CD7DE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106478" y="5120851"/>
            <a:ext cx="208727" cy="208727"/>
          </a:xfrm>
          <a:prstGeom prst="rect">
            <a:avLst/>
          </a:prstGeom>
        </p:spPr>
      </p:pic>
      <p:sp>
        <p:nvSpPr>
          <p:cNvPr id="79" name="Rectangle: Rounded Corners 78">
            <a:extLst>
              <a:ext uri="{FF2B5EF4-FFF2-40B4-BE49-F238E27FC236}">
                <a16:creationId xmlns="" xmlns:a16="http://schemas.microsoft.com/office/drawing/2014/main" id="{65B13325-7784-4938-B482-D1459D803206}"/>
              </a:ext>
            </a:extLst>
          </p:cNvPr>
          <p:cNvSpPr/>
          <p:nvPr/>
        </p:nvSpPr>
        <p:spPr>
          <a:xfrm>
            <a:off x="3981298" y="3229539"/>
            <a:ext cx="4229402" cy="271971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0" name="TextBox 79">
            <a:extLst>
              <a:ext uri="{FF2B5EF4-FFF2-40B4-BE49-F238E27FC236}">
                <a16:creationId xmlns="" xmlns:a16="http://schemas.microsoft.com/office/drawing/2014/main" id="{724A817B-14CA-46FD-9805-C9CB4F3A6797}"/>
              </a:ext>
            </a:extLst>
          </p:cNvPr>
          <p:cNvSpPr txBox="1"/>
          <p:nvPr/>
        </p:nvSpPr>
        <p:spPr>
          <a:xfrm>
            <a:off x="8352461" y="343047"/>
            <a:ext cx="3527819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Hoffaf bod yn athrawes:</a:t>
            </a:r>
          </a:p>
          <a:p>
            <a:pPr algn="ctr"/>
            <a:endParaRPr lang="en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Rhagorol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Parchus</a:t>
            </a:r>
          </a:p>
          <a:p>
            <a:endParaRPr lang="en-GB" sz="1200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  <a:p>
            <a:endParaRPr lang="en-GB" sz="1600" b="1" u="sng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  <a:p>
            <a:r>
              <a:rPr lang="en-GB" sz="1600" b="1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Hoffaf addysgu:</a:t>
            </a:r>
          </a:p>
          <a:p>
            <a:endParaRPr lang="en-GB" sz="1200" b="1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Y Cyfnod Sylfaen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Cyfnod Allweddol 2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Pynciau Cyfnod Allweddol 3 (Cymraeg,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Saesneg, Addysg Grefyddol, Hanes)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="" xmlns:a16="http://schemas.microsoft.com/office/drawing/2014/main" id="{DB4EE066-8740-4087-B1E5-9C707734BCBA}"/>
              </a:ext>
            </a:extLst>
          </p:cNvPr>
          <p:cNvSpPr txBox="1"/>
          <p:nvPr/>
        </p:nvSpPr>
        <p:spPr>
          <a:xfrm>
            <a:off x="9536142" y="777348"/>
            <a:ext cx="1680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Ysbridoledig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dirty="0">
                <a:latin typeface="Microsoft YaHei UI Light" panose="020B0502040204020203" pitchFamily="34" charset="-122"/>
                <a:ea typeface="Microsoft YaHei UI Light" panose="020B0502040204020203" pitchFamily="34" charset="-122"/>
              </a:rPr>
              <a:t>Hwyl</a:t>
            </a:r>
          </a:p>
        </p:txBody>
      </p:sp>
      <p:pic>
        <p:nvPicPr>
          <p:cNvPr id="89" name="Graphic 88" descr="Graduation cap">
            <a:extLst>
              <a:ext uri="{FF2B5EF4-FFF2-40B4-BE49-F238E27FC236}">
                <a16:creationId xmlns="" xmlns:a16="http://schemas.microsoft.com/office/drawing/2014/main" id="{1E707993-E968-4056-8A8A-97668C49E4FB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876821" y="5614533"/>
            <a:ext cx="914400" cy="914400"/>
          </a:xfrm>
          <a:prstGeom prst="rect">
            <a:avLst/>
          </a:prstGeom>
        </p:spPr>
      </p:pic>
      <p:pic>
        <p:nvPicPr>
          <p:cNvPr id="91" name="Graphic 90" descr="Children">
            <a:extLst>
              <a:ext uri="{FF2B5EF4-FFF2-40B4-BE49-F238E27FC236}">
                <a16:creationId xmlns="" xmlns:a16="http://schemas.microsoft.com/office/drawing/2014/main" id="{C0CDA157-FD00-4039-9AFD-D9A8D388BE19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4334172" y="5651912"/>
            <a:ext cx="914400" cy="914400"/>
          </a:xfrm>
          <a:prstGeom prst="rect">
            <a:avLst/>
          </a:prstGeom>
        </p:spPr>
      </p:pic>
      <p:pic>
        <p:nvPicPr>
          <p:cNvPr id="93" name="Graphic 92" descr="Earth globe Africa and Europe">
            <a:extLst>
              <a:ext uri="{FF2B5EF4-FFF2-40B4-BE49-F238E27FC236}">
                <a16:creationId xmlns="" xmlns:a16="http://schemas.microsoft.com/office/drawing/2014/main" id="{C3942E66-3C8D-4E56-98A3-F3B075360535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5656221" y="5747967"/>
            <a:ext cx="742362" cy="74236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View">
      <a:majorFont>
        <a:latin typeface="Century Schoolbook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1516</TotalTime>
  <Words>219</Words>
  <Application>Microsoft Office PowerPoint</Application>
  <PresentationFormat>Custom</PresentationFormat>
  <Paragraphs>54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View</vt:lpstr>
      <vt:lpstr>Slide 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Lowri J</cp:lastModifiedBy>
  <cp:revision>109</cp:revision>
  <dcterms:created xsi:type="dcterms:W3CDTF">2019-09-05T20:58:34Z</dcterms:created>
  <dcterms:modified xsi:type="dcterms:W3CDTF">2019-09-24T18:18:05Z</dcterms:modified>
</cp:coreProperties>
</file>