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vml" ContentType="application/vnd.openxmlformats-officedocument.vmlDrawing"/>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41"/>
  </p:notesMasterIdLst>
  <p:sldIdLst>
    <p:sldId id="256" r:id="rId5"/>
    <p:sldId id="257" r:id="rId6"/>
    <p:sldId id="258" r:id="rId7"/>
    <p:sldId id="259" r:id="rId8"/>
    <p:sldId id="260" r:id="rId9"/>
    <p:sldId id="261" r:id="rId10"/>
    <p:sldId id="262" r:id="rId11"/>
    <p:sldId id="263" r:id="rId12"/>
    <p:sldId id="264" r:id="rId13"/>
    <p:sldId id="265" r:id="rId14"/>
    <p:sldId id="268" r:id="rId15"/>
    <p:sldId id="269" r:id="rId16"/>
    <p:sldId id="270" r:id="rId17"/>
    <p:sldId id="272" r:id="rId18"/>
    <p:sldId id="273" r:id="rId19"/>
    <p:sldId id="274" r:id="rId20"/>
    <p:sldId id="275" r:id="rId21"/>
    <p:sldId id="276" r:id="rId22"/>
    <p:sldId id="277" r:id="rId23"/>
    <p:sldId id="278" r:id="rId24"/>
    <p:sldId id="279" r:id="rId25"/>
    <p:sldId id="280" r:id="rId26"/>
    <p:sldId id="271" r:id="rId27"/>
    <p:sldId id="282" r:id="rId28"/>
    <p:sldId id="283" r:id="rId29"/>
    <p:sldId id="281" r:id="rId30"/>
    <p:sldId id="285" r:id="rId31"/>
    <p:sldId id="284" r:id="rId32"/>
    <p:sldId id="286" r:id="rId33"/>
    <p:sldId id="287" r:id="rId34"/>
    <p:sldId id="288" r:id="rId35"/>
    <p:sldId id="289" r:id="rId36"/>
    <p:sldId id="290" r:id="rId37"/>
    <p:sldId id="291" r:id="rId38"/>
    <p:sldId id="292" r:id="rId39"/>
    <p:sldId id="267" r:id="rId4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12" autoAdjust="0"/>
    <p:restoredTop sz="94660"/>
  </p:normalViewPr>
  <p:slideViewPr>
    <p:cSldViewPr snapToGrid="0">
      <p:cViewPr>
        <p:scale>
          <a:sx n="100" d="100"/>
          <a:sy n="100" d="100"/>
        </p:scale>
        <p:origin x="280" y="-5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33.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33.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672CB0-BCFB-4431-8BE7-E8BE23B31C59}" type="datetimeFigureOut">
              <a:rPr lang="en-GB" smtClean="0"/>
              <a:t>18/03/2020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5FB4EE-DCD3-4CCB-BDF0-DE8182BE7CF4}" type="slidenum">
              <a:rPr lang="en-GB" smtClean="0"/>
              <a:t>‹#›</a:t>
            </a:fld>
            <a:endParaRPr lang="en-GB"/>
          </a:p>
        </p:txBody>
      </p:sp>
    </p:spTree>
    <p:extLst>
      <p:ext uri="{BB962C8B-B14F-4D97-AF65-F5344CB8AC3E}">
        <p14:creationId xmlns:p14="http://schemas.microsoft.com/office/powerpoint/2010/main" val="19831307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p:txBody>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AD914059-28FF-46C3-B695-A032A95184D2}" type="slidenum">
              <a:rPr lang="en-US" altLang="en-US" sz="1200"/>
              <a:pPr/>
              <a:t>2</a:t>
            </a:fld>
            <a:endParaRPr lang="en-US" altLang="en-US" sz="1200"/>
          </a:p>
        </p:txBody>
      </p:sp>
      <p:sp>
        <p:nvSpPr>
          <p:cNvPr id="23555" name="Rectangle 2"/>
          <p:cNvSpPr>
            <a:spLocks noGrp="1" noRot="1" noChangeAspect="1" noChangeArrowheads="1" noTextEdit="1"/>
          </p:cNvSpPr>
          <p:nvPr>
            <p:ph type="sldImg"/>
          </p:nvPr>
        </p:nvSpPr>
        <p:spPr>
          <a:ln/>
        </p:spPr>
      </p:sp>
      <p:sp>
        <p:nvSpPr>
          <p:cNvPr id="235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Tree>
    <p:extLst>
      <p:ext uri="{BB962C8B-B14F-4D97-AF65-F5344CB8AC3E}">
        <p14:creationId xmlns:p14="http://schemas.microsoft.com/office/powerpoint/2010/main" val="40138639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p:txBody>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40ECB351-27EB-4DA2-91B1-86C2A2C72088}" type="slidenum">
              <a:rPr lang="en-US" altLang="en-US" sz="1200"/>
              <a:pPr/>
              <a:t>3</a:t>
            </a:fld>
            <a:endParaRPr lang="en-US" altLang="en-US" sz="1200"/>
          </a:p>
        </p:txBody>
      </p:sp>
      <p:sp>
        <p:nvSpPr>
          <p:cNvPr id="24579" name="Rectangle 2"/>
          <p:cNvSpPr>
            <a:spLocks noGrp="1" noRot="1" noChangeAspect="1" noChangeArrowheads="1" noTextEdit="1"/>
          </p:cNvSpPr>
          <p:nvPr>
            <p:ph type="sldImg"/>
          </p:nvPr>
        </p:nvSpPr>
        <p:spPr>
          <a:ln/>
        </p:spPr>
      </p:sp>
      <p:sp>
        <p:nvSpPr>
          <p:cNvPr id="245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Tree>
    <p:extLst>
      <p:ext uri="{BB962C8B-B14F-4D97-AF65-F5344CB8AC3E}">
        <p14:creationId xmlns:p14="http://schemas.microsoft.com/office/powerpoint/2010/main" val="23495652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p:txBody>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673753AC-705D-44FD-BA8A-5C694A0B7C21}" type="slidenum">
              <a:rPr lang="en-US" altLang="en-US" sz="1200"/>
              <a:pPr/>
              <a:t>4</a:t>
            </a:fld>
            <a:endParaRPr lang="en-US" altLang="en-US" sz="1200"/>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Tree>
    <p:extLst>
      <p:ext uri="{BB962C8B-B14F-4D97-AF65-F5344CB8AC3E}">
        <p14:creationId xmlns:p14="http://schemas.microsoft.com/office/powerpoint/2010/main" val="26406586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p:txBody>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656F4710-BF36-4CD4-A1BD-82E7979C26D1}" type="slidenum">
              <a:rPr lang="en-US" altLang="en-US" sz="1200"/>
              <a:pPr/>
              <a:t>5</a:t>
            </a:fld>
            <a:endParaRPr lang="en-US" altLang="en-US" sz="1200"/>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Tree>
    <p:extLst>
      <p:ext uri="{BB962C8B-B14F-4D97-AF65-F5344CB8AC3E}">
        <p14:creationId xmlns:p14="http://schemas.microsoft.com/office/powerpoint/2010/main" val="37504596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p:txBody>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3603C464-A3EE-437D-8136-0636A554F1DB}" type="slidenum">
              <a:rPr lang="en-US" altLang="en-US" sz="1200"/>
              <a:pPr/>
              <a:t>6</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Tree>
    <p:extLst>
      <p:ext uri="{BB962C8B-B14F-4D97-AF65-F5344CB8AC3E}">
        <p14:creationId xmlns:p14="http://schemas.microsoft.com/office/powerpoint/2010/main" val="18059440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p:txBody>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F75CDFF2-A508-4AC8-843E-8BE88F825E39}" type="slidenum">
              <a:rPr lang="en-US" altLang="en-US" sz="1200"/>
              <a:pPr/>
              <a:t>7</a:t>
            </a:fld>
            <a:endParaRPr lang="en-US" altLang="en-US" sz="1200"/>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Tree>
    <p:extLst>
      <p:ext uri="{BB962C8B-B14F-4D97-AF65-F5344CB8AC3E}">
        <p14:creationId xmlns:p14="http://schemas.microsoft.com/office/powerpoint/2010/main" val="31623299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p:txBody>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C92AC1F9-CF71-4FA2-B47D-BF039903242A}" type="slidenum">
              <a:rPr lang="en-US" altLang="en-US" sz="1200"/>
              <a:pPr/>
              <a:t>8</a:t>
            </a:fld>
            <a:endParaRPr lang="en-US" altLang="en-US" sz="1200"/>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Tree>
    <p:extLst>
      <p:ext uri="{BB962C8B-B14F-4D97-AF65-F5344CB8AC3E}">
        <p14:creationId xmlns:p14="http://schemas.microsoft.com/office/powerpoint/2010/main" val="7452635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p:txBody>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030AF0CE-9F87-47FE-B2EA-548354C52A93}" type="slidenum">
              <a:rPr lang="en-US" altLang="en-US" sz="1200"/>
              <a:pPr/>
              <a:t>9</a:t>
            </a:fld>
            <a:endParaRPr lang="en-US" altLang="en-US" sz="120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Tree>
    <p:extLst>
      <p:ext uri="{BB962C8B-B14F-4D97-AF65-F5344CB8AC3E}">
        <p14:creationId xmlns:p14="http://schemas.microsoft.com/office/powerpoint/2010/main" val="24639060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p:txBody>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1BB23E68-BF14-4CE1-A808-2A72686AF99B}" type="slidenum">
              <a:rPr lang="en-US" altLang="en-US" sz="1200"/>
              <a:pPr/>
              <a:t>10</a:t>
            </a:fld>
            <a:endParaRPr lang="en-US" altLang="en-US" sz="1200"/>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Tree>
    <p:extLst>
      <p:ext uri="{BB962C8B-B14F-4D97-AF65-F5344CB8AC3E}">
        <p14:creationId xmlns:p14="http://schemas.microsoft.com/office/powerpoint/2010/main" val="31279797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p:cNvSpPr>
            <a:spLocks noGrp="1" noChangeArrowheads="1"/>
          </p:cNvSpPr>
          <p:nvPr>
            <p:ph type="sldNum" sz="quarter" idx="5"/>
          </p:nvPr>
        </p:nvSpPr>
        <p:spPr/>
        <p:txBody>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fld id="{AE5DDEEA-17A4-4B6F-8CD0-F88D328139E4}" type="slidenum">
              <a:rPr lang="en-US" altLang="en-US" sz="1200"/>
              <a:pPr/>
              <a:t>36</a:t>
            </a:fld>
            <a:endParaRPr lang="en-US" altLang="en-US" sz="1200"/>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Tree>
    <p:extLst>
      <p:ext uri="{BB962C8B-B14F-4D97-AF65-F5344CB8AC3E}">
        <p14:creationId xmlns:p14="http://schemas.microsoft.com/office/powerpoint/2010/main" val="313748419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9974A99A-354E-4AAC-B87D-038441D61E9A}" type="datetimeFigureOut">
              <a:rPr lang="en-GB" smtClean="0"/>
              <a:t>18/03/2020</a:t>
            </a:fld>
            <a:endParaRPr lang="en-GB"/>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38DC872-C60B-443A-8E59-CDB783CDBE56}" type="slidenum">
              <a:rPr lang="en-GB" smtClean="0"/>
              <a:t>‹#›</a:t>
            </a:fld>
            <a:endParaRPr lang="en-GB"/>
          </a:p>
        </p:txBody>
      </p:sp>
    </p:spTree>
    <p:extLst>
      <p:ext uri="{BB962C8B-B14F-4D97-AF65-F5344CB8AC3E}">
        <p14:creationId xmlns:p14="http://schemas.microsoft.com/office/powerpoint/2010/main" val="25511913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974A99A-354E-4AAC-B87D-038441D61E9A}" type="datetimeFigureOut">
              <a:rPr lang="en-GB" smtClean="0"/>
              <a:t>18/03/2020</a:t>
            </a:fld>
            <a:endParaRPr lang="en-GB"/>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38DC872-C60B-443A-8E59-CDB783CDBE56}" type="slidenum">
              <a:rPr lang="en-GB" smtClean="0"/>
              <a:t>‹#›</a:t>
            </a:fld>
            <a:endParaRPr lang="en-GB"/>
          </a:p>
        </p:txBody>
      </p:sp>
    </p:spTree>
    <p:extLst>
      <p:ext uri="{BB962C8B-B14F-4D97-AF65-F5344CB8AC3E}">
        <p14:creationId xmlns:p14="http://schemas.microsoft.com/office/powerpoint/2010/main" val="37645761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974A99A-354E-4AAC-B87D-038441D61E9A}" type="datetimeFigureOut">
              <a:rPr lang="en-GB" smtClean="0"/>
              <a:t>18/03/2020</a:t>
            </a:fld>
            <a:endParaRPr lang="en-GB"/>
          </a:p>
        </p:txBody>
      </p:sp>
      <p:sp>
        <p:nvSpPr>
          <p:cNvPr id="6" name="Slide Number Placeholder 5"/>
          <p:cNvSpPr>
            <a:spLocks noGrp="1"/>
          </p:cNvSpPr>
          <p:nvPr>
            <p:ph type="sldNum" sz="quarter" idx="12"/>
          </p:nvPr>
        </p:nvSpPr>
        <p:spPr/>
        <p:txBody>
          <a:bodyPr/>
          <a:lstStyle/>
          <a:p>
            <a:fld id="{338DC872-C60B-443A-8E59-CDB783CDBE56}" type="slidenum">
              <a:rPr lang="en-GB" smtClean="0"/>
              <a:t>‹#›</a:t>
            </a:fld>
            <a:endParaRPr lang="en-GB"/>
          </a:p>
        </p:txBody>
      </p:sp>
    </p:spTree>
    <p:extLst>
      <p:ext uri="{BB962C8B-B14F-4D97-AF65-F5344CB8AC3E}">
        <p14:creationId xmlns:p14="http://schemas.microsoft.com/office/powerpoint/2010/main" val="34140725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974A99A-354E-4AAC-B87D-038441D61E9A}" type="datetimeFigureOut">
              <a:rPr lang="en-GB" smtClean="0"/>
              <a:t>18/03/2020</a:t>
            </a:fld>
            <a:endParaRPr lang="en-GB"/>
          </a:p>
        </p:txBody>
      </p:sp>
      <p:sp>
        <p:nvSpPr>
          <p:cNvPr id="7" name="Slide Number Placeholder 6"/>
          <p:cNvSpPr>
            <a:spLocks noGrp="1"/>
          </p:cNvSpPr>
          <p:nvPr>
            <p:ph type="sldNum" sz="quarter" idx="12"/>
          </p:nvPr>
        </p:nvSpPr>
        <p:spPr/>
        <p:txBody>
          <a:bodyPr/>
          <a:lstStyle/>
          <a:p>
            <a:fld id="{338DC872-C60B-443A-8E59-CDB783CDBE56}" type="slidenum">
              <a:rPr lang="en-GB" smtClean="0"/>
              <a:t>‹#›</a:t>
            </a:fld>
            <a:endParaRPr lang="en-GB"/>
          </a:p>
        </p:txBody>
      </p:sp>
    </p:spTree>
    <p:extLst>
      <p:ext uri="{BB962C8B-B14F-4D97-AF65-F5344CB8AC3E}">
        <p14:creationId xmlns:p14="http://schemas.microsoft.com/office/powerpoint/2010/main" val="12911119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457200" y="2174877"/>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974A99A-354E-4AAC-B87D-038441D61E9A}" type="datetimeFigureOut">
              <a:rPr lang="en-GB" smtClean="0"/>
              <a:t>18/03/2020</a:t>
            </a:fld>
            <a:endParaRPr lang="en-GB"/>
          </a:p>
        </p:txBody>
      </p:sp>
      <p:sp>
        <p:nvSpPr>
          <p:cNvPr id="9" name="Slide Number Placeholder 8"/>
          <p:cNvSpPr>
            <a:spLocks noGrp="1"/>
          </p:cNvSpPr>
          <p:nvPr>
            <p:ph type="sldNum" sz="quarter" idx="12"/>
          </p:nvPr>
        </p:nvSpPr>
        <p:spPr/>
        <p:txBody>
          <a:bodyPr/>
          <a:lstStyle/>
          <a:p>
            <a:fld id="{338DC872-C60B-443A-8E59-CDB783CDBE56}" type="slidenum">
              <a:rPr lang="en-GB" smtClean="0"/>
              <a:t>‹#›</a:t>
            </a:fld>
            <a:endParaRPr lang="en-GB"/>
          </a:p>
        </p:txBody>
      </p:sp>
    </p:spTree>
    <p:extLst>
      <p:ext uri="{BB962C8B-B14F-4D97-AF65-F5344CB8AC3E}">
        <p14:creationId xmlns:p14="http://schemas.microsoft.com/office/powerpoint/2010/main" val="17586586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974A99A-354E-4AAC-B87D-038441D61E9A}" type="datetimeFigureOut">
              <a:rPr lang="en-GB" smtClean="0"/>
              <a:t>18/03/2020</a:t>
            </a:fld>
            <a:endParaRPr lang="en-GB"/>
          </a:p>
        </p:txBody>
      </p:sp>
      <p:sp>
        <p:nvSpPr>
          <p:cNvPr id="5" name="Slide Number Placeholder 4"/>
          <p:cNvSpPr>
            <a:spLocks noGrp="1"/>
          </p:cNvSpPr>
          <p:nvPr>
            <p:ph type="sldNum" sz="quarter" idx="12"/>
          </p:nvPr>
        </p:nvSpPr>
        <p:spPr/>
        <p:txBody>
          <a:bodyPr/>
          <a:lstStyle/>
          <a:p>
            <a:fld id="{338DC872-C60B-443A-8E59-CDB783CDBE56}" type="slidenum">
              <a:rPr lang="en-GB" smtClean="0"/>
              <a:t>‹#›</a:t>
            </a:fld>
            <a:endParaRPr lang="en-GB"/>
          </a:p>
        </p:txBody>
      </p:sp>
    </p:spTree>
    <p:extLst>
      <p:ext uri="{BB962C8B-B14F-4D97-AF65-F5344CB8AC3E}">
        <p14:creationId xmlns:p14="http://schemas.microsoft.com/office/powerpoint/2010/main" val="6423683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974A99A-354E-4AAC-B87D-038441D61E9A}" type="datetimeFigureOut">
              <a:rPr lang="en-GB" smtClean="0"/>
              <a:t>18/03/2020</a:t>
            </a:fld>
            <a:endParaRPr lang="en-GB"/>
          </a:p>
        </p:txBody>
      </p:sp>
      <p:sp>
        <p:nvSpPr>
          <p:cNvPr id="4" name="Slide Number Placeholder 3"/>
          <p:cNvSpPr>
            <a:spLocks noGrp="1"/>
          </p:cNvSpPr>
          <p:nvPr>
            <p:ph type="sldNum" sz="quarter" idx="12"/>
          </p:nvPr>
        </p:nvSpPr>
        <p:spPr/>
        <p:txBody>
          <a:bodyPr/>
          <a:lstStyle/>
          <a:p>
            <a:fld id="{338DC872-C60B-443A-8E59-CDB783CDBE56}" type="slidenum">
              <a:rPr lang="en-GB" smtClean="0"/>
              <a:t>‹#›</a:t>
            </a:fld>
            <a:endParaRPr lang="en-GB"/>
          </a:p>
        </p:txBody>
      </p:sp>
    </p:spTree>
    <p:extLst>
      <p:ext uri="{BB962C8B-B14F-4D97-AF65-F5344CB8AC3E}">
        <p14:creationId xmlns:p14="http://schemas.microsoft.com/office/powerpoint/2010/main" val="41517424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974A99A-354E-4AAC-B87D-038441D61E9A}" type="datetimeFigureOut">
              <a:rPr lang="en-GB" smtClean="0"/>
              <a:t>18/03/2020</a:t>
            </a:fld>
            <a:endParaRPr lang="en-GB"/>
          </a:p>
        </p:txBody>
      </p:sp>
      <p:sp>
        <p:nvSpPr>
          <p:cNvPr id="7" name="Slide Number Placeholder 6"/>
          <p:cNvSpPr>
            <a:spLocks noGrp="1"/>
          </p:cNvSpPr>
          <p:nvPr>
            <p:ph type="sldNum" sz="quarter" idx="12"/>
          </p:nvPr>
        </p:nvSpPr>
        <p:spPr/>
        <p:txBody>
          <a:bodyPr/>
          <a:lstStyle/>
          <a:p>
            <a:fld id="{338DC872-C60B-443A-8E59-CDB783CDBE56}" type="slidenum">
              <a:rPr lang="en-GB" smtClean="0"/>
              <a:t>‹#›</a:t>
            </a:fld>
            <a:endParaRPr lang="en-GB"/>
          </a:p>
        </p:txBody>
      </p:sp>
    </p:spTree>
    <p:extLst>
      <p:ext uri="{BB962C8B-B14F-4D97-AF65-F5344CB8AC3E}">
        <p14:creationId xmlns:p14="http://schemas.microsoft.com/office/powerpoint/2010/main" val="31334584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974A99A-354E-4AAC-B87D-038441D61E9A}" type="datetimeFigureOut">
              <a:rPr lang="en-GB" smtClean="0"/>
              <a:t>18/03/2020</a:t>
            </a:fld>
            <a:endParaRPr lang="en-GB"/>
          </a:p>
        </p:txBody>
      </p:sp>
      <p:sp>
        <p:nvSpPr>
          <p:cNvPr id="7" name="Slide Number Placeholder 6"/>
          <p:cNvSpPr>
            <a:spLocks noGrp="1"/>
          </p:cNvSpPr>
          <p:nvPr>
            <p:ph type="sldNum" sz="quarter" idx="12"/>
          </p:nvPr>
        </p:nvSpPr>
        <p:spPr/>
        <p:txBody>
          <a:bodyPr/>
          <a:lstStyle/>
          <a:p>
            <a:fld id="{338DC872-C60B-443A-8E59-CDB783CDBE56}" type="slidenum">
              <a:rPr lang="en-GB" smtClean="0"/>
              <a:t>‹#›</a:t>
            </a:fld>
            <a:endParaRPr lang="en-GB"/>
          </a:p>
        </p:txBody>
      </p:sp>
    </p:spTree>
    <p:extLst>
      <p:ext uri="{BB962C8B-B14F-4D97-AF65-F5344CB8AC3E}">
        <p14:creationId xmlns:p14="http://schemas.microsoft.com/office/powerpoint/2010/main" val="1509952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974A99A-354E-4AAC-B87D-038441D61E9A}" type="datetimeFigureOut">
              <a:rPr lang="en-GB" smtClean="0"/>
              <a:t>18/03/2020</a:t>
            </a:fld>
            <a:endParaRPr lang="en-GB"/>
          </a:p>
        </p:txBody>
      </p:sp>
      <p:sp>
        <p:nvSpPr>
          <p:cNvPr id="6" name="Slide Number Placeholder 5"/>
          <p:cNvSpPr>
            <a:spLocks noGrp="1"/>
          </p:cNvSpPr>
          <p:nvPr>
            <p:ph type="sldNum" sz="quarter" idx="12"/>
          </p:nvPr>
        </p:nvSpPr>
        <p:spPr/>
        <p:txBody>
          <a:bodyPr/>
          <a:lstStyle/>
          <a:p>
            <a:fld id="{338DC872-C60B-443A-8E59-CDB783CDBE56}" type="slidenum">
              <a:rPr lang="en-GB" smtClean="0"/>
              <a:t>‹#›</a:t>
            </a:fld>
            <a:endParaRPr lang="en-GB"/>
          </a:p>
        </p:txBody>
      </p:sp>
    </p:spTree>
    <p:extLst>
      <p:ext uri="{BB962C8B-B14F-4D97-AF65-F5344CB8AC3E}">
        <p14:creationId xmlns:p14="http://schemas.microsoft.com/office/powerpoint/2010/main" val="15102431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974A99A-354E-4AAC-B87D-038441D61E9A}" type="datetimeFigureOut">
              <a:rPr lang="en-GB" smtClean="0"/>
              <a:t>18/03/2020</a:t>
            </a:fld>
            <a:endParaRPr lang="en-GB"/>
          </a:p>
        </p:txBody>
      </p:sp>
      <p:sp>
        <p:nvSpPr>
          <p:cNvPr id="6" name="Slide Number Placeholder 5"/>
          <p:cNvSpPr>
            <a:spLocks noGrp="1"/>
          </p:cNvSpPr>
          <p:nvPr>
            <p:ph type="sldNum" sz="quarter" idx="12"/>
          </p:nvPr>
        </p:nvSpPr>
        <p:spPr/>
        <p:txBody>
          <a:bodyPr/>
          <a:lstStyle/>
          <a:p>
            <a:fld id="{338DC872-C60B-443A-8E59-CDB783CDBE56}" type="slidenum">
              <a:rPr lang="en-GB" smtClean="0"/>
              <a:t>‹#›</a:t>
            </a:fld>
            <a:endParaRPr lang="en-GB"/>
          </a:p>
        </p:txBody>
      </p:sp>
    </p:spTree>
    <p:extLst>
      <p:ext uri="{BB962C8B-B14F-4D97-AF65-F5344CB8AC3E}">
        <p14:creationId xmlns:p14="http://schemas.microsoft.com/office/powerpoint/2010/main" val="5572979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974A99A-354E-4AAC-B87D-038441D61E9A}" type="datetimeFigureOut">
              <a:rPr lang="en-GB" smtClean="0"/>
              <a:t>18/03/2020</a:t>
            </a:fld>
            <a:endParaRPr lang="en-GB"/>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38DC872-C60B-443A-8E59-CDB783CDBE56}" type="slidenum">
              <a:rPr lang="en-GB" smtClean="0"/>
              <a:t>‹#›</a:t>
            </a:fld>
            <a:endParaRPr lang="en-GB"/>
          </a:p>
        </p:txBody>
      </p:sp>
    </p:spTree>
    <p:extLst>
      <p:ext uri="{BB962C8B-B14F-4D97-AF65-F5344CB8AC3E}">
        <p14:creationId xmlns:p14="http://schemas.microsoft.com/office/powerpoint/2010/main" val="360962124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3.jpeg"/><Relationship Id="rId4" Type="http://schemas.openxmlformats.org/officeDocument/2006/relationships/image" Target="../media/image12.jpeg"/></Relationships>
</file>

<file path=ppt/slides/_rels/slide8.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4.jpeg"/><Relationship Id="rId7" Type="http://schemas.openxmlformats.org/officeDocument/2006/relationships/image" Target="../media/image18.jpe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7.jpeg"/><Relationship Id="rId11" Type="http://schemas.openxmlformats.org/officeDocument/2006/relationships/image" Target="../media/image22.jpeg"/><Relationship Id="rId5" Type="http://schemas.openxmlformats.org/officeDocument/2006/relationships/image" Target="../media/image16.jpeg"/><Relationship Id="rId10" Type="http://schemas.openxmlformats.org/officeDocument/2006/relationships/image" Target="../media/image21.png"/><Relationship Id="rId4" Type="http://schemas.openxmlformats.org/officeDocument/2006/relationships/image" Target="../media/image15.jpeg"/><Relationship Id="rId9" Type="http://schemas.openxmlformats.org/officeDocument/2006/relationships/image" Target="../media/image20.png"/></Relationships>
</file>

<file path=ppt/slides/_rels/slide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25.jpeg"/><Relationship Id="rId4" Type="http://schemas.openxmlformats.org/officeDocument/2006/relationships/image" Target="../media/image24.jpeg"/></Relationships>
</file>

<file path=ppt/slides/_rels/slide1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28.jpeg"/><Relationship Id="rId5" Type="http://schemas.openxmlformats.org/officeDocument/2006/relationships/image" Target="../media/image25.jpeg"/><Relationship Id="rId4" Type="http://schemas.openxmlformats.org/officeDocument/2006/relationships/image" Target="../media/image27.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33.png"/></Relationships>
</file>

<file path=ppt/slides/_rels/slide25.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2.xml"/><Relationship Id="rId1" Type="http://schemas.openxmlformats.org/officeDocument/2006/relationships/vmlDrawing" Target="../drawings/vmlDrawing2.vml"/><Relationship Id="rId4" Type="http://schemas.openxmlformats.org/officeDocument/2006/relationships/image" Target="../media/image33.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solidFill>
                  <a:schemeClr val="bg1"/>
                </a:solidFill>
              </a:rPr>
              <a:t>Linear Power Supplies</a:t>
            </a:r>
            <a:endParaRPr lang="en-GB" dirty="0">
              <a:solidFill>
                <a:schemeClr val="bg1"/>
              </a:solidFill>
            </a:endParaRPr>
          </a:p>
        </p:txBody>
      </p:sp>
      <p:sp>
        <p:nvSpPr>
          <p:cNvPr id="3" name="Subtitle 2"/>
          <p:cNvSpPr>
            <a:spLocks noGrp="1"/>
          </p:cNvSpPr>
          <p:nvPr>
            <p:ph type="subTitle" idx="1"/>
          </p:nvPr>
        </p:nvSpPr>
        <p:spPr/>
        <p:txBody>
          <a:bodyPr/>
          <a:lstStyle/>
          <a:p>
            <a:r>
              <a:rPr lang="en-GB" dirty="0" smtClean="0"/>
              <a:t>Steve Mosey</a:t>
            </a:r>
            <a:endParaRPr lang="en-GB" dirty="0"/>
          </a:p>
        </p:txBody>
      </p:sp>
    </p:spTree>
    <p:extLst>
      <p:ext uri="{BB962C8B-B14F-4D97-AF65-F5344CB8AC3E}">
        <p14:creationId xmlns:p14="http://schemas.microsoft.com/office/powerpoint/2010/main" val="15999551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2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76487" y="1103314"/>
            <a:ext cx="3788026" cy="16838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5" name="Text Box 3"/>
          <p:cNvSpPr txBox="1">
            <a:spLocks noChangeArrowheads="1"/>
          </p:cNvSpPr>
          <p:nvPr/>
        </p:nvSpPr>
        <p:spPr bwMode="auto">
          <a:xfrm>
            <a:off x="917575" y="257175"/>
            <a:ext cx="7905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000" b="1">
                <a:solidFill>
                  <a:srgbClr val="00368D"/>
                </a:solidFill>
              </a:rPr>
              <a:t>Introduction</a:t>
            </a:r>
          </a:p>
        </p:txBody>
      </p:sp>
      <p:sp>
        <p:nvSpPr>
          <p:cNvPr id="152580" name="Text Box 4"/>
          <p:cNvSpPr txBox="1">
            <a:spLocks noChangeArrowheads="1"/>
          </p:cNvSpPr>
          <p:nvPr/>
        </p:nvSpPr>
        <p:spPr bwMode="auto">
          <a:xfrm>
            <a:off x="616119" y="884238"/>
            <a:ext cx="3388659"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dirty="0">
                <a:solidFill>
                  <a:srgbClr val="00368D"/>
                </a:solidFill>
              </a:rPr>
              <a:t>The electrical supply is transmitted to homes, offices, and factories as an alternating current.</a:t>
            </a:r>
          </a:p>
        </p:txBody>
      </p:sp>
      <p:sp>
        <p:nvSpPr>
          <p:cNvPr id="8" name="Text Box 4"/>
          <p:cNvSpPr txBox="1">
            <a:spLocks noChangeArrowheads="1"/>
          </p:cNvSpPr>
          <p:nvPr/>
        </p:nvSpPr>
        <p:spPr bwMode="auto">
          <a:xfrm>
            <a:off x="616119" y="3179763"/>
            <a:ext cx="3207736"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dirty="0">
                <a:solidFill>
                  <a:srgbClr val="00368D"/>
                </a:solidFill>
              </a:rPr>
              <a:t>Batteries provide direct current, but their cost and limited power capabilities do not always make them the best choice.</a:t>
            </a:r>
          </a:p>
        </p:txBody>
      </p:sp>
      <p:sp>
        <p:nvSpPr>
          <p:cNvPr id="10" name="Text Box 4"/>
          <p:cNvSpPr txBox="1">
            <a:spLocks noChangeArrowheads="1"/>
          </p:cNvSpPr>
          <p:nvPr/>
        </p:nvSpPr>
        <p:spPr bwMode="auto">
          <a:xfrm>
            <a:off x="616119" y="2099469"/>
            <a:ext cx="3184699"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dirty="0">
                <a:solidFill>
                  <a:srgbClr val="00368D"/>
                </a:solidFill>
              </a:rPr>
              <a:t>Many electronic appliances and equipment require direct current.</a:t>
            </a:r>
          </a:p>
        </p:txBody>
      </p:sp>
      <p:sp>
        <p:nvSpPr>
          <p:cNvPr id="7"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9" name="Text Box 4"/>
          <p:cNvSpPr txBox="1">
            <a:spLocks noChangeArrowheads="1"/>
          </p:cNvSpPr>
          <p:nvPr/>
        </p:nvSpPr>
        <p:spPr bwMode="auto">
          <a:xfrm>
            <a:off x="616119" y="4814055"/>
            <a:ext cx="3315311"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dirty="0">
                <a:solidFill>
                  <a:srgbClr val="00368D"/>
                </a:solidFill>
              </a:rPr>
              <a:t>External or internal power supplies convert the AC to DC.</a:t>
            </a:r>
          </a:p>
        </p:txBody>
      </p:sp>
      <p:pic>
        <p:nvPicPr>
          <p:cNvPr id="12" name="Picture 1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98357" y="957263"/>
            <a:ext cx="3104206" cy="20655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20"/>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2504821">
            <a:off x="4225043" y="3447311"/>
            <a:ext cx="3994643" cy="11429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1159248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1000"/>
                                        <p:tgtEl>
                                          <p:spTgt spid="14"/>
                                        </p:tgtEl>
                                      </p:cBhvr>
                                    </p:animEffect>
                                  </p:childTnLst>
                                </p:cTn>
                              </p:par>
                            </p:childTnLst>
                          </p:cTn>
                        </p:par>
                        <p:par>
                          <p:cTn id="8" fill="hold" nodeType="afterGroup">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152580">
                                            <p:txEl>
                                              <p:pRg st="0" end="0"/>
                                            </p:txEl>
                                          </p:spTgt>
                                        </p:tgtEl>
                                        <p:attrNameLst>
                                          <p:attrName>style.visibility</p:attrName>
                                        </p:attrNameLst>
                                      </p:cBhvr>
                                      <p:to>
                                        <p:strVal val="visible"/>
                                      </p:to>
                                    </p:set>
                                    <p:animEffect transition="in" filter="fade">
                                      <p:cBhvr>
                                        <p:cTn id="11" dur="2000"/>
                                        <p:tgtEl>
                                          <p:spTgt spid="152580">
                                            <p:txEl>
                                              <p:pRg st="0" end="0"/>
                                            </p:txEl>
                                          </p:spTgt>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10">
                                            <p:txEl>
                                              <p:pRg st="0" end="0"/>
                                            </p:txEl>
                                          </p:spTgt>
                                        </p:tgtEl>
                                        <p:attrNameLst>
                                          <p:attrName>style.visibility</p:attrName>
                                        </p:attrNameLst>
                                      </p:cBhvr>
                                      <p:to>
                                        <p:strVal val="visible"/>
                                      </p:to>
                                    </p:set>
                                    <p:animEffect transition="in" filter="fade">
                                      <p:cBhvr>
                                        <p:cTn id="16" dur="2000"/>
                                        <p:tgtEl>
                                          <p:spTgt spid="10">
                                            <p:txEl>
                                              <p:pRg st="0" end="0"/>
                                            </p:txEl>
                                          </p:spTgt>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10" presetClass="entr" presetSubtype="0" fill="hold" nodeType="clickEffect">
                                  <p:stCondLst>
                                    <p:cond delay="0"/>
                                  </p:stCondLst>
                                  <p:childTnLst>
                                    <p:set>
                                      <p:cBhvr>
                                        <p:cTn id="20" dur="1" fill="hold">
                                          <p:stCondLst>
                                            <p:cond delay="0"/>
                                          </p:stCondLst>
                                        </p:cTn>
                                        <p:tgtEl>
                                          <p:spTgt spid="12"/>
                                        </p:tgtEl>
                                        <p:attrNameLst>
                                          <p:attrName>style.visibility</p:attrName>
                                        </p:attrNameLst>
                                      </p:cBhvr>
                                      <p:to>
                                        <p:strVal val="visible"/>
                                      </p:to>
                                    </p:set>
                                    <p:animEffect transition="in" filter="fade">
                                      <p:cBhvr>
                                        <p:cTn id="21" dur="1000"/>
                                        <p:tgtEl>
                                          <p:spTgt spid="12"/>
                                        </p:tgtEl>
                                      </p:cBhvr>
                                    </p:animEffect>
                                  </p:childTnLst>
                                </p:cTn>
                              </p:par>
                              <p:par>
                                <p:cTn id="22" presetID="10" presetClass="exit" presetSubtype="0" fill="hold" nodeType="withEffect">
                                  <p:stCondLst>
                                    <p:cond delay="0"/>
                                  </p:stCondLst>
                                  <p:childTnLst>
                                    <p:animEffect transition="out" filter="fade">
                                      <p:cBhvr>
                                        <p:cTn id="23" dur="1000"/>
                                        <p:tgtEl>
                                          <p:spTgt spid="14"/>
                                        </p:tgtEl>
                                      </p:cBhvr>
                                    </p:animEffect>
                                    <p:set>
                                      <p:cBhvr>
                                        <p:cTn id="24" dur="1" fill="hold">
                                          <p:stCondLst>
                                            <p:cond delay="999"/>
                                          </p:stCondLst>
                                        </p:cTn>
                                        <p:tgtEl>
                                          <p:spTgt spid="14"/>
                                        </p:tgtEl>
                                        <p:attrNameLst>
                                          <p:attrName>style.visibility</p:attrName>
                                        </p:attrNameLst>
                                      </p:cBhvr>
                                      <p:to>
                                        <p:strVal val="hidden"/>
                                      </p:to>
                                    </p:set>
                                  </p:childTnLst>
                                </p:cTn>
                              </p:par>
                            </p:childTnLst>
                          </p:cTn>
                        </p:par>
                        <p:par>
                          <p:cTn id="25" fill="hold" nodeType="afterGroup">
                            <p:stCondLst>
                              <p:cond delay="1000"/>
                            </p:stCondLst>
                            <p:childTnLst>
                              <p:par>
                                <p:cTn id="26" presetID="10" presetClass="entr" presetSubtype="0" fill="hold" grpId="0" nodeType="afterEffect">
                                  <p:stCondLst>
                                    <p:cond delay="0"/>
                                  </p:stCondLst>
                                  <p:childTnLst>
                                    <p:set>
                                      <p:cBhvr>
                                        <p:cTn id="27" dur="1" fill="hold">
                                          <p:stCondLst>
                                            <p:cond delay="0"/>
                                          </p:stCondLst>
                                        </p:cTn>
                                        <p:tgtEl>
                                          <p:spTgt spid="8">
                                            <p:txEl>
                                              <p:pRg st="0" end="0"/>
                                            </p:txEl>
                                          </p:spTgt>
                                        </p:tgtEl>
                                        <p:attrNameLst>
                                          <p:attrName>style.visibility</p:attrName>
                                        </p:attrNameLst>
                                      </p:cBhvr>
                                      <p:to>
                                        <p:strVal val="visible"/>
                                      </p:to>
                                    </p:set>
                                    <p:animEffect transition="in" filter="fade">
                                      <p:cBhvr>
                                        <p:cTn id="28" dur="2000"/>
                                        <p:tgtEl>
                                          <p:spTgt spid="8">
                                            <p:txEl>
                                              <p:pRg st="0" end="0"/>
                                            </p:txEl>
                                          </p:spTgt>
                                        </p:tgtEl>
                                      </p:cBhvr>
                                    </p:animEffect>
                                  </p:childTnLst>
                                </p:cTn>
                              </p:par>
                            </p:childTnLst>
                          </p:cTn>
                        </p:par>
                      </p:childTnLst>
                    </p:cTn>
                  </p:par>
                  <p:par>
                    <p:cTn id="29" fill="hold" nodeType="clickPar">
                      <p:stCondLst>
                        <p:cond delay="indefinite"/>
                      </p:stCondLst>
                      <p:childTnLst>
                        <p:par>
                          <p:cTn id="30" fill="hold" nodeType="withGroup">
                            <p:stCondLst>
                              <p:cond delay="0"/>
                            </p:stCondLst>
                            <p:childTnLst>
                              <p:par>
                                <p:cTn id="31" presetID="10" presetClass="entr" presetSubtype="0" fill="hold" nodeType="clickEffect">
                                  <p:stCondLst>
                                    <p:cond delay="0"/>
                                  </p:stCondLst>
                                  <p:childTnLst>
                                    <p:set>
                                      <p:cBhvr>
                                        <p:cTn id="32" dur="1" fill="hold">
                                          <p:stCondLst>
                                            <p:cond delay="0"/>
                                          </p:stCondLst>
                                        </p:cTn>
                                        <p:tgtEl>
                                          <p:spTgt spid="13"/>
                                        </p:tgtEl>
                                        <p:attrNameLst>
                                          <p:attrName>style.visibility</p:attrName>
                                        </p:attrNameLst>
                                      </p:cBhvr>
                                      <p:to>
                                        <p:strVal val="visible"/>
                                      </p:to>
                                    </p:set>
                                    <p:animEffect transition="in" filter="fade">
                                      <p:cBhvr>
                                        <p:cTn id="33" dur="1000"/>
                                        <p:tgtEl>
                                          <p:spTgt spid="13"/>
                                        </p:tgtEl>
                                      </p:cBhvr>
                                    </p:animEffect>
                                  </p:childTnLst>
                                </p:cTn>
                              </p:par>
                            </p:childTnLst>
                          </p:cTn>
                        </p:par>
                        <p:par>
                          <p:cTn id="34" fill="hold" nodeType="afterGroup">
                            <p:stCondLst>
                              <p:cond delay="1000"/>
                            </p:stCondLst>
                            <p:childTnLst>
                              <p:par>
                                <p:cTn id="35" presetID="10" presetClass="entr" presetSubtype="0" fill="hold" grpId="0" nodeType="afterEffect">
                                  <p:stCondLst>
                                    <p:cond delay="0"/>
                                  </p:stCondLst>
                                  <p:childTnLst>
                                    <p:set>
                                      <p:cBhvr>
                                        <p:cTn id="36" dur="1" fill="hold">
                                          <p:stCondLst>
                                            <p:cond delay="0"/>
                                          </p:stCondLst>
                                        </p:cTn>
                                        <p:tgtEl>
                                          <p:spTgt spid="9">
                                            <p:txEl>
                                              <p:pRg st="0" end="0"/>
                                            </p:txEl>
                                          </p:spTgt>
                                        </p:tgtEl>
                                        <p:attrNameLst>
                                          <p:attrName>style.visibility</p:attrName>
                                        </p:attrNameLst>
                                      </p:cBhvr>
                                      <p:to>
                                        <p:strVal val="visible"/>
                                      </p:to>
                                    </p:set>
                                    <p:animEffect transition="in" filter="fade">
                                      <p:cBhvr>
                                        <p:cTn id="37" dur="2000"/>
                                        <p:tgtEl>
                                          <p:spTgt spid="9">
                                            <p:txEl>
                                              <p:pRg st="0" end="0"/>
                                            </p:txEl>
                                          </p:spTgt>
                                        </p:tgtEl>
                                      </p:cBhvr>
                                    </p:animEffect>
                                  </p:childTnLst>
                                </p:cTn>
                              </p:par>
                            </p:childTnLst>
                          </p:cTn>
                        </p:par>
                        <p:par>
                          <p:cTn id="38" fill="hold" nodeType="afterGroup">
                            <p:stCondLst>
                              <p:cond delay="3000"/>
                            </p:stCondLst>
                            <p:childTnLst>
                              <p:par>
                                <p:cTn id="39" presetID="10" presetClass="entr" presetSubtype="0" fill="hold" grpId="0" nodeType="afterEffect">
                                  <p:stCondLst>
                                    <p:cond delay="0"/>
                                  </p:stCondLst>
                                  <p:childTnLst>
                                    <p:set>
                                      <p:cBhvr>
                                        <p:cTn id="40" dur="1" fill="hold">
                                          <p:stCondLst>
                                            <p:cond delay="0"/>
                                          </p:stCondLst>
                                        </p:cTn>
                                        <p:tgtEl>
                                          <p:spTgt spid="7"/>
                                        </p:tgtEl>
                                        <p:attrNameLst>
                                          <p:attrName>style.visibility</p:attrName>
                                        </p:attrNameLst>
                                      </p:cBhvr>
                                      <p:to>
                                        <p:strVal val="visible"/>
                                      </p:to>
                                    </p:set>
                                    <p:animEffect transition="in" filter="fade">
                                      <p:cBhvr>
                                        <p:cTn id="41"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2580" grpId="0" build="allAtOnce"/>
      <p:bldP spid="8" grpId="0" build="allAtOnce"/>
      <p:bldP spid="10" grpId="0" build="allAtOnce"/>
      <p:bldP spid="7" grpId="0" autoUpdateAnimBg="0"/>
      <p:bldP spid="9" grpId="0" build="allAtOnce"/>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p:cNvSpPr txBox="1">
            <a:spLocks noChangeArrowheads="1"/>
          </p:cNvSpPr>
          <p:nvPr/>
        </p:nvSpPr>
        <p:spPr bwMode="auto">
          <a:xfrm>
            <a:off x="1129026" y="1537728"/>
            <a:ext cx="585788"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ctr" eaLnBrk="1" hangingPunct="1"/>
            <a:r>
              <a:rPr lang="en-GB" altLang="en-US" sz="1200"/>
              <a:t>230 V</a:t>
            </a:r>
          </a:p>
          <a:p>
            <a:pPr algn="ctr" eaLnBrk="1" hangingPunct="1"/>
            <a:r>
              <a:rPr lang="en-GB" altLang="en-US" sz="1200"/>
              <a:t>AC</a:t>
            </a:r>
          </a:p>
        </p:txBody>
      </p:sp>
      <p:sp>
        <p:nvSpPr>
          <p:cNvPr id="4099" name="Text Box 3"/>
          <p:cNvSpPr txBox="1">
            <a:spLocks noChangeArrowheads="1"/>
          </p:cNvSpPr>
          <p:nvPr/>
        </p:nvSpPr>
        <p:spPr bwMode="auto">
          <a:xfrm>
            <a:off x="917575" y="257175"/>
            <a:ext cx="7905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000" b="1">
                <a:solidFill>
                  <a:srgbClr val="00368D"/>
                </a:solidFill>
              </a:rPr>
              <a:t>System Diagram</a:t>
            </a:r>
          </a:p>
        </p:txBody>
      </p:sp>
      <p:sp>
        <p:nvSpPr>
          <p:cNvPr id="6"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cxnSp>
        <p:nvCxnSpPr>
          <p:cNvPr id="3" name="Straight Connector 2"/>
          <p:cNvCxnSpPr>
            <a:endCxn id="4" idx="1"/>
          </p:cNvCxnSpPr>
          <p:nvPr/>
        </p:nvCxnSpPr>
        <p:spPr>
          <a:xfrm>
            <a:off x="1257614" y="1758390"/>
            <a:ext cx="503237" cy="0"/>
          </a:xfrm>
          <a:prstGeom prst="line">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4" name="Rectangle 3"/>
          <p:cNvSpPr/>
          <p:nvPr/>
        </p:nvSpPr>
        <p:spPr>
          <a:xfrm>
            <a:off x="1760851" y="1269440"/>
            <a:ext cx="1492250" cy="9794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dirty="0">
                <a:latin typeface="Arial" pitchFamily="34" charset="0"/>
                <a:cs typeface="Arial" pitchFamily="34" charset="0"/>
              </a:rPr>
              <a:t>Change the high voltage to a lower voltage</a:t>
            </a:r>
            <a:endParaRPr lang="en-US" sz="1400" dirty="0">
              <a:latin typeface="Arial" pitchFamily="34" charset="0"/>
              <a:cs typeface="Arial" pitchFamily="34" charset="0"/>
            </a:endParaRPr>
          </a:p>
        </p:txBody>
      </p:sp>
      <p:sp>
        <p:nvSpPr>
          <p:cNvPr id="9" name="Rectangle 8"/>
          <p:cNvSpPr/>
          <p:nvPr/>
        </p:nvSpPr>
        <p:spPr>
          <a:xfrm>
            <a:off x="3948426" y="1269440"/>
            <a:ext cx="1493838" cy="9794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dirty="0">
                <a:latin typeface="Arial" pitchFamily="34" charset="0"/>
                <a:cs typeface="Arial" pitchFamily="34" charset="0"/>
              </a:rPr>
              <a:t>Change the AC into DC</a:t>
            </a:r>
            <a:endParaRPr lang="en-US" sz="1400" dirty="0">
              <a:latin typeface="Arial" pitchFamily="34" charset="0"/>
              <a:cs typeface="Arial" pitchFamily="34" charset="0"/>
            </a:endParaRPr>
          </a:p>
        </p:txBody>
      </p:sp>
      <p:sp>
        <p:nvSpPr>
          <p:cNvPr id="10" name="Rectangle 9"/>
          <p:cNvSpPr/>
          <p:nvPr/>
        </p:nvSpPr>
        <p:spPr>
          <a:xfrm>
            <a:off x="6136001" y="1269440"/>
            <a:ext cx="1493838" cy="9794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dirty="0">
                <a:latin typeface="Arial" pitchFamily="34" charset="0"/>
                <a:cs typeface="Arial" pitchFamily="34" charset="0"/>
              </a:rPr>
              <a:t>Smooth the DC</a:t>
            </a:r>
            <a:endParaRPr lang="en-US" sz="1400" dirty="0">
              <a:latin typeface="Arial" pitchFamily="34" charset="0"/>
              <a:cs typeface="Arial" pitchFamily="34" charset="0"/>
            </a:endParaRPr>
          </a:p>
        </p:txBody>
      </p:sp>
      <p:cxnSp>
        <p:nvCxnSpPr>
          <p:cNvPr id="14" name="Straight Connector 13"/>
          <p:cNvCxnSpPr>
            <a:stCxn id="4" idx="3"/>
            <a:endCxn id="9" idx="1"/>
          </p:cNvCxnSpPr>
          <p:nvPr/>
        </p:nvCxnSpPr>
        <p:spPr>
          <a:xfrm>
            <a:off x="3253101" y="1758390"/>
            <a:ext cx="695325" cy="0"/>
          </a:xfrm>
          <a:prstGeom prst="line">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a:stCxn id="9" idx="3"/>
            <a:endCxn id="10" idx="1"/>
          </p:cNvCxnSpPr>
          <p:nvPr/>
        </p:nvCxnSpPr>
        <p:spPr>
          <a:xfrm>
            <a:off x="5442264" y="1758390"/>
            <a:ext cx="693737" cy="0"/>
          </a:xfrm>
          <a:prstGeom prst="line">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a:stCxn id="10" idx="3"/>
          </p:cNvCxnSpPr>
          <p:nvPr/>
        </p:nvCxnSpPr>
        <p:spPr>
          <a:xfrm>
            <a:off x="7629839" y="1758390"/>
            <a:ext cx="596900" cy="0"/>
          </a:xfrm>
          <a:prstGeom prst="line">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3" name="TextBox 22"/>
          <p:cNvSpPr txBox="1">
            <a:spLocks noChangeArrowheads="1"/>
          </p:cNvSpPr>
          <p:nvPr/>
        </p:nvSpPr>
        <p:spPr bwMode="auto">
          <a:xfrm>
            <a:off x="7713976" y="1537728"/>
            <a:ext cx="415925"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ctr" eaLnBrk="1" hangingPunct="1"/>
            <a:r>
              <a:rPr lang="en-GB" altLang="en-US" sz="1200"/>
              <a:t>5 V</a:t>
            </a:r>
          </a:p>
          <a:p>
            <a:pPr algn="ctr" eaLnBrk="1" hangingPunct="1"/>
            <a:r>
              <a:rPr lang="en-GB" altLang="en-US" sz="1200"/>
              <a:t>DC</a:t>
            </a:r>
          </a:p>
        </p:txBody>
      </p:sp>
      <p:sp>
        <p:nvSpPr>
          <p:cNvPr id="24" name="Text Box 28"/>
          <p:cNvSpPr txBox="1">
            <a:spLocks noChangeArrowheads="1"/>
          </p:cNvSpPr>
          <p:nvPr/>
        </p:nvSpPr>
        <p:spPr bwMode="auto">
          <a:xfrm>
            <a:off x="769293" y="3165943"/>
            <a:ext cx="790733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r>
              <a:rPr lang="en-GB" altLang="en-US" sz="1800" dirty="0">
                <a:solidFill>
                  <a:srgbClr val="00368D"/>
                </a:solidFill>
              </a:rPr>
              <a:t>The high voltage AC is changed to a lower voltage AC by a transformer.</a:t>
            </a:r>
          </a:p>
        </p:txBody>
      </p:sp>
      <p:sp>
        <p:nvSpPr>
          <p:cNvPr id="25" name="Text Box 28"/>
          <p:cNvSpPr txBox="1">
            <a:spLocks noChangeArrowheads="1"/>
          </p:cNvSpPr>
          <p:nvPr/>
        </p:nvSpPr>
        <p:spPr bwMode="auto">
          <a:xfrm>
            <a:off x="769293" y="3678706"/>
            <a:ext cx="79073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r>
              <a:rPr lang="en-GB" altLang="en-US" sz="1800" dirty="0">
                <a:solidFill>
                  <a:srgbClr val="00368D"/>
                </a:solidFill>
              </a:rPr>
              <a:t>The change from AC to DC is done by a rectifier.</a:t>
            </a:r>
          </a:p>
        </p:txBody>
      </p:sp>
      <p:sp>
        <p:nvSpPr>
          <p:cNvPr id="26" name="Text Box 28"/>
          <p:cNvSpPr txBox="1">
            <a:spLocks noChangeArrowheads="1"/>
          </p:cNvSpPr>
          <p:nvPr/>
        </p:nvSpPr>
        <p:spPr bwMode="auto">
          <a:xfrm>
            <a:off x="769293" y="4193056"/>
            <a:ext cx="79073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r>
              <a:rPr lang="en-GB" altLang="en-US" sz="1800">
                <a:solidFill>
                  <a:srgbClr val="00368D"/>
                </a:solidFill>
              </a:rPr>
              <a:t>Smoothing is usually done by a capacitor.</a:t>
            </a:r>
          </a:p>
        </p:txBody>
      </p:sp>
      <p:sp>
        <p:nvSpPr>
          <p:cNvPr id="27" name="Text Box 28"/>
          <p:cNvSpPr txBox="1">
            <a:spLocks noChangeArrowheads="1"/>
          </p:cNvSpPr>
          <p:nvPr/>
        </p:nvSpPr>
        <p:spPr bwMode="auto">
          <a:xfrm>
            <a:off x="741676" y="4707406"/>
            <a:ext cx="79073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r>
              <a:rPr lang="en-GB" altLang="en-US" sz="1800">
                <a:solidFill>
                  <a:srgbClr val="00368D"/>
                </a:solidFill>
              </a:rPr>
              <a:t>The DC output is usually a voltage of less than 25 V. </a:t>
            </a:r>
          </a:p>
        </p:txBody>
      </p:sp>
    </p:spTree>
    <p:extLst>
      <p:ext uri="{BB962C8B-B14F-4D97-AF65-F5344CB8AC3E}">
        <p14:creationId xmlns:p14="http://schemas.microsoft.com/office/powerpoint/2010/main" val="127888204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500"/>
                                        <p:tgtEl>
                                          <p:spTgt spid="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9"/>
                                        </p:tgtEl>
                                        <p:attrNameLst>
                                          <p:attrName>style.visibility</p:attrName>
                                        </p:attrNameLst>
                                      </p:cBhvr>
                                      <p:to>
                                        <p:strVal val="visible"/>
                                      </p:to>
                                    </p:set>
                                    <p:animEffect transition="in" filter="fade">
                                      <p:cBhvr>
                                        <p:cTn id="10" dur="500"/>
                                        <p:tgtEl>
                                          <p:spTgt spid="19"/>
                                        </p:tgtEl>
                                      </p:cBhvr>
                                    </p:animEffect>
                                  </p:childTnLst>
                                </p:cTn>
                              </p:par>
                            </p:childTnLst>
                          </p:cTn>
                        </p:par>
                        <p:par>
                          <p:cTn id="11" fill="hold" nodeType="afterGroup">
                            <p:stCondLst>
                              <p:cond delay="500"/>
                            </p:stCondLst>
                            <p:childTnLst>
                              <p:par>
                                <p:cTn id="12" presetID="10" presetClass="entr" presetSubtype="0" fill="hold" grpId="0" nodeType="after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500"/>
                                        <p:tgtEl>
                                          <p:spTgt spid="4"/>
                                        </p:tgtEl>
                                      </p:cBhvr>
                                    </p:animEffect>
                                  </p:childTnLst>
                                </p:cTn>
                              </p:par>
                            </p:childTnLst>
                          </p:cTn>
                        </p:par>
                        <p:par>
                          <p:cTn id="15" fill="hold" nodeType="afterGroup">
                            <p:stCondLst>
                              <p:cond delay="1000"/>
                            </p:stCondLst>
                            <p:childTnLst>
                              <p:par>
                                <p:cTn id="16" presetID="10" presetClass="entr" presetSubtype="0" fill="hold" grpId="0" nodeType="afterEffect">
                                  <p:stCondLst>
                                    <p:cond delay="0"/>
                                  </p:stCondLst>
                                  <p:childTnLst>
                                    <p:set>
                                      <p:cBhvr>
                                        <p:cTn id="17" dur="1" fill="hold">
                                          <p:stCondLst>
                                            <p:cond delay="0"/>
                                          </p:stCondLst>
                                        </p:cTn>
                                        <p:tgtEl>
                                          <p:spTgt spid="24"/>
                                        </p:tgtEl>
                                        <p:attrNameLst>
                                          <p:attrName>style.visibility</p:attrName>
                                        </p:attrNameLst>
                                      </p:cBhvr>
                                      <p:to>
                                        <p:strVal val="visible"/>
                                      </p:to>
                                    </p:set>
                                    <p:animEffect transition="in" filter="fade">
                                      <p:cBhvr>
                                        <p:cTn id="18" dur="2000"/>
                                        <p:tgtEl>
                                          <p:spTgt spid="24"/>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22" presetClass="entr" presetSubtype="8" fill="hold" nodeType="clickEffect">
                                  <p:stCondLst>
                                    <p:cond delay="0"/>
                                  </p:stCondLst>
                                  <p:childTnLst>
                                    <p:set>
                                      <p:cBhvr>
                                        <p:cTn id="22" dur="1" fill="hold">
                                          <p:stCondLst>
                                            <p:cond delay="0"/>
                                          </p:stCondLst>
                                        </p:cTn>
                                        <p:tgtEl>
                                          <p:spTgt spid="14"/>
                                        </p:tgtEl>
                                        <p:attrNameLst>
                                          <p:attrName>style.visibility</p:attrName>
                                        </p:attrNameLst>
                                      </p:cBhvr>
                                      <p:to>
                                        <p:strVal val="visible"/>
                                      </p:to>
                                    </p:set>
                                    <p:animEffect transition="in" filter="wipe(left)">
                                      <p:cBhvr>
                                        <p:cTn id="23" dur="500"/>
                                        <p:tgtEl>
                                          <p:spTgt spid="14"/>
                                        </p:tgtEl>
                                      </p:cBhvr>
                                    </p:animEffect>
                                  </p:childTnLst>
                                </p:cTn>
                              </p:par>
                            </p:childTnLst>
                          </p:cTn>
                        </p:par>
                        <p:par>
                          <p:cTn id="24" fill="hold" nodeType="afterGroup">
                            <p:stCondLst>
                              <p:cond delay="500"/>
                            </p:stCondLst>
                            <p:childTnLst>
                              <p:par>
                                <p:cTn id="25" presetID="10" presetClass="entr" presetSubtype="0" fill="hold" grpId="0" nodeType="after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par>
                          <p:cTn id="28" fill="hold" nodeType="afterGroup">
                            <p:stCondLst>
                              <p:cond delay="1000"/>
                            </p:stCondLst>
                            <p:childTnLst>
                              <p:par>
                                <p:cTn id="29" presetID="10" presetClass="entr" presetSubtype="0" fill="hold" grpId="0" nodeType="afterEffect">
                                  <p:stCondLst>
                                    <p:cond delay="0"/>
                                  </p:stCondLst>
                                  <p:childTnLst>
                                    <p:set>
                                      <p:cBhvr>
                                        <p:cTn id="30" dur="1" fill="hold">
                                          <p:stCondLst>
                                            <p:cond delay="0"/>
                                          </p:stCondLst>
                                        </p:cTn>
                                        <p:tgtEl>
                                          <p:spTgt spid="25"/>
                                        </p:tgtEl>
                                        <p:attrNameLst>
                                          <p:attrName>style.visibility</p:attrName>
                                        </p:attrNameLst>
                                      </p:cBhvr>
                                      <p:to>
                                        <p:strVal val="visible"/>
                                      </p:to>
                                    </p:set>
                                    <p:animEffect transition="in" filter="fade">
                                      <p:cBhvr>
                                        <p:cTn id="31" dur="2000"/>
                                        <p:tgtEl>
                                          <p:spTgt spid="25"/>
                                        </p:tgtEl>
                                      </p:cBhvr>
                                    </p:animEffect>
                                  </p:childTnLst>
                                </p:cTn>
                              </p:par>
                            </p:childTnLst>
                          </p:cTn>
                        </p:par>
                      </p:childTnLst>
                    </p:cTn>
                  </p:par>
                  <p:par>
                    <p:cTn id="32" fill="hold" nodeType="clickPar">
                      <p:stCondLst>
                        <p:cond delay="indefinite"/>
                      </p:stCondLst>
                      <p:childTnLst>
                        <p:par>
                          <p:cTn id="33" fill="hold" nodeType="withGroup">
                            <p:stCondLst>
                              <p:cond delay="0"/>
                            </p:stCondLst>
                            <p:childTnLst>
                              <p:par>
                                <p:cTn id="34" presetID="22" presetClass="entr" presetSubtype="8" fill="hold" nodeType="clickEffect">
                                  <p:stCondLst>
                                    <p:cond delay="0"/>
                                  </p:stCondLst>
                                  <p:childTnLst>
                                    <p:set>
                                      <p:cBhvr>
                                        <p:cTn id="35" dur="1" fill="hold">
                                          <p:stCondLst>
                                            <p:cond delay="0"/>
                                          </p:stCondLst>
                                        </p:cTn>
                                        <p:tgtEl>
                                          <p:spTgt spid="16"/>
                                        </p:tgtEl>
                                        <p:attrNameLst>
                                          <p:attrName>style.visibility</p:attrName>
                                        </p:attrNameLst>
                                      </p:cBhvr>
                                      <p:to>
                                        <p:strVal val="visible"/>
                                      </p:to>
                                    </p:set>
                                    <p:animEffect transition="in" filter="wipe(left)">
                                      <p:cBhvr>
                                        <p:cTn id="36" dur="500"/>
                                        <p:tgtEl>
                                          <p:spTgt spid="16"/>
                                        </p:tgtEl>
                                      </p:cBhvr>
                                    </p:animEffect>
                                  </p:childTnLst>
                                </p:cTn>
                              </p:par>
                            </p:childTnLst>
                          </p:cTn>
                        </p:par>
                        <p:par>
                          <p:cTn id="37" fill="hold" nodeType="afterGroup">
                            <p:stCondLst>
                              <p:cond delay="500"/>
                            </p:stCondLst>
                            <p:childTnLst>
                              <p:par>
                                <p:cTn id="38" presetID="10" presetClass="entr" presetSubtype="0" fill="hold" grpId="0" nodeType="afterEffect">
                                  <p:stCondLst>
                                    <p:cond delay="0"/>
                                  </p:stCondLst>
                                  <p:childTnLst>
                                    <p:set>
                                      <p:cBhvr>
                                        <p:cTn id="39" dur="1" fill="hold">
                                          <p:stCondLst>
                                            <p:cond delay="0"/>
                                          </p:stCondLst>
                                        </p:cTn>
                                        <p:tgtEl>
                                          <p:spTgt spid="10"/>
                                        </p:tgtEl>
                                        <p:attrNameLst>
                                          <p:attrName>style.visibility</p:attrName>
                                        </p:attrNameLst>
                                      </p:cBhvr>
                                      <p:to>
                                        <p:strVal val="visible"/>
                                      </p:to>
                                    </p:set>
                                    <p:animEffect transition="in" filter="fade">
                                      <p:cBhvr>
                                        <p:cTn id="40" dur="500"/>
                                        <p:tgtEl>
                                          <p:spTgt spid="10"/>
                                        </p:tgtEl>
                                      </p:cBhvr>
                                    </p:animEffect>
                                  </p:childTnLst>
                                </p:cTn>
                              </p:par>
                            </p:childTnLst>
                          </p:cTn>
                        </p:par>
                        <p:par>
                          <p:cTn id="41" fill="hold" nodeType="afterGroup">
                            <p:stCondLst>
                              <p:cond delay="1000"/>
                            </p:stCondLst>
                            <p:childTnLst>
                              <p:par>
                                <p:cTn id="42" presetID="10" presetClass="entr" presetSubtype="0" fill="hold" grpId="0" nodeType="afterEffect">
                                  <p:stCondLst>
                                    <p:cond delay="0"/>
                                  </p:stCondLst>
                                  <p:childTnLst>
                                    <p:set>
                                      <p:cBhvr>
                                        <p:cTn id="43" dur="1" fill="hold">
                                          <p:stCondLst>
                                            <p:cond delay="0"/>
                                          </p:stCondLst>
                                        </p:cTn>
                                        <p:tgtEl>
                                          <p:spTgt spid="26"/>
                                        </p:tgtEl>
                                        <p:attrNameLst>
                                          <p:attrName>style.visibility</p:attrName>
                                        </p:attrNameLst>
                                      </p:cBhvr>
                                      <p:to>
                                        <p:strVal val="visible"/>
                                      </p:to>
                                    </p:set>
                                    <p:animEffect transition="in" filter="fade">
                                      <p:cBhvr>
                                        <p:cTn id="44" dur="2000"/>
                                        <p:tgtEl>
                                          <p:spTgt spid="26"/>
                                        </p:tgtEl>
                                      </p:cBhvr>
                                    </p:animEffect>
                                  </p:childTnLst>
                                </p:cTn>
                              </p:par>
                            </p:childTnLst>
                          </p:cTn>
                        </p:par>
                      </p:childTnLst>
                    </p:cTn>
                  </p:par>
                  <p:par>
                    <p:cTn id="45" fill="hold" nodeType="clickPar">
                      <p:stCondLst>
                        <p:cond delay="indefinite"/>
                      </p:stCondLst>
                      <p:childTnLst>
                        <p:par>
                          <p:cTn id="46" fill="hold" nodeType="withGroup">
                            <p:stCondLst>
                              <p:cond delay="0"/>
                            </p:stCondLst>
                            <p:childTnLst>
                              <p:par>
                                <p:cTn id="47" presetID="22" presetClass="entr" presetSubtype="8" fill="hold" nodeType="clickEffect">
                                  <p:stCondLst>
                                    <p:cond delay="0"/>
                                  </p:stCondLst>
                                  <p:childTnLst>
                                    <p:set>
                                      <p:cBhvr>
                                        <p:cTn id="48" dur="1" fill="hold">
                                          <p:stCondLst>
                                            <p:cond delay="0"/>
                                          </p:stCondLst>
                                        </p:cTn>
                                        <p:tgtEl>
                                          <p:spTgt spid="18"/>
                                        </p:tgtEl>
                                        <p:attrNameLst>
                                          <p:attrName>style.visibility</p:attrName>
                                        </p:attrNameLst>
                                      </p:cBhvr>
                                      <p:to>
                                        <p:strVal val="visible"/>
                                      </p:to>
                                    </p:set>
                                    <p:animEffect transition="in" filter="wipe(left)">
                                      <p:cBhvr>
                                        <p:cTn id="49" dur="500"/>
                                        <p:tgtEl>
                                          <p:spTgt spid="18"/>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23"/>
                                        </p:tgtEl>
                                        <p:attrNameLst>
                                          <p:attrName>style.visibility</p:attrName>
                                        </p:attrNameLst>
                                      </p:cBhvr>
                                      <p:to>
                                        <p:strVal val="visible"/>
                                      </p:to>
                                    </p:set>
                                    <p:animEffect transition="in" filter="fade">
                                      <p:cBhvr>
                                        <p:cTn id="52" dur="500"/>
                                        <p:tgtEl>
                                          <p:spTgt spid="23"/>
                                        </p:tgtEl>
                                      </p:cBhvr>
                                    </p:animEffect>
                                  </p:childTnLst>
                                </p:cTn>
                              </p:par>
                            </p:childTnLst>
                          </p:cTn>
                        </p:par>
                        <p:par>
                          <p:cTn id="53" fill="hold" nodeType="afterGroup">
                            <p:stCondLst>
                              <p:cond delay="500"/>
                            </p:stCondLst>
                            <p:childTnLst>
                              <p:par>
                                <p:cTn id="54" presetID="10" presetClass="entr" presetSubtype="0" fill="hold" grpId="0" nodeType="afterEffect">
                                  <p:stCondLst>
                                    <p:cond delay="0"/>
                                  </p:stCondLst>
                                  <p:childTnLst>
                                    <p:set>
                                      <p:cBhvr>
                                        <p:cTn id="55" dur="1" fill="hold">
                                          <p:stCondLst>
                                            <p:cond delay="0"/>
                                          </p:stCondLst>
                                        </p:cTn>
                                        <p:tgtEl>
                                          <p:spTgt spid="27"/>
                                        </p:tgtEl>
                                        <p:attrNameLst>
                                          <p:attrName>style.visibility</p:attrName>
                                        </p:attrNameLst>
                                      </p:cBhvr>
                                      <p:to>
                                        <p:strVal val="visible"/>
                                      </p:to>
                                    </p:set>
                                    <p:animEffect transition="in" filter="fade">
                                      <p:cBhvr>
                                        <p:cTn id="56" dur="2000"/>
                                        <p:tgtEl>
                                          <p:spTgt spid="27"/>
                                        </p:tgtEl>
                                      </p:cBhvr>
                                    </p:animEffect>
                                  </p:childTnLst>
                                </p:cTn>
                              </p:par>
                            </p:childTnLst>
                          </p:cTn>
                        </p:par>
                        <p:par>
                          <p:cTn id="57" fill="hold" nodeType="afterGroup">
                            <p:stCondLst>
                              <p:cond delay="2500"/>
                            </p:stCondLst>
                            <p:childTnLst>
                              <p:par>
                                <p:cTn id="58" presetID="10" presetClass="entr" presetSubtype="0" fill="hold" grpId="0" nodeType="afterEffect">
                                  <p:stCondLst>
                                    <p:cond delay="0"/>
                                  </p:stCondLst>
                                  <p:childTnLst>
                                    <p:set>
                                      <p:cBhvr>
                                        <p:cTn id="59" dur="1" fill="hold">
                                          <p:stCondLst>
                                            <p:cond delay="0"/>
                                          </p:stCondLst>
                                        </p:cTn>
                                        <p:tgtEl>
                                          <p:spTgt spid="6"/>
                                        </p:tgtEl>
                                        <p:attrNameLst>
                                          <p:attrName>style.visibility</p:attrName>
                                        </p:attrNameLst>
                                      </p:cBhvr>
                                      <p:to>
                                        <p:strVal val="visible"/>
                                      </p:to>
                                    </p:set>
                                    <p:animEffect transition="in" filter="fade">
                                      <p:cBhvr>
                                        <p:cTn id="6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P spid="6" grpId="0" autoUpdateAnimBg="0"/>
      <p:bldP spid="4" grpId="0" animBg="1"/>
      <p:bldP spid="9" grpId="0" animBg="1"/>
      <p:bldP spid="10" grpId="0" animBg="1"/>
      <p:bldP spid="23" grpId="0"/>
      <p:bldP spid="24" grpId="0"/>
      <p:bldP spid="25" grpId="0"/>
      <p:bldP spid="26" grpId="0"/>
      <p:bldP spid="2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 name="Picture 1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81512" y="2903742"/>
            <a:ext cx="3540125" cy="2435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1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83100" y="2903742"/>
            <a:ext cx="3538537" cy="2436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2" name="Text Box 3"/>
          <p:cNvSpPr txBox="1">
            <a:spLocks noChangeArrowheads="1"/>
          </p:cNvSpPr>
          <p:nvPr/>
        </p:nvSpPr>
        <p:spPr bwMode="auto">
          <a:xfrm>
            <a:off x="917575" y="257175"/>
            <a:ext cx="7905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000" b="1">
                <a:solidFill>
                  <a:srgbClr val="00368D"/>
                </a:solidFill>
              </a:rPr>
              <a:t>Transformers</a:t>
            </a:r>
          </a:p>
        </p:txBody>
      </p:sp>
      <p:sp>
        <p:nvSpPr>
          <p:cNvPr id="152580" name="Text Box 4"/>
          <p:cNvSpPr txBox="1">
            <a:spLocks noChangeArrowheads="1"/>
          </p:cNvSpPr>
          <p:nvPr/>
        </p:nvSpPr>
        <p:spPr bwMode="auto">
          <a:xfrm>
            <a:off x="886911" y="884238"/>
            <a:ext cx="3567112"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dirty="0">
                <a:solidFill>
                  <a:srgbClr val="00368D"/>
                </a:solidFill>
              </a:rPr>
              <a:t>To reduce the AC voltage from 230 V to a lower value, a step-down transformer is used.</a:t>
            </a:r>
          </a:p>
        </p:txBody>
      </p:sp>
      <p:sp>
        <p:nvSpPr>
          <p:cNvPr id="8" name="Text Box 4"/>
          <p:cNvSpPr txBox="1">
            <a:spLocks noChangeArrowheads="1"/>
          </p:cNvSpPr>
          <p:nvPr/>
        </p:nvSpPr>
        <p:spPr bwMode="auto">
          <a:xfrm>
            <a:off x="886911" y="3257966"/>
            <a:ext cx="32004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dirty="0">
                <a:solidFill>
                  <a:srgbClr val="00368D"/>
                </a:solidFill>
              </a:rPr>
              <a:t>The two coils are not connected together. </a:t>
            </a:r>
          </a:p>
        </p:txBody>
      </p:sp>
      <p:sp>
        <p:nvSpPr>
          <p:cNvPr id="10" name="Text Box 4"/>
          <p:cNvSpPr txBox="1">
            <a:spLocks noChangeArrowheads="1"/>
          </p:cNvSpPr>
          <p:nvPr/>
        </p:nvSpPr>
        <p:spPr bwMode="auto">
          <a:xfrm>
            <a:off x="886911" y="2084388"/>
            <a:ext cx="3290886"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dirty="0">
                <a:solidFill>
                  <a:srgbClr val="00368D"/>
                </a:solidFill>
              </a:rPr>
              <a:t>A transformer is made from two coils of wire wound onto the same frame (a former).</a:t>
            </a:r>
          </a:p>
        </p:txBody>
      </p:sp>
      <p:sp>
        <p:nvSpPr>
          <p:cNvPr id="7"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9" name="Text Box 4"/>
          <p:cNvSpPr txBox="1">
            <a:spLocks noChangeArrowheads="1"/>
          </p:cNvSpPr>
          <p:nvPr/>
        </p:nvSpPr>
        <p:spPr bwMode="auto">
          <a:xfrm>
            <a:off x="886911" y="4090381"/>
            <a:ext cx="3078749"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dirty="0">
                <a:solidFill>
                  <a:srgbClr val="00368D"/>
                </a:solidFill>
              </a:rPr>
              <a:t>The input coil creates a changing magnetic field. This changing magnetic field induces a voltage in the output coil.</a:t>
            </a:r>
          </a:p>
        </p:txBody>
      </p:sp>
      <p:sp>
        <p:nvSpPr>
          <p:cNvPr id="17" name="Text Box 20"/>
          <p:cNvSpPr txBox="1">
            <a:spLocks noChangeArrowheads="1"/>
          </p:cNvSpPr>
          <p:nvPr/>
        </p:nvSpPr>
        <p:spPr bwMode="auto">
          <a:xfrm>
            <a:off x="5557837" y="5505654"/>
            <a:ext cx="1468438" cy="261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en-US" sz="1100"/>
              <a:t>Magnetic field</a:t>
            </a:r>
          </a:p>
        </p:txBody>
      </p:sp>
      <p:sp>
        <p:nvSpPr>
          <p:cNvPr id="18" name="Line 21"/>
          <p:cNvSpPr>
            <a:spLocks noChangeShapeType="1"/>
          </p:cNvSpPr>
          <p:nvPr/>
        </p:nvSpPr>
        <p:spPr bwMode="auto">
          <a:xfrm flipH="1" flipV="1">
            <a:off x="6172200" y="5202442"/>
            <a:ext cx="3175" cy="303212"/>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pic>
        <p:nvPicPr>
          <p:cNvPr id="20" name="Picture 29"/>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40400" y="379412"/>
            <a:ext cx="1135063" cy="153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 name="Text Box 14"/>
          <p:cNvSpPr txBox="1">
            <a:spLocks noChangeArrowheads="1"/>
          </p:cNvSpPr>
          <p:nvPr/>
        </p:nvSpPr>
        <p:spPr bwMode="auto">
          <a:xfrm>
            <a:off x="5118100" y="1958975"/>
            <a:ext cx="238125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pPr>
            <a:r>
              <a:rPr lang="en-US" altLang="en-US" sz="1400" b="1"/>
              <a:t>Transformer Symbol</a:t>
            </a:r>
          </a:p>
        </p:txBody>
      </p:sp>
      <p:sp>
        <p:nvSpPr>
          <p:cNvPr id="23" name="Text Box 17"/>
          <p:cNvSpPr txBox="1">
            <a:spLocks noChangeArrowheads="1"/>
          </p:cNvSpPr>
          <p:nvPr/>
        </p:nvSpPr>
        <p:spPr bwMode="auto">
          <a:xfrm>
            <a:off x="5113337" y="2533854"/>
            <a:ext cx="79375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en-US" sz="1200"/>
              <a:t>Former</a:t>
            </a:r>
          </a:p>
        </p:txBody>
      </p:sp>
      <p:sp>
        <p:nvSpPr>
          <p:cNvPr id="24" name="Text Box 18"/>
          <p:cNvSpPr txBox="1">
            <a:spLocks noChangeArrowheads="1"/>
          </p:cNvSpPr>
          <p:nvPr/>
        </p:nvSpPr>
        <p:spPr bwMode="auto">
          <a:xfrm rot="16200000">
            <a:off x="3871913" y="3814966"/>
            <a:ext cx="12700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en-US" sz="1200" b="1"/>
              <a:t>Input Coil</a:t>
            </a:r>
          </a:p>
        </p:txBody>
      </p:sp>
      <p:sp>
        <p:nvSpPr>
          <p:cNvPr id="25" name="Text Box 19"/>
          <p:cNvSpPr txBox="1">
            <a:spLocks noChangeArrowheads="1"/>
          </p:cNvSpPr>
          <p:nvPr/>
        </p:nvSpPr>
        <p:spPr bwMode="auto">
          <a:xfrm rot="5400000">
            <a:off x="7524750" y="4137229"/>
            <a:ext cx="12700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en-US" sz="1200" b="1"/>
              <a:t>Output Coil</a:t>
            </a:r>
          </a:p>
        </p:txBody>
      </p:sp>
      <p:sp>
        <p:nvSpPr>
          <p:cNvPr id="26" name="Line 22"/>
          <p:cNvSpPr>
            <a:spLocks noChangeShapeType="1"/>
          </p:cNvSpPr>
          <p:nvPr/>
        </p:nvSpPr>
        <p:spPr bwMode="auto">
          <a:xfrm>
            <a:off x="5648325" y="2810079"/>
            <a:ext cx="246062" cy="32385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Tree>
    <p:extLst>
      <p:ext uri="{BB962C8B-B14F-4D97-AF65-F5344CB8AC3E}">
        <p14:creationId xmlns:p14="http://schemas.microsoft.com/office/powerpoint/2010/main" val="258243754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1000"/>
                                        <p:tgtEl>
                                          <p:spTgt spid="20"/>
                                        </p:tgtEl>
                                      </p:cBhvr>
                                    </p:animEffect>
                                  </p:childTnLst>
                                </p:cTn>
                              </p:par>
                            </p:childTnLst>
                          </p:cTn>
                        </p:par>
                        <p:par>
                          <p:cTn id="8" fill="hold" nodeType="afterGroup">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152580">
                                            <p:txEl>
                                              <p:pRg st="0" end="0"/>
                                            </p:txEl>
                                          </p:spTgt>
                                        </p:tgtEl>
                                        <p:attrNameLst>
                                          <p:attrName>style.visibility</p:attrName>
                                        </p:attrNameLst>
                                      </p:cBhvr>
                                      <p:to>
                                        <p:strVal val="visible"/>
                                      </p:to>
                                    </p:set>
                                    <p:animEffect transition="in" filter="fade">
                                      <p:cBhvr>
                                        <p:cTn id="11" dur="2000"/>
                                        <p:tgtEl>
                                          <p:spTgt spid="152580">
                                            <p:txEl>
                                              <p:pRg st="0" end="0"/>
                                            </p:txEl>
                                          </p:spTgt>
                                        </p:tgtEl>
                                      </p:cBhvr>
                                    </p:animEffect>
                                  </p:childTnLst>
                                </p:cTn>
                              </p:par>
                            </p:childTnLst>
                          </p:cTn>
                        </p:par>
                        <p:par>
                          <p:cTn id="12" fill="hold" nodeType="afterGroup">
                            <p:stCondLst>
                              <p:cond delay="3000"/>
                            </p:stCondLst>
                            <p:childTnLst>
                              <p:par>
                                <p:cTn id="13" presetID="10" presetClass="entr" presetSubtype="0" fill="hold" grpId="0" nodeType="afterEffect">
                                  <p:stCondLst>
                                    <p:cond delay="0"/>
                                  </p:stCondLst>
                                  <p:childTnLst>
                                    <p:set>
                                      <p:cBhvr>
                                        <p:cTn id="14" dur="1" fill="hold">
                                          <p:stCondLst>
                                            <p:cond delay="0"/>
                                          </p:stCondLst>
                                        </p:cTn>
                                        <p:tgtEl>
                                          <p:spTgt spid="21"/>
                                        </p:tgtEl>
                                        <p:attrNameLst>
                                          <p:attrName>style.visibility</p:attrName>
                                        </p:attrNameLst>
                                      </p:cBhvr>
                                      <p:to>
                                        <p:strVal val="visible"/>
                                      </p:to>
                                    </p:set>
                                    <p:animEffect transition="in" filter="fade">
                                      <p:cBhvr>
                                        <p:cTn id="15" dur="1000"/>
                                        <p:tgtEl>
                                          <p:spTgt spid="21"/>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10" presetClass="entr" presetSubtype="0" fill="hold" nodeType="clickEffect">
                                  <p:stCondLst>
                                    <p:cond delay="0"/>
                                  </p:stCondLst>
                                  <p:childTnLst>
                                    <p:set>
                                      <p:cBhvr>
                                        <p:cTn id="19" dur="1" fill="hold">
                                          <p:stCondLst>
                                            <p:cond delay="0"/>
                                          </p:stCondLst>
                                        </p:cTn>
                                        <p:tgtEl>
                                          <p:spTgt spid="32"/>
                                        </p:tgtEl>
                                        <p:attrNameLst>
                                          <p:attrName>style.visibility</p:attrName>
                                        </p:attrNameLst>
                                      </p:cBhvr>
                                      <p:to>
                                        <p:strVal val="visible"/>
                                      </p:to>
                                    </p:set>
                                    <p:animEffect transition="in" filter="fade">
                                      <p:cBhvr>
                                        <p:cTn id="20" dur="1000"/>
                                        <p:tgtEl>
                                          <p:spTgt spid="32"/>
                                        </p:tgtEl>
                                      </p:cBhvr>
                                    </p:animEffect>
                                  </p:childTnLst>
                                </p:cTn>
                              </p:par>
                            </p:childTnLst>
                          </p:cTn>
                        </p:par>
                        <p:par>
                          <p:cTn id="21" fill="hold" nodeType="afterGroup">
                            <p:stCondLst>
                              <p:cond delay="1000"/>
                            </p:stCondLst>
                            <p:childTnLst>
                              <p:par>
                                <p:cTn id="22" presetID="10" presetClass="entr" presetSubtype="0" fill="hold" grpId="0" nodeType="afterEffect">
                                  <p:stCondLst>
                                    <p:cond delay="0"/>
                                  </p:stCondLst>
                                  <p:childTnLst>
                                    <p:set>
                                      <p:cBhvr>
                                        <p:cTn id="23" dur="1" fill="hold">
                                          <p:stCondLst>
                                            <p:cond delay="0"/>
                                          </p:stCondLst>
                                        </p:cTn>
                                        <p:tgtEl>
                                          <p:spTgt spid="24"/>
                                        </p:tgtEl>
                                        <p:attrNameLst>
                                          <p:attrName>style.visibility</p:attrName>
                                        </p:attrNameLst>
                                      </p:cBhvr>
                                      <p:to>
                                        <p:strVal val="visible"/>
                                      </p:to>
                                    </p:set>
                                    <p:animEffect transition="in" filter="fade">
                                      <p:cBhvr>
                                        <p:cTn id="24" dur="1000"/>
                                        <p:tgtEl>
                                          <p:spTgt spid="24"/>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25"/>
                                        </p:tgtEl>
                                        <p:attrNameLst>
                                          <p:attrName>style.visibility</p:attrName>
                                        </p:attrNameLst>
                                      </p:cBhvr>
                                      <p:to>
                                        <p:strVal val="visible"/>
                                      </p:to>
                                    </p:set>
                                    <p:animEffect transition="in" filter="fade">
                                      <p:cBhvr>
                                        <p:cTn id="27" dur="1000"/>
                                        <p:tgtEl>
                                          <p:spTgt spid="25"/>
                                        </p:tgtEl>
                                      </p:cBhvr>
                                    </p:animEffect>
                                  </p:childTnLst>
                                </p:cTn>
                              </p:par>
                            </p:childTnLst>
                          </p:cTn>
                        </p:par>
                        <p:par>
                          <p:cTn id="28" fill="hold" nodeType="afterGroup">
                            <p:stCondLst>
                              <p:cond delay="2000"/>
                            </p:stCondLst>
                            <p:childTnLst>
                              <p:par>
                                <p:cTn id="29" presetID="10" presetClass="entr" presetSubtype="0" fill="hold" grpId="0" nodeType="afterEffect">
                                  <p:stCondLst>
                                    <p:cond delay="0"/>
                                  </p:stCondLst>
                                  <p:childTnLst>
                                    <p:set>
                                      <p:cBhvr>
                                        <p:cTn id="30" dur="1" fill="hold">
                                          <p:stCondLst>
                                            <p:cond delay="0"/>
                                          </p:stCondLst>
                                        </p:cTn>
                                        <p:tgtEl>
                                          <p:spTgt spid="10">
                                            <p:txEl>
                                              <p:pRg st="0" end="0"/>
                                            </p:txEl>
                                          </p:spTgt>
                                        </p:tgtEl>
                                        <p:attrNameLst>
                                          <p:attrName>style.visibility</p:attrName>
                                        </p:attrNameLst>
                                      </p:cBhvr>
                                      <p:to>
                                        <p:strVal val="visible"/>
                                      </p:to>
                                    </p:set>
                                    <p:animEffect transition="in" filter="fade">
                                      <p:cBhvr>
                                        <p:cTn id="31" dur="2000"/>
                                        <p:tgtEl>
                                          <p:spTgt spid="10">
                                            <p:txEl>
                                              <p:pRg st="0" end="0"/>
                                            </p:txEl>
                                          </p:spTgt>
                                        </p:tgtEl>
                                      </p:cBhvr>
                                    </p:animEffect>
                                  </p:childTnLst>
                                </p:cTn>
                              </p:par>
                            </p:childTnLst>
                          </p:cTn>
                        </p:par>
                        <p:par>
                          <p:cTn id="32" fill="hold" nodeType="afterGroup">
                            <p:stCondLst>
                              <p:cond delay="4000"/>
                            </p:stCondLst>
                            <p:childTnLst>
                              <p:par>
                                <p:cTn id="33" presetID="10" presetClass="entr" presetSubtype="0" fill="hold" grpId="0" nodeType="afterEffect">
                                  <p:stCondLst>
                                    <p:cond delay="0"/>
                                  </p:stCondLst>
                                  <p:childTnLst>
                                    <p:set>
                                      <p:cBhvr>
                                        <p:cTn id="34" dur="1" fill="hold">
                                          <p:stCondLst>
                                            <p:cond delay="0"/>
                                          </p:stCondLst>
                                        </p:cTn>
                                        <p:tgtEl>
                                          <p:spTgt spid="23"/>
                                        </p:tgtEl>
                                        <p:attrNameLst>
                                          <p:attrName>style.visibility</p:attrName>
                                        </p:attrNameLst>
                                      </p:cBhvr>
                                      <p:to>
                                        <p:strVal val="visible"/>
                                      </p:to>
                                    </p:set>
                                    <p:animEffect transition="in" filter="fade">
                                      <p:cBhvr>
                                        <p:cTn id="35" dur="1000"/>
                                        <p:tgtEl>
                                          <p:spTgt spid="23"/>
                                        </p:tgtEl>
                                      </p:cBhvr>
                                    </p:animEffect>
                                  </p:childTnLst>
                                </p:cTn>
                              </p:par>
                            </p:childTnLst>
                          </p:cTn>
                        </p:par>
                        <p:par>
                          <p:cTn id="36" fill="hold" nodeType="afterGroup">
                            <p:stCondLst>
                              <p:cond delay="5000"/>
                            </p:stCondLst>
                            <p:childTnLst>
                              <p:par>
                                <p:cTn id="37" presetID="22" presetClass="entr" presetSubtype="1" fill="hold" nodeType="afterEffect">
                                  <p:stCondLst>
                                    <p:cond delay="0"/>
                                  </p:stCondLst>
                                  <p:childTnLst>
                                    <p:set>
                                      <p:cBhvr>
                                        <p:cTn id="38" dur="1" fill="hold">
                                          <p:stCondLst>
                                            <p:cond delay="0"/>
                                          </p:stCondLst>
                                        </p:cTn>
                                        <p:tgtEl>
                                          <p:spTgt spid="26"/>
                                        </p:tgtEl>
                                        <p:attrNameLst>
                                          <p:attrName>style.visibility</p:attrName>
                                        </p:attrNameLst>
                                      </p:cBhvr>
                                      <p:to>
                                        <p:strVal val="visible"/>
                                      </p:to>
                                    </p:set>
                                    <p:animEffect transition="in" filter="wipe(up)">
                                      <p:cBhvr>
                                        <p:cTn id="39" dur="500"/>
                                        <p:tgtEl>
                                          <p:spTgt spid="26"/>
                                        </p:tgtEl>
                                      </p:cBhvr>
                                    </p:animEffect>
                                  </p:childTnLst>
                                </p:cTn>
                              </p:par>
                            </p:childTnLst>
                          </p:cTn>
                        </p:par>
                      </p:childTnLst>
                    </p:cTn>
                  </p:par>
                  <p:par>
                    <p:cTn id="40" fill="hold" nodeType="clickPar">
                      <p:stCondLst>
                        <p:cond delay="indefinite"/>
                      </p:stCondLst>
                      <p:childTnLst>
                        <p:par>
                          <p:cTn id="41" fill="hold" nodeType="withGroup">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8">
                                            <p:txEl>
                                              <p:pRg st="0" end="0"/>
                                            </p:txEl>
                                          </p:spTgt>
                                        </p:tgtEl>
                                        <p:attrNameLst>
                                          <p:attrName>style.visibility</p:attrName>
                                        </p:attrNameLst>
                                      </p:cBhvr>
                                      <p:to>
                                        <p:strVal val="visible"/>
                                      </p:to>
                                    </p:set>
                                    <p:animEffect transition="in" filter="fade">
                                      <p:cBhvr>
                                        <p:cTn id="44" dur="2000"/>
                                        <p:tgtEl>
                                          <p:spTgt spid="8">
                                            <p:txEl>
                                              <p:pRg st="0" end="0"/>
                                            </p:txEl>
                                          </p:spTgt>
                                        </p:tgtEl>
                                      </p:cBhvr>
                                    </p:animEffect>
                                  </p:childTnLst>
                                </p:cTn>
                              </p:par>
                            </p:childTnLst>
                          </p:cTn>
                        </p:par>
                      </p:childTnLst>
                    </p:cTn>
                  </p:par>
                  <p:par>
                    <p:cTn id="45" fill="hold" nodeType="clickPar">
                      <p:stCondLst>
                        <p:cond delay="indefinite"/>
                      </p:stCondLst>
                      <p:childTnLst>
                        <p:par>
                          <p:cTn id="46" fill="hold" nodeType="withGroup">
                            <p:stCondLst>
                              <p:cond delay="0"/>
                            </p:stCondLst>
                            <p:childTnLst>
                              <p:par>
                                <p:cTn id="47" presetID="10" presetClass="entr" presetSubtype="0" fill="hold" nodeType="clickEffect">
                                  <p:stCondLst>
                                    <p:cond delay="0"/>
                                  </p:stCondLst>
                                  <p:childTnLst>
                                    <p:set>
                                      <p:cBhvr>
                                        <p:cTn id="48" dur="1" fill="hold">
                                          <p:stCondLst>
                                            <p:cond delay="0"/>
                                          </p:stCondLst>
                                        </p:cTn>
                                        <p:tgtEl>
                                          <p:spTgt spid="15"/>
                                        </p:tgtEl>
                                        <p:attrNameLst>
                                          <p:attrName>style.visibility</p:attrName>
                                        </p:attrNameLst>
                                      </p:cBhvr>
                                      <p:to>
                                        <p:strVal val="visible"/>
                                      </p:to>
                                    </p:set>
                                    <p:animEffect transition="in" filter="fade">
                                      <p:cBhvr>
                                        <p:cTn id="49" dur="1000"/>
                                        <p:tgtEl>
                                          <p:spTgt spid="15"/>
                                        </p:tgtEl>
                                      </p:cBhvr>
                                    </p:animEffect>
                                  </p:childTnLst>
                                </p:cTn>
                              </p:par>
                              <p:par>
                                <p:cTn id="50" presetID="10" presetClass="exit" presetSubtype="0" fill="hold" nodeType="withEffect">
                                  <p:stCondLst>
                                    <p:cond delay="0"/>
                                  </p:stCondLst>
                                  <p:childTnLst>
                                    <p:animEffect transition="out" filter="fade">
                                      <p:cBhvr>
                                        <p:cTn id="51" dur="1000"/>
                                        <p:tgtEl>
                                          <p:spTgt spid="32"/>
                                        </p:tgtEl>
                                      </p:cBhvr>
                                    </p:animEffect>
                                    <p:set>
                                      <p:cBhvr>
                                        <p:cTn id="52" dur="1" fill="hold">
                                          <p:stCondLst>
                                            <p:cond delay="999"/>
                                          </p:stCondLst>
                                        </p:cTn>
                                        <p:tgtEl>
                                          <p:spTgt spid="32"/>
                                        </p:tgtEl>
                                        <p:attrNameLst>
                                          <p:attrName>style.visibility</p:attrName>
                                        </p:attrNameLst>
                                      </p:cBhvr>
                                      <p:to>
                                        <p:strVal val="hidden"/>
                                      </p:to>
                                    </p:set>
                                  </p:childTnLst>
                                </p:cTn>
                              </p:par>
                            </p:childTnLst>
                          </p:cTn>
                        </p:par>
                        <p:par>
                          <p:cTn id="53" fill="hold" nodeType="afterGroup">
                            <p:stCondLst>
                              <p:cond delay="1000"/>
                            </p:stCondLst>
                            <p:childTnLst>
                              <p:par>
                                <p:cTn id="54" presetID="10" presetClass="entr" presetSubtype="0" fill="hold" grpId="0" nodeType="afterEffect">
                                  <p:stCondLst>
                                    <p:cond delay="0"/>
                                  </p:stCondLst>
                                  <p:childTnLst>
                                    <p:set>
                                      <p:cBhvr>
                                        <p:cTn id="55" dur="1" fill="hold">
                                          <p:stCondLst>
                                            <p:cond delay="0"/>
                                          </p:stCondLst>
                                        </p:cTn>
                                        <p:tgtEl>
                                          <p:spTgt spid="9">
                                            <p:txEl>
                                              <p:pRg st="0" end="0"/>
                                            </p:txEl>
                                          </p:spTgt>
                                        </p:tgtEl>
                                        <p:attrNameLst>
                                          <p:attrName>style.visibility</p:attrName>
                                        </p:attrNameLst>
                                      </p:cBhvr>
                                      <p:to>
                                        <p:strVal val="visible"/>
                                      </p:to>
                                    </p:set>
                                    <p:animEffect transition="in" filter="fade">
                                      <p:cBhvr>
                                        <p:cTn id="56" dur="2000"/>
                                        <p:tgtEl>
                                          <p:spTgt spid="9">
                                            <p:txEl>
                                              <p:pRg st="0" end="0"/>
                                            </p:txEl>
                                          </p:spTgt>
                                        </p:tgtEl>
                                      </p:cBhvr>
                                    </p:animEffect>
                                  </p:childTnLst>
                                </p:cTn>
                              </p:par>
                            </p:childTnLst>
                          </p:cTn>
                        </p:par>
                        <p:par>
                          <p:cTn id="57" fill="hold" nodeType="afterGroup">
                            <p:stCondLst>
                              <p:cond delay="3000"/>
                            </p:stCondLst>
                            <p:childTnLst>
                              <p:par>
                                <p:cTn id="58" presetID="10" presetClass="entr" presetSubtype="0" fill="hold" grpId="0" nodeType="afterEffect">
                                  <p:stCondLst>
                                    <p:cond delay="0"/>
                                  </p:stCondLst>
                                  <p:childTnLst>
                                    <p:set>
                                      <p:cBhvr>
                                        <p:cTn id="59" dur="1" fill="hold">
                                          <p:stCondLst>
                                            <p:cond delay="0"/>
                                          </p:stCondLst>
                                        </p:cTn>
                                        <p:tgtEl>
                                          <p:spTgt spid="17"/>
                                        </p:tgtEl>
                                        <p:attrNameLst>
                                          <p:attrName>style.visibility</p:attrName>
                                        </p:attrNameLst>
                                      </p:cBhvr>
                                      <p:to>
                                        <p:strVal val="visible"/>
                                      </p:to>
                                    </p:set>
                                    <p:animEffect transition="in" filter="fade">
                                      <p:cBhvr>
                                        <p:cTn id="60" dur="1000"/>
                                        <p:tgtEl>
                                          <p:spTgt spid="17"/>
                                        </p:tgtEl>
                                      </p:cBhvr>
                                    </p:animEffect>
                                  </p:childTnLst>
                                </p:cTn>
                              </p:par>
                            </p:childTnLst>
                          </p:cTn>
                        </p:par>
                        <p:par>
                          <p:cTn id="61" fill="hold" nodeType="afterGroup">
                            <p:stCondLst>
                              <p:cond delay="4000"/>
                            </p:stCondLst>
                            <p:childTnLst>
                              <p:par>
                                <p:cTn id="62" presetID="22" presetClass="entr" presetSubtype="4" fill="hold" nodeType="afterEffect">
                                  <p:stCondLst>
                                    <p:cond delay="0"/>
                                  </p:stCondLst>
                                  <p:childTnLst>
                                    <p:set>
                                      <p:cBhvr>
                                        <p:cTn id="63" dur="1" fill="hold">
                                          <p:stCondLst>
                                            <p:cond delay="0"/>
                                          </p:stCondLst>
                                        </p:cTn>
                                        <p:tgtEl>
                                          <p:spTgt spid="18"/>
                                        </p:tgtEl>
                                        <p:attrNameLst>
                                          <p:attrName>style.visibility</p:attrName>
                                        </p:attrNameLst>
                                      </p:cBhvr>
                                      <p:to>
                                        <p:strVal val="visible"/>
                                      </p:to>
                                    </p:set>
                                    <p:animEffect transition="in" filter="wipe(down)">
                                      <p:cBhvr>
                                        <p:cTn id="64" dur="500"/>
                                        <p:tgtEl>
                                          <p:spTgt spid="18"/>
                                        </p:tgtEl>
                                      </p:cBhvr>
                                    </p:animEffect>
                                  </p:childTnLst>
                                </p:cTn>
                              </p:par>
                            </p:childTnLst>
                          </p:cTn>
                        </p:par>
                        <p:par>
                          <p:cTn id="65" fill="hold" nodeType="afterGroup">
                            <p:stCondLst>
                              <p:cond delay="4500"/>
                            </p:stCondLst>
                            <p:childTnLst>
                              <p:par>
                                <p:cTn id="66" presetID="10" presetClass="entr" presetSubtype="0" fill="hold" grpId="0" nodeType="afterEffect">
                                  <p:stCondLst>
                                    <p:cond delay="0"/>
                                  </p:stCondLst>
                                  <p:childTnLst>
                                    <p:set>
                                      <p:cBhvr>
                                        <p:cTn id="67" dur="1" fill="hold">
                                          <p:stCondLst>
                                            <p:cond delay="0"/>
                                          </p:stCondLst>
                                        </p:cTn>
                                        <p:tgtEl>
                                          <p:spTgt spid="7"/>
                                        </p:tgtEl>
                                        <p:attrNameLst>
                                          <p:attrName>style.visibility</p:attrName>
                                        </p:attrNameLst>
                                      </p:cBhvr>
                                      <p:to>
                                        <p:strVal val="visible"/>
                                      </p:to>
                                    </p:set>
                                    <p:animEffect transition="in" filter="fade">
                                      <p:cBhvr>
                                        <p:cTn id="68"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2580" grpId="0" build="allAtOnce"/>
      <p:bldP spid="8" grpId="0" build="allAtOnce"/>
      <p:bldP spid="10" grpId="0" build="allAtOnce"/>
      <p:bldP spid="7" grpId="0" autoUpdateAnimBg="0"/>
      <p:bldP spid="9" grpId="0" build="allAtOnce"/>
      <p:bldP spid="17" grpId="0"/>
      <p:bldP spid="21" grpId="0"/>
      <p:bldP spid="23" grpId="0"/>
      <p:bldP spid="24" grpId="0"/>
      <p:bldP spid="2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ext Box 3"/>
          <p:cNvSpPr txBox="1">
            <a:spLocks noChangeArrowheads="1"/>
          </p:cNvSpPr>
          <p:nvPr/>
        </p:nvSpPr>
        <p:spPr bwMode="auto">
          <a:xfrm>
            <a:off x="917575" y="257175"/>
            <a:ext cx="7905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000" b="1">
                <a:solidFill>
                  <a:srgbClr val="00368D"/>
                </a:solidFill>
              </a:rPr>
              <a:t>Transformers</a:t>
            </a:r>
          </a:p>
        </p:txBody>
      </p:sp>
      <p:sp>
        <p:nvSpPr>
          <p:cNvPr id="152580" name="Text Box 4"/>
          <p:cNvSpPr txBox="1">
            <a:spLocks noChangeArrowheads="1"/>
          </p:cNvSpPr>
          <p:nvPr/>
        </p:nvSpPr>
        <p:spPr bwMode="auto">
          <a:xfrm>
            <a:off x="914400" y="884238"/>
            <a:ext cx="32258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dirty="0">
                <a:solidFill>
                  <a:srgbClr val="00368D"/>
                </a:solidFill>
              </a:rPr>
              <a:t>The size of the output voltage is determined by the input voltage and the number of turns on each of the coils.</a:t>
            </a:r>
          </a:p>
        </p:txBody>
      </p:sp>
      <p:sp>
        <p:nvSpPr>
          <p:cNvPr id="8" name="Text Box 4"/>
          <p:cNvSpPr txBox="1">
            <a:spLocks noChangeArrowheads="1"/>
          </p:cNvSpPr>
          <p:nvPr/>
        </p:nvSpPr>
        <p:spPr bwMode="auto">
          <a:xfrm>
            <a:off x="865501" y="3032918"/>
            <a:ext cx="3225800" cy="922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dirty="0">
                <a:solidFill>
                  <a:srgbClr val="00368D"/>
                </a:solidFill>
              </a:rPr>
              <a:t>In a step-down transformer, there are more turns on the input coil than the output coil.</a:t>
            </a:r>
          </a:p>
        </p:txBody>
      </p:sp>
      <p:sp>
        <p:nvSpPr>
          <p:cNvPr id="10" name="Text Box 4"/>
          <p:cNvSpPr txBox="1">
            <a:spLocks noChangeArrowheads="1"/>
          </p:cNvSpPr>
          <p:nvPr/>
        </p:nvSpPr>
        <p:spPr bwMode="auto">
          <a:xfrm>
            <a:off x="865501" y="2266157"/>
            <a:ext cx="308610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dirty="0">
                <a:solidFill>
                  <a:srgbClr val="00368D"/>
                </a:solidFill>
              </a:rPr>
              <a:t>It is also affected by the efficiency of the transformer.</a:t>
            </a:r>
          </a:p>
        </p:txBody>
      </p:sp>
      <p:sp>
        <p:nvSpPr>
          <p:cNvPr id="7"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9" name="Text Box 4"/>
          <p:cNvSpPr txBox="1">
            <a:spLocks noChangeArrowheads="1"/>
          </p:cNvSpPr>
          <p:nvPr/>
        </p:nvSpPr>
        <p:spPr bwMode="auto">
          <a:xfrm>
            <a:off x="865501" y="4134644"/>
            <a:ext cx="2732087" cy="1476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dirty="0">
                <a:solidFill>
                  <a:srgbClr val="00368D"/>
                </a:solidFill>
              </a:rPr>
              <a:t>To step down the voltage from 230 V to about 6 V there will be 38 times more turns on the input than the output.</a:t>
            </a:r>
          </a:p>
        </p:txBody>
      </p:sp>
      <p:pic>
        <p:nvPicPr>
          <p:cNvPr id="27" name="Picture 4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91075" y="1249363"/>
            <a:ext cx="3668713" cy="2211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 name="Text Box 10"/>
          <p:cNvSpPr txBox="1">
            <a:spLocks noChangeArrowheads="1"/>
          </p:cNvSpPr>
          <p:nvPr/>
        </p:nvSpPr>
        <p:spPr bwMode="auto">
          <a:xfrm>
            <a:off x="4926013" y="895350"/>
            <a:ext cx="10890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en-US" sz="1400" b="1"/>
              <a:t>Input Coil</a:t>
            </a:r>
          </a:p>
        </p:txBody>
      </p:sp>
      <p:sp>
        <p:nvSpPr>
          <p:cNvPr id="30" name="Text Box 11"/>
          <p:cNvSpPr txBox="1">
            <a:spLocks noChangeArrowheads="1"/>
          </p:cNvSpPr>
          <p:nvPr/>
        </p:nvSpPr>
        <p:spPr bwMode="auto">
          <a:xfrm>
            <a:off x="7094538" y="895350"/>
            <a:ext cx="1204912"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en-US" sz="1400" b="1"/>
              <a:t>Output Coil</a:t>
            </a:r>
          </a:p>
        </p:txBody>
      </p:sp>
      <p:sp>
        <p:nvSpPr>
          <p:cNvPr id="33" name="Text Box 39"/>
          <p:cNvSpPr txBox="1">
            <a:spLocks noChangeArrowheads="1"/>
          </p:cNvSpPr>
          <p:nvPr/>
        </p:nvSpPr>
        <p:spPr bwMode="auto">
          <a:xfrm>
            <a:off x="6083300" y="3535363"/>
            <a:ext cx="138112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en-US" sz="1200"/>
              <a:t>Ratio 38:1</a:t>
            </a:r>
          </a:p>
        </p:txBody>
      </p:sp>
      <p:sp>
        <p:nvSpPr>
          <p:cNvPr id="34" name="Text Box 42"/>
          <p:cNvSpPr txBox="1">
            <a:spLocks noChangeArrowheads="1"/>
          </p:cNvSpPr>
          <p:nvPr/>
        </p:nvSpPr>
        <p:spPr bwMode="auto">
          <a:xfrm>
            <a:off x="4475163" y="2222500"/>
            <a:ext cx="75565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en-US" sz="1200"/>
              <a:t>230 V</a:t>
            </a:r>
          </a:p>
        </p:txBody>
      </p:sp>
      <p:sp>
        <p:nvSpPr>
          <p:cNvPr id="35" name="Text Box 43"/>
          <p:cNvSpPr txBox="1">
            <a:spLocks noChangeArrowheads="1"/>
          </p:cNvSpPr>
          <p:nvPr/>
        </p:nvSpPr>
        <p:spPr bwMode="auto">
          <a:xfrm>
            <a:off x="8224838" y="2212975"/>
            <a:ext cx="5715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en-US" sz="1200"/>
              <a:t>6 V </a:t>
            </a:r>
          </a:p>
        </p:txBody>
      </p:sp>
    </p:spTree>
    <p:extLst>
      <p:ext uri="{BB962C8B-B14F-4D97-AF65-F5344CB8AC3E}">
        <p14:creationId xmlns:p14="http://schemas.microsoft.com/office/powerpoint/2010/main" val="374943612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27"/>
                                        </p:tgtEl>
                                        <p:attrNameLst>
                                          <p:attrName>style.visibility</p:attrName>
                                        </p:attrNameLst>
                                      </p:cBhvr>
                                      <p:to>
                                        <p:strVal val="visible"/>
                                      </p:to>
                                    </p:set>
                                    <p:animEffect transition="in" filter="fade">
                                      <p:cBhvr>
                                        <p:cTn id="7" dur="1000"/>
                                        <p:tgtEl>
                                          <p:spTgt spid="27"/>
                                        </p:tgtEl>
                                      </p:cBhvr>
                                    </p:animEffect>
                                  </p:childTnLst>
                                </p:cTn>
                              </p:par>
                            </p:childTnLst>
                          </p:cTn>
                        </p:par>
                        <p:par>
                          <p:cTn id="8" fill="hold" nodeType="afterGroup">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152580">
                                            <p:txEl>
                                              <p:pRg st="0" end="0"/>
                                            </p:txEl>
                                          </p:spTgt>
                                        </p:tgtEl>
                                        <p:attrNameLst>
                                          <p:attrName>style.visibility</p:attrName>
                                        </p:attrNameLst>
                                      </p:cBhvr>
                                      <p:to>
                                        <p:strVal val="visible"/>
                                      </p:to>
                                    </p:set>
                                    <p:animEffect transition="in" filter="fade">
                                      <p:cBhvr>
                                        <p:cTn id="11" dur="2000"/>
                                        <p:tgtEl>
                                          <p:spTgt spid="152580">
                                            <p:txEl>
                                              <p:pRg st="0" end="0"/>
                                            </p:txEl>
                                          </p:spTgt>
                                        </p:tgtEl>
                                      </p:cBhvr>
                                    </p:animEffect>
                                  </p:childTnLst>
                                </p:cTn>
                              </p:par>
                            </p:childTnLst>
                          </p:cTn>
                        </p:par>
                        <p:par>
                          <p:cTn id="12" fill="hold" nodeType="afterGroup">
                            <p:stCondLst>
                              <p:cond delay="3000"/>
                            </p:stCondLst>
                            <p:childTnLst>
                              <p:par>
                                <p:cTn id="13" presetID="10" presetClass="entr" presetSubtype="0" fill="hold" grpId="0" nodeType="afterEffect">
                                  <p:stCondLst>
                                    <p:cond delay="0"/>
                                  </p:stCondLst>
                                  <p:childTnLst>
                                    <p:set>
                                      <p:cBhvr>
                                        <p:cTn id="14" dur="1" fill="hold">
                                          <p:stCondLst>
                                            <p:cond delay="0"/>
                                          </p:stCondLst>
                                        </p:cTn>
                                        <p:tgtEl>
                                          <p:spTgt spid="29"/>
                                        </p:tgtEl>
                                        <p:attrNameLst>
                                          <p:attrName>style.visibility</p:attrName>
                                        </p:attrNameLst>
                                      </p:cBhvr>
                                      <p:to>
                                        <p:strVal val="visible"/>
                                      </p:to>
                                    </p:set>
                                    <p:animEffect transition="in" filter="fade">
                                      <p:cBhvr>
                                        <p:cTn id="15" dur="1000"/>
                                        <p:tgtEl>
                                          <p:spTgt spid="29"/>
                                        </p:tgtEl>
                                      </p:cBhvr>
                                    </p:animEffect>
                                  </p:childTnLst>
                                </p:cTn>
                              </p:par>
                            </p:childTnLst>
                          </p:cTn>
                        </p:par>
                        <p:par>
                          <p:cTn id="16" fill="hold" nodeType="afterGroup">
                            <p:stCondLst>
                              <p:cond delay="4000"/>
                            </p:stCondLst>
                            <p:childTnLst>
                              <p:par>
                                <p:cTn id="17" presetID="10" presetClass="entr" presetSubtype="0" fill="hold" grpId="0" nodeType="afterEffect">
                                  <p:stCondLst>
                                    <p:cond delay="0"/>
                                  </p:stCondLst>
                                  <p:childTnLst>
                                    <p:set>
                                      <p:cBhvr>
                                        <p:cTn id="18" dur="1" fill="hold">
                                          <p:stCondLst>
                                            <p:cond delay="0"/>
                                          </p:stCondLst>
                                        </p:cTn>
                                        <p:tgtEl>
                                          <p:spTgt spid="30"/>
                                        </p:tgtEl>
                                        <p:attrNameLst>
                                          <p:attrName>style.visibility</p:attrName>
                                        </p:attrNameLst>
                                      </p:cBhvr>
                                      <p:to>
                                        <p:strVal val="visible"/>
                                      </p:to>
                                    </p:set>
                                    <p:animEffect transition="in" filter="fade">
                                      <p:cBhvr>
                                        <p:cTn id="19" dur="1000"/>
                                        <p:tgtEl>
                                          <p:spTgt spid="30"/>
                                        </p:tgtEl>
                                      </p:cBhvr>
                                    </p:animEffect>
                                  </p:childTnLst>
                                </p:cTn>
                              </p:par>
                            </p:childTnLst>
                          </p:cTn>
                        </p:par>
                      </p:childTnLst>
                    </p:cTn>
                  </p:par>
                  <p:par>
                    <p:cTn id="20" fill="hold" nodeType="clickPar">
                      <p:stCondLst>
                        <p:cond delay="indefinite"/>
                      </p:stCondLst>
                      <p:childTnLst>
                        <p:par>
                          <p:cTn id="21" fill="hold" nodeType="withGroup">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10">
                                            <p:txEl>
                                              <p:pRg st="0" end="0"/>
                                            </p:txEl>
                                          </p:spTgt>
                                        </p:tgtEl>
                                        <p:attrNameLst>
                                          <p:attrName>style.visibility</p:attrName>
                                        </p:attrNameLst>
                                      </p:cBhvr>
                                      <p:to>
                                        <p:strVal val="visible"/>
                                      </p:to>
                                    </p:set>
                                    <p:animEffect transition="in" filter="fade">
                                      <p:cBhvr>
                                        <p:cTn id="24" dur="2000"/>
                                        <p:tgtEl>
                                          <p:spTgt spid="10">
                                            <p:txEl>
                                              <p:pRg st="0" end="0"/>
                                            </p:txEl>
                                          </p:spTgt>
                                        </p:tgtEl>
                                      </p:cBhvr>
                                    </p:animEffect>
                                  </p:childTnLst>
                                </p:cTn>
                              </p:par>
                            </p:childTnLst>
                          </p:cTn>
                        </p:par>
                      </p:childTnLst>
                    </p:cTn>
                  </p:par>
                  <p:par>
                    <p:cTn id="25" fill="hold" nodeType="clickPar">
                      <p:stCondLst>
                        <p:cond delay="indefinite"/>
                      </p:stCondLst>
                      <p:childTnLst>
                        <p:par>
                          <p:cTn id="26" fill="hold" nodeType="withGroup">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8">
                                            <p:txEl>
                                              <p:pRg st="0" end="0"/>
                                            </p:txEl>
                                          </p:spTgt>
                                        </p:tgtEl>
                                        <p:attrNameLst>
                                          <p:attrName>style.visibility</p:attrName>
                                        </p:attrNameLst>
                                      </p:cBhvr>
                                      <p:to>
                                        <p:strVal val="visible"/>
                                      </p:to>
                                    </p:set>
                                    <p:animEffect transition="in" filter="fade">
                                      <p:cBhvr>
                                        <p:cTn id="29" dur="2000"/>
                                        <p:tgtEl>
                                          <p:spTgt spid="8">
                                            <p:txEl>
                                              <p:pRg st="0" end="0"/>
                                            </p:txEl>
                                          </p:spTgt>
                                        </p:tgtEl>
                                      </p:cBhvr>
                                    </p:animEffect>
                                  </p:childTnLst>
                                </p:cTn>
                              </p:par>
                            </p:childTnLst>
                          </p:cTn>
                        </p:par>
                      </p:childTnLst>
                    </p:cTn>
                  </p:par>
                  <p:par>
                    <p:cTn id="30" fill="hold" nodeType="clickPar">
                      <p:stCondLst>
                        <p:cond delay="indefinite"/>
                      </p:stCondLst>
                      <p:childTnLst>
                        <p:par>
                          <p:cTn id="31" fill="hold" nodeType="withGroup">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34"/>
                                        </p:tgtEl>
                                        <p:attrNameLst>
                                          <p:attrName>style.visibility</p:attrName>
                                        </p:attrNameLst>
                                      </p:cBhvr>
                                      <p:to>
                                        <p:strVal val="visible"/>
                                      </p:to>
                                    </p:set>
                                    <p:animEffect transition="in" filter="fade">
                                      <p:cBhvr>
                                        <p:cTn id="34" dur="1000"/>
                                        <p:tgtEl>
                                          <p:spTgt spid="34"/>
                                        </p:tgtEl>
                                      </p:cBhvr>
                                    </p:animEffect>
                                  </p:childTnLst>
                                </p:cTn>
                              </p:par>
                            </p:childTnLst>
                          </p:cTn>
                        </p:par>
                        <p:par>
                          <p:cTn id="35" fill="hold" nodeType="afterGroup">
                            <p:stCondLst>
                              <p:cond delay="1000"/>
                            </p:stCondLst>
                            <p:childTnLst>
                              <p:par>
                                <p:cTn id="36" presetID="10" presetClass="entr" presetSubtype="0" fill="hold" grpId="0" nodeType="afterEffect">
                                  <p:stCondLst>
                                    <p:cond delay="0"/>
                                  </p:stCondLst>
                                  <p:childTnLst>
                                    <p:set>
                                      <p:cBhvr>
                                        <p:cTn id="37" dur="1" fill="hold">
                                          <p:stCondLst>
                                            <p:cond delay="0"/>
                                          </p:stCondLst>
                                        </p:cTn>
                                        <p:tgtEl>
                                          <p:spTgt spid="35"/>
                                        </p:tgtEl>
                                        <p:attrNameLst>
                                          <p:attrName>style.visibility</p:attrName>
                                        </p:attrNameLst>
                                      </p:cBhvr>
                                      <p:to>
                                        <p:strVal val="visible"/>
                                      </p:to>
                                    </p:set>
                                    <p:animEffect transition="in" filter="fade">
                                      <p:cBhvr>
                                        <p:cTn id="38" dur="1000"/>
                                        <p:tgtEl>
                                          <p:spTgt spid="35"/>
                                        </p:tgtEl>
                                      </p:cBhvr>
                                    </p:animEffect>
                                  </p:childTnLst>
                                </p:cTn>
                              </p:par>
                            </p:childTnLst>
                          </p:cTn>
                        </p:par>
                        <p:par>
                          <p:cTn id="39" fill="hold" nodeType="afterGroup">
                            <p:stCondLst>
                              <p:cond delay="2000"/>
                            </p:stCondLst>
                            <p:childTnLst>
                              <p:par>
                                <p:cTn id="40" presetID="10" presetClass="entr" presetSubtype="0" fill="hold" grpId="0" nodeType="afterEffect">
                                  <p:stCondLst>
                                    <p:cond delay="0"/>
                                  </p:stCondLst>
                                  <p:childTnLst>
                                    <p:set>
                                      <p:cBhvr>
                                        <p:cTn id="41" dur="1" fill="hold">
                                          <p:stCondLst>
                                            <p:cond delay="0"/>
                                          </p:stCondLst>
                                        </p:cTn>
                                        <p:tgtEl>
                                          <p:spTgt spid="9">
                                            <p:txEl>
                                              <p:pRg st="0" end="0"/>
                                            </p:txEl>
                                          </p:spTgt>
                                        </p:tgtEl>
                                        <p:attrNameLst>
                                          <p:attrName>style.visibility</p:attrName>
                                        </p:attrNameLst>
                                      </p:cBhvr>
                                      <p:to>
                                        <p:strVal val="visible"/>
                                      </p:to>
                                    </p:set>
                                    <p:animEffect transition="in" filter="fade">
                                      <p:cBhvr>
                                        <p:cTn id="42" dur="2000"/>
                                        <p:tgtEl>
                                          <p:spTgt spid="9">
                                            <p:txEl>
                                              <p:pRg st="0" end="0"/>
                                            </p:txEl>
                                          </p:spTgt>
                                        </p:tgtEl>
                                      </p:cBhvr>
                                    </p:animEffect>
                                  </p:childTnLst>
                                </p:cTn>
                              </p:par>
                            </p:childTnLst>
                          </p:cTn>
                        </p:par>
                        <p:par>
                          <p:cTn id="43" fill="hold" nodeType="afterGroup">
                            <p:stCondLst>
                              <p:cond delay="4000"/>
                            </p:stCondLst>
                            <p:childTnLst>
                              <p:par>
                                <p:cTn id="44" presetID="10" presetClass="entr" presetSubtype="0" fill="hold" grpId="0" nodeType="afterEffect">
                                  <p:stCondLst>
                                    <p:cond delay="0"/>
                                  </p:stCondLst>
                                  <p:childTnLst>
                                    <p:set>
                                      <p:cBhvr>
                                        <p:cTn id="45" dur="1" fill="hold">
                                          <p:stCondLst>
                                            <p:cond delay="0"/>
                                          </p:stCondLst>
                                        </p:cTn>
                                        <p:tgtEl>
                                          <p:spTgt spid="33"/>
                                        </p:tgtEl>
                                        <p:attrNameLst>
                                          <p:attrName>style.visibility</p:attrName>
                                        </p:attrNameLst>
                                      </p:cBhvr>
                                      <p:to>
                                        <p:strVal val="visible"/>
                                      </p:to>
                                    </p:set>
                                    <p:animEffect transition="in" filter="fade">
                                      <p:cBhvr>
                                        <p:cTn id="46" dur="1000"/>
                                        <p:tgtEl>
                                          <p:spTgt spid="33"/>
                                        </p:tgtEl>
                                      </p:cBhvr>
                                    </p:animEffect>
                                  </p:childTnLst>
                                </p:cTn>
                              </p:par>
                            </p:childTnLst>
                          </p:cTn>
                        </p:par>
                        <p:par>
                          <p:cTn id="47" fill="hold" nodeType="afterGroup">
                            <p:stCondLst>
                              <p:cond delay="5000"/>
                            </p:stCondLst>
                            <p:childTnLst>
                              <p:par>
                                <p:cTn id="48" presetID="10" presetClass="entr" presetSubtype="0" fill="hold" grpId="0" nodeType="afterEffect">
                                  <p:stCondLst>
                                    <p:cond delay="0"/>
                                  </p:stCondLst>
                                  <p:childTnLst>
                                    <p:set>
                                      <p:cBhvr>
                                        <p:cTn id="49" dur="1" fill="hold">
                                          <p:stCondLst>
                                            <p:cond delay="0"/>
                                          </p:stCondLst>
                                        </p:cTn>
                                        <p:tgtEl>
                                          <p:spTgt spid="7"/>
                                        </p:tgtEl>
                                        <p:attrNameLst>
                                          <p:attrName>style.visibility</p:attrName>
                                        </p:attrNameLst>
                                      </p:cBhvr>
                                      <p:to>
                                        <p:strVal val="visible"/>
                                      </p:to>
                                    </p:set>
                                    <p:animEffect transition="in" filter="fade">
                                      <p:cBhvr>
                                        <p:cTn id="5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2580" grpId="0" build="allAtOnce"/>
      <p:bldP spid="8" grpId="0" build="allAtOnce"/>
      <p:bldP spid="10" grpId="0" build="allAtOnce"/>
      <p:bldP spid="7" grpId="0" autoUpdateAnimBg="0"/>
      <p:bldP spid="9" grpId="0" build="allAtOnce"/>
      <p:bldP spid="29" grpId="0"/>
      <p:bldP spid="30" grpId="0"/>
      <p:bldP spid="33" grpId="0"/>
      <p:bldP spid="34" grpId="0"/>
      <p:bldP spid="3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ext Box 3"/>
          <p:cNvSpPr txBox="1">
            <a:spLocks noChangeArrowheads="1"/>
          </p:cNvSpPr>
          <p:nvPr/>
        </p:nvSpPr>
        <p:spPr bwMode="auto">
          <a:xfrm>
            <a:off x="917575" y="257175"/>
            <a:ext cx="7905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000" b="1">
                <a:solidFill>
                  <a:srgbClr val="00368D"/>
                </a:solidFill>
              </a:rPr>
              <a:t>Safety</a:t>
            </a:r>
          </a:p>
        </p:txBody>
      </p:sp>
      <p:sp>
        <p:nvSpPr>
          <p:cNvPr id="152580" name="Text Box 4"/>
          <p:cNvSpPr txBox="1">
            <a:spLocks noChangeArrowheads="1"/>
          </p:cNvSpPr>
          <p:nvPr/>
        </p:nvSpPr>
        <p:spPr bwMode="auto">
          <a:xfrm>
            <a:off x="914400" y="884238"/>
            <a:ext cx="2689225"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dirty="0">
                <a:solidFill>
                  <a:srgbClr val="00368D"/>
                </a:solidFill>
              </a:rPr>
              <a:t>There is a safety implication to working with the input side of step-down transformers. </a:t>
            </a:r>
          </a:p>
        </p:txBody>
      </p:sp>
      <p:sp>
        <p:nvSpPr>
          <p:cNvPr id="8" name="Text Box 4"/>
          <p:cNvSpPr txBox="1">
            <a:spLocks noChangeArrowheads="1"/>
          </p:cNvSpPr>
          <p:nvPr/>
        </p:nvSpPr>
        <p:spPr bwMode="auto">
          <a:xfrm>
            <a:off x="915988" y="3738564"/>
            <a:ext cx="2544762" cy="1477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dirty="0">
                <a:solidFill>
                  <a:srgbClr val="00368D"/>
                </a:solidFill>
              </a:rPr>
              <a:t>Appropriate safety precautions need to be taken when working with the input to a step-down transformer. </a:t>
            </a:r>
          </a:p>
        </p:txBody>
      </p:sp>
      <p:sp>
        <p:nvSpPr>
          <p:cNvPr id="10" name="Text Box 4"/>
          <p:cNvSpPr txBox="1">
            <a:spLocks noChangeArrowheads="1"/>
          </p:cNvSpPr>
          <p:nvPr/>
        </p:nvSpPr>
        <p:spPr bwMode="auto">
          <a:xfrm>
            <a:off x="914400" y="2311401"/>
            <a:ext cx="254635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dirty="0">
                <a:solidFill>
                  <a:srgbClr val="00368D"/>
                </a:solidFill>
              </a:rPr>
              <a:t>The input voltages are high AC voltages, and there is a serious risk of electrocution.</a:t>
            </a:r>
          </a:p>
        </p:txBody>
      </p:sp>
      <p:sp>
        <p:nvSpPr>
          <p:cNvPr id="7"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pic>
        <p:nvPicPr>
          <p:cNvPr id="16" name="Picture 4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81500" y="963613"/>
            <a:ext cx="3432175" cy="290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1782094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1000"/>
                                        <p:tgtEl>
                                          <p:spTgt spid="16"/>
                                        </p:tgtEl>
                                      </p:cBhvr>
                                    </p:animEffect>
                                  </p:childTnLst>
                                </p:cTn>
                              </p:par>
                            </p:childTnLst>
                          </p:cTn>
                        </p:par>
                        <p:par>
                          <p:cTn id="8" fill="hold" nodeType="afterGroup">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152580">
                                            <p:txEl>
                                              <p:pRg st="0" end="0"/>
                                            </p:txEl>
                                          </p:spTgt>
                                        </p:tgtEl>
                                        <p:attrNameLst>
                                          <p:attrName>style.visibility</p:attrName>
                                        </p:attrNameLst>
                                      </p:cBhvr>
                                      <p:to>
                                        <p:strVal val="visible"/>
                                      </p:to>
                                    </p:set>
                                    <p:animEffect transition="in" filter="fade">
                                      <p:cBhvr>
                                        <p:cTn id="11" dur="2000"/>
                                        <p:tgtEl>
                                          <p:spTgt spid="152580">
                                            <p:txEl>
                                              <p:pRg st="0" end="0"/>
                                            </p:txEl>
                                          </p:spTgt>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10">
                                            <p:txEl>
                                              <p:pRg st="0" end="0"/>
                                            </p:txEl>
                                          </p:spTgt>
                                        </p:tgtEl>
                                        <p:attrNameLst>
                                          <p:attrName>style.visibility</p:attrName>
                                        </p:attrNameLst>
                                      </p:cBhvr>
                                      <p:to>
                                        <p:strVal val="visible"/>
                                      </p:to>
                                    </p:set>
                                    <p:animEffect transition="in" filter="fade">
                                      <p:cBhvr>
                                        <p:cTn id="16" dur="2000"/>
                                        <p:tgtEl>
                                          <p:spTgt spid="10">
                                            <p:txEl>
                                              <p:pRg st="0" end="0"/>
                                            </p:txEl>
                                          </p:spTgt>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8">
                                            <p:txEl>
                                              <p:pRg st="0" end="0"/>
                                            </p:txEl>
                                          </p:spTgt>
                                        </p:tgtEl>
                                        <p:attrNameLst>
                                          <p:attrName>style.visibility</p:attrName>
                                        </p:attrNameLst>
                                      </p:cBhvr>
                                      <p:to>
                                        <p:strVal val="visible"/>
                                      </p:to>
                                    </p:set>
                                    <p:animEffect transition="in" filter="fade">
                                      <p:cBhvr>
                                        <p:cTn id="21" dur="2000"/>
                                        <p:tgtEl>
                                          <p:spTgt spid="8">
                                            <p:txEl>
                                              <p:pRg st="0" end="0"/>
                                            </p:txEl>
                                          </p:spTgt>
                                        </p:tgtEl>
                                      </p:cBhvr>
                                    </p:animEffect>
                                  </p:childTnLst>
                                </p:cTn>
                              </p:par>
                            </p:childTnLst>
                          </p:cTn>
                        </p:par>
                        <p:par>
                          <p:cTn id="22" fill="hold" nodeType="afterGroup">
                            <p:stCondLst>
                              <p:cond delay="2000"/>
                            </p:stCondLst>
                            <p:childTnLst>
                              <p:par>
                                <p:cTn id="23" presetID="10" presetClass="entr" presetSubtype="0" fill="hold" grpId="0" nodeType="after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2580" grpId="0" build="allAtOnce"/>
      <p:bldP spid="8" grpId="0" build="allAtOnce"/>
      <p:bldP spid="10" grpId="0" build="allAtOnce"/>
      <p:bldP spid="7" grpId="0" autoUpdateAnimBg="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ext Box 3"/>
          <p:cNvSpPr txBox="1">
            <a:spLocks noChangeArrowheads="1"/>
          </p:cNvSpPr>
          <p:nvPr/>
        </p:nvSpPr>
        <p:spPr bwMode="auto">
          <a:xfrm>
            <a:off x="917575" y="257175"/>
            <a:ext cx="7905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000" b="1">
                <a:solidFill>
                  <a:srgbClr val="00368D"/>
                </a:solidFill>
              </a:rPr>
              <a:t>Rectifiers</a:t>
            </a:r>
          </a:p>
        </p:txBody>
      </p:sp>
      <p:sp>
        <p:nvSpPr>
          <p:cNvPr id="152580" name="Text Box 4"/>
          <p:cNvSpPr txBox="1">
            <a:spLocks noChangeArrowheads="1"/>
          </p:cNvSpPr>
          <p:nvPr/>
        </p:nvSpPr>
        <p:spPr bwMode="auto">
          <a:xfrm>
            <a:off x="914400" y="884238"/>
            <a:ext cx="2976563"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a:solidFill>
                  <a:srgbClr val="00368D"/>
                </a:solidFill>
              </a:rPr>
              <a:t>Rectification is usually carried out using diodes and resistors.</a:t>
            </a:r>
          </a:p>
        </p:txBody>
      </p:sp>
      <p:sp>
        <p:nvSpPr>
          <p:cNvPr id="8" name="Text Box 4"/>
          <p:cNvSpPr txBox="1">
            <a:spLocks noChangeArrowheads="1"/>
          </p:cNvSpPr>
          <p:nvPr/>
        </p:nvSpPr>
        <p:spPr bwMode="auto">
          <a:xfrm>
            <a:off x="917575" y="4105275"/>
            <a:ext cx="2606675" cy="1477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a:solidFill>
                  <a:srgbClr val="00368D"/>
                </a:solidFill>
              </a:rPr>
              <a:t>The diode only conducts when its anode (a) is more positive than the cathode (k).</a:t>
            </a:r>
          </a:p>
        </p:txBody>
      </p:sp>
      <p:sp>
        <p:nvSpPr>
          <p:cNvPr id="10" name="Text Box 4"/>
          <p:cNvSpPr txBox="1">
            <a:spLocks noChangeArrowheads="1"/>
          </p:cNvSpPr>
          <p:nvPr/>
        </p:nvSpPr>
        <p:spPr bwMode="auto">
          <a:xfrm>
            <a:off x="914400" y="2217738"/>
            <a:ext cx="2493963" cy="1477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a:solidFill>
                  <a:srgbClr val="00368D"/>
                </a:solidFill>
              </a:rPr>
              <a:t>The simplest rectifier is known as a half-wave rectifier. It consists of one diode and one resistor.</a:t>
            </a:r>
          </a:p>
        </p:txBody>
      </p:sp>
      <p:sp>
        <p:nvSpPr>
          <p:cNvPr id="7"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9" name="Text Box 4"/>
          <p:cNvSpPr txBox="1">
            <a:spLocks noChangeArrowheads="1"/>
          </p:cNvSpPr>
          <p:nvPr/>
        </p:nvSpPr>
        <p:spPr bwMode="auto">
          <a:xfrm>
            <a:off x="914400" y="5992813"/>
            <a:ext cx="308292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a:solidFill>
                  <a:srgbClr val="00368D"/>
                </a:solidFill>
              </a:rPr>
              <a:t>The input and output voltages are as shown.</a:t>
            </a:r>
          </a:p>
        </p:txBody>
      </p:sp>
      <p:pic>
        <p:nvPicPr>
          <p:cNvPr id="1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53038" y="1768475"/>
            <a:ext cx="2559050" cy="2546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 name="Group 10"/>
          <p:cNvGrpSpPr>
            <a:grpSpLocks/>
          </p:cNvGrpSpPr>
          <p:nvPr/>
        </p:nvGrpSpPr>
        <p:grpSpPr bwMode="auto">
          <a:xfrm>
            <a:off x="4375150" y="992188"/>
            <a:ext cx="1287463" cy="790575"/>
            <a:chOff x="2901" y="1961"/>
            <a:chExt cx="811" cy="498"/>
          </a:xfrm>
        </p:grpSpPr>
        <p:pic>
          <p:nvPicPr>
            <p:cNvPr id="12306" name="Picture 11" descr="Fullsym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901" y="1961"/>
              <a:ext cx="811" cy="326"/>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2307" name="Text Box 12"/>
            <p:cNvSpPr txBox="1">
              <a:spLocks noChangeArrowheads="1"/>
            </p:cNvSpPr>
            <p:nvPr/>
          </p:nvSpPr>
          <p:spPr bwMode="auto">
            <a:xfrm>
              <a:off x="3110" y="2267"/>
              <a:ext cx="427"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en-US" sz="1400" b="1"/>
                <a:t>Input</a:t>
              </a:r>
            </a:p>
          </p:txBody>
        </p:sp>
      </p:grpSp>
      <p:grpSp>
        <p:nvGrpSpPr>
          <p:cNvPr id="3" name="Group 13"/>
          <p:cNvGrpSpPr>
            <a:grpSpLocks/>
          </p:cNvGrpSpPr>
          <p:nvPr/>
        </p:nvGrpSpPr>
        <p:grpSpPr bwMode="auto">
          <a:xfrm>
            <a:off x="7337425" y="3121025"/>
            <a:ext cx="1289050" cy="784225"/>
            <a:chOff x="4687" y="2301"/>
            <a:chExt cx="812" cy="494"/>
          </a:xfrm>
        </p:grpSpPr>
        <p:pic>
          <p:nvPicPr>
            <p:cNvPr id="12304" name="Picture 14" descr="Fullsym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687" y="2301"/>
              <a:ext cx="812" cy="329"/>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2305" name="Text Box 15"/>
            <p:cNvSpPr txBox="1">
              <a:spLocks noChangeArrowheads="1"/>
            </p:cNvSpPr>
            <p:nvPr/>
          </p:nvSpPr>
          <p:spPr bwMode="auto">
            <a:xfrm>
              <a:off x="4852" y="2603"/>
              <a:ext cx="520"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en-US" sz="1400" b="1"/>
                <a:t>Output</a:t>
              </a:r>
            </a:p>
          </p:txBody>
        </p:sp>
      </p:grpSp>
      <p:grpSp>
        <p:nvGrpSpPr>
          <p:cNvPr id="4" name="Group 3"/>
          <p:cNvGrpSpPr>
            <a:grpSpLocks/>
          </p:cNvGrpSpPr>
          <p:nvPr/>
        </p:nvGrpSpPr>
        <p:grpSpPr bwMode="auto">
          <a:xfrm>
            <a:off x="5481638" y="1938338"/>
            <a:ext cx="1582737" cy="1795462"/>
            <a:chOff x="5481940" y="1938630"/>
            <a:chExt cx="1582204" cy="1795239"/>
          </a:xfrm>
        </p:grpSpPr>
        <p:sp>
          <p:nvSpPr>
            <p:cNvPr id="12300" name="TextBox 1"/>
            <p:cNvSpPr txBox="1">
              <a:spLocks noChangeArrowheads="1"/>
            </p:cNvSpPr>
            <p:nvPr/>
          </p:nvSpPr>
          <p:spPr bwMode="auto">
            <a:xfrm>
              <a:off x="6218883" y="1938630"/>
              <a:ext cx="269626" cy="27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a:t>a</a:t>
              </a:r>
              <a:endParaRPr lang="en-US" altLang="en-US" sz="1200"/>
            </a:p>
          </p:txBody>
        </p:sp>
        <p:sp>
          <p:nvSpPr>
            <p:cNvPr id="12301" name="TextBox 22"/>
            <p:cNvSpPr txBox="1">
              <a:spLocks noChangeArrowheads="1"/>
            </p:cNvSpPr>
            <p:nvPr/>
          </p:nvSpPr>
          <p:spPr bwMode="auto">
            <a:xfrm>
              <a:off x="6229765" y="2374762"/>
              <a:ext cx="261610" cy="27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a:t>k</a:t>
              </a:r>
              <a:endParaRPr lang="en-US" altLang="en-US" sz="1200"/>
            </a:p>
          </p:txBody>
        </p:sp>
        <p:sp>
          <p:nvSpPr>
            <p:cNvPr id="12302" name="TextBox 2"/>
            <p:cNvSpPr txBox="1">
              <a:spLocks noChangeArrowheads="1"/>
            </p:cNvSpPr>
            <p:nvPr/>
          </p:nvSpPr>
          <p:spPr bwMode="auto">
            <a:xfrm>
              <a:off x="6316824" y="3456870"/>
              <a:ext cx="74732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a:t>Resistor</a:t>
              </a:r>
              <a:endParaRPr lang="en-US" altLang="en-US" sz="1200"/>
            </a:p>
          </p:txBody>
        </p:sp>
        <p:sp>
          <p:nvSpPr>
            <p:cNvPr id="12303" name="TextBox 23"/>
            <p:cNvSpPr txBox="1">
              <a:spLocks noChangeArrowheads="1"/>
            </p:cNvSpPr>
            <p:nvPr/>
          </p:nvSpPr>
          <p:spPr bwMode="auto">
            <a:xfrm>
              <a:off x="5481940" y="2153741"/>
              <a:ext cx="583814"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a:t>Diode</a:t>
              </a:r>
              <a:endParaRPr lang="en-US" altLang="en-US" sz="1200"/>
            </a:p>
          </p:txBody>
        </p:sp>
      </p:grpSp>
    </p:spTree>
    <p:extLst>
      <p:ext uri="{BB962C8B-B14F-4D97-AF65-F5344CB8AC3E}">
        <p14:creationId xmlns:p14="http://schemas.microsoft.com/office/powerpoint/2010/main" val="61812537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000"/>
                                        <p:tgtEl>
                                          <p:spTgt spid="12"/>
                                        </p:tgtEl>
                                      </p:cBhvr>
                                    </p:animEffect>
                                  </p:childTnLst>
                                </p:cTn>
                              </p:par>
                              <p:par>
                                <p:cTn id="8" presetID="10" presetClass="entr" presetSubtype="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1000"/>
                                        <p:tgtEl>
                                          <p:spTgt spid="4"/>
                                        </p:tgtEl>
                                      </p:cBhvr>
                                    </p:animEffect>
                                  </p:childTnLst>
                                </p:cTn>
                              </p:par>
                            </p:childTnLst>
                          </p:cTn>
                        </p:par>
                        <p:par>
                          <p:cTn id="11" fill="hold" nodeType="afterGroup">
                            <p:stCondLst>
                              <p:cond delay="1000"/>
                            </p:stCondLst>
                            <p:childTnLst>
                              <p:par>
                                <p:cTn id="12" presetID="10" presetClass="entr" presetSubtype="0" fill="hold" grpId="0" nodeType="afterEffect">
                                  <p:stCondLst>
                                    <p:cond delay="0"/>
                                  </p:stCondLst>
                                  <p:childTnLst>
                                    <p:set>
                                      <p:cBhvr>
                                        <p:cTn id="13" dur="1" fill="hold">
                                          <p:stCondLst>
                                            <p:cond delay="0"/>
                                          </p:stCondLst>
                                        </p:cTn>
                                        <p:tgtEl>
                                          <p:spTgt spid="152580">
                                            <p:txEl>
                                              <p:pRg st="0" end="0"/>
                                            </p:txEl>
                                          </p:spTgt>
                                        </p:tgtEl>
                                        <p:attrNameLst>
                                          <p:attrName>style.visibility</p:attrName>
                                        </p:attrNameLst>
                                      </p:cBhvr>
                                      <p:to>
                                        <p:strVal val="visible"/>
                                      </p:to>
                                    </p:set>
                                    <p:animEffect transition="in" filter="fade">
                                      <p:cBhvr>
                                        <p:cTn id="14" dur="2000"/>
                                        <p:tgtEl>
                                          <p:spTgt spid="152580">
                                            <p:txEl>
                                              <p:pRg st="0" end="0"/>
                                            </p:txEl>
                                          </p:spTgt>
                                        </p:tgtEl>
                                      </p:cBhvr>
                                    </p:animEffect>
                                  </p:childTnLst>
                                </p:cTn>
                              </p:par>
                            </p:childTnLst>
                          </p:cTn>
                        </p:par>
                        <p:par>
                          <p:cTn id="15" fill="hold" nodeType="afterGroup">
                            <p:stCondLst>
                              <p:cond delay="3000"/>
                            </p:stCondLst>
                            <p:childTnLst>
                              <p:par>
                                <p:cTn id="16" presetID="10" presetClass="entr" presetSubtype="0" fill="hold" nodeType="afterEffect">
                                  <p:stCondLst>
                                    <p:cond delay="0"/>
                                  </p:stCondLst>
                                  <p:childTnLst>
                                    <p:set>
                                      <p:cBhvr>
                                        <p:cTn id="17" dur="1" fill="hold">
                                          <p:stCondLst>
                                            <p:cond delay="0"/>
                                          </p:stCondLst>
                                        </p:cTn>
                                        <p:tgtEl>
                                          <p:spTgt spid="2"/>
                                        </p:tgtEl>
                                        <p:attrNameLst>
                                          <p:attrName>style.visibility</p:attrName>
                                        </p:attrNameLst>
                                      </p:cBhvr>
                                      <p:to>
                                        <p:strVal val="visible"/>
                                      </p:to>
                                    </p:set>
                                    <p:animEffect transition="in" filter="fade">
                                      <p:cBhvr>
                                        <p:cTn id="18" dur="1000"/>
                                        <p:tgtEl>
                                          <p:spTgt spid="2"/>
                                        </p:tgtEl>
                                      </p:cBhvr>
                                    </p:animEffect>
                                  </p:childTnLst>
                                </p:cTn>
                              </p:par>
                            </p:childTnLst>
                          </p:cTn>
                        </p:par>
                        <p:par>
                          <p:cTn id="19" fill="hold" nodeType="afterGroup">
                            <p:stCondLst>
                              <p:cond delay="4000"/>
                            </p:stCondLst>
                            <p:childTnLst>
                              <p:par>
                                <p:cTn id="20" presetID="10" presetClass="entr" presetSubtype="0" fill="hold" nodeType="after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fade">
                                      <p:cBhvr>
                                        <p:cTn id="22" dur="1000"/>
                                        <p:tgtEl>
                                          <p:spTgt spid="3"/>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
                                            <p:txEl>
                                              <p:pRg st="0" end="0"/>
                                            </p:txEl>
                                          </p:spTgt>
                                        </p:tgtEl>
                                        <p:attrNameLst>
                                          <p:attrName>style.visibility</p:attrName>
                                        </p:attrNameLst>
                                      </p:cBhvr>
                                      <p:to>
                                        <p:strVal val="visible"/>
                                      </p:to>
                                    </p:set>
                                    <p:animEffect transition="in" filter="fade">
                                      <p:cBhvr>
                                        <p:cTn id="27" dur="2000"/>
                                        <p:tgtEl>
                                          <p:spTgt spid="10">
                                            <p:txEl>
                                              <p:pRg st="0" end="0"/>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txEl>
                                              <p:pRg st="0" end="0"/>
                                            </p:txEl>
                                          </p:spTgt>
                                        </p:tgtEl>
                                        <p:attrNameLst>
                                          <p:attrName>style.visibility</p:attrName>
                                        </p:attrNameLst>
                                      </p:cBhvr>
                                      <p:to>
                                        <p:strVal val="visible"/>
                                      </p:to>
                                    </p:set>
                                    <p:animEffect transition="in" filter="fade">
                                      <p:cBhvr>
                                        <p:cTn id="32" dur="2000"/>
                                        <p:tgtEl>
                                          <p:spTgt spid="8">
                                            <p:txEl>
                                              <p:pRg st="0" end="0"/>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9">
                                            <p:txEl>
                                              <p:pRg st="0" end="0"/>
                                            </p:txEl>
                                          </p:spTgt>
                                        </p:tgtEl>
                                        <p:attrNameLst>
                                          <p:attrName>style.visibility</p:attrName>
                                        </p:attrNameLst>
                                      </p:cBhvr>
                                      <p:to>
                                        <p:strVal val="visible"/>
                                      </p:to>
                                    </p:set>
                                    <p:animEffect transition="in" filter="fade">
                                      <p:cBhvr>
                                        <p:cTn id="37" dur="2000"/>
                                        <p:tgtEl>
                                          <p:spTgt spid="9">
                                            <p:txEl>
                                              <p:pRg st="0" end="0"/>
                                            </p:txEl>
                                          </p:spTgt>
                                        </p:tgtEl>
                                      </p:cBhvr>
                                    </p:animEffect>
                                  </p:childTnLst>
                                </p:cTn>
                              </p:par>
                            </p:childTnLst>
                          </p:cTn>
                        </p:par>
                        <p:par>
                          <p:cTn id="38" fill="hold" nodeType="afterGroup">
                            <p:stCondLst>
                              <p:cond delay="2000"/>
                            </p:stCondLst>
                            <p:childTnLst>
                              <p:par>
                                <p:cTn id="39" presetID="10" presetClass="entr" presetSubtype="0" fill="hold" grpId="0" nodeType="afterEffect">
                                  <p:stCondLst>
                                    <p:cond delay="0"/>
                                  </p:stCondLst>
                                  <p:childTnLst>
                                    <p:set>
                                      <p:cBhvr>
                                        <p:cTn id="40" dur="1" fill="hold">
                                          <p:stCondLst>
                                            <p:cond delay="0"/>
                                          </p:stCondLst>
                                        </p:cTn>
                                        <p:tgtEl>
                                          <p:spTgt spid="7"/>
                                        </p:tgtEl>
                                        <p:attrNameLst>
                                          <p:attrName>style.visibility</p:attrName>
                                        </p:attrNameLst>
                                      </p:cBhvr>
                                      <p:to>
                                        <p:strVal val="visible"/>
                                      </p:to>
                                    </p:set>
                                    <p:animEffect transition="in" filter="fade">
                                      <p:cBhvr>
                                        <p:cTn id="41"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2580" grpId="0" build="allAtOnce"/>
      <p:bldP spid="8" grpId="0" build="allAtOnce"/>
      <p:bldP spid="10" grpId="0" build="allAtOnce"/>
      <p:bldP spid="7" grpId="0" autoUpdateAnimBg="0"/>
      <p:bldP spid="9" grpId="0" build="allAtOnce"/>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55"/>
          <p:cNvGrpSpPr>
            <a:grpSpLocks/>
          </p:cNvGrpSpPr>
          <p:nvPr/>
        </p:nvGrpSpPr>
        <p:grpSpPr bwMode="auto">
          <a:xfrm>
            <a:off x="4592638" y="1339850"/>
            <a:ext cx="365125" cy="1143000"/>
            <a:chOff x="2953" y="1593"/>
            <a:chExt cx="230" cy="720"/>
          </a:xfrm>
        </p:grpSpPr>
        <p:sp>
          <p:nvSpPr>
            <p:cNvPr id="13336" name="Text Box 149"/>
            <p:cNvSpPr txBox="1">
              <a:spLocks noChangeArrowheads="1"/>
            </p:cNvSpPr>
            <p:nvPr/>
          </p:nvSpPr>
          <p:spPr bwMode="auto">
            <a:xfrm>
              <a:off x="2953" y="2082"/>
              <a:ext cx="226"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en-US"/>
                <a:t>+</a:t>
              </a:r>
            </a:p>
          </p:txBody>
        </p:sp>
        <p:sp>
          <p:nvSpPr>
            <p:cNvPr id="13337" name="Text Box 152"/>
            <p:cNvSpPr txBox="1">
              <a:spLocks noChangeArrowheads="1"/>
            </p:cNvSpPr>
            <p:nvPr/>
          </p:nvSpPr>
          <p:spPr bwMode="auto">
            <a:xfrm>
              <a:off x="2957" y="1593"/>
              <a:ext cx="226"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en-US"/>
                <a:t>-</a:t>
              </a:r>
            </a:p>
          </p:txBody>
        </p:sp>
      </p:grpSp>
      <p:pic>
        <p:nvPicPr>
          <p:cNvPr id="36" name="Picture 126" descr="Colour-Waveform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89475" y="4181475"/>
            <a:ext cx="1822450" cy="73977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38" name="Picture 127" descr="Colour-Waveformb"/>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89475" y="4181475"/>
            <a:ext cx="1822450" cy="73977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40" name="Picture 128" descr="Colour-Waveformc"/>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89475" y="4179888"/>
            <a:ext cx="1824038" cy="741362"/>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30" name="Picture 123" descr="Colour-Waveform2a"/>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724650" y="4179888"/>
            <a:ext cx="1827213" cy="74136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37" name="Picture 124" descr="Colour-Waveform2b"/>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721475" y="4179888"/>
            <a:ext cx="1828800" cy="74295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32" name="Picture 114"/>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795838" y="982663"/>
            <a:ext cx="3549650"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 name="Picture 161"/>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789488" y="981075"/>
            <a:ext cx="3565525" cy="2187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2" name="Picture 162"/>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789488" y="981075"/>
            <a:ext cx="3563937" cy="219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 name="Picture 125" descr="Colour-Waveform2c"/>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6721475" y="4179888"/>
            <a:ext cx="1828800" cy="742950"/>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3324" name="Text Box 3"/>
          <p:cNvSpPr txBox="1">
            <a:spLocks noChangeArrowheads="1"/>
          </p:cNvSpPr>
          <p:nvPr/>
        </p:nvSpPr>
        <p:spPr bwMode="auto">
          <a:xfrm>
            <a:off x="917575" y="257175"/>
            <a:ext cx="7905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000" b="1">
                <a:solidFill>
                  <a:srgbClr val="00368D"/>
                </a:solidFill>
              </a:rPr>
              <a:t>Rectifiers</a:t>
            </a:r>
          </a:p>
        </p:txBody>
      </p:sp>
      <p:sp>
        <p:nvSpPr>
          <p:cNvPr id="152580" name="Text Box 4"/>
          <p:cNvSpPr txBox="1">
            <a:spLocks noChangeArrowheads="1"/>
          </p:cNvSpPr>
          <p:nvPr/>
        </p:nvSpPr>
        <p:spPr bwMode="auto">
          <a:xfrm>
            <a:off x="914400" y="884238"/>
            <a:ext cx="2921000"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a:solidFill>
                  <a:srgbClr val="00368D"/>
                </a:solidFill>
              </a:rPr>
              <a:t>A full-wave rectifier is a more complicated rectifier. It uses four diodes.</a:t>
            </a:r>
          </a:p>
        </p:txBody>
      </p:sp>
      <p:sp>
        <p:nvSpPr>
          <p:cNvPr id="8" name="Text Box 4"/>
          <p:cNvSpPr txBox="1">
            <a:spLocks noChangeArrowheads="1"/>
          </p:cNvSpPr>
          <p:nvPr/>
        </p:nvSpPr>
        <p:spPr bwMode="auto">
          <a:xfrm>
            <a:off x="914400" y="3485692"/>
            <a:ext cx="2389188"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dirty="0">
                <a:solidFill>
                  <a:srgbClr val="00368D"/>
                </a:solidFill>
              </a:rPr>
              <a:t>Current passes through the other two diodes during the negative half-cycle.</a:t>
            </a:r>
          </a:p>
        </p:txBody>
      </p:sp>
      <p:sp>
        <p:nvSpPr>
          <p:cNvPr id="10" name="Text Box 4"/>
          <p:cNvSpPr txBox="1">
            <a:spLocks noChangeArrowheads="1"/>
          </p:cNvSpPr>
          <p:nvPr/>
        </p:nvSpPr>
        <p:spPr bwMode="auto">
          <a:xfrm>
            <a:off x="915987" y="1905671"/>
            <a:ext cx="2392363" cy="1476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dirty="0">
                <a:solidFill>
                  <a:srgbClr val="00368D"/>
                </a:solidFill>
              </a:rPr>
              <a:t>Current passes through two of the diodes during the positive half-cycle of the input voltage.</a:t>
            </a:r>
          </a:p>
        </p:txBody>
      </p:sp>
      <p:sp>
        <p:nvSpPr>
          <p:cNvPr id="7"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9" name="Text Box 4"/>
          <p:cNvSpPr txBox="1">
            <a:spLocks noChangeArrowheads="1"/>
          </p:cNvSpPr>
          <p:nvPr/>
        </p:nvSpPr>
        <p:spPr bwMode="auto">
          <a:xfrm>
            <a:off x="914400" y="4855195"/>
            <a:ext cx="308292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dirty="0">
                <a:solidFill>
                  <a:srgbClr val="00368D"/>
                </a:solidFill>
              </a:rPr>
              <a:t>The input and output voltages are as shown.</a:t>
            </a:r>
          </a:p>
        </p:txBody>
      </p:sp>
      <p:grpSp>
        <p:nvGrpSpPr>
          <p:cNvPr id="3" name="Group 154"/>
          <p:cNvGrpSpPr>
            <a:grpSpLocks/>
          </p:cNvGrpSpPr>
          <p:nvPr/>
        </p:nvGrpSpPr>
        <p:grpSpPr bwMode="auto">
          <a:xfrm>
            <a:off x="4567238" y="1385665"/>
            <a:ext cx="404812" cy="1069975"/>
            <a:chOff x="2941" y="1607"/>
            <a:chExt cx="255" cy="674"/>
          </a:xfrm>
          <a:noFill/>
        </p:grpSpPr>
        <p:sp>
          <p:nvSpPr>
            <p:cNvPr id="24" name="Text Box 150"/>
            <p:cNvSpPr txBox="1">
              <a:spLocks noChangeArrowheads="1"/>
            </p:cNvSpPr>
            <p:nvPr/>
          </p:nvSpPr>
          <p:spPr bwMode="auto">
            <a:xfrm>
              <a:off x="2941" y="1607"/>
              <a:ext cx="226" cy="231"/>
            </a:xfrm>
            <a:prstGeom prst="rect">
              <a:avLst/>
            </a:prstGeom>
            <a:grpFill/>
            <a:ln>
              <a:noFill/>
            </a:ln>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spcBef>
                  <a:spcPct val="50000"/>
                </a:spcBef>
                <a:defRPr/>
              </a:pPr>
              <a:r>
                <a:rPr lang="en-US" dirty="0" smtClean="0">
                  <a:cs typeface="Arial" charset="0"/>
                </a:rPr>
                <a:t>+</a:t>
              </a:r>
            </a:p>
          </p:txBody>
        </p:sp>
        <p:sp>
          <p:nvSpPr>
            <p:cNvPr id="25" name="Text Box 151"/>
            <p:cNvSpPr txBox="1">
              <a:spLocks noChangeArrowheads="1"/>
            </p:cNvSpPr>
            <p:nvPr/>
          </p:nvSpPr>
          <p:spPr bwMode="auto">
            <a:xfrm>
              <a:off x="2970" y="2050"/>
              <a:ext cx="226" cy="231"/>
            </a:xfrm>
            <a:prstGeom prst="rect">
              <a:avLst/>
            </a:prstGeom>
            <a:grpFill/>
            <a:ln>
              <a:noFill/>
            </a:ln>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eaLnBrk="1" hangingPunct="1">
                <a:spcBef>
                  <a:spcPct val="50000"/>
                </a:spcBef>
                <a:defRPr/>
              </a:pPr>
              <a:r>
                <a:rPr lang="en-US" dirty="0" smtClean="0">
                  <a:cs typeface="Arial" charset="0"/>
                </a:rPr>
                <a:t>-</a:t>
              </a:r>
            </a:p>
          </p:txBody>
        </p:sp>
      </p:grpSp>
      <p:sp>
        <p:nvSpPr>
          <p:cNvPr id="34" name="Text Box 44"/>
          <p:cNvSpPr txBox="1">
            <a:spLocks noChangeArrowheads="1"/>
          </p:cNvSpPr>
          <p:nvPr/>
        </p:nvSpPr>
        <p:spPr bwMode="auto">
          <a:xfrm>
            <a:off x="5302250" y="4913313"/>
            <a:ext cx="68897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en-US" sz="1400" b="1"/>
              <a:t>Input</a:t>
            </a:r>
          </a:p>
        </p:txBody>
      </p:sp>
      <p:sp>
        <p:nvSpPr>
          <p:cNvPr id="35" name="Text Box 46"/>
          <p:cNvSpPr txBox="1">
            <a:spLocks noChangeArrowheads="1"/>
          </p:cNvSpPr>
          <p:nvPr/>
        </p:nvSpPr>
        <p:spPr bwMode="auto">
          <a:xfrm>
            <a:off x="7242175" y="4911725"/>
            <a:ext cx="84137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en-US" sz="1400" b="1"/>
              <a:t>Output</a:t>
            </a:r>
          </a:p>
        </p:txBody>
      </p:sp>
      <p:grpSp>
        <p:nvGrpSpPr>
          <p:cNvPr id="4" name="Group 117"/>
          <p:cNvGrpSpPr>
            <a:grpSpLocks/>
          </p:cNvGrpSpPr>
          <p:nvPr/>
        </p:nvGrpSpPr>
        <p:grpSpPr bwMode="auto">
          <a:xfrm>
            <a:off x="4575175" y="1801813"/>
            <a:ext cx="3748088" cy="806450"/>
            <a:chOff x="2946" y="1869"/>
            <a:chExt cx="2361" cy="508"/>
          </a:xfrm>
        </p:grpSpPr>
        <p:sp>
          <p:nvSpPr>
            <p:cNvPr id="13334" name="Text Box 50"/>
            <p:cNvSpPr txBox="1">
              <a:spLocks noChangeArrowheads="1"/>
            </p:cNvSpPr>
            <p:nvPr/>
          </p:nvSpPr>
          <p:spPr bwMode="auto">
            <a:xfrm>
              <a:off x="2946" y="1869"/>
              <a:ext cx="434"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en-US" sz="1200" b="1"/>
                <a:t>Input</a:t>
              </a:r>
            </a:p>
          </p:txBody>
        </p:sp>
        <p:sp>
          <p:nvSpPr>
            <p:cNvPr id="13335" name="Text Box 54"/>
            <p:cNvSpPr txBox="1">
              <a:spLocks noChangeArrowheads="1"/>
            </p:cNvSpPr>
            <p:nvPr/>
          </p:nvSpPr>
          <p:spPr bwMode="auto">
            <a:xfrm>
              <a:off x="4825" y="2203"/>
              <a:ext cx="482"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en-US" sz="1200" b="1"/>
                <a:t>Output</a:t>
              </a:r>
            </a:p>
          </p:txBody>
        </p:sp>
      </p:grpSp>
    </p:spTree>
    <p:extLst>
      <p:ext uri="{BB962C8B-B14F-4D97-AF65-F5344CB8AC3E}">
        <p14:creationId xmlns:p14="http://schemas.microsoft.com/office/powerpoint/2010/main" val="45733818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32"/>
                                        </p:tgtEl>
                                        <p:attrNameLst>
                                          <p:attrName>style.visibility</p:attrName>
                                        </p:attrNameLst>
                                      </p:cBhvr>
                                      <p:to>
                                        <p:strVal val="visible"/>
                                      </p:to>
                                    </p:set>
                                    <p:animEffect transition="in" filter="fade">
                                      <p:cBhvr>
                                        <p:cTn id="7" dur="1000"/>
                                        <p:tgtEl>
                                          <p:spTgt spid="32"/>
                                        </p:tgtEl>
                                      </p:cBhvr>
                                    </p:animEffect>
                                  </p:childTnLst>
                                </p:cTn>
                              </p:par>
                              <p:par>
                                <p:cTn id="8" presetID="10" presetClass="entr" presetSubtype="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1000"/>
                                        <p:tgtEl>
                                          <p:spTgt spid="4"/>
                                        </p:tgtEl>
                                      </p:cBhvr>
                                    </p:animEffect>
                                  </p:childTnLst>
                                </p:cTn>
                              </p:par>
                              <p:par>
                                <p:cTn id="11" presetID="10" presetClass="entr" presetSubtype="0" fill="hold" nodeType="withEffect">
                                  <p:stCondLst>
                                    <p:cond delay="0"/>
                                  </p:stCondLst>
                                  <p:childTnLst>
                                    <p:set>
                                      <p:cBhvr>
                                        <p:cTn id="12" dur="1" fill="hold">
                                          <p:stCondLst>
                                            <p:cond delay="0"/>
                                          </p:stCondLst>
                                        </p:cTn>
                                        <p:tgtEl>
                                          <p:spTgt spid="36"/>
                                        </p:tgtEl>
                                        <p:attrNameLst>
                                          <p:attrName>style.visibility</p:attrName>
                                        </p:attrNameLst>
                                      </p:cBhvr>
                                      <p:to>
                                        <p:strVal val="visible"/>
                                      </p:to>
                                    </p:set>
                                    <p:animEffect transition="in" filter="fade">
                                      <p:cBhvr>
                                        <p:cTn id="13" dur="1000"/>
                                        <p:tgtEl>
                                          <p:spTgt spid="36"/>
                                        </p:tgtEl>
                                      </p:cBhvr>
                                    </p:animEffect>
                                  </p:childTnLst>
                                </p:cTn>
                              </p:par>
                              <p:par>
                                <p:cTn id="14" presetID="10" presetClass="entr" presetSubtype="0" fill="hold" nodeType="withEffect">
                                  <p:stCondLst>
                                    <p:cond delay="0"/>
                                  </p:stCondLst>
                                  <p:childTnLst>
                                    <p:set>
                                      <p:cBhvr>
                                        <p:cTn id="15" dur="1" fill="hold">
                                          <p:stCondLst>
                                            <p:cond delay="0"/>
                                          </p:stCondLst>
                                        </p:cTn>
                                        <p:tgtEl>
                                          <p:spTgt spid="30"/>
                                        </p:tgtEl>
                                        <p:attrNameLst>
                                          <p:attrName>style.visibility</p:attrName>
                                        </p:attrNameLst>
                                      </p:cBhvr>
                                      <p:to>
                                        <p:strVal val="visible"/>
                                      </p:to>
                                    </p:set>
                                    <p:animEffect transition="in" filter="fade">
                                      <p:cBhvr>
                                        <p:cTn id="16" dur="1000"/>
                                        <p:tgtEl>
                                          <p:spTgt spid="30"/>
                                        </p:tgtEl>
                                      </p:cBhvr>
                                    </p:animEffect>
                                  </p:childTnLst>
                                </p:cTn>
                              </p:par>
                            </p:childTnLst>
                          </p:cTn>
                        </p:par>
                        <p:par>
                          <p:cTn id="17" fill="hold" nodeType="afterGroup">
                            <p:stCondLst>
                              <p:cond delay="1000"/>
                            </p:stCondLst>
                            <p:childTnLst>
                              <p:par>
                                <p:cTn id="18" presetID="10" presetClass="entr" presetSubtype="0" fill="hold" grpId="0" nodeType="afterEffect">
                                  <p:stCondLst>
                                    <p:cond delay="0"/>
                                  </p:stCondLst>
                                  <p:childTnLst>
                                    <p:set>
                                      <p:cBhvr>
                                        <p:cTn id="19" dur="1" fill="hold">
                                          <p:stCondLst>
                                            <p:cond delay="0"/>
                                          </p:stCondLst>
                                        </p:cTn>
                                        <p:tgtEl>
                                          <p:spTgt spid="152580">
                                            <p:txEl>
                                              <p:pRg st="0" end="0"/>
                                            </p:txEl>
                                          </p:spTgt>
                                        </p:tgtEl>
                                        <p:attrNameLst>
                                          <p:attrName>style.visibility</p:attrName>
                                        </p:attrNameLst>
                                      </p:cBhvr>
                                      <p:to>
                                        <p:strVal val="visible"/>
                                      </p:to>
                                    </p:set>
                                    <p:animEffect transition="in" filter="fade">
                                      <p:cBhvr>
                                        <p:cTn id="20" dur="2000"/>
                                        <p:tgtEl>
                                          <p:spTgt spid="152580">
                                            <p:txEl>
                                              <p:pRg st="0" end="0"/>
                                            </p:txEl>
                                          </p:spTgt>
                                        </p:tgtEl>
                                      </p:cBhvr>
                                    </p:animEffect>
                                  </p:childTnLst>
                                </p:cTn>
                              </p:par>
                            </p:childTnLst>
                          </p:cTn>
                        </p:par>
                        <p:par>
                          <p:cTn id="21" fill="hold" nodeType="afterGroup">
                            <p:stCondLst>
                              <p:cond delay="3000"/>
                            </p:stCondLst>
                            <p:childTnLst>
                              <p:par>
                                <p:cTn id="22" presetID="10" presetClass="entr" presetSubtype="0" fill="hold" grpId="0" nodeType="afterEffect">
                                  <p:stCondLst>
                                    <p:cond delay="0"/>
                                  </p:stCondLst>
                                  <p:childTnLst>
                                    <p:set>
                                      <p:cBhvr>
                                        <p:cTn id="23" dur="1" fill="hold">
                                          <p:stCondLst>
                                            <p:cond delay="0"/>
                                          </p:stCondLst>
                                        </p:cTn>
                                        <p:tgtEl>
                                          <p:spTgt spid="34"/>
                                        </p:tgtEl>
                                        <p:attrNameLst>
                                          <p:attrName>style.visibility</p:attrName>
                                        </p:attrNameLst>
                                      </p:cBhvr>
                                      <p:to>
                                        <p:strVal val="visible"/>
                                      </p:to>
                                    </p:set>
                                    <p:animEffect transition="in" filter="fade">
                                      <p:cBhvr>
                                        <p:cTn id="24" dur="500"/>
                                        <p:tgtEl>
                                          <p:spTgt spid="34"/>
                                        </p:tgtEl>
                                      </p:cBhvr>
                                    </p:animEffect>
                                  </p:childTnLst>
                                </p:cTn>
                              </p:par>
                            </p:childTnLst>
                          </p:cTn>
                        </p:par>
                        <p:par>
                          <p:cTn id="25" fill="hold" nodeType="afterGroup">
                            <p:stCondLst>
                              <p:cond delay="3500"/>
                            </p:stCondLst>
                            <p:childTnLst>
                              <p:par>
                                <p:cTn id="26" presetID="10" presetClass="entr" presetSubtype="0" fill="hold" grpId="0" nodeType="afterEffect">
                                  <p:stCondLst>
                                    <p:cond delay="0"/>
                                  </p:stCondLst>
                                  <p:childTnLst>
                                    <p:set>
                                      <p:cBhvr>
                                        <p:cTn id="27" dur="1" fill="hold">
                                          <p:stCondLst>
                                            <p:cond delay="0"/>
                                          </p:stCondLst>
                                        </p:cTn>
                                        <p:tgtEl>
                                          <p:spTgt spid="35"/>
                                        </p:tgtEl>
                                        <p:attrNameLst>
                                          <p:attrName>style.visibility</p:attrName>
                                        </p:attrNameLst>
                                      </p:cBhvr>
                                      <p:to>
                                        <p:strVal val="visible"/>
                                      </p:to>
                                    </p:set>
                                    <p:animEffect transition="in" filter="fade">
                                      <p:cBhvr>
                                        <p:cTn id="28" dur="500"/>
                                        <p:tgtEl>
                                          <p:spTgt spid="35"/>
                                        </p:tgtEl>
                                      </p:cBhvr>
                                    </p:animEffect>
                                  </p:childTnLst>
                                </p:cTn>
                              </p:par>
                            </p:childTnLst>
                          </p:cTn>
                        </p:par>
                      </p:childTnLst>
                    </p:cTn>
                  </p:par>
                  <p:par>
                    <p:cTn id="29" fill="hold" nodeType="clickPar">
                      <p:stCondLst>
                        <p:cond delay="indefinite"/>
                      </p:stCondLst>
                      <p:childTnLst>
                        <p:par>
                          <p:cTn id="30" fill="hold" nodeType="withGroup">
                            <p:stCondLst>
                              <p:cond delay="0"/>
                            </p:stCondLst>
                            <p:childTnLst>
                              <p:par>
                                <p:cTn id="31" presetID="10" presetClass="entr" presetSubtype="0" fill="hold" nodeType="clickEffect">
                                  <p:stCondLst>
                                    <p:cond delay="0"/>
                                  </p:stCondLst>
                                  <p:childTnLst>
                                    <p:set>
                                      <p:cBhvr>
                                        <p:cTn id="32" dur="1" fill="hold">
                                          <p:stCondLst>
                                            <p:cond delay="0"/>
                                          </p:stCondLst>
                                        </p:cTn>
                                        <p:tgtEl>
                                          <p:spTgt spid="41"/>
                                        </p:tgtEl>
                                        <p:attrNameLst>
                                          <p:attrName>style.visibility</p:attrName>
                                        </p:attrNameLst>
                                      </p:cBhvr>
                                      <p:to>
                                        <p:strVal val="visible"/>
                                      </p:to>
                                    </p:set>
                                    <p:animEffect transition="in" filter="fade">
                                      <p:cBhvr>
                                        <p:cTn id="33" dur="1000"/>
                                        <p:tgtEl>
                                          <p:spTgt spid="41"/>
                                        </p:tgtEl>
                                      </p:cBhvr>
                                    </p:animEffect>
                                  </p:childTnLst>
                                </p:cTn>
                              </p:par>
                              <p:par>
                                <p:cTn id="34" presetID="10" presetClass="exit" presetSubtype="0" fill="hold" nodeType="withEffect">
                                  <p:stCondLst>
                                    <p:cond delay="0"/>
                                  </p:stCondLst>
                                  <p:childTnLst>
                                    <p:animEffect transition="out" filter="fade">
                                      <p:cBhvr>
                                        <p:cTn id="35" dur="1000"/>
                                        <p:tgtEl>
                                          <p:spTgt spid="32"/>
                                        </p:tgtEl>
                                      </p:cBhvr>
                                    </p:animEffect>
                                    <p:set>
                                      <p:cBhvr>
                                        <p:cTn id="36" dur="1" fill="hold">
                                          <p:stCondLst>
                                            <p:cond delay="999"/>
                                          </p:stCondLst>
                                        </p:cTn>
                                        <p:tgtEl>
                                          <p:spTgt spid="32"/>
                                        </p:tgtEl>
                                        <p:attrNameLst>
                                          <p:attrName>style.visibility</p:attrName>
                                        </p:attrNameLst>
                                      </p:cBhvr>
                                      <p:to>
                                        <p:strVal val="hidden"/>
                                      </p:to>
                                    </p:set>
                                  </p:childTnLst>
                                </p:cTn>
                              </p:par>
                              <p:par>
                                <p:cTn id="37" presetID="10" presetClass="entr" presetSubtype="0" fill="hold" nodeType="withEffect">
                                  <p:stCondLst>
                                    <p:cond delay="0"/>
                                  </p:stCondLst>
                                  <p:childTnLst>
                                    <p:set>
                                      <p:cBhvr>
                                        <p:cTn id="38" dur="1" fill="hold">
                                          <p:stCondLst>
                                            <p:cond delay="0"/>
                                          </p:stCondLst>
                                        </p:cTn>
                                        <p:tgtEl>
                                          <p:spTgt spid="3"/>
                                        </p:tgtEl>
                                        <p:attrNameLst>
                                          <p:attrName>style.visibility</p:attrName>
                                        </p:attrNameLst>
                                      </p:cBhvr>
                                      <p:to>
                                        <p:strVal val="visible"/>
                                      </p:to>
                                    </p:set>
                                    <p:animEffect transition="in" filter="fade">
                                      <p:cBhvr>
                                        <p:cTn id="39" dur="1000"/>
                                        <p:tgtEl>
                                          <p:spTgt spid="3"/>
                                        </p:tgtEl>
                                      </p:cBhvr>
                                    </p:animEffect>
                                  </p:childTnLst>
                                </p:cTn>
                              </p:par>
                            </p:childTnLst>
                          </p:cTn>
                        </p:par>
                        <p:par>
                          <p:cTn id="40" fill="hold" nodeType="afterGroup">
                            <p:stCondLst>
                              <p:cond delay="1000"/>
                            </p:stCondLst>
                            <p:childTnLst>
                              <p:par>
                                <p:cTn id="41" presetID="10" presetClass="entr" presetSubtype="0" fill="hold" nodeType="afterEffect">
                                  <p:stCondLst>
                                    <p:cond delay="0"/>
                                  </p:stCondLst>
                                  <p:childTnLst>
                                    <p:set>
                                      <p:cBhvr>
                                        <p:cTn id="42" dur="1" fill="hold">
                                          <p:stCondLst>
                                            <p:cond delay="0"/>
                                          </p:stCondLst>
                                        </p:cTn>
                                        <p:tgtEl>
                                          <p:spTgt spid="38"/>
                                        </p:tgtEl>
                                        <p:attrNameLst>
                                          <p:attrName>style.visibility</p:attrName>
                                        </p:attrNameLst>
                                      </p:cBhvr>
                                      <p:to>
                                        <p:strVal val="visible"/>
                                      </p:to>
                                    </p:set>
                                    <p:animEffect transition="in" filter="fade">
                                      <p:cBhvr>
                                        <p:cTn id="43" dur="1000"/>
                                        <p:tgtEl>
                                          <p:spTgt spid="38"/>
                                        </p:tgtEl>
                                      </p:cBhvr>
                                    </p:animEffect>
                                  </p:childTnLst>
                                </p:cTn>
                              </p:par>
                              <p:par>
                                <p:cTn id="44" presetID="10" presetClass="entr" presetSubtype="0" fill="hold" nodeType="withEffect">
                                  <p:stCondLst>
                                    <p:cond delay="0"/>
                                  </p:stCondLst>
                                  <p:childTnLst>
                                    <p:set>
                                      <p:cBhvr>
                                        <p:cTn id="45" dur="1" fill="hold">
                                          <p:stCondLst>
                                            <p:cond delay="0"/>
                                          </p:stCondLst>
                                        </p:cTn>
                                        <p:tgtEl>
                                          <p:spTgt spid="37"/>
                                        </p:tgtEl>
                                        <p:attrNameLst>
                                          <p:attrName>style.visibility</p:attrName>
                                        </p:attrNameLst>
                                      </p:cBhvr>
                                      <p:to>
                                        <p:strVal val="visible"/>
                                      </p:to>
                                    </p:set>
                                    <p:animEffect transition="in" filter="fade">
                                      <p:cBhvr>
                                        <p:cTn id="46" dur="1000"/>
                                        <p:tgtEl>
                                          <p:spTgt spid="37"/>
                                        </p:tgtEl>
                                      </p:cBhvr>
                                    </p:animEffect>
                                  </p:childTnLst>
                                </p:cTn>
                              </p:par>
                            </p:childTnLst>
                          </p:cTn>
                        </p:par>
                        <p:par>
                          <p:cTn id="47" fill="hold" nodeType="afterGroup">
                            <p:stCondLst>
                              <p:cond delay="2000"/>
                            </p:stCondLst>
                            <p:childTnLst>
                              <p:par>
                                <p:cTn id="48" presetID="10" presetClass="entr" presetSubtype="0" fill="hold" grpId="0" nodeType="afterEffect">
                                  <p:stCondLst>
                                    <p:cond delay="0"/>
                                  </p:stCondLst>
                                  <p:childTnLst>
                                    <p:set>
                                      <p:cBhvr>
                                        <p:cTn id="49" dur="1" fill="hold">
                                          <p:stCondLst>
                                            <p:cond delay="0"/>
                                          </p:stCondLst>
                                        </p:cTn>
                                        <p:tgtEl>
                                          <p:spTgt spid="10">
                                            <p:txEl>
                                              <p:pRg st="0" end="0"/>
                                            </p:txEl>
                                          </p:spTgt>
                                        </p:tgtEl>
                                        <p:attrNameLst>
                                          <p:attrName>style.visibility</p:attrName>
                                        </p:attrNameLst>
                                      </p:cBhvr>
                                      <p:to>
                                        <p:strVal val="visible"/>
                                      </p:to>
                                    </p:set>
                                    <p:animEffect transition="in" filter="fade">
                                      <p:cBhvr>
                                        <p:cTn id="50" dur="2000"/>
                                        <p:tgtEl>
                                          <p:spTgt spid="10">
                                            <p:txEl>
                                              <p:pRg st="0" end="0"/>
                                            </p:txEl>
                                          </p:spTgt>
                                        </p:tgtEl>
                                      </p:cBhvr>
                                    </p:animEffect>
                                  </p:childTnLst>
                                </p:cTn>
                              </p:par>
                            </p:childTnLst>
                          </p:cTn>
                        </p:par>
                      </p:childTnLst>
                    </p:cTn>
                  </p:par>
                  <p:par>
                    <p:cTn id="51" fill="hold" nodeType="clickPar">
                      <p:stCondLst>
                        <p:cond delay="indefinite"/>
                      </p:stCondLst>
                      <p:childTnLst>
                        <p:par>
                          <p:cTn id="52" fill="hold" nodeType="withGroup">
                            <p:stCondLst>
                              <p:cond delay="0"/>
                            </p:stCondLst>
                            <p:childTnLst>
                              <p:par>
                                <p:cTn id="53" presetID="10" presetClass="entr" presetSubtype="0" fill="hold" nodeType="clickEffect">
                                  <p:stCondLst>
                                    <p:cond delay="0"/>
                                  </p:stCondLst>
                                  <p:childTnLst>
                                    <p:set>
                                      <p:cBhvr>
                                        <p:cTn id="54" dur="1" fill="hold">
                                          <p:stCondLst>
                                            <p:cond delay="0"/>
                                          </p:stCondLst>
                                        </p:cTn>
                                        <p:tgtEl>
                                          <p:spTgt spid="42"/>
                                        </p:tgtEl>
                                        <p:attrNameLst>
                                          <p:attrName>style.visibility</p:attrName>
                                        </p:attrNameLst>
                                      </p:cBhvr>
                                      <p:to>
                                        <p:strVal val="visible"/>
                                      </p:to>
                                    </p:set>
                                    <p:animEffect transition="in" filter="fade">
                                      <p:cBhvr>
                                        <p:cTn id="55" dur="1000"/>
                                        <p:tgtEl>
                                          <p:spTgt spid="42"/>
                                        </p:tgtEl>
                                      </p:cBhvr>
                                    </p:animEffect>
                                  </p:childTnLst>
                                </p:cTn>
                              </p:par>
                              <p:par>
                                <p:cTn id="56" presetID="10" presetClass="entr" presetSubtype="0" fill="hold" nodeType="withEffect">
                                  <p:stCondLst>
                                    <p:cond delay="0"/>
                                  </p:stCondLst>
                                  <p:childTnLst>
                                    <p:set>
                                      <p:cBhvr>
                                        <p:cTn id="57" dur="1" fill="hold">
                                          <p:stCondLst>
                                            <p:cond delay="0"/>
                                          </p:stCondLst>
                                        </p:cTn>
                                        <p:tgtEl>
                                          <p:spTgt spid="2"/>
                                        </p:tgtEl>
                                        <p:attrNameLst>
                                          <p:attrName>style.visibility</p:attrName>
                                        </p:attrNameLst>
                                      </p:cBhvr>
                                      <p:to>
                                        <p:strVal val="visible"/>
                                      </p:to>
                                    </p:set>
                                    <p:animEffect transition="in" filter="fade">
                                      <p:cBhvr>
                                        <p:cTn id="58" dur="1000"/>
                                        <p:tgtEl>
                                          <p:spTgt spid="2"/>
                                        </p:tgtEl>
                                      </p:cBhvr>
                                    </p:animEffect>
                                  </p:childTnLst>
                                </p:cTn>
                              </p:par>
                              <p:par>
                                <p:cTn id="59" presetID="10" presetClass="exit" presetSubtype="0" fill="hold" nodeType="withEffect">
                                  <p:stCondLst>
                                    <p:cond delay="0"/>
                                  </p:stCondLst>
                                  <p:childTnLst>
                                    <p:animEffect transition="out" filter="fade">
                                      <p:cBhvr>
                                        <p:cTn id="60" dur="1000"/>
                                        <p:tgtEl>
                                          <p:spTgt spid="41"/>
                                        </p:tgtEl>
                                      </p:cBhvr>
                                    </p:animEffect>
                                    <p:set>
                                      <p:cBhvr>
                                        <p:cTn id="61" dur="1" fill="hold">
                                          <p:stCondLst>
                                            <p:cond delay="999"/>
                                          </p:stCondLst>
                                        </p:cTn>
                                        <p:tgtEl>
                                          <p:spTgt spid="41"/>
                                        </p:tgtEl>
                                        <p:attrNameLst>
                                          <p:attrName>style.visibility</p:attrName>
                                        </p:attrNameLst>
                                      </p:cBhvr>
                                      <p:to>
                                        <p:strVal val="hidden"/>
                                      </p:to>
                                    </p:set>
                                  </p:childTnLst>
                                </p:cTn>
                              </p:par>
                              <p:par>
                                <p:cTn id="62" presetID="10" presetClass="exit" presetSubtype="0" fill="hold" nodeType="withEffect">
                                  <p:stCondLst>
                                    <p:cond delay="0"/>
                                  </p:stCondLst>
                                  <p:childTnLst>
                                    <p:animEffect transition="out" filter="fade">
                                      <p:cBhvr>
                                        <p:cTn id="63" dur="1000"/>
                                        <p:tgtEl>
                                          <p:spTgt spid="3"/>
                                        </p:tgtEl>
                                      </p:cBhvr>
                                    </p:animEffect>
                                    <p:set>
                                      <p:cBhvr>
                                        <p:cTn id="64" dur="1" fill="hold">
                                          <p:stCondLst>
                                            <p:cond delay="999"/>
                                          </p:stCondLst>
                                        </p:cTn>
                                        <p:tgtEl>
                                          <p:spTgt spid="3"/>
                                        </p:tgtEl>
                                        <p:attrNameLst>
                                          <p:attrName>style.visibility</p:attrName>
                                        </p:attrNameLst>
                                      </p:cBhvr>
                                      <p:to>
                                        <p:strVal val="hidden"/>
                                      </p:to>
                                    </p:set>
                                  </p:childTnLst>
                                </p:cTn>
                              </p:par>
                            </p:childTnLst>
                          </p:cTn>
                        </p:par>
                        <p:par>
                          <p:cTn id="65" fill="hold" nodeType="afterGroup">
                            <p:stCondLst>
                              <p:cond delay="1000"/>
                            </p:stCondLst>
                            <p:childTnLst>
                              <p:par>
                                <p:cTn id="66" presetID="10" presetClass="entr" presetSubtype="0" fill="hold" nodeType="afterEffect">
                                  <p:stCondLst>
                                    <p:cond delay="0"/>
                                  </p:stCondLst>
                                  <p:childTnLst>
                                    <p:set>
                                      <p:cBhvr>
                                        <p:cTn id="67" dur="1" fill="hold">
                                          <p:stCondLst>
                                            <p:cond delay="0"/>
                                          </p:stCondLst>
                                        </p:cTn>
                                        <p:tgtEl>
                                          <p:spTgt spid="40"/>
                                        </p:tgtEl>
                                        <p:attrNameLst>
                                          <p:attrName>style.visibility</p:attrName>
                                        </p:attrNameLst>
                                      </p:cBhvr>
                                      <p:to>
                                        <p:strVal val="visible"/>
                                      </p:to>
                                    </p:set>
                                    <p:animEffect transition="in" filter="fade">
                                      <p:cBhvr>
                                        <p:cTn id="68" dur="1000"/>
                                        <p:tgtEl>
                                          <p:spTgt spid="40"/>
                                        </p:tgtEl>
                                      </p:cBhvr>
                                    </p:animEffect>
                                  </p:childTnLst>
                                </p:cTn>
                              </p:par>
                              <p:par>
                                <p:cTn id="69" presetID="10" presetClass="entr" presetSubtype="0" fill="hold" nodeType="withEffect">
                                  <p:stCondLst>
                                    <p:cond delay="0"/>
                                  </p:stCondLst>
                                  <p:childTnLst>
                                    <p:set>
                                      <p:cBhvr>
                                        <p:cTn id="70" dur="1" fill="hold">
                                          <p:stCondLst>
                                            <p:cond delay="0"/>
                                          </p:stCondLst>
                                        </p:cTn>
                                        <p:tgtEl>
                                          <p:spTgt spid="39"/>
                                        </p:tgtEl>
                                        <p:attrNameLst>
                                          <p:attrName>style.visibility</p:attrName>
                                        </p:attrNameLst>
                                      </p:cBhvr>
                                      <p:to>
                                        <p:strVal val="visible"/>
                                      </p:to>
                                    </p:set>
                                    <p:animEffect transition="in" filter="fade">
                                      <p:cBhvr>
                                        <p:cTn id="71" dur="1000"/>
                                        <p:tgtEl>
                                          <p:spTgt spid="39"/>
                                        </p:tgtEl>
                                      </p:cBhvr>
                                    </p:animEffect>
                                  </p:childTnLst>
                                </p:cTn>
                              </p:par>
                              <p:par>
                                <p:cTn id="72" presetID="10" presetClass="exit" presetSubtype="0" fill="hold" nodeType="withEffect">
                                  <p:stCondLst>
                                    <p:cond delay="0"/>
                                  </p:stCondLst>
                                  <p:childTnLst>
                                    <p:animEffect transition="out" filter="fade">
                                      <p:cBhvr>
                                        <p:cTn id="73" dur="1000"/>
                                        <p:tgtEl>
                                          <p:spTgt spid="38"/>
                                        </p:tgtEl>
                                      </p:cBhvr>
                                    </p:animEffect>
                                    <p:set>
                                      <p:cBhvr>
                                        <p:cTn id="74" dur="1" fill="hold">
                                          <p:stCondLst>
                                            <p:cond delay="999"/>
                                          </p:stCondLst>
                                        </p:cTn>
                                        <p:tgtEl>
                                          <p:spTgt spid="38"/>
                                        </p:tgtEl>
                                        <p:attrNameLst>
                                          <p:attrName>style.visibility</p:attrName>
                                        </p:attrNameLst>
                                      </p:cBhvr>
                                      <p:to>
                                        <p:strVal val="hidden"/>
                                      </p:to>
                                    </p:set>
                                  </p:childTnLst>
                                </p:cTn>
                              </p:par>
                              <p:par>
                                <p:cTn id="75" presetID="10" presetClass="exit" presetSubtype="0" fill="hold" nodeType="withEffect">
                                  <p:stCondLst>
                                    <p:cond delay="0"/>
                                  </p:stCondLst>
                                  <p:childTnLst>
                                    <p:animEffect transition="out" filter="fade">
                                      <p:cBhvr>
                                        <p:cTn id="76" dur="1000"/>
                                        <p:tgtEl>
                                          <p:spTgt spid="37"/>
                                        </p:tgtEl>
                                      </p:cBhvr>
                                    </p:animEffect>
                                    <p:set>
                                      <p:cBhvr>
                                        <p:cTn id="77" dur="1" fill="hold">
                                          <p:stCondLst>
                                            <p:cond delay="999"/>
                                          </p:stCondLst>
                                        </p:cTn>
                                        <p:tgtEl>
                                          <p:spTgt spid="37"/>
                                        </p:tgtEl>
                                        <p:attrNameLst>
                                          <p:attrName>style.visibility</p:attrName>
                                        </p:attrNameLst>
                                      </p:cBhvr>
                                      <p:to>
                                        <p:strVal val="hidden"/>
                                      </p:to>
                                    </p:set>
                                  </p:childTnLst>
                                </p:cTn>
                              </p:par>
                            </p:childTnLst>
                          </p:cTn>
                        </p:par>
                        <p:par>
                          <p:cTn id="78" fill="hold" nodeType="afterGroup">
                            <p:stCondLst>
                              <p:cond delay="2000"/>
                            </p:stCondLst>
                            <p:childTnLst>
                              <p:par>
                                <p:cTn id="79" presetID="10" presetClass="entr" presetSubtype="0" fill="hold" grpId="0" nodeType="afterEffect">
                                  <p:stCondLst>
                                    <p:cond delay="0"/>
                                  </p:stCondLst>
                                  <p:childTnLst>
                                    <p:set>
                                      <p:cBhvr>
                                        <p:cTn id="80" dur="1" fill="hold">
                                          <p:stCondLst>
                                            <p:cond delay="0"/>
                                          </p:stCondLst>
                                        </p:cTn>
                                        <p:tgtEl>
                                          <p:spTgt spid="8">
                                            <p:txEl>
                                              <p:pRg st="0" end="0"/>
                                            </p:txEl>
                                          </p:spTgt>
                                        </p:tgtEl>
                                        <p:attrNameLst>
                                          <p:attrName>style.visibility</p:attrName>
                                        </p:attrNameLst>
                                      </p:cBhvr>
                                      <p:to>
                                        <p:strVal val="visible"/>
                                      </p:to>
                                    </p:set>
                                    <p:animEffect transition="in" filter="fade">
                                      <p:cBhvr>
                                        <p:cTn id="81" dur="2000"/>
                                        <p:tgtEl>
                                          <p:spTgt spid="8">
                                            <p:txEl>
                                              <p:pRg st="0" end="0"/>
                                            </p:txEl>
                                          </p:spTgt>
                                        </p:tgtEl>
                                      </p:cBhvr>
                                    </p:animEffect>
                                  </p:childTnLst>
                                </p:cTn>
                              </p:par>
                            </p:childTnLst>
                          </p:cTn>
                        </p:par>
                      </p:childTnLst>
                    </p:cTn>
                  </p:par>
                  <p:par>
                    <p:cTn id="82" fill="hold" nodeType="clickPar">
                      <p:stCondLst>
                        <p:cond delay="indefinite"/>
                      </p:stCondLst>
                      <p:childTnLst>
                        <p:par>
                          <p:cTn id="83" fill="hold" nodeType="withGroup">
                            <p:stCondLst>
                              <p:cond delay="0"/>
                            </p:stCondLst>
                            <p:childTnLst>
                              <p:par>
                                <p:cTn id="84" presetID="10" presetClass="entr" presetSubtype="0" fill="hold" grpId="0" nodeType="clickEffect">
                                  <p:stCondLst>
                                    <p:cond delay="0"/>
                                  </p:stCondLst>
                                  <p:childTnLst>
                                    <p:set>
                                      <p:cBhvr>
                                        <p:cTn id="85" dur="1" fill="hold">
                                          <p:stCondLst>
                                            <p:cond delay="0"/>
                                          </p:stCondLst>
                                        </p:cTn>
                                        <p:tgtEl>
                                          <p:spTgt spid="9">
                                            <p:txEl>
                                              <p:pRg st="0" end="0"/>
                                            </p:txEl>
                                          </p:spTgt>
                                        </p:tgtEl>
                                        <p:attrNameLst>
                                          <p:attrName>style.visibility</p:attrName>
                                        </p:attrNameLst>
                                      </p:cBhvr>
                                      <p:to>
                                        <p:strVal val="visible"/>
                                      </p:to>
                                    </p:set>
                                    <p:animEffect transition="in" filter="fade">
                                      <p:cBhvr>
                                        <p:cTn id="86" dur="2000"/>
                                        <p:tgtEl>
                                          <p:spTgt spid="9">
                                            <p:txEl>
                                              <p:pRg st="0" end="0"/>
                                            </p:txEl>
                                          </p:spTgt>
                                        </p:tgtEl>
                                      </p:cBhvr>
                                    </p:animEffect>
                                  </p:childTnLst>
                                </p:cTn>
                              </p:par>
                            </p:childTnLst>
                          </p:cTn>
                        </p:par>
                        <p:par>
                          <p:cTn id="87" fill="hold" nodeType="afterGroup">
                            <p:stCondLst>
                              <p:cond delay="2000"/>
                            </p:stCondLst>
                            <p:childTnLst>
                              <p:par>
                                <p:cTn id="88" presetID="10" presetClass="entr" presetSubtype="0" fill="hold" grpId="0" nodeType="afterEffect">
                                  <p:stCondLst>
                                    <p:cond delay="0"/>
                                  </p:stCondLst>
                                  <p:childTnLst>
                                    <p:set>
                                      <p:cBhvr>
                                        <p:cTn id="89" dur="1" fill="hold">
                                          <p:stCondLst>
                                            <p:cond delay="0"/>
                                          </p:stCondLst>
                                        </p:cTn>
                                        <p:tgtEl>
                                          <p:spTgt spid="7"/>
                                        </p:tgtEl>
                                        <p:attrNameLst>
                                          <p:attrName>style.visibility</p:attrName>
                                        </p:attrNameLst>
                                      </p:cBhvr>
                                      <p:to>
                                        <p:strVal val="visible"/>
                                      </p:to>
                                    </p:set>
                                    <p:animEffect transition="in" filter="fade">
                                      <p:cBhvr>
                                        <p:cTn id="9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2580" grpId="0" build="allAtOnce"/>
      <p:bldP spid="8" grpId="0" build="allAtOnce"/>
      <p:bldP spid="10" grpId="0" build="allAtOnce"/>
      <p:bldP spid="7" grpId="0" autoUpdateAnimBg="0"/>
      <p:bldP spid="9" grpId="0" build="allAtOnce"/>
      <p:bldP spid="34" grpId="0"/>
      <p:bldP spid="3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19675" y="1225550"/>
            <a:ext cx="2779713" cy="276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60" name="Text Box 16"/>
          <p:cNvSpPr txBox="1">
            <a:spLocks noChangeArrowheads="1"/>
          </p:cNvSpPr>
          <p:nvPr/>
        </p:nvSpPr>
        <p:spPr bwMode="auto">
          <a:xfrm>
            <a:off x="4684713" y="5273675"/>
            <a:ext cx="1782762"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en-US" sz="1400" b="1"/>
              <a:t>Without Capacitor</a:t>
            </a:r>
          </a:p>
        </p:txBody>
      </p:sp>
      <p:pic>
        <p:nvPicPr>
          <p:cNvPr id="14359" name="Picture 14" descr="Fullsym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03763" y="4621213"/>
            <a:ext cx="1644650" cy="66516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4357" name="Picture 15" descr="Fullsym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10363" y="4613275"/>
            <a:ext cx="1646237" cy="66675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4358" name="Text Box 17"/>
          <p:cNvSpPr txBox="1">
            <a:spLocks noChangeArrowheads="1"/>
          </p:cNvSpPr>
          <p:nvPr/>
        </p:nvSpPr>
        <p:spPr bwMode="auto">
          <a:xfrm>
            <a:off x="6791325" y="5273675"/>
            <a:ext cx="1484313"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pPr>
            <a:r>
              <a:rPr lang="en-US" altLang="en-US" sz="1400" b="1"/>
              <a:t>With Capacitor</a:t>
            </a:r>
          </a:p>
        </p:txBody>
      </p:sp>
      <p:grpSp>
        <p:nvGrpSpPr>
          <p:cNvPr id="3" name="Group 72"/>
          <p:cNvGrpSpPr>
            <a:grpSpLocks/>
          </p:cNvGrpSpPr>
          <p:nvPr/>
        </p:nvGrpSpPr>
        <p:grpSpPr bwMode="auto">
          <a:xfrm>
            <a:off x="5524500" y="1270000"/>
            <a:ext cx="1570038" cy="2670175"/>
            <a:chOff x="3507" y="1200"/>
            <a:chExt cx="989" cy="1682"/>
          </a:xfrm>
        </p:grpSpPr>
        <p:sp>
          <p:nvSpPr>
            <p:cNvPr id="14368" name="Line 29"/>
            <p:cNvSpPr>
              <a:spLocks noChangeShapeType="1"/>
            </p:cNvSpPr>
            <p:nvPr/>
          </p:nvSpPr>
          <p:spPr bwMode="auto">
            <a:xfrm>
              <a:off x="3552" y="1200"/>
              <a:ext cx="60" cy="0"/>
            </a:xfrm>
            <a:prstGeom prst="line">
              <a:avLst/>
            </a:prstGeom>
            <a:noFill/>
            <a:ln w="25400">
              <a:solidFill>
                <a:srgbClr val="FF0000"/>
              </a:solidFill>
              <a:round/>
              <a:headEnd/>
              <a:tailEnd type="triangle" w="lg" len="lg"/>
            </a:ln>
            <a:extLst>
              <a:ext uri="{909E8E84-426E-40DD-AFC4-6F175D3DCCD1}">
                <a14:hiddenFill xmlns:a14="http://schemas.microsoft.com/office/drawing/2010/main">
                  <a:noFill/>
                </a14:hiddenFill>
              </a:ext>
            </a:extLst>
          </p:spPr>
          <p:txBody>
            <a:bodyPr wrap="none" anchor="ctr"/>
            <a:lstStyle/>
            <a:p>
              <a:endParaRPr lang="en-GB"/>
            </a:p>
          </p:txBody>
        </p:sp>
        <p:sp>
          <p:nvSpPr>
            <p:cNvPr id="14369" name="Line 30"/>
            <p:cNvSpPr>
              <a:spLocks noChangeShapeType="1"/>
            </p:cNvSpPr>
            <p:nvPr/>
          </p:nvSpPr>
          <p:spPr bwMode="auto">
            <a:xfrm>
              <a:off x="4117" y="1877"/>
              <a:ext cx="60" cy="0"/>
            </a:xfrm>
            <a:prstGeom prst="line">
              <a:avLst/>
            </a:prstGeom>
            <a:noFill/>
            <a:ln w="25400">
              <a:solidFill>
                <a:srgbClr val="FF0000"/>
              </a:solidFill>
              <a:round/>
              <a:headEnd/>
              <a:tailEnd type="triangle" w="lg" len="lg"/>
            </a:ln>
            <a:extLst>
              <a:ext uri="{909E8E84-426E-40DD-AFC4-6F175D3DCCD1}">
                <a14:hiddenFill xmlns:a14="http://schemas.microsoft.com/office/drawing/2010/main">
                  <a:noFill/>
                </a14:hiddenFill>
              </a:ext>
            </a:extLst>
          </p:spPr>
          <p:txBody>
            <a:bodyPr wrap="none" anchor="ctr"/>
            <a:lstStyle/>
            <a:p>
              <a:endParaRPr lang="en-GB"/>
            </a:p>
          </p:txBody>
        </p:sp>
        <p:sp>
          <p:nvSpPr>
            <p:cNvPr id="14370" name="Line 31"/>
            <p:cNvSpPr>
              <a:spLocks noChangeShapeType="1"/>
            </p:cNvSpPr>
            <p:nvPr/>
          </p:nvSpPr>
          <p:spPr bwMode="auto">
            <a:xfrm rot="5400000">
              <a:off x="3802" y="1374"/>
              <a:ext cx="60" cy="0"/>
            </a:xfrm>
            <a:prstGeom prst="line">
              <a:avLst/>
            </a:prstGeom>
            <a:noFill/>
            <a:ln w="25400">
              <a:solidFill>
                <a:srgbClr val="FF0000"/>
              </a:solidFill>
              <a:round/>
              <a:headEnd/>
              <a:tailEnd type="triangle" w="lg" len="lg"/>
            </a:ln>
            <a:extLst>
              <a:ext uri="{909E8E84-426E-40DD-AFC4-6F175D3DCCD1}">
                <a14:hiddenFill xmlns:a14="http://schemas.microsoft.com/office/drawing/2010/main">
                  <a:noFill/>
                </a14:hiddenFill>
              </a:ext>
            </a:extLst>
          </p:spPr>
          <p:txBody>
            <a:bodyPr wrap="none" anchor="ctr"/>
            <a:lstStyle/>
            <a:p>
              <a:endParaRPr lang="en-GB"/>
            </a:p>
          </p:txBody>
        </p:sp>
        <p:sp>
          <p:nvSpPr>
            <p:cNvPr id="14371" name="Line 32"/>
            <p:cNvSpPr>
              <a:spLocks noChangeShapeType="1"/>
            </p:cNvSpPr>
            <p:nvPr/>
          </p:nvSpPr>
          <p:spPr bwMode="auto">
            <a:xfrm rot="5400000">
              <a:off x="3801" y="1754"/>
              <a:ext cx="60" cy="0"/>
            </a:xfrm>
            <a:prstGeom prst="line">
              <a:avLst/>
            </a:prstGeom>
            <a:noFill/>
            <a:ln w="25400">
              <a:solidFill>
                <a:srgbClr val="FF0000"/>
              </a:solidFill>
              <a:round/>
              <a:headEnd/>
              <a:tailEnd type="triangle" w="lg" len="lg"/>
            </a:ln>
            <a:extLst>
              <a:ext uri="{909E8E84-426E-40DD-AFC4-6F175D3DCCD1}">
                <a14:hiddenFill xmlns:a14="http://schemas.microsoft.com/office/drawing/2010/main">
                  <a:noFill/>
                </a14:hiddenFill>
              </a:ext>
            </a:extLst>
          </p:spPr>
          <p:txBody>
            <a:bodyPr wrap="none" anchor="ctr"/>
            <a:lstStyle/>
            <a:p>
              <a:endParaRPr lang="en-GB"/>
            </a:p>
          </p:txBody>
        </p:sp>
        <p:sp>
          <p:nvSpPr>
            <p:cNvPr id="14372" name="Line 33"/>
            <p:cNvSpPr>
              <a:spLocks noChangeShapeType="1"/>
            </p:cNvSpPr>
            <p:nvPr/>
          </p:nvSpPr>
          <p:spPr bwMode="auto">
            <a:xfrm rot="5400000">
              <a:off x="3789" y="2099"/>
              <a:ext cx="60" cy="0"/>
            </a:xfrm>
            <a:prstGeom prst="line">
              <a:avLst/>
            </a:prstGeom>
            <a:noFill/>
            <a:ln w="25400">
              <a:solidFill>
                <a:srgbClr val="FF0000"/>
              </a:solidFill>
              <a:round/>
              <a:headEnd/>
              <a:tailEnd type="triangle" w="lg" len="lg"/>
            </a:ln>
            <a:extLst>
              <a:ext uri="{909E8E84-426E-40DD-AFC4-6F175D3DCCD1}">
                <a14:hiddenFill xmlns:a14="http://schemas.microsoft.com/office/drawing/2010/main">
                  <a:noFill/>
                </a14:hiddenFill>
              </a:ext>
            </a:extLst>
          </p:spPr>
          <p:txBody>
            <a:bodyPr wrap="none" anchor="ctr"/>
            <a:lstStyle/>
            <a:p>
              <a:endParaRPr lang="en-GB"/>
            </a:p>
          </p:txBody>
        </p:sp>
        <p:sp>
          <p:nvSpPr>
            <p:cNvPr id="14373" name="Line 34"/>
            <p:cNvSpPr>
              <a:spLocks noChangeShapeType="1"/>
            </p:cNvSpPr>
            <p:nvPr/>
          </p:nvSpPr>
          <p:spPr bwMode="auto">
            <a:xfrm rot="5400000">
              <a:off x="4453" y="2228"/>
              <a:ext cx="60" cy="0"/>
            </a:xfrm>
            <a:prstGeom prst="line">
              <a:avLst/>
            </a:prstGeom>
            <a:noFill/>
            <a:ln w="25400">
              <a:solidFill>
                <a:srgbClr val="FF0000"/>
              </a:solidFill>
              <a:round/>
              <a:headEnd/>
              <a:tailEnd type="triangle" w="lg" len="lg"/>
            </a:ln>
            <a:extLst>
              <a:ext uri="{909E8E84-426E-40DD-AFC4-6F175D3DCCD1}">
                <a14:hiddenFill xmlns:a14="http://schemas.microsoft.com/office/drawing/2010/main">
                  <a:noFill/>
                </a14:hiddenFill>
              </a:ext>
            </a:extLst>
          </p:spPr>
          <p:txBody>
            <a:bodyPr wrap="none" anchor="ctr"/>
            <a:lstStyle/>
            <a:p>
              <a:endParaRPr lang="en-GB"/>
            </a:p>
          </p:txBody>
        </p:sp>
        <p:sp>
          <p:nvSpPr>
            <p:cNvPr id="14374" name="Line 35"/>
            <p:cNvSpPr>
              <a:spLocks noChangeShapeType="1"/>
            </p:cNvSpPr>
            <p:nvPr/>
          </p:nvSpPr>
          <p:spPr bwMode="auto">
            <a:xfrm rot="5400000">
              <a:off x="4466" y="2655"/>
              <a:ext cx="60" cy="0"/>
            </a:xfrm>
            <a:prstGeom prst="line">
              <a:avLst/>
            </a:prstGeom>
            <a:noFill/>
            <a:ln w="25400">
              <a:solidFill>
                <a:srgbClr val="FF0000"/>
              </a:solidFill>
              <a:round/>
              <a:headEnd/>
              <a:tailEnd type="triangle" w="lg" len="lg"/>
            </a:ln>
            <a:extLst>
              <a:ext uri="{909E8E84-426E-40DD-AFC4-6F175D3DCCD1}">
                <a14:hiddenFill xmlns:a14="http://schemas.microsoft.com/office/drawing/2010/main">
                  <a:noFill/>
                </a14:hiddenFill>
              </a:ext>
            </a:extLst>
          </p:spPr>
          <p:txBody>
            <a:bodyPr wrap="none" anchor="ctr"/>
            <a:lstStyle/>
            <a:p>
              <a:endParaRPr lang="en-GB"/>
            </a:p>
          </p:txBody>
        </p:sp>
        <p:sp>
          <p:nvSpPr>
            <p:cNvPr id="14375" name="Line 36"/>
            <p:cNvSpPr>
              <a:spLocks noChangeShapeType="1"/>
            </p:cNvSpPr>
            <p:nvPr/>
          </p:nvSpPr>
          <p:spPr bwMode="auto">
            <a:xfrm rot="5400000">
              <a:off x="3802" y="2680"/>
              <a:ext cx="60" cy="0"/>
            </a:xfrm>
            <a:prstGeom prst="line">
              <a:avLst/>
            </a:prstGeom>
            <a:noFill/>
            <a:ln w="25400">
              <a:solidFill>
                <a:srgbClr val="FF0000"/>
              </a:solidFill>
              <a:round/>
              <a:headEnd/>
              <a:tailEnd type="triangle" w="lg" len="lg"/>
            </a:ln>
            <a:extLst>
              <a:ext uri="{909E8E84-426E-40DD-AFC4-6F175D3DCCD1}">
                <a14:hiddenFill xmlns:a14="http://schemas.microsoft.com/office/drawing/2010/main">
                  <a:noFill/>
                </a14:hiddenFill>
              </a:ext>
            </a:extLst>
          </p:spPr>
          <p:txBody>
            <a:bodyPr wrap="none" anchor="ctr"/>
            <a:lstStyle/>
            <a:p>
              <a:endParaRPr lang="en-GB"/>
            </a:p>
          </p:txBody>
        </p:sp>
        <p:sp>
          <p:nvSpPr>
            <p:cNvPr id="14376" name="Line 37"/>
            <p:cNvSpPr>
              <a:spLocks noChangeShapeType="1"/>
            </p:cNvSpPr>
            <p:nvPr/>
          </p:nvSpPr>
          <p:spPr bwMode="auto">
            <a:xfrm rot="10800000">
              <a:off x="4084" y="2882"/>
              <a:ext cx="60" cy="0"/>
            </a:xfrm>
            <a:prstGeom prst="line">
              <a:avLst/>
            </a:prstGeom>
            <a:noFill/>
            <a:ln w="25400">
              <a:solidFill>
                <a:srgbClr val="FF0000"/>
              </a:solidFill>
              <a:round/>
              <a:headEnd/>
              <a:tailEnd type="triangle" w="lg" len="lg"/>
            </a:ln>
            <a:extLst>
              <a:ext uri="{909E8E84-426E-40DD-AFC4-6F175D3DCCD1}">
                <a14:hiddenFill xmlns:a14="http://schemas.microsoft.com/office/drawing/2010/main">
                  <a:noFill/>
                </a14:hiddenFill>
              </a:ext>
            </a:extLst>
          </p:spPr>
          <p:txBody>
            <a:bodyPr wrap="none" anchor="ctr"/>
            <a:lstStyle/>
            <a:p>
              <a:endParaRPr lang="en-GB"/>
            </a:p>
          </p:txBody>
        </p:sp>
        <p:sp>
          <p:nvSpPr>
            <p:cNvPr id="14377" name="Line 38"/>
            <p:cNvSpPr>
              <a:spLocks noChangeShapeType="1"/>
            </p:cNvSpPr>
            <p:nvPr/>
          </p:nvSpPr>
          <p:spPr bwMode="auto">
            <a:xfrm rot="10800000">
              <a:off x="3507" y="2880"/>
              <a:ext cx="60" cy="0"/>
            </a:xfrm>
            <a:prstGeom prst="line">
              <a:avLst/>
            </a:prstGeom>
            <a:noFill/>
            <a:ln w="25400">
              <a:solidFill>
                <a:srgbClr val="FF0000"/>
              </a:solidFill>
              <a:round/>
              <a:headEnd/>
              <a:tailEnd type="triangle" w="lg" len="lg"/>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11" name="Group 73"/>
          <p:cNvGrpSpPr>
            <a:grpSpLocks/>
          </p:cNvGrpSpPr>
          <p:nvPr/>
        </p:nvGrpSpPr>
        <p:grpSpPr bwMode="auto">
          <a:xfrm>
            <a:off x="6038850" y="2347913"/>
            <a:ext cx="1044575" cy="1592262"/>
            <a:chOff x="6728" y="3115"/>
            <a:chExt cx="658" cy="1003"/>
          </a:xfrm>
        </p:grpSpPr>
        <p:sp>
          <p:nvSpPr>
            <p:cNvPr id="14362" name="Line 51"/>
            <p:cNvSpPr>
              <a:spLocks noChangeShapeType="1"/>
            </p:cNvSpPr>
            <p:nvPr/>
          </p:nvSpPr>
          <p:spPr bwMode="auto">
            <a:xfrm rot="10800000">
              <a:off x="7025" y="3115"/>
              <a:ext cx="60" cy="0"/>
            </a:xfrm>
            <a:prstGeom prst="line">
              <a:avLst/>
            </a:prstGeom>
            <a:noFill/>
            <a:ln w="25400">
              <a:solidFill>
                <a:srgbClr val="0000FF"/>
              </a:solidFill>
              <a:round/>
              <a:headEnd/>
              <a:tailEnd type="triangle" w="lg" len="lg"/>
            </a:ln>
            <a:extLst>
              <a:ext uri="{909E8E84-426E-40DD-AFC4-6F175D3DCCD1}">
                <a14:hiddenFill xmlns:a14="http://schemas.microsoft.com/office/drawing/2010/main">
                  <a:noFill/>
                </a14:hiddenFill>
              </a:ext>
            </a:extLst>
          </p:spPr>
          <p:txBody>
            <a:bodyPr wrap="none" anchor="ctr"/>
            <a:lstStyle/>
            <a:p>
              <a:endParaRPr lang="en-GB"/>
            </a:p>
          </p:txBody>
        </p:sp>
        <p:sp>
          <p:nvSpPr>
            <p:cNvPr id="14363" name="Line 54"/>
            <p:cNvSpPr>
              <a:spLocks noChangeShapeType="1"/>
            </p:cNvSpPr>
            <p:nvPr/>
          </p:nvSpPr>
          <p:spPr bwMode="auto">
            <a:xfrm rot="5400000">
              <a:off x="6698" y="3300"/>
              <a:ext cx="60" cy="0"/>
            </a:xfrm>
            <a:prstGeom prst="line">
              <a:avLst/>
            </a:prstGeom>
            <a:noFill/>
            <a:ln w="25400">
              <a:solidFill>
                <a:srgbClr val="0000FF"/>
              </a:solidFill>
              <a:round/>
              <a:headEnd/>
              <a:tailEnd type="triangle" w="lg" len="lg"/>
            </a:ln>
            <a:extLst>
              <a:ext uri="{909E8E84-426E-40DD-AFC4-6F175D3DCCD1}">
                <a14:hiddenFill xmlns:a14="http://schemas.microsoft.com/office/drawing/2010/main">
                  <a:noFill/>
                </a14:hiddenFill>
              </a:ext>
            </a:extLst>
          </p:spPr>
          <p:txBody>
            <a:bodyPr wrap="none" anchor="ctr"/>
            <a:lstStyle/>
            <a:p>
              <a:endParaRPr lang="en-GB"/>
            </a:p>
          </p:txBody>
        </p:sp>
        <p:sp>
          <p:nvSpPr>
            <p:cNvPr id="14364" name="Line 55"/>
            <p:cNvSpPr>
              <a:spLocks noChangeShapeType="1"/>
            </p:cNvSpPr>
            <p:nvPr/>
          </p:nvSpPr>
          <p:spPr bwMode="auto">
            <a:xfrm rot="-5400000">
              <a:off x="7354" y="3476"/>
              <a:ext cx="60" cy="0"/>
            </a:xfrm>
            <a:prstGeom prst="line">
              <a:avLst/>
            </a:prstGeom>
            <a:noFill/>
            <a:ln w="25400">
              <a:solidFill>
                <a:srgbClr val="0000FF"/>
              </a:solidFill>
              <a:round/>
              <a:headEnd/>
              <a:tailEnd type="triangle" w="lg" len="lg"/>
            </a:ln>
            <a:extLst>
              <a:ext uri="{909E8E84-426E-40DD-AFC4-6F175D3DCCD1}">
                <a14:hiddenFill xmlns:a14="http://schemas.microsoft.com/office/drawing/2010/main">
                  <a:noFill/>
                </a14:hiddenFill>
              </a:ext>
            </a:extLst>
          </p:spPr>
          <p:txBody>
            <a:bodyPr wrap="none" anchor="ctr"/>
            <a:lstStyle/>
            <a:p>
              <a:endParaRPr lang="en-GB"/>
            </a:p>
          </p:txBody>
        </p:sp>
        <p:sp>
          <p:nvSpPr>
            <p:cNvPr id="14365" name="Line 56"/>
            <p:cNvSpPr>
              <a:spLocks noChangeShapeType="1"/>
            </p:cNvSpPr>
            <p:nvPr/>
          </p:nvSpPr>
          <p:spPr bwMode="auto">
            <a:xfrm rot="-5400000">
              <a:off x="7356" y="3915"/>
              <a:ext cx="60" cy="0"/>
            </a:xfrm>
            <a:prstGeom prst="line">
              <a:avLst/>
            </a:prstGeom>
            <a:noFill/>
            <a:ln w="25400">
              <a:solidFill>
                <a:srgbClr val="0000FF"/>
              </a:solidFill>
              <a:round/>
              <a:headEnd/>
              <a:tailEnd type="triangle" w="lg" len="lg"/>
            </a:ln>
            <a:extLst>
              <a:ext uri="{909E8E84-426E-40DD-AFC4-6F175D3DCCD1}">
                <a14:hiddenFill xmlns:a14="http://schemas.microsoft.com/office/drawing/2010/main">
                  <a:noFill/>
                </a14:hiddenFill>
              </a:ext>
            </a:extLst>
          </p:spPr>
          <p:txBody>
            <a:bodyPr wrap="none" anchor="ctr"/>
            <a:lstStyle/>
            <a:p>
              <a:endParaRPr lang="en-GB"/>
            </a:p>
          </p:txBody>
        </p:sp>
        <p:sp>
          <p:nvSpPr>
            <p:cNvPr id="14366" name="Line 57"/>
            <p:cNvSpPr>
              <a:spLocks noChangeShapeType="1"/>
            </p:cNvSpPr>
            <p:nvPr/>
          </p:nvSpPr>
          <p:spPr bwMode="auto">
            <a:xfrm rot="5400000">
              <a:off x="6703" y="3902"/>
              <a:ext cx="60" cy="0"/>
            </a:xfrm>
            <a:prstGeom prst="line">
              <a:avLst/>
            </a:prstGeom>
            <a:noFill/>
            <a:ln w="25400">
              <a:solidFill>
                <a:srgbClr val="0000FF"/>
              </a:solidFill>
              <a:round/>
              <a:headEnd/>
              <a:tailEnd type="triangle" w="lg" len="lg"/>
            </a:ln>
            <a:extLst>
              <a:ext uri="{909E8E84-426E-40DD-AFC4-6F175D3DCCD1}">
                <a14:hiddenFill xmlns:a14="http://schemas.microsoft.com/office/drawing/2010/main">
                  <a:noFill/>
                </a14:hiddenFill>
              </a:ext>
            </a:extLst>
          </p:spPr>
          <p:txBody>
            <a:bodyPr wrap="none" anchor="ctr"/>
            <a:lstStyle/>
            <a:p>
              <a:endParaRPr lang="en-GB"/>
            </a:p>
          </p:txBody>
        </p:sp>
        <p:sp>
          <p:nvSpPr>
            <p:cNvPr id="14367" name="Line 58"/>
            <p:cNvSpPr>
              <a:spLocks noChangeShapeType="1"/>
            </p:cNvSpPr>
            <p:nvPr/>
          </p:nvSpPr>
          <p:spPr bwMode="auto">
            <a:xfrm>
              <a:off x="6968" y="4118"/>
              <a:ext cx="60" cy="0"/>
            </a:xfrm>
            <a:prstGeom prst="line">
              <a:avLst/>
            </a:prstGeom>
            <a:noFill/>
            <a:ln w="25400">
              <a:solidFill>
                <a:srgbClr val="0000FF"/>
              </a:solidFill>
              <a:round/>
              <a:headEnd/>
              <a:tailEnd type="triangle" w="lg" len="lg"/>
            </a:ln>
            <a:extLst>
              <a:ext uri="{909E8E84-426E-40DD-AFC4-6F175D3DCCD1}">
                <a14:hiddenFill xmlns:a14="http://schemas.microsoft.com/office/drawing/2010/main">
                  <a:noFill/>
                </a14:hiddenFill>
              </a:ext>
            </a:extLst>
          </p:spPr>
          <p:txBody>
            <a:bodyPr wrap="none" anchor="ctr"/>
            <a:lstStyle/>
            <a:p>
              <a:endParaRPr lang="en-GB"/>
            </a:p>
          </p:txBody>
        </p:sp>
      </p:grpSp>
      <p:sp>
        <p:nvSpPr>
          <p:cNvPr id="14345" name="Text Box 3"/>
          <p:cNvSpPr txBox="1">
            <a:spLocks noChangeArrowheads="1"/>
          </p:cNvSpPr>
          <p:nvPr/>
        </p:nvSpPr>
        <p:spPr bwMode="auto">
          <a:xfrm>
            <a:off x="917575" y="257175"/>
            <a:ext cx="7905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000" b="1">
                <a:solidFill>
                  <a:srgbClr val="00368D"/>
                </a:solidFill>
              </a:rPr>
              <a:t>Capacitors</a:t>
            </a:r>
          </a:p>
        </p:txBody>
      </p:sp>
      <p:sp>
        <p:nvSpPr>
          <p:cNvPr id="152580" name="Text Box 4"/>
          <p:cNvSpPr txBox="1">
            <a:spLocks noChangeArrowheads="1"/>
          </p:cNvSpPr>
          <p:nvPr/>
        </p:nvSpPr>
        <p:spPr bwMode="auto">
          <a:xfrm>
            <a:off x="859106" y="884238"/>
            <a:ext cx="24860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a:solidFill>
                  <a:srgbClr val="00368D"/>
                </a:solidFill>
              </a:rPr>
              <a:t>The capacitor is used to store charge. It acts as a reservoir.</a:t>
            </a:r>
          </a:p>
        </p:txBody>
      </p:sp>
      <p:sp>
        <p:nvSpPr>
          <p:cNvPr id="8" name="Text Box 4"/>
          <p:cNvSpPr txBox="1">
            <a:spLocks noChangeArrowheads="1"/>
          </p:cNvSpPr>
          <p:nvPr/>
        </p:nvSpPr>
        <p:spPr bwMode="auto">
          <a:xfrm>
            <a:off x="859106" y="3274219"/>
            <a:ext cx="2757488"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dirty="0">
                <a:solidFill>
                  <a:srgbClr val="00368D"/>
                </a:solidFill>
              </a:rPr>
              <a:t>It then discharges during the negative half-cycle.</a:t>
            </a:r>
          </a:p>
        </p:txBody>
      </p:sp>
      <p:sp>
        <p:nvSpPr>
          <p:cNvPr id="10" name="Text Box 4"/>
          <p:cNvSpPr txBox="1">
            <a:spLocks noChangeArrowheads="1"/>
          </p:cNvSpPr>
          <p:nvPr/>
        </p:nvSpPr>
        <p:spPr bwMode="auto">
          <a:xfrm>
            <a:off x="859106" y="1904525"/>
            <a:ext cx="2486025" cy="1201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dirty="0">
                <a:solidFill>
                  <a:srgbClr val="00368D"/>
                </a:solidFill>
              </a:rPr>
              <a:t>Here, in the half-wave rectifier circuit it charges up during the positive half-cycle.</a:t>
            </a:r>
          </a:p>
        </p:txBody>
      </p:sp>
      <p:sp>
        <p:nvSpPr>
          <p:cNvPr id="7"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9" name="Text Box 4"/>
          <p:cNvSpPr txBox="1">
            <a:spLocks noChangeArrowheads="1"/>
          </p:cNvSpPr>
          <p:nvPr/>
        </p:nvSpPr>
        <p:spPr bwMode="auto">
          <a:xfrm>
            <a:off x="859106" y="4173334"/>
            <a:ext cx="308292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dirty="0">
                <a:solidFill>
                  <a:srgbClr val="00368D"/>
                </a:solidFill>
              </a:rPr>
              <a:t>This </a:t>
            </a:r>
            <a:r>
              <a:rPr lang="en-GB" altLang="en-US" sz="1800" dirty="0" smtClean="0">
                <a:solidFill>
                  <a:srgbClr val="00368D"/>
                </a:solidFill>
              </a:rPr>
              <a:t>smooths </a:t>
            </a:r>
            <a:r>
              <a:rPr lang="en-GB" altLang="en-US" sz="1800" dirty="0">
                <a:solidFill>
                  <a:srgbClr val="00368D"/>
                </a:solidFill>
              </a:rPr>
              <a:t>out the waveform, leaving a ripple.</a:t>
            </a:r>
          </a:p>
        </p:txBody>
      </p:sp>
      <p:sp>
        <p:nvSpPr>
          <p:cNvPr id="57" name="Text Box 24"/>
          <p:cNvSpPr txBox="1">
            <a:spLocks noChangeArrowheads="1"/>
          </p:cNvSpPr>
          <p:nvPr/>
        </p:nvSpPr>
        <p:spPr bwMode="auto">
          <a:xfrm>
            <a:off x="7650163" y="2697163"/>
            <a:ext cx="79375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en-US" sz="1200" b="1"/>
              <a:t>Output</a:t>
            </a:r>
          </a:p>
        </p:txBody>
      </p:sp>
      <p:grpSp>
        <p:nvGrpSpPr>
          <p:cNvPr id="12" name="Group 2"/>
          <p:cNvGrpSpPr>
            <a:grpSpLocks/>
          </p:cNvGrpSpPr>
          <p:nvPr/>
        </p:nvGrpSpPr>
        <p:grpSpPr bwMode="auto">
          <a:xfrm>
            <a:off x="4752975" y="1120775"/>
            <a:ext cx="273050" cy="2900363"/>
            <a:chOff x="4753767" y="1120795"/>
            <a:chExt cx="273050" cy="2900317"/>
          </a:xfrm>
        </p:grpSpPr>
        <p:sp>
          <p:nvSpPr>
            <p:cNvPr id="2" name="Text Box 39"/>
            <p:cNvSpPr txBox="1">
              <a:spLocks noChangeArrowheads="1"/>
            </p:cNvSpPr>
            <p:nvPr/>
          </p:nvSpPr>
          <p:spPr bwMode="auto">
            <a:xfrm>
              <a:off x="4753767" y="1120795"/>
              <a:ext cx="27305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en-US" sz="1400"/>
                <a:t>+</a:t>
              </a:r>
            </a:p>
          </p:txBody>
        </p:sp>
        <p:sp>
          <p:nvSpPr>
            <p:cNvPr id="14361" name="Text Box 40"/>
            <p:cNvSpPr txBox="1">
              <a:spLocks noChangeArrowheads="1"/>
            </p:cNvSpPr>
            <p:nvPr/>
          </p:nvSpPr>
          <p:spPr bwMode="auto">
            <a:xfrm>
              <a:off x="4753767" y="3716312"/>
              <a:ext cx="27305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en-US" sz="1400"/>
                <a:t>_</a:t>
              </a:r>
            </a:p>
          </p:txBody>
        </p:sp>
      </p:grpSp>
      <p:grpSp>
        <p:nvGrpSpPr>
          <p:cNvPr id="13" name="Group 80"/>
          <p:cNvGrpSpPr>
            <a:grpSpLocks/>
          </p:cNvGrpSpPr>
          <p:nvPr/>
        </p:nvGrpSpPr>
        <p:grpSpPr bwMode="auto">
          <a:xfrm>
            <a:off x="4746625" y="1031875"/>
            <a:ext cx="284163" cy="3081338"/>
            <a:chOff x="3159" y="1062"/>
            <a:chExt cx="179" cy="1941"/>
          </a:xfrm>
        </p:grpSpPr>
        <p:sp>
          <p:nvSpPr>
            <p:cNvPr id="5" name="Text Box 60"/>
            <p:cNvSpPr txBox="1">
              <a:spLocks noChangeArrowheads="1"/>
            </p:cNvSpPr>
            <p:nvPr/>
          </p:nvSpPr>
          <p:spPr bwMode="auto">
            <a:xfrm>
              <a:off x="3166" y="1062"/>
              <a:ext cx="172"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en-US" sz="1400"/>
                <a:t>_</a:t>
              </a:r>
            </a:p>
          </p:txBody>
        </p:sp>
        <p:sp>
          <p:nvSpPr>
            <p:cNvPr id="6" name="Text Box 61"/>
            <p:cNvSpPr txBox="1">
              <a:spLocks noChangeArrowheads="1"/>
            </p:cNvSpPr>
            <p:nvPr/>
          </p:nvSpPr>
          <p:spPr bwMode="auto">
            <a:xfrm>
              <a:off x="3159" y="2811"/>
              <a:ext cx="172"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sz="1400"/>
                <a:t>+</a:t>
              </a:r>
              <a:endParaRPr lang="en-US" altLang="en-US" sz="1400"/>
            </a:p>
          </p:txBody>
        </p:sp>
      </p:grpSp>
      <p:sp>
        <p:nvSpPr>
          <p:cNvPr id="82" name="Text Box 21"/>
          <p:cNvSpPr txBox="1">
            <a:spLocks noChangeArrowheads="1"/>
          </p:cNvSpPr>
          <p:nvPr/>
        </p:nvSpPr>
        <p:spPr bwMode="auto">
          <a:xfrm>
            <a:off x="4730750" y="2430463"/>
            <a:ext cx="6889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en-US" sz="1200" b="1"/>
              <a:t>Input</a:t>
            </a:r>
          </a:p>
        </p:txBody>
      </p:sp>
      <p:sp>
        <p:nvSpPr>
          <p:cNvPr id="4" name="TextBox 3"/>
          <p:cNvSpPr txBox="1">
            <a:spLocks noChangeArrowheads="1"/>
          </p:cNvSpPr>
          <p:nvPr/>
        </p:nvSpPr>
        <p:spPr bwMode="auto">
          <a:xfrm>
            <a:off x="6167438" y="1679575"/>
            <a:ext cx="5842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a:t>Diode</a:t>
            </a:r>
            <a:endParaRPr lang="en-US" altLang="en-US" sz="1200"/>
          </a:p>
        </p:txBody>
      </p:sp>
      <p:sp>
        <p:nvSpPr>
          <p:cNvPr id="44" name="TextBox 43"/>
          <p:cNvSpPr txBox="1">
            <a:spLocks noChangeArrowheads="1"/>
          </p:cNvSpPr>
          <p:nvPr/>
        </p:nvSpPr>
        <p:spPr bwMode="auto">
          <a:xfrm>
            <a:off x="6121400" y="3030538"/>
            <a:ext cx="746125"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a:t>Resistor</a:t>
            </a:r>
            <a:endParaRPr lang="en-US" altLang="en-US" sz="1200"/>
          </a:p>
        </p:txBody>
      </p:sp>
      <p:sp>
        <p:nvSpPr>
          <p:cNvPr id="45" name="TextBox 44"/>
          <p:cNvSpPr txBox="1">
            <a:spLocks noChangeArrowheads="1"/>
          </p:cNvSpPr>
          <p:nvPr/>
        </p:nvSpPr>
        <p:spPr bwMode="auto">
          <a:xfrm>
            <a:off x="7258050" y="3013075"/>
            <a:ext cx="839788"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a:t>Capacitor</a:t>
            </a:r>
            <a:endParaRPr lang="en-US" altLang="en-US" sz="1200"/>
          </a:p>
        </p:txBody>
      </p:sp>
    </p:spTree>
    <p:extLst>
      <p:ext uri="{BB962C8B-B14F-4D97-AF65-F5344CB8AC3E}">
        <p14:creationId xmlns:p14="http://schemas.microsoft.com/office/powerpoint/2010/main" val="376645141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fade">
                                      <p:cBhvr>
                                        <p:cTn id="7" dur="1000"/>
                                        <p:tgtEl>
                                          <p:spTgt spid="14338"/>
                                        </p:tgtEl>
                                      </p:cBhvr>
                                    </p:animEffect>
                                  </p:childTnLst>
                                </p:cTn>
                              </p:par>
                              <p:par>
                                <p:cTn id="8" presetID="10" presetClass="entr" presetSubtype="0" fill="hold"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fade">
                                      <p:cBhvr>
                                        <p:cTn id="10" dur="1000"/>
                                        <p:tgtEl>
                                          <p:spTgt spid="12"/>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1000"/>
                                        <p:tgtEl>
                                          <p:spTgt spid="4"/>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44"/>
                                        </p:tgtEl>
                                        <p:attrNameLst>
                                          <p:attrName>style.visibility</p:attrName>
                                        </p:attrNameLst>
                                      </p:cBhvr>
                                      <p:to>
                                        <p:strVal val="visible"/>
                                      </p:to>
                                    </p:set>
                                    <p:animEffect transition="in" filter="fade">
                                      <p:cBhvr>
                                        <p:cTn id="16" dur="1000"/>
                                        <p:tgtEl>
                                          <p:spTgt spid="44"/>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45"/>
                                        </p:tgtEl>
                                        <p:attrNameLst>
                                          <p:attrName>style.visibility</p:attrName>
                                        </p:attrNameLst>
                                      </p:cBhvr>
                                      <p:to>
                                        <p:strVal val="visible"/>
                                      </p:to>
                                    </p:set>
                                    <p:animEffect transition="in" filter="fade">
                                      <p:cBhvr>
                                        <p:cTn id="19" dur="1000"/>
                                        <p:tgtEl>
                                          <p:spTgt spid="45"/>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57"/>
                                        </p:tgtEl>
                                        <p:attrNameLst>
                                          <p:attrName>style.visibility</p:attrName>
                                        </p:attrNameLst>
                                      </p:cBhvr>
                                      <p:to>
                                        <p:strVal val="visible"/>
                                      </p:to>
                                    </p:set>
                                    <p:animEffect transition="in" filter="fade">
                                      <p:cBhvr>
                                        <p:cTn id="22" dur="1000"/>
                                        <p:tgtEl>
                                          <p:spTgt spid="57"/>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82"/>
                                        </p:tgtEl>
                                        <p:attrNameLst>
                                          <p:attrName>style.visibility</p:attrName>
                                        </p:attrNameLst>
                                      </p:cBhvr>
                                      <p:to>
                                        <p:strVal val="visible"/>
                                      </p:to>
                                    </p:set>
                                    <p:animEffect transition="in" filter="fade">
                                      <p:cBhvr>
                                        <p:cTn id="25" dur="1000"/>
                                        <p:tgtEl>
                                          <p:spTgt spid="82"/>
                                        </p:tgtEl>
                                      </p:cBhvr>
                                    </p:animEffect>
                                  </p:childTnLst>
                                </p:cTn>
                              </p:par>
                            </p:childTnLst>
                          </p:cTn>
                        </p:par>
                        <p:par>
                          <p:cTn id="26" fill="hold" nodeType="afterGroup">
                            <p:stCondLst>
                              <p:cond delay="1000"/>
                            </p:stCondLst>
                            <p:childTnLst>
                              <p:par>
                                <p:cTn id="27" presetID="10" presetClass="entr" presetSubtype="0" fill="hold" grpId="0" nodeType="afterEffect">
                                  <p:stCondLst>
                                    <p:cond delay="0"/>
                                  </p:stCondLst>
                                  <p:childTnLst>
                                    <p:set>
                                      <p:cBhvr>
                                        <p:cTn id="28" dur="1" fill="hold">
                                          <p:stCondLst>
                                            <p:cond delay="0"/>
                                          </p:stCondLst>
                                        </p:cTn>
                                        <p:tgtEl>
                                          <p:spTgt spid="152580">
                                            <p:txEl>
                                              <p:pRg st="0" end="0"/>
                                            </p:txEl>
                                          </p:spTgt>
                                        </p:tgtEl>
                                        <p:attrNameLst>
                                          <p:attrName>style.visibility</p:attrName>
                                        </p:attrNameLst>
                                      </p:cBhvr>
                                      <p:to>
                                        <p:strVal val="visible"/>
                                      </p:to>
                                    </p:set>
                                    <p:animEffect transition="in" filter="fade">
                                      <p:cBhvr>
                                        <p:cTn id="29" dur="2000"/>
                                        <p:tgtEl>
                                          <p:spTgt spid="152580">
                                            <p:txEl>
                                              <p:pRg st="0" end="0"/>
                                            </p:txEl>
                                          </p:spTgt>
                                        </p:tgtEl>
                                      </p:cBhvr>
                                    </p:animEffect>
                                  </p:childTnLst>
                                </p:cTn>
                              </p:par>
                            </p:childTnLst>
                          </p:cTn>
                        </p:par>
                      </p:childTnLst>
                    </p:cTn>
                  </p:par>
                  <p:par>
                    <p:cTn id="30" fill="hold" nodeType="clickPar">
                      <p:stCondLst>
                        <p:cond delay="indefinite"/>
                      </p:stCondLst>
                      <p:childTnLst>
                        <p:par>
                          <p:cTn id="31" fill="hold" nodeType="withGroup">
                            <p:stCondLst>
                              <p:cond delay="0"/>
                            </p:stCondLst>
                            <p:childTnLst>
                              <p:par>
                                <p:cTn id="32" presetID="10" presetClass="entr" presetSubtype="0" fill="hold" nodeType="clickEffect">
                                  <p:stCondLst>
                                    <p:cond delay="0"/>
                                  </p:stCondLst>
                                  <p:childTnLst>
                                    <p:set>
                                      <p:cBhvr>
                                        <p:cTn id="33" dur="1" fill="hold">
                                          <p:stCondLst>
                                            <p:cond delay="0"/>
                                          </p:stCondLst>
                                        </p:cTn>
                                        <p:tgtEl>
                                          <p:spTgt spid="3"/>
                                        </p:tgtEl>
                                        <p:attrNameLst>
                                          <p:attrName>style.visibility</p:attrName>
                                        </p:attrNameLst>
                                      </p:cBhvr>
                                      <p:to>
                                        <p:strVal val="visible"/>
                                      </p:to>
                                    </p:set>
                                    <p:animEffect transition="in" filter="fade">
                                      <p:cBhvr>
                                        <p:cTn id="34" dur="1000"/>
                                        <p:tgtEl>
                                          <p:spTgt spid="3"/>
                                        </p:tgtEl>
                                      </p:cBhvr>
                                    </p:animEffect>
                                  </p:childTnLst>
                                </p:cTn>
                              </p:par>
                            </p:childTnLst>
                          </p:cTn>
                        </p:par>
                        <p:par>
                          <p:cTn id="35" fill="hold" nodeType="afterGroup">
                            <p:stCondLst>
                              <p:cond delay="1000"/>
                            </p:stCondLst>
                            <p:childTnLst>
                              <p:par>
                                <p:cTn id="36" presetID="10" presetClass="entr" presetSubtype="0" fill="hold" grpId="0" nodeType="afterEffect">
                                  <p:stCondLst>
                                    <p:cond delay="0"/>
                                  </p:stCondLst>
                                  <p:childTnLst>
                                    <p:set>
                                      <p:cBhvr>
                                        <p:cTn id="37" dur="1" fill="hold">
                                          <p:stCondLst>
                                            <p:cond delay="0"/>
                                          </p:stCondLst>
                                        </p:cTn>
                                        <p:tgtEl>
                                          <p:spTgt spid="10">
                                            <p:txEl>
                                              <p:pRg st="0" end="0"/>
                                            </p:txEl>
                                          </p:spTgt>
                                        </p:tgtEl>
                                        <p:attrNameLst>
                                          <p:attrName>style.visibility</p:attrName>
                                        </p:attrNameLst>
                                      </p:cBhvr>
                                      <p:to>
                                        <p:strVal val="visible"/>
                                      </p:to>
                                    </p:set>
                                    <p:animEffect transition="in" filter="fade">
                                      <p:cBhvr>
                                        <p:cTn id="38" dur="2000"/>
                                        <p:tgtEl>
                                          <p:spTgt spid="10">
                                            <p:txEl>
                                              <p:pRg st="0" end="0"/>
                                            </p:txEl>
                                          </p:spTgt>
                                        </p:tgtEl>
                                      </p:cBhvr>
                                    </p:animEffect>
                                  </p:childTnLst>
                                </p:cTn>
                              </p:par>
                            </p:childTnLst>
                          </p:cTn>
                        </p:par>
                      </p:childTnLst>
                    </p:cTn>
                  </p:par>
                  <p:par>
                    <p:cTn id="39" fill="hold" nodeType="clickPar">
                      <p:stCondLst>
                        <p:cond delay="indefinite"/>
                      </p:stCondLst>
                      <p:childTnLst>
                        <p:par>
                          <p:cTn id="40" fill="hold" nodeType="withGroup">
                            <p:stCondLst>
                              <p:cond delay="0"/>
                            </p:stCondLst>
                            <p:childTnLst>
                              <p:par>
                                <p:cTn id="41" presetID="10" presetClass="entr" presetSubtype="0" fill="hold" nodeType="clickEffect">
                                  <p:stCondLst>
                                    <p:cond delay="0"/>
                                  </p:stCondLst>
                                  <p:childTnLst>
                                    <p:set>
                                      <p:cBhvr>
                                        <p:cTn id="42" dur="1" fill="hold">
                                          <p:stCondLst>
                                            <p:cond delay="0"/>
                                          </p:stCondLst>
                                        </p:cTn>
                                        <p:tgtEl>
                                          <p:spTgt spid="11"/>
                                        </p:tgtEl>
                                        <p:attrNameLst>
                                          <p:attrName>style.visibility</p:attrName>
                                        </p:attrNameLst>
                                      </p:cBhvr>
                                      <p:to>
                                        <p:strVal val="visible"/>
                                      </p:to>
                                    </p:set>
                                    <p:animEffect transition="in" filter="fade">
                                      <p:cBhvr>
                                        <p:cTn id="43" dur="1000"/>
                                        <p:tgtEl>
                                          <p:spTgt spid="11"/>
                                        </p:tgtEl>
                                      </p:cBhvr>
                                    </p:animEffect>
                                  </p:childTnLst>
                                </p:cTn>
                              </p:par>
                              <p:par>
                                <p:cTn id="44" presetID="10" presetClass="entr" presetSubtype="0" fill="hold" nodeType="withEffect">
                                  <p:stCondLst>
                                    <p:cond delay="0"/>
                                  </p:stCondLst>
                                  <p:childTnLst>
                                    <p:set>
                                      <p:cBhvr>
                                        <p:cTn id="45" dur="1" fill="hold">
                                          <p:stCondLst>
                                            <p:cond delay="0"/>
                                          </p:stCondLst>
                                        </p:cTn>
                                        <p:tgtEl>
                                          <p:spTgt spid="13"/>
                                        </p:tgtEl>
                                        <p:attrNameLst>
                                          <p:attrName>style.visibility</p:attrName>
                                        </p:attrNameLst>
                                      </p:cBhvr>
                                      <p:to>
                                        <p:strVal val="visible"/>
                                      </p:to>
                                    </p:set>
                                    <p:animEffect transition="in" filter="fade">
                                      <p:cBhvr>
                                        <p:cTn id="46" dur="1000"/>
                                        <p:tgtEl>
                                          <p:spTgt spid="13"/>
                                        </p:tgtEl>
                                      </p:cBhvr>
                                    </p:animEffect>
                                  </p:childTnLst>
                                </p:cTn>
                              </p:par>
                              <p:par>
                                <p:cTn id="47" presetID="10" presetClass="exit" presetSubtype="0" fill="hold" nodeType="withEffect">
                                  <p:stCondLst>
                                    <p:cond delay="0"/>
                                  </p:stCondLst>
                                  <p:childTnLst>
                                    <p:animEffect transition="out" filter="fade">
                                      <p:cBhvr>
                                        <p:cTn id="48" dur="1000"/>
                                        <p:tgtEl>
                                          <p:spTgt spid="3"/>
                                        </p:tgtEl>
                                      </p:cBhvr>
                                    </p:animEffect>
                                    <p:set>
                                      <p:cBhvr>
                                        <p:cTn id="49" dur="1" fill="hold">
                                          <p:stCondLst>
                                            <p:cond delay="999"/>
                                          </p:stCondLst>
                                        </p:cTn>
                                        <p:tgtEl>
                                          <p:spTgt spid="3"/>
                                        </p:tgtEl>
                                        <p:attrNameLst>
                                          <p:attrName>style.visibility</p:attrName>
                                        </p:attrNameLst>
                                      </p:cBhvr>
                                      <p:to>
                                        <p:strVal val="hidden"/>
                                      </p:to>
                                    </p:set>
                                  </p:childTnLst>
                                </p:cTn>
                              </p:par>
                              <p:par>
                                <p:cTn id="50" presetID="10" presetClass="exit" presetSubtype="0" fill="hold" nodeType="withEffect">
                                  <p:stCondLst>
                                    <p:cond delay="0"/>
                                  </p:stCondLst>
                                  <p:childTnLst>
                                    <p:animEffect transition="out" filter="fade">
                                      <p:cBhvr>
                                        <p:cTn id="51" dur="1000"/>
                                        <p:tgtEl>
                                          <p:spTgt spid="12"/>
                                        </p:tgtEl>
                                      </p:cBhvr>
                                    </p:animEffect>
                                    <p:set>
                                      <p:cBhvr>
                                        <p:cTn id="52" dur="1" fill="hold">
                                          <p:stCondLst>
                                            <p:cond delay="999"/>
                                          </p:stCondLst>
                                        </p:cTn>
                                        <p:tgtEl>
                                          <p:spTgt spid="12"/>
                                        </p:tgtEl>
                                        <p:attrNameLst>
                                          <p:attrName>style.visibility</p:attrName>
                                        </p:attrNameLst>
                                      </p:cBhvr>
                                      <p:to>
                                        <p:strVal val="hidden"/>
                                      </p:to>
                                    </p:set>
                                  </p:childTnLst>
                                </p:cTn>
                              </p:par>
                            </p:childTnLst>
                          </p:cTn>
                        </p:par>
                        <p:par>
                          <p:cTn id="53" fill="hold" nodeType="afterGroup">
                            <p:stCondLst>
                              <p:cond delay="1000"/>
                            </p:stCondLst>
                            <p:childTnLst>
                              <p:par>
                                <p:cTn id="54" presetID="10" presetClass="entr" presetSubtype="0" fill="hold" grpId="0" nodeType="afterEffect">
                                  <p:stCondLst>
                                    <p:cond delay="0"/>
                                  </p:stCondLst>
                                  <p:childTnLst>
                                    <p:set>
                                      <p:cBhvr>
                                        <p:cTn id="55" dur="1" fill="hold">
                                          <p:stCondLst>
                                            <p:cond delay="0"/>
                                          </p:stCondLst>
                                        </p:cTn>
                                        <p:tgtEl>
                                          <p:spTgt spid="8">
                                            <p:txEl>
                                              <p:pRg st="0" end="0"/>
                                            </p:txEl>
                                          </p:spTgt>
                                        </p:tgtEl>
                                        <p:attrNameLst>
                                          <p:attrName>style.visibility</p:attrName>
                                        </p:attrNameLst>
                                      </p:cBhvr>
                                      <p:to>
                                        <p:strVal val="visible"/>
                                      </p:to>
                                    </p:set>
                                    <p:animEffect transition="in" filter="fade">
                                      <p:cBhvr>
                                        <p:cTn id="56" dur="2000"/>
                                        <p:tgtEl>
                                          <p:spTgt spid="8">
                                            <p:txEl>
                                              <p:pRg st="0" end="0"/>
                                            </p:txEl>
                                          </p:spTgt>
                                        </p:tgtEl>
                                      </p:cBhvr>
                                    </p:animEffect>
                                  </p:childTnLst>
                                </p:cTn>
                              </p:par>
                            </p:childTnLst>
                          </p:cTn>
                        </p:par>
                      </p:childTnLst>
                    </p:cTn>
                  </p:par>
                  <p:par>
                    <p:cTn id="57" fill="hold" nodeType="clickPar">
                      <p:stCondLst>
                        <p:cond delay="indefinite"/>
                      </p:stCondLst>
                      <p:childTnLst>
                        <p:par>
                          <p:cTn id="58" fill="hold" nodeType="withGroup">
                            <p:stCondLst>
                              <p:cond delay="0"/>
                            </p:stCondLst>
                            <p:childTnLst>
                              <p:par>
                                <p:cTn id="59" presetID="10" presetClass="entr" presetSubtype="0" fill="hold" nodeType="clickEffect">
                                  <p:stCondLst>
                                    <p:cond delay="0"/>
                                  </p:stCondLst>
                                  <p:childTnLst>
                                    <p:set>
                                      <p:cBhvr>
                                        <p:cTn id="60" dur="1" fill="hold">
                                          <p:stCondLst>
                                            <p:cond delay="0"/>
                                          </p:stCondLst>
                                        </p:cTn>
                                        <p:tgtEl>
                                          <p:spTgt spid="14359"/>
                                        </p:tgtEl>
                                        <p:attrNameLst>
                                          <p:attrName>style.visibility</p:attrName>
                                        </p:attrNameLst>
                                      </p:cBhvr>
                                      <p:to>
                                        <p:strVal val="visible"/>
                                      </p:to>
                                    </p:set>
                                    <p:animEffect transition="in" filter="fade">
                                      <p:cBhvr>
                                        <p:cTn id="61" dur="1000"/>
                                        <p:tgtEl>
                                          <p:spTgt spid="14359"/>
                                        </p:tgtEl>
                                      </p:cBhvr>
                                    </p:animEffect>
                                  </p:childTnLst>
                                </p:cTn>
                              </p:par>
                            </p:childTnLst>
                          </p:cTn>
                        </p:par>
                        <p:par>
                          <p:cTn id="62" fill="hold" nodeType="afterGroup">
                            <p:stCondLst>
                              <p:cond delay="1000"/>
                            </p:stCondLst>
                            <p:childTnLst>
                              <p:par>
                                <p:cTn id="63" presetID="10" presetClass="entr" presetSubtype="0" fill="hold" nodeType="afterEffect">
                                  <p:stCondLst>
                                    <p:cond delay="0"/>
                                  </p:stCondLst>
                                  <p:childTnLst>
                                    <p:set>
                                      <p:cBhvr>
                                        <p:cTn id="64" dur="1" fill="hold">
                                          <p:stCondLst>
                                            <p:cond delay="0"/>
                                          </p:stCondLst>
                                        </p:cTn>
                                        <p:tgtEl>
                                          <p:spTgt spid="14357"/>
                                        </p:tgtEl>
                                        <p:attrNameLst>
                                          <p:attrName>style.visibility</p:attrName>
                                        </p:attrNameLst>
                                      </p:cBhvr>
                                      <p:to>
                                        <p:strVal val="visible"/>
                                      </p:to>
                                    </p:set>
                                    <p:animEffect transition="in" filter="fade">
                                      <p:cBhvr>
                                        <p:cTn id="65" dur="1000"/>
                                        <p:tgtEl>
                                          <p:spTgt spid="14357"/>
                                        </p:tgtEl>
                                      </p:cBhvr>
                                    </p:animEffect>
                                  </p:childTnLst>
                                </p:cTn>
                              </p:par>
                            </p:childTnLst>
                          </p:cTn>
                        </p:par>
                        <p:par>
                          <p:cTn id="66" fill="hold" nodeType="afterGroup">
                            <p:stCondLst>
                              <p:cond delay="2000"/>
                            </p:stCondLst>
                            <p:childTnLst>
                              <p:par>
                                <p:cTn id="67" presetID="10" presetClass="entr" presetSubtype="0" fill="hold" grpId="0" nodeType="afterEffect">
                                  <p:stCondLst>
                                    <p:cond delay="0"/>
                                  </p:stCondLst>
                                  <p:childTnLst>
                                    <p:set>
                                      <p:cBhvr>
                                        <p:cTn id="68" dur="1" fill="hold">
                                          <p:stCondLst>
                                            <p:cond delay="0"/>
                                          </p:stCondLst>
                                        </p:cTn>
                                        <p:tgtEl>
                                          <p:spTgt spid="9">
                                            <p:txEl>
                                              <p:pRg st="0" end="0"/>
                                            </p:txEl>
                                          </p:spTgt>
                                        </p:tgtEl>
                                        <p:attrNameLst>
                                          <p:attrName>style.visibility</p:attrName>
                                        </p:attrNameLst>
                                      </p:cBhvr>
                                      <p:to>
                                        <p:strVal val="visible"/>
                                      </p:to>
                                    </p:set>
                                    <p:animEffect transition="in" filter="fade">
                                      <p:cBhvr>
                                        <p:cTn id="69" dur="2000"/>
                                        <p:tgtEl>
                                          <p:spTgt spid="9">
                                            <p:txEl>
                                              <p:pRg st="0" end="0"/>
                                            </p:txEl>
                                          </p:spTgt>
                                        </p:tgtEl>
                                      </p:cBhvr>
                                    </p:animEffect>
                                  </p:childTnLst>
                                </p:cTn>
                              </p:par>
                            </p:childTnLst>
                          </p:cTn>
                        </p:par>
                        <p:par>
                          <p:cTn id="70" fill="hold" nodeType="afterGroup">
                            <p:stCondLst>
                              <p:cond delay="4000"/>
                            </p:stCondLst>
                            <p:childTnLst>
                              <p:par>
                                <p:cTn id="71" presetID="10" presetClass="entr" presetSubtype="0" fill="hold" grpId="0" nodeType="afterEffect">
                                  <p:stCondLst>
                                    <p:cond delay="0"/>
                                  </p:stCondLst>
                                  <p:childTnLst>
                                    <p:set>
                                      <p:cBhvr>
                                        <p:cTn id="72" dur="1" fill="hold">
                                          <p:stCondLst>
                                            <p:cond delay="0"/>
                                          </p:stCondLst>
                                        </p:cTn>
                                        <p:tgtEl>
                                          <p:spTgt spid="14360"/>
                                        </p:tgtEl>
                                        <p:attrNameLst>
                                          <p:attrName>style.visibility</p:attrName>
                                        </p:attrNameLst>
                                      </p:cBhvr>
                                      <p:to>
                                        <p:strVal val="visible"/>
                                      </p:to>
                                    </p:set>
                                    <p:animEffect transition="in" filter="fade">
                                      <p:cBhvr>
                                        <p:cTn id="73" dur="1000"/>
                                        <p:tgtEl>
                                          <p:spTgt spid="14360"/>
                                        </p:tgtEl>
                                      </p:cBhvr>
                                    </p:animEffect>
                                  </p:childTnLst>
                                </p:cTn>
                              </p:par>
                            </p:childTnLst>
                          </p:cTn>
                        </p:par>
                        <p:par>
                          <p:cTn id="74" fill="hold" nodeType="afterGroup">
                            <p:stCondLst>
                              <p:cond delay="5000"/>
                            </p:stCondLst>
                            <p:childTnLst>
                              <p:par>
                                <p:cTn id="75" presetID="10" presetClass="entr" presetSubtype="0" fill="hold" grpId="0" nodeType="afterEffect">
                                  <p:stCondLst>
                                    <p:cond delay="0"/>
                                  </p:stCondLst>
                                  <p:childTnLst>
                                    <p:set>
                                      <p:cBhvr>
                                        <p:cTn id="76" dur="1" fill="hold">
                                          <p:stCondLst>
                                            <p:cond delay="0"/>
                                          </p:stCondLst>
                                        </p:cTn>
                                        <p:tgtEl>
                                          <p:spTgt spid="14358"/>
                                        </p:tgtEl>
                                        <p:attrNameLst>
                                          <p:attrName>style.visibility</p:attrName>
                                        </p:attrNameLst>
                                      </p:cBhvr>
                                      <p:to>
                                        <p:strVal val="visible"/>
                                      </p:to>
                                    </p:set>
                                    <p:animEffect transition="in" filter="fade">
                                      <p:cBhvr>
                                        <p:cTn id="77" dur="1000"/>
                                        <p:tgtEl>
                                          <p:spTgt spid="14358"/>
                                        </p:tgtEl>
                                      </p:cBhvr>
                                    </p:animEffect>
                                  </p:childTnLst>
                                </p:cTn>
                              </p:par>
                            </p:childTnLst>
                          </p:cTn>
                        </p:par>
                        <p:par>
                          <p:cTn id="78" fill="hold" nodeType="afterGroup">
                            <p:stCondLst>
                              <p:cond delay="6000"/>
                            </p:stCondLst>
                            <p:childTnLst>
                              <p:par>
                                <p:cTn id="79" presetID="10" presetClass="entr" presetSubtype="0" fill="hold" grpId="0" nodeType="afterEffect">
                                  <p:stCondLst>
                                    <p:cond delay="0"/>
                                  </p:stCondLst>
                                  <p:childTnLst>
                                    <p:set>
                                      <p:cBhvr>
                                        <p:cTn id="80" dur="1" fill="hold">
                                          <p:stCondLst>
                                            <p:cond delay="0"/>
                                          </p:stCondLst>
                                        </p:cTn>
                                        <p:tgtEl>
                                          <p:spTgt spid="7"/>
                                        </p:tgtEl>
                                        <p:attrNameLst>
                                          <p:attrName>style.visibility</p:attrName>
                                        </p:attrNameLst>
                                      </p:cBhvr>
                                      <p:to>
                                        <p:strVal val="visible"/>
                                      </p:to>
                                    </p:set>
                                    <p:animEffect transition="in" filter="fade">
                                      <p:cBhvr>
                                        <p:cTn id="81"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60" grpId="0"/>
      <p:bldP spid="14358" grpId="0"/>
      <p:bldP spid="152580" grpId="0" build="allAtOnce"/>
      <p:bldP spid="8" grpId="0" build="allAtOnce"/>
      <p:bldP spid="10" grpId="0" build="allAtOnce"/>
      <p:bldP spid="7" grpId="0" autoUpdateAnimBg="0"/>
      <p:bldP spid="9" grpId="0" build="allAtOnce"/>
      <p:bldP spid="57" grpId="0"/>
      <p:bldP spid="82" grpId="0"/>
      <p:bldP spid="4" grpId="0"/>
      <p:bldP spid="44" grpId="0"/>
      <p:bldP spid="4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p:cNvGrpSpPr>
            <a:grpSpLocks/>
          </p:cNvGrpSpPr>
          <p:nvPr/>
        </p:nvGrpSpPr>
        <p:grpSpPr bwMode="auto">
          <a:xfrm>
            <a:off x="1955240" y="760537"/>
            <a:ext cx="5992346" cy="3258984"/>
            <a:chOff x="1914525" y="887413"/>
            <a:chExt cx="6376988" cy="3752850"/>
          </a:xfrm>
        </p:grpSpPr>
        <p:pic>
          <p:nvPicPr>
            <p:cNvPr id="17421" name="Picture 4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51249" y="887413"/>
              <a:ext cx="5863828" cy="3752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22" name="Text Box 10"/>
            <p:cNvSpPr txBox="1">
              <a:spLocks noChangeArrowheads="1"/>
            </p:cNvSpPr>
            <p:nvPr/>
          </p:nvSpPr>
          <p:spPr bwMode="auto">
            <a:xfrm>
              <a:off x="1914525" y="2830513"/>
              <a:ext cx="887413"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en-US" sz="1200" b="1"/>
                <a:t>Input</a:t>
              </a:r>
            </a:p>
          </p:txBody>
        </p:sp>
        <p:sp>
          <p:nvSpPr>
            <p:cNvPr id="17423" name="Text Box 11"/>
            <p:cNvSpPr txBox="1">
              <a:spLocks noChangeArrowheads="1"/>
            </p:cNvSpPr>
            <p:nvPr/>
          </p:nvSpPr>
          <p:spPr bwMode="auto">
            <a:xfrm>
              <a:off x="7251700" y="3248025"/>
              <a:ext cx="1039813"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en-US" sz="1200" b="1"/>
                <a:t>Output</a:t>
              </a:r>
            </a:p>
          </p:txBody>
        </p:sp>
        <p:sp>
          <p:nvSpPr>
            <p:cNvPr id="17424" name="TextBox 1"/>
            <p:cNvSpPr txBox="1">
              <a:spLocks noChangeArrowheads="1"/>
            </p:cNvSpPr>
            <p:nvPr/>
          </p:nvSpPr>
          <p:spPr bwMode="auto">
            <a:xfrm>
              <a:off x="5900738" y="2058988"/>
              <a:ext cx="896937"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ctr" eaLnBrk="1" hangingPunct="1"/>
              <a:r>
                <a:rPr lang="en-GB" altLang="en-US" sz="1200"/>
                <a:t>Voltage regulator</a:t>
              </a:r>
              <a:endParaRPr lang="en-US" altLang="en-US" sz="1200"/>
            </a:p>
          </p:txBody>
        </p:sp>
        <p:sp>
          <p:nvSpPr>
            <p:cNvPr id="17425" name="TextBox 2"/>
            <p:cNvSpPr txBox="1">
              <a:spLocks noChangeArrowheads="1"/>
            </p:cNvSpPr>
            <p:nvPr/>
          </p:nvSpPr>
          <p:spPr bwMode="auto">
            <a:xfrm>
              <a:off x="3036888" y="1430338"/>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a:t>a</a:t>
              </a:r>
              <a:endParaRPr lang="en-US" altLang="en-US" sz="1200"/>
            </a:p>
          </p:txBody>
        </p:sp>
        <p:sp>
          <p:nvSpPr>
            <p:cNvPr id="17426" name="TextBox 59"/>
            <p:cNvSpPr txBox="1">
              <a:spLocks noChangeArrowheads="1"/>
            </p:cNvSpPr>
            <p:nvPr/>
          </p:nvSpPr>
          <p:spPr bwMode="auto">
            <a:xfrm>
              <a:off x="3044825" y="1706563"/>
              <a:ext cx="261938"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a:t>k</a:t>
              </a:r>
              <a:endParaRPr lang="en-US" altLang="en-US" sz="1200"/>
            </a:p>
          </p:txBody>
        </p:sp>
        <p:sp>
          <p:nvSpPr>
            <p:cNvPr id="17427" name="TextBox 3"/>
            <p:cNvSpPr txBox="1">
              <a:spLocks noChangeArrowheads="1"/>
            </p:cNvSpPr>
            <p:nvPr/>
          </p:nvSpPr>
          <p:spPr bwMode="auto">
            <a:xfrm>
              <a:off x="3563938" y="3363913"/>
              <a:ext cx="74612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a:t>Resistor</a:t>
              </a:r>
              <a:endParaRPr lang="en-US" altLang="en-US" sz="1200"/>
            </a:p>
          </p:txBody>
        </p:sp>
        <p:sp>
          <p:nvSpPr>
            <p:cNvPr id="3" name="TextBox 60"/>
            <p:cNvSpPr txBox="1">
              <a:spLocks noChangeArrowheads="1"/>
            </p:cNvSpPr>
            <p:nvPr/>
          </p:nvSpPr>
          <p:spPr bwMode="auto">
            <a:xfrm>
              <a:off x="5153025" y="3363913"/>
              <a:ext cx="839788"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a:t>Capacitor</a:t>
              </a:r>
              <a:endParaRPr lang="en-US" altLang="en-US" sz="1200"/>
            </a:p>
          </p:txBody>
        </p:sp>
        <p:sp>
          <p:nvSpPr>
            <p:cNvPr id="4" name="TextBox 61"/>
            <p:cNvSpPr txBox="1">
              <a:spLocks noChangeArrowheads="1"/>
            </p:cNvSpPr>
            <p:nvPr/>
          </p:nvSpPr>
          <p:spPr bwMode="auto">
            <a:xfrm>
              <a:off x="3390900" y="1270000"/>
              <a:ext cx="582613"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r>
                <a:rPr lang="en-GB" altLang="en-US" sz="1200"/>
                <a:t>Diode</a:t>
              </a:r>
              <a:endParaRPr lang="en-US" altLang="en-US" sz="1200"/>
            </a:p>
          </p:txBody>
        </p:sp>
      </p:grpSp>
      <p:pic>
        <p:nvPicPr>
          <p:cNvPr id="17413" name="Picture 17" descr="DC-Wave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21252" y="1072318"/>
            <a:ext cx="1647825" cy="6683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7414" name="Picture 23" descr="Fullsym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69097" y="641202"/>
            <a:ext cx="1646238" cy="66675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7415" name="Picture 28" descr="Fullsym1"/>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40365" y="1117592"/>
            <a:ext cx="1652587" cy="66516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5" name="Text Box 3"/>
          <p:cNvSpPr txBox="1">
            <a:spLocks noChangeArrowheads="1"/>
          </p:cNvSpPr>
          <p:nvPr/>
        </p:nvSpPr>
        <p:spPr bwMode="auto">
          <a:xfrm>
            <a:off x="917575" y="257175"/>
            <a:ext cx="79057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buFont typeface="Wingdings" panose="05000000000000000000" pitchFamily="2" charset="2"/>
              <a:buNone/>
            </a:pPr>
            <a:r>
              <a:rPr lang="en-GB" altLang="en-US" sz="2000" b="1">
                <a:solidFill>
                  <a:srgbClr val="00368D"/>
                </a:solidFill>
              </a:rPr>
              <a:t>Regulators</a:t>
            </a:r>
          </a:p>
        </p:txBody>
      </p:sp>
      <p:sp>
        <p:nvSpPr>
          <p:cNvPr id="152580" name="Text Box 4"/>
          <p:cNvSpPr txBox="1">
            <a:spLocks noChangeArrowheads="1"/>
          </p:cNvSpPr>
          <p:nvPr/>
        </p:nvSpPr>
        <p:spPr bwMode="auto">
          <a:xfrm>
            <a:off x="659743" y="4105440"/>
            <a:ext cx="801370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dirty="0">
                <a:solidFill>
                  <a:srgbClr val="00368D"/>
                </a:solidFill>
              </a:rPr>
              <a:t>A voltage regulator can be added if a smoother output is required. It removes the ripple in the DC.</a:t>
            </a:r>
          </a:p>
        </p:txBody>
      </p:sp>
      <p:sp>
        <p:nvSpPr>
          <p:cNvPr id="8" name="Text Box 4"/>
          <p:cNvSpPr txBox="1">
            <a:spLocks noChangeArrowheads="1"/>
          </p:cNvSpPr>
          <p:nvPr/>
        </p:nvSpPr>
        <p:spPr bwMode="auto">
          <a:xfrm>
            <a:off x="659743" y="5288751"/>
            <a:ext cx="790575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dirty="0">
                <a:solidFill>
                  <a:srgbClr val="00368D"/>
                </a:solidFill>
              </a:rPr>
              <a:t>It requires a smoothed DC input voltage of 8 V to 20 V.</a:t>
            </a:r>
          </a:p>
        </p:txBody>
      </p:sp>
      <p:sp>
        <p:nvSpPr>
          <p:cNvPr id="10" name="Text Box 4"/>
          <p:cNvSpPr txBox="1">
            <a:spLocks noChangeArrowheads="1"/>
          </p:cNvSpPr>
          <p:nvPr/>
        </p:nvSpPr>
        <p:spPr bwMode="auto">
          <a:xfrm>
            <a:off x="656568" y="4835208"/>
            <a:ext cx="79089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buFont typeface="Wingdings" panose="05000000000000000000" pitchFamily="2" charset="2"/>
              <a:buNone/>
            </a:pPr>
            <a:r>
              <a:rPr lang="en-GB" altLang="en-US" sz="1800" dirty="0">
                <a:solidFill>
                  <a:srgbClr val="00368D"/>
                </a:solidFill>
              </a:rPr>
              <a:t>There is a regulator that produces exactly 5 V at its output.</a:t>
            </a:r>
          </a:p>
        </p:txBody>
      </p:sp>
      <p:sp>
        <p:nvSpPr>
          <p:cNvPr id="7" name="Text Box 32"/>
          <p:cNvSpPr txBox="1">
            <a:spLocks noChangeArrowheads="1"/>
          </p:cNvSpPr>
          <p:nvPr/>
        </p:nvSpPr>
        <p:spPr bwMode="auto">
          <a:xfrm>
            <a:off x="8093075" y="6330950"/>
            <a:ext cx="7334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Next &gt;</a:t>
            </a:r>
          </a:p>
        </p:txBody>
      </p:sp>
      <p:sp>
        <p:nvSpPr>
          <p:cNvPr id="17428" name="Text Box 38"/>
          <p:cNvSpPr txBox="1">
            <a:spLocks noChangeArrowheads="1"/>
          </p:cNvSpPr>
          <p:nvPr/>
        </p:nvSpPr>
        <p:spPr bwMode="auto">
          <a:xfrm>
            <a:off x="4951413" y="2176463"/>
            <a:ext cx="776287"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en-US" sz="1200"/>
              <a:t>8-20 V</a:t>
            </a:r>
          </a:p>
        </p:txBody>
      </p:sp>
      <p:sp>
        <p:nvSpPr>
          <p:cNvPr id="17429" name="Text Box 39"/>
          <p:cNvSpPr txBox="1">
            <a:spLocks noChangeArrowheads="1"/>
          </p:cNvSpPr>
          <p:nvPr/>
        </p:nvSpPr>
        <p:spPr bwMode="auto">
          <a:xfrm>
            <a:off x="7234238" y="2184400"/>
            <a:ext cx="5365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en-US" sz="1200"/>
              <a:t>5 V</a:t>
            </a:r>
          </a:p>
        </p:txBody>
      </p:sp>
    </p:spTree>
    <p:extLst>
      <p:ext uri="{BB962C8B-B14F-4D97-AF65-F5344CB8AC3E}">
        <p14:creationId xmlns:p14="http://schemas.microsoft.com/office/powerpoint/2010/main" val="236705589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par>
                          <p:cTn id="8" fill="hold" nodeType="afterGroup">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152580">
                                            <p:txEl>
                                              <p:pRg st="0" end="0"/>
                                            </p:txEl>
                                          </p:spTgt>
                                        </p:tgtEl>
                                        <p:attrNameLst>
                                          <p:attrName>style.visibility</p:attrName>
                                        </p:attrNameLst>
                                      </p:cBhvr>
                                      <p:to>
                                        <p:strVal val="visible"/>
                                      </p:to>
                                    </p:set>
                                    <p:animEffect transition="in" filter="fade">
                                      <p:cBhvr>
                                        <p:cTn id="11" dur="2000"/>
                                        <p:tgtEl>
                                          <p:spTgt spid="152580">
                                            <p:txEl>
                                              <p:pRg st="0" end="0"/>
                                            </p:txEl>
                                          </p:spTgt>
                                        </p:tgtEl>
                                      </p:cBhvr>
                                    </p:animEffect>
                                  </p:childTnLst>
                                </p:cTn>
                              </p:par>
                            </p:childTnLst>
                          </p:cTn>
                        </p:par>
                        <p:par>
                          <p:cTn id="12" fill="hold" nodeType="afterGroup">
                            <p:stCondLst>
                              <p:cond delay="3000"/>
                            </p:stCondLst>
                            <p:childTnLst>
                              <p:par>
                                <p:cTn id="13" presetID="10" presetClass="entr" presetSubtype="0" fill="hold" nodeType="afterEffect">
                                  <p:stCondLst>
                                    <p:cond delay="0"/>
                                  </p:stCondLst>
                                  <p:childTnLst>
                                    <p:set>
                                      <p:cBhvr>
                                        <p:cTn id="14" dur="1" fill="hold">
                                          <p:stCondLst>
                                            <p:cond delay="0"/>
                                          </p:stCondLst>
                                        </p:cTn>
                                        <p:tgtEl>
                                          <p:spTgt spid="17415"/>
                                        </p:tgtEl>
                                        <p:attrNameLst>
                                          <p:attrName>style.visibility</p:attrName>
                                        </p:attrNameLst>
                                      </p:cBhvr>
                                      <p:to>
                                        <p:strVal val="visible"/>
                                      </p:to>
                                    </p:set>
                                    <p:animEffect transition="in" filter="fade">
                                      <p:cBhvr>
                                        <p:cTn id="15" dur="500"/>
                                        <p:tgtEl>
                                          <p:spTgt spid="17415"/>
                                        </p:tgtEl>
                                      </p:cBhvr>
                                    </p:animEffect>
                                  </p:childTnLst>
                                </p:cTn>
                              </p:par>
                            </p:childTnLst>
                          </p:cTn>
                        </p:par>
                        <p:par>
                          <p:cTn id="16" fill="hold" nodeType="afterGroup">
                            <p:stCondLst>
                              <p:cond delay="3500"/>
                            </p:stCondLst>
                            <p:childTnLst>
                              <p:par>
                                <p:cTn id="17" presetID="10" presetClass="entr" presetSubtype="0" fill="hold" nodeType="afterEffect">
                                  <p:stCondLst>
                                    <p:cond delay="0"/>
                                  </p:stCondLst>
                                  <p:childTnLst>
                                    <p:set>
                                      <p:cBhvr>
                                        <p:cTn id="18" dur="1" fill="hold">
                                          <p:stCondLst>
                                            <p:cond delay="0"/>
                                          </p:stCondLst>
                                        </p:cTn>
                                        <p:tgtEl>
                                          <p:spTgt spid="17414"/>
                                        </p:tgtEl>
                                        <p:attrNameLst>
                                          <p:attrName>style.visibility</p:attrName>
                                        </p:attrNameLst>
                                      </p:cBhvr>
                                      <p:to>
                                        <p:strVal val="visible"/>
                                      </p:to>
                                    </p:set>
                                    <p:animEffect transition="in" filter="fade">
                                      <p:cBhvr>
                                        <p:cTn id="19" dur="500"/>
                                        <p:tgtEl>
                                          <p:spTgt spid="17414"/>
                                        </p:tgtEl>
                                      </p:cBhvr>
                                    </p:animEffect>
                                  </p:childTnLst>
                                </p:cTn>
                              </p:par>
                            </p:childTnLst>
                          </p:cTn>
                        </p:par>
                        <p:par>
                          <p:cTn id="20" fill="hold" nodeType="afterGroup">
                            <p:stCondLst>
                              <p:cond delay="4000"/>
                            </p:stCondLst>
                            <p:childTnLst>
                              <p:par>
                                <p:cTn id="21" presetID="10" presetClass="entr" presetSubtype="0" fill="hold" nodeType="afterEffect">
                                  <p:stCondLst>
                                    <p:cond delay="0"/>
                                  </p:stCondLst>
                                  <p:childTnLst>
                                    <p:set>
                                      <p:cBhvr>
                                        <p:cTn id="22" dur="1" fill="hold">
                                          <p:stCondLst>
                                            <p:cond delay="0"/>
                                          </p:stCondLst>
                                        </p:cTn>
                                        <p:tgtEl>
                                          <p:spTgt spid="17413"/>
                                        </p:tgtEl>
                                        <p:attrNameLst>
                                          <p:attrName>style.visibility</p:attrName>
                                        </p:attrNameLst>
                                      </p:cBhvr>
                                      <p:to>
                                        <p:strVal val="visible"/>
                                      </p:to>
                                    </p:set>
                                    <p:animEffect transition="in" filter="fade">
                                      <p:cBhvr>
                                        <p:cTn id="23" dur="500"/>
                                        <p:tgtEl>
                                          <p:spTgt spid="17413"/>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7429"/>
                                        </p:tgtEl>
                                        <p:attrNameLst>
                                          <p:attrName>style.visibility</p:attrName>
                                        </p:attrNameLst>
                                      </p:cBhvr>
                                      <p:to>
                                        <p:strVal val="visible"/>
                                      </p:to>
                                    </p:set>
                                    <p:animEffect transition="in" filter="fade">
                                      <p:cBhvr>
                                        <p:cTn id="28" dur="1000"/>
                                        <p:tgtEl>
                                          <p:spTgt spid="17429"/>
                                        </p:tgtEl>
                                      </p:cBhvr>
                                    </p:animEffect>
                                  </p:childTnLst>
                                </p:cTn>
                              </p:par>
                            </p:childTnLst>
                          </p:cTn>
                        </p:par>
                        <p:par>
                          <p:cTn id="29" fill="hold" nodeType="afterGroup">
                            <p:stCondLst>
                              <p:cond delay="1000"/>
                            </p:stCondLst>
                            <p:childTnLst>
                              <p:par>
                                <p:cTn id="30" presetID="10" presetClass="entr" presetSubtype="0" fill="hold" grpId="0" nodeType="afterEffect">
                                  <p:stCondLst>
                                    <p:cond delay="0"/>
                                  </p:stCondLst>
                                  <p:childTnLst>
                                    <p:set>
                                      <p:cBhvr>
                                        <p:cTn id="31" dur="1" fill="hold">
                                          <p:stCondLst>
                                            <p:cond delay="0"/>
                                          </p:stCondLst>
                                        </p:cTn>
                                        <p:tgtEl>
                                          <p:spTgt spid="10">
                                            <p:txEl>
                                              <p:pRg st="0" end="0"/>
                                            </p:txEl>
                                          </p:spTgt>
                                        </p:tgtEl>
                                        <p:attrNameLst>
                                          <p:attrName>style.visibility</p:attrName>
                                        </p:attrNameLst>
                                      </p:cBhvr>
                                      <p:to>
                                        <p:strVal val="visible"/>
                                      </p:to>
                                    </p:set>
                                    <p:animEffect transition="in" filter="fade">
                                      <p:cBhvr>
                                        <p:cTn id="32" dur="2000"/>
                                        <p:tgtEl>
                                          <p:spTgt spid="10">
                                            <p:txEl>
                                              <p:pRg st="0" end="0"/>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7428"/>
                                        </p:tgtEl>
                                        <p:attrNameLst>
                                          <p:attrName>style.visibility</p:attrName>
                                        </p:attrNameLst>
                                      </p:cBhvr>
                                      <p:to>
                                        <p:strVal val="visible"/>
                                      </p:to>
                                    </p:set>
                                    <p:animEffect transition="in" filter="fade">
                                      <p:cBhvr>
                                        <p:cTn id="37" dur="1000"/>
                                        <p:tgtEl>
                                          <p:spTgt spid="17428"/>
                                        </p:tgtEl>
                                      </p:cBhvr>
                                    </p:animEffect>
                                  </p:childTnLst>
                                </p:cTn>
                              </p:par>
                            </p:childTnLst>
                          </p:cTn>
                        </p:par>
                        <p:par>
                          <p:cTn id="38" fill="hold" nodeType="afterGroup">
                            <p:stCondLst>
                              <p:cond delay="1000"/>
                            </p:stCondLst>
                            <p:childTnLst>
                              <p:par>
                                <p:cTn id="39" presetID="10" presetClass="entr" presetSubtype="0" fill="hold" grpId="0" nodeType="afterEffect">
                                  <p:stCondLst>
                                    <p:cond delay="0"/>
                                  </p:stCondLst>
                                  <p:childTnLst>
                                    <p:set>
                                      <p:cBhvr>
                                        <p:cTn id="40" dur="1" fill="hold">
                                          <p:stCondLst>
                                            <p:cond delay="0"/>
                                          </p:stCondLst>
                                        </p:cTn>
                                        <p:tgtEl>
                                          <p:spTgt spid="8">
                                            <p:txEl>
                                              <p:pRg st="0" end="0"/>
                                            </p:txEl>
                                          </p:spTgt>
                                        </p:tgtEl>
                                        <p:attrNameLst>
                                          <p:attrName>style.visibility</p:attrName>
                                        </p:attrNameLst>
                                      </p:cBhvr>
                                      <p:to>
                                        <p:strVal val="visible"/>
                                      </p:to>
                                    </p:set>
                                    <p:animEffect transition="in" filter="fade">
                                      <p:cBhvr>
                                        <p:cTn id="41" dur="2000"/>
                                        <p:tgtEl>
                                          <p:spTgt spid="8">
                                            <p:txEl>
                                              <p:pRg st="0" end="0"/>
                                            </p:txEl>
                                          </p:spTgt>
                                        </p:tgtEl>
                                      </p:cBhvr>
                                    </p:animEffect>
                                  </p:childTnLst>
                                </p:cTn>
                              </p:par>
                            </p:childTnLst>
                          </p:cTn>
                        </p:par>
                        <p:par>
                          <p:cTn id="42" fill="hold" nodeType="afterGroup">
                            <p:stCondLst>
                              <p:cond delay="3000"/>
                            </p:stCondLst>
                            <p:childTnLst>
                              <p:par>
                                <p:cTn id="43" presetID="10" presetClass="entr" presetSubtype="0" fill="hold" grpId="0" nodeType="afterEffect">
                                  <p:stCondLst>
                                    <p:cond delay="0"/>
                                  </p:stCondLst>
                                  <p:childTnLst>
                                    <p:set>
                                      <p:cBhvr>
                                        <p:cTn id="44" dur="1" fill="hold">
                                          <p:stCondLst>
                                            <p:cond delay="0"/>
                                          </p:stCondLst>
                                        </p:cTn>
                                        <p:tgtEl>
                                          <p:spTgt spid="7"/>
                                        </p:tgtEl>
                                        <p:attrNameLst>
                                          <p:attrName>style.visibility</p:attrName>
                                        </p:attrNameLst>
                                      </p:cBhvr>
                                      <p:to>
                                        <p:strVal val="visible"/>
                                      </p:to>
                                    </p:set>
                                    <p:animEffect transition="in" filter="fade">
                                      <p:cBhvr>
                                        <p:cTn id="4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2580" grpId="0" build="allAtOnce"/>
      <p:bldP spid="8" grpId="0" build="allAtOnce"/>
      <p:bldP spid="10" grpId="0" build="allAtOnce"/>
      <p:bldP spid="7" grpId="0" autoUpdateAnimBg="0"/>
      <p:bldP spid="17428" grpId="0"/>
      <p:bldP spid="17429"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Regulators</a:t>
            </a:r>
            <a:endParaRPr lang="en-GB" dirty="0"/>
          </a:p>
        </p:txBody>
      </p:sp>
      <p:sp>
        <p:nvSpPr>
          <p:cNvPr id="3" name="Content Placeholder 2"/>
          <p:cNvSpPr>
            <a:spLocks noGrp="1"/>
          </p:cNvSpPr>
          <p:nvPr>
            <p:ph idx="1"/>
          </p:nvPr>
        </p:nvSpPr>
        <p:spPr/>
        <p:txBody>
          <a:bodyPr/>
          <a:lstStyle/>
          <a:p>
            <a:r>
              <a:rPr lang="en-GB" dirty="0" smtClean="0"/>
              <a:t>The purpose of the voltage regulator is to:</a:t>
            </a:r>
          </a:p>
          <a:p>
            <a:pPr lvl="1"/>
            <a:r>
              <a:rPr lang="en-GB" dirty="0" smtClean="0"/>
              <a:t>Stabilise the output voltage against load current variations</a:t>
            </a:r>
          </a:p>
          <a:p>
            <a:pPr lvl="1"/>
            <a:r>
              <a:rPr lang="en-GB" dirty="0" smtClean="0"/>
              <a:t>Reduce mains ripple and other noise on the output</a:t>
            </a:r>
            <a:endParaRPr lang="en-GB" dirty="0"/>
          </a:p>
        </p:txBody>
      </p:sp>
    </p:spTree>
    <p:extLst>
      <p:ext uri="{BB962C8B-B14F-4D97-AF65-F5344CB8AC3E}">
        <p14:creationId xmlns:p14="http://schemas.microsoft.com/office/powerpoint/2010/main" val="30291194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Voltage regulator – block diagram</a:t>
            </a:r>
            <a:endParaRPr lang="en-GB" dirty="0"/>
          </a:p>
        </p:txBody>
      </p:sp>
      <p:pic>
        <p:nvPicPr>
          <p:cNvPr id="4" name="Content Placeholder 3" descr="~AUT0010"/>
          <p:cNvPicPr>
            <a:picLocks noGrp="1"/>
          </p:cNvPicPr>
          <p:nvPr>
            <p:ph idx="1"/>
          </p:nvPr>
        </p:nvPicPr>
        <p:blipFill>
          <a:blip r:embed="rId2" cstate="print"/>
          <a:srcRect/>
          <a:stretch>
            <a:fillRect/>
          </a:stretch>
        </p:blipFill>
        <p:spPr bwMode="auto">
          <a:xfrm>
            <a:off x="1432724" y="1726112"/>
            <a:ext cx="6567054" cy="3975439"/>
          </a:xfrm>
          <a:prstGeom prst="rect">
            <a:avLst/>
          </a:prstGeom>
          <a:noFill/>
          <a:ln w="9525">
            <a:noFill/>
            <a:miter lim="800000"/>
            <a:headEnd/>
            <a:tailEnd/>
          </a:ln>
        </p:spPr>
      </p:pic>
    </p:spTree>
    <p:extLst>
      <p:ext uri="{BB962C8B-B14F-4D97-AF65-F5344CB8AC3E}">
        <p14:creationId xmlns:p14="http://schemas.microsoft.com/office/powerpoint/2010/main" val="5788095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Voltage Regulator</a:t>
            </a:r>
            <a:endParaRPr lang="en-GB" dirty="0"/>
          </a:p>
        </p:txBody>
      </p:sp>
      <p:sp>
        <p:nvSpPr>
          <p:cNvPr id="3" name="Content Placeholder 2"/>
          <p:cNvSpPr>
            <a:spLocks noGrp="1"/>
          </p:cNvSpPr>
          <p:nvPr>
            <p:ph idx="1"/>
          </p:nvPr>
        </p:nvSpPr>
        <p:spPr/>
        <p:txBody>
          <a:bodyPr>
            <a:normAutofit fontScale="70000" lnSpcReduction="20000"/>
          </a:bodyPr>
          <a:lstStyle/>
          <a:p>
            <a:r>
              <a:rPr lang="en-GB" dirty="0"/>
              <a:t>The unregulated input is </a:t>
            </a:r>
            <a:r>
              <a:rPr lang="en-GB" dirty="0" smtClean="0"/>
              <a:t>fed </a:t>
            </a:r>
            <a:r>
              <a:rPr lang="en-GB" dirty="0"/>
              <a:t>into the </a:t>
            </a:r>
            <a:r>
              <a:rPr lang="en-GB" b="1" i="1" dirty="0">
                <a:solidFill>
                  <a:srgbClr val="FF0000"/>
                </a:solidFill>
              </a:rPr>
              <a:t>control element</a:t>
            </a:r>
            <a:r>
              <a:rPr lang="en-GB" b="1" i="1" dirty="0" smtClean="0"/>
              <a:t>.</a:t>
            </a:r>
            <a:endParaRPr lang="en-GB" dirty="0"/>
          </a:p>
          <a:p>
            <a:r>
              <a:rPr lang="en-GB" dirty="0"/>
              <a:t>The </a:t>
            </a:r>
            <a:r>
              <a:rPr lang="en-GB" b="1" i="1" dirty="0">
                <a:solidFill>
                  <a:srgbClr val="FF0000"/>
                </a:solidFill>
              </a:rPr>
              <a:t>control element</a:t>
            </a:r>
            <a:r>
              <a:rPr lang="en-GB" dirty="0"/>
              <a:t> is a transistor which acts as a resistor in series with the supply and the load</a:t>
            </a:r>
            <a:r>
              <a:rPr lang="en-GB" dirty="0" smtClean="0"/>
              <a:t>.</a:t>
            </a:r>
            <a:endParaRPr lang="en-GB" dirty="0"/>
          </a:p>
          <a:p>
            <a:r>
              <a:rPr lang="en-GB" dirty="0"/>
              <a:t>The </a:t>
            </a:r>
            <a:r>
              <a:rPr lang="en-GB" b="1" i="1" dirty="0">
                <a:solidFill>
                  <a:srgbClr val="FF0000"/>
                </a:solidFill>
              </a:rPr>
              <a:t>control</a:t>
            </a:r>
            <a:r>
              <a:rPr lang="en-GB" dirty="0"/>
              <a:t> signal controls the resistance of the transistor</a:t>
            </a:r>
            <a:r>
              <a:rPr lang="en-GB" dirty="0" smtClean="0"/>
              <a:t>.</a:t>
            </a:r>
            <a:endParaRPr lang="en-GB" dirty="0"/>
          </a:p>
          <a:p>
            <a:r>
              <a:rPr lang="en-GB" dirty="0"/>
              <a:t>A </a:t>
            </a:r>
            <a:r>
              <a:rPr lang="en-GB" b="1" i="1" dirty="0">
                <a:solidFill>
                  <a:srgbClr val="FF0000"/>
                </a:solidFill>
              </a:rPr>
              <a:t>comparator</a:t>
            </a:r>
            <a:r>
              <a:rPr lang="en-GB" dirty="0"/>
              <a:t> is used to compare a sample of the output and compare it with some reference</a:t>
            </a:r>
            <a:r>
              <a:rPr lang="en-GB" dirty="0" smtClean="0"/>
              <a:t>.</a:t>
            </a:r>
            <a:endParaRPr lang="en-GB" dirty="0"/>
          </a:p>
          <a:p>
            <a:r>
              <a:rPr lang="en-GB" dirty="0"/>
              <a:t>The reference defines the required output voltage and if the output voltage is not as required the comparator detects the difference  an provides a </a:t>
            </a:r>
            <a:r>
              <a:rPr lang="en-GB" b="1" i="1" dirty="0">
                <a:solidFill>
                  <a:srgbClr val="FF0000"/>
                </a:solidFill>
              </a:rPr>
              <a:t>negative feedback signal</a:t>
            </a:r>
            <a:r>
              <a:rPr lang="en-GB" dirty="0">
                <a:solidFill>
                  <a:srgbClr val="FF0000"/>
                </a:solidFill>
              </a:rPr>
              <a:t> </a:t>
            </a:r>
            <a:r>
              <a:rPr lang="en-GB" dirty="0"/>
              <a:t>to the </a:t>
            </a:r>
            <a:r>
              <a:rPr lang="en-GB" b="1" i="1" dirty="0">
                <a:solidFill>
                  <a:srgbClr val="FF0000"/>
                </a:solidFill>
              </a:rPr>
              <a:t>control element </a:t>
            </a:r>
            <a:r>
              <a:rPr lang="en-GB" dirty="0"/>
              <a:t>to make the control element adjust the output voltage to what it is supposed to be.</a:t>
            </a:r>
          </a:p>
          <a:p>
            <a:endParaRPr lang="en-GB" dirty="0"/>
          </a:p>
        </p:txBody>
      </p:sp>
    </p:spTree>
    <p:extLst>
      <p:ext uri="{BB962C8B-B14F-4D97-AF65-F5344CB8AC3E}">
        <p14:creationId xmlns:p14="http://schemas.microsoft.com/office/powerpoint/2010/main" val="3458551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regulated supply</a:t>
            </a:r>
            <a:endParaRPr lang="en-GB" dirty="0"/>
          </a:p>
        </p:txBody>
      </p:sp>
      <p:sp>
        <p:nvSpPr>
          <p:cNvPr id="3" name="Content Placeholder 2"/>
          <p:cNvSpPr>
            <a:spLocks noGrp="1"/>
          </p:cNvSpPr>
          <p:nvPr>
            <p:ph idx="1"/>
          </p:nvPr>
        </p:nvSpPr>
        <p:spPr/>
        <p:txBody>
          <a:bodyPr>
            <a:normAutofit lnSpcReduction="10000"/>
          </a:bodyPr>
          <a:lstStyle/>
          <a:p>
            <a:r>
              <a:rPr lang="en-GB" i="1" dirty="0"/>
              <a:t>Stabilised power supplies may come in three main forms:</a:t>
            </a:r>
            <a:endParaRPr lang="en-GB" dirty="0"/>
          </a:p>
          <a:p>
            <a:pPr lvl="1"/>
            <a:r>
              <a:rPr lang="en-GB" dirty="0" smtClean="0"/>
              <a:t>Series </a:t>
            </a:r>
            <a:r>
              <a:rPr lang="en-GB" dirty="0"/>
              <a:t>Regulated</a:t>
            </a:r>
          </a:p>
          <a:p>
            <a:pPr lvl="1"/>
            <a:r>
              <a:rPr lang="en-GB" dirty="0"/>
              <a:t>Shunt Regulated</a:t>
            </a:r>
          </a:p>
          <a:p>
            <a:pPr lvl="1"/>
            <a:r>
              <a:rPr lang="en-GB" dirty="0"/>
              <a:t>Switch Mode</a:t>
            </a:r>
          </a:p>
          <a:p>
            <a:endParaRPr lang="en-GB" dirty="0" smtClean="0"/>
          </a:p>
          <a:p>
            <a:pPr marL="0" indent="0">
              <a:buNone/>
            </a:pPr>
            <a:r>
              <a:rPr lang="en-GB" dirty="0"/>
              <a:t>The series regulated and switch mode power supplies are the most common.</a:t>
            </a:r>
          </a:p>
          <a:p>
            <a:endParaRPr lang="en-GB" dirty="0"/>
          </a:p>
        </p:txBody>
      </p:sp>
    </p:spTree>
    <p:extLst>
      <p:ext uri="{BB962C8B-B14F-4D97-AF65-F5344CB8AC3E}">
        <p14:creationId xmlns:p14="http://schemas.microsoft.com/office/powerpoint/2010/main" val="39011099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Series regulators</a:t>
            </a:r>
            <a:endParaRPr lang="en-GB" dirty="0"/>
          </a:p>
        </p:txBody>
      </p:sp>
      <p:sp>
        <p:nvSpPr>
          <p:cNvPr id="3" name="Content Placeholder 2"/>
          <p:cNvSpPr>
            <a:spLocks noGrp="1"/>
          </p:cNvSpPr>
          <p:nvPr>
            <p:ph idx="1"/>
          </p:nvPr>
        </p:nvSpPr>
        <p:spPr/>
        <p:txBody>
          <a:bodyPr>
            <a:normAutofit/>
          </a:bodyPr>
          <a:lstStyle/>
          <a:p>
            <a:pPr lvl="0"/>
            <a:r>
              <a:rPr lang="en-GB" dirty="0" smtClean="0"/>
              <a:t>Regulator </a:t>
            </a:r>
            <a:r>
              <a:rPr lang="en-GB" dirty="0"/>
              <a:t>transistor is in series with device.</a:t>
            </a:r>
          </a:p>
          <a:p>
            <a:pPr lvl="0"/>
            <a:r>
              <a:rPr lang="en-GB" dirty="0"/>
              <a:t>Regulator always drops some of the supply across itself</a:t>
            </a:r>
          </a:p>
          <a:p>
            <a:pPr lvl="0"/>
            <a:r>
              <a:rPr lang="en-GB" dirty="0"/>
              <a:t>Regulator carries full load current</a:t>
            </a:r>
          </a:p>
          <a:p>
            <a:r>
              <a:rPr lang="en-GB" dirty="0" smtClean="0"/>
              <a:t>Series </a:t>
            </a:r>
            <a:r>
              <a:rPr lang="en-GB" dirty="0"/>
              <a:t>regulators used for high voltage/low </a:t>
            </a:r>
            <a:r>
              <a:rPr lang="en-GB" dirty="0" smtClean="0"/>
              <a:t>current </a:t>
            </a:r>
            <a:r>
              <a:rPr lang="en-GB" dirty="0"/>
              <a:t>applications</a:t>
            </a:r>
            <a:r>
              <a:rPr lang="en-GB" b="1" dirty="0"/>
              <a:t>.</a:t>
            </a:r>
            <a:endParaRPr lang="en-GB" dirty="0"/>
          </a:p>
          <a:p>
            <a:endParaRPr lang="en-GB" dirty="0"/>
          </a:p>
        </p:txBody>
      </p:sp>
    </p:spTree>
    <p:extLst>
      <p:ext uri="{BB962C8B-B14F-4D97-AF65-F5344CB8AC3E}">
        <p14:creationId xmlns:p14="http://schemas.microsoft.com/office/powerpoint/2010/main" val="30829609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Shunt regulators</a:t>
            </a:r>
            <a:endParaRPr lang="en-GB" dirty="0"/>
          </a:p>
        </p:txBody>
      </p:sp>
      <p:sp>
        <p:nvSpPr>
          <p:cNvPr id="3" name="Content Placeholder 2"/>
          <p:cNvSpPr>
            <a:spLocks noGrp="1"/>
          </p:cNvSpPr>
          <p:nvPr>
            <p:ph idx="1"/>
          </p:nvPr>
        </p:nvSpPr>
        <p:spPr/>
        <p:txBody>
          <a:bodyPr>
            <a:normAutofit fontScale="92500" lnSpcReduction="10000"/>
          </a:bodyPr>
          <a:lstStyle/>
          <a:p>
            <a:pPr lvl="0"/>
            <a:r>
              <a:rPr lang="en-GB" dirty="0"/>
              <a:t>Regulating transistor is in parallel with the load</a:t>
            </a:r>
          </a:p>
          <a:p>
            <a:pPr lvl="0"/>
            <a:r>
              <a:rPr lang="en-GB" dirty="0"/>
              <a:t>The transistor doesn’t have to carry the full load current.</a:t>
            </a:r>
          </a:p>
          <a:p>
            <a:pPr lvl="0"/>
            <a:r>
              <a:rPr lang="en-GB" dirty="0"/>
              <a:t>The transistor must carry current at all times. </a:t>
            </a:r>
          </a:p>
          <a:p>
            <a:pPr lvl="0"/>
            <a:r>
              <a:rPr lang="en-GB" dirty="0"/>
              <a:t>Used for low voltage/high current applications</a:t>
            </a:r>
            <a:r>
              <a:rPr lang="en-GB" b="1" dirty="0"/>
              <a:t>. (RELATIVELY SPEAKING)</a:t>
            </a:r>
            <a:endParaRPr lang="en-GB" dirty="0"/>
          </a:p>
          <a:p>
            <a:pPr lvl="0"/>
            <a:r>
              <a:rPr lang="en-GB" dirty="0"/>
              <a:t>Not that common compared with series type.</a:t>
            </a:r>
          </a:p>
        </p:txBody>
      </p:sp>
    </p:spTree>
    <p:extLst>
      <p:ext uri="{BB962C8B-B14F-4D97-AF65-F5344CB8AC3E}">
        <p14:creationId xmlns:p14="http://schemas.microsoft.com/office/powerpoint/2010/main" val="10593699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err="1"/>
              <a:t>Zener</a:t>
            </a:r>
            <a:r>
              <a:rPr lang="en-GB" b="1" dirty="0"/>
              <a:t> Stabilised </a:t>
            </a:r>
            <a:r>
              <a:rPr lang="en-GB" b="1" dirty="0" smtClean="0"/>
              <a:t>Supply</a:t>
            </a:r>
            <a:endParaRPr lang="en-GB" b="1" dirty="0"/>
          </a:p>
        </p:txBody>
      </p:sp>
      <p:sp>
        <p:nvSpPr>
          <p:cNvPr id="3" name="Content Placeholder 2"/>
          <p:cNvSpPr>
            <a:spLocks noGrp="1"/>
          </p:cNvSpPr>
          <p:nvPr>
            <p:ph idx="1"/>
          </p:nvPr>
        </p:nvSpPr>
        <p:spPr>
          <a:xfrm>
            <a:off x="457200" y="1362366"/>
            <a:ext cx="8229600" cy="3917032"/>
          </a:xfrm>
        </p:spPr>
        <p:txBody>
          <a:bodyPr/>
          <a:lstStyle/>
          <a:p>
            <a:r>
              <a:rPr lang="en-GB" dirty="0"/>
              <a:t>The </a:t>
            </a:r>
            <a:r>
              <a:rPr lang="en-GB" dirty="0" err="1"/>
              <a:t>zener</a:t>
            </a:r>
            <a:r>
              <a:rPr lang="en-GB" dirty="0"/>
              <a:t> diode provides the reference voltage  determines the output voltage since </a:t>
            </a:r>
            <a:r>
              <a:rPr lang="en-GB" dirty="0" err="1"/>
              <a:t>Vout</a:t>
            </a:r>
            <a:r>
              <a:rPr lang="en-GB" dirty="0"/>
              <a:t> = </a:t>
            </a:r>
            <a:r>
              <a:rPr lang="en-GB" dirty="0" err="1"/>
              <a:t>Vz</a:t>
            </a:r>
            <a:r>
              <a:rPr lang="en-GB" dirty="0"/>
              <a:t> – </a:t>
            </a:r>
            <a:r>
              <a:rPr lang="en-GB" dirty="0" err="1"/>
              <a:t>Vbe</a:t>
            </a:r>
            <a:r>
              <a:rPr lang="en-GB" dirty="0"/>
              <a:t>.</a:t>
            </a:r>
            <a:endParaRPr lang="en-GB" b="1" dirty="0"/>
          </a:p>
          <a:p>
            <a:endParaRPr lang="en-GB" dirty="0"/>
          </a:p>
        </p:txBody>
      </p:sp>
      <p:grpSp>
        <p:nvGrpSpPr>
          <p:cNvPr id="4" name="Group 3"/>
          <p:cNvGrpSpPr>
            <a:grpSpLocks/>
          </p:cNvGrpSpPr>
          <p:nvPr/>
        </p:nvGrpSpPr>
        <p:grpSpPr bwMode="auto">
          <a:xfrm>
            <a:off x="1912488" y="2942533"/>
            <a:ext cx="5524398" cy="2762641"/>
            <a:chOff x="1845" y="8365"/>
            <a:chExt cx="7620" cy="3375"/>
          </a:xfrm>
        </p:grpSpPr>
        <p:pic>
          <p:nvPicPr>
            <p:cNvPr id="5" name="Picture 4"/>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3769" y="8365"/>
              <a:ext cx="5010" cy="3375"/>
            </a:xfrm>
            <a:prstGeom prst="rect">
              <a:avLst/>
            </a:prstGeom>
            <a:noFill/>
            <a:extLst>
              <a:ext uri="{909E8E84-426E-40DD-AFC4-6F175D3DCCD1}">
                <a14:hiddenFill xmlns:a14="http://schemas.microsoft.com/office/drawing/2010/main">
                  <a:solidFill>
                    <a:srgbClr val="FFFFFF"/>
                  </a:solidFill>
                </a14:hiddenFill>
              </a:ext>
            </a:extLst>
          </p:spPr>
        </p:pic>
        <p:cxnSp>
          <p:nvCxnSpPr>
            <p:cNvPr id="6" name="Line 236"/>
            <p:cNvCxnSpPr>
              <a:cxnSpLocks noChangeShapeType="1"/>
            </p:cNvCxnSpPr>
            <p:nvPr/>
          </p:nvCxnSpPr>
          <p:spPr bwMode="auto">
            <a:xfrm flipH="1">
              <a:off x="3934" y="8930"/>
              <a:ext cx="1035"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cxnSp>
        <p:cxnSp>
          <p:nvCxnSpPr>
            <p:cNvPr id="7" name="Line 237"/>
            <p:cNvCxnSpPr>
              <a:cxnSpLocks noChangeShapeType="1"/>
            </p:cNvCxnSpPr>
            <p:nvPr/>
          </p:nvCxnSpPr>
          <p:spPr bwMode="auto">
            <a:xfrm flipH="1">
              <a:off x="3784" y="11085"/>
              <a:ext cx="1132"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cxnSp>
        <p:sp>
          <p:nvSpPr>
            <p:cNvPr id="8" name="Oval 7"/>
            <p:cNvSpPr>
              <a:spLocks noChangeArrowheads="1"/>
            </p:cNvSpPr>
            <p:nvPr/>
          </p:nvSpPr>
          <p:spPr bwMode="auto">
            <a:xfrm>
              <a:off x="7264" y="11008"/>
              <a:ext cx="141" cy="141"/>
            </a:xfrm>
            <a:prstGeom prst="ellipse">
              <a:avLst/>
            </a:prstGeom>
            <a:solidFill>
              <a:srgbClr val="FFFFFF"/>
            </a:solidFill>
            <a:ln w="9525">
              <a:solidFill>
                <a:srgbClr val="000000"/>
              </a:solidFill>
              <a:round/>
              <a:headEnd/>
              <a:tailEnd/>
            </a:ln>
          </p:spPr>
          <p:txBody>
            <a:bodyPr rot="0" vert="horz" wrap="square" lIns="91440" tIns="45720" rIns="91440" bIns="45720" anchor="t" anchorCtr="0" upright="1">
              <a:noAutofit/>
            </a:bodyPr>
            <a:lstStyle/>
            <a:p>
              <a:endParaRPr lang="en-GB"/>
            </a:p>
          </p:txBody>
        </p:sp>
        <p:sp>
          <p:nvSpPr>
            <p:cNvPr id="9" name="Oval 8"/>
            <p:cNvSpPr>
              <a:spLocks noChangeArrowheads="1"/>
            </p:cNvSpPr>
            <p:nvPr/>
          </p:nvSpPr>
          <p:spPr bwMode="auto">
            <a:xfrm>
              <a:off x="7189" y="8850"/>
              <a:ext cx="141" cy="141"/>
            </a:xfrm>
            <a:prstGeom prst="ellipse">
              <a:avLst/>
            </a:prstGeom>
            <a:solidFill>
              <a:srgbClr val="FFFFFF"/>
            </a:solidFill>
            <a:ln w="9525">
              <a:solidFill>
                <a:srgbClr val="000000"/>
              </a:solidFill>
              <a:round/>
              <a:headEnd/>
              <a:tailEnd/>
            </a:ln>
          </p:spPr>
          <p:txBody>
            <a:bodyPr rot="0" vert="horz" wrap="square" lIns="91440" tIns="45720" rIns="91440" bIns="45720" anchor="t" anchorCtr="0" upright="1">
              <a:noAutofit/>
            </a:bodyPr>
            <a:lstStyle/>
            <a:p>
              <a:endParaRPr lang="en-GB"/>
            </a:p>
          </p:txBody>
        </p:sp>
        <p:sp>
          <p:nvSpPr>
            <p:cNvPr id="10" name="Oval 9"/>
            <p:cNvSpPr>
              <a:spLocks noChangeArrowheads="1"/>
            </p:cNvSpPr>
            <p:nvPr/>
          </p:nvSpPr>
          <p:spPr bwMode="auto">
            <a:xfrm>
              <a:off x="3769" y="8865"/>
              <a:ext cx="141" cy="141"/>
            </a:xfrm>
            <a:prstGeom prst="ellipse">
              <a:avLst/>
            </a:prstGeom>
            <a:solidFill>
              <a:srgbClr val="FFFFFF"/>
            </a:solidFill>
            <a:ln w="9525">
              <a:solidFill>
                <a:srgbClr val="000000"/>
              </a:solidFill>
              <a:round/>
              <a:headEnd/>
              <a:tailEnd/>
            </a:ln>
          </p:spPr>
          <p:txBody>
            <a:bodyPr rot="0" vert="horz" wrap="square" lIns="91440" tIns="45720" rIns="91440" bIns="45720" anchor="t" anchorCtr="0" upright="1">
              <a:noAutofit/>
            </a:bodyPr>
            <a:lstStyle/>
            <a:p>
              <a:endParaRPr lang="en-GB"/>
            </a:p>
          </p:txBody>
        </p:sp>
        <p:sp>
          <p:nvSpPr>
            <p:cNvPr id="11" name="Oval 10"/>
            <p:cNvSpPr>
              <a:spLocks noChangeArrowheads="1"/>
            </p:cNvSpPr>
            <p:nvPr/>
          </p:nvSpPr>
          <p:spPr bwMode="auto">
            <a:xfrm>
              <a:off x="3738" y="11024"/>
              <a:ext cx="141" cy="141"/>
            </a:xfrm>
            <a:prstGeom prst="ellipse">
              <a:avLst/>
            </a:prstGeom>
            <a:solidFill>
              <a:srgbClr val="FFFFFF"/>
            </a:solidFill>
            <a:ln w="9525">
              <a:solidFill>
                <a:srgbClr val="000000"/>
              </a:solidFill>
              <a:round/>
              <a:headEnd/>
              <a:tailEnd/>
            </a:ln>
          </p:spPr>
          <p:txBody>
            <a:bodyPr rot="0" vert="horz" wrap="square" lIns="91440" tIns="45720" rIns="91440" bIns="45720" anchor="t" anchorCtr="0" upright="1">
              <a:noAutofit/>
            </a:bodyPr>
            <a:lstStyle/>
            <a:p>
              <a:endParaRPr lang="en-GB"/>
            </a:p>
          </p:txBody>
        </p:sp>
        <p:sp>
          <p:nvSpPr>
            <p:cNvPr id="12" name="Text Box 242"/>
            <p:cNvSpPr txBox="1">
              <a:spLocks noChangeArrowheads="1"/>
            </p:cNvSpPr>
            <p:nvPr/>
          </p:nvSpPr>
          <p:spPr bwMode="auto">
            <a:xfrm>
              <a:off x="7681" y="9064"/>
              <a:ext cx="1170" cy="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rot="0" vert="horz" wrap="square" lIns="91440" tIns="45720" rIns="91440" bIns="45720" anchor="t" anchorCtr="0" upright="1">
              <a:noAutofit/>
            </a:bodyPr>
            <a:lstStyle/>
            <a:p>
              <a:pPr>
                <a:spcAft>
                  <a:spcPts val="0"/>
                </a:spcAft>
              </a:pPr>
              <a:r>
                <a:rPr lang="en-GB" sz="1200" b="1">
                  <a:effectLst/>
                  <a:latin typeface="Times New Roman" panose="02020603050405020304" pitchFamily="18" charset="0"/>
                  <a:ea typeface="Times New Roman" panose="02020603050405020304" pitchFamily="18" charset="0"/>
                </a:rPr>
                <a:t>I</a:t>
              </a:r>
              <a:r>
                <a:rPr lang="en-GB" sz="800" b="1">
                  <a:effectLst/>
                  <a:latin typeface="Times New Roman" panose="02020603050405020304" pitchFamily="18" charset="0"/>
                  <a:ea typeface="Times New Roman" panose="02020603050405020304" pitchFamily="18" charset="0"/>
                </a:rPr>
                <a:t>L</a:t>
              </a:r>
              <a:endParaRPr lang="en-GB" sz="1000">
                <a:effectLst/>
                <a:latin typeface="Times New Roman" panose="02020603050405020304" pitchFamily="18" charset="0"/>
                <a:ea typeface="Times New Roman" panose="02020603050405020304" pitchFamily="18" charset="0"/>
              </a:endParaRPr>
            </a:p>
          </p:txBody>
        </p:sp>
        <p:cxnSp>
          <p:nvCxnSpPr>
            <p:cNvPr id="13" name="Line 243"/>
            <p:cNvCxnSpPr>
              <a:cxnSpLocks noChangeShapeType="1"/>
            </p:cNvCxnSpPr>
            <p:nvPr/>
          </p:nvCxnSpPr>
          <p:spPr bwMode="auto">
            <a:xfrm>
              <a:off x="7606" y="9229"/>
              <a:ext cx="0" cy="225"/>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14" name="Text Box 245"/>
            <p:cNvSpPr txBox="1">
              <a:spLocks noChangeArrowheads="1"/>
            </p:cNvSpPr>
            <p:nvPr/>
          </p:nvSpPr>
          <p:spPr bwMode="auto">
            <a:xfrm>
              <a:off x="1845" y="8715"/>
              <a:ext cx="2055" cy="8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rot="0" vert="horz" wrap="square" lIns="91440" tIns="45720" rIns="91440" bIns="45720" anchor="t" anchorCtr="0" upright="1">
              <a:noAutofit/>
            </a:bodyPr>
            <a:lstStyle/>
            <a:p>
              <a:pPr>
                <a:spcAft>
                  <a:spcPts val="0"/>
                </a:spcAft>
              </a:pPr>
              <a:r>
                <a:rPr lang="en-GB" sz="1200">
                  <a:effectLst/>
                  <a:latin typeface="Times New Roman" panose="02020603050405020304" pitchFamily="18" charset="0"/>
                  <a:ea typeface="Times New Roman" panose="02020603050405020304" pitchFamily="18" charset="0"/>
                </a:rPr>
                <a:t>Unregulated supply input</a:t>
              </a:r>
            </a:p>
          </p:txBody>
        </p:sp>
        <p:sp>
          <p:nvSpPr>
            <p:cNvPr id="15" name="Text Box 246"/>
            <p:cNvSpPr txBox="1">
              <a:spLocks noChangeArrowheads="1"/>
            </p:cNvSpPr>
            <p:nvPr/>
          </p:nvSpPr>
          <p:spPr bwMode="auto">
            <a:xfrm>
              <a:off x="6870" y="8460"/>
              <a:ext cx="2595" cy="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rot="0" vert="horz" wrap="square" lIns="91440" tIns="45720" rIns="91440" bIns="45720" anchor="t" anchorCtr="0" upright="1">
              <a:noAutofit/>
            </a:bodyPr>
            <a:lstStyle/>
            <a:p>
              <a:pPr>
                <a:spcAft>
                  <a:spcPts val="0"/>
                </a:spcAft>
              </a:pPr>
              <a:r>
                <a:rPr lang="en-GB" sz="1400">
                  <a:effectLst/>
                  <a:latin typeface="Times New Roman" panose="02020603050405020304" pitchFamily="18" charset="0"/>
                  <a:ea typeface="Times New Roman" panose="02020603050405020304" pitchFamily="18" charset="0"/>
                </a:rPr>
                <a:t>Vo </a:t>
              </a:r>
              <a:r>
                <a:rPr lang="en-GB" sz="1200">
                  <a:effectLst/>
                  <a:latin typeface="Times New Roman" panose="02020603050405020304" pitchFamily="18" charset="0"/>
                  <a:ea typeface="Times New Roman" panose="02020603050405020304" pitchFamily="18" charset="0"/>
                </a:rPr>
                <a:t>(regulated)</a:t>
              </a:r>
              <a:endParaRPr lang="en-GB" sz="1000">
                <a:effectLst/>
                <a:latin typeface="Times New Roman" panose="02020603050405020304" pitchFamily="18" charset="0"/>
                <a:ea typeface="Times New Roman" panose="02020603050405020304" pitchFamily="18" charset="0"/>
              </a:endParaRPr>
            </a:p>
          </p:txBody>
        </p:sp>
      </p:grpSp>
      <p:sp>
        <p:nvSpPr>
          <p:cNvPr id="16" name="TextBox 15"/>
          <p:cNvSpPr txBox="1"/>
          <p:nvPr/>
        </p:nvSpPr>
        <p:spPr>
          <a:xfrm>
            <a:off x="249382" y="5291892"/>
            <a:ext cx="8635457" cy="646331"/>
          </a:xfrm>
          <a:prstGeom prst="rect">
            <a:avLst/>
          </a:prstGeom>
          <a:noFill/>
        </p:spPr>
        <p:txBody>
          <a:bodyPr wrap="square" rtlCol="0">
            <a:spAutoFit/>
          </a:bodyPr>
          <a:lstStyle/>
          <a:p>
            <a:r>
              <a:rPr lang="en-GB" dirty="0" smtClean="0"/>
              <a:t>*</a:t>
            </a:r>
            <a:r>
              <a:rPr lang="en-GB" dirty="0" err="1" smtClean="0"/>
              <a:t>Vz</a:t>
            </a:r>
            <a:r>
              <a:rPr lang="en-GB" dirty="0" smtClean="0"/>
              <a:t> </a:t>
            </a:r>
            <a:r>
              <a:rPr lang="en-GB" dirty="0"/>
              <a:t>is approximately fixed at the </a:t>
            </a:r>
            <a:r>
              <a:rPr lang="en-GB" dirty="0" err="1"/>
              <a:t>zener</a:t>
            </a:r>
            <a:r>
              <a:rPr lang="en-GB" dirty="0"/>
              <a:t> voltage even if the unregulated input varies.</a:t>
            </a:r>
            <a:endParaRPr lang="en-GB" b="1" dirty="0"/>
          </a:p>
          <a:p>
            <a:endParaRPr lang="en-GB" dirty="0"/>
          </a:p>
        </p:txBody>
      </p:sp>
    </p:spTree>
    <p:extLst>
      <p:ext uri="{BB962C8B-B14F-4D97-AF65-F5344CB8AC3E}">
        <p14:creationId xmlns:p14="http://schemas.microsoft.com/office/powerpoint/2010/main" val="35536970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Zener</a:t>
            </a:r>
            <a:r>
              <a:rPr lang="en-GB" dirty="0" smtClean="0"/>
              <a:t> stabilised supply</a:t>
            </a:r>
            <a:endParaRPr lang="en-GB" dirty="0"/>
          </a:p>
        </p:txBody>
      </p:sp>
      <p:sp>
        <p:nvSpPr>
          <p:cNvPr id="3" name="Content Placeholder 2"/>
          <p:cNvSpPr>
            <a:spLocks noGrp="1"/>
          </p:cNvSpPr>
          <p:nvPr>
            <p:ph idx="1"/>
          </p:nvPr>
        </p:nvSpPr>
        <p:spPr/>
        <p:txBody>
          <a:bodyPr>
            <a:normAutofit fontScale="85000" lnSpcReduction="20000"/>
          </a:bodyPr>
          <a:lstStyle/>
          <a:p>
            <a:r>
              <a:rPr lang="en-GB" dirty="0"/>
              <a:t>In practice, a small fraction of any mains ripple on the unregulated input will appear at the output of the </a:t>
            </a:r>
            <a:r>
              <a:rPr lang="en-GB" dirty="0" err="1"/>
              <a:t>zener</a:t>
            </a:r>
            <a:r>
              <a:rPr lang="en-GB" dirty="0"/>
              <a:t> and so some mains ripple will appear across the load.</a:t>
            </a:r>
            <a:endParaRPr lang="en-GB" b="1" dirty="0"/>
          </a:p>
          <a:p>
            <a:r>
              <a:rPr lang="en-GB" dirty="0"/>
              <a:t>It is common to place a capacitor across the </a:t>
            </a:r>
            <a:r>
              <a:rPr lang="en-GB" dirty="0" err="1"/>
              <a:t>zener</a:t>
            </a:r>
            <a:r>
              <a:rPr lang="en-GB" dirty="0"/>
              <a:t> in order to short any unwanted mains noise, or any other noise, to ground.</a:t>
            </a:r>
            <a:endParaRPr lang="en-GB" b="1" dirty="0"/>
          </a:p>
          <a:p>
            <a:r>
              <a:rPr lang="en-GB" dirty="0" err="1"/>
              <a:t>Vbe</a:t>
            </a:r>
            <a:r>
              <a:rPr lang="en-GB" dirty="0"/>
              <a:t> remains relatively constant and independent of base current variations, hence </a:t>
            </a:r>
            <a:r>
              <a:rPr lang="en-GB" dirty="0" err="1"/>
              <a:t>Vout</a:t>
            </a:r>
            <a:r>
              <a:rPr lang="en-GB" dirty="0"/>
              <a:t> remains relatively constant.</a:t>
            </a:r>
            <a:endParaRPr lang="en-GB" b="1" dirty="0"/>
          </a:p>
          <a:p>
            <a:endParaRPr lang="en-GB" dirty="0"/>
          </a:p>
        </p:txBody>
      </p:sp>
    </p:spTree>
    <p:extLst>
      <p:ext uri="{BB962C8B-B14F-4D97-AF65-F5344CB8AC3E}">
        <p14:creationId xmlns:p14="http://schemas.microsoft.com/office/powerpoint/2010/main" val="5822477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1870" y="238602"/>
            <a:ext cx="8229600" cy="1143000"/>
          </a:xfrm>
        </p:spPr>
        <p:txBody>
          <a:bodyPr>
            <a:normAutofit fontScale="90000"/>
          </a:bodyPr>
          <a:lstStyle/>
          <a:p>
            <a:r>
              <a:rPr lang="en-GB" dirty="0" smtClean="0"/>
              <a:t>Series voltage regulator with amplification and feedback</a:t>
            </a:r>
            <a:endParaRPr lang="en-GB" dirty="0"/>
          </a:p>
        </p:txBody>
      </p:sp>
      <p:grpSp>
        <p:nvGrpSpPr>
          <p:cNvPr id="4" name="Group 3"/>
          <p:cNvGrpSpPr>
            <a:grpSpLocks/>
          </p:cNvGrpSpPr>
          <p:nvPr/>
        </p:nvGrpSpPr>
        <p:grpSpPr bwMode="auto">
          <a:xfrm>
            <a:off x="845942" y="1476732"/>
            <a:ext cx="8210041" cy="4298170"/>
            <a:chOff x="1695" y="2769"/>
            <a:chExt cx="8302" cy="4020"/>
          </a:xfrm>
        </p:grpSpPr>
        <p:grpSp>
          <p:nvGrpSpPr>
            <p:cNvPr id="5" name="Group 4"/>
            <p:cNvGrpSpPr>
              <a:grpSpLocks/>
            </p:cNvGrpSpPr>
            <p:nvPr/>
          </p:nvGrpSpPr>
          <p:grpSpPr bwMode="auto">
            <a:xfrm>
              <a:off x="1860" y="2820"/>
              <a:ext cx="6930" cy="3615"/>
              <a:chOff x="1905" y="3000"/>
              <a:chExt cx="6930" cy="3615"/>
            </a:xfrm>
          </p:grpSpPr>
          <p:grpSp>
            <p:nvGrpSpPr>
              <p:cNvPr id="14" name="Group 13"/>
              <p:cNvGrpSpPr>
                <a:grpSpLocks/>
              </p:cNvGrpSpPr>
              <p:nvPr/>
            </p:nvGrpSpPr>
            <p:grpSpPr bwMode="auto">
              <a:xfrm>
                <a:off x="1905" y="3000"/>
                <a:ext cx="6930" cy="3615"/>
                <a:chOff x="1800" y="1440"/>
                <a:chExt cx="6930" cy="3615"/>
              </a:xfrm>
            </p:grpSpPr>
            <p:pic>
              <p:nvPicPr>
                <p:cNvPr id="16" name="Picture 15" descr="~AUT001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00" y="1440"/>
                  <a:ext cx="6888" cy="3442"/>
                </a:xfrm>
                <a:prstGeom prst="rect">
                  <a:avLst/>
                </a:prstGeom>
                <a:noFill/>
                <a:extLst>
                  <a:ext uri="{909E8E84-426E-40DD-AFC4-6F175D3DCCD1}">
                    <a14:hiddenFill xmlns:a14="http://schemas.microsoft.com/office/drawing/2010/main">
                      <a:solidFill>
                        <a:srgbClr val="FFFFFF"/>
                      </a:solidFill>
                    </a14:hiddenFill>
                  </a:ext>
                </a:extLst>
              </p:spPr>
            </p:pic>
            <p:sp>
              <p:nvSpPr>
                <p:cNvPr id="17" name="Rectangle 16"/>
                <p:cNvSpPr>
                  <a:spLocks noChangeArrowheads="1"/>
                </p:cNvSpPr>
                <p:nvPr/>
              </p:nvSpPr>
              <p:spPr bwMode="auto">
                <a:xfrm>
                  <a:off x="1800" y="4695"/>
                  <a:ext cx="6930" cy="36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rot="0" vert="horz" wrap="square" lIns="91440" tIns="45720" rIns="91440" bIns="45720" anchor="t" anchorCtr="0" upright="1">
                  <a:noAutofit/>
                </a:bodyPr>
                <a:lstStyle/>
                <a:p>
                  <a:endParaRPr lang="en-GB"/>
                </a:p>
              </p:txBody>
            </p:sp>
          </p:grpSp>
          <p:sp>
            <p:nvSpPr>
              <p:cNvPr id="15" name="Text Box 311"/>
              <p:cNvSpPr txBox="1">
                <a:spLocks noChangeArrowheads="1"/>
              </p:cNvSpPr>
              <p:nvPr/>
            </p:nvSpPr>
            <p:spPr bwMode="auto">
              <a:xfrm>
                <a:off x="5580" y="5220"/>
                <a:ext cx="885" cy="40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rot="0" vert="horz" wrap="square" lIns="91440" tIns="45720" rIns="91440" bIns="45720" anchor="t" anchorCtr="0" upright="1">
                <a:noAutofit/>
              </a:bodyPr>
              <a:lstStyle/>
              <a:p>
                <a:pPr>
                  <a:spcAft>
                    <a:spcPts val="0"/>
                  </a:spcAft>
                </a:pPr>
                <a:r>
                  <a:rPr lang="en-GB" sz="1000" b="1">
                    <a:effectLst/>
                    <a:latin typeface="Times New Roman" panose="02020603050405020304" pitchFamily="18" charset="0"/>
                    <a:ea typeface="Times New Roman" panose="02020603050405020304" pitchFamily="18" charset="0"/>
                  </a:rPr>
                  <a:t>Vx</a:t>
                </a:r>
                <a:endParaRPr lang="en-GB" sz="1000">
                  <a:effectLst/>
                  <a:latin typeface="Times New Roman" panose="02020603050405020304" pitchFamily="18" charset="0"/>
                  <a:ea typeface="Times New Roman" panose="02020603050405020304" pitchFamily="18" charset="0"/>
                </a:endParaRPr>
              </a:p>
            </p:txBody>
          </p:sp>
        </p:grpSp>
        <p:pic>
          <p:nvPicPr>
            <p:cNvPr id="6"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95" y="2769"/>
              <a:ext cx="8302" cy="4020"/>
            </a:xfrm>
            <a:prstGeom prst="rect">
              <a:avLst/>
            </a:prstGeom>
            <a:noFill/>
            <a:extLst>
              <a:ext uri="{909E8E84-426E-40DD-AFC4-6F175D3DCCD1}">
                <a14:hiddenFill xmlns:a14="http://schemas.microsoft.com/office/drawing/2010/main">
                  <a:solidFill>
                    <a:srgbClr val="FFFFFF"/>
                  </a:solidFill>
                </a14:hiddenFill>
              </a:ext>
            </a:extLst>
          </p:spPr>
        </p:pic>
        <p:sp>
          <p:nvSpPr>
            <p:cNvPr id="7" name="Text Box 313"/>
            <p:cNvSpPr txBox="1">
              <a:spLocks noChangeArrowheads="1"/>
            </p:cNvSpPr>
            <p:nvPr/>
          </p:nvSpPr>
          <p:spPr bwMode="auto">
            <a:xfrm>
              <a:off x="3315" y="3990"/>
              <a:ext cx="630" cy="43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rot="0" vert="horz" wrap="square" lIns="91440" tIns="45720" rIns="91440" bIns="45720" anchor="t" anchorCtr="0" upright="1">
              <a:noAutofit/>
            </a:bodyPr>
            <a:lstStyle/>
            <a:p>
              <a:pPr>
                <a:spcAft>
                  <a:spcPts val="0"/>
                </a:spcAft>
              </a:pPr>
              <a:r>
                <a:rPr lang="en-GB" dirty="0" err="1">
                  <a:effectLst/>
                  <a:latin typeface="Times New Roman" panose="02020603050405020304" pitchFamily="18" charset="0"/>
                  <a:ea typeface="Times New Roman" panose="02020603050405020304" pitchFamily="18" charset="0"/>
                </a:rPr>
                <a:t>Rs</a:t>
              </a:r>
              <a:endParaRPr lang="en-GB" dirty="0">
                <a:effectLst/>
                <a:latin typeface="Times New Roman" panose="02020603050405020304" pitchFamily="18" charset="0"/>
                <a:ea typeface="Times New Roman" panose="02020603050405020304" pitchFamily="18" charset="0"/>
              </a:endParaRPr>
            </a:p>
          </p:txBody>
        </p:sp>
        <p:sp>
          <p:nvSpPr>
            <p:cNvPr id="8" name="Text Box 314"/>
            <p:cNvSpPr txBox="1">
              <a:spLocks noChangeArrowheads="1"/>
            </p:cNvSpPr>
            <p:nvPr/>
          </p:nvSpPr>
          <p:spPr bwMode="auto">
            <a:xfrm>
              <a:off x="3315" y="5198"/>
              <a:ext cx="1173" cy="49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rot="0" vert="horz" wrap="square" lIns="91440" tIns="45720" rIns="91440" bIns="45720" anchor="t" anchorCtr="0" upright="1">
              <a:noAutofit/>
            </a:bodyPr>
            <a:lstStyle/>
            <a:p>
              <a:pPr>
                <a:spcAft>
                  <a:spcPts val="0"/>
                </a:spcAft>
              </a:pPr>
              <a:r>
                <a:rPr lang="en-GB" dirty="0" err="1">
                  <a:effectLst/>
                  <a:latin typeface="Times New Roman" panose="02020603050405020304" pitchFamily="18" charset="0"/>
                  <a:ea typeface="Times New Roman" panose="02020603050405020304" pitchFamily="18" charset="0"/>
                </a:rPr>
                <a:t>Vz</a:t>
              </a:r>
              <a:endParaRPr lang="en-GB" dirty="0">
                <a:effectLst/>
                <a:latin typeface="Times New Roman" panose="02020603050405020304" pitchFamily="18" charset="0"/>
                <a:ea typeface="Times New Roman" panose="02020603050405020304" pitchFamily="18" charset="0"/>
              </a:endParaRPr>
            </a:p>
          </p:txBody>
        </p:sp>
        <p:sp>
          <p:nvSpPr>
            <p:cNvPr id="9" name="Text Box 315"/>
            <p:cNvSpPr txBox="1">
              <a:spLocks noChangeArrowheads="1"/>
            </p:cNvSpPr>
            <p:nvPr/>
          </p:nvSpPr>
          <p:spPr bwMode="auto">
            <a:xfrm>
              <a:off x="6600" y="5262"/>
              <a:ext cx="675" cy="45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rot="0" vert="horz" wrap="square" lIns="91440" tIns="45720" rIns="91440" bIns="45720" anchor="t" anchorCtr="0" upright="1">
              <a:noAutofit/>
            </a:bodyPr>
            <a:lstStyle/>
            <a:p>
              <a:pPr>
                <a:spcAft>
                  <a:spcPts val="0"/>
                </a:spcAft>
              </a:pPr>
              <a:r>
                <a:rPr lang="en-GB" dirty="0" err="1">
                  <a:effectLst/>
                  <a:latin typeface="Times New Roman" panose="02020603050405020304" pitchFamily="18" charset="0"/>
                  <a:ea typeface="Times New Roman" panose="02020603050405020304" pitchFamily="18" charset="0"/>
                </a:rPr>
                <a:t>Ri</a:t>
              </a:r>
              <a:endParaRPr lang="en-GB" dirty="0">
                <a:effectLst/>
                <a:latin typeface="Times New Roman" panose="02020603050405020304" pitchFamily="18" charset="0"/>
                <a:ea typeface="Times New Roman" panose="02020603050405020304" pitchFamily="18" charset="0"/>
              </a:endParaRPr>
            </a:p>
          </p:txBody>
        </p:sp>
        <p:sp>
          <p:nvSpPr>
            <p:cNvPr id="10" name="Text Box 316"/>
            <p:cNvSpPr txBox="1">
              <a:spLocks noChangeArrowheads="1"/>
            </p:cNvSpPr>
            <p:nvPr/>
          </p:nvSpPr>
          <p:spPr bwMode="auto">
            <a:xfrm>
              <a:off x="6750" y="3420"/>
              <a:ext cx="1275" cy="61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rot="0" vert="horz" wrap="square" lIns="91440" tIns="45720" rIns="91440" bIns="45720" anchor="t" anchorCtr="0" upright="1">
              <a:noAutofit/>
            </a:bodyPr>
            <a:lstStyle/>
            <a:p>
              <a:pPr>
                <a:spcAft>
                  <a:spcPts val="0"/>
                </a:spcAft>
              </a:pPr>
              <a:r>
                <a:rPr lang="en-GB" dirty="0" err="1">
                  <a:effectLst/>
                  <a:latin typeface="Times New Roman" panose="02020603050405020304" pitchFamily="18" charset="0"/>
                  <a:ea typeface="Times New Roman" panose="02020603050405020304" pitchFamily="18" charset="0"/>
                </a:rPr>
                <a:t>Rf</a:t>
              </a:r>
              <a:endParaRPr lang="en-GB" dirty="0">
                <a:effectLst/>
                <a:latin typeface="Times New Roman" panose="02020603050405020304" pitchFamily="18" charset="0"/>
                <a:ea typeface="Times New Roman" panose="02020603050405020304" pitchFamily="18" charset="0"/>
              </a:endParaRPr>
            </a:p>
          </p:txBody>
        </p:sp>
        <p:sp>
          <p:nvSpPr>
            <p:cNvPr id="11" name="Text Box 317"/>
            <p:cNvSpPr txBox="1">
              <a:spLocks noChangeArrowheads="1"/>
            </p:cNvSpPr>
            <p:nvPr/>
          </p:nvSpPr>
          <p:spPr bwMode="auto">
            <a:xfrm>
              <a:off x="8547" y="4260"/>
              <a:ext cx="1092" cy="72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rot="0" vert="horz" wrap="square" lIns="91440" tIns="45720" rIns="91440" bIns="45720" anchor="t" anchorCtr="0" upright="1">
              <a:noAutofit/>
            </a:bodyPr>
            <a:lstStyle/>
            <a:p>
              <a:pPr>
                <a:spcAft>
                  <a:spcPts val="0"/>
                </a:spcAft>
              </a:pPr>
              <a:r>
                <a:rPr lang="en-GB" dirty="0">
                  <a:effectLst/>
                  <a:latin typeface="Times New Roman" panose="02020603050405020304" pitchFamily="18" charset="0"/>
                  <a:ea typeface="Times New Roman" panose="02020603050405020304" pitchFamily="18" charset="0"/>
                </a:rPr>
                <a:t>Load</a:t>
              </a:r>
            </a:p>
          </p:txBody>
        </p:sp>
        <p:sp>
          <p:nvSpPr>
            <p:cNvPr id="12" name="Text Box 318"/>
            <p:cNvSpPr txBox="1">
              <a:spLocks noChangeArrowheads="1"/>
            </p:cNvSpPr>
            <p:nvPr/>
          </p:nvSpPr>
          <p:spPr bwMode="auto">
            <a:xfrm>
              <a:off x="4935" y="5235"/>
              <a:ext cx="465" cy="39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rot="0" vert="horz" wrap="square" lIns="91440" tIns="45720" rIns="91440" bIns="45720" anchor="t" anchorCtr="0" upright="1">
              <a:noAutofit/>
            </a:bodyPr>
            <a:lstStyle/>
            <a:p>
              <a:pPr>
                <a:spcAft>
                  <a:spcPts val="0"/>
                </a:spcAft>
              </a:pPr>
              <a:r>
                <a:rPr lang="en-GB" dirty="0">
                  <a:effectLst/>
                  <a:latin typeface="Times New Roman" panose="02020603050405020304" pitchFamily="18" charset="0"/>
                  <a:ea typeface="Times New Roman" panose="02020603050405020304" pitchFamily="18" charset="0"/>
                </a:rPr>
                <a:t>C</a:t>
              </a:r>
            </a:p>
          </p:txBody>
        </p:sp>
        <p:sp>
          <p:nvSpPr>
            <p:cNvPr id="13" name="Text Box 319"/>
            <p:cNvSpPr txBox="1">
              <a:spLocks noChangeArrowheads="1"/>
            </p:cNvSpPr>
            <p:nvPr/>
          </p:nvSpPr>
          <p:spPr bwMode="auto">
            <a:xfrm>
              <a:off x="5145" y="3495"/>
              <a:ext cx="885" cy="34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rot="0" vert="horz" wrap="square" lIns="91440" tIns="45720" rIns="91440" bIns="45720" anchor="t" anchorCtr="0" upright="1">
              <a:noAutofit/>
            </a:bodyPr>
            <a:lstStyle/>
            <a:p>
              <a:pPr>
                <a:spcAft>
                  <a:spcPts val="0"/>
                </a:spcAft>
              </a:pPr>
              <a:r>
                <a:rPr lang="en-GB" sz="1000">
                  <a:effectLst/>
                  <a:latin typeface="Times New Roman" panose="02020603050405020304" pitchFamily="18" charset="0"/>
                  <a:ea typeface="Times New Roman" panose="02020603050405020304" pitchFamily="18" charset="0"/>
                </a:rPr>
                <a:t> </a:t>
              </a:r>
            </a:p>
          </p:txBody>
        </p:sp>
      </p:grpSp>
    </p:spTree>
    <p:extLst>
      <p:ext uri="{BB962C8B-B14F-4D97-AF65-F5344CB8AC3E}">
        <p14:creationId xmlns:p14="http://schemas.microsoft.com/office/powerpoint/2010/main" val="31578908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Voltage Regulator - Operation</a:t>
            </a:r>
            <a:endParaRPr lang="en-GB" dirty="0"/>
          </a:p>
        </p:txBody>
      </p:sp>
      <p:sp>
        <p:nvSpPr>
          <p:cNvPr id="3" name="Content Placeholder 2"/>
          <p:cNvSpPr>
            <a:spLocks noGrp="1"/>
          </p:cNvSpPr>
          <p:nvPr>
            <p:ph idx="1"/>
          </p:nvPr>
        </p:nvSpPr>
        <p:spPr/>
        <p:txBody>
          <a:bodyPr>
            <a:normAutofit fontScale="70000" lnSpcReduction="20000"/>
          </a:bodyPr>
          <a:lstStyle/>
          <a:p>
            <a:r>
              <a:rPr lang="en-GB" dirty="0" err="1" smtClean="0"/>
              <a:t>Ri</a:t>
            </a:r>
            <a:r>
              <a:rPr lang="en-GB" dirty="0" smtClean="0"/>
              <a:t> </a:t>
            </a:r>
            <a:r>
              <a:rPr lang="en-GB" dirty="0"/>
              <a:t>and </a:t>
            </a:r>
            <a:r>
              <a:rPr lang="en-GB" dirty="0" err="1"/>
              <a:t>Rf</a:t>
            </a:r>
            <a:r>
              <a:rPr lang="en-GB" dirty="0"/>
              <a:t> form a potential divider and feeds-back a sample of the output voltage to pin 2 of the  op-amp. This sample voltage is compared with a reference produced by </a:t>
            </a:r>
            <a:r>
              <a:rPr lang="en-GB" dirty="0" err="1"/>
              <a:t>Rs</a:t>
            </a:r>
            <a:r>
              <a:rPr lang="en-GB" dirty="0"/>
              <a:t> and </a:t>
            </a:r>
            <a:r>
              <a:rPr lang="en-GB" dirty="0" err="1"/>
              <a:t>Vz</a:t>
            </a:r>
            <a:r>
              <a:rPr lang="en-GB" dirty="0" smtClean="0"/>
              <a:t>.</a:t>
            </a:r>
            <a:endParaRPr lang="en-GB" dirty="0"/>
          </a:p>
          <a:p>
            <a:r>
              <a:rPr lang="en-GB" dirty="0"/>
              <a:t>If </a:t>
            </a:r>
            <a:r>
              <a:rPr lang="en-GB" dirty="0" err="1"/>
              <a:t>Vx</a:t>
            </a:r>
            <a:r>
              <a:rPr lang="en-GB" dirty="0"/>
              <a:t> &gt; </a:t>
            </a:r>
            <a:r>
              <a:rPr lang="en-GB" dirty="0" err="1"/>
              <a:t>Vz</a:t>
            </a:r>
            <a:r>
              <a:rPr lang="en-GB" dirty="0"/>
              <a:t> then pin 6 of the op-amp. will drop. This will cause Vo to drop. However, if Vo drops then so does </a:t>
            </a:r>
            <a:r>
              <a:rPr lang="en-GB" dirty="0" err="1"/>
              <a:t>Vx</a:t>
            </a:r>
            <a:r>
              <a:rPr lang="en-GB" dirty="0"/>
              <a:t> which returns pin 6 to its original position. Hence negative feedback is stabilising the output voltage</a:t>
            </a:r>
            <a:r>
              <a:rPr lang="en-GB" dirty="0" smtClean="0"/>
              <a:t>.</a:t>
            </a:r>
            <a:endParaRPr lang="en-GB" dirty="0"/>
          </a:p>
          <a:p>
            <a:r>
              <a:rPr lang="en-GB" dirty="0"/>
              <a:t>Consider the situation where </a:t>
            </a:r>
            <a:r>
              <a:rPr lang="en-GB" dirty="0" err="1"/>
              <a:t>Vx</a:t>
            </a:r>
            <a:r>
              <a:rPr lang="en-GB" dirty="0"/>
              <a:t> = .5 x Vo , now </a:t>
            </a:r>
            <a:r>
              <a:rPr lang="en-GB" dirty="0" err="1"/>
              <a:t>Vx</a:t>
            </a:r>
            <a:r>
              <a:rPr lang="en-GB" dirty="0"/>
              <a:t> and </a:t>
            </a:r>
            <a:r>
              <a:rPr lang="en-GB" dirty="0" err="1"/>
              <a:t>Vz</a:t>
            </a:r>
            <a:r>
              <a:rPr lang="en-GB" dirty="0"/>
              <a:t> must be almost equal since the op-amp is acting as a non inverting amplifier with a gain 1+ </a:t>
            </a:r>
            <a:r>
              <a:rPr lang="en-GB" dirty="0" err="1"/>
              <a:t>Rf</a:t>
            </a:r>
            <a:r>
              <a:rPr lang="en-GB" dirty="0"/>
              <a:t>/</a:t>
            </a:r>
            <a:r>
              <a:rPr lang="en-GB" dirty="0" err="1"/>
              <a:t>Ri</a:t>
            </a:r>
            <a:r>
              <a:rPr lang="en-GB" dirty="0"/>
              <a:t>.   Now if </a:t>
            </a:r>
            <a:r>
              <a:rPr lang="en-GB" dirty="0" err="1"/>
              <a:t>Rf</a:t>
            </a:r>
            <a:r>
              <a:rPr lang="en-GB" dirty="0"/>
              <a:t> = </a:t>
            </a:r>
            <a:r>
              <a:rPr lang="en-GB" dirty="0" err="1"/>
              <a:t>Ri</a:t>
            </a:r>
            <a:r>
              <a:rPr lang="en-GB" dirty="0"/>
              <a:t> this will make </a:t>
            </a:r>
            <a:r>
              <a:rPr lang="en-GB" dirty="0" err="1"/>
              <a:t>Vx</a:t>
            </a:r>
            <a:r>
              <a:rPr lang="en-GB" dirty="0"/>
              <a:t> = ½ of the output voltage. This means that the output voltage, therefore, is 2. </a:t>
            </a:r>
            <a:r>
              <a:rPr lang="en-GB" dirty="0" err="1"/>
              <a:t>Vx</a:t>
            </a:r>
            <a:r>
              <a:rPr lang="en-GB" dirty="0"/>
              <a:t> but </a:t>
            </a:r>
            <a:r>
              <a:rPr lang="en-GB" dirty="0" err="1"/>
              <a:t>Vx</a:t>
            </a:r>
            <a:r>
              <a:rPr lang="en-GB" dirty="0"/>
              <a:t> is approximately </a:t>
            </a:r>
            <a:r>
              <a:rPr lang="en-GB" dirty="0" err="1"/>
              <a:t>Vz</a:t>
            </a:r>
            <a:r>
              <a:rPr lang="en-GB" dirty="0" smtClean="0"/>
              <a:t>.</a:t>
            </a:r>
            <a:endParaRPr lang="en-GB" dirty="0"/>
          </a:p>
          <a:p>
            <a:r>
              <a:rPr lang="en-GB" dirty="0"/>
              <a:t>Hence Vo</a:t>
            </a:r>
            <a:r>
              <a:rPr lang="en-GB" i="1" dirty="0"/>
              <a:t> = </a:t>
            </a:r>
            <a:r>
              <a:rPr lang="en-GB" dirty="0"/>
              <a:t>2. </a:t>
            </a:r>
            <a:r>
              <a:rPr lang="en-GB" dirty="0" err="1"/>
              <a:t>Vz</a:t>
            </a:r>
            <a:r>
              <a:rPr lang="en-GB" dirty="0"/>
              <a:t>  approximately</a:t>
            </a:r>
            <a:r>
              <a:rPr lang="en-GB" dirty="0" smtClean="0"/>
              <a:t>.</a:t>
            </a:r>
            <a:endParaRPr lang="en-GB" dirty="0"/>
          </a:p>
        </p:txBody>
      </p:sp>
    </p:spTree>
    <p:extLst>
      <p:ext uri="{BB962C8B-B14F-4D97-AF65-F5344CB8AC3E}">
        <p14:creationId xmlns:p14="http://schemas.microsoft.com/office/powerpoint/2010/main" val="41608102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Points to note</a:t>
            </a:r>
            <a:endParaRPr lang="en-GB" dirty="0"/>
          </a:p>
        </p:txBody>
      </p:sp>
      <p:sp>
        <p:nvSpPr>
          <p:cNvPr id="3" name="Content Placeholder 2"/>
          <p:cNvSpPr>
            <a:spLocks noGrp="1"/>
          </p:cNvSpPr>
          <p:nvPr>
            <p:ph idx="1"/>
          </p:nvPr>
        </p:nvSpPr>
        <p:spPr/>
        <p:txBody>
          <a:bodyPr>
            <a:normAutofit fontScale="70000" lnSpcReduction="20000"/>
          </a:bodyPr>
          <a:lstStyle/>
          <a:p>
            <a:pPr lvl="0"/>
            <a:r>
              <a:rPr lang="en-GB" dirty="0" smtClean="0"/>
              <a:t>The </a:t>
            </a:r>
            <a:r>
              <a:rPr lang="en-GB" dirty="0"/>
              <a:t>unregulated supply (including ripple) must not exceed the maximum supply voltage for the op-amp</a:t>
            </a:r>
            <a:r>
              <a:rPr lang="en-GB" dirty="0" smtClean="0"/>
              <a:t>.</a:t>
            </a:r>
            <a:endParaRPr lang="en-GB" dirty="0"/>
          </a:p>
          <a:p>
            <a:pPr lvl="0"/>
            <a:r>
              <a:rPr lang="en-GB" dirty="0"/>
              <a:t>The regulator must drop some voltage across its collector –emitter region. This is typically a few volts minimum. (</a:t>
            </a:r>
            <a:r>
              <a:rPr lang="en-GB" dirty="0">
                <a:solidFill>
                  <a:srgbClr val="FF0000"/>
                </a:solidFill>
              </a:rPr>
              <a:t>DROP-OUT VOLTAGE</a:t>
            </a:r>
            <a:r>
              <a:rPr lang="en-GB" dirty="0"/>
              <a:t>) ***** Add to your notes</a:t>
            </a:r>
            <a:r>
              <a:rPr lang="en-GB" dirty="0" smtClean="0"/>
              <a:t>!</a:t>
            </a:r>
            <a:endParaRPr lang="en-GB" dirty="0"/>
          </a:p>
          <a:p>
            <a:pPr lvl="0"/>
            <a:r>
              <a:rPr lang="en-GB" dirty="0"/>
              <a:t>The lower the output voltage , the greater the dissipation within  the regulating transistor. This means that lower output voltages stress the circuit more than higher level output voltages</a:t>
            </a:r>
            <a:r>
              <a:rPr lang="en-GB" dirty="0" smtClean="0"/>
              <a:t>.</a:t>
            </a:r>
            <a:endParaRPr lang="en-GB" dirty="0"/>
          </a:p>
          <a:p>
            <a:pPr lvl="0"/>
            <a:r>
              <a:rPr lang="en-GB" dirty="0"/>
              <a:t>By adjusting </a:t>
            </a:r>
            <a:r>
              <a:rPr lang="en-GB" dirty="0" err="1"/>
              <a:t>Rf</a:t>
            </a:r>
            <a:r>
              <a:rPr lang="en-GB" dirty="0"/>
              <a:t> we can adjust the output voltage within a limited range and hence produce a variable output supply. However, you will not be able to get the output down to zero volts.</a:t>
            </a:r>
          </a:p>
          <a:p>
            <a:endParaRPr lang="en-GB" dirty="0"/>
          </a:p>
        </p:txBody>
      </p:sp>
    </p:spTree>
    <p:extLst>
      <p:ext uri="{BB962C8B-B14F-4D97-AF65-F5344CB8AC3E}">
        <p14:creationId xmlns:p14="http://schemas.microsoft.com/office/powerpoint/2010/main" val="42548090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Voltage regulator – worked example</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Determine </a:t>
            </a:r>
            <a:r>
              <a:rPr lang="en-GB" dirty="0"/>
              <a:t>the approximate output voltage for the circuit if  </a:t>
            </a:r>
            <a:r>
              <a:rPr lang="en-GB" dirty="0" err="1"/>
              <a:t>Vz</a:t>
            </a:r>
            <a:r>
              <a:rPr lang="en-GB" dirty="0"/>
              <a:t> = 6.2 volts, </a:t>
            </a:r>
            <a:r>
              <a:rPr lang="en-GB" dirty="0" err="1"/>
              <a:t>Rf</a:t>
            </a:r>
            <a:r>
              <a:rPr lang="en-GB" dirty="0"/>
              <a:t>  is adjusted to 1.2 k and </a:t>
            </a:r>
            <a:r>
              <a:rPr lang="en-GB" dirty="0" err="1"/>
              <a:t>Ri</a:t>
            </a:r>
            <a:r>
              <a:rPr lang="en-GB" dirty="0"/>
              <a:t> = 1k.</a:t>
            </a:r>
          </a:p>
          <a:p>
            <a:r>
              <a:rPr lang="en-GB" dirty="0" smtClean="0"/>
              <a:t>Ans</a:t>
            </a:r>
            <a:r>
              <a:rPr lang="en-GB" dirty="0"/>
              <a:t>. </a:t>
            </a:r>
            <a:r>
              <a:rPr lang="en-GB" dirty="0" smtClean="0"/>
              <a:t>1</a:t>
            </a:r>
            <a:r>
              <a:rPr lang="en-GB" dirty="0"/>
              <a:t> </a:t>
            </a:r>
          </a:p>
          <a:p>
            <a:r>
              <a:rPr lang="en-GB" dirty="0"/>
              <a:t>Therefore Vo = </a:t>
            </a:r>
            <a:r>
              <a:rPr lang="en-GB" dirty="0" smtClean="0"/>
              <a:t>(1 </a:t>
            </a:r>
            <a:r>
              <a:rPr lang="en-GB" dirty="0"/>
              <a:t>+ 1.2k/1k ) . </a:t>
            </a:r>
            <a:r>
              <a:rPr lang="en-GB" dirty="0" err="1"/>
              <a:t>Vz</a:t>
            </a:r>
            <a:r>
              <a:rPr lang="en-GB" dirty="0"/>
              <a:t> </a:t>
            </a:r>
            <a:r>
              <a:rPr lang="en-GB" dirty="0" smtClean="0"/>
              <a:t>= 13.64 V</a:t>
            </a:r>
            <a:endParaRPr lang="en-GB" dirty="0"/>
          </a:p>
          <a:p>
            <a:r>
              <a:rPr lang="en-GB" dirty="0"/>
              <a:t>In practice this would only be achieved if the unregulated supply were at least a few volts higher than 13.64 </a:t>
            </a:r>
            <a:r>
              <a:rPr lang="en-GB" dirty="0" smtClean="0"/>
              <a:t>V.</a:t>
            </a:r>
            <a:endParaRPr lang="en-GB" dirty="0"/>
          </a:p>
          <a:p>
            <a:endParaRPr lang="en-GB" dirty="0"/>
          </a:p>
        </p:txBody>
      </p:sp>
    </p:spTree>
    <p:extLst>
      <p:ext uri="{BB962C8B-B14F-4D97-AF65-F5344CB8AC3E}">
        <p14:creationId xmlns:p14="http://schemas.microsoft.com/office/powerpoint/2010/main" val="27808330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Protection</a:t>
            </a:r>
            <a:endParaRPr lang="en-GB" dirty="0"/>
          </a:p>
        </p:txBody>
      </p:sp>
      <p:sp>
        <p:nvSpPr>
          <p:cNvPr id="3" name="Content Placeholder 2"/>
          <p:cNvSpPr>
            <a:spLocks noGrp="1"/>
          </p:cNvSpPr>
          <p:nvPr>
            <p:ph idx="1"/>
          </p:nvPr>
        </p:nvSpPr>
        <p:spPr/>
        <p:txBody>
          <a:bodyPr>
            <a:normAutofit/>
          </a:bodyPr>
          <a:lstStyle/>
          <a:p>
            <a:r>
              <a:rPr lang="en-GB" dirty="0" smtClean="0"/>
              <a:t>Protection may </a:t>
            </a:r>
            <a:r>
              <a:rPr lang="en-GB" dirty="0"/>
              <a:t>be provided, the purpose of the protection may be two-fold</a:t>
            </a:r>
            <a:r>
              <a:rPr lang="en-GB" dirty="0" smtClean="0"/>
              <a:t>:</a:t>
            </a:r>
            <a:endParaRPr lang="en-GB" dirty="0"/>
          </a:p>
          <a:p>
            <a:pPr lvl="1"/>
            <a:r>
              <a:rPr lang="en-GB" dirty="0"/>
              <a:t>To protect the regulator from load problems (constant current control</a:t>
            </a:r>
            <a:r>
              <a:rPr lang="en-GB" dirty="0" smtClean="0"/>
              <a:t>).</a:t>
            </a:r>
            <a:endParaRPr lang="en-GB" dirty="0"/>
          </a:p>
          <a:p>
            <a:pPr lvl="1"/>
            <a:r>
              <a:rPr lang="en-GB" dirty="0"/>
              <a:t>To protect the load from power supply problems (over-voltage protection).</a:t>
            </a:r>
          </a:p>
          <a:p>
            <a:endParaRPr lang="en-GB" dirty="0"/>
          </a:p>
        </p:txBody>
      </p:sp>
    </p:spTree>
    <p:extLst>
      <p:ext uri="{BB962C8B-B14F-4D97-AF65-F5344CB8AC3E}">
        <p14:creationId xmlns:p14="http://schemas.microsoft.com/office/powerpoint/2010/main" val="6822988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smtClean="0"/>
              <a:t>Application of Current Limit Circuit to Series Regulator</a:t>
            </a:r>
            <a:endParaRPr lang="en-GB" sz="3600" dirty="0"/>
          </a:p>
        </p:txBody>
      </p:sp>
      <p:grpSp>
        <p:nvGrpSpPr>
          <p:cNvPr id="10" name="Group 9"/>
          <p:cNvGrpSpPr/>
          <p:nvPr/>
        </p:nvGrpSpPr>
        <p:grpSpPr>
          <a:xfrm>
            <a:off x="3497262" y="2052319"/>
            <a:ext cx="5676900" cy="2803525"/>
            <a:chOff x="1249362" y="2890519"/>
            <a:chExt cx="5676900" cy="2803525"/>
          </a:xfrm>
        </p:grpSpPr>
        <p:graphicFrame>
          <p:nvGraphicFramePr>
            <p:cNvPr id="4" name="Object 3"/>
            <p:cNvGraphicFramePr>
              <a:graphicFrameLocks noChangeAspect="1"/>
            </p:cNvGraphicFramePr>
            <p:nvPr>
              <p:extLst>
                <p:ext uri="{D42A27DB-BD31-4B8C-83A1-F6EECF244321}">
                  <p14:modId xmlns:p14="http://schemas.microsoft.com/office/powerpoint/2010/main" val="3131191423"/>
                </p:ext>
              </p:extLst>
            </p:nvPr>
          </p:nvGraphicFramePr>
          <p:xfrm>
            <a:off x="1249362" y="2890519"/>
            <a:ext cx="5676900" cy="2803525"/>
          </p:xfrm>
          <a:graphic>
            <a:graphicData uri="http://schemas.openxmlformats.org/presentationml/2006/ole">
              <mc:AlternateContent xmlns:mc="http://schemas.openxmlformats.org/markup-compatibility/2006">
                <mc:Choice xmlns:v="urn:schemas-microsoft-com:vml" Requires="v">
                  <p:oleObj spid="_x0000_s23559" name="Bitmap Image" r:id="rId3" imgW="2840546" imgH="1566322" progId="Paint.Picture">
                    <p:embed/>
                  </p:oleObj>
                </mc:Choice>
                <mc:Fallback>
                  <p:oleObj name="Bitmap Image" r:id="rId3" imgW="2840546" imgH="1566322" progId="Paint.Picture">
                    <p:embed/>
                    <p:pic>
                      <p:nvPicPr>
                        <p:cNvPr id="0" name="Object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49362" y="2890519"/>
                          <a:ext cx="5676900" cy="280352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5" name="Text Box 302"/>
            <p:cNvSpPr txBox="1">
              <a:spLocks noChangeArrowheads="1"/>
            </p:cNvSpPr>
            <p:nvPr/>
          </p:nvSpPr>
          <p:spPr bwMode="auto">
            <a:xfrm>
              <a:off x="3659929" y="3161665"/>
              <a:ext cx="524510" cy="256540"/>
            </a:xfrm>
            <a:prstGeom prst="rect">
              <a:avLst/>
            </a:prstGeom>
            <a:solidFill>
              <a:srgbClr val="FFFFFF">
                <a:alpha val="0"/>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rot="0" vert="horz" wrap="square" lIns="91440" tIns="45720" rIns="91440" bIns="45720" anchor="t" anchorCtr="0" upright="1">
              <a:noAutofit/>
            </a:bodyPr>
            <a:lstStyle/>
            <a:p>
              <a:pPr>
                <a:spcAft>
                  <a:spcPts val="0"/>
                </a:spcAft>
              </a:pPr>
              <a:r>
                <a:rPr lang="en-GB" sz="1000">
                  <a:effectLst/>
                  <a:latin typeface="Times New Roman" panose="02020603050405020304" pitchFamily="18" charset="0"/>
                  <a:ea typeface="Times New Roman" panose="02020603050405020304" pitchFamily="18" charset="0"/>
                </a:rPr>
                <a:t>Tr2</a:t>
              </a:r>
            </a:p>
          </p:txBody>
        </p:sp>
        <p:sp>
          <p:nvSpPr>
            <p:cNvPr id="7" name="Text Box 304"/>
            <p:cNvSpPr txBox="1">
              <a:spLocks noChangeArrowheads="1"/>
            </p:cNvSpPr>
            <p:nvPr/>
          </p:nvSpPr>
          <p:spPr bwMode="auto">
            <a:xfrm>
              <a:off x="5824432" y="3865669"/>
              <a:ext cx="531495" cy="385445"/>
            </a:xfrm>
            <a:prstGeom prst="rect">
              <a:avLst/>
            </a:prstGeom>
            <a:noFill/>
            <a:ln>
              <a:noFill/>
            </a:ln>
            <a:extLst/>
          </p:spPr>
          <p:txBody>
            <a:bodyPr rot="0" vert="horz" wrap="square" lIns="91440" tIns="45720" rIns="91440" bIns="45720" anchor="t" anchorCtr="0" upright="1">
              <a:noAutofit/>
            </a:bodyPr>
            <a:lstStyle/>
            <a:p>
              <a:pPr>
                <a:spcAft>
                  <a:spcPts val="0"/>
                </a:spcAft>
              </a:pPr>
              <a:r>
                <a:rPr lang="en-GB" sz="1000" dirty="0" err="1">
                  <a:effectLst/>
                  <a:latin typeface="Times New Roman" panose="02020603050405020304" pitchFamily="18" charset="0"/>
                  <a:ea typeface="Times New Roman" panose="02020603050405020304" pitchFamily="18" charset="0"/>
                </a:rPr>
                <a:t>Rload</a:t>
              </a:r>
              <a:endParaRPr lang="en-GB" sz="1000" dirty="0">
                <a:effectLst/>
                <a:latin typeface="Times New Roman" panose="02020603050405020304" pitchFamily="18" charset="0"/>
                <a:ea typeface="Times New Roman" panose="02020603050405020304" pitchFamily="18" charset="0"/>
              </a:endParaRPr>
            </a:p>
          </p:txBody>
        </p:sp>
        <p:sp>
          <p:nvSpPr>
            <p:cNvPr id="8" name="Text Box 305"/>
            <p:cNvSpPr txBox="1">
              <a:spLocks noChangeArrowheads="1"/>
            </p:cNvSpPr>
            <p:nvPr/>
          </p:nvSpPr>
          <p:spPr bwMode="auto">
            <a:xfrm>
              <a:off x="4453149" y="3037840"/>
              <a:ext cx="609600" cy="219710"/>
            </a:xfrm>
            <a:prstGeom prst="rect">
              <a:avLst/>
            </a:prstGeom>
            <a:noFill/>
            <a:ln>
              <a:noFill/>
            </a:ln>
            <a:extLst/>
          </p:spPr>
          <p:txBody>
            <a:bodyPr rot="0" vert="horz" wrap="square" lIns="91440" tIns="45720" rIns="91440" bIns="45720" anchor="t" anchorCtr="0" upright="1">
              <a:noAutofit/>
            </a:bodyPr>
            <a:lstStyle/>
            <a:p>
              <a:pPr>
                <a:spcAft>
                  <a:spcPts val="0"/>
                </a:spcAft>
              </a:pPr>
              <a:r>
                <a:rPr lang="en-GB" sz="1000" dirty="0" err="1">
                  <a:effectLst/>
                  <a:latin typeface="Times New Roman" panose="02020603050405020304" pitchFamily="18" charset="0"/>
                  <a:ea typeface="Times New Roman" panose="02020603050405020304" pitchFamily="18" charset="0"/>
                </a:rPr>
                <a:t>Rcc</a:t>
              </a:r>
              <a:endParaRPr lang="en-GB" sz="1000" dirty="0">
                <a:effectLst/>
                <a:latin typeface="Times New Roman" panose="02020603050405020304" pitchFamily="18" charset="0"/>
                <a:ea typeface="Times New Roman" panose="02020603050405020304" pitchFamily="18" charset="0"/>
              </a:endParaRPr>
            </a:p>
          </p:txBody>
        </p:sp>
        <p:sp>
          <p:nvSpPr>
            <p:cNvPr id="9" name="Text Box 303"/>
            <p:cNvSpPr txBox="1">
              <a:spLocks noChangeArrowheads="1"/>
            </p:cNvSpPr>
            <p:nvPr/>
          </p:nvSpPr>
          <p:spPr bwMode="auto">
            <a:xfrm>
              <a:off x="2749973" y="3147695"/>
              <a:ext cx="507365" cy="284480"/>
            </a:xfrm>
            <a:prstGeom prst="rect">
              <a:avLst/>
            </a:prstGeom>
            <a:solidFill>
              <a:srgbClr val="FFFFFF">
                <a:alpha val="0"/>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rot="0" vert="horz" wrap="square" lIns="91440" tIns="45720" rIns="91440" bIns="45720" anchor="t" anchorCtr="0" upright="1">
              <a:noAutofit/>
            </a:bodyPr>
            <a:lstStyle/>
            <a:p>
              <a:pPr>
                <a:spcAft>
                  <a:spcPts val="0"/>
                </a:spcAft>
              </a:pPr>
              <a:r>
                <a:rPr lang="en-GB" sz="1000" dirty="0">
                  <a:effectLst/>
                  <a:latin typeface="Times New Roman" panose="02020603050405020304" pitchFamily="18" charset="0"/>
                  <a:ea typeface="Times New Roman" panose="02020603050405020304" pitchFamily="18" charset="0"/>
                </a:rPr>
                <a:t> Tr1</a:t>
              </a:r>
            </a:p>
          </p:txBody>
        </p:sp>
      </p:grpSp>
      <p:sp>
        <p:nvSpPr>
          <p:cNvPr id="11" name="Rectangle 10"/>
          <p:cNvSpPr/>
          <p:nvPr/>
        </p:nvSpPr>
        <p:spPr>
          <a:xfrm>
            <a:off x="481700" y="1819185"/>
            <a:ext cx="3239400" cy="1754326"/>
          </a:xfrm>
          <a:prstGeom prst="rect">
            <a:avLst/>
          </a:prstGeom>
        </p:spPr>
        <p:txBody>
          <a:bodyPr wrap="square">
            <a:spAutoFit/>
          </a:bodyPr>
          <a:lstStyle/>
          <a:p>
            <a:r>
              <a:rPr lang="en-GB" dirty="0">
                <a:latin typeface="Times New Roman" panose="02020603050405020304" pitchFamily="18" charset="0"/>
                <a:ea typeface="Times New Roman" panose="02020603050405020304" pitchFamily="18" charset="0"/>
              </a:rPr>
              <a:t>The </a:t>
            </a:r>
            <a:r>
              <a:rPr lang="en-GB" dirty="0" smtClean="0">
                <a:latin typeface="Times New Roman" panose="02020603050405020304" pitchFamily="18" charset="0"/>
                <a:ea typeface="Times New Roman" panose="02020603050405020304" pitchFamily="18" charset="0"/>
              </a:rPr>
              <a:t>previous circuit shown </a:t>
            </a:r>
            <a:r>
              <a:rPr lang="en-GB" dirty="0">
                <a:latin typeface="Times New Roman" panose="02020603050405020304" pitchFamily="18" charset="0"/>
                <a:ea typeface="Times New Roman" panose="02020603050405020304" pitchFamily="18" charset="0"/>
              </a:rPr>
              <a:t>does not have any current limiting. This is a useful feature on many power supplies and it can easily be implemented on this circuit as shown </a:t>
            </a:r>
            <a:r>
              <a:rPr lang="en-GB" dirty="0" smtClean="0">
                <a:latin typeface="Times New Roman" panose="02020603050405020304" pitchFamily="18" charset="0"/>
                <a:ea typeface="Times New Roman" panose="02020603050405020304" pitchFamily="18" charset="0"/>
              </a:rPr>
              <a:t>here.</a:t>
            </a:r>
            <a:endParaRPr lang="en-GB" dirty="0"/>
          </a:p>
        </p:txBody>
      </p:sp>
    </p:spTree>
    <p:extLst>
      <p:ext uri="{BB962C8B-B14F-4D97-AF65-F5344CB8AC3E}">
        <p14:creationId xmlns:p14="http://schemas.microsoft.com/office/powerpoint/2010/main" val="2190542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Current Limiting on Series Regulators</a:t>
            </a:r>
            <a:endParaRPr lang="en-GB" dirty="0"/>
          </a:p>
        </p:txBody>
      </p:sp>
      <p:sp>
        <p:nvSpPr>
          <p:cNvPr id="4" name="Rectangle 3"/>
          <p:cNvSpPr/>
          <p:nvPr/>
        </p:nvSpPr>
        <p:spPr>
          <a:xfrm>
            <a:off x="262595" y="1475872"/>
            <a:ext cx="8204202" cy="1477328"/>
          </a:xfrm>
          <a:prstGeom prst="rect">
            <a:avLst/>
          </a:prstGeom>
        </p:spPr>
        <p:txBody>
          <a:bodyPr wrap="square">
            <a:spAutoFit/>
          </a:bodyPr>
          <a:lstStyle/>
          <a:p>
            <a:pPr>
              <a:spcAft>
                <a:spcPts val="0"/>
              </a:spcAft>
            </a:pPr>
            <a:r>
              <a:rPr lang="en-GB" dirty="0">
                <a:latin typeface="Times New Roman" panose="02020603050405020304" pitchFamily="18" charset="0"/>
                <a:ea typeface="Times New Roman" panose="02020603050405020304" pitchFamily="18" charset="0"/>
              </a:rPr>
              <a:t>The protection circuit consists of </a:t>
            </a:r>
            <a:r>
              <a:rPr lang="en-GB" dirty="0" err="1">
                <a:latin typeface="Times New Roman" panose="02020603050405020304" pitchFamily="18" charset="0"/>
                <a:ea typeface="Times New Roman" panose="02020603050405020304" pitchFamily="18" charset="0"/>
              </a:rPr>
              <a:t>Rcc</a:t>
            </a:r>
            <a:r>
              <a:rPr lang="en-GB" dirty="0">
                <a:latin typeface="Times New Roman" panose="02020603050405020304" pitchFamily="18" charset="0"/>
                <a:ea typeface="Times New Roman" panose="02020603050405020304" pitchFamily="18" charset="0"/>
              </a:rPr>
              <a:t> (the constant current limiting resistor) and Tr2. As the load current increases it drops as an increasing voltage across </a:t>
            </a:r>
            <a:r>
              <a:rPr lang="en-GB" dirty="0" err="1">
                <a:latin typeface="Times New Roman" panose="02020603050405020304" pitchFamily="18" charset="0"/>
                <a:ea typeface="Times New Roman" panose="02020603050405020304" pitchFamily="18" charset="0"/>
              </a:rPr>
              <a:t>Rcc</a:t>
            </a:r>
            <a:r>
              <a:rPr lang="en-GB" dirty="0">
                <a:latin typeface="Times New Roman" panose="02020603050405020304" pitchFamily="18" charset="0"/>
                <a:ea typeface="Times New Roman" panose="02020603050405020304" pitchFamily="18" charset="0"/>
              </a:rPr>
              <a:t>. This then eventually forward biases Tr2 base. Tr2 starts to conduct and diverts some of the base current for Tr1 away from the base of Tr1. This current flows through Tr2 instead. If less current is fed to the base of Tr1 then Less current will be fed to the load. </a:t>
            </a:r>
          </a:p>
        </p:txBody>
      </p:sp>
      <p:grpSp>
        <p:nvGrpSpPr>
          <p:cNvPr id="5" name="Group 4"/>
          <p:cNvGrpSpPr/>
          <p:nvPr/>
        </p:nvGrpSpPr>
        <p:grpSpPr>
          <a:xfrm>
            <a:off x="4030134" y="3158068"/>
            <a:ext cx="4966229" cy="2274676"/>
            <a:chOff x="1252385" y="2593691"/>
            <a:chExt cx="5676900" cy="2803525"/>
          </a:xfrm>
          <a:noFill/>
        </p:grpSpPr>
        <p:graphicFrame>
          <p:nvGraphicFramePr>
            <p:cNvPr id="6" name="Object 5"/>
            <p:cNvGraphicFramePr>
              <a:graphicFrameLocks noChangeAspect="1"/>
            </p:cNvGraphicFramePr>
            <p:nvPr>
              <p:extLst>
                <p:ext uri="{D42A27DB-BD31-4B8C-83A1-F6EECF244321}">
                  <p14:modId xmlns:p14="http://schemas.microsoft.com/office/powerpoint/2010/main" val="1982743899"/>
                </p:ext>
              </p:extLst>
            </p:nvPr>
          </p:nvGraphicFramePr>
          <p:xfrm>
            <a:off x="1252385" y="2593691"/>
            <a:ext cx="5676900" cy="2803525"/>
          </p:xfrm>
          <a:graphic>
            <a:graphicData uri="http://schemas.openxmlformats.org/presentationml/2006/ole">
              <mc:AlternateContent xmlns:mc="http://schemas.openxmlformats.org/markup-compatibility/2006">
                <mc:Choice xmlns:v="urn:schemas-microsoft-com:vml" Requires="v">
                  <p:oleObj spid="_x0000_s24581" name="Bitmap Image" r:id="rId3" imgW="2840546" imgH="1566322" progId="Paint.Picture">
                    <p:embed/>
                  </p:oleObj>
                </mc:Choice>
                <mc:Fallback>
                  <p:oleObj name="Bitmap Image" r:id="rId3" imgW="2840546" imgH="1566322" progId="Paint.Picture">
                    <p:embed/>
                    <p:pic>
                      <p:nvPicPr>
                        <p:cNvPr id="4" name="Object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52385" y="2593691"/>
                          <a:ext cx="5676900" cy="2803525"/>
                        </a:xfrm>
                        <a:prstGeom prst="rect">
                          <a:avLst/>
                        </a:prstGeom>
                        <a:noFill/>
                        <a:ln>
                          <a:noFill/>
                        </a:ln>
                      </p:spPr>
                    </p:pic>
                  </p:oleObj>
                </mc:Fallback>
              </mc:AlternateContent>
            </a:graphicData>
          </a:graphic>
        </p:graphicFrame>
        <p:sp>
          <p:nvSpPr>
            <p:cNvPr id="7" name="Text Box 302"/>
            <p:cNvSpPr txBox="1">
              <a:spLocks noChangeArrowheads="1"/>
            </p:cNvSpPr>
            <p:nvPr/>
          </p:nvSpPr>
          <p:spPr bwMode="auto">
            <a:xfrm>
              <a:off x="3926080" y="3156591"/>
              <a:ext cx="524509" cy="25654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rot="0" vert="horz" wrap="square" lIns="91440" tIns="45720" rIns="91440" bIns="45720" anchor="t" anchorCtr="0" upright="1">
              <a:noAutofit/>
            </a:bodyPr>
            <a:lstStyle/>
            <a:p>
              <a:pPr>
                <a:spcAft>
                  <a:spcPts val="0"/>
                </a:spcAft>
              </a:pPr>
              <a:r>
                <a:rPr lang="en-GB" sz="1000" dirty="0">
                  <a:effectLst/>
                  <a:latin typeface="Times New Roman" panose="02020603050405020304" pitchFamily="18" charset="0"/>
                  <a:ea typeface="Times New Roman" panose="02020603050405020304" pitchFamily="18" charset="0"/>
                </a:rPr>
                <a:t>Tr2</a:t>
              </a:r>
            </a:p>
          </p:txBody>
        </p:sp>
        <p:sp>
          <p:nvSpPr>
            <p:cNvPr id="8" name="Text Box 304"/>
            <p:cNvSpPr txBox="1">
              <a:spLocks noChangeArrowheads="1"/>
            </p:cNvSpPr>
            <p:nvPr/>
          </p:nvSpPr>
          <p:spPr bwMode="auto">
            <a:xfrm>
              <a:off x="5752771" y="3610008"/>
              <a:ext cx="714455" cy="385445"/>
            </a:xfrm>
            <a:prstGeom prst="rect">
              <a:avLst/>
            </a:prstGeom>
            <a:grpFill/>
            <a:ln>
              <a:noFill/>
            </a:ln>
            <a:extLst/>
          </p:spPr>
          <p:txBody>
            <a:bodyPr rot="0" vert="horz" wrap="square" lIns="91440" tIns="45720" rIns="91440" bIns="45720" anchor="t" anchorCtr="0" upright="1">
              <a:noAutofit/>
            </a:bodyPr>
            <a:lstStyle/>
            <a:p>
              <a:pPr>
                <a:spcAft>
                  <a:spcPts val="0"/>
                </a:spcAft>
              </a:pPr>
              <a:r>
                <a:rPr lang="en-GB" sz="1000" dirty="0" err="1">
                  <a:effectLst/>
                  <a:latin typeface="Times New Roman" panose="02020603050405020304" pitchFamily="18" charset="0"/>
                  <a:ea typeface="Times New Roman" panose="02020603050405020304" pitchFamily="18" charset="0"/>
                </a:rPr>
                <a:t>Rload</a:t>
              </a:r>
              <a:endParaRPr lang="en-GB" sz="1000" dirty="0">
                <a:effectLst/>
                <a:latin typeface="Times New Roman" panose="02020603050405020304" pitchFamily="18" charset="0"/>
                <a:ea typeface="Times New Roman" panose="02020603050405020304" pitchFamily="18" charset="0"/>
              </a:endParaRPr>
            </a:p>
          </p:txBody>
        </p:sp>
        <p:sp>
          <p:nvSpPr>
            <p:cNvPr id="9" name="Text Box 305"/>
            <p:cNvSpPr txBox="1">
              <a:spLocks noChangeArrowheads="1"/>
            </p:cNvSpPr>
            <p:nvPr/>
          </p:nvSpPr>
          <p:spPr bwMode="auto">
            <a:xfrm>
              <a:off x="4356368" y="2756092"/>
              <a:ext cx="609600" cy="219711"/>
            </a:xfrm>
            <a:prstGeom prst="rect">
              <a:avLst/>
            </a:prstGeom>
            <a:grpFill/>
            <a:ln>
              <a:noFill/>
            </a:ln>
            <a:extLst/>
          </p:spPr>
          <p:txBody>
            <a:bodyPr rot="0" vert="horz" wrap="square" lIns="91440" tIns="45720" rIns="91440" bIns="45720" anchor="t" anchorCtr="0" upright="1">
              <a:noAutofit/>
            </a:bodyPr>
            <a:lstStyle/>
            <a:p>
              <a:pPr>
                <a:spcAft>
                  <a:spcPts val="0"/>
                </a:spcAft>
              </a:pPr>
              <a:r>
                <a:rPr lang="en-GB" sz="1000" dirty="0" err="1">
                  <a:effectLst/>
                  <a:latin typeface="Times New Roman" panose="02020603050405020304" pitchFamily="18" charset="0"/>
                  <a:ea typeface="Times New Roman" panose="02020603050405020304" pitchFamily="18" charset="0"/>
                </a:rPr>
                <a:t>Rcc</a:t>
              </a:r>
              <a:endParaRPr lang="en-GB" sz="1000" dirty="0">
                <a:effectLst/>
                <a:latin typeface="Times New Roman" panose="02020603050405020304" pitchFamily="18" charset="0"/>
                <a:ea typeface="Times New Roman" panose="02020603050405020304" pitchFamily="18" charset="0"/>
              </a:endParaRPr>
            </a:p>
          </p:txBody>
        </p:sp>
        <p:sp>
          <p:nvSpPr>
            <p:cNvPr id="10" name="Text Box 303"/>
            <p:cNvSpPr txBox="1">
              <a:spLocks noChangeArrowheads="1"/>
            </p:cNvSpPr>
            <p:nvPr/>
          </p:nvSpPr>
          <p:spPr bwMode="auto">
            <a:xfrm>
              <a:off x="2741913" y="2695945"/>
              <a:ext cx="507365" cy="284481"/>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rot="0" vert="horz" wrap="square" lIns="91440" tIns="45720" rIns="91440" bIns="45720" anchor="t" anchorCtr="0" upright="1">
              <a:noAutofit/>
            </a:bodyPr>
            <a:lstStyle/>
            <a:p>
              <a:pPr>
                <a:spcAft>
                  <a:spcPts val="0"/>
                </a:spcAft>
              </a:pPr>
              <a:r>
                <a:rPr lang="en-GB" sz="1000" dirty="0">
                  <a:effectLst/>
                  <a:latin typeface="Times New Roman" panose="02020603050405020304" pitchFamily="18" charset="0"/>
                  <a:ea typeface="Times New Roman" panose="02020603050405020304" pitchFamily="18" charset="0"/>
                </a:rPr>
                <a:t> Tr1</a:t>
              </a:r>
            </a:p>
          </p:txBody>
        </p:sp>
      </p:grpSp>
      <p:sp>
        <p:nvSpPr>
          <p:cNvPr id="11" name="Rectangle 10"/>
          <p:cNvSpPr/>
          <p:nvPr/>
        </p:nvSpPr>
        <p:spPr>
          <a:xfrm>
            <a:off x="258491" y="2953200"/>
            <a:ext cx="4106205" cy="2585323"/>
          </a:xfrm>
          <a:prstGeom prst="rect">
            <a:avLst/>
          </a:prstGeom>
        </p:spPr>
        <p:txBody>
          <a:bodyPr wrap="square">
            <a:spAutoFit/>
          </a:bodyPr>
          <a:lstStyle/>
          <a:p>
            <a:pPr>
              <a:spcAft>
                <a:spcPts val="0"/>
              </a:spcAft>
            </a:pPr>
            <a:r>
              <a:rPr lang="en-GB" dirty="0">
                <a:latin typeface="Times New Roman" panose="02020603050405020304" pitchFamily="18" charset="0"/>
                <a:ea typeface="Times New Roman" panose="02020603050405020304" pitchFamily="18" charset="0"/>
              </a:rPr>
              <a:t>So as the load current reaches a limiting value ( set by the value of </a:t>
            </a:r>
            <a:r>
              <a:rPr lang="en-GB" dirty="0" err="1">
                <a:latin typeface="Times New Roman" panose="02020603050405020304" pitchFamily="18" charset="0"/>
                <a:ea typeface="Times New Roman" panose="02020603050405020304" pitchFamily="18" charset="0"/>
              </a:rPr>
              <a:t>Rcc</a:t>
            </a:r>
            <a:r>
              <a:rPr lang="en-GB" dirty="0">
                <a:latin typeface="Times New Roman" panose="02020603050405020304" pitchFamily="18" charset="0"/>
                <a:ea typeface="Times New Roman" panose="02020603050405020304" pitchFamily="18" charset="0"/>
              </a:rPr>
              <a:t>) there comes a time when Tr2 conducts and limits any further increase in the load current. Any further demand for current from the load will cause the output terminal voltage to drop and hence reduce the current supplied to the load back to its limiting value.</a:t>
            </a:r>
            <a:endParaRPr lang="en-GB" dirty="0">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7980141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Over Voltage Protection</a:t>
            </a:r>
            <a:endParaRPr lang="en-GB" dirty="0"/>
          </a:p>
        </p:txBody>
      </p:sp>
      <p:sp>
        <p:nvSpPr>
          <p:cNvPr id="3" name="Content Placeholder 2"/>
          <p:cNvSpPr>
            <a:spLocks noGrp="1"/>
          </p:cNvSpPr>
          <p:nvPr>
            <p:ph idx="1"/>
          </p:nvPr>
        </p:nvSpPr>
        <p:spPr>
          <a:xfrm>
            <a:off x="501153" y="1718872"/>
            <a:ext cx="3717010" cy="1669560"/>
          </a:xfrm>
        </p:spPr>
        <p:txBody>
          <a:bodyPr>
            <a:normAutofit fontScale="70000" lnSpcReduction="20000"/>
          </a:bodyPr>
          <a:lstStyle/>
          <a:p>
            <a:pPr marL="0" indent="0">
              <a:buNone/>
            </a:pPr>
            <a:r>
              <a:rPr lang="en-GB" dirty="0"/>
              <a:t>This form of protection is used to prevent excess voltage on the unregulated side from getting to the load and possibly damaging it.</a:t>
            </a:r>
            <a:endParaRPr lang="en-GB" b="1" dirty="0"/>
          </a:p>
          <a:p>
            <a:endParaRPr lang="en-GB" dirty="0"/>
          </a:p>
        </p:txBody>
      </p:sp>
      <p:grpSp>
        <p:nvGrpSpPr>
          <p:cNvPr id="35" name="Group 34"/>
          <p:cNvGrpSpPr>
            <a:grpSpLocks/>
          </p:cNvGrpSpPr>
          <p:nvPr/>
        </p:nvGrpSpPr>
        <p:grpSpPr bwMode="auto">
          <a:xfrm>
            <a:off x="4622800" y="1579035"/>
            <a:ext cx="3850005" cy="1500505"/>
            <a:chOff x="1838" y="6645"/>
            <a:chExt cx="6063" cy="2363"/>
          </a:xfrm>
        </p:grpSpPr>
        <p:sp>
          <p:nvSpPr>
            <p:cNvPr id="36" name="Rectangle 35"/>
            <p:cNvSpPr>
              <a:spLocks noChangeArrowheads="1"/>
            </p:cNvSpPr>
            <p:nvPr/>
          </p:nvSpPr>
          <p:spPr bwMode="auto">
            <a:xfrm>
              <a:off x="2880" y="7050"/>
              <a:ext cx="555" cy="225"/>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upright="1">
              <a:noAutofit/>
            </a:bodyPr>
            <a:lstStyle/>
            <a:p>
              <a:endParaRPr lang="en-GB"/>
            </a:p>
          </p:txBody>
        </p:sp>
        <p:cxnSp>
          <p:nvCxnSpPr>
            <p:cNvPr id="37" name="Line 339"/>
            <p:cNvCxnSpPr>
              <a:cxnSpLocks noChangeShapeType="1"/>
              <a:stCxn id="36" idx="3"/>
            </p:cNvCxnSpPr>
            <p:nvPr/>
          </p:nvCxnSpPr>
          <p:spPr bwMode="auto">
            <a:xfrm flipH="1">
              <a:off x="2205" y="7163"/>
              <a:ext cx="1230" cy="7"/>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cxnSp>
        <p:cxnSp>
          <p:nvCxnSpPr>
            <p:cNvPr id="38" name="Line 340"/>
            <p:cNvCxnSpPr>
              <a:cxnSpLocks noChangeShapeType="1"/>
            </p:cNvCxnSpPr>
            <p:nvPr/>
          </p:nvCxnSpPr>
          <p:spPr bwMode="auto">
            <a:xfrm flipV="1">
              <a:off x="3435" y="7163"/>
              <a:ext cx="3664" cy="7"/>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cxnSp>
        <p:cxnSp>
          <p:nvCxnSpPr>
            <p:cNvPr id="39" name="Line 341"/>
            <p:cNvCxnSpPr>
              <a:cxnSpLocks noChangeShapeType="1"/>
            </p:cNvCxnSpPr>
            <p:nvPr/>
          </p:nvCxnSpPr>
          <p:spPr bwMode="auto">
            <a:xfrm>
              <a:off x="4305" y="7170"/>
              <a:ext cx="0" cy="75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cxnSp>
        <p:cxnSp>
          <p:nvCxnSpPr>
            <p:cNvPr id="40" name="Line 342"/>
            <p:cNvCxnSpPr>
              <a:cxnSpLocks noChangeShapeType="1"/>
            </p:cNvCxnSpPr>
            <p:nvPr/>
          </p:nvCxnSpPr>
          <p:spPr bwMode="auto">
            <a:xfrm>
              <a:off x="4110" y="7920"/>
              <a:ext cx="360"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cxnSp>
        <p:cxnSp>
          <p:nvCxnSpPr>
            <p:cNvPr id="41" name="Line 343"/>
            <p:cNvCxnSpPr>
              <a:cxnSpLocks noChangeShapeType="1"/>
            </p:cNvCxnSpPr>
            <p:nvPr/>
          </p:nvCxnSpPr>
          <p:spPr bwMode="auto">
            <a:xfrm>
              <a:off x="4110" y="7920"/>
              <a:ext cx="201" cy="292"/>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cxnSp>
        <p:cxnSp>
          <p:nvCxnSpPr>
            <p:cNvPr id="42" name="Line 344"/>
            <p:cNvCxnSpPr>
              <a:cxnSpLocks noChangeShapeType="1"/>
            </p:cNvCxnSpPr>
            <p:nvPr/>
          </p:nvCxnSpPr>
          <p:spPr bwMode="auto">
            <a:xfrm flipV="1">
              <a:off x="4313" y="7920"/>
              <a:ext cx="156" cy="27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cxnSp>
        <p:cxnSp>
          <p:nvCxnSpPr>
            <p:cNvPr id="43" name="Line 345"/>
            <p:cNvCxnSpPr>
              <a:cxnSpLocks noChangeShapeType="1"/>
            </p:cNvCxnSpPr>
            <p:nvPr/>
          </p:nvCxnSpPr>
          <p:spPr bwMode="auto">
            <a:xfrm flipH="1">
              <a:off x="4103" y="8198"/>
              <a:ext cx="352"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cxnSp>
        <p:cxnSp>
          <p:nvCxnSpPr>
            <p:cNvPr id="44" name="Line 346"/>
            <p:cNvCxnSpPr>
              <a:cxnSpLocks noChangeShapeType="1"/>
            </p:cNvCxnSpPr>
            <p:nvPr/>
          </p:nvCxnSpPr>
          <p:spPr bwMode="auto">
            <a:xfrm>
              <a:off x="4388" y="8190"/>
              <a:ext cx="142" cy="142"/>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cxnSp>
        <p:cxnSp>
          <p:nvCxnSpPr>
            <p:cNvPr id="45" name="Line 347"/>
            <p:cNvCxnSpPr>
              <a:cxnSpLocks noChangeShapeType="1"/>
            </p:cNvCxnSpPr>
            <p:nvPr/>
          </p:nvCxnSpPr>
          <p:spPr bwMode="auto">
            <a:xfrm>
              <a:off x="4530" y="8340"/>
              <a:ext cx="1402"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cxnSp>
        <p:cxnSp>
          <p:nvCxnSpPr>
            <p:cNvPr id="46" name="Line 348"/>
            <p:cNvCxnSpPr>
              <a:cxnSpLocks noChangeShapeType="1"/>
            </p:cNvCxnSpPr>
            <p:nvPr/>
          </p:nvCxnSpPr>
          <p:spPr bwMode="auto">
            <a:xfrm>
              <a:off x="4305" y="8198"/>
              <a:ext cx="0" cy="802"/>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cxnSp>
        <p:cxnSp>
          <p:nvCxnSpPr>
            <p:cNvPr id="47" name="Line 349"/>
            <p:cNvCxnSpPr>
              <a:cxnSpLocks noChangeShapeType="1"/>
            </p:cNvCxnSpPr>
            <p:nvPr/>
          </p:nvCxnSpPr>
          <p:spPr bwMode="auto">
            <a:xfrm flipH="1">
              <a:off x="2153" y="9008"/>
              <a:ext cx="2160"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cxnSp>
        <p:cxnSp>
          <p:nvCxnSpPr>
            <p:cNvPr id="48" name="Line 350"/>
            <p:cNvCxnSpPr>
              <a:cxnSpLocks noChangeShapeType="1"/>
            </p:cNvCxnSpPr>
            <p:nvPr/>
          </p:nvCxnSpPr>
          <p:spPr bwMode="auto">
            <a:xfrm flipV="1">
              <a:off x="4305" y="9000"/>
              <a:ext cx="2720" cy="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cxnSp>
        <p:sp>
          <p:nvSpPr>
            <p:cNvPr id="49" name="AutoShape 351"/>
            <p:cNvSpPr>
              <a:spLocks noChangeArrowheads="1"/>
            </p:cNvSpPr>
            <p:nvPr/>
          </p:nvSpPr>
          <p:spPr bwMode="auto">
            <a:xfrm>
              <a:off x="5790" y="7657"/>
              <a:ext cx="293" cy="270"/>
            </a:xfrm>
            <a:prstGeom prst="triangle">
              <a:avLst>
                <a:gd name="adj" fmla="val 50000"/>
              </a:avLst>
            </a:prstGeom>
            <a:solidFill>
              <a:srgbClr val="FFFFFF"/>
            </a:solidFill>
            <a:ln w="9525">
              <a:solidFill>
                <a:srgbClr val="000000"/>
              </a:solidFill>
              <a:miter lim="800000"/>
              <a:headEnd/>
              <a:tailEnd/>
            </a:ln>
          </p:spPr>
          <p:txBody>
            <a:bodyPr rot="0" vert="horz" wrap="square" lIns="91440" tIns="45720" rIns="91440" bIns="45720" anchor="t" anchorCtr="0" upright="1">
              <a:noAutofit/>
            </a:bodyPr>
            <a:lstStyle/>
            <a:p>
              <a:endParaRPr lang="en-GB"/>
            </a:p>
          </p:txBody>
        </p:sp>
        <p:cxnSp>
          <p:nvCxnSpPr>
            <p:cNvPr id="50" name="Line 352"/>
            <p:cNvCxnSpPr>
              <a:cxnSpLocks noChangeShapeType="1"/>
            </p:cNvCxnSpPr>
            <p:nvPr/>
          </p:nvCxnSpPr>
          <p:spPr bwMode="auto">
            <a:xfrm flipV="1">
              <a:off x="5933" y="7170"/>
              <a:ext cx="0" cy="503"/>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cxnSp>
        <p:cxnSp>
          <p:nvCxnSpPr>
            <p:cNvPr id="51" name="Line 353"/>
            <p:cNvCxnSpPr>
              <a:cxnSpLocks noChangeShapeType="1"/>
            </p:cNvCxnSpPr>
            <p:nvPr/>
          </p:nvCxnSpPr>
          <p:spPr bwMode="auto">
            <a:xfrm>
              <a:off x="5933" y="7920"/>
              <a:ext cx="0" cy="48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cxnSp>
        <p:sp>
          <p:nvSpPr>
            <p:cNvPr id="52" name="Rectangle 51"/>
            <p:cNvSpPr>
              <a:spLocks noChangeArrowheads="1"/>
            </p:cNvSpPr>
            <p:nvPr/>
          </p:nvSpPr>
          <p:spPr bwMode="auto">
            <a:xfrm>
              <a:off x="5859" y="8415"/>
              <a:ext cx="141" cy="375"/>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upright="1">
              <a:noAutofit/>
            </a:bodyPr>
            <a:lstStyle/>
            <a:p>
              <a:endParaRPr lang="en-GB"/>
            </a:p>
          </p:txBody>
        </p:sp>
        <p:cxnSp>
          <p:nvCxnSpPr>
            <p:cNvPr id="53" name="Line 355"/>
            <p:cNvCxnSpPr>
              <a:cxnSpLocks noChangeShapeType="1"/>
            </p:cNvCxnSpPr>
            <p:nvPr/>
          </p:nvCxnSpPr>
          <p:spPr bwMode="auto">
            <a:xfrm>
              <a:off x="5940" y="8783"/>
              <a:ext cx="0" cy="22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cxnSp>
        <p:cxnSp>
          <p:nvCxnSpPr>
            <p:cNvPr id="54" name="Line 356"/>
            <p:cNvCxnSpPr>
              <a:cxnSpLocks noChangeShapeType="1"/>
            </p:cNvCxnSpPr>
            <p:nvPr/>
          </p:nvCxnSpPr>
          <p:spPr bwMode="auto">
            <a:xfrm flipH="1">
              <a:off x="5783" y="7665"/>
              <a:ext cx="292"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cxnSp>
        <p:cxnSp>
          <p:nvCxnSpPr>
            <p:cNvPr id="55" name="Line 357"/>
            <p:cNvCxnSpPr>
              <a:cxnSpLocks noChangeShapeType="1"/>
            </p:cNvCxnSpPr>
            <p:nvPr/>
          </p:nvCxnSpPr>
          <p:spPr bwMode="auto">
            <a:xfrm flipV="1">
              <a:off x="6075" y="7530"/>
              <a:ext cx="0" cy="13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cxnSp>
        <p:cxnSp>
          <p:nvCxnSpPr>
            <p:cNvPr id="56" name="Line 358"/>
            <p:cNvCxnSpPr>
              <a:cxnSpLocks noChangeShapeType="1"/>
            </p:cNvCxnSpPr>
            <p:nvPr/>
          </p:nvCxnSpPr>
          <p:spPr bwMode="auto">
            <a:xfrm>
              <a:off x="5775" y="7665"/>
              <a:ext cx="0" cy="13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cxnSp>
        <p:sp>
          <p:nvSpPr>
            <p:cNvPr id="57" name="Text Box 359"/>
            <p:cNvSpPr txBox="1">
              <a:spLocks noChangeArrowheads="1"/>
            </p:cNvSpPr>
            <p:nvPr/>
          </p:nvSpPr>
          <p:spPr bwMode="auto">
            <a:xfrm>
              <a:off x="6255" y="7470"/>
              <a:ext cx="660" cy="58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rot="0" vert="horz" wrap="square" lIns="91440" tIns="45720" rIns="91440" bIns="45720" anchor="t" anchorCtr="0" upright="1">
              <a:noAutofit/>
            </a:bodyPr>
            <a:lstStyle/>
            <a:p>
              <a:pPr>
                <a:spcAft>
                  <a:spcPts val="0"/>
                </a:spcAft>
              </a:pPr>
              <a:r>
                <a:rPr lang="en-GB" sz="1400" dirty="0" err="1">
                  <a:effectLst/>
                  <a:latin typeface="Times New Roman" panose="02020603050405020304" pitchFamily="18" charset="0"/>
                  <a:ea typeface="Times New Roman" panose="02020603050405020304" pitchFamily="18" charset="0"/>
                </a:rPr>
                <a:t>Vz</a:t>
              </a:r>
              <a:endParaRPr lang="en-GB" sz="1400" dirty="0">
                <a:effectLst/>
                <a:latin typeface="Times New Roman" panose="02020603050405020304" pitchFamily="18" charset="0"/>
                <a:ea typeface="Times New Roman" panose="02020603050405020304" pitchFamily="18" charset="0"/>
              </a:endParaRPr>
            </a:p>
          </p:txBody>
        </p:sp>
        <p:sp>
          <p:nvSpPr>
            <p:cNvPr id="58" name="Text Box 360"/>
            <p:cNvSpPr txBox="1">
              <a:spLocks noChangeArrowheads="1"/>
            </p:cNvSpPr>
            <p:nvPr/>
          </p:nvSpPr>
          <p:spPr bwMode="auto">
            <a:xfrm>
              <a:off x="4755" y="7672"/>
              <a:ext cx="765" cy="56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rot="0" vert="horz" wrap="square" lIns="91440" tIns="45720" rIns="91440" bIns="45720" anchor="t" anchorCtr="0" upright="1">
              <a:noAutofit/>
            </a:bodyPr>
            <a:lstStyle/>
            <a:p>
              <a:pPr>
                <a:spcAft>
                  <a:spcPts val="0"/>
                </a:spcAft>
              </a:pPr>
              <a:r>
                <a:rPr lang="en-GB" sz="1400" dirty="0">
                  <a:effectLst/>
                  <a:latin typeface="Times New Roman" panose="02020603050405020304" pitchFamily="18" charset="0"/>
                  <a:ea typeface="Times New Roman" panose="02020603050405020304" pitchFamily="18" charset="0"/>
                </a:rPr>
                <a:t>Ig</a:t>
              </a:r>
            </a:p>
          </p:txBody>
        </p:sp>
        <p:cxnSp>
          <p:nvCxnSpPr>
            <p:cNvPr id="59" name="Line 361"/>
            <p:cNvCxnSpPr>
              <a:cxnSpLocks noChangeShapeType="1"/>
            </p:cNvCxnSpPr>
            <p:nvPr/>
          </p:nvCxnSpPr>
          <p:spPr bwMode="auto">
            <a:xfrm flipV="1">
              <a:off x="4980" y="8265"/>
              <a:ext cx="130" cy="7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cxnSp>
        <p:cxnSp>
          <p:nvCxnSpPr>
            <p:cNvPr id="60" name="Line 362"/>
            <p:cNvCxnSpPr>
              <a:cxnSpLocks noChangeShapeType="1"/>
            </p:cNvCxnSpPr>
            <p:nvPr/>
          </p:nvCxnSpPr>
          <p:spPr bwMode="auto">
            <a:xfrm>
              <a:off x="4995" y="8340"/>
              <a:ext cx="105" cy="10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cxnSp>
        <p:sp>
          <p:nvSpPr>
            <p:cNvPr id="61" name="Text Box 363"/>
            <p:cNvSpPr txBox="1">
              <a:spLocks noChangeArrowheads="1"/>
            </p:cNvSpPr>
            <p:nvPr/>
          </p:nvSpPr>
          <p:spPr bwMode="auto">
            <a:xfrm>
              <a:off x="2820" y="6645"/>
              <a:ext cx="1083" cy="40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rot="0" vert="horz" wrap="square" lIns="91440" tIns="45720" rIns="91440" bIns="45720" anchor="t" anchorCtr="0" upright="1">
              <a:noAutofit/>
            </a:bodyPr>
            <a:lstStyle/>
            <a:p>
              <a:pPr>
                <a:spcAft>
                  <a:spcPts val="0"/>
                </a:spcAft>
              </a:pPr>
              <a:r>
                <a:rPr lang="en-GB" sz="1400" dirty="0">
                  <a:effectLst/>
                  <a:latin typeface="Times New Roman" panose="02020603050405020304" pitchFamily="18" charset="0"/>
                  <a:ea typeface="Times New Roman" panose="02020603050405020304" pitchFamily="18" charset="0"/>
                </a:rPr>
                <a:t>fuse</a:t>
              </a:r>
            </a:p>
          </p:txBody>
        </p:sp>
        <p:sp>
          <p:nvSpPr>
            <p:cNvPr id="62" name="Text Box 364"/>
            <p:cNvSpPr txBox="1">
              <a:spLocks noChangeArrowheads="1"/>
            </p:cNvSpPr>
            <p:nvPr/>
          </p:nvSpPr>
          <p:spPr bwMode="auto">
            <a:xfrm>
              <a:off x="1838" y="7406"/>
              <a:ext cx="1664" cy="114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rot="0" vert="horz" wrap="square" lIns="91440" tIns="45720" rIns="91440" bIns="45720" anchor="t" anchorCtr="0" upright="1">
              <a:noAutofit/>
            </a:bodyPr>
            <a:lstStyle/>
            <a:p>
              <a:pPr>
                <a:spcAft>
                  <a:spcPts val="0"/>
                </a:spcAft>
              </a:pPr>
              <a:r>
                <a:rPr lang="en-GB" sz="1400" dirty="0" smtClean="0">
                  <a:effectLst/>
                  <a:latin typeface="Times New Roman" panose="02020603050405020304" pitchFamily="18" charset="0"/>
                  <a:ea typeface="Times New Roman" panose="02020603050405020304" pitchFamily="18" charset="0"/>
                </a:rPr>
                <a:t>From Regulator Output</a:t>
              </a:r>
              <a:endParaRPr lang="en-GB" sz="1400" dirty="0">
                <a:effectLst/>
                <a:latin typeface="Times New Roman" panose="02020603050405020304" pitchFamily="18" charset="0"/>
                <a:ea typeface="Times New Roman" panose="02020603050405020304" pitchFamily="18" charset="0"/>
              </a:endParaRPr>
            </a:p>
          </p:txBody>
        </p:sp>
        <p:sp>
          <p:nvSpPr>
            <p:cNvPr id="63" name="Text Box 365"/>
            <p:cNvSpPr txBox="1">
              <a:spLocks noChangeArrowheads="1"/>
            </p:cNvSpPr>
            <p:nvPr/>
          </p:nvSpPr>
          <p:spPr bwMode="auto">
            <a:xfrm>
              <a:off x="6808" y="7830"/>
              <a:ext cx="1093" cy="64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rot="0" vert="horz" wrap="square" lIns="91440" tIns="45720" rIns="91440" bIns="45720" anchor="t" anchorCtr="0" upright="1">
              <a:noAutofit/>
            </a:bodyPr>
            <a:lstStyle/>
            <a:p>
              <a:pPr>
                <a:spcAft>
                  <a:spcPts val="0"/>
                </a:spcAft>
              </a:pPr>
              <a:r>
                <a:rPr lang="en-GB" sz="1400" dirty="0">
                  <a:effectLst/>
                  <a:latin typeface="Times New Roman" panose="02020603050405020304" pitchFamily="18" charset="0"/>
                  <a:ea typeface="Times New Roman" panose="02020603050405020304" pitchFamily="18" charset="0"/>
                </a:rPr>
                <a:t>Load</a:t>
              </a:r>
            </a:p>
          </p:txBody>
        </p:sp>
      </p:grpSp>
      <p:sp>
        <p:nvSpPr>
          <p:cNvPr id="67" name="Rectangle 66"/>
          <p:cNvSpPr/>
          <p:nvPr/>
        </p:nvSpPr>
        <p:spPr>
          <a:xfrm>
            <a:off x="509724" y="3681730"/>
            <a:ext cx="8028909" cy="1785104"/>
          </a:xfrm>
          <a:prstGeom prst="rect">
            <a:avLst/>
          </a:prstGeom>
        </p:spPr>
        <p:txBody>
          <a:bodyPr wrap="square">
            <a:spAutoFit/>
          </a:bodyPr>
          <a:lstStyle/>
          <a:p>
            <a:pPr algn="just">
              <a:spcAft>
                <a:spcPts val="0"/>
              </a:spcAft>
            </a:pPr>
            <a:r>
              <a:rPr lang="en-GB" sz="2200" dirty="0"/>
              <a:t>If the voltage at X is &gt; </a:t>
            </a:r>
            <a:r>
              <a:rPr lang="en-GB" sz="2200" dirty="0" err="1"/>
              <a:t>Vz</a:t>
            </a:r>
            <a:r>
              <a:rPr lang="en-GB" sz="2200" dirty="0"/>
              <a:t> then the </a:t>
            </a:r>
            <a:r>
              <a:rPr lang="en-GB" sz="2200" dirty="0" err="1"/>
              <a:t>zener</a:t>
            </a:r>
            <a:r>
              <a:rPr lang="en-GB" sz="2200" dirty="0"/>
              <a:t> diode will conduct. This will allow a gate current to enter the </a:t>
            </a:r>
            <a:r>
              <a:rPr lang="en-GB" sz="2200" dirty="0" err="1"/>
              <a:t>thyristor</a:t>
            </a:r>
            <a:r>
              <a:rPr lang="en-GB" sz="2200" dirty="0"/>
              <a:t> and trigger it into conduction. The </a:t>
            </a:r>
            <a:r>
              <a:rPr lang="en-GB" sz="2200" dirty="0" err="1"/>
              <a:t>thyristor</a:t>
            </a:r>
            <a:r>
              <a:rPr lang="en-GB" sz="2200" dirty="0"/>
              <a:t> will then become almost a short circuit and cause the fuse to blow. This will then require the over-voltage to be removed and the fuse repaired.</a:t>
            </a:r>
          </a:p>
        </p:txBody>
      </p:sp>
      <p:sp>
        <p:nvSpPr>
          <p:cNvPr id="68" name="Text Box 359"/>
          <p:cNvSpPr txBox="1">
            <a:spLocks noChangeArrowheads="1"/>
          </p:cNvSpPr>
          <p:nvPr/>
        </p:nvSpPr>
        <p:spPr bwMode="auto">
          <a:xfrm>
            <a:off x="6823287" y="1638885"/>
            <a:ext cx="419100" cy="275060"/>
          </a:xfrm>
          <a:prstGeom prst="rect">
            <a:avLst/>
          </a:prstGeom>
          <a:noFill/>
          <a:ln>
            <a:noFill/>
          </a:ln>
          <a:extLst/>
        </p:spPr>
        <p:txBody>
          <a:bodyPr rot="0" vert="horz" wrap="square" lIns="91440" tIns="45720" rIns="91440" bIns="45720" anchor="t" anchorCtr="0" upright="1">
            <a:noAutofit/>
          </a:bodyPr>
          <a:lstStyle/>
          <a:p>
            <a:pPr>
              <a:spcAft>
                <a:spcPts val="0"/>
              </a:spcAft>
            </a:pPr>
            <a:r>
              <a:rPr lang="en-GB" sz="1400" dirty="0" smtClean="0">
                <a:effectLst/>
                <a:latin typeface="Times New Roman" panose="02020603050405020304" pitchFamily="18" charset="0"/>
                <a:ea typeface="Times New Roman" panose="02020603050405020304" pitchFamily="18" charset="0"/>
              </a:rPr>
              <a:t>X</a:t>
            </a:r>
            <a:endParaRPr lang="en-GB" sz="14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969546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Power Supply Specifications</a:t>
            </a:r>
            <a:endParaRPr lang="en-GB" dirty="0"/>
          </a:p>
        </p:txBody>
      </p:sp>
      <p:sp>
        <p:nvSpPr>
          <p:cNvPr id="3" name="Content Placeholder 2"/>
          <p:cNvSpPr>
            <a:spLocks noGrp="1"/>
          </p:cNvSpPr>
          <p:nvPr>
            <p:ph idx="1"/>
          </p:nvPr>
        </p:nvSpPr>
        <p:spPr/>
        <p:txBody>
          <a:bodyPr/>
          <a:lstStyle/>
          <a:p>
            <a:r>
              <a:rPr lang="en-GB" dirty="0" smtClean="0"/>
              <a:t>Besides the obvious voltage and current ratings of a power supply, there are several other specifications we use to describe them.</a:t>
            </a:r>
            <a:endParaRPr lang="en-GB" dirty="0"/>
          </a:p>
        </p:txBody>
      </p:sp>
    </p:spTree>
    <p:extLst>
      <p:ext uri="{BB962C8B-B14F-4D97-AF65-F5344CB8AC3E}">
        <p14:creationId xmlns:p14="http://schemas.microsoft.com/office/powerpoint/2010/main" val="34788982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Voltage stabilisation factor </a:t>
            </a:r>
            <a:r>
              <a:rPr lang="en-GB" dirty="0" smtClean="0"/>
              <a:t>(s)</a:t>
            </a:r>
            <a:endParaRPr lang="en-GB" dirty="0"/>
          </a:p>
        </p:txBody>
      </p:sp>
      <p:sp>
        <p:nvSpPr>
          <p:cNvPr id="3" name="Content Placeholder 2"/>
          <p:cNvSpPr>
            <a:spLocks noGrp="1"/>
          </p:cNvSpPr>
          <p:nvPr>
            <p:ph idx="1"/>
          </p:nvPr>
        </p:nvSpPr>
        <p:spPr/>
        <p:txBody>
          <a:bodyPr>
            <a:noAutofit/>
          </a:bodyPr>
          <a:lstStyle/>
          <a:p>
            <a:r>
              <a:rPr lang="en-GB" sz="1600" dirty="0" smtClean="0"/>
              <a:t>An </a:t>
            </a:r>
            <a:r>
              <a:rPr lang="en-GB" sz="1600" dirty="0"/>
              <a:t>alternative name often used is </a:t>
            </a:r>
            <a:r>
              <a:rPr lang="en-GB" sz="1600" b="1" dirty="0"/>
              <a:t>Line Regulation</a:t>
            </a:r>
            <a:r>
              <a:rPr lang="en-GB" sz="1600" dirty="0"/>
              <a:t>. This describes how the output voltage changes with respect to mains voltage changes at a fixed load</a:t>
            </a:r>
            <a:r>
              <a:rPr lang="en-GB" sz="1600" dirty="0" smtClean="0"/>
              <a:t>.</a:t>
            </a:r>
          </a:p>
          <a:p>
            <a:endParaRPr lang="en-GB" sz="1600" dirty="0"/>
          </a:p>
          <a:p>
            <a:pPr marL="0" indent="0" algn="ctr">
              <a:buNone/>
            </a:pPr>
            <a:r>
              <a:rPr lang="en-GB" sz="1600" b="1" dirty="0" smtClean="0"/>
              <a:t> </a:t>
            </a:r>
            <a:r>
              <a:rPr lang="en-GB" sz="1600" b="1" dirty="0"/>
              <a:t>s =    </a:t>
            </a:r>
            <a:r>
              <a:rPr lang="en-GB" sz="1600" b="1" dirty="0">
                <a:sym typeface="Symbol" panose="05050102010706020507" pitchFamily="18" charset="2"/>
              </a:rPr>
              <a:t></a:t>
            </a:r>
            <a:r>
              <a:rPr lang="en-GB" sz="1600" b="1" dirty="0"/>
              <a:t> </a:t>
            </a:r>
            <a:r>
              <a:rPr lang="en-GB" sz="1600" b="1" dirty="0" err="1"/>
              <a:t>Vout</a:t>
            </a:r>
            <a:r>
              <a:rPr lang="en-GB" sz="1600" b="1" dirty="0"/>
              <a:t> / </a:t>
            </a:r>
            <a:r>
              <a:rPr lang="en-GB" sz="1600" b="1" dirty="0">
                <a:sym typeface="Symbol" panose="05050102010706020507" pitchFamily="18" charset="2"/>
              </a:rPr>
              <a:t></a:t>
            </a:r>
            <a:r>
              <a:rPr lang="en-GB" sz="1600" b="1" dirty="0"/>
              <a:t> Vin   ( with RL constant </a:t>
            </a:r>
            <a:r>
              <a:rPr lang="en-GB" sz="1600" b="1" dirty="0" smtClean="0"/>
              <a:t>)</a:t>
            </a:r>
            <a:r>
              <a:rPr lang="en-GB" sz="1600" b="1" dirty="0"/>
              <a:t> </a:t>
            </a:r>
            <a:endParaRPr lang="en-GB" sz="1600" b="1" dirty="0" smtClean="0"/>
          </a:p>
          <a:p>
            <a:pPr marL="0" indent="0" algn="ctr">
              <a:buNone/>
            </a:pPr>
            <a:endParaRPr lang="en-GB" sz="1600" dirty="0"/>
          </a:p>
          <a:p>
            <a:r>
              <a:rPr lang="en-GB" sz="1600" dirty="0" smtClean="0"/>
              <a:t>e.g</a:t>
            </a:r>
            <a:r>
              <a:rPr lang="en-GB" sz="1600" dirty="0"/>
              <a:t>. In a stabilised power supply the </a:t>
            </a:r>
            <a:r>
              <a:rPr lang="en-GB" sz="1600" dirty="0" err="1"/>
              <a:t>unstabilised</a:t>
            </a:r>
            <a:r>
              <a:rPr lang="en-GB" sz="1600" dirty="0"/>
              <a:t> voltage changes from 100 V to 80V and the load is assumed constant. If “s” = 0.05, determine the variation in output voltage that will occur</a:t>
            </a:r>
            <a:r>
              <a:rPr lang="en-GB" sz="1600" dirty="0" smtClean="0"/>
              <a:t>.</a:t>
            </a:r>
            <a:r>
              <a:rPr lang="en-GB" sz="1600" dirty="0"/>
              <a:t> </a:t>
            </a:r>
            <a:endParaRPr lang="en-GB" sz="1600" dirty="0" smtClean="0"/>
          </a:p>
          <a:p>
            <a:endParaRPr lang="en-GB" sz="1600" dirty="0"/>
          </a:p>
          <a:p>
            <a:pPr marL="0" indent="0" algn="ctr">
              <a:buNone/>
            </a:pPr>
            <a:r>
              <a:rPr lang="en-GB" sz="1600" dirty="0" smtClean="0"/>
              <a:t>s </a:t>
            </a:r>
            <a:r>
              <a:rPr lang="en-GB" sz="1600" dirty="0"/>
              <a:t>= </a:t>
            </a:r>
            <a:r>
              <a:rPr lang="en-GB" sz="1600" dirty="0">
                <a:sym typeface="Symbol" panose="05050102010706020507" pitchFamily="18" charset="2"/>
              </a:rPr>
              <a:t></a:t>
            </a:r>
            <a:r>
              <a:rPr lang="en-GB" sz="1600" dirty="0"/>
              <a:t> </a:t>
            </a:r>
            <a:r>
              <a:rPr lang="en-GB" sz="1600" dirty="0" err="1"/>
              <a:t>Vout</a:t>
            </a:r>
            <a:r>
              <a:rPr lang="en-GB" sz="1600" dirty="0"/>
              <a:t> / </a:t>
            </a:r>
            <a:r>
              <a:rPr lang="en-GB" sz="1600" dirty="0">
                <a:sym typeface="Symbol" panose="05050102010706020507" pitchFamily="18" charset="2"/>
              </a:rPr>
              <a:t></a:t>
            </a:r>
            <a:r>
              <a:rPr lang="en-GB" sz="1600" dirty="0"/>
              <a:t> Vin    </a:t>
            </a:r>
            <a:endParaRPr lang="en-GB" sz="1600" dirty="0" smtClean="0"/>
          </a:p>
          <a:p>
            <a:pPr marL="0" indent="0" algn="ctr">
              <a:buNone/>
            </a:pPr>
            <a:r>
              <a:rPr lang="en-GB" sz="1600" dirty="0" smtClean="0"/>
              <a:t>therefore   </a:t>
            </a:r>
            <a:r>
              <a:rPr lang="en-GB" sz="1600" dirty="0">
                <a:sym typeface="Symbol" panose="05050102010706020507" pitchFamily="18" charset="2"/>
              </a:rPr>
              <a:t></a:t>
            </a:r>
            <a:r>
              <a:rPr lang="en-GB" sz="1600" dirty="0"/>
              <a:t> </a:t>
            </a:r>
            <a:r>
              <a:rPr lang="en-GB" sz="1600" dirty="0" err="1"/>
              <a:t>Vout</a:t>
            </a:r>
            <a:r>
              <a:rPr lang="en-GB" sz="1600" dirty="0"/>
              <a:t> =   s .  </a:t>
            </a:r>
            <a:r>
              <a:rPr lang="en-GB" sz="1600" dirty="0">
                <a:sym typeface="Symbol" panose="05050102010706020507" pitchFamily="18" charset="2"/>
              </a:rPr>
              <a:t></a:t>
            </a:r>
            <a:r>
              <a:rPr lang="en-GB" sz="1600" dirty="0"/>
              <a:t> Vin    =  0.05 . (100 – 80 )</a:t>
            </a:r>
          </a:p>
          <a:p>
            <a:pPr marL="0" indent="0">
              <a:buNone/>
            </a:pPr>
            <a:r>
              <a:rPr lang="en-GB" sz="1600" b="1" u="sng" dirty="0" smtClean="0"/>
              <a:t>Therefore  </a:t>
            </a:r>
            <a:r>
              <a:rPr lang="en-GB" sz="1600" b="1" u="sng" dirty="0">
                <a:sym typeface="Symbol" panose="05050102010706020507" pitchFamily="18" charset="2"/>
              </a:rPr>
              <a:t></a:t>
            </a:r>
            <a:r>
              <a:rPr lang="en-GB" sz="1600" b="1" u="sng" dirty="0"/>
              <a:t> </a:t>
            </a:r>
            <a:r>
              <a:rPr lang="en-GB" sz="1600" b="1" u="sng" dirty="0" err="1"/>
              <a:t>Vout</a:t>
            </a:r>
            <a:r>
              <a:rPr lang="en-GB" sz="1600" b="1" u="sng" dirty="0"/>
              <a:t> =  1 V</a:t>
            </a:r>
            <a:endParaRPr lang="en-GB" sz="1600" b="1" dirty="0"/>
          </a:p>
          <a:p>
            <a:pPr marL="0" indent="0">
              <a:buNone/>
            </a:pPr>
            <a:r>
              <a:rPr lang="en-GB" sz="1600" dirty="0"/>
              <a:t> </a:t>
            </a:r>
          </a:p>
          <a:p>
            <a:r>
              <a:rPr lang="en-GB" sz="1600" dirty="0"/>
              <a:t>NB. The output will change in the same sense as the input</a:t>
            </a:r>
            <a:r>
              <a:rPr lang="en-GB" sz="1600" dirty="0" smtClean="0"/>
              <a:t>.</a:t>
            </a:r>
            <a:endParaRPr lang="en-GB" sz="1600" dirty="0"/>
          </a:p>
        </p:txBody>
      </p:sp>
    </p:spTree>
    <p:extLst>
      <p:ext uri="{BB962C8B-B14F-4D97-AF65-F5344CB8AC3E}">
        <p14:creationId xmlns:p14="http://schemas.microsoft.com/office/powerpoint/2010/main" val="172162541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Output Resistance</a:t>
            </a:r>
            <a:endParaRPr lang="en-GB" dirty="0"/>
          </a:p>
        </p:txBody>
      </p:sp>
      <p:sp>
        <p:nvSpPr>
          <p:cNvPr id="3" name="Content Placeholder 2"/>
          <p:cNvSpPr>
            <a:spLocks noGrp="1"/>
          </p:cNvSpPr>
          <p:nvPr>
            <p:ph idx="1"/>
          </p:nvPr>
        </p:nvSpPr>
        <p:spPr/>
        <p:txBody>
          <a:bodyPr>
            <a:normAutofit fontScale="62500" lnSpcReduction="20000"/>
          </a:bodyPr>
          <a:lstStyle/>
          <a:p>
            <a:r>
              <a:rPr lang="en-GB" dirty="0"/>
              <a:t>The output resistance of a good power supply should be as small as possible, typically in the m</a:t>
            </a:r>
            <a:r>
              <a:rPr lang="en-GB" dirty="0">
                <a:sym typeface="Symbol" panose="05050102010706020507" pitchFamily="18" charset="2"/>
              </a:rPr>
              <a:t></a:t>
            </a:r>
            <a:r>
              <a:rPr lang="en-GB" dirty="0"/>
              <a:t> region for a commercial supply. </a:t>
            </a:r>
            <a:endParaRPr lang="en-GB" b="1" dirty="0"/>
          </a:p>
          <a:p>
            <a:r>
              <a:rPr lang="en-GB" dirty="0"/>
              <a:t>In order to determine Rout we need to know how </a:t>
            </a:r>
            <a:r>
              <a:rPr lang="en-GB" dirty="0" err="1"/>
              <a:t>Vout</a:t>
            </a:r>
            <a:r>
              <a:rPr lang="en-GB" dirty="0"/>
              <a:t> changes with respect to </a:t>
            </a:r>
            <a:r>
              <a:rPr lang="en-GB" dirty="0" err="1"/>
              <a:t>Iout</a:t>
            </a:r>
            <a:r>
              <a:rPr lang="en-GB" dirty="0"/>
              <a:t>. </a:t>
            </a:r>
          </a:p>
          <a:p>
            <a:pPr marL="0" indent="0">
              <a:buNone/>
            </a:pPr>
            <a:endParaRPr lang="en-GB" dirty="0"/>
          </a:p>
          <a:p>
            <a:pPr marL="0" indent="0" algn="ctr">
              <a:buNone/>
            </a:pPr>
            <a:r>
              <a:rPr lang="en-GB" b="1" dirty="0"/>
              <a:t>Rout = </a:t>
            </a:r>
            <a:r>
              <a:rPr lang="en-GB" b="1" dirty="0">
                <a:sym typeface="Symbol" panose="05050102010706020507" pitchFamily="18" charset="2"/>
              </a:rPr>
              <a:t></a:t>
            </a:r>
            <a:r>
              <a:rPr lang="en-GB" b="1" dirty="0"/>
              <a:t> </a:t>
            </a:r>
            <a:r>
              <a:rPr lang="en-GB" b="1" dirty="0" err="1"/>
              <a:t>Vout</a:t>
            </a:r>
            <a:r>
              <a:rPr lang="en-GB" b="1" dirty="0"/>
              <a:t> / </a:t>
            </a:r>
            <a:r>
              <a:rPr lang="en-GB" b="1" dirty="0">
                <a:sym typeface="Symbol" panose="05050102010706020507" pitchFamily="18" charset="2"/>
              </a:rPr>
              <a:t></a:t>
            </a:r>
            <a:r>
              <a:rPr lang="en-GB" b="1" dirty="0"/>
              <a:t> </a:t>
            </a:r>
            <a:r>
              <a:rPr lang="en-GB" b="1" dirty="0" err="1"/>
              <a:t>Iout</a:t>
            </a:r>
            <a:r>
              <a:rPr lang="en-GB" dirty="0"/>
              <a:t>  ( constant Vin</a:t>
            </a:r>
            <a:r>
              <a:rPr lang="en-GB" dirty="0" smtClean="0"/>
              <a:t>)</a:t>
            </a:r>
            <a:r>
              <a:rPr lang="en-GB" dirty="0"/>
              <a:t> </a:t>
            </a:r>
            <a:endParaRPr lang="en-GB" dirty="0" smtClean="0"/>
          </a:p>
          <a:p>
            <a:pPr marL="0" indent="0" algn="ctr">
              <a:buNone/>
            </a:pPr>
            <a:endParaRPr lang="en-GB" dirty="0"/>
          </a:p>
          <a:p>
            <a:r>
              <a:rPr lang="en-GB" dirty="0" smtClean="0"/>
              <a:t>e.g. if </a:t>
            </a:r>
            <a:r>
              <a:rPr lang="en-GB" dirty="0"/>
              <a:t>a change in </a:t>
            </a:r>
            <a:r>
              <a:rPr lang="en-GB" dirty="0" err="1"/>
              <a:t>Vout</a:t>
            </a:r>
            <a:r>
              <a:rPr lang="en-GB" dirty="0"/>
              <a:t> of 0.2 V occurs when a change in load current from 50 to 100 mA occurs then :</a:t>
            </a:r>
          </a:p>
          <a:p>
            <a:pPr marL="0" indent="0">
              <a:buNone/>
            </a:pPr>
            <a:endParaRPr lang="en-GB" dirty="0"/>
          </a:p>
          <a:p>
            <a:pPr marL="0" indent="0" algn="ctr">
              <a:buNone/>
            </a:pPr>
            <a:r>
              <a:rPr lang="en-GB" b="1" dirty="0" smtClean="0"/>
              <a:t>Rout </a:t>
            </a:r>
            <a:r>
              <a:rPr lang="en-GB" dirty="0"/>
              <a:t>= </a:t>
            </a:r>
            <a:r>
              <a:rPr lang="en-GB" b="1" dirty="0">
                <a:sym typeface="Symbol" panose="05050102010706020507" pitchFamily="18" charset="2"/>
              </a:rPr>
              <a:t></a:t>
            </a:r>
            <a:r>
              <a:rPr lang="en-GB" b="1" dirty="0"/>
              <a:t> </a:t>
            </a:r>
            <a:r>
              <a:rPr lang="en-GB" b="1" dirty="0" err="1"/>
              <a:t>Vout</a:t>
            </a:r>
            <a:r>
              <a:rPr lang="en-GB" b="1" dirty="0"/>
              <a:t> / </a:t>
            </a:r>
            <a:r>
              <a:rPr lang="en-GB" b="1" dirty="0">
                <a:sym typeface="Symbol" panose="05050102010706020507" pitchFamily="18" charset="2"/>
              </a:rPr>
              <a:t></a:t>
            </a:r>
            <a:r>
              <a:rPr lang="en-GB" b="1" dirty="0"/>
              <a:t> </a:t>
            </a:r>
            <a:r>
              <a:rPr lang="en-GB" b="1" dirty="0" err="1"/>
              <a:t>Iout</a:t>
            </a:r>
            <a:r>
              <a:rPr lang="en-GB" dirty="0"/>
              <a:t>  = 0.2 / (100 – 50 ) mA  </a:t>
            </a:r>
          </a:p>
          <a:p>
            <a:pPr marL="0" indent="0" algn="ctr">
              <a:buNone/>
            </a:pPr>
            <a:r>
              <a:rPr lang="en-GB" dirty="0"/>
              <a:t> </a:t>
            </a:r>
            <a:r>
              <a:rPr lang="en-GB" b="1" u="sng" dirty="0" smtClean="0"/>
              <a:t>Therefore </a:t>
            </a:r>
            <a:r>
              <a:rPr lang="en-GB" b="1" u="sng" dirty="0"/>
              <a:t>Rout = 4</a:t>
            </a:r>
            <a:r>
              <a:rPr lang="en-GB" b="1" u="sng" dirty="0">
                <a:sym typeface="Symbol" panose="05050102010706020507" pitchFamily="18" charset="2"/>
              </a:rPr>
              <a:t></a:t>
            </a:r>
            <a:r>
              <a:rPr lang="en-GB" b="1" u="sng" dirty="0"/>
              <a:t> </a:t>
            </a:r>
            <a:endParaRPr lang="en-GB" b="1" dirty="0"/>
          </a:p>
        </p:txBody>
      </p:sp>
    </p:spTree>
    <p:extLst>
      <p:ext uri="{BB962C8B-B14F-4D97-AF65-F5344CB8AC3E}">
        <p14:creationId xmlns:p14="http://schemas.microsoft.com/office/powerpoint/2010/main" val="405189620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Load Regulation</a:t>
            </a:r>
            <a:endParaRPr lang="en-GB" dirty="0"/>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p:txBody>
              <a:bodyPr>
                <a:normAutofit/>
              </a:bodyPr>
              <a:lstStyle/>
              <a:p>
                <a:r>
                  <a:rPr lang="en-GB" sz="1600" dirty="0" smtClean="0"/>
                  <a:t>Load </a:t>
                </a:r>
                <a:r>
                  <a:rPr lang="en-GB" sz="1600" dirty="0"/>
                  <a:t>regulation defines how the output voltage varies with changes in load current from zero to full load (as a %) , assuming Vin remains constant.</a:t>
                </a:r>
              </a:p>
              <a:p>
                <a:pPr marL="0" indent="0">
                  <a:buNone/>
                </a:pPr>
                <a:endParaRPr lang="en-GB" sz="1600" b="0" i="1" dirty="0" smtClean="0">
                  <a:latin typeface="Cambria Math" panose="02040503050406030204" pitchFamily="18" charset="0"/>
                </a:endParaRPr>
              </a:p>
              <a:p>
                <a:pPr marL="0" indent="0">
                  <a:buNone/>
                </a:pPr>
                <a14:m>
                  <m:oMathPara xmlns:m="http://schemas.openxmlformats.org/officeDocument/2006/math">
                    <m:oMathParaPr>
                      <m:jc m:val="centerGroup"/>
                    </m:oMathParaPr>
                    <m:oMath xmlns:m="http://schemas.openxmlformats.org/officeDocument/2006/math">
                      <m:r>
                        <a:rPr lang="en-GB" sz="1600" b="0" i="0" smtClean="0">
                          <a:latin typeface="Cambria Math" panose="02040503050406030204" pitchFamily="18" charset="0"/>
                        </a:rPr>
                        <m:t>%</m:t>
                      </m:r>
                      <m:r>
                        <m:rPr>
                          <m:sty m:val="p"/>
                        </m:rPr>
                        <a:rPr lang="en-GB" sz="1600" b="0" i="0" smtClean="0">
                          <a:latin typeface="Cambria Math" panose="02040503050406030204" pitchFamily="18" charset="0"/>
                        </a:rPr>
                        <m:t>Load</m:t>
                      </m:r>
                      <m:r>
                        <a:rPr lang="en-GB" sz="1600" b="0" i="0" smtClean="0">
                          <a:latin typeface="Cambria Math" panose="02040503050406030204" pitchFamily="18" charset="0"/>
                        </a:rPr>
                        <m:t> </m:t>
                      </m:r>
                      <m:r>
                        <m:rPr>
                          <m:sty m:val="p"/>
                        </m:rPr>
                        <a:rPr lang="en-GB" sz="1600" b="0" i="0" smtClean="0">
                          <a:latin typeface="Cambria Math" panose="02040503050406030204" pitchFamily="18" charset="0"/>
                        </a:rPr>
                        <m:t>regulation</m:t>
                      </m:r>
                      <m:r>
                        <a:rPr lang="en-GB" sz="1600" b="0" i="0" smtClean="0">
                          <a:latin typeface="Cambria Math" panose="02040503050406030204" pitchFamily="18" charset="0"/>
                        </a:rPr>
                        <m:t>= </m:t>
                      </m:r>
                      <m:f>
                        <m:fPr>
                          <m:ctrlPr>
                            <a:rPr lang="en-GB" sz="1600" b="0" smtClean="0">
                              <a:latin typeface="Cambria Math" panose="02040503050406030204" pitchFamily="18" charset="0"/>
                            </a:rPr>
                          </m:ctrlPr>
                        </m:fPr>
                        <m:num>
                          <m:r>
                            <m:rPr>
                              <m:sty m:val="p"/>
                            </m:rPr>
                            <a:rPr lang="en-GB" sz="1600" b="0" i="0" smtClean="0">
                              <a:latin typeface="Cambria Math" panose="02040503050406030204" pitchFamily="18" charset="0"/>
                            </a:rPr>
                            <m:t>VNL</m:t>
                          </m:r>
                          <m:r>
                            <a:rPr lang="en-GB" sz="1600" b="0" i="0" smtClean="0">
                              <a:latin typeface="Cambria Math" panose="02040503050406030204" pitchFamily="18" charset="0"/>
                            </a:rPr>
                            <m:t>−</m:t>
                          </m:r>
                          <m:r>
                            <m:rPr>
                              <m:sty m:val="p"/>
                            </m:rPr>
                            <a:rPr lang="en-GB" sz="1600" b="0" i="0" smtClean="0">
                              <a:latin typeface="Cambria Math" panose="02040503050406030204" pitchFamily="18" charset="0"/>
                            </a:rPr>
                            <m:t>VFL</m:t>
                          </m:r>
                        </m:num>
                        <m:den>
                          <m:r>
                            <m:rPr>
                              <m:sty m:val="p"/>
                            </m:rPr>
                            <a:rPr lang="en-GB" sz="1600" b="0" i="0" smtClean="0">
                              <a:latin typeface="Cambria Math" panose="02040503050406030204" pitchFamily="18" charset="0"/>
                            </a:rPr>
                            <m:t>VNL</m:t>
                          </m:r>
                        </m:den>
                      </m:f>
                      <m:r>
                        <a:rPr lang="en-GB" sz="1600" b="0" i="0" smtClean="0">
                          <a:latin typeface="Cambria Math" panose="02040503050406030204" pitchFamily="18" charset="0"/>
                          <a:ea typeface="Cambria Math" panose="02040503050406030204" pitchFamily="18" charset="0"/>
                        </a:rPr>
                        <m:t>×100%</m:t>
                      </m:r>
                    </m:oMath>
                  </m:oMathPara>
                </a14:m>
                <a:endParaRPr lang="en-GB" sz="1600" dirty="0" smtClean="0"/>
              </a:p>
              <a:p>
                <a:pPr marL="0" indent="0">
                  <a:buNone/>
                </a:pPr>
                <a:endParaRPr lang="en-GB" sz="1600" dirty="0"/>
              </a:p>
              <a:p>
                <a:pPr marL="0" indent="0" algn="ctr">
                  <a:buNone/>
                </a:pPr>
                <a:r>
                  <a:rPr lang="en-GB" sz="1600" dirty="0" smtClean="0"/>
                  <a:t>where </a:t>
                </a:r>
                <a:r>
                  <a:rPr lang="en-GB" sz="1600" dirty="0"/>
                  <a:t>VNL = no load o/p voltage </a:t>
                </a:r>
                <a:r>
                  <a:rPr lang="en-GB" sz="1600" dirty="0" smtClean="0"/>
                  <a:t>and VFL  </a:t>
                </a:r>
                <a:r>
                  <a:rPr lang="en-GB" sz="1600" dirty="0"/>
                  <a:t>= full load output voltage.</a:t>
                </a:r>
              </a:p>
              <a:p>
                <a:pPr marL="0" indent="0">
                  <a:buNone/>
                </a:pPr>
                <a:r>
                  <a:rPr lang="en-GB" sz="1600" dirty="0"/>
                  <a:t> </a:t>
                </a:r>
              </a:p>
              <a:p>
                <a:r>
                  <a:rPr lang="en-GB" sz="1600" dirty="0"/>
                  <a:t>e.g. if the output voltage of a 10 V series regulator drops by  0.1 V as the load current goes from zero to maximum value, the % load regulation is given by:</a:t>
                </a:r>
              </a:p>
              <a:p>
                <a:pPr marL="0" indent="0">
                  <a:buNone/>
                </a:pPr>
                <a:r>
                  <a:rPr lang="en-GB" sz="1600" dirty="0"/>
                  <a:t> </a:t>
                </a:r>
              </a:p>
              <a:p>
                <a:endParaRPr lang="en-GB" sz="1600" dirty="0" smtClean="0">
                  <a:latin typeface="Cambria Math" panose="02040503050406030204" pitchFamily="18" charset="0"/>
                </a:endParaRPr>
              </a:p>
              <a:p>
                <a:pPr marL="0" indent="0">
                  <a:buNone/>
                </a:pPr>
                <a14:m>
                  <m:oMathPara xmlns:m="http://schemas.openxmlformats.org/officeDocument/2006/math">
                    <m:oMathParaPr>
                      <m:jc m:val="centerGroup"/>
                    </m:oMathParaPr>
                    <m:oMath xmlns:m="http://schemas.openxmlformats.org/officeDocument/2006/math">
                      <m:r>
                        <a:rPr lang="en-GB" sz="1600">
                          <a:latin typeface="Cambria Math" panose="02040503050406030204" pitchFamily="18" charset="0"/>
                        </a:rPr>
                        <m:t>%</m:t>
                      </m:r>
                      <m:r>
                        <m:rPr>
                          <m:sty m:val="p"/>
                        </m:rPr>
                        <a:rPr lang="en-GB" sz="1600">
                          <a:latin typeface="Cambria Math" panose="02040503050406030204" pitchFamily="18" charset="0"/>
                        </a:rPr>
                        <m:t>Load</m:t>
                      </m:r>
                      <m:r>
                        <a:rPr lang="en-GB" sz="1600">
                          <a:latin typeface="Cambria Math" panose="02040503050406030204" pitchFamily="18" charset="0"/>
                        </a:rPr>
                        <m:t> </m:t>
                      </m:r>
                      <m:r>
                        <m:rPr>
                          <m:sty m:val="p"/>
                        </m:rPr>
                        <a:rPr lang="en-GB" sz="1600">
                          <a:latin typeface="Cambria Math" panose="02040503050406030204" pitchFamily="18" charset="0"/>
                        </a:rPr>
                        <m:t>regulation</m:t>
                      </m:r>
                      <m:r>
                        <a:rPr lang="en-GB" sz="1600">
                          <a:latin typeface="Cambria Math" panose="02040503050406030204" pitchFamily="18" charset="0"/>
                        </a:rPr>
                        <m:t>= </m:t>
                      </m:r>
                      <m:f>
                        <m:fPr>
                          <m:ctrlPr>
                            <a:rPr lang="en-GB" sz="1600" i="1">
                              <a:latin typeface="Cambria Math" panose="02040503050406030204" pitchFamily="18" charset="0"/>
                            </a:rPr>
                          </m:ctrlPr>
                        </m:fPr>
                        <m:num>
                          <m:r>
                            <m:rPr>
                              <m:sty m:val="p"/>
                            </m:rPr>
                            <a:rPr lang="en-GB" sz="1600">
                              <a:latin typeface="Cambria Math" panose="02040503050406030204" pitchFamily="18" charset="0"/>
                            </a:rPr>
                            <m:t>VNL</m:t>
                          </m:r>
                          <m:r>
                            <a:rPr lang="en-GB" sz="1600">
                              <a:latin typeface="Cambria Math" panose="02040503050406030204" pitchFamily="18" charset="0"/>
                            </a:rPr>
                            <m:t>−</m:t>
                          </m:r>
                          <m:r>
                            <m:rPr>
                              <m:sty m:val="p"/>
                            </m:rPr>
                            <a:rPr lang="en-GB" sz="1600">
                              <a:latin typeface="Cambria Math" panose="02040503050406030204" pitchFamily="18" charset="0"/>
                            </a:rPr>
                            <m:t>VFL</m:t>
                          </m:r>
                        </m:num>
                        <m:den>
                          <m:r>
                            <m:rPr>
                              <m:sty m:val="p"/>
                            </m:rPr>
                            <a:rPr lang="en-GB" sz="1600">
                              <a:latin typeface="Cambria Math" panose="02040503050406030204" pitchFamily="18" charset="0"/>
                            </a:rPr>
                            <m:t>VNL</m:t>
                          </m:r>
                        </m:den>
                      </m:f>
                      <m:r>
                        <a:rPr lang="en-GB" sz="1600">
                          <a:latin typeface="Cambria Math" panose="02040503050406030204" pitchFamily="18" charset="0"/>
                          <a:ea typeface="Cambria Math" panose="02040503050406030204" pitchFamily="18" charset="0"/>
                        </a:rPr>
                        <m:t>×100%</m:t>
                      </m:r>
                      <m:r>
                        <a:rPr lang="en-GB" sz="1600" b="0" i="0" smtClean="0">
                          <a:latin typeface="Cambria Math" panose="02040503050406030204" pitchFamily="18" charset="0"/>
                          <a:ea typeface="Cambria Math" panose="02040503050406030204" pitchFamily="18" charset="0"/>
                        </a:rPr>
                        <m:t>=</m:t>
                      </m:r>
                      <m:f>
                        <m:fPr>
                          <m:ctrlPr>
                            <a:rPr lang="en-GB" sz="1600" i="1">
                              <a:latin typeface="Cambria Math" panose="02040503050406030204" pitchFamily="18" charset="0"/>
                            </a:rPr>
                          </m:ctrlPr>
                        </m:fPr>
                        <m:num>
                          <m:r>
                            <a:rPr lang="en-GB" sz="1600" b="0" i="0" smtClean="0">
                              <a:latin typeface="Cambria Math" panose="02040503050406030204" pitchFamily="18" charset="0"/>
                            </a:rPr>
                            <m:t>10</m:t>
                          </m:r>
                          <m:r>
                            <a:rPr lang="en-GB" sz="1600">
                              <a:latin typeface="Cambria Math" panose="02040503050406030204" pitchFamily="18" charset="0"/>
                            </a:rPr>
                            <m:t>−</m:t>
                          </m:r>
                          <m:r>
                            <a:rPr lang="en-GB" sz="1600" b="0" i="0" smtClean="0">
                              <a:latin typeface="Cambria Math" panose="02040503050406030204" pitchFamily="18" charset="0"/>
                            </a:rPr>
                            <m:t>9.9</m:t>
                          </m:r>
                        </m:num>
                        <m:den>
                          <m:r>
                            <a:rPr lang="en-GB" sz="1600" b="0" i="0" smtClean="0">
                              <a:latin typeface="Cambria Math" panose="02040503050406030204" pitchFamily="18" charset="0"/>
                            </a:rPr>
                            <m:t>10</m:t>
                          </m:r>
                        </m:den>
                      </m:f>
                      <m:r>
                        <a:rPr lang="en-GB" sz="1600">
                          <a:latin typeface="Cambria Math" panose="02040503050406030204" pitchFamily="18" charset="0"/>
                          <a:ea typeface="Cambria Math" panose="02040503050406030204" pitchFamily="18" charset="0"/>
                        </a:rPr>
                        <m:t>×100%</m:t>
                      </m:r>
                      <m:r>
                        <a:rPr lang="en-GB" sz="1600" b="0" i="0" smtClean="0">
                          <a:latin typeface="Cambria Math" panose="02040503050406030204" pitchFamily="18" charset="0"/>
                          <a:ea typeface="Cambria Math" panose="02040503050406030204" pitchFamily="18" charset="0"/>
                        </a:rPr>
                        <m:t>=1%</m:t>
                      </m:r>
                    </m:oMath>
                  </m:oMathPara>
                </a14:m>
                <a:endParaRPr lang="en-GB" sz="1600"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296" t="-467" r="-593"/>
                </a:stretch>
              </a:blipFill>
            </p:spPr>
            <p:txBody>
              <a:bodyPr/>
              <a:lstStyle/>
              <a:p>
                <a:r>
                  <a:rPr lang="en-GB">
                    <a:noFill/>
                  </a:rPr>
                  <a:t> </a:t>
                </a:r>
              </a:p>
            </p:txBody>
          </p:sp>
        </mc:Fallback>
      </mc:AlternateContent>
    </p:spTree>
    <p:extLst>
      <p:ext uri="{BB962C8B-B14F-4D97-AF65-F5344CB8AC3E}">
        <p14:creationId xmlns:p14="http://schemas.microsoft.com/office/powerpoint/2010/main" val="252948785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Integrated Circuit Voltage Regulators</a:t>
            </a:r>
            <a:endParaRPr lang="en-GB" dirty="0"/>
          </a:p>
        </p:txBody>
      </p:sp>
      <p:sp>
        <p:nvSpPr>
          <p:cNvPr id="3" name="Content Placeholder 2"/>
          <p:cNvSpPr>
            <a:spLocks noGrp="1"/>
          </p:cNvSpPr>
          <p:nvPr>
            <p:ph idx="1"/>
          </p:nvPr>
        </p:nvSpPr>
        <p:spPr>
          <a:xfrm>
            <a:off x="457200" y="1600201"/>
            <a:ext cx="6807200" cy="3917032"/>
          </a:xfrm>
        </p:spPr>
        <p:txBody>
          <a:bodyPr/>
          <a:lstStyle/>
          <a:p>
            <a:r>
              <a:rPr lang="en-GB" dirty="0"/>
              <a:t> The 7805 </a:t>
            </a:r>
            <a:r>
              <a:rPr lang="en-GB" dirty="0" smtClean="0"/>
              <a:t>IC </a:t>
            </a:r>
            <a:r>
              <a:rPr lang="en-GB" dirty="0"/>
              <a:t>voltage regulator is an industrial standard device for providing a stabilized </a:t>
            </a:r>
            <a:r>
              <a:rPr lang="en-GB" dirty="0" smtClean="0"/>
              <a:t>DC </a:t>
            </a:r>
            <a:r>
              <a:rPr lang="en-GB" dirty="0"/>
              <a:t>supply with a minimum component </a:t>
            </a:r>
            <a:r>
              <a:rPr lang="en-GB" dirty="0" smtClean="0"/>
              <a:t>count.</a:t>
            </a:r>
          </a:p>
          <a:p>
            <a:endParaRPr lang="en-GB" dirty="0"/>
          </a:p>
        </p:txBody>
      </p:sp>
      <p:pic>
        <p:nvPicPr>
          <p:cNvPr id="8" name="Picture 7"/>
          <p:cNvPicPr>
            <a:picLocks noChangeAspect="1"/>
          </p:cNvPicPr>
          <p:nvPr/>
        </p:nvPicPr>
        <p:blipFill>
          <a:blip r:embed="rId2">
            <a:clrChange>
              <a:clrFrom>
                <a:srgbClr val="FFFFFF"/>
              </a:clrFrom>
              <a:clrTo>
                <a:srgbClr val="FFFFFF">
                  <a:alpha val="0"/>
                </a:srgbClr>
              </a:clrTo>
            </a:clrChange>
          </a:blip>
          <a:stretch>
            <a:fillRect/>
          </a:stretch>
        </p:blipFill>
        <p:spPr>
          <a:xfrm>
            <a:off x="6913033" y="1276880"/>
            <a:ext cx="2167467" cy="2528712"/>
          </a:xfrm>
          <a:prstGeom prst="rect">
            <a:avLst/>
          </a:prstGeom>
        </p:spPr>
      </p:pic>
      <p:pic>
        <p:nvPicPr>
          <p:cNvPr id="9" name="Picture 8"/>
          <p:cNvPicPr>
            <a:picLocks noChangeAspect="1"/>
          </p:cNvPicPr>
          <p:nvPr/>
        </p:nvPicPr>
        <p:blipFill>
          <a:blip r:embed="rId3"/>
          <a:stretch>
            <a:fillRect/>
          </a:stretch>
        </p:blipFill>
        <p:spPr>
          <a:xfrm>
            <a:off x="987984" y="3712201"/>
            <a:ext cx="7168032" cy="1577407"/>
          </a:xfrm>
          <a:prstGeom prst="rect">
            <a:avLst/>
          </a:prstGeom>
        </p:spPr>
      </p:pic>
      <p:sp>
        <p:nvSpPr>
          <p:cNvPr id="10" name="Rectangle 9"/>
          <p:cNvSpPr/>
          <p:nvPr/>
        </p:nvSpPr>
        <p:spPr>
          <a:xfrm>
            <a:off x="3218392" y="4015317"/>
            <a:ext cx="422275" cy="4656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2" name="Straight Connector 11"/>
          <p:cNvCxnSpPr>
            <a:stCxn id="10" idx="1"/>
            <a:endCxn id="10" idx="3"/>
          </p:cNvCxnSpPr>
          <p:nvPr/>
        </p:nvCxnSpPr>
        <p:spPr>
          <a:xfrm>
            <a:off x="3218392" y="4038600"/>
            <a:ext cx="42227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86610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Integrated Circuit Voltage Regulators</a:t>
            </a:r>
            <a:endParaRPr lang="en-GB" dirty="0"/>
          </a:p>
        </p:txBody>
      </p:sp>
      <p:sp>
        <p:nvSpPr>
          <p:cNvPr id="3" name="Content Placeholder 2"/>
          <p:cNvSpPr>
            <a:spLocks noGrp="1"/>
          </p:cNvSpPr>
          <p:nvPr>
            <p:ph idx="1"/>
          </p:nvPr>
        </p:nvSpPr>
        <p:spPr/>
        <p:txBody>
          <a:bodyPr>
            <a:normAutofit fontScale="92500" lnSpcReduction="20000"/>
          </a:bodyPr>
          <a:lstStyle/>
          <a:p>
            <a:r>
              <a:rPr lang="en-GB" dirty="0"/>
              <a:t>This is a three terminal I.C. device with </a:t>
            </a:r>
            <a:r>
              <a:rPr lang="en-GB" dirty="0" err="1"/>
              <a:t>i</a:t>
            </a:r>
            <a:r>
              <a:rPr lang="en-GB" dirty="0"/>
              <a:t>/p, o/p and ground terminals.</a:t>
            </a:r>
            <a:endParaRPr lang="en-GB" b="1" dirty="0"/>
          </a:p>
          <a:p>
            <a:pPr marL="0" indent="0">
              <a:buNone/>
            </a:pPr>
            <a:r>
              <a:rPr lang="en-GB" dirty="0"/>
              <a:t>Typical examples are:</a:t>
            </a:r>
          </a:p>
          <a:p>
            <a:pPr marL="0" indent="0">
              <a:buNone/>
            </a:pPr>
            <a:endParaRPr lang="en-GB" dirty="0"/>
          </a:p>
          <a:p>
            <a:pPr marL="0" indent="0">
              <a:buNone/>
            </a:pPr>
            <a:r>
              <a:rPr lang="en-GB" dirty="0"/>
              <a:t>7805	+5 V regulator</a:t>
            </a:r>
          </a:p>
          <a:p>
            <a:pPr marL="0" indent="0">
              <a:buNone/>
            </a:pPr>
            <a:r>
              <a:rPr lang="en-GB" dirty="0"/>
              <a:t>7812    +12 V regulator</a:t>
            </a:r>
          </a:p>
          <a:p>
            <a:pPr marL="0" indent="0">
              <a:buNone/>
            </a:pPr>
            <a:r>
              <a:rPr lang="en-GB" dirty="0"/>
              <a:t>7905	- 5 V regulator</a:t>
            </a:r>
          </a:p>
          <a:p>
            <a:pPr marL="0" indent="0">
              <a:buNone/>
            </a:pPr>
            <a:r>
              <a:rPr lang="en-GB" dirty="0"/>
              <a:t>7915   -15 V regulator.</a:t>
            </a:r>
          </a:p>
          <a:p>
            <a:endParaRPr lang="en-GB" dirty="0"/>
          </a:p>
        </p:txBody>
      </p:sp>
      <p:grpSp>
        <p:nvGrpSpPr>
          <p:cNvPr id="4" name="Group 3"/>
          <p:cNvGrpSpPr/>
          <p:nvPr/>
        </p:nvGrpSpPr>
        <p:grpSpPr>
          <a:xfrm>
            <a:off x="5112107" y="2906954"/>
            <a:ext cx="3471662" cy="1903305"/>
            <a:chOff x="0" y="0"/>
            <a:chExt cx="2629457" cy="1353309"/>
          </a:xfrm>
        </p:grpSpPr>
        <p:sp>
          <p:nvSpPr>
            <p:cNvPr id="5" name="Rectangle 4"/>
            <p:cNvSpPr>
              <a:spLocks noChangeArrowheads="1"/>
            </p:cNvSpPr>
            <p:nvPr/>
          </p:nvSpPr>
          <p:spPr bwMode="auto">
            <a:xfrm>
              <a:off x="1028142" y="0"/>
              <a:ext cx="685800" cy="492125"/>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upright="1">
              <a:noAutofit/>
            </a:bodyPr>
            <a:lstStyle/>
            <a:p>
              <a:endParaRPr lang="en-GB"/>
            </a:p>
          </p:txBody>
        </p:sp>
        <p:cxnSp>
          <p:nvCxnSpPr>
            <p:cNvPr id="6" name="Line 324"/>
            <p:cNvCxnSpPr>
              <a:cxnSpLocks noChangeShapeType="1"/>
            </p:cNvCxnSpPr>
            <p:nvPr/>
          </p:nvCxnSpPr>
          <p:spPr bwMode="auto">
            <a:xfrm flipH="1">
              <a:off x="0" y="245327"/>
              <a:ext cx="1028700"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cxnSp>
        <p:cxnSp>
          <p:nvCxnSpPr>
            <p:cNvPr id="7" name="Line 325"/>
            <p:cNvCxnSpPr>
              <a:cxnSpLocks noChangeShapeType="1"/>
            </p:cNvCxnSpPr>
            <p:nvPr/>
          </p:nvCxnSpPr>
          <p:spPr bwMode="auto">
            <a:xfrm>
              <a:off x="1715057" y="245327"/>
              <a:ext cx="914400"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cxnSp>
        <p:cxnSp>
          <p:nvCxnSpPr>
            <p:cNvPr id="8" name="Line 326"/>
            <p:cNvCxnSpPr>
              <a:cxnSpLocks noChangeShapeType="1"/>
            </p:cNvCxnSpPr>
            <p:nvPr/>
          </p:nvCxnSpPr>
          <p:spPr bwMode="auto">
            <a:xfrm>
              <a:off x="1371600" y="492884"/>
              <a:ext cx="0" cy="86042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cxnSp>
        <p:cxnSp>
          <p:nvCxnSpPr>
            <p:cNvPr id="9" name="Line 327"/>
            <p:cNvCxnSpPr>
              <a:cxnSpLocks noChangeShapeType="1"/>
            </p:cNvCxnSpPr>
            <p:nvPr/>
          </p:nvCxnSpPr>
          <p:spPr bwMode="auto">
            <a:xfrm flipH="1">
              <a:off x="0" y="1351528"/>
              <a:ext cx="2628900"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cxnSp>
        <p:sp>
          <p:nvSpPr>
            <p:cNvPr id="10" name="Text Box 328"/>
            <p:cNvSpPr txBox="1">
              <a:spLocks noChangeArrowheads="1"/>
            </p:cNvSpPr>
            <p:nvPr/>
          </p:nvSpPr>
          <p:spPr bwMode="auto">
            <a:xfrm>
              <a:off x="1086129" y="122664"/>
              <a:ext cx="581025" cy="24574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rot="0" vert="horz" wrap="square" lIns="91440" tIns="45720" rIns="91440" bIns="45720" anchor="t" anchorCtr="0" upright="1">
              <a:noAutofit/>
            </a:bodyPr>
            <a:lstStyle/>
            <a:p>
              <a:pPr>
                <a:spcAft>
                  <a:spcPts val="0"/>
                </a:spcAft>
                <a:tabLst>
                  <a:tab pos="2637155" algn="ctr"/>
                  <a:tab pos="5274310" algn="r"/>
                  <a:tab pos="457200" algn="l"/>
                </a:tabLst>
              </a:pPr>
              <a:r>
                <a:rPr lang="en-GB" sz="1600" dirty="0">
                  <a:effectLst/>
                  <a:latin typeface="Times New Roman" panose="02020603050405020304" pitchFamily="18" charset="0"/>
                  <a:ea typeface="Times New Roman" panose="02020603050405020304" pitchFamily="18" charset="0"/>
                </a:rPr>
                <a:t>7805</a:t>
              </a:r>
              <a:endParaRPr lang="en-GB" sz="1000" dirty="0">
                <a:effectLst/>
                <a:latin typeface="Times New Roman" panose="02020603050405020304" pitchFamily="18" charset="0"/>
                <a:ea typeface="Times New Roman" panose="02020603050405020304" pitchFamily="18" charset="0"/>
              </a:endParaRPr>
            </a:p>
          </p:txBody>
        </p:sp>
        <p:cxnSp>
          <p:nvCxnSpPr>
            <p:cNvPr id="11" name="Line 329"/>
            <p:cNvCxnSpPr>
              <a:cxnSpLocks noChangeShapeType="1"/>
            </p:cNvCxnSpPr>
            <p:nvPr/>
          </p:nvCxnSpPr>
          <p:spPr bwMode="auto">
            <a:xfrm>
              <a:off x="570942" y="245327"/>
              <a:ext cx="0" cy="49212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cxnSp>
        <p:cxnSp>
          <p:nvCxnSpPr>
            <p:cNvPr id="12" name="Line 330"/>
            <p:cNvCxnSpPr>
              <a:cxnSpLocks noChangeShapeType="1"/>
            </p:cNvCxnSpPr>
            <p:nvPr/>
          </p:nvCxnSpPr>
          <p:spPr bwMode="auto">
            <a:xfrm>
              <a:off x="570942" y="860874"/>
              <a:ext cx="0" cy="49212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cxnSp>
        <p:cxnSp>
          <p:nvCxnSpPr>
            <p:cNvPr id="13" name="Line 331"/>
            <p:cNvCxnSpPr>
              <a:cxnSpLocks noChangeShapeType="1"/>
            </p:cNvCxnSpPr>
            <p:nvPr/>
          </p:nvCxnSpPr>
          <p:spPr bwMode="auto">
            <a:xfrm flipH="1">
              <a:off x="343457" y="860874"/>
              <a:ext cx="457200"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cxnSp>
        <p:cxnSp>
          <p:nvCxnSpPr>
            <p:cNvPr id="14" name="Line 332"/>
            <p:cNvCxnSpPr>
              <a:cxnSpLocks noChangeShapeType="1"/>
            </p:cNvCxnSpPr>
            <p:nvPr/>
          </p:nvCxnSpPr>
          <p:spPr bwMode="auto">
            <a:xfrm flipH="1">
              <a:off x="343457" y="738211"/>
              <a:ext cx="457200"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cxnSp>
        <p:cxnSp>
          <p:nvCxnSpPr>
            <p:cNvPr id="15" name="Line 333"/>
            <p:cNvCxnSpPr>
              <a:cxnSpLocks noChangeShapeType="1"/>
            </p:cNvCxnSpPr>
            <p:nvPr/>
          </p:nvCxnSpPr>
          <p:spPr bwMode="auto">
            <a:xfrm>
              <a:off x="2286000" y="245327"/>
              <a:ext cx="0" cy="49212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cxnSp>
        <p:cxnSp>
          <p:nvCxnSpPr>
            <p:cNvPr id="16" name="Line 334"/>
            <p:cNvCxnSpPr>
              <a:cxnSpLocks noChangeShapeType="1"/>
            </p:cNvCxnSpPr>
            <p:nvPr/>
          </p:nvCxnSpPr>
          <p:spPr bwMode="auto">
            <a:xfrm>
              <a:off x="2286000" y="860874"/>
              <a:ext cx="0" cy="49212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cxnSp>
        <p:cxnSp>
          <p:nvCxnSpPr>
            <p:cNvPr id="17" name="Line 335"/>
            <p:cNvCxnSpPr>
              <a:cxnSpLocks noChangeShapeType="1"/>
            </p:cNvCxnSpPr>
            <p:nvPr/>
          </p:nvCxnSpPr>
          <p:spPr bwMode="auto">
            <a:xfrm flipH="1">
              <a:off x="2056285" y="860874"/>
              <a:ext cx="457200"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cxnSp>
        <p:cxnSp>
          <p:nvCxnSpPr>
            <p:cNvPr id="18" name="Line 336"/>
            <p:cNvCxnSpPr>
              <a:cxnSpLocks noChangeShapeType="1"/>
            </p:cNvCxnSpPr>
            <p:nvPr/>
          </p:nvCxnSpPr>
          <p:spPr bwMode="auto">
            <a:xfrm flipH="1">
              <a:off x="2056285" y="738211"/>
              <a:ext cx="457200"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cxnSp>
      </p:grpSp>
      <p:sp>
        <p:nvSpPr>
          <p:cNvPr id="19" name="Text Box 328"/>
          <p:cNvSpPr txBox="1">
            <a:spLocks noChangeArrowheads="1"/>
          </p:cNvSpPr>
          <p:nvPr/>
        </p:nvSpPr>
        <p:spPr bwMode="auto">
          <a:xfrm>
            <a:off x="4866931" y="2626416"/>
            <a:ext cx="1243050" cy="556939"/>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rot="0" vert="horz" wrap="square" lIns="91440" tIns="45720" rIns="91440" bIns="45720" anchor="t" anchorCtr="0" upright="1">
            <a:noAutofit/>
          </a:bodyPr>
          <a:lstStyle/>
          <a:p>
            <a:pPr>
              <a:spcAft>
                <a:spcPts val="0"/>
              </a:spcAft>
              <a:tabLst>
                <a:tab pos="2637155" algn="ctr"/>
                <a:tab pos="5274310" algn="r"/>
                <a:tab pos="457200" algn="l"/>
              </a:tabLst>
            </a:pPr>
            <a:r>
              <a:rPr lang="en-GB" sz="1600" dirty="0" smtClean="0">
                <a:effectLst/>
                <a:latin typeface="Times New Roman" panose="02020603050405020304" pitchFamily="18" charset="0"/>
                <a:ea typeface="Times New Roman" panose="02020603050405020304" pitchFamily="18" charset="0"/>
              </a:rPr>
              <a:t>Unregulated Input</a:t>
            </a:r>
            <a:endParaRPr lang="en-GB" sz="1000" dirty="0">
              <a:effectLst/>
              <a:latin typeface="Times New Roman" panose="02020603050405020304" pitchFamily="18" charset="0"/>
              <a:ea typeface="Times New Roman" panose="02020603050405020304" pitchFamily="18" charset="0"/>
            </a:endParaRPr>
          </a:p>
        </p:txBody>
      </p:sp>
      <p:sp>
        <p:nvSpPr>
          <p:cNvPr id="20" name="Text Box 328"/>
          <p:cNvSpPr txBox="1">
            <a:spLocks noChangeArrowheads="1"/>
          </p:cNvSpPr>
          <p:nvPr/>
        </p:nvSpPr>
        <p:spPr bwMode="auto">
          <a:xfrm>
            <a:off x="7922322" y="2647038"/>
            <a:ext cx="1016657" cy="556939"/>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rot="0" vert="horz" wrap="square" lIns="91440" tIns="45720" rIns="91440" bIns="45720" anchor="t" anchorCtr="0" upright="1">
            <a:noAutofit/>
          </a:bodyPr>
          <a:lstStyle/>
          <a:p>
            <a:pPr>
              <a:spcAft>
                <a:spcPts val="0"/>
              </a:spcAft>
              <a:tabLst>
                <a:tab pos="2637155" algn="ctr"/>
                <a:tab pos="5274310" algn="r"/>
                <a:tab pos="457200" algn="l"/>
              </a:tabLst>
            </a:pPr>
            <a:r>
              <a:rPr lang="en-GB" sz="1600" dirty="0" smtClean="0">
                <a:effectLst/>
                <a:latin typeface="Times New Roman" panose="02020603050405020304" pitchFamily="18" charset="0"/>
                <a:ea typeface="Times New Roman" panose="02020603050405020304" pitchFamily="18" charset="0"/>
              </a:rPr>
              <a:t>Regulated Output</a:t>
            </a:r>
            <a:endParaRPr lang="en-GB" sz="10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62665842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Integrated Circuit Voltage Regulators</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The 78xx / 79xx series devices have </a:t>
            </a:r>
            <a:r>
              <a:rPr lang="en-GB" dirty="0"/>
              <a:t>built-in protection and feedback. </a:t>
            </a:r>
            <a:r>
              <a:rPr lang="en-GB" dirty="0" smtClean="0"/>
              <a:t>They have </a:t>
            </a:r>
            <a:r>
              <a:rPr lang="en-GB" dirty="0"/>
              <a:t>very good regulation properties despite its apparent simplistic structure. </a:t>
            </a:r>
            <a:endParaRPr lang="en-GB" dirty="0" smtClean="0"/>
          </a:p>
          <a:p>
            <a:r>
              <a:rPr lang="en-GB" dirty="0" smtClean="0"/>
              <a:t>The </a:t>
            </a:r>
            <a:r>
              <a:rPr lang="en-GB" dirty="0"/>
              <a:t>circuit actually consists of around 20 semiconductor devices and as many passive devices. </a:t>
            </a:r>
            <a:endParaRPr lang="en-GB" dirty="0" smtClean="0"/>
          </a:p>
          <a:p>
            <a:r>
              <a:rPr lang="en-GB" dirty="0" smtClean="0"/>
              <a:t>These </a:t>
            </a:r>
            <a:r>
              <a:rPr lang="en-GB" dirty="0"/>
              <a:t>type of regulators are essentially fixed voltage regulators, however, it is possible to convert them into variable supplies  provided we are prepared to accept reduced regulation performance. </a:t>
            </a:r>
            <a:endParaRPr lang="en-GB" dirty="0" smtClean="0"/>
          </a:p>
          <a:p>
            <a:r>
              <a:rPr lang="en-GB" dirty="0" smtClean="0"/>
              <a:t>There </a:t>
            </a:r>
            <a:r>
              <a:rPr lang="en-GB" dirty="0"/>
              <a:t>are, however, specially designed adjustable voltage regulators, such as theLM317 and </a:t>
            </a:r>
            <a:r>
              <a:rPr lang="en-GB" dirty="0">
                <a:sym typeface="Symbol" panose="05050102010706020507" pitchFamily="18" charset="2"/>
              </a:rPr>
              <a:t></a:t>
            </a:r>
            <a:r>
              <a:rPr lang="en-GB" dirty="0"/>
              <a:t>A723 I.C. regulator. Such devices have good regulation, temperature stability, output resistance and noise performance</a:t>
            </a:r>
            <a:r>
              <a:rPr lang="en-GB" dirty="0" smtClean="0"/>
              <a:t>.</a:t>
            </a:r>
            <a:endParaRPr lang="en-GB" b="1" dirty="0"/>
          </a:p>
        </p:txBody>
      </p:sp>
    </p:spTree>
    <p:extLst>
      <p:ext uri="{BB962C8B-B14F-4D97-AF65-F5344CB8AC3E}">
        <p14:creationId xmlns:p14="http://schemas.microsoft.com/office/powerpoint/2010/main" val="48057256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Application</a:t>
            </a:r>
            <a:endParaRPr lang="en-GB" dirty="0"/>
          </a:p>
        </p:txBody>
      </p:sp>
      <p:pic>
        <p:nvPicPr>
          <p:cNvPr id="4" name="Content Placeholder 3" descr="~AUT0001"/>
          <p:cNvPicPr>
            <a:picLocks noGrp="1"/>
          </p:cNvPicPr>
          <p:nvPr>
            <p:ph idx="1"/>
          </p:nvPr>
        </p:nvPicPr>
        <p:blipFill>
          <a:blip r:embed="rId2" cstate="print"/>
          <a:srcRect/>
          <a:stretch>
            <a:fillRect/>
          </a:stretch>
        </p:blipFill>
        <p:spPr bwMode="auto">
          <a:xfrm>
            <a:off x="414867" y="1350433"/>
            <a:ext cx="8221133" cy="4055533"/>
          </a:xfrm>
          <a:prstGeom prst="rect">
            <a:avLst/>
          </a:prstGeom>
          <a:noFill/>
          <a:ln w="9525">
            <a:noFill/>
            <a:miter lim="800000"/>
            <a:headEnd/>
            <a:tailEnd/>
          </a:ln>
        </p:spPr>
      </p:pic>
    </p:spTree>
    <p:extLst>
      <p:ext uri="{BB962C8B-B14F-4D97-AF65-F5344CB8AC3E}">
        <p14:creationId xmlns:p14="http://schemas.microsoft.com/office/powerpoint/2010/main" val="194599755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Example of a Split rail power supply (+</a:t>
            </a:r>
            <a:r>
              <a:rPr lang="en-GB" dirty="0" err="1" smtClean="0"/>
              <a:t>ve</a:t>
            </a:r>
            <a:r>
              <a:rPr lang="en-GB" dirty="0" smtClean="0"/>
              <a:t> and –</a:t>
            </a:r>
            <a:r>
              <a:rPr lang="en-GB" dirty="0" err="1" smtClean="0"/>
              <a:t>ve</a:t>
            </a:r>
            <a:r>
              <a:rPr lang="en-GB" dirty="0" smtClean="0"/>
              <a:t> outputs) </a:t>
            </a:r>
            <a:endParaRPr lang="en-GB" dirty="0"/>
          </a:p>
        </p:txBody>
      </p:sp>
      <p:pic>
        <p:nvPicPr>
          <p:cNvPr id="4" name="Content Placeholder 3" descr="http://datasheetoo.com/wp-content/uploads/2009/10/Dual-Voltage-Power-Supply-Circuit-Diagram.jpg"/>
          <p:cNvPicPr>
            <a:picLocks noGrp="1"/>
          </p:cNvPicPr>
          <p:nvPr>
            <p:ph idx="1"/>
          </p:nvPr>
        </p:nvPicPr>
        <p:blipFill>
          <a:blip r:embed="rId2" cstate="print"/>
          <a:srcRect/>
          <a:stretch>
            <a:fillRect/>
          </a:stretch>
        </p:blipFill>
        <p:spPr bwMode="auto">
          <a:xfrm>
            <a:off x="761999" y="1693333"/>
            <a:ext cx="7522633" cy="3416299"/>
          </a:xfrm>
          <a:prstGeom prst="rect">
            <a:avLst/>
          </a:prstGeom>
          <a:noFill/>
          <a:ln w="9525">
            <a:noFill/>
            <a:miter lim="800000"/>
            <a:headEnd/>
            <a:tailEnd/>
          </a:ln>
        </p:spPr>
      </p:pic>
    </p:spTree>
    <p:extLst>
      <p:ext uri="{BB962C8B-B14F-4D97-AF65-F5344CB8AC3E}">
        <p14:creationId xmlns:p14="http://schemas.microsoft.com/office/powerpoint/2010/main" val="114288513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ext Box 2"/>
          <p:cNvSpPr txBox="1">
            <a:spLocks noChangeArrowheads="1"/>
          </p:cNvSpPr>
          <p:nvPr/>
        </p:nvSpPr>
        <p:spPr bwMode="auto">
          <a:xfrm>
            <a:off x="915988" y="257175"/>
            <a:ext cx="5559425"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Bef>
                <a:spcPct val="50000"/>
              </a:spcBef>
            </a:pPr>
            <a:r>
              <a:rPr lang="en-GB" altLang="en-US" sz="2000" b="1">
                <a:solidFill>
                  <a:srgbClr val="00368D"/>
                </a:solidFill>
              </a:rPr>
              <a:t>Summary</a:t>
            </a:r>
          </a:p>
        </p:txBody>
      </p:sp>
      <p:sp>
        <p:nvSpPr>
          <p:cNvPr id="51223" name="Text Box 23"/>
          <p:cNvSpPr txBox="1">
            <a:spLocks noChangeArrowheads="1"/>
          </p:cNvSpPr>
          <p:nvPr/>
        </p:nvSpPr>
        <p:spPr bwMode="auto">
          <a:xfrm>
            <a:off x="901700" y="1804988"/>
            <a:ext cx="7907338" cy="2862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68288" indent="-268288"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spcAft>
                <a:spcPct val="50000"/>
              </a:spcAft>
              <a:buFont typeface="Wingdings" panose="05000000000000000000" pitchFamily="2" charset="2"/>
              <a:buChar char="n"/>
            </a:pPr>
            <a:r>
              <a:rPr lang="en-GB" altLang="en-US" sz="1800" dirty="0" smtClean="0">
                <a:solidFill>
                  <a:srgbClr val="00368D"/>
                </a:solidFill>
              </a:rPr>
              <a:t>Rectification</a:t>
            </a:r>
          </a:p>
          <a:p>
            <a:pPr>
              <a:spcAft>
                <a:spcPct val="50000"/>
              </a:spcAft>
              <a:buFont typeface="Wingdings" panose="05000000000000000000" pitchFamily="2" charset="2"/>
              <a:buChar char="n"/>
            </a:pPr>
            <a:r>
              <a:rPr lang="en-GB" altLang="en-US" sz="1800" dirty="0" smtClean="0">
                <a:solidFill>
                  <a:srgbClr val="00368D"/>
                </a:solidFill>
              </a:rPr>
              <a:t>Voltage regulator operation</a:t>
            </a:r>
          </a:p>
          <a:p>
            <a:pPr>
              <a:spcAft>
                <a:spcPct val="50000"/>
              </a:spcAft>
              <a:buFont typeface="Wingdings" panose="05000000000000000000" pitchFamily="2" charset="2"/>
              <a:buChar char="n"/>
            </a:pPr>
            <a:r>
              <a:rPr lang="en-GB" altLang="en-US" sz="1800" dirty="0" smtClean="0">
                <a:solidFill>
                  <a:srgbClr val="00368D"/>
                </a:solidFill>
              </a:rPr>
              <a:t>Over voltage protection</a:t>
            </a:r>
          </a:p>
          <a:p>
            <a:pPr>
              <a:spcAft>
                <a:spcPct val="50000"/>
              </a:spcAft>
              <a:buFont typeface="Wingdings" panose="05000000000000000000" pitchFamily="2" charset="2"/>
              <a:buChar char="n"/>
            </a:pPr>
            <a:r>
              <a:rPr lang="en-GB" altLang="en-US" sz="1800" dirty="0" smtClean="0">
                <a:solidFill>
                  <a:srgbClr val="00368D"/>
                </a:solidFill>
              </a:rPr>
              <a:t>Current limiting</a:t>
            </a:r>
          </a:p>
          <a:p>
            <a:pPr>
              <a:spcAft>
                <a:spcPct val="50000"/>
              </a:spcAft>
              <a:buFont typeface="Wingdings" panose="05000000000000000000" pitchFamily="2" charset="2"/>
              <a:buChar char="n"/>
            </a:pPr>
            <a:r>
              <a:rPr lang="en-GB" altLang="en-US" sz="1800" dirty="0" smtClean="0">
                <a:solidFill>
                  <a:srgbClr val="00368D"/>
                </a:solidFill>
              </a:rPr>
              <a:t>Power supply specifications</a:t>
            </a:r>
          </a:p>
          <a:p>
            <a:pPr>
              <a:spcAft>
                <a:spcPct val="50000"/>
              </a:spcAft>
              <a:buFont typeface="Wingdings" panose="05000000000000000000" pitchFamily="2" charset="2"/>
              <a:buChar char="n"/>
            </a:pPr>
            <a:r>
              <a:rPr lang="en-GB" altLang="en-US" sz="1800" dirty="0" smtClean="0">
                <a:solidFill>
                  <a:srgbClr val="00368D"/>
                </a:solidFill>
              </a:rPr>
              <a:t>Integrated circuit regulators</a:t>
            </a:r>
          </a:p>
          <a:p>
            <a:pPr>
              <a:spcAft>
                <a:spcPct val="50000"/>
              </a:spcAft>
              <a:buFont typeface="Wingdings" panose="05000000000000000000" pitchFamily="2" charset="2"/>
              <a:buChar char="n"/>
            </a:pPr>
            <a:r>
              <a:rPr lang="en-GB" altLang="en-US" sz="1800" dirty="0" smtClean="0">
                <a:solidFill>
                  <a:srgbClr val="00368D"/>
                </a:solidFill>
              </a:rPr>
              <a:t>Applications</a:t>
            </a:r>
            <a:endParaRPr lang="en-GB" altLang="en-US" sz="1800" dirty="0">
              <a:solidFill>
                <a:srgbClr val="00368D"/>
              </a:solidFill>
            </a:endParaRPr>
          </a:p>
        </p:txBody>
      </p:sp>
      <p:sp>
        <p:nvSpPr>
          <p:cNvPr id="51228" name="Text Box 28"/>
          <p:cNvSpPr txBox="1">
            <a:spLocks noChangeArrowheads="1"/>
          </p:cNvSpPr>
          <p:nvPr/>
        </p:nvSpPr>
        <p:spPr bwMode="auto">
          <a:xfrm>
            <a:off x="915988" y="884238"/>
            <a:ext cx="606901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r>
              <a:rPr lang="en-GB" altLang="en-US" sz="1800">
                <a:solidFill>
                  <a:srgbClr val="00368D"/>
                </a:solidFill>
              </a:rPr>
              <a:t>In this presentation you have seen:</a:t>
            </a:r>
          </a:p>
        </p:txBody>
      </p:sp>
      <p:sp>
        <p:nvSpPr>
          <p:cNvPr id="8" name="Text Box 32"/>
          <p:cNvSpPr txBox="1">
            <a:spLocks noChangeArrowheads="1"/>
          </p:cNvSpPr>
          <p:nvPr/>
        </p:nvSpPr>
        <p:spPr bwMode="auto">
          <a:xfrm>
            <a:off x="8272463" y="6330950"/>
            <a:ext cx="554037"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600">
                <a:solidFill>
                  <a:schemeClr val="tx1"/>
                </a:solidFill>
                <a:latin typeface="Arial" panose="020B0604020202020204" pitchFamily="34" charset="0"/>
                <a:cs typeface="Arial" panose="020B0604020202020204" pitchFamily="34" charset="0"/>
              </a:defRPr>
            </a:lvl1pPr>
            <a:lvl2pPr marL="742950" indent="-285750" eaLnBrk="0" hangingPunct="0">
              <a:defRPr sz="1600">
                <a:solidFill>
                  <a:schemeClr val="tx1"/>
                </a:solidFill>
                <a:latin typeface="Arial" panose="020B0604020202020204" pitchFamily="34" charset="0"/>
                <a:cs typeface="Arial" panose="020B0604020202020204" pitchFamily="34" charset="0"/>
              </a:defRPr>
            </a:lvl2pPr>
            <a:lvl3pPr marL="1143000" indent="-228600" eaLnBrk="0" hangingPunct="0">
              <a:defRPr sz="1600">
                <a:solidFill>
                  <a:schemeClr val="tx1"/>
                </a:solidFill>
                <a:latin typeface="Arial" panose="020B0604020202020204" pitchFamily="34" charset="0"/>
                <a:cs typeface="Arial" panose="020B0604020202020204" pitchFamily="34" charset="0"/>
              </a:defRPr>
            </a:lvl3pPr>
            <a:lvl4pPr marL="1600200" indent="-228600" eaLnBrk="0" hangingPunct="0">
              <a:defRPr sz="1600">
                <a:solidFill>
                  <a:schemeClr val="tx1"/>
                </a:solidFill>
                <a:latin typeface="Arial" panose="020B0604020202020204" pitchFamily="34" charset="0"/>
                <a:cs typeface="Arial" panose="020B0604020202020204" pitchFamily="34" charset="0"/>
              </a:defRPr>
            </a:lvl4pPr>
            <a:lvl5pPr marL="2057400" indent="-228600" eaLnBrk="0" hangingPunct="0">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600">
                <a:solidFill>
                  <a:schemeClr val="tx1"/>
                </a:solidFill>
                <a:latin typeface="Arial" panose="020B0604020202020204" pitchFamily="34" charset="0"/>
                <a:cs typeface="Arial" panose="020B0604020202020204" pitchFamily="34" charset="0"/>
              </a:defRPr>
            </a:lvl9pPr>
          </a:lstStyle>
          <a:p>
            <a:pPr algn="r" eaLnBrk="1" hangingPunct="1">
              <a:spcBef>
                <a:spcPct val="50000"/>
              </a:spcBef>
            </a:pPr>
            <a:r>
              <a:rPr lang="en-GB" altLang="en-US" sz="1400">
                <a:solidFill>
                  <a:srgbClr val="00368D"/>
                </a:solidFill>
              </a:rPr>
              <a:t>End </a:t>
            </a:r>
          </a:p>
        </p:txBody>
      </p:sp>
    </p:spTree>
    <p:extLst>
      <p:ext uri="{BB962C8B-B14F-4D97-AF65-F5344CB8AC3E}">
        <p14:creationId xmlns:p14="http://schemas.microsoft.com/office/powerpoint/2010/main" val="318245347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1228"/>
                                        </p:tgtEl>
                                        <p:attrNameLst>
                                          <p:attrName>style.visibility</p:attrName>
                                        </p:attrNameLst>
                                      </p:cBhvr>
                                      <p:to>
                                        <p:strVal val="visible"/>
                                      </p:to>
                                    </p:set>
                                    <p:animEffect transition="in" filter="fade">
                                      <p:cBhvr>
                                        <p:cTn id="7" dur="2000"/>
                                        <p:tgtEl>
                                          <p:spTgt spid="51228"/>
                                        </p:tgtEl>
                                      </p:cBhvr>
                                    </p:animEffect>
                                  </p:childTnLst>
                                </p:cTn>
                              </p:par>
                            </p:childTnLst>
                          </p:cTn>
                        </p:par>
                        <p:par>
                          <p:cTn id="8" fill="hold" nodeType="afterGroup">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51223"/>
                                        </p:tgtEl>
                                        <p:attrNameLst>
                                          <p:attrName>style.visibility</p:attrName>
                                        </p:attrNameLst>
                                      </p:cBhvr>
                                      <p:to>
                                        <p:strVal val="visible"/>
                                      </p:to>
                                    </p:set>
                                    <p:animEffect transition="in" filter="fade">
                                      <p:cBhvr>
                                        <p:cTn id="11" dur="2000"/>
                                        <p:tgtEl>
                                          <p:spTgt spid="51223"/>
                                        </p:tgtEl>
                                      </p:cBhvr>
                                    </p:animEffect>
                                  </p:childTnLst>
                                </p:cTn>
                              </p:par>
                            </p:childTnLst>
                          </p:cTn>
                        </p:par>
                        <p:par>
                          <p:cTn id="12" fill="hold" nodeType="afterGroup">
                            <p:stCondLst>
                              <p:cond delay="4000"/>
                            </p:stCondLst>
                            <p:childTnLst>
                              <p:par>
                                <p:cTn id="13" presetID="10" presetClass="entr" presetSubtype="0" fill="hold" grpId="0" nodeType="after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3" grpId="0"/>
      <p:bldP spid="51228" grpId="0"/>
      <p:bldP spid="8" grpId="0" autoUpdateAnimBg="0"/>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owerPoint Presentation Template.potx" id="{013D1B17-E047-448B-BB2D-EF6591305638}" vid="{271D05B8-AE56-469F-BB9F-571E53852B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0084126275C0F4EA2B226E682B7A175" ma:contentTypeVersion="13" ma:contentTypeDescription="Create a new document." ma:contentTypeScope="" ma:versionID="b0a6fffb61f5c99aae3b629f52a62cf0">
  <xsd:schema xmlns:xsd="http://www.w3.org/2001/XMLSchema" xmlns:xs="http://www.w3.org/2001/XMLSchema" xmlns:p="http://schemas.microsoft.com/office/2006/metadata/properties" xmlns:ns3="a12fe08c-d961-42b5-8243-a968499d8e5e" xmlns:ns4="bc2bc07b-b850-40fa-bc7b-300a8ce20a14" targetNamespace="http://schemas.microsoft.com/office/2006/metadata/properties" ma:root="true" ma:fieldsID="adcb3cfce0f75f129f6b94236a68a7f8" ns3:_="" ns4:_="">
    <xsd:import namespace="a12fe08c-d961-42b5-8243-a968499d8e5e"/>
    <xsd:import namespace="bc2bc07b-b850-40fa-bc7b-300a8ce20a14"/>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12fe08c-d961-42b5-8243-a968499d8e5e"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c2bc07b-b850-40fa-bc7b-300a8ce20a14"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internalName="MediaServiceAutoTags" ma:readOnly="true">
      <xsd:simpleType>
        <xsd:restriction base="dms:Text"/>
      </xsd:simpleType>
    </xsd:element>
    <xsd:element name="MediaServiceOCR" ma:index="14" nillable="true" ma:displayName="MediaServiceOCR"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221A9A3-50E5-48FF-AC1D-EC377919A3F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12fe08c-d961-42b5-8243-a968499d8e5e"/>
    <ds:schemaRef ds:uri="bc2bc07b-b850-40fa-bc7b-300a8ce20a1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5FE5181-DAB3-4200-9979-2379F5F4ABC8}">
  <ds:schemaRefs>
    <ds:schemaRef ds:uri="http://schemas.microsoft.com/sharepoint/v3/contenttype/forms"/>
  </ds:schemaRefs>
</ds:datastoreItem>
</file>

<file path=customXml/itemProps3.xml><?xml version="1.0" encoding="utf-8"?>
<ds:datastoreItem xmlns:ds="http://schemas.openxmlformats.org/officeDocument/2006/customXml" ds:itemID="{D2BAF376-2B97-4C22-B4F6-95CA35F09F71}">
  <ds:schemaRefs>
    <ds:schemaRef ds:uri="a12fe08c-d961-42b5-8243-a968499d8e5e"/>
    <ds:schemaRef ds:uri="http://schemas.microsoft.com/office/2006/documentManagement/types"/>
    <ds:schemaRef ds:uri="http://schemas.microsoft.com/office/infopath/2007/PartnerControls"/>
    <ds:schemaRef ds:uri="http://purl.org/dc/elements/1.1/"/>
    <ds:schemaRef ds:uri="http://schemas.openxmlformats.org/package/2006/metadata/core-properties"/>
    <ds:schemaRef ds:uri="http://purl.org/dc/terms/"/>
    <ds:schemaRef ds:uri="http://schemas.microsoft.com/office/2006/metadata/properties"/>
    <ds:schemaRef ds:uri="bc2bc07b-b850-40fa-bc7b-300a8ce20a14"/>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UWTSD PowerPoint Presentation Template</Template>
  <TotalTime>1117</TotalTime>
  <Words>2331</Words>
  <Application>Microsoft Office PowerPoint</Application>
  <PresentationFormat>On-screen Show (4:3)</PresentationFormat>
  <Paragraphs>270</Paragraphs>
  <Slides>36</Slides>
  <Notes>10</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1</vt:i4>
      </vt:variant>
      <vt:variant>
        <vt:lpstr>Slide Titles</vt:lpstr>
      </vt:variant>
      <vt:variant>
        <vt:i4>36</vt:i4>
      </vt:variant>
    </vt:vector>
  </HeadingPairs>
  <TitlesOfParts>
    <vt:vector size="45" baseType="lpstr">
      <vt:lpstr>Arial</vt:lpstr>
      <vt:lpstr>Calibri</vt:lpstr>
      <vt:lpstr>Cambria Math</vt:lpstr>
      <vt:lpstr>Myriad Pro</vt:lpstr>
      <vt:lpstr>Symbol</vt:lpstr>
      <vt:lpstr>Times New Roman</vt:lpstr>
      <vt:lpstr>Wingdings</vt:lpstr>
      <vt:lpstr>20140311PresentationUWTSDTemplate</vt:lpstr>
      <vt:lpstr>Paintbrush Picture</vt:lpstr>
      <vt:lpstr>Linear Power Supplies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Regulators</vt:lpstr>
      <vt:lpstr>Voltage regulator – block diagram</vt:lpstr>
      <vt:lpstr>Voltage Regulator</vt:lpstr>
      <vt:lpstr>Types of regulated supply</vt:lpstr>
      <vt:lpstr>Series regulators</vt:lpstr>
      <vt:lpstr>Shunt regulators</vt:lpstr>
      <vt:lpstr>Zener Stabilised Supply</vt:lpstr>
      <vt:lpstr>Zener stabilised supply</vt:lpstr>
      <vt:lpstr>Series voltage regulator with amplification and feedback</vt:lpstr>
      <vt:lpstr>Voltage Regulator - Operation</vt:lpstr>
      <vt:lpstr>Points to note</vt:lpstr>
      <vt:lpstr>Voltage regulator – worked example</vt:lpstr>
      <vt:lpstr>Protection</vt:lpstr>
      <vt:lpstr>Application of Current Limit Circuit to Series Regulator</vt:lpstr>
      <vt:lpstr>Current Limiting on Series Regulators</vt:lpstr>
      <vt:lpstr>Over Voltage Protection</vt:lpstr>
      <vt:lpstr>Power Supply Specifications</vt:lpstr>
      <vt:lpstr>Voltage stabilisation factor (s)</vt:lpstr>
      <vt:lpstr>Output Resistance</vt:lpstr>
      <vt:lpstr>Load Regulation</vt:lpstr>
      <vt:lpstr>Integrated Circuit Voltage Regulators</vt:lpstr>
      <vt:lpstr>Integrated Circuit Voltage Regulators</vt:lpstr>
      <vt:lpstr>Integrated Circuit Voltage Regulators</vt:lpstr>
      <vt:lpstr>Application</vt:lpstr>
      <vt:lpstr>Example of a Split rail power supply (+ve and –ve outputs)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Linear Power Supplies</dc:title>
  <dc:creator>Stephen Mosey</dc:creator>
  <cp:lastModifiedBy>Stephen Mosey</cp:lastModifiedBy>
  <cp:revision>12</cp:revision>
  <dcterms:created xsi:type="dcterms:W3CDTF">2020-03-18T13:44:46Z</dcterms:created>
  <dcterms:modified xsi:type="dcterms:W3CDTF">2020-03-19T08:22:30Z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0x010100A0084126275C0F4EA2B226E682B7A175</vt:lpwstr>
  </property>
</Properties>
</file>