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38"/>
  </p:notesMasterIdLst>
  <p:sldIdLst>
    <p:sldId id="257" r:id="rId5"/>
    <p:sldId id="530" r:id="rId6"/>
    <p:sldId id="531" r:id="rId7"/>
    <p:sldId id="643" r:id="rId8"/>
    <p:sldId id="533" r:id="rId9"/>
    <p:sldId id="258" r:id="rId10"/>
    <p:sldId id="627" r:id="rId11"/>
    <p:sldId id="507" r:id="rId12"/>
    <p:sldId id="508" r:id="rId13"/>
    <p:sldId id="259" r:id="rId14"/>
    <p:sldId id="740" r:id="rId15"/>
    <p:sldId id="534" r:id="rId16"/>
    <p:sldId id="628" r:id="rId17"/>
    <p:sldId id="629" r:id="rId18"/>
    <p:sldId id="630" r:id="rId19"/>
    <p:sldId id="266" r:id="rId20"/>
    <p:sldId id="644" r:id="rId21"/>
    <p:sldId id="738" r:id="rId22"/>
    <p:sldId id="268" r:id="rId23"/>
    <p:sldId id="631" r:id="rId24"/>
    <p:sldId id="632" r:id="rId25"/>
    <p:sldId id="633" r:id="rId26"/>
    <p:sldId id="634" r:id="rId27"/>
    <p:sldId id="635" r:id="rId28"/>
    <p:sldId id="636" r:id="rId29"/>
    <p:sldId id="645" r:id="rId30"/>
    <p:sldId id="646" r:id="rId31"/>
    <p:sldId id="637" r:id="rId32"/>
    <p:sldId id="638" r:id="rId33"/>
    <p:sldId id="639" r:id="rId34"/>
    <p:sldId id="640" r:id="rId35"/>
    <p:sldId id="641" r:id="rId36"/>
    <p:sldId id="64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9" autoAdjust="0"/>
    <p:restoredTop sz="94619" autoAdjust="0"/>
  </p:normalViewPr>
  <p:slideViewPr>
    <p:cSldViewPr snapToGrid="0">
      <p:cViewPr>
        <p:scale>
          <a:sx n="79" d="100"/>
          <a:sy n="79" d="100"/>
        </p:scale>
        <p:origin x="840"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025625-3687-487D-A42E-FF21A03CEAAC}"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A6EE6A9-DDE6-4F59-81D2-3D099C2052C4}">
      <dgm:prSet/>
      <dgm:spPr/>
      <dgm:t>
        <a:bodyPr/>
        <a:lstStyle/>
        <a:p>
          <a:r>
            <a:rPr lang="en-GB"/>
            <a:t>Do you have any work experience?</a:t>
          </a:r>
          <a:endParaRPr lang="en-US"/>
        </a:p>
      </dgm:t>
    </dgm:pt>
    <dgm:pt modelId="{0492F5F1-2DFC-45D0-91DD-2227FB349C40}" type="parTrans" cxnId="{C5E20FDF-D271-436E-9D03-1EF8E0E3C90C}">
      <dgm:prSet/>
      <dgm:spPr/>
      <dgm:t>
        <a:bodyPr/>
        <a:lstStyle/>
        <a:p>
          <a:endParaRPr lang="en-US"/>
        </a:p>
      </dgm:t>
    </dgm:pt>
    <dgm:pt modelId="{07E0456D-F1A6-4A26-8C56-D12F2C8B7CAC}" type="sibTrans" cxnId="{C5E20FDF-D271-436E-9D03-1EF8E0E3C90C}">
      <dgm:prSet/>
      <dgm:spPr/>
      <dgm:t>
        <a:bodyPr/>
        <a:lstStyle/>
        <a:p>
          <a:endParaRPr lang="en-US"/>
        </a:p>
      </dgm:t>
    </dgm:pt>
    <dgm:pt modelId="{9A3650FE-0D3A-4FB8-9017-536D9E932D85}">
      <dgm:prSet/>
      <dgm:spPr/>
      <dgm:t>
        <a:bodyPr/>
        <a:lstStyle/>
        <a:p>
          <a:r>
            <a:rPr lang="en-GB"/>
            <a:t>What is your current role?</a:t>
          </a:r>
          <a:endParaRPr lang="en-US"/>
        </a:p>
      </dgm:t>
    </dgm:pt>
    <dgm:pt modelId="{99ADD65D-5BEB-402E-8FBB-F368863A5F23}" type="parTrans" cxnId="{7BAEFC1B-1E89-4538-A59C-2996B804C75F}">
      <dgm:prSet/>
      <dgm:spPr/>
      <dgm:t>
        <a:bodyPr/>
        <a:lstStyle/>
        <a:p>
          <a:endParaRPr lang="en-US"/>
        </a:p>
      </dgm:t>
    </dgm:pt>
    <dgm:pt modelId="{B566B790-0BA1-4A52-850B-7DB157308643}" type="sibTrans" cxnId="{7BAEFC1B-1E89-4538-A59C-2996B804C75F}">
      <dgm:prSet/>
      <dgm:spPr/>
      <dgm:t>
        <a:bodyPr/>
        <a:lstStyle/>
        <a:p>
          <a:endParaRPr lang="en-US"/>
        </a:p>
      </dgm:t>
    </dgm:pt>
    <dgm:pt modelId="{AFEE599C-1E72-4792-8C00-88983AB65473}">
      <dgm:prSet/>
      <dgm:spPr/>
      <dgm:t>
        <a:bodyPr/>
        <a:lstStyle/>
        <a:p>
          <a:r>
            <a:rPr lang="en-GB"/>
            <a:t>What is your organisation’s industry background?</a:t>
          </a:r>
          <a:endParaRPr lang="en-US"/>
        </a:p>
      </dgm:t>
    </dgm:pt>
    <dgm:pt modelId="{2AEB83A7-058A-4FB4-A943-45FEB465F2D2}" type="parTrans" cxnId="{EDBD17DC-8C21-42DD-BDF6-2193576A7F92}">
      <dgm:prSet/>
      <dgm:spPr/>
      <dgm:t>
        <a:bodyPr/>
        <a:lstStyle/>
        <a:p>
          <a:endParaRPr lang="en-US"/>
        </a:p>
      </dgm:t>
    </dgm:pt>
    <dgm:pt modelId="{850681F5-1D07-4FCE-AF40-C2A520125424}" type="sibTrans" cxnId="{EDBD17DC-8C21-42DD-BDF6-2193576A7F92}">
      <dgm:prSet/>
      <dgm:spPr/>
      <dgm:t>
        <a:bodyPr/>
        <a:lstStyle/>
        <a:p>
          <a:endParaRPr lang="en-US"/>
        </a:p>
      </dgm:t>
    </dgm:pt>
    <dgm:pt modelId="{4EC3274F-19D4-45DD-BFB8-B9EE3F07A6EA}" type="pres">
      <dgm:prSet presAssocID="{FF025625-3687-487D-A42E-FF21A03CEAAC}" presName="hierChild1" presStyleCnt="0">
        <dgm:presLayoutVars>
          <dgm:chPref val="1"/>
          <dgm:dir/>
          <dgm:animOne val="branch"/>
          <dgm:animLvl val="lvl"/>
          <dgm:resizeHandles/>
        </dgm:presLayoutVars>
      </dgm:prSet>
      <dgm:spPr/>
    </dgm:pt>
    <dgm:pt modelId="{C63C71A6-5971-4AC2-9ED8-52406BA168FA}" type="pres">
      <dgm:prSet presAssocID="{6A6EE6A9-DDE6-4F59-81D2-3D099C2052C4}" presName="hierRoot1" presStyleCnt="0"/>
      <dgm:spPr/>
    </dgm:pt>
    <dgm:pt modelId="{849E429C-389D-4337-B3C2-3CC564D905E9}" type="pres">
      <dgm:prSet presAssocID="{6A6EE6A9-DDE6-4F59-81D2-3D099C2052C4}" presName="composite" presStyleCnt="0"/>
      <dgm:spPr/>
    </dgm:pt>
    <dgm:pt modelId="{3D745676-4BE4-4FED-B8DF-CFBA81B60510}" type="pres">
      <dgm:prSet presAssocID="{6A6EE6A9-DDE6-4F59-81D2-3D099C2052C4}" presName="background" presStyleLbl="node0" presStyleIdx="0" presStyleCnt="3"/>
      <dgm:spPr/>
    </dgm:pt>
    <dgm:pt modelId="{9EC24462-BC56-44DC-B79D-260FA0EEA957}" type="pres">
      <dgm:prSet presAssocID="{6A6EE6A9-DDE6-4F59-81D2-3D099C2052C4}" presName="text" presStyleLbl="fgAcc0" presStyleIdx="0" presStyleCnt="3">
        <dgm:presLayoutVars>
          <dgm:chPref val="3"/>
        </dgm:presLayoutVars>
      </dgm:prSet>
      <dgm:spPr/>
    </dgm:pt>
    <dgm:pt modelId="{D59B706D-0482-4DCF-AEF5-FD2B212CEB64}" type="pres">
      <dgm:prSet presAssocID="{6A6EE6A9-DDE6-4F59-81D2-3D099C2052C4}" presName="hierChild2" presStyleCnt="0"/>
      <dgm:spPr/>
    </dgm:pt>
    <dgm:pt modelId="{4EBCB0B5-2AE4-4F14-8A01-90A1F933D2D8}" type="pres">
      <dgm:prSet presAssocID="{9A3650FE-0D3A-4FB8-9017-536D9E932D85}" presName="hierRoot1" presStyleCnt="0"/>
      <dgm:spPr/>
    </dgm:pt>
    <dgm:pt modelId="{994D0778-7C5B-4AB4-B4B5-66BE4D8C685B}" type="pres">
      <dgm:prSet presAssocID="{9A3650FE-0D3A-4FB8-9017-536D9E932D85}" presName="composite" presStyleCnt="0"/>
      <dgm:spPr/>
    </dgm:pt>
    <dgm:pt modelId="{359C8451-221E-48F6-BBF5-44650B8364D5}" type="pres">
      <dgm:prSet presAssocID="{9A3650FE-0D3A-4FB8-9017-536D9E932D85}" presName="background" presStyleLbl="node0" presStyleIdx="1" presStyleCnt="3"/>
      <dgm:spPr/>
    </dgm:pt>
    <dgm:pt modelId="{759A39E3-A188-4714-A7A9-B69B3963ADDC}" type="pres">
      <dgm:prSet presAssocID="{9A3650FE-0D3A-4FB8-9017-536D9E932D85}" presName="text" presStyleLbl="fgAcc0" presStyleIdx="1" presStyleCnt="3">
        <dgm:presLayoutVars>
          <dgm:chPref val="3"/>
        </dgm:presLayoutVars>
      </dgm:prSet>
      <dgm:spPr/>
    </dgm:pt>
    <dgm:pt modelId="{D3027570-5E8D-44C1-B889-51789BF972DE}" type="pres">
      <dgm:prSet presAssocID="{9A3650FE-0D3A-4FB8-9017-536D9E932D85}" presName="hierChild2" presStyleCnt="0"/>
      <dgm:spPr/>
    </dgm:pt>
    <dgm:pt modelId="{AEFCAB0B-082B-4BE2-9CC1-6B3694E689FD}" type="pres">
      <dgm:prSet presAssocID="{AFEE599C-1E72-4792-8C00-88983AB65473}" presName="hierRoot1" presStyleCnt="0"/>
      <dgm:spPr/>
    </dgm:pt>
    <dgm:pt modelId="{D402E1C7-B081-4787-94B9-4C030E439462}" type="pres">
      <dgm:prSet presAssocID="{AFEE599C-1E72-4792-8C00-88983AB65473}" presName="composite" presStyleCnt="0"/>
      <dgm:spPr/>
    </dgm:pt>
    <dgm:pt modelId="{49C99BF1-E47C-4791-8943-925BE12CB865}" type="pres">
      <dgm:prSet presAssocID="{AFEE599C-1E72-4792-8C00-88983AB65473}" presName="background" presStyleLbl="node0" presStyleIdx="2" presStyleCnt="3"/>
      <dgm:spPr/>
    </dgm:pt>
    <dgm:pt modelId="{06673533-3C16-44AA-B988-985ADA05528E}" type="pres">
      <dgm:prSet presAssocID="{AFEE599C-1E72-4792-8C00-88983AB65473}" presName="text" presStyleLbl="fgAcc0" presStyleIdx="2" presStyleCnt="3">
        <dgm:presLayoutVars>
          <dgm:chPref val="3"/>
        </dgm:presLayoutVars>
      </dgm:prSet>
      <dgm:spPr/>
    </dgm:pt>
    <dgm:pt modelId="{9A70A500-19CF-40A9-B84B-581B6218B8E2}" type="pres">
      <dgm:prSet presAssocID="{AFEE599C-1E72-4792-8C00-88983AB65473}" presName="hierChild2" presStyleCnt="0"/>
      <dgm:spPr/>
    </dgm:pt>
  </dgm:ptLst>
  <dgm:cxnLst>
    <dgm:cxn modelId="{7BAEFC1B-1E89-4538-A59C-2996B804C75F}" srcId="{FF025625-3687-487D-A42E-FF21A03CEAAC}" destId="{9A3650FE-0D3A-4FB8-9017-536D9E932D85}" srcOrd="1" destOrd="0" parTransId="{99ADD65D-5BEB-402E-8FBB-F368863A5F23}" sibTransId="{B566B790-0BA1-4A52-850B-7DB157308643}"/>
    <dgm:cxn modelId="{EE92A838-A85B-4B03-8EAC-9FC6E3457945}" type="presOf" srcId="{6A6EE6A9-DDE6-4F59-81D2-3D099C2052C4}" destId="{9EC24462-BC56-44DC-B79D-260FA0EEA957}" srcOrd="0" destOrd="0" presId="urn:microsoft.com/office/officeart/2005/8/layout/hierarchy1"/>
    <dgm:cxn modelId="{029F8466-2503-4D27-86C5-71C054667699}" type="presOf" srcId="{AFEE599C-1E72-4792-8C00-88983AB65473}" destId="{06673533-3C16-44AA-B988-985ADA05528E}" srcOrd="0" destOrd="0" presId="urn:microsoft.com/office/officeart/2005/8/layout/hierarchy1"/>
    <dgm:cxn modelId="{73FAB698-5BA3-4DDC-9AF6-12B480C301CD}" type="presOf" srcId="{9A3650FE-0D3A-4FB8-9017-536D9E932D85}" destId="{759A39E3-A188-4714-A7A9-B69B3963ADDC}" srcOrd="0" destOrd="0" presId="urn:microsoft.com/office/officeart/2005/8/layout/hierarchy1"/>
    <dgm:cxn modelId="{EDBD17DC-8C21-42DD-BDF6-2193576A7F92}" srcId="{FF025625-3687-487D-A42E-FF21A03CEAAC}" destId="{AFEE599C-1E72-4792-8C00-88983AB65473}" srcOrd="2" destOrd="0" parTransId="{2AEB83A7-058A-4FB4-A943-45FEB465F2D2}" sibTransId="{850681F5-1D07-4FCE-AF40-C2A520125424}"/>
    <dgm:cxn modelId="{C5E20FDF-D271-436E-9D03-1EF8E0E3C90C}" srcId="{FF025625-3687-487D-A42E-FF21A03CEAAC}" destId="{6A6EE6A9-DDE6-4F59-81D2-3D099C2052C4}" srcOrd="0" destOrd="0" parTransId="{0492F5F1-2DFC-45D0-91DD-2227FB349C40}" sibTransId="{07E0456D-F1A6-4A26-8C56-D12F2C8B7CAC}"/>
    <dgm:cxn modelId="{791199E9-DF82-41DE-A10D-AA758536E252}" type="presOf" srcId="{FF025625-3687-487D-A42E-FF21A03CEAAC}" destId="{4EC3274F-19D4-45DD-BFB8-B9EE3F07A6EA}" srcOrd="0" destOrd="0" presId="urn:microsoft.com/office/officeart/2005/8/layout/hierarchy1"/>
    <dgm:cxn modelId="{1CF23E67-E36B-4888-98C8-81FE8FB5F776}" type="presParOf" srcId="{4EC3274F-19D4-45DD-BFB8-B9EE3F07A6EA}" destId="{C63C71A6-5971-4AC2-9ED8-52406BA168FA}" srcOrd="0" destOrd="0" presId="urn:microsoft.com/office/officeart/2005/8/layout/hierarchy1"/>
    <dgm:cxn modelId="{FDD88634-DB15-48CE-A1CB-397391AA75BD}" type="presParOf" srcId="{C63C71A6-5971-4AC2-9ED8-52406BA168FA}" destId="{849E429C-389D-4337-B3C2-3CC564D905E9}" srcOrd="0" destOrd="0" presId="urn:microsoft.com/office/officeart/2005/8/layout/hierarchy1"/>
    <dgm:cxn modelId="{055E79CC-8F6D-486A-800B-88EA1C88C4C1}" type="presParOf" srcId="{849E429C-389D-4337-B3C2-3CC564D905E9}" destId="{3D745676-4BE4-4FED-B8DF-CFBA81B60510}" srcOrd="0" destOrd="0" presId="urn:microsoft.com/office/officeart/2005/8/layout/hierarchy1"/>
    <dgm:cxn modelId="{CB603B3C-2CEA-48BD-B7AF-8BE5709DF46A}" type="presParOf" srcId="{849E429C-389D-4337-B3C2-3CC564D905E9}" destId="{9EC24462-BC56-44DC-B79D-260FA0EEA957}" srcOrd="1" destOrd="0" presId="urn:microsoft.com/office/officeart/2005/8/layout/hierarchy1"/>
    <dgm:cxn modelId="{712FC3D8-727F-4023-80CA-67C7CB236881}" type="presParOf" srcId="{C63C71A6-5971-4AC2-9ED8-52406BA168FA}" destId="{D59B706D-0482-4DCF-AEF5-FD2B212CEB64}" srcOrd="1" destOrd="0" presId="urn:microsoft.com/office/officeart/2005/8/layout/hierarchy1"/>
    <dgm:cxn modelId="{11D6DFEE-A2DA-4264-9D6A-B28561174275}" type="presParOf" srcId="{4EC3274F-19D4-45DD-BFB8-B9EE3F07A6EA}" destId="{4EBCB0B5-2AE4-4F14-8A01-90A1F933D2D8}" srcOrd="1" destOrd="0" presId="urn:microsoft.com/office/officeart/2005/8/layout/hierarchy1"/>
    <dgm:cxn modelId="{D1CD9303-F60A-400D-81F8-71E01395668C}" type="presParOf" srcId="{4EBCB0B5-2AE4-4F14-8A01-90A1F933D2D8}" destId="{994D0778-7C5B-4AB4-B4B5-66BE4D8C685B}" srcOrd="0" destOrd="0" presId="urn:microsoft.com/office/officeart/2005/8/layout/hierarchy1"/>
    <dgm:cxn modelId="{43F6A946-234F-44D4-92D8-32B5BA2EED86}" type="presParOf" srcId="{994D0778-7C5B-4AB4-B4B5-66BE4D8C685B}" destId="{359C8451-221E-48F6-BBF5-44650B8364D5}" srcOrd="0" destOrd="0" presId="urn:microsoft.com/office/officeart/2005/8/layout/hierarchy1"/>
    <dgm:cxn modelId="{82013314-290A-45C4-8789-B839C1ED5543}" type="presParOf" srcId="{994D0778-7C5B-4AB4-B4B5-66BE4D8C685B}" destId="{759A39E3-A188-4714-A7A9-B69B3963ADDC}" srcOrd="1" destOrd="0" presId="urn:microsoft.com/office/officeart/2005/8/layout/hierarchy1"/>
    <dgm:cxn modelId="{A7E8AEF4-20B4-4E34-A537-E64EECA898A2}" type="presParOf" srcId="{4EBCB0B5-2AE4-4F14-8A01-90A1F933D2D8}" destId="{D3027570-5E8D-44C1-B889-51789BF972DE}" srcOrd="1" destOrd="0" presId="urn:microsoft.com/office/officeart/2005/8/layout/hierarchy1"/>
    <dgm:cxn modelId="{06A97615-A290-4D4D-A9CA-318D5BBEC051}" type="presParOf" srcId="{4EC3274F-19D4-45DD-BFB8-B9EE3F07A6EA}" destId="{AEFCAB0B-082B-4BE2-9CC1-6B3694E689FD}" srcOrd="2" destOrd="0" presId="urn:microsoft.com/office/officeart/2005/8/layout/hierarchy1"/>
    <dgm:cxn modelId="{2B305541-CF92-4914-8B2F-1F8F325C80FF}" type="presParOf" srcId="{AEFCAB0B-082B-4BE2-9CC1-6B3694E689FD}" destId="{D402E1C7-B081-4787-94B9-4C030E439462}" srcOrd="0" destOrd="0" presId="urn:microsoft.com/office/officeart/2005/8/layout/hierarchy1"/>
    <dgm:cxn modelId="{38C6EA9A-EE30-47E7-A0C0-628CFE6049F1}" type="presParOf" srcId="{D402E1C7-B081-4787-94B9-4C030E439462}" destId="{49C99BF1-E47C-4791-8943-925BE12CB865}" srcOrd="0" destOrd="0" presId="urn:microsoft.com/office/officeart/2005/8/layout/hierarchy1"/>
    <dgm:cxn modelId="{56BF1D46-49D4-4815-B065-6355BD3FC717}" type="presParOf" srcId="{D402E1C7-B081-4787-94B9-4C030E439462}" destId="{06673533-3C16-44AA-B988-985ADA05528E}" srcOrd="1" destOrd="0" presId="urn:microsoft.com/office/officeart/2005/8/layout/hierarchy1"/>
    <dgm:cxn modelId="{AF117053-7A56-45C2-A69A-C4785E281331}" type="presParOf" srcId="{AEFCAB0B-082B-4BE2-9CC1-6B3694E689FD}" destId="{9A70A500-19CF-40A9-B84B-581B6218B8E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412F7A-A8FD-467E-8C1E-84C5CE185CC3}" type="doc">
      <dgm:prSet loTypeId="urn:microsoft.com/office/officeart/2018/2/layout/IconLabelDescriptionList" loCatId="icon" qsTypeId="urn:microsoft.com/office/officeart/2005/8/quickstyle/simple1" qsCatId="simple" csTypeId="urn:microsoft.com/office/officeart/2018/5/colors/Iconchunking_neutralbg_colorful2" csCatId="colorful" phldr="1"/>
      <dgm:spPr/>
      <dgm:t>
        <a:bodyPr/>
        <a:lstStyle/>
        <a:p>
          <a:endParaRPr lang="en-US"/>
        </a:p>
      </dgm:t>
    </dgm:pt>
    <dgm:pt modelId="{3D94D75E-D984-427B-A619-D57EBEDB3D8B}">
      <dgm:prSet/>
      <dgm:spPr/>
      <dgm:t>
        <a:bodyPr/>
        <a:lstStyle/>
        <a:p>
          <a:pPr>
            <a:defRPr b="1"/>
          </a:pPr>
          <a:r>
            <a:rPr lang="en-US" dirty="0"/>
            <a:t>Gwyneth Jones</a:t>
          </a:r>
        </a:p>
      </dgm:t>
    </dgm:pt>
    <dgm:pt modelId="{18E3FC83-69CE-4ABA-9493-985EE5A0C3C2}" type="parTrans" cxnId="{D607A2C6-EE73-46D8-A9CC-33526859B4F3}">
      <dgm:prSet/>
      <dgm:spPr/>
      <dgm:t>
        <a:bodyPr/>
        <a:lstStyle/>
        <a:p>
          <a:endParaRPr lang="en-US"/>
        </a:p>
      </dgm:t>
    </dgm:pt>
    <dgm:pt modelId="{B21CE810-D190-42B6-B511-AC52FDD6703A}" type="sibTrans" cxnId="{D607A2C6-EE73-46D8-A9CC-33526859B4F3}">
      <dgm:prSet/>
      <dgm:spPr/>
      <dgm:t>
        <a:bodyPr/>
        <a:lstStyle/>
        <a:p>
          <a:endParaRPr lang="en-US"/>
        </a:p>
      </dgm:t>
    </dgm:pt>
    <dgm:pt modelId="{8B5E657B-5F9C-4F51-BD00-483AE953DB8F}">
      <dgm:prSet/>
      <dgm:spPr/>
      <dgm:t>
        <a:bodyPr/>
        <a:lstStyle/>
        <a:p>
          <a:r>
            <a:rPr lang="en-GB" b="1" dirty="0"/>
            <a:t>Online module</a:t>
          </a:r>
        </a:p>
        <a:p>
          <a:endParaRPr lang="en-GB" b="1" dirty="0"/>
        </a:p>
        <a:p>
          <a:r>
            <a:rPr lang="en-GB" b="1" dirty="0"/>
            <a:t>Tuesday / Mornings (UK)</a:t>
          </a:r>
          <a:endParaRPr lang="en-US" dirty="0"/>
        </a:p>
      </dgm:t>
    </dgm:pt>
    <dgm:pt modelId="{56463E6F-8D04-4192-8B1B-C34088B294E5}" type="parTrans" cxnId="{08D25917-FA09-49D0-9D80-10598F425E25}">
      <dgm:prSet/>
      <dgm:spPr/>
      <dgm:t>
        <a:bodyPr/>
        <a:lstStyle/>
        <a:p>
          <a:endParaRPr lang="en-US"/>
        </a:p>
      </dgm:t>
    </dgm:pt>
    <dgm:pt modelId="{8CF35780-B646-4DCC-915B-934F204B09DA}" type="sibTrans" cxnId="{08D25917-FA09-49D0-9D80-10598F425E25}">
      <dgm:prSet/>
      <dgm:spPr/>
      <dgm:t>
        <a:bodyPr/>
        <a:lstStyle/>
        <a:p>
          <a:endParaRPr lang="en-US"/>
        </a:p>
      </dgm:t>
    </dgm:pt>
    <dgm:pt modelId="{00AB5506-8C71-4FA6-B602-322A742BB15B}">
      <dgm:prSet/>
      <dgm:spPr/>
      <dgm:t>
        <a:bodyPr/>
        <a:lstStyle/>
        <a:p>
          <a:pPr>
            <a:defRPr b="1"/>
          </a:pPr>
          <a:r>
            <a:rPr lang="en-US" dirty="0"/>
            <a:t>Gwyneth Jones</a:t>
          </a:r>
        </a:p>
      </dgm:t>
    </dgm:pt>
    <dgm:pt modelId="{EF0929AB-1CE4-49AC-A653-7EE8EE02C098}" type="parTrans" cxnId="{CBB6F8A3-53E2-47E8-A461-40F3EE7AB945}">
      <dgm:prSet/>
      <dgm:spPr/>
      <dgm:t>
        <a:bodyPr/>
        <a:lstStyle/>
        <a:p>
          <a:endParaRPr lang="en-US"/>
        </a:p>
      </dgm:t>
    </dgm:pt>
    <dgm:pt modelId="{10A5B876-C967-4FE0-BA88-47F16435F889}" type="sibTrans" cxnId="{CBB6F8A3-53E2-47E8-A461-40F3EE7AB945}">
      <dgm:prSet/>
      <dgm:spPr/>
      <dgm:t>
        <a:bodyPr/>
        <a:lstStyle/>
        <a:p>
          <a:endParaRPr lang="en-US"/>
        </a:p>
      </dgm:t>
    </dgm:pt>
    <dgm:pt modelId="{184A9AB8-A599-4D07-8ABE-4903DD8EB212}">
      <dgm:prSet/>
      <dgm:spPr/>
      <dgm:t>
        <a:bodyPr/>
        <a:lstStyle/>
        <a:p>
          <a:r>
            <a:rPr lang="en-GB" b="1" dirty="0"/>
            <a:t>On campus module</a:t>
          </a:r>
        </a:p>
        <a:p>
          <a:endParaRPr lang="en-US" b="1" dirty="0"/>
        </a:p>
        <a:p>
          <a:r>
            <a:rPr lang="en-US" b="1" dirty="0"/>
            <a:t>Wednesday Mornings (UK)</a:t>
          </a:r>
        </a:p>
      </dgm:t>
    </dgm:pt>
    <dgm:pt modelId="{AAF7696C-E6C1-4580-912D-367962BC926C}" type="parTrans" cxnId="{3C809C31-6336-4CB2-BC60-D8379D54AC69}">
      <dgm:prSet/>
      <dgm:spPr/>
      <dgm:t>
        <a:bodyPr/>
        <a:lstStyle/>
        <a:p>
          <a:endParaRPr lang="en-US"/>
        </a:p>
      </dgm:t>
    </dgm:pt>
    <dgm:pt modelId="{F420FBC6-C435-4C37-AE08-76F1F92CA58A}" type="sibTrans" cxnId="{3C809C31-6336-4CB2-BC60-D8379D54AC69}">
      <dgm:prSet/>
      <dgm:spPr/>
      <dgm:t>
        <a:bodyPr/>
        <a:lstStyle/>
        <a:p>
          <a:endParaRPr lang="en-US"/>
        </a:p>
      </dgm:t>
    </dgm:pt>
    <dgm:pt modelId="{030E7DDE-7263-4A06-862A-207C4E445B57}">
      <dgm:prSet/>
      <dgm:spPr/>
      <dgm:t>
        <a:bodyPr/>
        <a:lstStyle/>
        <a:p>
          <a:pPr>
            <a:defRPr b="1"/>
          </a:pPr>
          <a:r>
            <a:rPr lang="en-GB" b="1"/>
            <a:t>Moodle Module Page</a:t>
          </a:r>
          <a:endParaRPr lang="en-US"/>
        </a:p>
      </dgm:t>
    </dgm:pt>
    <dgm:pt modelId="{8CD82F8B-D205-4F6D-9615-ECA15C4B83EE}" type="parTrans" cxnId="{1A9859A1-898E-45D6-B4CA-7F979ADBCCF3}">
      <dgm:prSet/>
      <dgm:spPr/>
      <dgm:t>
        <a:bodyPr/>
        <a:lstStyle/>
        <a:p>
          <a:endParaRPr lang="en-US"/>
        </a:p>
      </dgm:t>
    </dgm:pt>
    <dgm:pt modelId="{3135ED27-8F17-4B3F-B420-58D01D6766F4}" type="sibTrans" cxnId="{1A9859A1-898E-45D6-B4CA-7F979ADBCCF3}">
      <dgm:prSet/>
      <dgm:spPr/>
      <dgm:t>
        <a:bodyPr/>
        <a:lstStyle/>
        <a:p>
          <a:endParaRPr lang="en-US"/>
        </a:p>
      </dgm:t>
    </dgm:pt>
    <dgm:pt modelId="{ECA5190C-F068-4942-9908-83697E84D21E}">
      <dgm:prSet/>
      <dgm:spPr/>
      <dgm:t>
        <a:bodyPr/>
        <a:lstStyle/>
        <a:p>
          <a:r>
            <a:rPr lang="en-GB"/>
            <a:t>Shared between both modules, incl.:</a:t>
          </a:r>
          <a:endParaRPr lang="en-US"/>
        </a:p>
      </dgm:t>
    </dgm:pt>
    <dgm:pt modelId="{8CBB9E23-5532-40C8-A645-4A6CDFB3343D}" type="parTrans" cxnId="{F9FC5CC9-51E7-4F4A-B6EE-F25EE696E561}">
      <dgm:prSet/>
      <dgm:spPr/>
      <dgm:t>
        <a:bodyPr/>
        <a:lstStyle/>
        <a:p>
          <a:endParaRPr lang="en-US"/>
        </a:p>
      </dgm:t>
    </dgm:pt>
    <dgm:pt modelId="{71EFDC83-58E3-4E04-AE5A-3F87D59C09CB}" type="sibTrans" cxnId="{F9FC5CC9-51E7-4F4A-B6EE-F25EE696E561}">
      <dgm:prSet/>
      <dgm:spPr/>
      <dgm:t>
        <a:bodyPr/>
        <a:lstStyle/>
        <a:p>
          <a:endParaRPr lang="en-US"/>
        </a:p>
      </dgm:t>
    </dgm:pt>
    <dgm:pt modelId="{DA46762E-ECE6-40B2-BE12-91485296E3F1}">
      <dgm:prSet/>
      <dgm:spPr/>
      <dgm:t>
        <a:bodyPr/>
        <a:lstStyle/>
        <a:p>
          <a:r>
            <a:rPr lang="en-GB"/>
            <a:t>Module Handbook</a:t>
          </a:r>
          <a:endParaRPr lang="en-US"/>
        </a:p>
      </dgm:t>
    </dgm:pt>
    <dgm:pt modelId="{D2D0AC90-9362-4A09-A01A-C4114D39AD1F}" type="parTrans" cxnId="{39FF4BD8-9D9E-459B-AC15-05CA59CEAEE6}">
      <dgm:prSet/>
      <dgm:spPr/>
      <dgm:t>
        <a:bodyPr/>
        <a:lstStyle/>
        <a:p>
          <a:endParaRPr lang="en-US"/>
        </a:p>
      </dgm:t>
    </dgm:pt>
    <dgm:pt modelId="{20AB525F-1AC0-4DE1-8496-C81683DE6FEE}" type="sibTrans" cxnId="{39FF4BD8-9D9E-459B-AC15-05CA59CEAEE6}">
      <dgm:prSet/>
      <dgm:spPr/>
      <dgm:t>
        <a:bodyPr/>
        <a:lstStyle/>
        <a:p>
          <a:endParaRPr lang="en-US"/>
        </a:p>
      </dgm:t>
    </dgm:pt>
    <dgm:pt modelId="{12F0BB78-1891-479E-9695-EECCA984CF55}">
      <dgm:prSet/>
      <dgm:spPr/>
      <dgm:t>
        <a:bodyPr/>
        <a:lstStyle/>
        <a:p>
          <a:r>
            <a:rPr lang="en-GB"/>
            <a:t>Background material</a:t>
          </a:r>
          <a:endParaRPr lang="en-US"/>
        </a:p>
      </dgm:t>
    </dgm:pt>
    <dgm:pt modelId="{BE1664D6-A4A3-4BF7-B7DA-4939F79001EC}" type="parTrans" cxnId="{5AAB8981-0CE4-4A42-9EBF-3E6B08D6F04E}">
      <dgm:prSet/>
      <dgm:spPr/>
      <dgm:t>
        <a:bodyPr/>
        <a:lstStyle/>
        <a:p>
          <a:endParaRPr lang="en-US"/>
        </a:p>
      </dgm:t>
    </dgm:pt>
    <dgm:pt modelId="{3881931A-4EC9-4E64-9F2E-F6A7F6EAF380}" type="sibTrans" cxnId="{5AAB8981-0CE4-4A42-9EBF-3E6B08D6F04E}">
      <dgm:prSet/>
      <dgm:spPr/>
      <dgm:t>
        <a:bodyPr/>
        <a:lstStyle/>
        <a:p>
          <a:endParaRPr lang="en-US"/>
        </a:p>
      </dgm:t>
    </dgm:pt>
    <dgm:pt modelId="{3EF73A53-762A-41F4-BA0D-25674785C350}">
      <dgm:prSet/>
      <dgm:spPr/>
      <dgm:t>
        <a:bodyPr/>
        <a:lstStyle/>
        <a:p>
          <a:r>
            <a:rPr lang="en-GB"/>
            <a:t>Assignment submission links</a:t>
          </a:r>
          <a:endParaRPr lang="en-US"/>
        </a:p>
      </dgm:t>
    </dgm:pt>
    <dgm:pt modelId="{FC8F7186-CD90-4C5F-8DD7-F785FDEAAEE6}" type="parTrans" cxnId="{0045A35E-2200-4D1C-86B6-75F20BA091C3}">
      <dgm:prSet/>
      <dgm:spPr/>
      <dgm:t>
        <a:bodyPr/>
        <a:lstStyle/>
        <a:p>
          <a:endParaRPr lang="en-US"/>
        </a:p>
      </dgm:t>
    </dgm:pt>
    <dgm:pt modelId="{CFBD0220-710B-440F-ABA0-68A78E5F758A}" type="sibTrans" cxnId="{0045A35E-2200-4D1C-86B6-75F20BA091C3}">
      <dgm:prSet/>
      <dgm:spPr/>
      <dgm:t>
        <a:bodyPr/>
        <a:lstStyle/>
        <a:p>
          <a:endParaRPr lang="en-US"/>
        </a:p>
      </dgm:t>
    </dgm:pt>
    <dgm:pt modelId="{4548341E-B14A-4287-B11A-25253EC7BAEF}">
      <dgm:prSet/>
      <dgm:spPr/>
      <dgm:t>
        <a:bodyPr/>
        <a:lstStyle/>
        <a:p>
          <a:r>
            <a:rPr lang="en-GB"/>
            <a:t>Etc.</a:t>
          </a:r>
          <a:endParaRPr lang="en-US"/>
        </a:p>
      </dgm:t>
    </dgm:pt>
    <dgm:pt modelId="{FBD82439-4DF2-48E2-9D19-89A6552F501A}" type="parTrans" cxnId="{D8F5D1CE-3B08-4973-ACC5-9AB518D0190E}">
      <dgm:prSet/>
      <dgm:spPr/>
      <dgm:t>
        <a:bodyPr/>
        <a:lstStyle/>
        <a:p>
          <a:endParaRPr lang="en-US"/>
        </a:p>
      </dgm:t>
    </dgm:pt>
    <dgm:pt modelId="{330004DB-8B95-4D45-997A-02F9862C283D}" type="sibTrans" cxnId="{D8F5D1CE-3B08-4973-ACC5-9AB518D0190E}">
      <dgm:prSet/>
      <dgm:spPr/>
      <dgm:t>
        <a:bodyPr/>
        <a:lstStyle/>
        <a:p>
          <a:endParaRPr lang="en-US"/>
        </a:p>
      </dgm:t>
    </dgm:pt>
    <dgm:pt modelId="{5F943E22-7B9A-413A-9C53-9DEB4EDF5E3B}">
      <dgm:prSet/>
      <dgm:spPr/>
      <dgm:t>
        <a:bodyPr/>
        <a:lstStyle/>
        <a:p>
          <a:r>
            <a:rPr lang="en-GB" dirty="0"/>
            <a:t>Communication through </a:t>
          </a:r>
          <a:r>
            <a:rPr lang="en-GB" dirty="0">
              <a:solidFill>
                <a:srgbClr val="00B0F0"/>
              </a:solidFill>
            </a:rPr>
            <a:t>Teams</a:t>
          </a:r>
          <a:endParaRPr lang="en-US" dirty="0">
            <a:solidFill>
              <a:srgbClr val="00B0F0"/>
            </a:solidFill>
          </a:endParaRPr>
        </a:p>
      </dgm:t>
    </dgm:pt>
    <dgm:pt modelId="{2BF846A0-918C-424D-AC0F-0CC29DB2BA15}" type="parTrans" cxnId="{DFA1C61F-CC17-404F-BE75-4FEFDA5D6342}">
      <dgm:prSet/>
      <dgm:spPr/>
      <dgm:t>
        <a:bodyPr/>
        <a:lstStyle/>
        <a:p>
          <a:endParaRPr lang="en-US"/>
        </a:p>
      </dgm:t>
    </dgm:pt>
    <dgm:pt modelId="{B937BB49-8D7C-4255-9FE6-129E9011B384}" type="sibTrans" cxnId="{DFA1C61F-CC17-404F-BE75-4FEFDA5D6342}">
      <dgm:prSet/>
      <dgm:spPr/>
      <dgm:t>
        <a:bodyPr/>
        <a:lstStyle/>
        <a:p>
          <a:endParaRPr lang="en-US"/>
        </a:p>
      </dgm:t>
    </dgm:pt>
    <dgm:pt modelId="{FEF54724-7F72-4F22-8D44-6E9528DD989F}">
      <dgm:prSet/>
      <dgm:spPr/>
      <dgm:t>
        <a:bodyPr/>
        <a:lstStyle/>
        <a:p>
          <a:r>
            <a:rPr lang="en-GB"/>
            <a:t>If in doubt – ask me! </a:t>
          </a:r>
          <a:r>
            <a:rPr lang="en-GB">
              <a:sym typeface="Wingdings" panose="05000000000000000000" pitchFamily="2" charset="2"/>
            </a:rPr>
            <a:t></a:t>
          </a:r>
          <a:endParaRPr lang="en-US"/>
        </a:p>
      </dgm:t>
    </dgm:pt>
    <dgm:pt modelId="{89B0A940-6879-4DD1-AC8B-778407332D8A}" type="parTrans" cxnId="{837AC0AC-0EDD-4790-B95D-912C5913B4AF}">
      <dgm:prSet/>
      <dgm:spPr/>
      <dgm:t>
        <a:bodyPr/>
        <a:lstStyle/>
        <a:p>
          <a:endParaRPr lang="en-US"/>
        </a:p>
      </dgm:t>
    </dgm:pt>
    <dgm:pt modelId="{8F759C76-CF78-47FA-A4CE-36A1BF0284A4}" type="sibTrans" cxnId="{837AC0AC-0EDD-4790-B95D-912C5913B4AF}">
      <dgm:prSet/>
      <dgm:spPr/>
      <dgm:t>
        <a:bodyPr/>
        <a:lstStyle/>
        <a:p>
          <a:endParaRPr lang="en-US"/>
        </a:p>
      </dgm:t>
    </dgm:pt>
    <dgm:pt modelId="{735AFB77-7CFA-4489-899A-744852A04496}" type="pres">
      <dgm:prSet presAssocID="{38412F7A-A8FD-467E-8C1E-84C5CE185CC3}" presName="root" presStyleCnt="0">
        <dgm:presLayoutVars>
          <dgm:dir/>
          <dgm:resizeHandles val="exact"/>
        </dgm:presLayoutVars>
      </dgm:prSet>
      <dgm:spPr/>
    </dgm:pt>
    <dgm:pt modelId="{B5AEFFF3-036B-4A8E-8C3F-FF6A38008651}" type="pres">
      <dgm:prSet presAssocID="{3D94D75E-D984-427B-A619-D57EBEDB3D8B}" presName="compNode" presStyleCnt="0"/>
      <dgm:spPr/>
    </dgm:pt>
    <dgm:pt modelId="{E48F82F9-CEA8-43BF-8994-1DDB46065D7A}" type="pres">
      <dgm:prSet presAssocID="{3D94D75E-D984-427B-A619-D57EBEDB3D8B}" presName="iconRect" presStyleLbl="node1" presStyleIdx="0" presStyleCnt="3" custLinFactX="178353" custLinFactNeighborX="200000" custLinFactNeighborY="7440"/>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itor"/>
        </a:ext>
      </dgm:extLst>
    </dgm:pt>
    <dgm:pt modelId="{97FFE10D-24DC-4BD4-9989-4987129EF4FC}" type="pres">
      <dgm:prSet presAssocID="{3D94D75E-D984-427B-A619-D57EBEDB3D8B}" presName="iconSpace" presStyleCnt="0"/>
      <dgm:spPr/>
    </dgm:pt>
    <dgm:pt modelId="{CD08E144-F290-4197-B5E0-CA732D09A117}" type="pres">
      <dgm:prSet presAssocID="{3D94D75E-D984-427B-A619-D57EBEDB3D8B}" presName="parTx" presStyleLbl="revTx" presStyleIdx="0" presStyleCnt="6">
        <dgm:presLayoutVars>
          <dgm:chMax val="0"/>
          <dgm:chPref val="0"/>
        </dgm:presLayoutVars>
      </dgm:prSet>
      <dgm:spPr/>
    </dgm:pt>
    <dgm:pt modelId="{CC5B7626-6A72-4707-9DE8-115958F56ACC}" type="pres">
      <dgm:prSet presAssocID="{3D94D75E-D984-427B-A619-D57EBEDB3D8B}" presName="txSpace" presStyleCnt="0"/>
      <dgm:spPr/>
    </dgm:pt>
    <dgm:pt modelId="{45AA6B8F-E517-4344-BD03-FD18E7160229}" type="pres">
      <dgm:prSet presAssocID="{3D94D75E-D984-427B-A619-D57EBEDB3D8B}" presName="desTx" presStyleLbl="revTx" presStyleIdx="1" presStyleCnt="6" custLinFactX="18521" custLinFactNeighborX="100000" custLinFactNeighborY="-3551">
        <dgm:presLayoutVars/>
      </dgm:prSet>
      <dgm:spPr/>
    </dgm:pt>
    <dgm:pt modelId="{2B1C0FB3-F9E7-42FE-B4AD-E579CC1FA3F5}" type="pres">
      <dgm:prSet presAssocID="{B21CE810-D190-42B6-B511-AC52FDD6703A}" presName="sibTrans" presStyleCnt="0"/>
      <dgm:spPr/>
    </dgm:pt>
    <dgm:pt modelId="{45BA7A52-5565-48B9-8F75-802B2DFBC569}" type="pres">
      <dgm:prSet presAssocID="{00AB5506-8C71-4FA6-B602-322A742BB15B}" presName="compNode" presStyleCnt="0"/>
      <dgm:spPr/>
    </dgm:pt>
    <dgm:pt modelId="{A93CE105-9BE0-4FFE-A1E2-C79435282513}" type="pres">
      <dgm:prSet presAssocID="{00AB5506-8C71-4FA6-B602-322A742BB15B}" presName="iconRect" presStyleLbl="node1" presStyleIdx="1" presStyleCnt="3" custLinFactX="-100000" custLinFactNeighborX="-194779" custLinFactNeighborY="7440"/>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nt"/>
        </a:ext>
      </dgm:extLst>
    </dgm:pt>
    <dgm:pt modelId="{B0AF933C-84AE-4FEA-854E-940682E68E50}" type="pres">
      <dgm:prSet presAssocID="{00AB5506-8C71-4FA6-B602-322A742BB15B}" presName="iconSpace" presStyleCnt="0"/>
      <dgm:spPr/>
    </dgm:pt>
    <dgm:pt modelId="{6569FD1F-9C1C-4FFD-9A5E-D1C4C6CFD964}" type="pres">
      <dgm:prSet presAssocID="{00AB5506-8C71-4FA6-B602-322A742BB15B}" presName="parTx" presStyleLbl="revTx" presStyleIdx="2" presStyleCnt="6">
        <dgm:presLayoutVars>
          <dgm:chMax val="0"/>
          <dgm:chPref val="0"/>
        </dgm:presLayoutVars>
      </dgm:prSet>
      <dgm:spPr/>
    </dgm:pt>
    <dgm:pt modelId="{CB513701-3261-4D4B-8C98-77AE8593D6E3}" type="pres">
      <dgm:prSet presAssocID="{00AB5506-8C71-4FA6-B602-322A742BB15B}" presName="txSpace" presStyleCnt="0"/>
      <dgm:spPr/>
    </dgm:pt>
    <dgm:pt modelId="{43C6E6A6-9993-440A-84D9-EE595907BAD9}" type="pres">
      <dgm:prSet presAssocID="{00AB5506-8C71-4FA6-B602-322A742BB15B}" presName="desTx" presStyleLbl="revTx" presStyleIdx="3" presStyleCnt="6" custLinFactX="-17755" custLinFactNeighborX="-100000" custLinFactNeighborY="-3408">
        <dgm:presLayoutVars/>
      </dgm:prSet>
      <dgm:spPr/>
    </dgm:pt>
    <dgm:pt modelId="{5718F623-E3C5-417A-950A-25E0EEE1F4E7}" type="pres">
      <dgm:prSet presAssocID="{10A5B876-C967-4FE0-BA88-47F16435F889}" presName="sibTrans" presStyleCnt="0"/>
      <dgm:spPr/>
    </dgm:pt>
    <dgm:pt modelId="{8557A95B-791D-4297-9F8F-83712D31F389}" type="pres">
      <dgm:prSet presAssocID="{030E7DDE-7263-4A06-862A-207C4E445B57}" presName="compNode" presStyleCnt="0"/>
      <dgm:spPr/>
    </dgm:pt>
    <dgm:pt modelId="{5CF301E9-4600-498E-AC7A-66CEF119AFF3}" type="pres">
      <dgm:prSet presAssocID="{030E7DDE-7263-4A06-862A-207C4E445B57}" presName="iconRect" presStyleLbl="node1" presStyleIdx="2" presStyleCnt="3" custLinFactNeighborX="67127" custLinFactNeighborY="7440"/>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0881DAB9-905C-4740-A045-C59BC9525966}" type="pres">
      <dgm:prSet presAssocID="{030E7DDE-7263-4A06-862A-207C4E445B57}" presName="iconSpace" presStyleCnt="0"/>
      <dgm:spPr/>
    </dgm:pt>
    <dgm:pt modelId="{6ED7A7BB-22BD-4A1B-83BC-7139A3ABEFF7}" type="pres">
      <dgm:prSet presAssocID="{030E7DDE-7263-4A06-862A-207C4E445B57}" presName="parTx" presStyleLbl="revTx" presStyleIdx="4" presStyleCnt="6">
        <dgm:presLayoutVars>
          <dgm:chMax val="0"/>
          <dgm:chPref val="0"/>
        </dgm:presLayoutVars>
      </dgm:prSet>
      <dgm:spPr/>
    </dgm:pt>
    <dgm:pt modelId="{ACC12532-5A63-47A6-BCC3-5A15FCC54DA4}" type="pres">
      <dgm:prSet presAssocID="{030E7DDE-7263-4A06-862A-207C4E445B57}" presName="txSpace" presStyleCnt="0"/>
      <dgm:spPr/>
    </dgm:pt>
    <dgm:pt modelId="{16A14A62-B724-4D14-9030-27F3ECC8E7DA}" type="pres">
      <dgm:prSet presAssocID="{030E7DDE-7263-4A06-862A-207C4E445B57}" presName="desTx" presStyleLbl="revTx" presStyleIdx="5" presStyleCnt="6">
        <dgm:presLayoutVars/>
      </dgm:prSet>
      <dgm:spPr/>
    </dgm:pt>
  </dgm:ptLst>
  <dgm:cxnLst>
    <dgm:cxn modelId="{97BA8B0B-3709-46F5-9DE3-30B249F83142}" type="presOf" srcId="{030E7DDE-7263-4A06-862A-207C4E445B57}" destId="{6ED7A7BB-22BD-4A1B-83BC-7139A3ABEFF7}" srcOrd="0" destOrd="0" presId="urn:microsoft.com/office/officeart/2018/2/layout/IconLabelDescriptionList"/>
    <dgm:cxn modelId="{08D25917-FA09-49D0-9D80-10598F425E25}" srcId="{3D94D75E-D984-427B-A619-D57EBEDB3D8B}" destId="{8B5E657B-5F9C-4F51-BD00-483AE953DB8F}" srcOrd="0" destOrd="0" parTransId="{56463E6F-8D04-4192-8B1B-C34088B294E5}" sibTransId="{8CF35780-B646-4DCC-915B-934F204B09DA}"/>
    <dgm:cxn modelId="{DFA1C61F-CC17-404F-BE75-4FEFDA5D6342}" srcId="{030E7DDE-7263-4A06-862A-207C4E445B57}" destId="{5F943E22-7B9A-413A-9C53-9DEB4EDF5E3B}" srcOrd="1" destOrd="0" parTransId="{2BF846A0-918C-424D-AC0F-0CC29DB2BA15}" sibTransId="{B937BB49-8D7C-4255-9FE6-129E9011B384}"/>
    <dgm:cxn modelId="{7EC12E20-9957-4EBF-9445-DA843F87CD91}" type="presOf" srcId="{38412F7A-A8FD-467E-8C1E-84C5CE185CC3}" destId="{735AFB77-7CFA-4489-899A-744852A04496}" srcOrd="0" destOrd="0" presId="urn:microsoft.com/office/officeart/2018/2/layout/IconLabelDescriptionList"/>
    <dgm:cxn modelId="{3C809C31-6336-4CB2-BC60-D8379D54AC69}" srcId="{00AB5506-8C71-4FA6-B602-322A742BB15B}" destId="{184A9AB8-A599-4D07-8ABE-4903DD8EB212}" srcOrd="0" destOrd="0" parTransId="{AAF7696C-E6C1-4580-912D-367962BC926C}" sibTransId="{F420FBC6-C435-4C37-AE08-76F1F92CA58A}"/>
    <dgm:cxn modelId="{6A6F553A-F4C8-4431-80ED-F62B32146C5A}" type="presOf" srcId="{00AB5506-8C71-4FA6-B602-322A742BB15B}" destId="{6569FD1F-9C1C-4FFD-9A5E-D1C4C6CFD964}" srcOrd="0" destOrd="0" presId="urn:microsoft.com/office/officeart/2018/2/layout/IconLabelDescriptionList"/>
    <dgm:cxn modelId="{0045A35E-2200-4D1C-86B6-75F20BA091C3}" srcId="{ECA5190C-F068-4942-9908-83697E84D21E}" destId="{3EF73A53-762A-41F4-BA0D-25674785C350}" srcOrd="2" destOrd="0" parTransId="{FC8F7186-CD90-4C5F-8DD7-F785FDEAAEE6}" sibTransId="{CFBD0220-710B-440F-ABA0-68A78E5F758A}"/>
    <dgm:cxn modelId="{AA7C3D6A-8A5F-4F49-B600-18D007F311E2}" type="presOf" srcId="{5F943E22-7B9A-413A-9C53-9DEB4EDF5E3B}" destId="{16A14A62-B724-4D14-9030-27F3ECC8E7DA}" srcOrd="0" destOrd="5" presId="urn:microsoft.com/office/officeart/2018/2/layout/IconLabelDescriptionList"/>
    <dgm:cxn modelId="{7F5DF974-2E0E-4CF6-AEB9-E0023295FFB0}" type="presOf" srcId="{12F0BB78-1891-479E-9695-EECCA984CF55}" destId="{16A14A62-B724-4D14-9030-27F3ECC8E7DA}" srcOrd="0" destOrd="2" presId="urn:microsoft.com/office/officeart/2018/2/layout/IconLabelDescriptionList"/>
    <dgm:cxn modelId="{56B64A80-060F-433A-B1CB-F46D997899C8}" type="presOf" srcId="{DA46762E-ECE6-40B2-BE12-91485296E3F1}" destId="{16A14A62-B724-4D14-9030-27F3ECC8E7DA}" srcOrd="0" destOrd="1" presId="urn:microsoft.com/office/officeart/2018/2/layout/IconLabelDescriptionList"/>
    <dgm:cxn modelId="{5AAB8981-0CE4-4A42-9EBF-3E6B08D6F04E}" srcId="{ECA5190C-F068-4942-9908-83697E84D21E}" destId="{12F0BB78-1891-479E-9695-EECCA984CF55}" srcOrd="1" destOrd="0" parTransId="{BE1664D6-A4A3-4BF7-B7DA-4939F79001EC}" sibTransId="{3881931A-4EC9-4E64-9F2E-F6A7F6EAF380}"/>
    <dgm:cxn modelId="{9C7E3D9A-8D0A-4FF5-92B0-9183E9C48064}" type="presOf" srcId="{8B5E657B-5F9C-4F51-BD00-483AE953DB8F}" destId="{45AA6B8F-E517-4344-BD03-FD18E7160229}" srcOrd="0" destOrd="0" presId="urn:microsoft.com/office/officeart/2018/2/layout/IconLabelDescriptionList"/>
    <dgm:cxn modelId="{D0BF069B-2C42-464C-9533-D9E62EA15D09}" type="presOf" srcId="{FEF54724-7F72-4F22-8D44-6E9528DD989F}" destId="{16A14A62-B724-4D14-9030-27F3ECC8E7DA}" srcOrd="0" destOrd="6" presId="urn:microsoft.com/office/officeart/2018/2/layout/IconLabelDescriptionList"/>
    <dgm:cxn modelId="{1A9859A1-898E-45D6-B4CA-7F979ADBCCF3}" srcId="{38412F7A-A8FD-467E-8C1E-84C5CE185CC3}" destId="{030E7DDE-7263-4A06-862A-207C4E445B57}" srcOrd="2" destOrd="0" parTransId="{8CD82F8B-D205-4F6D-9615-ECA15C4B83EE}" sibTransId="{3135ED27-8F17-4B3F-B420-58D01D6766F4}"/>
    <dgm:cxn modelId="{CBB6F8A3-53E2-47E8-A461-40F3EE7AB945}" srcId="{38412F7A-A8FD-467E-8C1E-84C5CE185CC3}" destId="{00AB5506-8C71-4FA6-B602-322A742BB15B}" srcOrd="1" destOrd="0" parTransId="{EF0929AB-1CE4-49AC-A653-7EE8EE02C098}" sibTransId="{10A5B876-C967-4FE0-BA88-47F16435F889}"/>
    <dgm:cxn modelId="{A5188AA9-02CC-4EDC-A5F8-FDF1820F32F8}" type="presOf" srcId="{4548341E-B14A-4287-B11A-25253EC7BAEF}" destId="{16A14A62-B724-4D14-9030-27F3ECC8E7DA}" srcOrd="0" destOrd="4" presId="urn:microsoft.com/office/officeart/2018/2/layout/IconLabelDescriptionList"/>
    <dgm:cxn modelId="{F401D1A9-9AA4-4FAB-9DAE-C662BF773281}" type="presOf" srcId="{3EF73A53-762A-41F4-BA0D-25674785C350}" destId="{16A14A62-B724-4D14-9030-27F3ECC8E7DA}" srcOrd="0" destOrd="3" presId="urn:microsoft.com/office/officeart/2018/2/layout/IconLabelDescriptionList"/>
    <dgm:cxn modelId="{837AC0AC-0EDD-4790-B95D-912C5913B4AF}" srcId="{030E7DDE-7263-4A06-862A-207C4E445B57}" destId="{FEF54724-7F72-4F22-8D44-6E9528DD989F}" srcOrd="2" destOrd="0" parTransId="{89B0A940-6879-4DD1-AC8B-778407332D8A}" sibTransId="{8F759C76-CF78-47FA-A4CE-36A1BF0284A4}"/>
    <dgm:cxn modelId="{1E34C9C2-11A1-4BC9-B7B8-BBF8C4AD147C}" type="presOf" srcId="{3D94D75E-D984-427B-A619-D57EBEDB3D8B}" destId="{CD08E144-F290-4197-B5E0-CA732D09A117}" srcOrd="0" destOrd="0" presId="urn:microsoft.com/office/officeart/2018/2/layout/IconLabelDescriptionList"/>
    <dgm:cxn modelId="{48426AC3-94DB-489A-968A-21122E8333FC}" type="presOf" srcId="{184A9AB8-A599-4D07-8ABE-4903DD8EB212}" destId="{43C6E6A6-9993-440A-84D9-EE595907BAD9}" srcOrd="0" destOrd="0" presId="urn:microsoft.com/office/officeart/2018/2/layout/IconLabelDescriptionList"/>
    <dgm:cxn modelId="{D607A2C6-EE73-46D8-A9CC-33526859B4F3}" srcId="{38412F7A-A8FD-467E-8C1E-84C5CE185CC3}" destId="{3D94D75E-D984-427B-A619-D57EBEDB3D8B}" srcOrd="0" destOrd="0" parTransId="{18E3FC83-69CE-4ABA-9493-985EE5A0C3C2}" sibTransId="{B21CE810-D190-42B6-B511-AC52FDD6703A}"/>
    <dgm:cxn modelId="{799A82C8-A33B-40D9-9115-86D0A7EA423F}" type="presOf" srcId="{ECA5190C-F068-4942-9908-83697E84D21E}" destId="{16A14A62-B724-4D14-9030-27F3ECC8E7DA}" srcOrd="0" destOrd="0" presId="urn:microsoft.com/office/officeart/2018/2/layout/IconLabelDescriptionList"/>
    <dgm:cxn modelId="{F9FC5CC9-51E7-4F4A-B6EE-F25EE696E561}" srcId="{030E7DDE-7263-4A06-862A-207C4E445B57}" destId="{ECA5190C-F068-4942-9908-83697E84D21E}" srcOrd="0" destOrd="0" parTransId="{8CBB9E23-5532-40C8-A645-4A6CDFB3343D}" sibTransId="{71EFDC83-58E3-4E04-AE5A-3F87D59C09CB}"/>
    <dgm:cxn modelId="{D8F5D1CE-3B08-4973-ACC5-9AB518D0190E}" srcId="{ECA5190C-F068-4942-9908-83697E84D21E}" destId="{4548341E-B14A-4287-B11A-25253EC7BAEF}" srcOrd="3" destOrd="0" parTransId="{FBD82439-4DF2-48E2-9D19-89A6552F501A}" sibTransId="{330004DB-8B95-4D45-997A-02F9862C283D}"/>
    <dgm:cxn modelId="{39FF4BD8-9D9E-459B-AC15-05CA59CEAEE6}" srcId="{ECA5190C-F068-4942-9908-83697E84D21E}" destId="{DA46762E-ECE6-40B2-BE12-91485296E3F1}" srcOrd="0" destOrd="0" parTransId="{D2D0AC90-9362-4A09-A01A-C4114D39AD1F}" sibTransId="{20AB525F-1AC0-4DE1-8496-C81683DE6FEE}"/>
    <dgm:cxn modelId="{4EEC3BD9-4D2B-4E4F-90A9-4D6B4BC78BC7}" type="presParOf" srcId="{735AFB77-7CFA-4489-899A-744852A04496}" destId="{B5AEFFF3-036B-4A8E-8C3F-FF6A38008651}" srcOrd="0" destOrd="0" presId="urn:microsoft.com/office/officeart/2018/2/layout/IconLabelDescriptionList"/>
    <dgm:cxn modelId="{102F6F07-C9D9-4FBA-91E9-43E744C43DB9}" type="presParOf" srcId="{B5AEFFF3-036B-4A8E-8C3F-FF6A38008651}" destId="{E48F82F9-CEA8-43BF-8994-1DDB46065D7A}" srcOrd="0" destOrd="0" presId="urn:microsoft.com/office/officeart/2018/2/layout/IconLabelDescriptionList"/>
    <dgm:cxn modelId="{825B4B64-8B56-4CCA-B484-6C1367D253E4}" type="presParOf" srcId="{B5AEFFF3-036B-4A8E-8C3F-FF6A38008651}" destId="{97FFE10D-24DC-4BD4-9989-4987129EF4FC}" srcOrd="1" destOrd="0" presId="urn:microsoft.com/office/officeart/2018/2/layout/IconLabelDescriptionList"/>
    <dgm:cxn modelId="{69A2F804-9B38-4723-A43A-0F4978072806}" type="presParOf" srcId="{B5AEFFF3-036B-4A8E-8C3F-FF6A38008651}" destId="{CD08E144-F290-4197-B5E0-CA732D09A117}" srcOrd="2" destOrd="0" presId="urn:microsoft.com/office/officeart/2018/2/layout/IconLabelDescriptionList"/>
    <dgm:cxn modelId="{A31AFE34-ADE3-4E23-A09C-D8ADFA895F98}" type="presParOf" srcId="{B5AEFFF3-036B-4A8E-8C3F-FF6A38008651}" destId="{CC5B7626-6A72-4707-9DE8-115958F56ACC}" srcOrd="3" destOrd="0" presId="urn:microsoft.com/office/officeart/2018/2/layout/IconLabelDescriptionList"/>
    <dgm:cxn modelId="{EF5E4AEC-0AB5-41C5-9D8A-C74A8502D700}" type="presParOf" srcId="{B5AEFFF3-036B-4A8E-8C3F-FF6A38008651}" destId="{45AA6B8F-E517-4344-BD03-FD18E7160229}" srcOrd="4" destOrd="0" presId="urn:microsoft.com/office/officeart/2018/2/layout/IconLabelDescriptionList"/>
    <dgm:cxn modelId="{6972C26D-A361-4D71-B9B2-E88E3986ED5B}" type="presParOf" srcId="{735AFB77-7CFA-4489-899A-744852A04496}" destId="{2B1C0FB3-F9E7-42FE-B4AD-E579CC1FA3F5}" srcOrd="1" destOrd="0" presId="urn:microsoft.com/office/officeart/2018/2/layout/IconLabelDescriptionList"/>
    <dgm:cxn modelId="{F5E3032C-357C-4D8D-AE31-8DE3081C7FA9}" type="presParOf" srcId="{735AFB77-7CFA-4489-899A-744852A04496}" destId="{45BA7A52-5565-48B9-8F75-802B2DFBC569}" srcOrd="2" destOrd="0" presId="urn:microsoft.com/office/officeart/2018/2/layout/IconLabelDescriptionList"/>
    <dgm:cxn modelId="{302C63FF-9055-449C-8A75-85B0E7ABC35A}" type="presParOf" srcId="{45BA7A52-5565-48B9-8F75-802B2DFBC569}" destId="{A93CE105-9BE0-4FFE-A1E2-C79435282513}" srcOrd="0" destOrd="0" presId="urn:microsoft.com/office/officeart/2018/2/layout/IconLabelDescriptionList"/>
    <dgm:cxn modelId="{66D51215-ED88-4BE2-B716-B05AF4F965C0}" type="presParOf" srcId="{45BA7A52-5565-48B9-8F75-802B2DFBC569}" destId="{B0AF933C-84AE-4FEA-854E-940682E68E50}" srcOrd="1" destOrd="0" presId="urn:microsoft.com/office/officeart/2018/2/layout/IconLabelDescriptionList"/>
    <dgm:cxn modelId="{C2063AD4-A65D-47FB-A002-FB292CC84ABC}" type="presParOf" srcId="{45BA7A52-5565-48B9-8F75-802B2DFBC569}" destId="{6569FD1F-9C1C-4FFD-9A5E-D1C4C6CFD964}" srcOrd="2" destOrd="0" presId="urn:microsoft.com/office/officeart/2018/2/layout/IconLabelDescriptionList"/>
    <dgm:cxn modelId="{4AE0D2A4-5E00-4EC1-85A6-7476A70F6E8B}" type="presParOf" srcId="{45BA7A52-5565-48B9-8F75-802B2DFBC569}" destId="{CB513701-3261-4D4B-8C98-77AE8593D6E3}" srcOrd="3" destOrd="0" presId="urn:microsoft.com/office/officeart/2018/2/layout/IconLabelDescriptionList"/>
    <dgm:cxn modelId="{AB7C7CA2-3845-4547-9018-26F2A1E7F188}" type="presParOf" srcId="{45BA7A52-5565-48B9-8F75-802B2DFBC569}" destId="{43C6E6A6-9993-440A-84D9-EE595907BAD9}" srcOrd="4" destOrd="0" presId="urn:microsoft.com/office/officeart/2018/2/layout/IconLabelDescriptionList"/>
    <dgm:cxn modelId="{42458300-542B-434C-8FA2-1A4E20B162BD}" type="presParOf" srcId="{735AFB77-7CFA-4489-899A-744852A04496}" destId="{5718F623-E3C5-417A-950A-25E0EEE1F4E7}" srcOrd="3" destOrd="0" presId="urn:microsoft.com/office/officeart/2018/2/layout/IconLabelDescriptionList"/>
    <dgm:cxn modelId="{3DBF532C-B8D1-4808-93AF-9B04D9D34ACD}" type="presParOf" srcId="{735AFB77-7CFA-4489-899A-744852A04496}" destId="{8557A95B-791D-4297-9F8F-83712D31F389}" srcOrd="4" destOrd="0" presId="urn:microsoft.com/office/officeart/2018/2/layout/IconLabelDescriptionList"/>
    <dgm:cxn modelId="{DC27F579-99E0-4228-A5F1-5491E5725D76}" type="presParOf" srcId="{8557A95B-791D-4297-9F8F-83712D31F389}" destId="{5CF301E9-4600-498E-AC7A-66CEF119AFF3}" srcOrd="0" destOrd="0" presId="urn:microsoft.com/office/officeart/2018/2/layout/IconLabelDescriptionList"/>
    <dgm:cxn modelId="{64307DFA-B2E6-486E-B9B0-DA950566ACE8}" type="presParOf" srcId="{8557A95B-791D-4297-9F8F-83712D31F389}" destId="{0881DAB9-905C-4740-A045-C59BC9525966}" srcOrd="1" destOrd="0" presId="urn:microsoft.com/office/officeart/2018/2/layout/IconLabelDescriptionList"/>
    <dgm:cxn modelId="{7B6A5DB7-1AC5-4200-9716-965CC15ED79D}" type="presParOf" srcId="{8557A95B-791D-4297-9F8F-83712D31F389}" destId="{6ED7A7BB-22BD-4A1B-83BC-7139A3ABEFF7}" srcOrd="2" destOrd="0" presId="urn:microsoft.com/office/officeart/2018/2/layout/IconLabelDescriptionList"/>
    <dgm:cxn modelId="{8D476C6E-5B7F-4732-B620-FE22C3187668}" type="presParOf" srcId="{8557A95B-791D-4297-9F8F-83712D31F389}" destId="{ACC12532-5A63-47A6-BCC3-5A15FCC54DA4}" srcOrd="3" destOrd="0" presId="urn:microsoft.com/office/officeart/2018/2/layout/IconLabelDescriptionList"/>
    <dgm:cxn modelId="{1424962A-7AE5-4109-8CA1-F827C7F6B12B}" type="presParOf" srcId="{8557A95B-791D-4297-9F8F-83712D31F389}" destId="{16A14A62-B724-4D14-9030-27F3ECC8E7DA}"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925472-52B8-4279-A27C-46D5A13F79F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752FC636-C974-45A6-934A-5AB7BF733FD9}">
      <dgm:prSet/>
      <dgm:spPr/>
      <dgm:t>
        <a:bodyPr/>
        <a:lstStyle/>
        <a:p>
          <a:r>
            <a:rPr lang="en-GB"/>
            <a:t>Shifting customer behaviours amplify uncertainty - </a:t>
          </a:r>
          <a:r>
            <a:rPr lang="en-GB" b="0" i="0"/>
            <a:t>Amid inflation and economic uncertainty, customer demand and buying behaviours will fluctuate unpredictably.</a:t>
          </a:r>
          <a:endParaRPr lang="en-US"/>
        </a:p>
      </dgm:t>
    </dgm:pt>
    <dgm:pt modelId="{2387913E-ACE1-497B-A502-FE0AE0416B1B}" type="parTrans" cxnId="{D1590DF6-A3F8-42C9-996D-B05446F7B502}">
      <dgm:prSet/>
      <dgm:spPr/>
      <dgm:t>
        <a:bodyPr/>
        <a:lstStyle/>
        <a:p>
          <a:endParaRPr lang="en-US"/>
        </a:p>
      </dgm:t>
    </dgm:pt>
    <dgm:pt modelId="{3A89E4C5-5319-46D7-9AF1-EBE38A6B5EA0}" type="sibTrans" cxnId="{D1590DF6-A3F8-42C9-996D-B05446F7B502}">
      <dgm:prSet/>
      <dgm:spPr/>
      <dgm:t>
        <a:bodyPr/>
        <a:lstStyle/>
        <a:p>
          <a:endParaRPr lang="en-US"/>
        </a:p>
      </dgm:t>
    </dgm:pt>
    <dgm:pt modelId="{75E07AA9-DED9-45DD-8078-7AFFC75F6B2E}">
      <dgm:prSet/>
      <dgm:spPr/>
      <dgm:t>
        <a:bodyPr/>
        <a:lstStyle/>
        <a:p>
          <a:r>
            <a:rPr lang="en-GB" b="0" i="0" dirty="0"/>
            <a:t>Shared priorities may draw funding away from marketing departments that have yet to see their budgets return to pre-pandemic levels, resulting in lower performance against critical marketing goals.</a:t>
          </a:r>
          <a:endParaRPr lang="en-US" dirty="0"/>
        </a:p>
      </dgm:t>
    </dgm:pt>
    <dgm:pt modelId="{E526D133-A399-4FAB-98F2-B5CE33F4F5DA}" type="parTrans" cxnId="{20F409E6-382C-4AE4-BE85-744C96369E1D}">
      <dgm:prSet/>
      <dgm:spPr/>
      <dgm:t>
        <a:bodyPr/>
        <a:lstStyle/>
        <a:p>
          <a:endParaRPr lang="en-US"/>
        </a:p>
      </dgm:t>
    </dgm:pt>
    <dgm:pt modelId="{CAE61BC6-6CB4-49F3-B1E2-0EB47114BED4}" type="sibTrans" cxnId="{20F409E6-382C-4AE4-BE85-744C96369E1D}">
      <dgm:prSet/>
      <dgm:spPr/>
      <dgm:t>
        <a:bodyPr/>
        <a:lstStyle/>
        <a:p>
          <a:endParaRPr lang="en-US"/>
        </a:p>
      </dgm:t>
    </dgm:pt>
    <dgm:pt modelId="{96BA7D64-108F-4E59-82D7-9C900A4E3B36}">
      <dgm:prSet/>
      <dgm:spPr/>
      <dgm:t>
        <a:bodyPr/>
        <a:lstStyle/>
        <a:p>
          <a:r>
            <a:rPr lang="en-GB" b="0" i="0" dirty="0"/>
            <a:t>Traditional sources of brand value are under pressure amid new forces: disruptive market entrants, heightened audience expectations, and the ease of digital learning about unfamiliar brands.</a:t>
          </a:r>
          <a:endParaRPr lang="en-US" dirty="0"/>
        </a:p>
      </dgm:t>
    </dgm:pt>
    <dgm:pt modelId="{F369067E-DBFF-4CAF-9E58-78273DBA9893}" type="parTrans" cxnId="{922B3D22-40D9-4E66-B385-C414DF03E943}">
      <dgm:prSet/>
      <dgm:spPr/>
      <dgm:t>
        <a:bodyPr/>
        <a:lstStyle/>
        <a:p>
          <a:endParaRPr lang="en-US"/>
        </a:p>
      </dgm:t>
    </dgm:pt>
    <dgm:pt modelId="{696C879D-A30C-4F9F-A42A-4FB6645DA62A}" type="sibTrans" cxnId="{922B3D22-40D9-4E66-B385-C414DF03E943}">
      <dgm:prSet/>
      <dgm:spPr/>
      <dgm:t>
        <a:bodyPr/>
        <a:lstStyle/>
        <a:p>
          <a:endParaRPr lang="en-US"/>
        </a:p>
      </dgm:t>
    </dgm:pt>
    <dgm:pt modelId="{6B09060A-3494-41C4-BE40-24B62F998661}">
      <dgm:prSet/>
      <dgm:spPr/>
      <dgm:t>
        <a:bodyPr/>
        <a:lstStyle/>
        <a:p>
          <a:r>
            <a:rPr lang="en-GB" b="0" i="0"/>
            <a:t>Gartner predicts that one in three businesses without a loyalty program today will establish one by 2027 to support first-party data collection and retain high-priority customers. Loyalty programs are an effective strategy to reward customers and collect critical data for personalisation and enhancing customer experiences.</a:t>
          </a:r>
          <a:endParaRPr lang="en-US"/>
        </a:p>
      </dgm:t>
    </dgm:pt>
    <dgm:pt modelId="{370627FA-8B5B-4E58-9585-A7B37CDA7FEF}" type="parTrans" cxnId="{5B114246-2FE5-4F55-93B5-3B09F38DA083}">
      <dgm:prSet/>
      <dgm:spPr/>
      <dgm:t>
        <a:bodyPr/>
        <a:lstStyle/>
        <a:p>
          <a:endParaRPr lang="en-US"/>
        </a:p>
      </dgm:t>
    </dgm:pt>
    <dgm:pt modelId="{0FE8BB4F-93F9-49C3-81DD-0475DDB8A3F4}" type="sibTrans" cxnId="{5B114246-2FE5-4F55-93B5-3B09F38DA083}">
      <dgm:prSet/>
      <dgm:spPr/>
      <dgm:t>
        <a:bodyPr/>
        <a:lstStyle/>
        <a:p>
          <a:endParaRPr lang="en-US"/>
        </a:p>
      </dgm:t>
    </dgm:pt>
    <dgm:pt modelId="{7CB2C901-6B53-485C-82CB-A1C84ABBB67F}">
      <dgm:prSet/>
      <dgm:spPr/>
      <dgm:t>
        <a:bodyPr/>
        <a:lstStyle/>
        <a:p>
          <a:r>
            <a:rPr lang="en-GB"/>
            <a:t>Integration of AI will allow for smarter data driven marketing decisions</a:t>
          </a:r>
          <a:endParaRPr lang="en-US"/>
        </a:p>
      </dgm:t>
    </dgm:pt>
    <dgm:pt modelId="{84DC4050-D78F-4D54-943F-4B093B25891B}" type="parTrans" cxnId="{3DCBB887-0BF1-4565-B4D7-AD79D66AB316}">
      <dgm:prSet/>
      <dgm:spPr/>
      <dgm:t>
        <a:bodyPr/>
        <a:lstStyle/>
        <a:p>
          <a:endParaRPr lang="en-US"/>
        </a:p>
      </dgm:t>
    </dgm:pt>
    <dgm:pt modelId="{40593128-1ADF-49EF-ADCE-564CF049CA22}" type="sibTrans" cxnId="{3DCBB887-0BF1-4565-B4D7-AD79D66AB316}">
      <dgm:prSet/>
      <dgm:spPr/>
      <dgm:t>
        <a:bodyPr/>
        <a:lstStyle/>
        <a:p>
          <a:endParaRPr lang="en-US"/>
        </a:p>
      </dgm:t>
    </dgm:pt>
    <dgm:pt modelId="{00992FED-BEDB-453C-8333-D1010C5E1760}" type="pres">
      <dgm:prSet presAssocID="{DE925472-52B8-4279-A27C-46D5A13F79FD}" presName="vert0" presStyleCnt="0">
        <dgm:presLayoutVars>
          <dgm:dir/>
          <dgm:animOne val="branch"/>
          <dgm:animLvl val="lvl"/>
        </dgm:presLayoutVars>
      </dgm:prSet>
      <dgm:spPr/>
    </dgm:pt>
    <dgm:pt modelId="{9992CAF4-CA56-42BB-8CAF-173C1C224B8B}" type="pres">
      <dgm:prSet presAssocID="{752FC636-C974-45A6-934A-5AB7BF733FD9}" presName="thickLine" presStyleLbl="alignNode1" presStyleIdx="0" presStyleCnt="5"/>
      <dgm:spPr/>
    </dgm:pt>
    <dgm:pt modelId="{A8B8CF77-FBB5-4DF6-8957-6F0CA15F07BB}" type="pres">
      <dgm:prSet presAssocID="{752FC636-C974-45A6-934A-5AB7BF733FD9}" presName="horz1" presStyleCnt="0"/>
      <dgm:spPr/>
    </dgm:pt>
    <dgm:pt modelId="{73450887-4918-495E-9148-58158497C560}" type="pres">
      <dgm:prSet presAssocID="{752FC636-C974-45A6-934A-5AB7BF733FD9}" presName="tx1" presStyleLbl="revTx" presStyleIdx="0" presStyleCnt="5"/>
      <dgm:spPr/>
    </dgm:pt>
    <dgm:pt modelId="{6639C3A1-8445-4E81-954D-EB0883885C78}" type="pres">
      <dgm:prSet presAssocID="{752FC636-C974-45A6-934A-5AB7BF733FD9}" presName="vert1" presStyleCnt="0"/>
      <dgm:spPr/>
    </dgm:pt>
    <dgm:pt modelId="{24FB1C8A-2A06-46D7-B0D1-34C8823B8C94}" type="pres">
      <dgm:prSet presAssocID="{75E07AA9-DED9-45DD-8078-7AFFC75F6B2E}" presName="thickLine" presStyleLbl="alignNode1" presStyleIdx="1" presStyleCnt="5"/>
      <dgm:spPr/>
    </dgm:pt>
    <dgm:pt modelId="{949E5804-EE54-459F-B84C-539D93D51364}" type="pres">
      <dgm:prSet presAssocID="{75E07AA9-DED9-45DD-8078-7AFFC75F6B2E}" presName="horz1" presStyleCnt="0"/>
      <dgm:spPr/>
    </dgm:pt>
    <dgm:pt modelId="{89E78B80-1F03-4FB5-B1F1-3AA235E3CF7E}" type="pres">
      <dgm:prSet presAssocID="{75E07AA9-DED9-45DD-8078-7AFFC75F6B2E}" presName="tx1" presStyleLbl="revTx" presStyleIdx="1" presStyleCnt="5"/>
      <dgm:spPr/>
    </dgm:pt>
    <dgm:pt modelId="{3BCF67B7-6D46-42D7-86DC-89885823BB1B}" type="pres">
      <dgm:prSet presAssocID="{75E07AA9-DED9-45DD-8078-7AFFC75F6B2E}" presName="vert1" presStyleCnt="0"/>
      <dgm:spPr/>
    </dgm:pt>
    <dgm:pt modelId="{1AF0C733-6520-4FC0-BFD8-34E844406C71}" type="pres">
      <dgm:prSet presAssocID="{96BA7D64-108F-4E59-82D7-9C900A4E3B36}" presName="thickLine" presStyleLbl="alignNode1" presStyleIdx="2" presStyleCnt="5"/>
      <dgm:spPr/>
    </dgm:pt>
    <dgm:pt modelId="{F18FB638-255B-4A0B-AD53-0A1277ECE400}" type="pres">
      <dgm:prSet presAssocID="{96BA7D64-108F-4E59-82D7-9C900A4E3B36}" presName="horz1" presStyleCnt="0"/>
      <dgm:spPr/>
    </dgm:pt>
    <dgm:pt modelId="{930262B0-6AEA-43C9-95CF-CCEC74A02964}" type="pres">
      <dgm:prSet presAssocID="{96BA7D64-108F-4E59-82D7-9C900A4E3B36}" presName="tx1" presStyleLbl="revTx" presStyleIdx="2" presStyleCnt="5"/>
      <dgm:spPr/>
    </dgm:pt>
    <dgm:pt modelId="{1B1887BF-1AD7-4089-B5D7-71EFD66EF661}" type="pres">
      <dgm:prSet presAssocID="{96BA7D64-108F-4E59-82D7-9C900A4E3B36}" presName="vert1" presStyleCnt="0"/>
      <dgm:spPr/>
    </dgm:pt>
    <dgm:pt modelId="{868792BD-B1B4-4EED-93D4-705A88BFC735}" type="pres">
      <dgm:prSet presAssocID="{6B09060A-3494-41C4-BE40-24B62F998661}" presName="thickLine" presStyleLbl="alignNode1" presStyleIdx="3" presStyleCnt="5"/>
      <dgm:spPr/>
    </dgm:pt>
    <dgm:pt modelId="{F62D90E5-B6CC-419B-A996-AE00DB8CEA03}" type="pres">
      <dgm:prSet presAssocID="{6B09060A-3494-41C4-BE40-24B62F998661}" presName="horz1" presStyleCnt="0"/>
      <dgm:spPr/>
    </dgm:pt>
    <dgm:pt modelId="{20EBF0F1-1922-4906-A977-810A15DA3E47}" type="pres">
      <dgm:prSet presAssocID="{6B09060A-3494-41C4-BE40-24B62F998661}" presName="tx1" presStyleLbl="revTx" presStyleIdx="3" presStyleCnt="5"/>
      <dgm:spPr/>
    </dgm:pt>
    <dgm:pt modelId="{690FFA55-38DF-434D-B967-91286204C67C}" type="pres">
      <dgm:prSet presAssocID="{6B09060A-3494-41C4-BE40-24B62F998661}" presName="vert1" presStyleCnt="0"/>
      <dgm:spPr/>
    </dgm:pt>
    <dgm:pt modelId="{A3EDECE8-0C13-4378-B849-CEFFD4F0BB92}" type="pres">
      <dgm:prSet presAssocID="{7CB2C901-6B53-485C-82CB-A1C84ABBB67F}" presName="thickLine" presStyleLbl="alignNode1" presStyleIdx="4" presStyleCnt="5"/>
      <dgm:spPr/>
    </dgm:pt>
    <dgm:pt modelId="{F4F139D1-F78E-49AA-92C3-A4354592E091}" type="pres">
      <dgm:prSet presAssocID="{7CB2C901-6B53-485C-82CB-A1C84ABBB67F}" presName="horz1" presStyleCnt="0"/>
      <dgm:spPr/>
    </dgm:pt>
    <dgm:pt modelId="{84930E2E-0A31-4448-968B-03AB9A5B8E9C}" type="pres">
      <dgm:prSet presAssocID="{7CB2C901-6B53-485C-82CB-A1C84ABBB67F}" presName="tx1" presStyleLbl="revTx" presStyleIdx="4" presStyleCnt="5"/>
      <dgm:spPr/>
    </dgm:pt>
    <dgm:pt modelId="{D26E01A4-4574-4247-80C4-D1C95290BF76}" type="pres">
      <dgm:prSet presAssocID="{7CB2C901-6B53-485C-82CB-A1C84ABBB67F}" presName="vert1" presStyleCnt="0"/>
      <dgm:spPr/>
    </dgm:pt>
  </dgm:ptLst>
  <dgm:cxnLst>
    <dgm:cxn modelId="{A1C6A517-4299-48C2-ABBA-95E62E97D875}" type="presOf" srcId="{6B09060A-3494-41C4-BE40-24B62F998661}" destId="{20EBF0F1-1922-4906-A977-810A15DA3E47}" srcOrd="0" destOrd="0" presId="urn:microsoft.com/office/officeart/2008/layout/LinedList"/>
    <dgm:cxn modelId="{922B3D22-40D9-4E66-B385-C414DF03E943}" srcId="{DE925472-52B8-4279-A27C-46D5A13F79FD}" destId="{96BA7D64-108F-4E59-82D7-9C900A4E3B36}" srcOrd="2" destOrd="0" parTransId="{F369067E-DBFF-4CAF-9E58-78273DBA9893}" sibTransId="{696C879D-A30C-4F9F-A42A-4FB6645DA62A}"/>
    <dgm:cxn modelId="{22A67136-2FB9-42B0-8D3F-30A1A17560E8}" type="presOf" srcId="{75E07AA9-DED9-45DD-8078-7AFFC75F6B2E}" destId="{89E78B80-1F03-4FB5-B1F1-3AA235E3CF7E}" srcOrd="0" destOrd="0" presId="urn:microsoft.com/office/officeart/2008/layout/LinedList"/>
    <dgm:cxn modelId="{6E48AF63-E524-4C92-B952-0C3B944AAAE6}" type="presOf" srcId="{DE925472-52B8-4279-A27C-46D5A13F79FD}" destId="{00992FED-BEDB-453C-8333-D1010C5E1760}" srcOrd="0" destOrd="0" presId="urn:microsoft.com/office/officeart/2008/layout/LinedList"/>
    <dgm:cxn modelId="{5B114246-2FE5-4F55-93B5-3B09F38DA083}" srcId="{DE925472-52B8-4279-A27C-46D5A13F79FD}" destId="{6B09060A-3494-41C4-BE40-24B62F998661}" srcOrd="3" destOrd="0" parTransId="{370627FA-8B5B-4E58-9585-A7B37CDA7FEF}" sibTransId="{0FE8BB4F-93F9-49C3-81DD-0475DDB8A3F4}"/>
    <dgm:cxn modelId="{3DCBB887-0BF1-4565-B4D7-AD79D66AB316}" srcId="{DE925472-52B8-4279-A27C-46D5A13F79FD}" destId="{7CB2C901-6B53-485C-82CB-A1C84ABBB67F}" srcOrd="4" destOrd="0" parTransId="{84DC4050-D78F-4D54-943F-4B093B25891B}" sibTransId="{40593128-1ADF-49EF-ADCE-564CF049CA22}"/>
    <dgm:cxn modelId="{07998CB8-7CDD-404F-98C1-89CDE2A6E155}" type="presOf" srcId="{752FC636-C974-45A6-934A-5AB7BF733FD9}" destId="{73450887-4918-495E-9148-58158497C560}" srcOrd="0" destOrd="0" presId="urn:microsoft.com/office/officeart/2008/layout/LinedList"/>
    <dgm:cxn modelId="{B6A694C6-9370-4B3E-8FD2-A3233AB7D35A}" type="presOf" srcId="{7CB2C901-6B53-485C-82CB-A1C84ABBB67F}" destId="{84930E2E-0A31-4448-968B-03AB9A5B8E9C}" srcOrd="0" destOrd="0" presId="urn:microsoft.com/office/officeart/2008/layout/LinedList"/>
    <dgm:cxn modelId="{C8E3D4D1-79E8-4854-A039-826357755326}" type="presOf" srcId="{96BA7D64-108F-4E59-82D7-9C900A4E3B36}" destId="{930262B0-6AEA-43C9-95CF-CCEC74A02964}" srcOrd="0" destOrd="0" presId="urn:microsoft.com/office/officeart/2008/layout/LinedList"/>
    <dgm:cxn modelId="{20F409E6-382C-4AE4-BE85-744C96369E1D}" srcId="{DE925472-52B8-4279-A27C-46D5A13F79FD}" destId="{75E07AA9-DED9-45DD-8078-7AFFC75F6B2E}" srcOrd="1" destOrd="0" parTransId="{E526D133-A399-4FAB-98F2-B5CE33F4F5DA}" sibTransId="{CAE61BC6-6CB4-49F3-B1E2-0EB47114BED4}"/>
    <dgm:cxn modelId="{D1590DF6-A3F8-42C9-996D-B05446F7B502}" srcId="{DE925472-52B8-4279-A27C-46D5A13F79FD}" destId="{752FC636-C974-45A6-934A-5AB7BF733FD9}" srcOrd="0" destOrd="0" parTransId="{2387913E-ACE1-497B-A502-FE0AE0416B1B}" sibTransId="{3A89E4C5-5319-46D7-9AF1-EBE38A6B5EA0}"/>
    <dgm:cxn modelId="{D21298BF-6313-4AAB-BE3B-7C859E0E79CE}" type="presParOf" srcId="{00992FED-BEDB-453C-8333-D1010C5E1760}" destId="{9992CAF4-CA56-42BB-8CAF-173C1C224B8B}" srcOrd="0" destOrd="0" presId="urn:microsoft.com/office/officeart/2008/layout/LinedList"/>
    <dgm:cxn modelId="{A97BEEF4-BD51-4CC3-A1DB-87E67AF1C3A5}" type="presParOf" srcId="{00992FED-BEDB-453C-8333-D1010C5E1760}" destId="{A8B8CF77-FBB5-4DF6-8957-6F0CA15F07BB}" srcOrd="1" destOrd="0" presId="urn:microsoft.com/office/officeart/2008/layout/LinedList"/>
    <dgm:cxn modelId="{3F62A42E-30A0-4C74-9543-CB4DEA92DF7A}" type="presParOf" srcId="{A8B8CF77-FBB5-4DF6-8957-6F0CA15F07BB}" destId="{73450887-4918-495E-9148-58158497C560}" srcOrd="0" destOrd="0" presId="urn:microsoft.com/office/officeart/2008/layout/LinedList"/>
    <dgm:cxn modelId="{CCBCE939-ED95-46C5-9F80-FD0E5CC5E04C}" type="presParOf" srcId="{A8B8CF77-FBB5-4DF6-8957-6F0CA15F07BB}" destId="{6639C3A1-8445-4E81-954D-EB0883885C78}" srcOrd="1" destOrd="0" presId="urn:microsoft.com/office/officeart/2008/layout/LinedList"/>
    <dgm:cxn modelId="{B4395B16-49B0-4DB3-A02F-F67FF9B7CCD7}" type="presParOf" srcId="{00992FED-BEDB-453C-8333-D1010C5E1760}" destId="{24FB1C8A-2A06-46D7-B0D1-34C8823B8C94}" srcOrd="2" destOrd="0" presId="urn:microsoft.com/office/officeart/2008/layout/LinedList"/>
    <dgm:cxn modelId="{FE855006-418D-4A17-930A-2BE047172C61}" type="presParOf" srcId="{00992FED-BEDB-453C-8333-D1010C5E1760}" destId="{949E5804-EE54-459F-B84C-539D93D51364}" srcOrd="3" destOrd="0" presId="urn:microsoft.com/office/officeart/2008/layout/LinedList"/>
    <dgm:cxn modelId="{CC64AE05-5DD6-4517-A26F-F61326004B6C}" type="presParOf" srcId="{949E5804-EE54-459F-B84C-539D93D51364}" destId="{89E78B80-1F03-4FB5-B1F1-3AA235E3CF7E}" srcOrd="0" destOrd="0" presId="urn:microsoft.com/office/officeart/2008/layout/LinedList"/>
    <dgm:cxn modelId="{60D7600E-EBDA-4B0A-9879-1B8C670DDAEE}" type="presParOf" srcId="{949E5804-EE54-459F-B84C-539D93D51364}" destId="{3BCF67B7-6D46-42D7-86DC-89885823BB1B}" srcOrd="1" destOrd="0" presId="urn:microsoft.com/office/officeart/2008/layout/LinedList"/>
    <dgm:cxn modelId="{750FBB91-65F7-4333-BE14-807FF57CB205}" type="presParOf" srcId="{00992FED-BEDB-453C-8333-D1010C5E1760}" destId="{1AF0C733-6520-4FC0-BFD8-34E844406C71}" srcOrd="4" destOrd="0" presId="urn:microsoft.com/office/officeart/2008/layout/LinedList"/>
    <dgm:cxn modelId="{6A5B6250-6480-4AC4-9A30-9F61253C156C}" type="presParOf" srcId="{00992FED-BEDB-453C-8333-D1010C5E1760}" destId="{F18FB638-255B-4A0B-AD53-0A1277ECE400}" srcOrd="5" destOrd="0" presId="urn:microsoft.com/office/officeart/2008/layout/LinedList"/>
    <dgm:cxn modelId="{73233D88-5745-4E41-8248-E5D1A23A9534}" type="presParOf" srcId="{F18FB638-255B-4A0B-AD53-0A1277ECE400}" destId="{930262B0-6AEA-43C9-95CF-CCEC74A02964}" srcOrd="0" destOrd="0" presId="urn:microsoft.com/office/officeart/2008/layout/LinedList"/>
    <dgm:cxn modelId="{94DF0275-7698-4081-9746-DCBB09E8F40B}" type="presParOf" srcId="{F18FB638-255B-4A0B-AD53-0A1277ECE400}" destId="{1B1887BF-1AD7-4089-B5D7-71EFD66EF661}" srcOrd="1" destOrd="0" presId="urn:microsoft.com/office/officeart/2008/layout/LinedList"/>
    <dgm:cxn modelId="{E3694EB0-FFA3-4174-BBF2-8E13B42E741C}" type="presParOf" srcId="{00992FED-BEDB-453C-8333-D1010C5E1760}" destId="{868792BD-B1B4-4EED-93D4-705A88BFC735}" srcOrd="6" destOrd="0" presId="urn:microsoft.com/office/officeart/2008/layout/LinedList"/>
    <dgm:cxn modelId="{7734BBBD-379B-4BFE-AFD4-9294EE5A02F0}" type="presParOf" srcId="{00992FED-BEDB-453C-8333-D1010C5E1760}" destId="{F62D90E5-B6CC-419B-A996-AE00DB8CEA03}" srcOrd="7" destOrd="0" presId="urn:microsoft.com/office/officeart/2008/layout/LinedList"/>
    <dgm:cxn modelId="{252257BB-AD9A-4535-8B32-9426C3AAF67D}" type="presParOf" srcId="{F62D90E5-B6CC-419B-A996-AE00DB8CEA03}" destId="{20EBF0F1-1922-4906-A977-810A15DA3E47}" srcOrd="0" destOrd="0" presId="urn:microsoft.com/office/officeart/2008/layout/LinedList"/>
    <dgm:cxn modelId="{9DECA3BB-778C-43B3-8561-E974E36C59C3}" type="presParOf" srcId="{F62D90E5-B6CC-419B-A996-AE00DB8CEA03}" destId="{690FFA55-38DF-434D-B967-91286204C67C}" srcOrd="1" destOrd="0" presId="urn:microsoft.com/office/officeart/2008/layout/LinedList"/>
    <dgm:cxn modelId="{0B3B6661-99BF-40D4-846F-6F8E9A56ED87}" type="presParOf" srcId="{00992FED-BEDB-453C-8333-D1010C5E1760}" destId="{A3EDECE8-0C13-4378-B849-CEFFD4F0BB92}" srcOrd="8" destOrd="0" presId="urn:microsoft.com/office/officeart/2008/layout/LinedList"/>
    <dgm:cxn modelId="{E7BB6EA0-7229-40D8-9463-B383297CB6BB}" type="presParOf" srcId="{00992FED-BEDB-453C-8333-D1010C5E1760}" destId="{F4F139D1-F78E-49AA-92C3-A4354592E091}" srcOrd="9" destOrd="0" presId="urn:microsoft.com/office/officeart/2008/layout/LinedList"/>
    <dgm:cxn modelId="{0CF4BDB3-5CFC-483B-8918-2749E34F97AF}" type="presParOf" srcId="{F4F139D1-F78E-49AA-92C3-A4354592E091}" destId="{84930E2E-0A31-4448-968B-03AB9A5B8E9C}" srcOrd="0" destOrd="0" presId="urn:microsoft.com/office/officeart/2008/layout/LinedList"/>
    <dgm:cxn modelId="{D28C9247-B730-4D14-B253-CCB875DD608F}" type="presParOf" srcId="{F4F139D1-F78E-49AA-92C3-A4354592E091}" destId="{D26E01A4-4574-4247-80C4-D1C95290BF7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745676-4BE4-4FED-B8DF-CFBA81B60510}">
      <dsp:nvSpPr>
        <dsp:cNvPr id="0" name=""/>
        <dsp:cNvSpPr/>
      </dsp:nvSpPr>
      <dsp:spPr>
        <a:xfrm>
          <a:off x="0" y="668612"/>
          <a:ext cx="3102079" cy="1969820"/>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C24462-BC56-44DC-B79D-260FA0EEA957}">
      <dsp:nvSpPr>
        <dsp:cNvPr id="0" name=""/>
        <dsp:cNvSpPr/>
      </dsp:nvSpPr>
      <dsp:spPr>
        <a:xfrm>
          <a:off x="344675" y="996053"/>
          <a:ext cx="3102079" cy="1969820"/>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Do you have any work experience?</a:t>
          </a:r>
          <a:endParaRPr lang="en-US" sz="3100" kern="1200"/>
        </a:p>
      </dsp:txBody>
      <dsp:txXfrm>
        <a:off x="402369" y="1053747"/>
        <a:ext cx="2986691" cy="1854432"/>
      </dsp:txXfrm>
    </dsp:sp>
    <dsp:sp modelId="{359C8451-221E-48F6-BBF5-44650B8364D5}">
      <dsp:nvSpPr>
        <dsp:cNvPr id="0" name=""/>
        <dsp:cNvSpPr/>
      </dsp:nvSpPr>
      <dsp:spPr>
        <a:xfrm>
          <a:off x="3791430" y="668612"/>
          <a:ext cx="3102079" cy="1969820"/>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9A39E3-A188-4714-A7A9-B69B3963ADDC}">
      <dsp:nvSpPr>
        <dsp:cNvPr id="0" name=""/>
        <dsp:cNvSpPr/>
      </dsp:nvSpPr>
      <dsp:spPr>
        <a:xfrm>
          <a:off x="4136105" y="996053"/>
          <a:ext cx="3102079" cy="1969820"/>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What is your current role?</a:t>
          </a:r>
          <a:endParaRPr lang="en-US" sz="3100" kern="1200"/>
        </a:p>
      </dsp:txBody>
      <dsp:txXfrm>
        <a:off x="4193799" y="1053747"/>
        <a:ext cx="2986691" cy="1854432"/>
      </dsp:txXfrm>
    </dsp:sp>
    <dsp:sp modelId="{49C99BF1-E47C-4791-8943-925BE12CB865}">
      <dsp:nvSpPr>
        <dsp:cNvPr id="0" name=""/>
        <dsp:cNvSpPr/>
      </dsp:nvSpPr>
      <dsp:spPr>
        <a:xfrm>
          <a:off x="7582860" y="668612"/>
          <a:ext cx="3102079" cy="1969820"/>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673533-3C16-44AA-B988-985ADA05528E}">
      <dsp:nvSpPr>
        <dsp:cNvPr id="0" name=""/>
        <dsp:cNvSpPr/>
      </dsp:nvSpPr>
      <dsp:spPr>
        <a:xfrm>
          <a:off x="7927535" y="996053"/>
          <a:ext cx="3102079" cy="1969820"/>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What is your organisation’s industry background?</a:t>
          </a:r>
          <a:endParaRPr lang="en-US" sz="3100" kern="1200"/>
        </a:p>
      </dsp:txBody>
      <dsp:txXfrm>
        <a:off x="7985229" y="1053747"/>
        <a:ext cx="2986691" cy="18544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8F82F9-CEA8-43BF-8994-1DDB46065D7A}">
      <dsp:nvSpPr>
        <dsp:cNvPr id="0" name=""/>
        <dsp:cNvSpPr/>
      </dsp:nvSpPr>
      <dsp:spPr>
        <a:xfrm>
          <a:off x="4361867" y="168110"/>
          <a:ext cx="1150594" cy="10984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D08E144-F290-4197-B5E0-CA732D09A117}">
      <dsp:nvSpPr>
        <dsp:cNvPr id="0" name=""/>
        <dsp:cNvSpPr/>
      </dsp:nvSpPr>
      <dsp:spPr>
        <a:xfrm>
          <a:off x="8560" y="1341446"/>
          <a:ext cx="3287411" cy="470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89050">
            <a:lnSpc>
              <a:spcPct val="90000"/>
            </a:lnSpc>
            <a:spcBef>
              <a:spcPct val="0"/>
            </a:spcBef>
            <a:spcAft>
              <a:spcPct val="35000"/>
            </a:spcAft>
            <a:buNone/>
            <a:defRPr b="1"/>
          </a:pPr>
          <a:r>
            <a:rPr lang="en-US" sz="2900" kern="1200" dirty="0"/>
            <a:t>Gwyneth Jones</a:t>
          </a:r>
        </a:p>
      </dsp:txBody>
      <dsp:txXfrm>
        <a:off x="8560" y="1341446"/>
        <a:ext cx="3287411" cy="470776"/>
      </dsp:txXfrm>
    </dsp:sp>
    <dsp:sp modelId="{45AA6B8F-E517-4344-BD03-FD18E7160229}">
      <dsp:nvSpPr>
        <dsp:cNvPr id="0" name=""/>
        <dsp:cNvSpPr/>
      </dsp:nvSpPr>
      <dsp:spPr>
        <a:xfrm>
          <a:off x="3904833" y="1819613"/>
          <a:ext cx="3287411" cy="1842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a:lnSpc>
              <a:spcPct val="90000"/>
            </a:lnSpc>
            <a:spcBef>
              <a:spcPct val="0"/>
            </a:spcBef>
            <a:spcAft>
              <a:spcPct val="35000"/>
            </a:spcAft>
            <a:buNone/>
          </a:pPr>
          <a:r>
            <a:rPr lang="en-GB" sz="1700" b="1" kern="1200" dirty="0"/>
            <a:t>Online module</a:t>
          </a:r>
        </a:p>
        <a:p>
          <a:pPr marL="0" lvl="0" indent="0" algn="l" defTabSz="755650">
            <a:lnSpc>
              <a:spcPct val="90000"/>
            </a:lnSpc>
            <a:spcBef>
              <a:spcPct val="0"/>
            </a:spcBef>
            <a:spcAft>
              <a:spcPct val="35000"/>
            </a:spcAft>
            <a:buNone/>
          </a:pPr>
          <a:endParaRPr lang="en-GB" sz="1700" b="1" kern="1200" dirty="0"/>
        </a:p>
        <a:p>
          <a:pPr marL="0" lvl="0" indent="0" algn="l" defTabSz="755650">
            <a:lnSpc>
              <a:spcPct val="90000"/>
            </a:lnSpc>
            <a:spcBef>
              <a:spcPct val="0"/>
            </a:spcBef>
            <a:spcAft>
              <a:spcPct val="35000"/>
            </a:spcAft>
            <a:buNone/>
          </a:pPr>
          <a:r>
            <a:rPr lang="en-GB" sz="1700" b="1" kern="1200" dirty="0"/>
            <a:t>Tuesday / Mornings (UK)</a:t>
          </a:r>
          <a:endParaRPr lang="en-US" sz="1700" kern="1200" dirty="0"/>
        </a:p>
      </dsp:txBody>
      <dsp:txXfrm>
        <a:off x="3904833" y="1819613"/>
        <a:ext cx="3287411" cy="1842844"/>
      </dsp:txXfrm>
    </dsp:sp>
    <dsp:sp modelId="{A93CE105-9BE0-4FFE-A1E2-C79435282513}">
      <dsp:nvSpPr>
        <dsp:cNvPr id="0" name=""/>
        <dsp:cNvSpPr/>
      </dsp:nvSpPr>
      <dsp:spPr>
        <a:xfrm>
          <a:off x="479559" y="168110"/>
          <a:ext cx="1150594" cy="10984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569FD1F-9C1C-4FFD-9A5E-D1C4C6CFD964}">
      <dsp:nvSpPr>
        <dsp:cNvPr id="0" name=""/>
        <dsp:cNvSpPr/>
      </dsp:nvSpPr>
      <dsp:spPr>
        <a:xfrm>
          <a:off x="3871269" y="1341446"/>
          <a:ext cx="3287411" cy="470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89050">
            <a:lnSpc>
              <a:spcPct val="90000"/>
            </a:lnSpc>
            <a:spcBef>
              <a:spcPct val="0"/>
            </a:spcBef>
            <a:spcAft>
              <a:spcPct val="35000"/>
            </a:spcAft>
            <a:buNone/>
            <a:defRPr b="1"/>
          </a:pPr>
          <a:r>
            <a:rPr lang="en-US" sz="2900" kern="1200" dirty="0"/>
            <a:t>Gwyneth Jones</a:t>
          </a:r>
        </a:p>
      </dsp:txBody>
      <dsp:txXfrm>
        <a:off x="3871269" y="1341446"/>
        <a:ext cx="3287411" cy="470776"/>
      </dsp:txXfrm>
    </dsp:sp>
    <dsp:sp modelId="{43C6E6A6-9993-440A-84D9-EE595907BAD9}">
      <dsp:nvSpPr>
        <dsp:cNvPr id="0" name=""/>
        <dsp:cNvSpPr/>
      </dsp:nvSpPr>
      <dsp:spPr>
        <a:xfrm>
          <a:off x="177" y="1822249"/>
          <a:ext cx="3287411" cy="1842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a:lnSpc>
              <a:spcPct val="90000"/>
            </a:lnSpc>
            <a:spcBef>
              <a:spcPct val="0"/>
            </a:spcBef>
            <a:spcAft>
              <a:spcPct val="35000"/>
            </a:spcAft>
            <a:buNone/>
          </a:pPr>
          <a:r>
            <a:rPr lang="en-GB" sz="1700" b="1" kern="1200" dirty="0"/>
            <a:t>On campus module</a:t>
          </a:r>
        </a:p>
        <a:p>
          <a:pPr marL="0" lvl="0" indent="0" algn="l" defTabSz="755650">
            <a:lnSpc>
              <a:spcPct val="90000"/>
            </a:lnSpc>
            <a:spcBef>
              <a:spcPct val="0"/>
            </a:spcBef>
            <a:spcAft>
              <a:spcPct val="35000"/>
            </a:spcAft>
            <a:buNone/>
          </a:pPr>
          <a:endParaRPr lang="en-US" sz="1700" b="1" kern="1200" dirty="0"/>
        </a:p>
        <a:p>
          <a:pPr marL="0" lvl="0" indent="0" algn="l" defTabSz="755650">
            <a:lnSpc>
              <a:spcPct val="90000"/>
            </a:lnSpc>
            <a:spcBef>
              <a:spcPct val="0"/>
            </a:spcBef>
            <a:spcAft>
              <a:spcPct val="35000"/>
            </a:spcAft>
            <a:buNone/>
          </a:pPr>
          <a:r>
            <a:rPr lang="en-US" sz="1700" b="1" kern="1200" dirty="0"/>
            <a:t>Wednesday Mornings (UK)</a:t>
          </a:r>
        </a:p>
      </dsp:txBody>
      <dsp:txXfrm>
        <a:off x="177" y="1822249"/>
        <a:ext cx="3287411" cy="1842844"/>
      </dsp:txXfrm>
    </dsp:sp>
    <dsp:sp modelId="{5CF301E9-4600-498E-AC7A-66CEF119AFF3}">
      <dsp:nvSpPr>
        <dsp:cNvPr id="0" name=""/>
        <dsp:cNvSpPr/>
      </dsp:nvSpPr>
      <dsp:spPr>
        <a:xfrm>
          <a:off x="8506337" y="168110"/>
          <a:ext cx="1150594" cy="10984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ED7A7BB-22BD-4A1B-83BC-7139A3ABEFF7}">
      <dsp:nvSpPr>
        <dsp:cNvPr id="0" name=""/>
        <dsp:cNvSpPr/>
      </dsp:nvSpPr>
      <dsp:spPr>
        <a:xfrm>
          <a:off x="7733977" y="1341446"/>
          <a:ext cx="3287411" cy="470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89050">
            <a:lnSpc>
              <a:spcPct val="90000"/>
            </a:lnSpc>
            <a:spcBef>
              <a:spcPct val="0"/>
            </a:spcBef>
            <a:spcAft>
              <a:spcPct val="35000"/>
            </a:spcAft>
            <a:buNone/>
            <a:defRPr b="1"/>
          </a:pPr>
          <a:r>
            <a:rPr lang="en-GB" sz="2900" b="1" kern="1200"/>
            <a:t>Moodle Module Page</a:t>
          </a:r>
          <a:endParaRPr lang="en-US" sz="2900" kern="1200"/>
        </a:p>
      </dsp:txBody>
      <dsp:txXfrm>
        <a:off x="7733977" y="1341446"/>
        <a:ext cx="3287411" cy="470776"/>
      </dsp:txXfrm>
    </dsp:sp>
    <dsp:sp modelId="{16A14A62-B724-4D14-9030-27F3ECC8E7DA}">
      <dsp:nvSpPr>
        <dsp:cNvPr id="0" name=""/>
        <dsp:cNvSpPr/>
      </dsp:nvSpPr>
      <dsp:spPr>
        <a:xfrm>
          <a:off x="7733977" y="1885053"/>
          <a:ext cx="3287411" cy="1842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a:lnSpc>
              <a:spcPct val="90000"/>
            </a:lnSpc>
            <a:spcBef>
              <a:spcPct val="0"/>
            </a:spcBef>
            <a:spcAft>
              <a:spcPct val="35000"/>
            </a:spcAft>
            <a:buNone/>
          </a:pPr>
          <a:r>
            <a:rPr lang="en-GB" sz="1700" kern="1200"/>
            <a:t>Shared between both modules, incl.:</a:t>
          </a:r>
          <a:endParaRPr lang="en-US" sz="1700" kern="1200"/>
        </a:p>
        <a:p>
          <a:pPr marL="171450" lvl="1" indent="-171450" algn="l" defTabSz="755650">
            <a:lnSpc>
              <a:spcPct val="90000"/>
            </a:lnSpc>
            <a:spcBef>
              <a:spcPct val="0"/>
            </a:spcBef>
            <a:spcAft>
              <a:spcPct val="15000"/>
            </a:spcAft>
            <a:buChar char="•"/>
          </a:pPr>
          <a:r>
            <a:rPr lang="en-GB" sz="1700" kern="1200"/>
            <a:t>Module Handbook</a:t>
          </a:r>
          <a:endParaRPr lang="en-US" sz="1700" kern="1200"/>
        </a:p>
        <a:p>
          <a:pPr marL="171450" lvl="1" indent="-171450" algn="l" defTabSz="755650">
            <a:lnSpc>
              <a:spcPct val="90000"/>
            </a:lnSpc>
            <a:spcBef>
              <a:spcPct val="0"/>
            </a:spcBef>
            <a:spcAft>
              <a:spcPct val="15000"/>
            </a:spcAft>
            <a:buChar char="•"/>
          </a:pPr>
          <a:r>
            <a:rPr lang="en-GB" sz="1700" kern="1200"/>
            <a:t>Background material</a:t>
          </a:r>
          <a:endParaRPr lang="en-US" sz="1700" kern="1200"/>
        </a:p>
        <a:p>
          <a:pPr marL="171450" lvl="1" indent="-171450" algn="l" defTabSz="755650">
            <a:lnSpc>
              <a:spcPct val="90000"/>
            </a:lnSpc>
            <a:spcBef>
              <a:spcPct val="0"/>
            </a:spcBef>
            <a:spcAft>
              <a:spcPct val="15000"/>
            </a:spcAft>
            <a:buChar char="•"/>
          </a:pPr>
          <a:r>
            <a:rPr lang="en-GB" sz="1700" kern="1200"/>
            <a:t>Assignment submission links</a:t>
          </a:r>
          <a:endParaRPr lang="en-US" sz="1700" kern="1200"/>
        </a:p>
        <a:p>
          <a:pPr marL="171450" lvl="1" indent="-171450" algn="l" defTabSz="755650">
            <a:lnSpc>
              <a:spcPct val="90000"/>
            </a:lnSpc>
            <a:spcBef>
              <a:spcPct val="0"/>
            </a:spcBef>
            <a:spcAft>
              <a:spcPct val="15000"/>
            </a:spcAft>
            <a:buChar char="•"/>
          </a:pPr>
          <a:r>
            <a:rPr lang="en-GB" sz="1700" kern="1200"/>
            <a:t>Etc.</a:t>
          </a:r>
          <a:endParaRPr lang="en-US" sz="1700" kern="1200"/>
        </a:p>
        <a:p>
          <a:pPr marL="0" lvl="0" indent="0" algn="l" defTabSz="755650">
            <a:lnSpc>
              <a:spcPct val="90000"/>
            </a:lnSpc>
            <a:spcBef>
              <a:spcPct val="0"/>
            </a:spcBef>
            <a:spcAft>
              <a:spcPct val="35000"/>
            </a:spcAft>
            <a:buNone/>
          </a:pPr>
          <a:r>
            <a:rPr lang="en-GB" sz="1700" kern="1200" dirty="0"/>
            <a:t>Communication through </a:t>
          </a:r>
          <a:r>
            <a:rPr lang="en-GB" sz="1700" kern="1200" dirty="0">
              <a:solidFill>
                <a:srgbClr val="00B0F0"/>
              </a:solidFill>
            </a:rPr>
            <a:t>Teams</a:t>
          </a:r>
          <a:endParaRPr lang="en-US" sz="1700" kern="1200" dirty="0">
            <a:solidFill>
              <a:srgbClr val="00B0F0"/>
            </a:solidFill>
          </a:endParaRPr>
        </a:p>
        <a:p>
          <a:pPr marL="0" lvl="0" indent="0" algn="l" defTabSz="755650">
            <a:lnSpc>
              <a:spcPct val="90000"/>
            </a:lnSpc>
            <a:spcBef>
              <a:spcPct val="0"/>
            </a:spcBef>
            <a:spcAft>
              <a:spcPct val="35000"/>
            </a:spcAft>
            <a:buNone/>
          </a:pPr>
          <a:r>
            <a:rPr lang="en-GB" sz="1700" kern="1200"/>
            <a:t>If in doubt – ask me! </a:t>
          </a:r>
          <a:r>
            <a:rPr lang="en-GB" sz="1700" kern="1200">
              <a:sym typeface="Wingdings" panose="05000000000000000000" pitchFamily="2" charset="2"/>
            </a:rPr>
            <a:t></a:t>
          </a:r>
          <a:endParaRPr lang="en-US" sz="1700" kern="1200"/>
        </a:p>
      </dsp:txBody>
      <dsp:txXfrm>
        <a:off x="7733977" y="1885053"/>
        <a:ext cx="3287411" cy="1842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2CAF4-CA56-42BB-8CAF-173C1C224B8B}">
      <dsp:nvSpPr>
        <dsp:cNvPr id="0" name=""/>
        <dsp:cNvSpPr/>
      </dsp:nvSpPr>
      <dsp:spPr>
        <a:xfrm>
          <a:off x="0" y="588"/>
          <a:ext cx="7327881" cy="0"/>
        </a:xfrm>
        <a:prstGeom prst="line">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450887-4918-495E-9148-58158497C560}">
      <dsp:nvSpPr>
        <dsp:cNvPr id="0" name=""/>
        <dsp:cNvSpPr/>
      </dsp:nvSpPr>
      <dsp:spPr>
        <a:xfrm>
          <a:off x="0" y="588"/>
          <a:ext cx="7327881" cy="963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Shifting customer behaviours amplify uncertainty - </a:t>
          </a:r>
          <a:r>
            <a:rPr lang="en-GB" sz="1600" b="0" i="0" kern="1200"/>
            <a:t>Amid inflation and economic uncertainty, customer demand and buying behaviours will fluctuate unpredictably.</a:t>
          </a:r>
          <a:endParaRPr lang="en-US" sz="1600" kern="1200"/>
        </a:p>
      </dsp:txBody>
      <dsp:txXfrm>
        <a:off x="0" y="588"/>
        <a:ext cx="7327881" cy="963931"/>
      </dsp:txXfrm>
    </dsp:sp>
    <dsp:sp modelId="{24FB1C8A-2A06-46D7-B0D1-34C8823B8C94}">
      <dsp:nvSpPr>
        <dsp:cNvPr id="0" name=""/>
        <dsp:cNvSpPr/>
      </dsp:nvSpPr>
      <dsp:spPr>
        <a:xfrm>
          <a:off x="0" y="964519"/>
          <a:ext cx="7327881" cy="0"/>
        </a:xfrm>
        <a:prstGeom prst="line">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E78B80-1F03-4FB5-B1F1-3AA235E3CF7E}">
      <dsp:nvSpPr>
        <dsp:cNvPr id="0" name=""/>
        <dsp:cNvSpPr/>
      </dsp:nvSpPr>
      <dsp:spPr>
        <a:xfrm>
          <a:off x="0" y="964519"/>
          <a:ext cx="7327881" cy="963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dirty="0"/>
            <a:t>Shared priorities may draw funding away from marketing departments that have yet to see their budgets return to pre-pandemic levels, resulting in lower performance against critical marketing goals.</a:t>
          </a:r>
          <a:endParaRPr lang="en-US" sz="1600" kern="1200" dirty="0"/>
        </a:p>
      </dsp:txBody>
      <dsp:txXfrm>
        <a:off x="0" y="964519"/>
        <a:ext cx="7327881" cy="963931"/>
      </dsp:txXfrm>
    </dsp:sp>
    <dsp:sp modelId="{1AF0C733-6520-4FC0-BFD8-34E844406C71}">
      <dsp:nvSpPr>
        <dsp:cNvPr id="0" name=""/>
        <dsp:cNvSpPr/>
      </dsp:nvSpPr>
      <dsp:spPr>
        <a:xfrm>
          <a:off x="0" y="1928450"/>
          <a:ext cx="7327881" cy="0"/>
        </a:xfrm>
        <a:prstGeom prst="line">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0262B0-6AEA-43C9-95CF-CCEC74A02964}">
      <dsp:nvSpPr>
        <dsp:cNvPr id="0" name=""/>
        <dsp:cNvSpPr/>
      </dsp:nvSpPr>
      <dsp:spPr>
        <a:xfrm>
          <a:off x="0" y="1928450"/>
          <a:ext cx="7327881" cy="963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dirty="0"/>
            <a:t>Traditional sources of brand value are under pressure amid new forces: disruptive market entrants, heightened audience expectations, and the ease of digital learning about unfamiliar brands.</a:t>
          </a:r>
          <a:endParaRPr lang="en-US" sz="1600" kern="1200" dirty="0"/>
        </a:p>
      </dsp:txBody>
      <dsp:txXfrm>
        <a:off x="0" y="1928450"/>
        <a:ext cx="7327881" cy="963931"/>
      </dsp:txXfrm>
    </dsp:sp>
    <dsp:sp modelId="{868792BD-B1B4-4EED-93D4-705A88BFC735}">
      <dsp:nvSpPr>
        <dsp:cNvPr id="0" name=""/>
        <dsp:cNvSpPr/>
      </dsp:nvSpPr>
      <dsp:spPr>
        <a:xfrm>
          <a:off x="0" y="2892381"/>
          <a:ext cx="7327881" cy="0"/>
        </a:xfrm>
        <a:prstGeom prst="line">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EBF0F1-1922-4906-A977-810A15DA3E47}">
      <dsp:nvSpPr>
        <dsp:cNvPr id="0" name=""/>
        <dsp:cNvSpPr/>
      </dsp:nvSpPr>
      <dsp:spPr>
        <a:xfrm>
          <a:off x="0" y="2892381"/>
          <a:ext cx="7327881" cy="963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a:t>Gartner predicts that one in three businesses without a loyalty program today will establish one by 2027 to support first-party data collection and retain high-priority customers. Loyalty programs are an effective strategy to reward customers and collect critical data for personalisation and enhancing customer experiences.</a:t>
          </a:r>
          <a:endParaRPr lang="en-US" sz="1600" kern="1200"/>
        </a:p>
      </dsp:txBody>
      <dsp:txXfrm>
        <a:off x="0" y="2892381"/>
        <a:ext cx="7327881" cy="963931"/>
      </dsp:txXfrm>
    </dsp:sp>
    <dsp:sp modelId="{A3EDECE8-0C13-4378-B849-CEFFD4F0BB92}">
      <dsp:nvSpPr>
        <dsp:cNvPr id="0" name=""/>
        <dsp:cNvSpPr/>
      </dsp:nvSpPr>
      <dsp:spPr>
        <a:xfrm>
          <a:off x="0" y="3856312"/>
          <a:ext cx="7327881" cy="0"/>
        </a:xfrm>
        <a:prstGeom prst="line">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930E2E-0A31-4448-968B-03AB9A5B8E9C}">
      <dsp:nvSpPr>
        <dsp:cNvPr id="0" name=""/>
        <dsp:cNvSpPr/>
      </dsp:nvSpPr>
      <dsp:spPr>
        <a:xfrm>
          <a:off x="0" y="3856312"/>
          <a:ext cx="7327881" cy="963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Integration of AI will allow for smarter data driven marketing decisions</a:t>
          </a:r>
          <a:endParaRPr lang="en-US" sz="1600" kern="1200"/>
        </a:p>
      </dsp:txBody>
      <dsp:txXfrm>
        <a:off x="0" y="3856312"/>
        <a:ext cx="7327881" cy="96393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09/05/2023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5/9/2023</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5/9/2023</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5/9/2023</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5/9/2023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5/9/2023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5/9/2023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5/9/2023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5/9/2023</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5/9/2023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5/9/2023</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5/9/2023</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hyperlink" Target="https://emtemp.gcom.cloud/ngw/globalassets/en/marketing/documents/marketing_predicts_for_2023_ebook.pdf" TargetMode="Externa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lose up of open sign on glass door to a bakery">
            <a:extLst>
              <a:ext uri="{FF2B5EF4-FFF2-40B4-BE49-F238E27FC236}">
                <a16:creationId xmlns:a16="http://schemas.microsoft.com/office/drawing/2014/main" id="{51209AAD-6321-734D-DCC9-2F5CE80C91C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40" name="Rectangle 39">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2" name="Rectangle 4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685801" y="1524001"/>
            <a:ext cx="3208866" cy="3478384"/>
          </a:xfrm>
        </p:spPr>
        <p:txBody>
          <a:bodyPr vert="horz" lIns="91440" tIns="45720" rIns="91440" bIns="45720" rtlCol="0" anchor="b">
            <a:normAutofit/>
          </a:bodyPr>
          <a:lstStyle/>
          <a:p>
            <a:r>
              <a:rPr lang="en-US" dirty="0">
                <a:solidFill>
                  <a:srgbClr val="FFFFFF"/>
                </a:solidFill>
              </a:rPr>
              <a:t>Marketing management</a:t>
            </a:r>
            <a:br>
              <a:rPr lang="en-US" dirty="0">
                <a:solidFill>
                  <a:srgbClr val="FFFFFF"/>
                </a:solidFill>
              </a:rPr>
            </a:br>
            <a:r>
              <a:rPr lang="en-US" dirty="0">
                <a:solidFill>
                  <a:srgbClr val="FFFFFF"/>
                </a:solidFill>
              </a:rPr>
              <a:t>Online MBA</a:t>
            </a:r>
            <a:br>
              <a:rPr lang="en-US" dirty="0">
                <a:solidFill>
                  <a:srgbClr val="FFFFFF"/>
                </a:solidFill>
              </a:rPr>
            </a:br>
            <a:r>
              <a:rPr lang="en-US" i="0">
                <a:solidFill>
                  <a:srgbClr val="FFFFFF"/>
                </a:solidFill>
                <a:effectLst/>
              </a:rPr>
              <a:t>BMMB7012</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685801" y="5145513"/>
            <a:ext cx="3208866" cy="738820"/>
          </a:xfrm>
        </p:spPr>
        <p:txBody>
          <a:bodyPr vert="horz" lIns="91440" tIns="45720" rIns="91440" bIns="45720" rtlCol="0" anchor="t">
            <a:normAutofit/>
          </a:bodyPr>
          <a:lstStyle/>
          <a:p>
            <a:r>
              <a:rPr lang="en-US" dirty="0">
                <a:solidFill>
                  <a:srgbClr val="FFFFFF">
                    <a:alpha val="75000"/>
                  </a:srgbClr>
                </a:solidFill>
              </a:rPr>
              <a:t>Gwyneth Jones</a:t>
            </a:r>
          </a:p>
          <a:p>
            <a:r>
              <a:rPr lang="en-US" dirty="0">
                <a:solidFill>
                  <a:srgbClr val="FFFFFF">
                    <a:alpha val="75000"/>
                  </a:srgbClr>
                </a:solidFill>
              </a:rPr>
              <a:t>may 2023</a:t>
            </a:r>
          </a:p>
        </p:txBody>
      </p:sp>
      <p:sp>
        <p:nvSpPr>
          <p:cNvPr id="9" name="TextBox 8">
            <a:extLst>
              <a:ext uri="{FF2B5EF4-FFF2-40B4-BE49-F238E27FC236}">
                <a16:creationId xmlns:a16="http://schemas.microsoft.com/office/drawing/2014/main" id="{C80E539C-4C1E-9B9A-5EAD-978A92102920}"/>
              </a:ext>
            </a:extLst>
          </p:cNvPr>
          <p:cNvSpPr txBox="1"/>
          <p:nvPr/>
        </p:nvSpPr>
        <p:spPr>
          <a:xfrm>
            <a:off x="8007704" y="4902994"/>
            <a:ext cx="4084886" cy="1400383"/>
          </a:xfrm>
          <a:prstGeom prst="rect">
            <a:avLst/>
          </a:prstGeom>
          <a:noFill/>
        </p:spPr>
        <p:txBody>
          <a:bodyPr wrap="square" rtlCol="0">
            <a:spAutoFit/>
          </a:bodyPr>
          <a:lstStyle/>
          <a:p>
            <a:pPr algn="ctr">
              <a:spcAft>
                <a:spcPts val="600"/>
              </a:spcAft>
            </a:pPr>
            <a:r>
              <a:rPr lang="en-GB" sz="4000" b="1" dirty="0">
                <a:solidFill>
                  <a:srgbClr val="FFC000"/>
                </a:solidFill>
              </a:rPr>
              <a:t>Welcome</a:t>
            </a:r>
          </a:p>
          <a:p>
            <a:pPr algn="ctr">
              <a:spcAft>
                <a:spcPts val="600"/>
              </a:spcAft>
            </a:pPr>
            <a:r>
              <a:rPr lang="en-GB" sz="4000" b="1" dirty="0">
                <a:solidFill>
                  <a:srgbClr val="FFC000"/>
                </a:solidFill>
              </a:rPr>
              <a:t>Session</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a:xfrm>
            <a:off x="771148" y="1037967"/>
            <a:ext cx="3054091" cy="4709131"/>
          </a:xfrm>
        </p:spPr>
        <p:txBody>
          <a:bodyPr anchor="ctr">
            <a:normAutofit/>
          </a:bodyPr>
          <a:lstStyle/>
          <a:p>
            <a:r>
              <a:rPr lang="en-GB" dirty="0">
                <a:solidFill>
                  <a:srgbClr val="FFFEFF"/>
                </a:solidFill>
              </a:rPr>
              <a:t>a bit about myself – Gwyneth Jones</a:t>
            </a:r>
          </a:p>
        </p:txBody>
      </p:sp>
      <p:sp>
        <p:nvSpPr>
          <p:cNvPr id="3" name="Content Placeholder 2">
            <a:extLst>
              <a:ext uri="{FF2B5EF4-FFF2-40B4-BE49-F238E27FC236}">
                <a16:creationId xmlns:a16="http://schemas.microsoft.com/office/drawing/2014/main" id="{5E32085B-18D7-84F9-53CC-A72CA27C91F9}"/>
              </a:ext>
            </a:extLst>
          </p:cNvPr>
          <p:cNvSpPr>
            <a:spLocks noGrp="1"/>
          </p:cNvSpPr>
          <p:nvPr>
            <p:ph idx="1"/>
          </p:nvPr>
        </p:nvSpPr>
        <p:spPr>
          <a:xfrm>
            <a:off x="4534935" y="1037968"/>
            <a:ext cx="6725899" cy="4820832"/>
          </a:xfrm>
        </p:spPr>
        <p:txBody>
          <a:bodyPr>
            <a:normAutofit/>
          </a:bodyPr>
          <a:lstStyle/>
          <a:p>
            <a:pPr>
              <a:lnSpc>
                <a:spcPct val="100000"/>
              </a:lnSpc>
            </a:pPr>
            <a:endParaRPr lang="en-GB" sz="1600" dirty="0"/>
          </a:p>
          <a:p>
            <a:pPr>
              <a:lnSpc>
                <a:spcPct val="100000"/>
              </a:lnSpc>
            </a:pPr>
            <a:r>
              <a:rPr lang="en-GB" sz="1600" dirty="0"/>
              <a:t>My name is Gwyneth Jones. I am a full time lecturer at UWTSD</a:t>
            </a:r>
          </a:p>
          <a:p>
            <a:pPr>
              <a:lnSpc>
                <a:spcPct val="100000"/>
              </a:lnSpc>
            </a:pPr>
            <a:r>
              <a:rPr lang="en-GB" sz="1600" dirty="0"/>
              <a:t>I joined the University of Wales Trinity Saint David in 2023. As a member of the university’s Institute of Management and Health, I specialise in Marketing Management and topics such as Market Research, Marketing Communications, Digital Marketing, Brand Management and Consumer Behaviour.</a:t>
            </a:r>
          </a:p>
          <a:p>
            <a:pPr>
              <a:lnSpc>
                <a:spcPct val="100000"/>
              </a:lnSpc>
            </a:pPr>
            <a:r>
              <a:rPr lang="en-GB" sz="1600" dirty="0"/>
              <a:t>I have been lecturing for over 25 years and also have industry experience in marketing and consultancy.  I have worked throughout the UK and internationally in Dubai, UAE. Within Strategic Marketing and HE education.</a:t>
            </a:r>
          </a:p>
          <a:p>
            <a:pPr>
              <a:lnSpc>
                <a:spcPct val="100000"/>
              </a:lnSpc>
            </a:pPr>
            <a:r>
              <a:rPr lang="en-GB" sz="1600" dirty="0"/>
              <a:t>Prior to UWTSD I worked at The University of Southampton</a:t>
            </a:r>
          </a:p>
          <a:p>
            <a:pPr>
              <a:lnSpc>
                <a:spcPct val="100000"/>
              </a:lnSpc>
            </a:pPr>
            <a:r>
              <a:rPr lang="en-GB" sz="1600" dirty="0"/>
              <a:t>I have an Master’s Degree in Strategic Marketing, The Chartered Institute of Marketing Post Graduate Diploma in Marketing and am a member of the CIM, CMI and HEA.</a:t>
            </a:r>
          </a:p>
          <a:p>
            <a:pPr>
              <a:lnSpc>
                <a:spcPct val="100000"/>
              </a:lnSpc>
            </a:pPr>
            <a:r>
              <a:rPr lang="en-GB" sz="1600" dirty="0"/>
              <a:t>You can contact me at gwyneth.jones@uwtsd.ac.uk</a:t>
            </a:r>
          </a:p>
        </p:txBody>
      </p:sp>
      <p:sp>
        <p:nvSpPr>
          <p:cNvPr id="4" name="Footer Placeholder 3">
            <a:extLst>
              <a:ext uri="{FF2B5EF4-FFF2-40B4-BE49-F238E27FC236}">
                <a16:creationId xmlns:a16="http://schemas.microsoft.com/office/drawing/2014/main" id="{44281A77-2901-5848-483B-BFFF8974B263}"/>
              </a:ext>
            </a:extLst>
          </p:cNvPr>
          <p:cNvSpPr>
            <a:spLocks noGrp="1"/>
          </p:cNvSpPr>
          <p:nvPr>
            <p:ph type="ftr" sz="quarter" idx="11"/>
          </p:nvPr>
        </p:nvSpPr>
        <p:spPr>
          <a:xfrm>
            <a:off x="581192" y="6423914"/>
            <a:ext cx="6917210" cy="365125"/>
          </a:xfrm>
        </p:spPr>
        <p:txBody>
          <a:bodyPr>
            <a:normAutofit/>
          </a:bodyPr>
          <a:lstStyle/>
          <a:p>
            <a:endParaRPr lang="en-US" dirty="0"/>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2</a:t>
            </a:fld>
            <a:endParaRPr lang="en-US"/>
          </a:p>
        </p:txBody>
      </p:sp>
    </p:spTree>
    <p:extLst>
      <p:ext uri="{BB962C8B-B14F-4D97-AF65-F5344CB8AC3E}">
        <p14:creationId xmlns:p14="http://schemas.microsoft.com/office/powerpoint/2010/main" val="414474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p:txBody>
          <a:bodyPr/>
          <a:lstStyle/>
          <a:p>
            <a:r>
              <a:rPr lang="en-GB" dirty="0"/>
              <a:t>How I would like to work with you</a:t>
            </a:r>
          </a:p>
        </p:txBody>
      </p:sp>
      <p:sp>
        <p:nvSpPr>
          <p:cNvPr id="3" name="Content Placeholder 2">
            <a:extLst>
              <a:ext uri="{FF2B5EF4-FFF2-40B4-BE49-F238E27FC236}">
                <a16:creationId xmlns:a16="http://schemas.microsoft.com/office/drawing/2014/main" id="{5E32085B-18D7-84F9-53CC-A72CA27C91F9}"/>
              </a:ext>
            </a:extLst>
          </p:cNvPr>
          <p:cNvSpPr>
            <a:spLocks noGrp="1"/>
          </p:cNvSpPr>
          <p:nvPr>
            <p:ph idx="1"/>
          </p:nvPr>
        </p:nvSpPr>
        <p:spPr>
          <a:xfrm>
            <a:off x="581192" y="1988598"/>
            <a:ext cx="11029615" cy="4226450"/>
          </a:xfrm>
        </p:spPr>
        <p:txBody>
          <a:bodyPr>
            <a:noAutofit/>
          </a:bodyPr>
          <a:lstStyle/>
          <a:p>
            <a:r>
              <a:rPr lang="en-GB" sz="1800" dirty="0"/>
              <a:t>Be curious and embrace the topic of Marketing Management</a:t>
            </a:r>
          </a:p>
          <a:p>
            <a:r>
              <a:rPr lang="en-GB" sz="1800" dirty="0"/>
              <a:t>Contribute to our discussions</a:t>
            </a:r>
          </a:p>
          <a:p>
            <a:r>
              <a:rPr lang="en-GB" sz="1800" dirty="0"/>
              <a:t>Ask questions during our lectures or tutorials</a:t>
            </a:r>
          </a:p>
          <a:p>
            <a:r>
              <a:rPr lang="en-GB" sz="1800" dirty="0"/>
              <a:t>Decide what groups you would like to set up (4 – 6 people per group)</a:t>
            </a:r>
          </a:p>
          <a:p>
            <a:pPr lvl="1"/>
            <a:r>
              <a:rPr lang="en-GB" sz="1500" dirty="0"/>
              <a:t>We will use groups for smaller discussion activities and group assignment tasks </a:t>
            </a:r>
          </a:p>
          <a:p>
            <a:pPr lvl="1"/>
            <a:r>
              <a:rPr lang="en-GB" sz="1500" dirty="0"/>
              <a:t>Decide who represents the Group</a:t>
            </a:r>
          </a:p>
          <a:p>
            <a:pPr lvl="1"/>
            <a:r>
              <a:rPr lang="en-GB" sz="1500" dirty="0"/>
              <a:t>Group Representative to inform me who are the members of your group (name and student number)</a:t>
            </a:r>
          </a:p>
        </p:txBody>
      </p:sp>
      <p:sp>
        <p:nvSpPr>
          <p:cNvPr id="4" name="Footer Placeholder 3">
            <a:extLst>
              <a:ext uri="{FF2B5EF4-FFF2-40B4-BE49-F238E27FC236}">
                <a16:creationId xmlns:a16="http://schemas.microsoft.com/office/drawing/2014/main" id="{44281A77-2901-5848-483B-BFFF8974B26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p:txBody>
          <a:bodyPr/>
          <a:lstStyle/>
          <a:p>
            <a:fld id="{3A98EE3D-8CD1-4C3F-BD1C-C98C9596463C}" type="slidenum">
              <a:rPr lang="en-US" smtClean="0"/>
              <a:t>3</a:t>
            </a:fld>
            <a:endParaRPr lang="en-US" dirty="0"/>
          </a:p>
        </p:txBody>
      </p:sp>
      <p:pic>
        <p:nvPicPr>
          <p:cNvPr id="8" name="Picture 7" descr="Colleagues huddle">
            <a:extLst>
              <a:ext uri="{FF2B5EF4-FFF2-40B4-BE49-F238E27FC236}">
                <a16:creationId xmlns:a16="http://schemas.microsoft.com/office/drawing/2014/main" id="{B30C7E7C-0E79-EC51-0C1B-7819DBFF182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2583" y="762279"/>
            <a:ext cx="4012390" cy="2674926"/>
          </a:xfrm>
          <a:prstGeom prst="rect">
            <a:avLst/>
          </a:prstGeom>
        </p:spPr>
      </p:pic>
    </p:spTree>
    <p:extLst>
      <p:ext uri="{BB962C8B-B14F-4D97-AF65-F5344CB8AC3E}">
        <p14:creationId xmlns:p14="http://schemas.microsoft.com/office/powerpoint/2010/main" val="142915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FC0DB-6263-C5FB-71B1-5AA0DB9A5479}"/>
              </a:ext>
            </a:extLst>
          </p:cNvPr>
          <p:cNvSpPr>
            <a:spLocks noGrp="1"/>
          </p:cNvSpPr>
          <p:nvPr>
            <p:ph type="title"/>
          </p:nvPr>
        </p:nvSpPr>
        <p:spPr/>
        <p:txBody>
          <a:bodyPr/>
          <a:lstStyle/>
          <a:p>
            <a:r>
              <a:rPr lang="en-GB" dirty="0"/>
              <a:t>A bit about you – Please introduce yourself </a:t>
            </a:r>
          </a:p>
        </p:txBody>
      </p:sp>
      <p:graphicFrame>
        <p:nvGraphicFramePr>
          <p:cNvPr id="9" name="Content Placeholder 2">
            <a:extLst>
              <a:ext uri="{FF2B5EF4-FFF2-40B4-BE49-F238E27FC236}">
                <a16:creationId xmlns:a16="http://schemas.microsoft.com/office/drawing/2014/main" id="{4216F16F-5D29-E64D-BE34-C084529AE5E6}"/>
              </a:ext>
            </a:extLst>
          </p:cNvPr>
          <p:cNvGraphicFramePr>
            <a:graphicFrameLocks noGrp="1"/>
          </p:cNvGraphicFramePr>
          <p:nvPr>
            <p:ph idx="1"/>
          </p:nvPr>
        </p:nvGraphicFramePr>
        <p:xfrm>
          <a:off x="581192" y="2340864"/>
          <a:ext cx="11029615" cy="36344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E1B86757-FF35-6EEA-3612-DAC68A37AFE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9D77499-A85E-7B9F-9DFB-1A7A2D49D3AC}"/>
              </a:ext>
            </a:extLst>
          </p:cNvPr>
          <p:cNvSpPr>
            <a:spLocks noGrp="1"/>
          </p:cNvSpPr>
          <p:nvPr>
            <p:ph type="sldNum" sz="quarter" idx="12"/>
          </p:nvPr>
        </p:nvSpPr>
        <p:spPr/>
        <p:txBody>
          <a:bodyPr/>
          <a:lstStyle/>
          <a:p>
            <a:fld id="{3A98EE3D-8CD1-4C3F-BD1C-C98C9596463C}" type="slidenum">
              <a:rPr lang="en-US" smtClean="0"/>
              <a:t>4</a:t>
            </a:fld>
            <a:endParaRPr lang="en-US" dirty="0"/>
          </a:p>
        </p:txBody>
      </p:sp>
    </p:spTree>
    <p:extLst>
      <p:ext uri="{BB962C8B-B14F-4D97-AF65-F5344CB8AC3E}">
        <p14:creationId xmlns:p14="http://schemas.microsoft.com/office/powerpoint/2010/main" val="401844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0">
            <a:extLst>
              <a:ext uri="{FF2B5EF4-FFF2-40B4-BE49-F238E27FC236}">
                <a16:creationId xmlns:a16="http://schemas.microsoft.com/office/drawing/2014/main" id="{B448728E-2EDF-4F60-A97C-C0F08E06D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2">
            <a:extLst>
              <a:ext uri="{FF2B5EF4-FFF2-40B4-BE49-F238E27FC236}">
                <a16:creationId xmlns:a16="http://schemas.microsoft.com/office/drawing/2014/main" id="{78CBB40F-4E03-45AE-9020-C27B0AE7F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4">
            <a:extLst>
              <a:ext uri="{FF2B5EF4-FFF2-40B4-BE49-F238E27FC236}">
                <a16:creationId xmlns:a16="http://schemas.microsoft.com/office/drawing/2014/main" id="{A9F7CCD1-513F-4B7A-9497-7AA9144DB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1188720"/>
          </a:xfrm>
        </p:spPr>
        <p:txBody>
          <a:bodyPr vert="horz" lIns="91440" tIns="45720" rIns="91440" bIns="45720" rtlCol="0" anchor="b">
            <a:normAutofit/>
          </a:bodyPr>
          <a:lstStyle/>
          <a:p>
            <a:r>
              <a:rPr lang="en-US" b="0" kern="1200" cap="all" dirty="0">
                <a:solidFill>
                  <a:schemeClr val="tx1">
                    <a:lumMod val="75000"/>
                    <a:lumOff val="25000"/>
                  </a:schemeClr>
                </a:solidFill>
                <a:latin typeface="+mj-lt"/>
                <a:ea typeface="+mj-ea"/>
                <a:cs typeface="+mj-cs"/>
              </a:rPr>
              <a:t>Module – on campus vs. online</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sz="900" kern="1200" cap="all" dirty="0">
              <a:solidFill>
                <a:schemeClr val="tx1">
                  <a:lumMod val="75000"/>
                  <a:lumOff val="2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smtClean="0"/>
              <a:pPr defTabSz="457200">
                <a:spcAft>
                  <a:spcPts val="600"/>
                </a:spcAft>
              </a:pPr>
              <a:t>5</a:t>
            </a:fld>
            <a:endParaRPr lang="en-US"/>
          </a:p>
        </p:txBody>
      </p:sp>
      <p:graphicFrame>
        <p:nvGraphicFramePr>
          <p:cNvPr id="20" name="TextBox 2">
            <a:extLst>
              <a:ext uri="{FF2B5EF4-FFF2-40B4-BE49-F238E27FC236}">
                <a16:creationId xmlns:a16="http://schemas.microsoft.com/office/drawing/2014/main" id="{CF7951A1-617C-2012-576C-2D7A8ACB52DC}"/>
              </a:ext>
            </a:extLst>
          </p:cNvPr>
          <p:cNvGraphicFramePr/>
          <p:nvPr>
            <p:extLst>
              <p:ext uri="{D42A27DB-BD31-4B8C-83A1-F6EECF244321}">
                <p14:modId xmlns:p14="http://schemas.microsoft.com/office/powerpoint/2010/main" val="479626059"/>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28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0"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48728E-2EDF-4F60-A97C-C0F08E06D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78CBB40F-4E03-45AE-9020-C27B0AE7F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A9F7CCD1-513F-4B7A-9497-7AA9144DB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746228" y="1037967"/>
            <a:ext cx="3054091" cy="4709131"/>
          </a:xfrm>
        </p:spPr>
        <p:txBody>
          <a:bodyPr vert="horz" lIns="91440" tIns="45720" rIns="91440" bIns="45720" rtlCol="0" anchor="ctr">
            <a:normAutofit/>
          </a:bodyPr>
          <a:lstStyle/>
          <a:p>
            <a:r>
              <a:rPr lang="en-US" b="0" kern="1200" cap="all" dirty="0">
                <a:solidFill>
                  <a:schemeClr val="bg1">
                    <a:lumMod val="85000"/>
                    <a:lumOff val="15000"/>
                  </a:schemeClr>
                </a:solidFill>
                <a:latin typeface="+mj-lt"/>
                <a:ea typeface="+mj-ea"/>
                <a:cs typeface="+mj-cs"/>
              </a:rPr>
              <a:t>Module Setup</a:t>
            </a:r>
          </a:p>
        </p:txBody>
      </p:sp>
      <p:sp>
        <p:nvSpPr>
          <p:cNvPr id="20" name="Rectangle 19">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21">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3">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656"/>
            <a:ext cx="6917210" cy="365125"/>
          </a:xfrm>
        </p:spPr>
        <p:txBody>
          <a:bodyPr vert="horz" lIns="91440" tIns="45720" rIns="91440" bIns="45720" rtlCol="0" anchor="ctr">
            <a:normAutofit/>
          </a:bodyPr>
          <a:lstStyle/>
          <a:p>
            <a:pPr defTabSz="457200"/>
            <a:endParaRPr lang="en-US" sz="900" kern="1200" cap="all">
              <a:solidFill>
                <a:schemeClr val="bg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656"/>
            <a:ext cx="105251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bg1">
                    <a:lumMod val="85000"/>
                    <a:lumOff val="15000"/>
                  </a:schemeClr>
                </a:solidFill>
              </a:rPr>
              <a:pPr defTabSz="457200">
                <a:spcAft>
                  <a:spcPts val="600"/>
                </a:spcAft>
              </a:pPr>
              <a:t>6</a:t>
            </a:fld>
            <a:endParaRPr lang="en-US">
              <a:solidFill>
                <a:schemeClr val="bg1">
                  <a:lumMod val="85000"/>
                  <a:lumOff val="15000"/>
                </a:schemeClr>
              </a:solidFill>
            </a:endParaRPr>
          </a:p>
        </p:txBody>
      </p:sp>
      <p:grpSp>
        <p:nvGrpSpPr>
          <p:cNvPr id="7" name="Group 6">
            <a:extLst>
              <a:ext uri="{FF2B5EF4-FFF2-40B4-BE49-F238E27FC236}">
                <a16:creationId xmlns:a16="http://schemas.microsoft.com/office/drawing/2014/main" id="{445D2D02-F4B8-C9A4-BC50-645CD92E2DE4}"/>
              </a:ext>
            </a:extLst>
          </p:cNvPr>
          <p:cNvGrpSpPr/>
          <p:nvPr/>
        </p:nvGrpSpPr>
        <p:grpSpPr>
          <a:xfrm>
            <a:off x="4598438" y="1269463"/>
            <a:ext cx="7012370" cy="4585770"/>
            <a:chOff x="4598438" y="1269463"/>
            <a:chExt cx="7012370" cy="4585770"/>
          </a:xfrm>
        </p:grpSpPr>
        <p:sp>
          <p:nvSpPr>
            <p:cNvPr id="9" name="Freeform: Shape 8">
              <a:extLst>
                <a:ext uri="{FF2B5EF4-FFF2-40B4-BE49-F238E27FC236}">
                  <a16:creationId xmlns:a16="http://schemas.microsoft.com/office/drawing/2014/main" id="{915B917B-DAE5-141A-2E31-E444CEC55CE8}"/>
                </a:ext>
              </a:extLst>
            </p:cNvPr>
            <p:cNvSpPr/>
            <p:nvPr/>
          </p:nvSpPr>
          <p:spPr>
            <a:xfrm>
              <a:off x="4598438" y="1476103"/>
              <a:ext cx="7012370" cy="793800"/>
            </a:xfrm>
            <a:custGeom>
              <a:avLst/>
              <a:gdLst>
                <a:gd name="connsiteX0" fmla="*/ 0 w 7012370"/>
                <a:gd name="connsiteY0" fmla="*/ 0 h 793800"/>
                <a:gd name="connsiteX1" fmla="*/ 7012370 w 7012370"/>
                <a:gd name="connsiteY1" fmla="*/ 0 h 793800"/>
                <a:gd name="connsiteX2" fmla="*/ 7012370 w 7012370"/>
                <a:gd name="connsiteY2" fmla="*/ 793800 h 793800"/>
                <a:gd name="connsiteX3" fmla="*/ 0 w 7012370"/>
                <a:gd name="connsiteY3" fmla="*/ 793800 h 793800"/>
                <a:gd name="connsiteX4" fmla="*/ 0 w 7012370"/>
                <a:gd name="connsiteY4" fmla="*/ 0 h 7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793800">
                  <a:moveTo>
                    <a:pt x="0" y="0"/>
                  </a:moveTo>
                  <a:lnTo>
                    <a:pt x="7012370" y="0"/>
                  </a:lnTo>
                  <a:lnTo>
                    <a:pt x="7012370" y="793800"/>
                  </a:lnTo>
                  <a:lnTo>
                    <a:pt x="0" y="79380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sz="1400" b="1" kern="1200" dirty="0"/>
                <a:t>10 weeks </a:t>
              </a:r>
              <a:r>
                <a:rPr lang="en-GB" sz="1400" b="1" dirty="0"/>
                <a:t>May</a:t>
              </a:r>
              <a:r>
                <a:rPr lang="en-GB" sz="1400" b="1" kern="1200" dirty="0"/>
                <a:t>– July 2023</a:t>
              </a:r>
              <a:endParaRPr lang="en-US" sz="1400" kern="1200" dirty="0"/>
            </a:p>
          </p:txBody>
        </p:sp>
        <p:sp>
          <p:nvSpPr>
            <p:cNvPr id="10" name="Freeform: Shape 9">
              <a:extLst>
                <a:ext uri="{FF2B5EF4-FFF2-40B4-BE49-F238E27FC236}">
                  <a16:creationId xmlns:a16="http://schemas.microsoft.com/office/drawing/2014/main" id="{2BB1E9A4-0F42-E214-5168-BAF1D8DD6F36}"/>
                </a:ext>
              </a:extLst>
            </p:cNvPr>
            <p:cNvSpPr/>
            <p:nvPr/>
          </p:nvSpPr>
          <p:spPr>
            <a:xfrm>
              <a:off x="4949056" y="1269463"/>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dirty="0"/>
                <a:t>Overall</a:t>
              </a:r>
              <a:endParaRPr lang="en-US" sz="1400" kern="1200" dirty="0"/>
            </a:p>
          </p:txBody>
        </p:sp>
        <p:sp>
          <p:nvSpPr>
            <p:cNvPr id="11" name="Freeform: Shape 10">
              <a:extLst>
                <a:ext uri="{FF2B5EF4-FFF2-40B4-BE49-F238E27FC236}">
                  <a16:creationId xmlns:a16="http://schemas.microsoft.com/office/drawing/2014/main" id="{F163CA60-288A-907E-06E5-7F627049A583}"/>
                </a:ext>
              </a:extLst>
            </p:cNvPr>
            <p:cNvSpPr/>
            <p:nvPr/>
          </p:nvSpPr>
          <p:spPr>
            <a:xfrm>
              <a:off x="4598438" y="2552143"/>
              <a:ext cx="7012370" cy="1389150"/>
            </a:xfrm>
            <a:custGeom>
              <a:avLst/>
              <a:gdLst>
                <a:gd name="connsiteX0" fmla="*/ 0 w 7012370"/>
                <a:gd name="connsiteY0" fmla="*/ 0 h 1389150"/>
                <a:gd name="connsiteX1" fmla="*/ 7012370 w 7012370"/>
                <a:gd name="connsiteY1" fmla="*/ 0 h 1389150"/>
                <a:gd name="connsiteX2" fmla="*/ 7012370 w 7012370"/>
                <a:gd name="connsiteY2" fmla="*/ 1389150 h 1389150"/>
                <a:gd name="connsiteX3" fmla="*/ 0 w 7012370"/>
                <a:gd name="connsiteY3" fmla="*/ 1389150 h 1389150"/>
                <a:gd name="connsiteX4" fmla="*/ 0 w 7012370"/>
                <a:gd name="connsiteY4" fmla="*/ 0 h 1389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1389150">
                  <a:moveTo>
                    <a:pt x="0" y="0"/>
                  </a:moveTo>
                  <a:lnTo>
                    <a:pt x="7012370" y="0"/>
                  </a:lnTo>
                  <a:lnTo>
                    <a:pt x="7012370" y="1389150"/>
                  </a:lnTo>
                  <a:lnTo>
                    <a:pt x="0" y="138915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sz="1400" kern="1200" dirty="0"/>
                <a:t>Consist mainly of taught sessions, drawing upon the wide range of teaching resources available to you on Moodle </a:t>
              </a:r>
              <a:endParaRPr lang="en-US" sz="1400" kern="1200" dirty="0"/>
            </a:p>
            <a:p>
              <a:pPr marL="114300" lvl="1" indent="-114300" algn="l" defTabSz="622300">
                <a:lnSpc>
                  <a:spcPct val="90000"/>
                </a:lnSpc>
                <a:spcBef>
                  <a:spcPct val="0"/>
                </a:spcBef>
                <a:spcAft>
                  <a:spcPct val="15000"/>
                </a:spcAft>
                <a:buChar char="•"/>
              </a:pPr>
              <a:r>
                <a:rPr lang="en-GB" sz="1400" kern="1200" dirty="0"/>
                <a:t>On Campus: Wednesday 10am – 1pm Lectures</a:t>
              </a:r>
            </a:p>
            <a:p>
              <a:pPr marL="114300" lvl="1" indent="-114300" algn="l" defTabSz="622300">
                <a:lnSpc>
                  <a:spcPct val="90000"/>
                </a:lnSpc>
                <a:spcBef>
                  <a:spcPct val="0"/>
                </a:spcBef>
                <a:spcAft>
                  <a:spcPct val="15000"/>
                </a:spcAft>
                <a:buChar char="•"/>
              </a:pPr>
              <a:r>
                <a:rPr lang="en-GB" sz="1400" kern="1200" dirty="0"/>
                <a:t>Online: Tuesday 10am – </a:t>
              </a:r>
              <a:r>
                <a:rPr lang="en-GB" sz="1400" dirty="0"/>
                <a:t>1</a:t>
              </a:r>
              <a:r>
                <a:rPr lang="en-GB" sz="1400" kern="1200" dirty="0"/>
                <a:t>pm Lectures </a:t>
              </a:r>
              <a:endParaRPr lang="en-US" sz="1400" kern="1200" dirty="0"/>
            </a:p>
          </p:txBody>
        </p:sp>
        <p:sp>
          <p:nvSpPr>
            <p:cNvPr id="13" name="Freeform: Shape 12">
              <a:extLst>
                <a:ext uri="{FF2B5EF4-FFF2-40B4-BE49-F238E27FC236}">
                  <a16:creationId xmlns:a16="http://schemas.microsoft.com/office/drawing/2014/main" id="{3B288B5D-BA7E-9E5D-1DBD-CB74B871475A}"/>
                </a:ext>
              </a:extLst>
            </p:cNvPr>
            <p:cNvSpPr/>
            <p:nvPr/>
          </p:nvSpPr>
          <p:spPr>
            <a:xfrm>
              <a:off x="4949056" y="2345503"/>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a:t>Lectures &amp; Tutorials</a:t>
              </a:r>
              <a:endParaRPr lang="en-US" sz="1400" kern="1200"/>
            </a:p>
          </p:txBody>
        </p:sp>
        <p:sp>
          <p:nvSpPr>
            <p:cNvPr id="15" name="Freeform: Shape 14">
              <a:extLst>
                <a:ext uri="{FF2B5EF4-FFF2-40B4-BE49-F238E27FC236}">
                  <a16:creationId xmlns:a16="http://schemas.microsoft.com/office/drawing/2014/main" id="{986D4EB4-4F18-2D98-5D03-06313B93E816}"/>
                </a:ext>
              </a:extLst>
            </p:cNvPr>
            <p:cNvSpPr/>
            <p:nvPr/>
          </p:nvSpPr>
          <p:spPr>
            <a:xfrm>
              <a:off x="4598438" y="4223533"/>
              <a:ext cx="7012370" cy="1631700"/>
            </a:xfrm>
            <a:custGeom>
              <a:avLst/>
              <a:gdLst>
                <a:gd name="connsiteX0" fmla="*/ 0 w 7012370"/>
                <a:gd name="connsiteY0" fmla="*/ 0 h 1631700"/>
                <a:gd name="connsiteX1" fmla="*/ 7012370 w 7012370"/>
                <a:gd name="connsiteY1" fmla="*/ 0 h 1631700"/>
                <a:gd name="connsiteX2" fmla="*/ 7012370 w 7012370"/>
                <a:gd name="connsiteY2" fmla="*/ 1631700 h 1631700"/>
                <a:gd name="connsiteX3" fmla="*/ 0 w 7012370"/>
                <a:gd name="connsiteY3" fmla="*/ 1631700 h 1631700"/>
                <a:gd name="connsiteX4" fmla="*/ 0 w 7012370"/>
                <a:gd name="connsiteY4" fmla="*/ 0 h 163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1631700">
                  <a:moveTo>
                    <a:pt x="0" y="0"/>
                  </a:moveTo>
                  <a:lnTo>
                    <a:pt x="7012370" y="0"/>
                  </a:lnTo>
                  <a:lnTo>
                    <a:pt x="7012370" y="1631700"/>
                  </a:lnTo>
                  <a:lnTo>
                    <a:pt x="0" y="163170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sz="1400" kern="1200" dirty="0"/>
                <a:t>Focus entirely on the requirements of the assignment</a:t>
              </a:r>
              <a:endParaRPr lang="en-US" sz="1400" kern="1200" dirty="0"/>
            </a:p>
            <a:p>
              <a:pPr marL="114300" lvl="1" indent="-114300" algn="l" defTabSz="622300">
                <a:lnSpc>
                  <a:spcPct val="90000"/>
                </a:lnSpc>
                <a:spcBef>
                  <a:spcPct val="0"/>
                </a:spcBef>
                <a:spcAft>
                  <a:spcPct val="15000"/>
                </a:spcAft>
                <a:buChar char="•"/>
              </a:pPr>
              <a:r>
                <a:rPr lang="en-GB" sz="1400" kern="1200" dirty="0"/>
                <a:t>By appointment only</a:t>
              </a:r>
              <a:endParaRPr lang="en-US" sz="1400" kern="1200" dirty="0"/>
            </a:p>
            <a:p>
              <a:pPr marL="114300" lvl="1" indent="-114300" algn="l" defTabSz="622300">
                <a:lnSpc>
                  <a:spcPct val="90000"/>
                </a:lnSpc>
                <a:spcBef>
                  <a:spcPct val="0"/>
                </a:spcBef>
                <a:spcAft>
                  <a:spcPct val="15000"/>
                </a:spcAft>
                <a:buChar char="•"/>
              </a:pPr>
              <a:r>
                <a:rPr lang="en-GB" sz="1400" kern="1200" dirty="0"/>
                <a:t>Can be used for:</a:t>
              </a:r>
              <a:endParaRPr lang="en-US" sz="1400" kern="1200" dirty="0"/>
            </a:p>
            <a:p>
              <a:pPr marL="228600" lvl="2" indent="-114300" algn="l" defTabSz="622300">
                <a:lnSpc>
                  <a:spcPct val="90000"/>
                </a:lnSpc>
                <a:spcBef>
                  <a:spcPct val="0"/>
                </a:spcBef>
                <a:spcAft>
                  <a:spcPct val="15000"/>
                </a:spcAft>
                <a:buChar char="•"/>
              </a:pPr>
              <a:r>
                <a:rPr lang="en-GB" sz="1400" kern="1200" dirty="0"/>
                <a:t>Review a draft of your assignment</a:t>
              </a:r>
              <a:endParaRPr lang="en-US" sz="1400" kern="1200" dirty="0"/>
            </a:p>
            <a:p>
              <a:pPr marL="228600" lvl="2" indent="-114300" algn="l" defTabSz="622300">
                <a:lnSpc>
                  <a:spcPct val="90000"/>
                </a:lnSpc>
                <a:spcBef>
                  <a:spcPct val="0"/>
                </a:spcBef>
                <a:spcAft>
                  <a:spcPct val="15000"/>
                </a:spcAft>
                <a:buChar char="•"/>
              </a:pPr>
              <a:r>
                <a:rPr lang="en-GB" sz="1400" kern="1200" dirty="0"/>
                <a:t>Assignment questions, specific to your assignment</a:t>
              </a:r>
              <a:endParaRPr lang="en-US" sz="1400" kern="1200" dirty="0"/>
            </a:p>
          </p:txBody>
        </p:sp>
        <p:sp>
          <p:nvSpPr>
            <p:cNvPr id="17" name="Freeform: Shape 16">
              <a:extLst>
                <a:ext uri="{FF2B5EF4-FFF2-40B4-BE49-F238E27FC236}">
                  <a16:creationId xmlns:a16="http://schemas.microsoft.com/office/drawing/2014/main" id="{1C4EA920-9926-65D1-90D1-4158E0499E0E}"/>
                </a:ext>
              </a:extLst>
            </p:cNvPr>
            <p:cNvSpPr/>
            <p:nvPr/>
          </p:nvSpPr>
          <p:spPr>
            <a:xfrm>
              <a:off x="4949056" y="4016893"/>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dirty="0"/>
                <a:t>Assignment Focus Sessions</a:t>
              </a:r>
              <a:endParaRPr lang="en-US" sz="1400" kern="1200" dirty="0"/>
            </a:p>
          </p:txBody>
        </p:sp>
      </p:grpSp>
    </p:spTree>
    <p:extLst>
      <p:ext uri="{BB962C8B-B14F-4D97-AF65-F5344CB8AC3E}">
        <p14:creationId xmlns:p14="http://schemas.microsoft.com/office/powerpoint/2010/main" val="312730196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3A8E1-47A8-B702-B76A-0F989A83113D}"/>
              </a:ext>
            </a:extLst>
          </p:cNvPr>
          <p:cNvSpPr>
            <a:spLocks noGrp="1"/>
          </p:cNvSpPr>
          <p:nvPr>
            <p:ph type="title"/>
          </p:nvPr>
        </p:nvSpPr>
        <p:spPr>
          <a:xfrm>
            <a:off x="581192" y="702156"/>
            <a:ext cx="11029616" cy="649566"/>
          </a:xfrm>
        </p:spPr>
        <p:txBody>
          <a:bodyPr>
            <a:normAutofit/>
          </a:bodyPr>
          <a:lstStyle/>
          <a:p>
            <a:r>
              <a:rPr lang="en-GB" dirty="0"/>
              <a:t>Module timetable</a:t>
            </a:r>
          </a:p>
        </p:txBody>
      </p:sp>
      <p:sp>
        <p:nvSpPr>
          <p:cNvPr id="5" name="Slide Number Placeholder 4">
            <a:extLst>
              <a:ext uri="{FF2B5EF4-FFF2-40B4-BE49-F238E27FC236}">
                <a16:creationId xmlns:a16="http://schemas.microsoft.com/office/drawing/2014/main" id="{4B8F08EB-FBAE-5C1A-291B-F433AD4D383A}"/>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7</a:t>
            </a:fld>
            <a:endParaRPr lang="en-US"/>
          </a:p>
        </p:txBody>
      </p:sp>
      <p:sp>
        <p:nvSpPr>
          <p:cNvPr id="7" name="Rectangle 1">
            <a:extLst>
              <a:ext uri="{FF2B5EF4-FFF2-40B4-BE49-F238E27FC236}">
                <a16:creationId xmlns:a16="http://schemas.microsoft.com/office/drawing/2014/main" id="{B9DD618D-8D76-ABE0-B5DC-3F2468FE1D73}"/>
              </a:ext>
            </a:extLst>
          </p:cNvPr>
          <p:cNvSpPr>
            <a:spLocks noChangeArrowheads="1"/>
          </p:cNvSpPr>
          <p:nvPr/>
        </p:nvSpPr>
        <p:spPr bwMode="auto">
          <a:xfrm>
            <a:off x="2776538" y="2814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6" name="Content Placeholder 5">
            <a:extLst>
              <a:ext uri="{FF2B5EF4-FFF2-40B4-BE49-F238E27FC236}">
                <a16:creationId xmlns:a16="http://schemas.microsoft.com/office/drawing/2014/main" id="{5363A2D1-6EC3-E0B2-9C49-6B039F6035A9}"/>
              </a:ext>
            </a:extLst>
          </p:cNvPr>
          <p:cNvGraphicFramePr>
            <a:graphicFrameLocks noGrp="1"/>
          </p:cNvGraphicFramePr>
          <p:nvPr>
            <p:ph idx="1"/>
            <p:extLst>
              <p:ext uri="{D42A27DB-BD31-4B8C-83A1-F6EECF244321}">
                <p14:modId xmlns:p14="http://schemas.microsoft.com/office/powerpoint/2010/main" val="3017985487"/>
              </p:ext>
            </p:extLst>
          </p:nvPr>
        </p:nvGraphicFramePr>
        <p:xfrm>
          <a:off x="687278" y="1521858"/>
          <a:ext cx="10923530" cy="3814283"/>
        </p:xfrm>
        <a:graphic>
          <a:graphicData uri="http://schemas.openxmlformats.org/drawingml/2006/table">
            <a:tbl>
              <a:tblPr firstRow="1" firstCol="1" bandRow="1"/>
              <a:tblGrid>
                <a:gridCol w="1210317">
                  <a:extLst>
                    <a:ext uri="{9D8B030D-6E8A-4147-A177-3AD203B41FA5}">
                      <a16:colId xmlns:a16="http://schemas.microsoft.com/office/drawing/2014/main" val="3148131207"/>
                    </a:ext>
                  </a:extLst>
                </a:gridCol>
                <a:gridCol w="2232599">
                  <a:extLst>
                    <a:ext uri="{9D8B030D-6E8A-4147-A177-3AD203B41FA5}">
                      <a16:colId xmlns:a16="http://schemas.microsoft.com/office/drawing/2014/main" val="36086177"/>
                    </a:ext>
                  </a:extLst>
                </a:gridCol>
                <a:gridCol w="2165403">
                  <a:extLst>
                    <a:ext uri="{9D8B030D-6E8A-4147-A177-3AD203B41FA5}">
                      <a16:colId xmlns:a16="http://schemas.microsoft.com/office/drawing/2014/main" val="552408320"/>
                    </a:ext>
                  </a:extLst>
                </a:gridCol>
                <a:gridCol w="5315211">
                  <a:extLst>
                    <a:ext uri="{9D8B030D-6E8A-4147-A177-3AD203B41FA5}">
                      <a16:colId xmlns:a16="http://schemas.microsoft.com/office/drawing/2014/main" val="3804500231"/>
                    </a:ext>
                  </a:extLst>
                </a:gridCol>
              </a:tblGrid>
              <a:tr h="1099633">
                <a:tc>
                  <a:txBody>
                    <a:bodyPr/>
                    <a:lstStyle/>
                    <a:p>
                      <a:pPr algn="l" fontAlgn="base">
                        <a:lnSpc>
                          <a:spcPct val="115000"/>
                        </a:lnSpc>
                        <a:spcBef>
                          <a:spcPts val="0"/>
                        </a:spcBef>
                        <a:spcAft>
                          <a:spcPts val="1000"/>
                        </a:spcAft>
                      </a:pPr>
                      <a:r>
                        <a:rPr lang="en-GB" sz="14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Week No</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400" b="1"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On Campus Dates</a:t>
                      </a:r>
                      <a:endParaRPr lang="en-GB" sz="2200" b="0" i="0" u="none" strike="noStrike" dirty="0">
                        <a:effectLst/>
                        <a:latin typeface="Arial" panose="020B0604020202020204" pitchFamily="34" charset="0"/>
                      </a:endParaRPr>
                    </a:p>
                    <a:p>
                      <a:pPr algn="l" fontAlgn="base">
                        <a:lnSpc>
                          <a:spcPct val="115000"/>
                        </a:lnSpc>
                        <a:spcBef>
                          <a:spcPts val="0"/>
                        </a:spcBef>
                        <a:spcAft>
                          <a:spcPts val="1000"/>
                        </a:spcAft>
                      </a:pPr>
                      <a:r>
                        <a:rPr lang="en-GB" sz="1400" b="1"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Wednesdays</a:t>
                      </a:r>
                      <a:endParaRPr lang="en-GB" sz="2200" b="0" i="0" u="none" strike="noStrike" dirty="0">
                        <a:effectLst/>
                        <a:latin typeface="Arial" panose="020B0604020202020204" pitchFamily="34" charset="0"/>
                      </a:endParaRPr>
                    </a:p>
                    <a:p>
                      <a:pPr algn="l" fontAlgn="base">
                        <a:lnSpc>
                          <a:spcPct val="115000"/>
                        </a:lnSpc>
                        <a:spcBef>
                          <a:spcPts val="0"/>
                        </a:spcBef>
                        <a:spcAft>
                          <a:spcPts val="1000"/>
                        </a:spcAft>
                      </a:pPr>
                      <a:r>
                        <a:rPr lang="en-GB" sz="1400" b="1"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10am – 1pm</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400" b="1"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Online Dates</a:t>
                      </a:r>
                      <a:endParaRPr lang="en-GB" sz="2200" b="0" i="0" u="none" strike="noStrike" dirty="0">
                        <a:effectLst/>
                        <a:latin typeface="Arial" panose="020B0604020202020204" pitchFamily="34" charset="0"/>
                      </a:endParaRPr>
                    </a:p>
                    <a:p>
                      <a:pPr algn="l" fontAlgn="base">
                        <a:lnSpc>
                          <a:spcPct val="115000"/>
                        </a:lnSpc>
                        <a:spcBef>
                          <a:spcPts val="0"/>
                        </a:spcBef>
                        <a:spcAft>
                          <a:spcPts val="1000"/>
                        </a:spcAft>
                      </a:pPr>
                      <a:r>
                        <a:rPr lang="en-GB" sz="1400" b="1"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Tuesdays</a:t>
                      </a:r>
                      <a:endParaRPr lang="en-GB" sz="2200" b="0" i="0" u="none" strike="noStrike" dirty="0">
                        <a:effectLst/>
                        <a:latin typeface="Arial" panose="020B0604020202020204" pitchFamily="34" charset="0"/>
                      </a:endParaRPr>
                    </a:p>
                    <a:p>
                      <a:pPr algn="l" fontAlgn="base">
                        <a:lnSpc>
                          <a:spcPct val="115000"/>
                        </a:lnSpc>
                        <a:spcBef>
                          <a:spcPts val="0"/>
                        </a:spcBef>
                        <a:spcAft>
                          <a:spcPts val="1000"/>
                        </a:spcAft>
                      </a:pPr>
                      <a:r>
                        <a:rPr lang="en-GB" sz="1400" b="1"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10am – 1m</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400" b="1"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Activity</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07812548"/>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1</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10</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9</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Welcome Session</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708586"/>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2</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17</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16</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Introduction to Marketing and the Marketing Concept</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9864653"/>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3</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24</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23</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The Marketing Environment </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0028796"/>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4</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31</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st </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30</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 </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The Nature of Buying Behaviour </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5118185"/>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5</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7</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June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6</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May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Segmentation, Targeting &amp; Positioning </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63320"/>
                  </a:ext>
                </a:extLst>
              </a:tr>
              <a:tr h="271465">
                <a:tc>
                  <a:txBody>
                    <a:bodyPr/>
                    <a:lstStyle/>
                    <a:p>
                      <a:pPr algn="l" fontAlgn="base">
                        <a:lnSpc>
                          <a:spcPct val="115000"/>
                        </a:lnSpc>
                        <a:spcBef>
                          <a:spcPts val="0"/>
                        </a:spcBef>
                        <a:spcAft>
                          <a:spcPts val="1000"/>
                        </a:spcAft>
                      </a:pPr>
                      <a:r>
                        <a:rPr lang="en-GB" sz="13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6</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14</a:t>
                      </a:r>
                      <a:r>
                        <a:rPr lang="en-GB" sz="1300" b="0" i="0" u="none" strike="noStrike" baseline="30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June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13</a:t>
                      </a:r>
                      <a:r>
                        <a:rPr lang="en-GB" sz="1300" b="0" i="0" u="none" strike="noStrike" baseline="30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June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3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Assignment 1 – Assignment Focus Session</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443696360"/>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7</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21</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st</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June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20</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June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The Marketing Mix </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0820773"/>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8</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28</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June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27</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June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Current Issues and Future Developments</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9633114"/>
                  </a:ext>
                </a:extLst>
              </a:tr>
              <a:tr h="271465">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9</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5</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July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4</a:t>
                      </a:r>
                      <a:r>
                        <a:rPr lang="en-GB" sz="1300" b="0" i="0" u="none" strike="noStrike"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effectLst/>
                          <a:latin typeface="Calibri" panose="020F0502020204030204" pitchFamily="34" charset="0"/>
                          <a:ea typeface="Calibri" panose="020F0502020204030204" pitchFamily="34" charset="0"/>
                          <a:cs typeface="Times New Roman" panose="02020603050405020304" pitchFamily="18" charset="0"/>
                        </a:rPr>
                        <a:t>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ase">
                        <a:lnSpc>
                          <a:spcPct val="115000"/>
                        </a:lnSpc>
                        <a:spcBef>
                          <a:spcPts val="0"/>
                        </a:spcBef>
                        <a:spcAft>
                          <a:spcPts val="1000"/>
                        </a:spcAft>
                      </a:pPr>
                      <a:r>
                        <a:rPr lang="en-GB" sz="1300" b="0" i="0" u="none" strike="noStrike">
                          <a:effectLst/>
                          <a:latin typeface="Calibri" panose="020F0502020204030204" pitchFamily="34" charset="0"/>
                          <a:ea typeface="Calibri" panose="020F0502020204030204" pitchFamily="34" charset="0"/>
                          <a:cs typeface="Times New Roman" panose="02020603050405020304" pitchFamily="18" charset="0"/>
                        </a:rPr>
                        <a:t>Creating Competitive Advantage &amp; Global Marketing </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9535796"/>
                  </a:ext>
                </a:extLst>
              </a:tr>
              <a:tr h="271465">
                <a:tc>
                  <a:txBody>
                    <a:bodyPr/>
                    <a:lstStyle/>
                    <a:p>
                      <a:pPr algn="l" fontAlgn="base">
                        <a:lnSpc>
                          <a:spcPct val="115000"/>
                        </a:lnSpc>
                        <a:spcBef>
                          <a:spcPts val="0"/>
                        </a:spcBef>
                        <a:spcAft>
                          <a:spcPts val="1000"/>
                        </a:spcAft>
                      </a:pPr>
                      <a:r>
                        <a:rPr lang="en-GB" sz="13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t>
                      </a:r>
                      <a:endParaRPr lang="en-GB" sz="2200" b="0" i="0" u="none" strike="noStrike">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12</a:t>
                      </a:r>
                      <a:r>
                        <a:rPr lang="en-GB" sz="1300" b="0" i="0" u="none" strike="noStrike" baseline="30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July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11</a:t>
                      </a:r>
                      <a:r>
                        <a:rPr lang="en-GB" sz="1300" b="0" i="0" u="none" strike="noStrike" baseline="30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t>
                      </a: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July 2023</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ase">
                        <a:lnSpc>
                          <a:spcPct val="115000"/>
                        </a:lnSpc>
                        <a:spcBef>
                          <a:spcPts val="0"/>
                        </a:spcBef>
                        <a:spcAft>
                          <a:spcPts val="1000"/>
                        </a:spcAft>
                      </a:pPr>
                      <a:r>
                        <a:rPr lang="en-GB" sz="13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Assignment 2 – Assignment Focus Session</a:t>
                      </a:r>
                      <a:endParaRPr lang="en-GB" sz="2200" b="0" i="0" u="none" strike="noStrike" dirty="0">
                        <a:effectLst/>
                        <a:latin typeface="Arial" panose="020B0604020202020204" pitchFamily="34" charset="0"/>
                      </a:endParaRPr>
                    </a:p>
                  </a:txBody>
                  <a:tcPr marL="82193" marR="82193" marT="114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16130382"/>
                  </a:ext>
                </a:extLst>
              </a:tr>
            </a:tbl>
          </a:graphicData>
        </a:graphic>
      </p:graphicFrame>
      <p:sp>
        <p:nvSpPr>
          <p:cNvPr id="15" name="Rectangle 3">
            <a:extLst>
              <a:ext uri="{FF2B5EF4-FFF2-40B4-BE49-F238E27FC236}">
                <a16:creationId xmlns:a16="http://schemas.microsoft.com/office/drawing/2014/main" id="{D65337E1-83EB-DCAC-2B08-114A4E4BC187}"/>
              </a:ext>
            </a:extLst>
          </p:cNvPr>
          <p:cNvSpPr>
            <a:spLocks noChangeArrowheads="1"/>
          </p:cNvSpPr>
          <p:nvPr/>
        </p:nvSpPr>
        <p:spPr bwMode="auto">
          <a:xfrm>
            <a:off x="690885" y="5433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18" name="Table 17">
            <a:extLst>
              <a:ext uri="{FF2B5EF4-FFF2-40B4-BE49-F238E27FC236}">
                <a16:creationId xmlns:a16="http://schemas.microsoft.com/office/drawing/2014/main" id="{E18B3DC4-99FE-E157-D998-2346DC831E1B}"/>
              </a:ext>
            </a:extLst>
          </p:cNvPr>
          <p:cNvGraphicFramePr>
            <a:graphicFrameLocks noGrp="1"/>
          </p:cNvGraphicFramePr>
          <p:nvPr>
            <p:extLst>
              <p:ext uri="{D42A27DB-BD31-4B8C-83A1-F6EECF244321}">
                <p14:modId xmlns:p14="http://schemas.microsoft.com/office/powerpoint/2010/main" val="2136581952"/>
              </p:ext>
            </p:extLst>
          </p:nvPr>
        </p:nvGraphicFramePr>
        <p:xfrm>
          <a:off x="687278" y="5433360"/>
          <a:ext cx="7596791" cy="1355679"/>
        </p:xfrm>
        <a:graphic>
          <a:graphicData uri="http://schemas.openxmlformats.org/drawingml/2006/table">
            <a:tbl>
              <a:tblPr firstRow="1" firstCol="1" bandRow="1"/>
              <a:tblGrid>
                <a:gridCol w="1051547">
                  <a:extLst>
                    <a:ext uri="{9D8B030D-6E8A-4147-A177-3AD203B41FA5}">
                      <a16:colId xmlns:a16="http://schemas.microsoft.com/office/drawing/2014/main" val="1796897653"/>
                    </a:ext>
                  </a:extLst>
                </a:gridCol>
                <a:gridCol w="4369165">
                  <a:extLst>
                    <a:ext uri="{9D8B030D-6E8A-4147-A177-3AD203B41FA5}">
                      <a16:colId xmlns:a16="http://schemas.microsoft.com/office/drawing/2014/main" val="4086796442"/>
                    </a:ext>
                  </a:extLst>
                </a:gridCol>
                <a:gridCol w="2176079">
                  <a:extLst>
                    <a:ext uri="{9D8B030D-6E8A-4147-A177-3AD203B41FA5}">
                      <a16:colId xmlns:a16="http://schemas.microsoft.com/office/drawing/2014/main" val="1587889207"/>
                    </a:ext>
                  </a:extLst>
                </a:gridCol>
              </a:tblGrid>
              <a:tr h="451893">
                <a:tc>
                  <a:txBody>
                    <a:bodyPr/>
                    <a:lstStyle/>
                    <a:p>
                      <a:pPr>
                        <a:lnSpc>
                          <a:spcPct val="115000"/>
                        </a:lnSpc>
                        <a:spcAft>
                          <a:spcPts val="1000"/>
                        </a:spcAft>
                      </a:pPr>
                      <a:r>
                        <a:rPr lang="en-GB"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Activity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nSpc>
                          <a:spcPct val="115000"/>
                        </a:lnSpc>
                        <a:spcAft>
                          <a:spcPts val="1000"/>
                        </a:spcAft>
                      </a:pPr>
                      <a:r>
                        <a:rPr lang="en-GB"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Deadline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nSpc>
                          <a:spcPct val="115000"/>
                        </a:lnSpc>
                        <a:spcAft>
                          <a:spcPts val="1000"/>
                        </a:spcAft>
                      </a:pPr>
                      <a:r>
                        <a:rPr lang="en-GB"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Feedback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445949557"/>
                  </a:ext>
                </a:extLst>
              </a:tr>
              <a:tr h="451893">
                <a:tc>
                  <a:txBody>
                    <a:bodyPr/>
                    <a:lstStyle/>
                    <a:p>
                      <a:pPr>
                        <a:lnSpc>
                          <a:spcPct val="115000"/>
                        </a:lnSpc>
                        <a:spcAft>
                          <a:spcPts val="1000"/>
                        </a:spcAft>
                      </a:pPr>
                      <a:r>
                        <a:rPr lang="en-GB" sz="1100">
                          <a:effectLst/>
                          <a:latin typeface="Calibri" panose="020F0502020204030204" pitchFamily="34" charset="0"/>
                          <a:ea typeface="Calibri" panose="020F0502020204030204" pitchFamily="34" charset="0"/>
                          <a:cs typeface="Times New Roman" panose="02020603050405020304" pitchFamily="18" charset="0"/>
                        </a:rPr>
                        <a:t>Assignment 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Friday 23</a:t>
                      </a:r>
                      <a:r>
                        <a:rPr lang="en-GB" sz="1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100" dirty="0">
                          <a:effectLst/>
                          <a:latin typeface="Calibri" panose="020F0502020204030204" pitchFamily="34" charset="0"/>
                          <a:ea typeface="Calibri" panose="020F0502020204030204" pitchFamily="34" charset="0"/>
                          <a:cs typeface="Times New Roman" panose="02020603050405020304" pitchFamily="18" charset="0"/>
                        </a:rPr>
                        <a:t> June 2023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Friday 21</a:t>
                      </a:r>
                      <a:r>
                        <a:rPr lang="en-GB" sz="1100" b="1" baseline="30000" dirty="0">
                          <a:effectLst/>
                          <a:latin typeface="Calibri" panose="020F0502020204030204" pitchFamily="34" charset="0"/>
                          <a:ea typeface="Calibri" panose="020F0502020204030204" pitchFamily="34" charset="0"/>
                          <a:cs typeface="Times New Roman" panose="02020603050405020304" pitchFamily="18" charset="0"/>
                        </a:rPr>
                        <a:t>st</a:t>
                      </a:r>
                      <a:r>
                        <a:rPr lang="en-GB" sz="1100" b="1" dirty="0">
                          <a:effectLst/>
                          <a:latin typeface="Calibri" panose="020F0502020204030204" pitchFamily="34" charset="0"/>
                          <a:ea typeface="Calibri" panose="020F0502020204030204" pitchFamily="34" charset="0"/>
                          <a:cs typeface="Times New Roman" panose="02020603050405020304" pitchFamily="18" charset="0"/>
                        </a:rPr>
                        <a:t> July 2023 </a:t>
                      </a:r>
                      <a:r>
                        <a:rPr lang="en-GB"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TBC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1355410"/>
                  </a:ext>
                </a:extLst>
              </a:tr>
              <a:tr h="451893">
                <a:tc>
                  <a:txBody>
                    <a:bodyPr/>
                    <a:lstStyle/>
                    <a:p>
                      <a:pPr>
                        <a:lnSpc>
                          <a:spcPct val="115000"/>
                        </a:lnSpc>
                        <a:spcAft>
                          <a:spcPts val="1000"/>
                        </a:spcAft>
                      </a:pPr>
                      <a:r>
                        <a:rPr lang="en-GB" sz="1100">
                          <a:effectLst/>
                          <a:latin typeface="Calibri" panose="020F0502020204030204" pitchFamily="34" charset="0"/>
                          <a:ea typeface="Calibri" panose="020F0502020204030204" pitchFamily="34" charset="0"/>
                          <a:cs typeface="Times New Roman" panose="02020603050405020304" pitchFamily="18" charset="0"/>
                        </a:rPr>
                        <a:t>Assignment 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Friday 21</a:t>
                      </a:r>
                      <a:r>
                        <a:rPr lang="en-GB" sz="1100" baseline="30000" dirty="0">
                          <a:effectLst/>
                          <a:latin typeface="Calibri" panose="020F0502020204030204" pitchFamily="34" charset="0"/>
                          <a:ea typeface="Calibri" panose="020F0502020204030204" pitchFamily="34" charset="0"/>
                          <a:cs typeface="Times New Roman" panose="02020603050405020304" pitchFamily="18" charset="0"/>
                        </a:rPr>
                        <a:t>st</a:t>
                      </a:r>
                      <a:r>
                        <a:rPr lang="en-GB" sz="1100" dirty="0">
                          <a:effectLst/>
                          <a:latin typeface="Calibri" panose="020F0502020204030204" pitchFamily="34" charset="0"/>
                          <a:ea typeface="Calibri" panose="020F0502020204030204" pitchFamily="34" charset="0"/>
                          <a:cs typeface="Times New Roman" panose="02020603050405020304" pitchFamily="18" charset="0"/>
                        </a:rPr>
                        <a:t> July 2023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Friday 18</a:t>
                      </a:r>
                      <a:r>
                        <a:rPr lang="en-GB" sz="1100" b="1"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100" b="1" dirty="0">
                          <a:effectLst/>
                          <a:latin typeface="Calibri" panose="020F0502020204030204" pitchFamily="34" charset="0"/>
                          <a:ea typeface="Calibri" panose="020F0502020204030204" pitchFamily="34" charset="0"/>
                          <a:cs typeface="Times New Roman" panose="02020603050405020304" pitchFamily="18" charset="0"/>
                        </a:rPr>
                        <a:t> August 2023 </a:t>
                      </a:r>
                      <a:r>
                        <a:rPr lang="en-GB"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TBC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9778458"/>
                  </a:ext>
                </a:extLst>
              </a:tr>
            </a:tbl>
          </a:graphicData>
        </a:graphic>
      </p:graphicFrame>
      <p:sp>
        <p:nvSpPr>
          <p:cNvPr id="19" name="Rectangle 5">
            <a:extLst>
              <a:ext uri="{FF2B5EF4-FFF2-40B4-BE49-F238E27FC236}">
                <a16:creationId xmlns:a16="http://schemas.microsoft.com/office/drawing/2014/main" id="{2D73F808-91EC-ABE0-D751-BEFAD0DF713D}"/>
              </a:ext>
            </a:extLst>
          </p:cNvPr>
          <p:cNvSpPr>
            <a:spLocks noChangeArrowheads="1"/>
          </p:cNvSpPr>
          <p:nvPr/>
        </p:nvSpPr>
        <p:spPr bwMode="auto">
          <a:xfrm>
            <a:off x="2965116" y="550624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264404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601255" y="702155"/>
            <a:ext cx="3409783" cy="1300365"/>
          </a:xfrm>
        </p:spPr>
        <p:txBody>
          <a:bodyPr vert="horz" lIns="91440" tIns="45720" rIns="91440" bIns="45720" rtlCol="0" anchor="b">
            <a:normAutofit/>
          </a:bodyPr>
          <a:lstStyle/>
          <a:p>
            <a:pPr>
              <a:lnSpc>
                <a:spcPct val="90000"/>
              </a:lnSpc>
            </a:pPr>
            <a:r>
              <a:rPr lang="en-US">
                <a:solidFill>
                  <a:srgbClr val="FFFFFF"/>
                </a:solidFill>
              </a:rPr>
              <a:t>Marketing – what does it mean to you?</a:t>
            </a:r>
          </a:p>
        </p:txBody>
      </p:sp>
      <p:sp>
        <p:nvSpPr>
          <p:cNvPr id="3" name="TextBox 2">
            <a:extLst>
              <a:ext uri="{FF2B5EF4-FFF2-40B4-BE49-F238E27FC236}">
                <a16:creationId xmlns:a16="http://schemas.microsoft.com/office/drawing/2014/main" id="{1A63A293-6A4B-481D-8960-BE437C3CF946}"/>
              </a:ext>
            </a:extLst>
          </p:cNvPr>
          <p:cNvSpPr txBox="1"/>
          <p:nvPr/>
        </p:nvSpPr>
        <p:spPr>
          <a:xfrm>
            <a:off x="601255" y="2177142"/>
            <a:ext cx="3409782" cy="3823607"/>
          </a:xfrm>
          <a:prstGeom prst="rect">
            <a:avLst/>
          </a:prstGeom>
        </p:spPr>
        <p:txBody>
          <a:bodyPr vert="horz" lIns="91440" tIns="45720" rIns="91440" bIns="45720" rtlCol="0" anchor="ctr">
            <a:normAutofit/>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1800" b="1" i="0" u="none" strike="noStrike" kern="1200" cap="none" spc="0" normalizeH="0" baseline="0" noProof="0">
                <a:ln>
                  <a:noFill/>
                </a:ln>
                <a:solidFill>
                  <a:srgbClr val="FFFFFF"/>
                </a:solidFill>
                <a:effectLst/>
                <a:uLnTx/>
                <a:uFillTx/>
                <a:latin typeface="Franklin Gothic Book" panose="020B0502020104020203"/>
                <a:ea typeface="+mn-ea"/>
                <a:cs typeface="+mn-cs"/>
              </a:rPr>
              <a:t>What does Marketing mean to you/an organisation you are associated with?</a:t>
            </a:r>
          </a:p>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endParaRPr kumimoji="0" lang="en-US" sz="1800" b="1" i="0" u="none" strike="noStrike" kern="1200" cap="none" spc="0" normalizeH="0" baseline="0" noProof="0">
              <a:ln>
                <a:noFill/>
              </a:ln>
              <a:solidFill>
                <a:srgbClr val="FFFFFF"/>
              </a:solidFill>
              <a:effectLst/>
              <a:uLnTx/>
              <a:uFillTx/>
              <a:latin typeface="Franklin Gothic Book" panose="020B05020201040202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1800" b="1" i="0" u="none" strike="noStrike" kern="1200" cap="none" spc="0" normalizeH="0" baseline="0" noProof="0">
                <a:ln>
                  <a:noFill/>
                </a:ln>
                <a:solidFill>
                  <a:srgbClr val="FFFFFF"/>
                </a:solidFill>
                <a:effectLst/>
                <a:uLnTx/>
                <a:uFillTx/>
                <a:latin typeface="Franklin Gothic Book" panose="020B0502020104020203"/>
                <a:ea typeface="+mn-ea"/>
                <a:cs typeface="+mn-cs"/>
              </a:rPr>
              <a:t>What do you think marketers do?</a:t>
            </a:r>
            <a:endParaRPr kumimoji="0" lang="en-US" sz="1800" b="0" i="0" u="none" strike="noStrike" kern="1200" cap="none" spc="0" normalizeH="0" baseline="0" noProof="0">
              <a:ln>
                <a:noFill/>
              </a:ln>
              <a:solidFill>
                <a:srgbClr val="FFFFFF"/>
              </a:solidFill>
              <a:effectLst/>
              <a:uLnTx/>
              <a:uFillTx/>
              <a:latin typeface="Franklin Gothic Book" panose="020B0502020104020203"/>
              <a:ea typeface="+mn-ea"/>
              <a:cs typeface="+mn-cs"/>
            </a:endParaRPr>
          </a:p>
        </p:txBody>
      </p:sp>
      <p:pic>
        <p:nvPicPr>
          <p:cNvPr id="7" name="Picture 6" descr="Multi-colored graph blocks">
            <a:extLst>
              <a:ext uri="{FF2B5EF4-FFF2-40B4-BE49-F238E27FC236}">
                <a16:creationId xmlns:a16="http://schemas.microsoft.com/office/drawing/2014/main" id="{70909395-9264-6798-5677-05967F1415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92231" y="1140279"/>
            <a:ext cx="6831503" cy="4560028"/>
          </a:xfrm>
          <a:prstGeom prst="rect">
            <a:avLst/>
          </a:prstGeom>
        </p:spPr>
      </p:pic>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AA41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AA41A"/>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8</a:t>
            </a:fld>
            <a:endParaRPr kumimoji="0" lang="en-US" sz="900" b="0" i="0" u="none" strike="noStrike" kern="1200" cap="none" spc="0" normalizeH="0" baseline="0" noProof="0">
              <a:ln>
                <a:noFill/>
              </a:ln>
              <a:solidFill>
                <a:srgbClr val="FAA41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97605445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What is marketing?</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6" name="Speech Bubble: Oval 5">
            <a:extLst>
              <a:ext uri="{FF2B5EF4-FFF2-40B4-BE49-F238E27FC236}">
                <a16:creationId xmlns:a16="http://schemas.microsoft.com/office/drawing/2014/main" id="{22C277C1-A445-81FF-DC29-EDD0DD8427C2}"/>
              </a:ext>
            </a:extLst>
          </p:cNvPr>
          <p:cNvSpPr/>
          <p:nvPr/>
        </p:nvSpPr>
        <p:spPr>
          <a:xfrm>
            <a:off x="0" y="3428999"/>
            <a:ext cx="5387926" cy="2699343"/>
          </a:xfrm>
          <a:prstGeom prst="wedgeEllipseCallout">
            <a:avLst>
              <a:gd name="adj1" fmla="val 39229"/>
              <a:gd name="adj2" fmla="val 47835"/>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“Marketing is the process by which companies create value for customers and build strong customer relationships to capture value from customers in return.”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Kotler et al. 2013: 5</a:t>
            </a:r>
          </a:p>
        </p:txBody>
      </p:sp>
      <p:sp>
        <p:nvSpPr>
          <p:cNvPr id="7" name="Speech Bubble: Rectangle 6">
            <a:extLst>
              <a:ext uri="{FF2B5EF4-FFF2-40B4-BE49-F238E27FC236}">
                <a16:creationId xmlns:a16="http://schemas.microsoft.com/office/drawing/2014/main" id="{93D66D6D-3A2B-541F-E6F1-99C6E51669CC}"/>
              </a:ext>
            </a:extLst>
          </p:cNvPr>
          <p:cNvSpPr/>
          <p:nvPr/>
        </p:nvSpPr>
        <p:spPr>
          <a:xfrm>
            <a:off x="6555545" y="829994"/>
            <a:ext cx="5275384" cy="2075015"/>
          </a:xfrm>
          <a:prstGeom prst="wedgeRectCallou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“Marketing is “the achievement of corporate goals through meeting, and exceeding customer needs better than the competition.”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Fahy &amp; Jobber 2012: 5</a:t>
            </a:r>
          </a:p>
        </p:txBody>
      </p:sp>
      <p:sp>
        <p:nvSpPr>
          <p:cNvPr id="8" name="Rounded Rectangular Callout 5">
            <a:extLst>
              <a:ext uri="{FF2B5EF4-FFF2-40B4-BE49-F238E27FC236}">
                <a16:creationId xmlns:a16="http://schemas.microsoft.com/office/drawing/2014/main" id="{86A5BA02-D31F-0846-DCA7-7D850EED2708}"/>
              </a:ext>
            </a:extLst>
          </p:cNvPr>
          <p:cNvSpPr/>
          <p:nvPr/>
        </p:nvSpPr>
        <p:spPr>
          <a:xfrm>
            <a:off x="5514534" y="3615753"/>
            <a:ext cx="6145669" cy="2516958"/>
          </a:xfrm>
          <a:prstGeom prst="wedgeRoundRectCallout">
            <a:avLst>
              <a:gd name="adj1" fmla="val -36171"/>
              <a:gd name="adj2" fmla="val -65639"/>
              <a:gd name="adj3" fmla="val 16667"/>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white"/>
                </a:solidFill>
                <a:effectLst/>
                <a:uLnTx/>
                <a:uFillTx/>
                <a:latin typeface="Franklin Gothic Book" panose="020B0502020104020203"/>
                <a:ea typeface="+mn-ea"/>
                <a:cs typeface="Calibri" pitchFamily="34" charset="0"/>
              </a:rPr>
              <a:t>‘Management must think of itself not as producing products, but as providing customer-creating value satisfactions. It must push this idea (and everything it means and requires into every nook and cranny of the organisation. It has to do this continuously and with the kind of flair that excites and stimulates the people in it.’ (Theodore Levitt, 1960)</a:t>
            </a:r>
          </a:p>
        </p:txBody>
      </p:sp>
      <p:sp>
        <p:nvSpPr>
          <p:cNvPr id="3" name="Speech Bubble: Rectangle 2">
            <a:extLst>
              <a:ext uri="{FF2B5EF4-FFF2-40B4-BE49-F238E27FC236}">
                <a16:creationId xmlns:a16="http://schemas.microsoft.com/office/drawing/2014/main" id="{49486AE7-CC14-A472-EE70-0AAA50866611}"/>
              </a:ext>
            </a:extLst>
          </p:cNvPr>
          <p:cNvSpPr/>
          <p:nvPr/>
        </p:nvSpPr>
        <p:spPr>
          <a:xfrm>
            <a:off x="140677" y="1461648"/>
            <a:ext cx="5955323" cy="1595761"/>
          </a:xfrm>
          <a:prstGeom prst="wedgeRectCallou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“Marketing is the management process responsible for  identifying,</a:t>
            </a:r>
            <a:r>
              <a:rPr kumimoji="0" lang="en-GB" sz="1800" b="0" i="0" u="none" strike="noStrike" kern="1200" cap="none" spc="0" normalizeH="0" noProof="0" dirty="0">
                <a:ln>
                  <a:noFill/>
                </a:ln>
                <a:solidFill>
                  <a:prstClr val="black"/>
                </a:solidFill>
                <a:effectLst/>
                <a:uLnTx/>
                <a:uFillTx/>
                <a:latin typeface="Franklin Gothic Book" panose="020B0502020104020203"/>
                <a:ea typeface="+mn-ea"/>
                <a:cs typeface="+mn-cs"/>
              </a:rPr>
              <a:t> anticipating and satisfying customer requirements profitably</a:t>
            </a: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noProof="0" dirty="0">
                <a:solidFill>
                  <a:prstClr val="black"/>
                </a:solidFill>
                <a:latin typeface="Franklin Gothic Book" panose="020B0502020104020203"/>
              </a:rPr>
              <a:t>The Chartered Institute of Marketing 2023</a:t>
            </a: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085176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F850708-B7B1-DF7E-0C1A-5578762FFB5D}"/>
              </a:ext>
            </a:extLst>
          </p:cNvPr>
          <p:cNvSpPr>
            <a:spLocks noGrp="1"/>
          </p:cNvSpPr>
          <p:nvPr>
            <p:ph type="title"/>
          </p:nvPr>
        </p:nvSpPr>
        <p:spPr>
          <a:xfrm>
            <a:off x="672280" y="650034"/>
            <a:ext cx="3259016" cy="2139166"/>
          </a:xfrm>
        </p:spPr>
        <p:txBody>
          <a:bodyPr>
            <a:normAutofit fontScale="90000"/>
          </a:bodyPr>
          <a:lstStyle/>
          <a:p>
            <a:r>
              <a:rPr lang="en-GB" dirty="0">
                <a:solidFill>
                  <a:srgbClr val="FFFFFF"/>
                </a:solidFill>
              </a:rPr>
              <a:t>Evolving customer journeys have influenced marketing’s skills requirements</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9011FCE-6B25-7A08-DB73-BAA8A6FA5CC9}"/>
              </a:ext>
            </a:extLst>
          </p:cNvPr>
          <p:cNvSpPr>
            <a:spLocks noGrp="1"/>
          </p:cNvSpPr>
          <p:nvPr>
            <p:ph idx="1"/>
          </p:nvPr>
        </p:nvSpPr>
        <p:spPr>
          <a:xfrm>
            <a:off x="671513" y="2971799"/>
            <a:ext cx="3123783" cy="3236167"/>
          </a:xfrm>
        </p:spPr>
        <p:txBody>
          <a:bodyPr anchor="t">
            <a:normAutofit/>
          </a:bodyPr>
          <a:lstStyle/>
          <a:p>
            <a:r>
              <a:rPr lang="en-GB" dirty="0">
                <a:solidFill>
                  <a:srgbClr val="FFFFFF"/>
                </a:solidFill>
              </a:rPr>
              <a:t>Question to Marketing Leaders: Which of these skills have been the most difficult to develop over the last 12 months? (Gartner 2022)</a:t>
            </a:r>
          </a:p>
        </p:txBody>
      </p:sp>
      <p:pic>
        <p:nvPicPr>
          <p:cNvPr id="6" name="Picture 5">
            <a:extLst>
              <a:ext uri="{FF2B5EF4-FFF2-40B4-BE49-F238E27FC236}">
                <a16:creationId xmlns:a16="http://schemas.microsoft.com/office/drawing/2014/main" id="{C88F858B-7763-C518-09E5-2DEDF46C11AA}"/>
              </a:ext>
            </a:extLst>
          </p:cNvPr>
          <p:cNvPicPr>
            <a:picLocks noChangeAspect="1"/>
          </p:cNvPicPr>
          <p:nvPr/>
        </p:nvPicPr>
        <p:blipFill rotWithShape="1">
          <a:blip r:embed="rId2"/>
          <a:srcRect t="265" b="1135"/>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83EE7814-C718-25AB-AE5B-A9DE562BC71F}"/>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E074B1FB-8152-A887-5C69-C3418910AB01}"/>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3238905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2594C65-D886-0FC4-3288-CC99E4685470}"/>
              </a:ext>
            </a:extLst>
          </p:cNvPr>
          <p:cNvSpPr>
            <a:spLocks noGrp="1"/>
          </p:cNvSpPr>
          <p:nvPr>
            <p:ph type="title"/>
          </p:nvPr>
        </p:nvSpPr>
        <p:spPr>
          <a:xfrm>
            <a:off x="771148" y="1037967"/>
            <a:ext cx="3054091" cy="4709131"/>
          </a:xfrm>
        </p:spPr>
        <p:txBody>
          <a:bodyPr anchor="ctr">
            <a:normAutofit/>
          </a:bodyPr>
          <a:lstStyle/>
          <a:p>
            <a:r>
              <a:rPr lang="en-GB" dirty="0">
                <a:solidFill>
                  <a:srgbClr val="FFFEFF"/>
                </a:solidFill>
              </a:rPr>
              <a:t>Gartner – Top Marketing Trends impacting  2023</a:t>
            </a:r>
            <a:br>
              <a:rPr lang="en-GB" dirty="0">
                <a:solidFill>
                  <a:srgbClr val="FFFEFF"/>
                </a:solidFill>
              </a:rPr>
            </a:br>
            <a:br>
              <a:rPr lang="en-GB" dirty="0">
                <a:solidFill>
                  <a:srgbClr val="FFFEFF"/>
                </a:solidFill>
              </a:rPr>
            </a:br>
            <a:r>
              <a:rPr lang="en-GB" sz="1200" dirty="0">
                <a:hlinkClick r:id="rId2"/>
              </a:rPr>
              <a:t>marketing_predicts_for_2023_ebook.pdf (</a:t>
            </a:r>
            <a:r>
              <a:rPr lang="en-GB" sz="1200" dirty="0" err="1">
                <a:hlinkClick r:id="rId2"/>
              </a:rPr>
              <a:t>gcom.cloud</a:t>
            </a:r>
            <a:r>
              <a:rPr lang="en-GB" sz="1200" dirty="0">
                <a:hlinkClick r:id="rId2"/>
              </a:rPr>
              <a:t>)</a:t>
            </a:r>
            <a:endParaRPr lang="en-GB" sz="1200" dirty="0">
              <a:solidFill>
                <a:srgbClr val="FFFEFF"/>
              </a:solidFill>
            </a:endParaRPr>
          </a:p>
        </p:txBody>
      </p:sp>
      <p:graphicFrame>
        <p:nvGraphicFramePr>
          <p:cNvPr id="21" name="Content Placeholder 2">
            <a:extLst>
              <a:ext uri="{FF2B5EF4-FFF2-40B4-BE49-F238E27FC236}">
                <a16:creationId xmlns:a16="http://schemas.microsoft.com/office/drawing/2014/main" id="{3A5D41C8-F061-CED6-7234-6A01489800C4}"/>
              </a:ext>
            </a:extLst>
          </p:cNvPr>
          <p:cNvGraphicFramePr>
            <a:graphicFrameLocks noGrp="1"/>
          </p:cNvGraphicFramePr>
          <p:nvPr>
            <p:ph idx="1"/>
            <p:extLst>
              <p:ext uri="{D42A27DB-BD31-4B8C-83A1-F6EECF244321}">
                <p14:modId xmlns:p14="http://schemas.microsoft.com/office/powerpoint/2010/main" val="1426722347"/>
              </p:ext>
            </p:extLst>
          </p:nvPr>
        </p:nvGraphicFramePr>
        <p:xfrm>
          <a:off x="4534935" y="1037968"/>
          <a:ext cx="7327881" cy="4820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01ADB995-1026-8538-1CE0-0390133BFF34}"/>
              </a:ext>
            </a:extLst>
          </p:cNvPr>
          <p:cNvSpPr>
            <a:spLocks noGrp="1"/>
          </p:cNvSpPr>
          <p:nvPr>
            <p:ph type="ftr" sz="quarter" idx="11"/>
          </p:nvPr>
        </p:nvSpPr>
        <p:spPr>
          <a:xfrm>
            <a:off x="581192" y="6423914"/>
            <a:ext cx="6917210" cy="365125"/>
          </a:xfrm>
        </p:spPr>
        <p:txBody>
          <a:bodyPr>
            <a:normAutofit/>
          </a:bodyPr>
          <a:lstStyle/>
          <a:p>
            <a:endParaRPr lang="en-US" dirty="0"/>
          </a:p>
        </p:txBody>
      </p:sp>
      <p:sp>
        <p:nvSpPr>
          <p:cNvPr id="5" name="Slide Number Placeholder 4">
            <a:extLst>
              <a:ext uri="{FF2B5EF4-FFF2-40B4-BE49-F238E27FC236}">
                <a16:creationId xmlns:a16="http://schemas.microsoft.com/office/drawing/2014/main" id="{245C09BA-3A86-70F1-92FA-35A61E38DFAF}"/>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11</a:t>
            </a:fld>
            <a:endParaRPr lang="en-US"/>
          </a:p>
        </p:txBody>
      </p:sp>
    </p:spTree>
    <p:extLst>
      <p:ext uri="{BB962C8B-B14F-4D97-AF65-F5344CB8AC3E}">
        <p14:creationId xmlns:p14="http://schemas.microsoft.com/office/powerpoint/2010/main" val="943794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31">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33">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useBgFill="1">
        <p:nvSpPr>
          <p:cNvPr id="36" name="Rectangle 35">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39">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2" name="Rectangle 41">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43">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771148" y="1037967"/>
            <a:ext cx="3378706" cy="4709131"/>
          </a:xfrm>
        </p:spPr>
        <p:txBody>
          <a:bodyPr vert="horz" lIns="91440" tIns="45720" rIns="91440" bIns="45720" rtlCol="0" anchor="ctr">
            <a:normAutofit/>
          </a:bodyPr>
          <a:lstStyle/>
          <a:p>
            <a:r>
              <a:rPr lang="en-US" b="0" kern="1200" cap="all" dirty="0">
                <a:solidFill>
                  <a:srgbClr val="FFFEFF"/>
                </a:solidFill>
                <a:latin typeface="+mj-lt"/>
                <a:ea typeface="+mj-ea"/>
                <a:cs typeface="+mj-cs"/>
              </a:rPr>
              <a:t>Introduction to </a:t>
            </a:r>
            <a:r>
              <a:rPr lang="en-US" b="0" kern="1200" cap="all" dirty="0" err="1">
                <a:solidFill>
                  <a:srgbClr val="FFFEFF"/>
                </a:solidFill>
                <a:latin typeface="+mj-lt"/>
                <a:ea typeface="+mj-ea"/>
                <a:cs typeface="+mj-cs"/>
              </a:rPr>
              <a:t>mba</a:t>
            </a:r>
            <a:r>
              <a:rPr lang="en-US" b="0" kern="1200" cap="all" dirty="0">
                <a:solidFill>
                  <a:srgbClr val="FFFEFF"/>
                </a:solidFill>
                <a:latin typeface="+mj-lt"/>
                <a:ea typeface="+mj-ea"/>
                <a:cs typeface="+mj-cs"/>
              </a:rPr>
              <a:t> Marketing management – module handbook</a:t>
            </a:r>
          </a:p>
        </p:txBody>
      </p:sp>
      <p:sp>
        <p:nvSpPr>
          <p:cNvPr id="3" name="TextBox 2">
            <a:extLst>
              <a:ext uri="{FF2B5EF4-FFF2-40B4-BE49-F238E27FC236}">
                <a16:creationId xmlns:a16="http://schemas.microsoft.com/office/drawing/2014/main" id="{1A63A293-6A4B-481D-8960-BE437C3CF946}"/>
              </a:ext>
            </a:extLst>
          </p:cNvPr>
          <p:cNvSpPr txBox="1"/>
          <p:nvPr/>
        </p:nvSpPr>
        <p:spPr>
          <a:xfrm>
            <a:off x="4534935" y="1037968"/>
            <a:ext cx="6725899" cy="4820832"/>
          </a:xfrm>
          <a:prstGeom prst="rect">
            <a:avLst/>
          </a:prstGeom>
        </p:spPr>
        <p:txBody>
          <a:bodyPr vert="horz" lIns="91440" tIns="45720" rIns="91440" bIns="45720" rtlCol="0" anchor="ctr">
            <a:normAutofit/>
          </a:bodyPr>
          <a:lstStyle/>
          <a:p>
            <a:pPr defTabSz="457200">
              <a:spcBef>
                <a:spcPct val="20000"/>
              </a:spcBef>
              <a:spcAft>
                <a:spcPts val="600"/>
              </a:spcAft>
              <a:buClr>
                <a:schemeClr val="accent1"/>
              </a:buClr>
              <a:buSzPct val="92000"/>
              <a:buFont typeface="Wingdings 2" panose="05020102010507070707" pitchFamily="18" charset="2"/>
              <a:buChar char=""/>
            </a:pPr>
            <a:r>
              <a:rPr lang="en-US" b="1" dirty="0">
                <a:solidFill>
                  <a:schemeClr val="tx1">
                    <a:lumMod val="75000"/>
                    <a:lumOff val="25000"/>
                  </a:schemeClr>
                </a:solidFill>
              </a:rPr>
              <a:t>MODULE INTRODUCTION </a:t>
            </a:r>
            <a:endParaRPr lang="en-US" dirty="0">
              <a:solidFill>
                <a:schemeClr val="tx1">
                  <a:lumMod val="75000"/>
                  <a:lumOff val="25000"/>
                </a:schemeClr>
              </a:solidFill>
            </a:endParaRPr>
          </a:p>
          <a:p>
            <a:pPr defTabSz="457200">
              <a:spcBef>
                <a:spcPct val="20000"/>
              </a:spcBef>
              <a:spcAft>
                <a:spcPts val="600"/>
              </a:spcAft>
              <a:buClr>
                <a:schemeClr val="accent1"/>
              </a:buClr>
              <a:buSzPct val="92000"/>
              <a:buFont typeface="Wingdings 2" panose="05020102010507070707" pitchFamily="18" charset="2"/>
              <a:buChar char=""/>
            </a:pPr>
            <a:r>
              <a:rPr lang="en-US" dirty="0">
                <a:solidFill>
                  <a:schemeClr val="tx1">
                    <a:lumMod val="75000"/>
                    <a:lumOff val="25000"/>
                  </a:schemeClr>
                </a:solidFill>
              </a:rPr>
              <a:t>To allow the student to assess the contribution of marketing in </a:t>
            </a:r>
          </a:p>
          <a:p>
            <a:pPr defTabSz="457200">
              <a:spcBef>
                <a:spcPct val="20000"/>
              </a:spcBef>
              <a:spcAft>
                <a:spcPts val="600"/>
              </a:spcAft>
              <a:buClr>
                <a:schemeClr val="accent1"/>
              </a:buClr>
              <a:buSzPct val="92000"/>
            </a:pPr>
            <a:r>
              <a:rPr lang="en-US" dirty="0">
                <a:solidFill>
                  <a:schemeClr val="tx1">
                    <a:lumMod val="75000"/>
                    <a:lumOff val="25000"/>
                  </a:schemeClr>
                </a:solidFill>
              </a:rPr>
              <a:t>any </a:t>
            </a:r>
            <a:r>
              <a:rPr lang="en-US" dirty="0" err="1">
                <a:solidFill>
                  <a:schemeClr val="tx1">
                    <a:lumMod val="75000"/>
                    <a:lumOff val="25000"/>
                  </a:schemeClr>
                </a:solidFill>
              </a:rPr>
              <a:t>organisation</a:t>
            </a:r>
            <a:r>
              <a:rPr lang="en-US" dirty="0">
                <a:solidFill>
                  <a:schemeClr val="tx1">
                    <a:lumMod val="75000"/>
                    <a:lumOff val="25000"/>
                  </a:schemeClr>
                </a:solidFill>
              </a:rPr>
              <a:t> and critically evaluate its marketing activities.</a:t>
            </a:r>
          </a:p>
          <a:p>
            <a:pPr defTabSz="457200">
              <a:spcBef>
                <a:spcPct val="20000"/>
              </a:spcBef>
              <a:spcAft>
                <a:spcPts val="600"/>
              </a:spcAft>
              <a:buClr>
                <a:schemeClr val="accent1"/>
              </a:buClr>
              <a:buSzPct val="92000"/>
              <a:buFont typeface="Wingdings 2" panose="05020102010507070707" pitchFamily="18" charset="2"/>
              <a:buChar char=""/>
            </a:pPr>
            <a:endParaRPr lang="en-US" dirty="0">
              <a:solidFill>
                <a:schemeClr val="tx1">
                  <a:lumMod val="75000"/>
                  <a:lumOff val="25000"/>
                </a:schemeClr>
              </a:solidFill>
            </a:endParaRPr>
          </a:p>
          <a:p>
            <a:pPr defTabSz="457200">
              <a:spcBef>
                <a:spcPct val="20000"/>
              </a:spcBef>
              <a:spcAft>
                <a:spcPts val="600"/>
              </a:spcAft>
              <a:buClr>
                <a:schemeClr val="accent1"/>
              </a:buClr>
              <a:buSzPct val="92000"/>
              <a:buFont typeface="Wingdings 2" panose="05020102010507070707" pitchFamily="18" charset="2"/>
              <a:buChar char=""/>
            </a:pPr>
            <a:r>
              <a:rPr lang="en-US" b="1" dirty="0">
                <a:solidFill>
                  <a:schemeClr val="tx1">
                    <a:lumMod val="75000"/>
                    <a:lumOff val="25000"/>
                  </a:schemeClr>
                </a:solidFill>
              </a:rPr>
              <a:t>LEARNING OUTCOMES</a:t>
            </a:r>
            <a:endParaRPr lang="en-US" dirty="0">
              <a:solidFill>
                <a:schemeClr val="tx1">
                  <a:lumMod val="75000"/>
                  <a:lumOff val="25000"/>
                </a:schemeClr>
              </a:solidFill>
            </a:endParaRPr>
          </a:p>
          <a:p>
            <a:pPr defTabSz="457200">
              <a:spcBef>
                <a:spcPct val="20000"/>
              </a:spcBef>
              <a:spcAft>
                <a:spcPts val="600"/>
              </a:spcAft>
              <a:buClr>
                <a:schemeClr val="accent1"/>
              </a:buClr>
              <a:buSzPct val="92000"/>
              <a:buFont typeface="Wingdings 2" panose="05020102010507070707" pitchFamily="18" charset="2"/>
              <a:buChar char=""/>
            </a:pPr>
            <a:r>
              <a:rPr lang="en-US" dirty="0">
                <a:solidFill>
                  <a:schemeClr val="tx1">
                    <a:lumMod val="75000"/>
                    <a:lumOff val="25000"/>
                  </a:schemeClr>
                </a:solidFill>
              </a:rPr>
              <a:t>Upon the successful completion of this module, the student should be able to demonstrate the ability to:</a:t>
            </a:r>
          </a:p>
          <a:p>
            <a:pPr marL="342900" lvl="0" indent="-342900" defTabSz="457200">
              <a:spcBef>
                <a:spcPct val="20000"/>
              </a:spcBef>
              <a:spcAft>
                <a:spcPts val="600"/>
              </a:spcAft>
              <a:buClr>
                <a:schemeClr val="accent1"/>
              </a:buClr>
              <a:buSzPct val="92000"/>
              <a:buFont typeface="Wingdings 2" panose="05020102010507070707" pitchFamily="18" charset="2"/>
              <a:buChar char=""/>
            </a:pPr>
            <a:r>
              <a:rPr lang="en-US" dirty="0">
                <a:solidFill>
                  <a:schemeClr val="tx1">
                    <a:lumMod val="75000"/>
                    <a:lumOff val="25000"/>
                  </a:schemeClr>
                </a:solidFill>
              </a:rPr>
              <a:t>critically appraise key marketing activities and the contribution of the marketing department to the </a:t>
            </a:r>
            <a:r>
              <a:rPr lang="en-US" dirty="0" err="1">
                <a:solidFill>
                  <a:schemeClr val="tx1">
                    <a:lumMod val="75000"/>
                    <a:lumOff val="25000"/>
                  </a:schemeClr>
                </a:solidFill>
              </a:rPr>
              <a:t>organisation</a:t>
            </a:r>
            <a:r>
              <a:rPr lang="en-US" dirty="0">
                <a:solidFill>
                  <a:schemeClr val="tx1">
                    <a:lumMod val="75000"/>
                    <a:lumOff val="25000"/>
                  </a:schemeClr>
                </a:solidFill>
              </a:rPr>
              <a:t>.</a:t>
            </a:r>
          </a:p>
          <a:p>
            <a:pPr marL="342900" lvl="0" indent="-342900" defTabSz="457200">
              <a:spcBef>
                <a:spcPct val="20000"/>
              </a:spcBef>
              <a:spcAft>
                <a:spcPts val="600"/>
              </a:spcAft>
              <a:buClr>
                <a:schemeClr val="accent1"/>
              </a:buClr>
              <a:buSzPct val="92000"/>
              <a:buFont typeface="Wingdings 2" panose="05020102010507070707" pitchFamily="18" charset="2"/>
              <a:buChar char=""/>
            </a:pPr>
            <a:r>
              <a:rPr lang="en-US" dirty="0">
                <a:solidFill>
                  <a:schemeClr val="tx1">
                    <a:lumMod val="75000"/>
                    <a:lumOff val="25000"/>
                  </a:schemeClr>
                </a:solidFill>
              </a:rPr>
              <a:t>anticipate and critically evaluate future developments in the field of marketing </a:t>
            </a:r>
          </a:p>
          <a:p>
            <a:pPr defTabSz="457200">
              <a:spcBef>
                <a:spcPct val="20000"/>
              </a:spcBef>
              <a:spcAft>
                <a:spcPts val="600"/>
              </a:spcAft>
              <a:buClr>
                <a:schemeClr val="accent1"/>
              </a:buClr>
              <a:buSzPct val="92000"/>
              <a:buFont typeface="Wingdings 2" panose="05020102010507070707" pitchFamily="18" charset="2"/>
              <a:buChar char=""/>
            </a:pPr>
            <a:endParaRPr lang="en-US" dirty="0">
              <a:solidFill>
                <a:schemeClr val="tx1">
                  <a:lumMod val="75000"/>
                  <a:lumOff val="25000"/>
                </a:schemeClr>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a:pPr defTabSz="457200">
                <a:spcAft>
                  <a:spcPts val="600"/>
                </a:spcAft>
              </a:pPr>
              <a:t>12</a:t>
            </a:fld>
            <a:endParaRPr lang="en-US"/>
          </a:p>
        </p:txBody>
      </p:sp>
    </p:spTree>
    <p:extLst>
      <p:ext uri="{BB962C8B-B14F-4D97-AF65-F5344CB8AC3E}">
        <p14:creationId xmlns:p14="http://schemas.microsoft.com/office/powerpoint/2010/main" val="42225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8414B3-374C-ECEA-6685-26CE80E6BE47}"/>
              </a:ext>
            </a:extLst>
          </p:cNvPr>
          <p:cNvSpPr>
            <a:spLocks noGrp="1"/>
          </p:cNvSpPr>
          <p:nvPr>
            <p:ph type="title"/>
          </p:nvPr>
        </p:nvSpPr>
        <p:spPr>
          <a:xfrm>
            <a:off x="4382724" y="702156"/>
            <a:ext cx="7225075" cy="1013800"/>
          </a:xfrm>
        </p:spPr>
        <p:txBody>
          <a:bodyPr>
            <a:normAutofit/>
          </a:bodyPr>
          <a:lstStyle/>
          <a:p>
            <a:r>
              <a:rPr lang="en-GB">
                <a:solidFill>
                  <a:schemeClr val="tx2"/>
                </a:solidFill>
              </a:rPr>
              <a:t>Indicative content</a:t>
            </a:r>
          </a:p>
        </p:txBody>
      </p:sp>
      <p:sp>
        <p:nvSpPr>
          <p:cNvPr id="14" name="Rectangle 1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72603"/>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8" name="Rectangle 1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0D8CE776-71D4-1DA9-7D82-E7777238386B}"/>
              </a:ext>
            </a:extLst>
          </p:cNvPr>
          <p:cNvSpPr>
            <a:spLocks noGrp="1"/>
          </p:cNvSpPr>
          <p:nvPr>
            <p:ph idx="1"/>
          </p:nvPr>
        </p:nvSpPr>
        <p:spPr>
          <a:xfrm>
            <a:off x="4382724" y="1896532"/>
            <a:ext cx="6878110" cy="3837293"/>
          </a:xfrm>
        </p:spPr>
        <p:txBody>
          <a:bodyPr>
            <a:normAutofit/>
          </a:bodyPr>
          <a:lstStyle/>
          <a:p>
            <a:r>
              <a:rPr lang="en-GB" dirty="0"/>
              <a:t>The marketing concept: the changing nature of marketing, its key components and applications.</a:t>
            </a:r>
          </a:p>
          <a:p>
            <a:r>
              <a:rPr lang="en-GB" dirty="0"/>
              <a:t>Scanning the external and internal marketing environments.</a:t>
            </a:r>
          </a:p>
          <a:p>
            <a:r>
              <a:rPr lang="en-GB" dirty="0"/>
              <a:t>Market analysis and customer insight - market forces and failure, government intervention and failure in the market, competitive forces, consumer behaviour/expectations in a rapidly changing digital environment. </a:t>
            </a:r>
          </a:p>
          <a:p>
            <a:r>
              <a:rPr lang="en-GB" dirty="0"/>
              <a:t>Market segmentation, target marketing and positioning and their use in creating value-delivering marketing strategies and marketing plans.</a:t>
            </a:r>
          </a:p>
        </p:txBody>
      </p:sp>
      <p:sp>
        <p:nvSpPr>
          <p:cNvPr id="4" name="Footer Placeholder 3">
            <a:extLst>
              <a:ext uri="{FF2B5EF4-FFF2-40B4-BE49-F238E27FC236}">
                <a16:creationId xmlns:a16="http://schemas.microsoft.com/office/drawing/2014/main" id="{4C5498E2-8FB2-951F-B209-9EA968214254}"/>
              </a:ext>
            </a:extLst>
          </p:cNvPr>
          <p:cNvSpPr>
            <a:spLocks noGrp="1"/>
          </p:cNvSpPr>
          <p:nvPr>
            <p:ph type="ftr" sz="quarter" idx="11"/>
          </p:nvPr>
        </p:nvSpPr>
        <p:spPr>
          <a:xfrm>
            <a:off x="4382724" y="5951811"/>
            <a:ext cx="4989875" cy="365125"/>
          </a:xfrm>
        </p:spPr>
        <p:txBody>
          <a:bodyPr>
            <a:normAutofit/>
          </a:bodyPr>
          <a:lstStyle/>
          <a:p>
            <a:endParaRPr lang="en-US">
              <a:solidFill>
                <a:srgbClr val="A48864"/>
              </a:solidFill>
            </a:endParaRPr>
          </a:p>
        </p:txBody>
      </p:sp>
      <p:sp>
        <p:nvSpPr>
          <p:cNvPr id="5" name="Slide Number Placeholder 4">
            <a:extLst>
              <a:ext uri="{FF2B5EF4-FFF2-40B4-BE49-F238E27FC236}">
                <a16:creationId xmlns:a16="http://schemas.microsoft.com/office/drawing/2014/main" id="{6EBD8D92-45CA-B186-DC6E-8D73A595DF7F}"/>
              </a:ext>
            </a:extLst>
          </p:cNvPr>
          <p:cNvSpPr>
            <a:spLocks noGrp="1"/>
          </p:cNvSpPr>
          <p:nvPr>
            <p:ph type="sldNum" sz="quarter" idx="12"/>
          </p:nvPr>
        </p:nvSpPr>
        <p:spPr>
          <a:xfrm>
            <a:off x="11065932" y="5956137"/>
            <a:ext cx="544874" cy="365125"/>
          </a:xfrm>
        </p:spPr>
        <p:txBody>
          <a:bodyPr>
            <a:normAutofit/>
          </a:bodyPr>
          <a:lstStyle/>
          <a:p>
            <a:pPr>
              <a:spcAft>
                <a:spcPts val="600"/>
              </a:spcAft>
            </a:pPr>
            <a:fld id="{3A98EE3D-8CD1-4C3F-BD1C-C98C9596463C}" type="slidenum">
              <a:rPr lang="en-US" smtClean="0">
                <a:solidFill>
                  <a:srgbClr val="A48864"/>
                </a:solidFill>
              </a:rPr>
              <a:pPr>
                <a:spcAft>
                  <a:spcPts val="600"/>
                </a:spcAft>
              </a:pPr>
              <a:t>13</a:t>
            </a:fld>
            <a:endParaRPr lang="en-US">
              <a:solidFill>
                <a:srgbClr val="A48864"/>
              </a:solidFill>
            </a:endParaRPr>
          </a:p>
        </p:txBody>
      </p:sp>
      <p:pic>
        <p:nvPicPr>
          <p:cNvPr id="8" name="Picture 7" descr="Businessperson on a computer">
            <a:extLst>
              <a:ext uri="{FF2B5EF4-FFF2-40B4-BE49-F238E27FC236}">
                <a16:creationId xmlns:a16="http://schemas.microsoft.com/office/drawing/2014/main" id="{1D07A0E6-C787-9D19-FB93-B386FDD3C5E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46534" y="601201"/>
            <a:ext cx="3703320" cy="5774200"/>
          </a:xfrm>
          <a:prstGeom prst="rect">
            <a:avLst/>
          </a:prstGeom>
        </p:spPr>
      </p:pic>
    </p:spTree>
    <p:extLst>
      <p:ext uri="{BB962C8B-B14F-4D97-AF65-F5344CB8AC3E}">
        <p14:creationId xmlns:p14="http://schemas.microsoft.com/office/powerpoint/2010/main" val="2922416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8414B3-374C-ECEA-6685-26CE80E6BE47}"/>
              </a:ext>
            </a:extLst>
          </p:cNvPr>
          <p:cNvSpPr>
            <a:spLocks noGrp="1"/>
          </p:cNvSpPr>
          <p:nvPr>
            <p:ph type="title"/>
          </p:nvPr>
        </p:nvSpPr>
        <p:spPr>
          <a:xfrm>
            <a:off x="4382724" y="702156"/>
            <a:ext cx="7225075" cy="1013800"/>
          </a:xfrm>
        </p:spPr>
        <p:txBody>
          <a:bodyPr>
            <a:normAutofit/>
          </a:bodyPr>
          <a:lstStyle/>
          <a:p>
            <a:r>
              <a:rPr lang="en-GB">
                <a:solidFill>
                  <a:schemeClr val="tx2"/>
                </a:solidFill>
              </a:rPr>
              <a:t>Indicative content (continued)</a:t>
            </a:r>
          </a:p>
        </p:txBody>
      </p:sp>
      <p:sp>
        <p:nvSpPr>
          <p:cNvPr id="25" name="Rectangle 2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72603"/>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9" name="Rectangle 2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8" name="Picture 7" descr="Student writing in class  close-up">
            <a:extLst>
              <a:ext uri="{FF2B5EF4-FFF2-40B4-BE49-F238E27FC236}">
                <a16:creationId xmlns:a16="http://schemas.microsoft.com/office/drawing/2014/main" id="{7159A488-F1AF-1662-36DE-244FF873DAD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46534" y="601201"/>
            <a:ext cx="3703320" cy="5774200"/>
          </a:xfrm>
          <a:prstGeom prst="rect">
            <a:avLst/>
          </a:prstGeom>
        </p:spPr>
      </p:pic>
      <p:sp>
        <p:nvSpPr>
          <p:cNvPr id="3" name="Content Placeholder 2">
            <a:extLst>
              <a:ext uri="{FF2B5EF4-FFF2-40B4-BE49-F238E27FC236}">
                <a16:creationId xmlns:a16="http://schemas.microsoft.com/office/drawing/2014/main" id="{0D8CE776-71D4-1DA9-7D82-E7777238386B}"/>
              </a:ext>
            </a:extLst>
          </p:cNvPr>
          <p:cNvSpPr>
            <a:spLocks noGrp="1"/>
          </p:cNvSpPr>
          <p:nvPr>
            <p:ph idx="1"/>
          </p:nvPr>
        </p:nvSpPr>
        <p:spPr>
          <a:xfrm>
            <a:off x="4382726" y="1896533"/>
            <a:ext cx="6878108" cy="3962266"/>
          </a:xfrm>
        </p:spPr>
        <p:txBody>
          <a:bodyPr>
            <a:normAutofit/>
          </a:bodyPr>
          <a:lstStyle/>
          <a:p>
            <a:r>
              <a:rPr lang="en-GB" dirty="0"/>
              <a:t>Understand how resources, assets, digital metrics, competences and capabilities support the achievement of delivering innovative strategies.</a:t>
            </a:r>
          </a:p>
          <a:p>
            <a:r>
              <a:rPr lang="en-GB" dirty="0"/>
              <a:t>The marketing mix concept, its relation to segmentation and designing the marketing strategy. </a:t>
            </a:r>
          </a:p>
          <a:p>
            <a:r>
              <a:rPr lang="en-GB" dirty="0"/>
              <a:t>Internal organisational marketing; communication of the corporate brand/reputation. Development of brand building techniques for delivering customer value/experience.</a:t>
            </a:r>
          </a:p>
          <a:p>
            <a:r>
              <a:rPr lang="en-GB" dirty="0"/>
              <a:t>Understanding the strategic implications of the disruptive digital marketing environment</a:t>
            </a:r>
          </a:p>
        </p:txBody>
      </p:sp>
      <p:sp>
        <p:nvSpPr>
          <p:cNvPr id="4" name="Footer Placeholder 3">
            <a:extLst>
              <a:ext uri="{FF2B5EF4-FFF2-40B4-BE49-F238E27FC236}">
                <a16:creationId xmlns:a16="http://schemas.microsoft.com/office/drawing/2014/main" id="{4C5498E2-8FB2-951F-B209-9EA968214254}"/>
              </a:ext>
            </a:extLst>
          </p:cNvPr>
          <p:cNvSpPr>
            <a:spLocks noGrp="1"/>
          </p:cNvSpPr>
          <p:nvPr>
            <p:ph type="ftr" sz="quarter" idx="11"/>
          </p:nvPr>
        </p:nvSpPr>
        <p:spPr>
          <a:xfrm>
            <a:off x="4382724" y="5951811"/>
            <a:ext cx="4989875" cy="365125"/>
          </a:xfrm>
        </p:spPr>
        <p:txBody>
          <a:bodyPr>
            <a:normAutofit/>
          </a:bodyPr>
          <a:lstStyle/>
          <a:p>
            <a:endParaRPr lang="en-US">
              <a:solidFill>
                <a:srgbClr val="A48864"/>
              </a:solidFill>
            </a:endParaRPr>
          </a:p>
        </p:txBody>
      </p:sp>
      <p:sp>
        <p:nvSpPr>
          <p:cNvPr id="5" name="Slide Number Placeholder 4">
            <a:extLst>
              <a:ext uri="{FF2B5EF4-FFF2-40B4-BE49-F238E27FC236}">
                <a16:creationId xmlns:a16="http://schemas.microsoft.com/office/drawing/2014/main" id="{6EBD8D92-45CA-B186-DC6E-8D73A595DF7F}"/>
              </a:ext>
            </a:extLst>
          </p:cNvPr>
          <p:cNvSpPr>
            <a:spLocks noGrp="1"/>
          </p:cNvSpPr>
          <p:nvPr>
            <p:ph type="sldNum" sz="quarter" idx="12"/>
          </p:nvPr>
        </p:nvSpPr>
        <p:spPr>
          <a:xfrm>
            <a:off x="11065932" y="5956137"/>
            <a:ext cx="544874" cy="365125"/>
          </a:xfrm>
        </p:spPr>
        <p:txBody>
          <a:bodyPr>
            <a:normAutofit/>
          </a:bodyPr>
          <a:lstStyle/>
          <a:p>
            <a:pPr>
              <a:spcAft>
                <a:spcPts val="600"/>
              </a:spcAft>
            </a:pPr>
            <a:fld id="{3A98EE3D-8CD1-4C3F-BD1C-C98C9596463C}" type="slidenum">
              <a:rPr lang="en-US" smtClean="0">
                <a:solidFill>
                  <a:srgbClr val="A48864"/>
                </a:solidFill>
              </a:rPr>
              <a:pPr>
                <a:spcAft>
                  <a:spcPts val="600"/>
                </a:spcAft>
              </a:pPr>
              <a:t>14</a:t>
            </a:fld>
            <a:endParaRPr lang="en-US">
              <a:solidFill>
                <a:srgbClr val="A48864"/>
              </a:solidFill>
            </a:endParaRPr>
          </a:p>
        </p:txBody>
      </p:sp>
    </p:spTree>
    <p:extLst>
      <p:ext uri="{BB962C8B-B14F-4D97-AF65-F5344CB8AC3E}">
        <p14:creationId xmlns:p14="http://schemas.microsoft.com/office/powerpoint/2010/main" val="3381391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8414B3-374C-ECEA-6685-26CE80E6BE47}"/>
              </a:ext>
            </a:extLst>
          </p:cNvPr>
          <p:cNvSpPr>
            <a:spLocks noGrp="1"/>
          </p:cNvSpPr>
          <p:nvPr>
            <p:ph type="title"/>
          </p:nvPr>
        </p:nvSpPr>
        <p:spPr>
          <a:xfrm>
            <a:off x="4382724" y="702156"/>
            <a:ext cx="7225075" cy="1013800"/>
          </a:xfrm>
        </p:spPr>
        <p:txBody>
          <a:bodyPr>
            <a:normAutofit/>
          </a:bodyPr>
          <a:lstStyle/>
          <a:p>
            <a:r>
              <a:rPr lang="en-GB">
                <a:solidFill>
                  <a:schemeClr val="tx2"/>
                </a:solidFill>
              </a:rPr>
              <a:t>Indicative content (continued)</a:t>
            </a:r>
          </a:p>
        </p:txBody>
      </p:sp>
      <p:sp>
        <p:nvSpPr>
          <p:cNvPr id="14" name="Rectangle 1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72603"/>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8" name="Rectangle 1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descr="Speech bubble with hashtag symbol">
            <a:extLst>
              <a:ext uri="{FF2B5EF4-FFF2-40B4-BE49-F238E27FC236}">
                <a16:creationId xmlns:a16="http://schemas.microsoft.com/office/drawing/2014/main" id="{8E7B7263-CAC8-5C67-672B-D991709A012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46534" y="601201"/>
            <a:ext cx="3703320" cy="5774200"/>
          </a:xfrm>
          <a:prstGeom prst="rect">
            <a:avLst/>
          </a:prstGeom>
        </p:spPr>
      </p:pic>
      <p:sp>
        <p:nvSpPr>
          <p:cNvPr id="3" name="Content Placeholder 2">
            <a:extLst>
              <a:ext uri="{FF2B5EF4-FFF2-40B4-BE49-F238E27FC236}">
                <a16:creationId xmlns:a16="http://schemas.microsoft.com/office/drawing/2014/main" id="{0D8CE776-71D4-1DA9-7D82-E7777238386B}"/>
              </a:ext>
            </a:extLst>
          </p:cNvPr>
          <p:cNvSpPr>
            <a:spLocks noGrp="1"/>
          </p:cNvSpPr>
          <p:nvPr>
            <p:ph idx="1"/>
          </p:nvPr>
        </p:nvSpPr>
        <p:spPr>
          <a:xfrm>
            <a:off x="4382726" y="1896533"/>
            <a:ext cx="6878108" cy="3962266"/>
          </a:xfrm>
        </p:spPr>
        <p:txBody>
          <a:bodyPr>
            <a:normAutofit/>
          </a:bodyPr>
          <a:lstStyle/>
          <a:p>
            <a:r>
              <a:rPr lang="en-GB" dirty="0"/>
              <a:t>Internet ethics, new social contracts, global pressures, diversity of cultural mixes, managing difference and sustainable processes. </a:t>
            </a:r>
          </a:p>
          <a:p>
            <a:r>
              <a:rPr lang="en-GB" dirty="0"/>
              <a:t>Analysis of models of ethics in the context of commercial priorities and market forces. </a:t>
            </a:r>
          </a:p>
          <a:p>
            <a:r>
              <a:rPr lang="en-GB" dirty="0"/>
              <a:t>Current issues and future developments in marketing to ensure ongoing sustainability of the role of marketing as well as for organisations e.g. Search Engine Optimisation (SEO), Pay per Click (PPC), viral marketing, social media etc.</a:t>
            </a:r>
          </a:p>
          <a:p>
            <a:endParaRPr lang="en-GB" dirty="0"/>
          </a:p>
        </p:txBody>
      </p:sp>
      <p:sp>
        <p:nvSpPr>
          <p:cNvPr id="4" name="Footer Placeholder 3">
            <a:extLst>
              <a:ext uri="{FF2B5EF4-FFF2-40B4-BE49-F238E27FC236}">
                <a16:creationId xmlns:a16="http://schemas.microsoft.com/office/drawing/2014/main" id="{4C5498E2-8FB2-951F-B209-9EA968214254}"/>
              </a:ext>
            </a:extLst>
          </p:cNvPr>
          <p:cNvSpPr>
            <a:spLocks noGrp="1"/>
          </p:cNvSpPr>
          <p:nvPr>
            <p:ph type="ftr" sz="quarter" idx="11"/>
          </p:nvPr>
        </p:nvSpPr>
        <p:spPr>
          <a:xfrm>
            <a:off x="4382724" y="5951811"/>
            <a:ext cx="4989875" cy="365125"/>
          </a:xfrm>
        </p:spPr>
        <p:txBody>
          <a:bodyPr>
            <a:normAutofit/>
          </a:bodyPr>
          <a:lstStyle/>
          <a:p>
            <a:endParaRPr lang="en-US">
              <a:solidFill>
                <a:srgbClr val="43C4D6"/>
              </a:solidFill>
            </a:endParaRPr>
          </a:p>
        </p:txBody>
      </p:sp>
      <p:sp>
        <p:nvSpPr>
          <p:cNvPr id="5" name="Slide Number Placeholder 4">
            <a:extLst>
              <a:ext uri="{FF2B5EF4-FFF2-40B4-BE49-F238E27FC236}">
                <a16:creationId xmlns:a16="http://schemas.microsoft.com/office/drawing/2014/main" id="{6EBD8D92-45CA-B186-DC6E-8D73A595DF7F}"/>
              </a:ext>
            </a:extLst>
          </p:cNvPr>
          <p:cNvSpPr>
            <a:spLocks noGrp="1"/>
          </p:cNvSpPr>
          <p:nvPr>
            <p:ph type="sldNum" sz="quarter" idx="12"/>
          </p:nvPr>
        </p:nvSpPr>
        <p:spPr>
          <a:xfrm>
            <a:off x="11065932" y="5956137"/>
            <a:ext cx="544874" cy="365125"/>
          </a:xfrm>
        </p:spPr>
        <p:txBody>
          <a:bodyPr>
            <a:normAutofit/>
          </a:bodyPr>
          <a:lstStyle/>
          <a:p>
            <a:pPr>
              <a:spcAft>
                <a:spcPts val="600"/>
              </a:spcAft>
            </a:pPr>
            <a:fld id="{3A98EE3D-8CD1-4C3F-BD1C-C98C9596463C}" type="slidenum">
              <a:rPr lang="en-US" smtClean="0">
                <a:solidFill>
                  <a:srgbClr val="43C4D6"/>
                </a:solidFill>
              </a:rPr>
              <a:pPr>
                <a:spcAft>
                  <a:spcPts val="600"/>
                </a:spcAft>
              </a:pPr>
              <a:t>15</a:t>
            </a:fld>
            <a:endParaRPr lang="en-US">
              <a:solidFill>
                <a:srgbClr val="43C4D6"/>
              </a:solidFill>
            </a:endParaRPr>
          </a:p>
        </p:txBody>
      </p:sp>
    </p:spTree>
    <p:extLst>
      <p:ext uri="{BB962C8B-B14F-4D97-AF65-F5344CB8AC3E}">
        <p14:creationId xmlns:p14="http://schemas.microsoft.com/office/powerpoint/2010/main" val="1597186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38">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40">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42">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45" name="Rectangle 44">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7" name="Group 46">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48" name="Rectangle 47">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49" name="Rectangle 48">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pSp>
      <p:sp>
        <p:nvSpPr>
          <p:cNvPr id="23" name="Title 1">
            <a:extLst>
              <a:ext uri="{FF2B5EF4-FFF2-40B4-BE49-F238E27FC236}">
                <a16:creationId xmlns:a16="http://schemas.microsoft.com/office/drawing/2014/main" id="{1F8D90FD-8245-303B-15E2-768621DB0887}"/>
              </a:ext>
            </a:extLst>
          </p:cNvPr>
          <p:cNvSpPr txBox="1">
            <a:spLocks/>
          </p:cNvSpPr>
          <p:nvPr/>
        </p:nvSpPr>
        <p:spPr>
          <a:xfrm>
            <a:off x="584200" y="1524001"/>
            <a:ext cx="3412067" cy="3478384"/>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sz="3600">
                <a:solidFill>
                  <a:srgbClr val="FFFFFF"/>
                </a:solidFill>
              </a:rPr>
              <a:t>Assignments</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16</a:t>
            </a:fld>
            <a:endParaRPr lang="en-US">
              <a:solidFill>
                <a:srgbClr val="FFFFFF"/>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5884078"/>
            <a:ext cx="3432008" cy="365125"/>
          </a:xfrm>
        </p:spPr>
        <p:txBody>
          <a:bodyPr vert="horz" lIns="91440" tIns="45720" rIns="91440" bIns="45720" rtlCol="0" anchor="ctr">
            <a:normAutofit/>
          </a:bodyPr>
          <a:lstStyle/>
          <a:p>
            <a:pPr defTabSz="457200"/>
            <a:endParaRPr lang="en-US" sz="900" kern="1200" cap="all">
              <a:solidFill>
                <a:srgbClr val="FFFFFF"/>
              </a:solidFill>
              <a:latin typeface="+mn-lt"/>
              <a:ea typeface="+mn-ea"/>
              <a:cs typeface="+mn-cs"/>
            </a:endParaRPr>
          </a:p>
        </p:txBody>
      </p:sp>
      <p:pic>
        <p:nvPicPr>
          <p:cNvPr id="3" name="Picture 2">
            <a:extLst>
              <a:ext uri="{FF2B5EF4-FFF2-40B4-BE49-F238E27FC236}">
                <a16:creationId xmlns:a16="http://schemas.microsoft.com/office/drawing/2014/main" id="{F0C6B931-7C98-80BE-83CD-8DC802A6BB83}"/>
              </a:ext>
            </a:extLst>
          </p:cNvPr>
          <p:cNvPicPr>
            <a:picLocks noChangeAspect="1"/>
          </p:cNvPicPr>
          <p:nvPr/>
        </p:nvPicPr>
        <p:blipFill>
          <a:blip r:embed="rId2"/>
          <a:stretch>
            <a:fillRect/>
          </a:stretch>
        </p:blipFill>
        <p:spPr>
          <a:xfrm>
            <a:off x="4227302" y="1634915"/>
            <a:ext cx="7854229" cy="3612946"/>
          </a:xfrm>
          <a:prstGeom prst="rect">
            <a:avLst/>
          </a:prstGeom>
        </p:spPr>
      </p:pic>
    </p:spTree>
    <p:extLst>
      <p:ext uri="{BB962C8B-B14F-4D97-AF65-F5344CB8AC3E}">
        <p14:creationId xmlns:p14="http://schemas.microsoft.com/office/powerpoint/2010/main" val="311723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94C7E-4D1D-BA07-6D7C-28FDA765F1A5}"/>
              </a:ext>
            </a:extLst>
          </p:cNvPr>
          <p:cNvSpPr>
            <a:spLocks noGrp="1"/>
          </p:cNvSpPr>
          <p:nvPr>
            <p:ph type="title"/>
          </p:nvPr>
        </p:nvSpPr>
        <p:spPr/>
        <p:txBody>
          <a:bodyPr/>
          <a:lstStyle/>
          <a:p>
            <a:r>
              <a:rPr lang="en-GB" dirty="0"/>
              <a:t>Choosing an organisation for your assignment</a:t>
            </a:r>
          </a:p>
        </p:txBody>
      </p:sp>
      <p:sp>
        <p:nvSpPr>
          <p:cNvPr id="3" name="Content Placeholder 2">
            <a:extLst>
              <a:ext uri="{FF2B5EF4-FFF2-40B4-BE49-F238E27FC236}">
                <a16:creationId xmlns:a16="http://schemas.microsoft.com/office/drawing/2014/main" id="{2EEF32F7-E790-F70E-D6BA-7E39738210E4}"/>
              </a:ext>
            </a:extLst>
          </p:cNvPr>
          <p:cNvSpPr>
            <a:spLocks noGrp="1"/>
          </p:cNvSpPr>
          <p:nvPr>
            <p:ph idx="1"/>
          </p:nvPr>
        </p:nvSpPr>
        <p:spPr>
          <a:xfrm>
            <a:off x="581193" y="2340864"/>
            <a:ext cx="5514808" cy="3634486"/>
          </a:xfrm>
        </p:spPr>
        <p:txBody>
          <a:bodyPr>
            <a:normAutofit fontScale="92500" lnSpcReduction="10000"/>
          </a:bodyPr>
          <a:lstStyle/>
          <a:p>
            <a:r>
              <a:rPr lang="en-GB" sz="2000" dirty="0"/>
              <a:t>If you are studying both Marketing and Strategy, you must chose </a:t>
            </a:r>
            <a:r>
              <a:rPr lang="en-GB" sz="2000" b="1" i="1" dirty="0">
                <a:solidFill>
                  <a:srgbClr val="FF0000"/>
                </a:solidFill>
              </a:rPr>
              <a:t>different</a:t>
            </a:r>
            <a:r>
              <a:rPr lang="en-GB" sz="2000" dirty="0"/>
              <a:t> companies for each module</a:t>
            </a:r>
          </a:p>
          <a:p>
            <a:r>
              <a:rPr lang="en-GB" sz="2000" dirty="0"/>
              <a:t>You must agree the company with me before you start working on it</a:t>
            </a:r>
          </a:p>
          <a:p>
            <a:r>
              <a:rPr lang="en-GB" sz="2000" dirty="0"/>
              <a:t>The company that you chose for Marketing:</a:t>
            </a:r>
          </a:p>
          <a:p>
            <a:pPr lvl="1"/>
            <a:r>
              <a:rPr lang="en-GB" sz="2000" dirty="0"/>
              <a:t>Has to be the same for Assignment 1 (presentation) and Assignment 2 (report)</a:t>
            </a:r>
          </a:p>
          <a:p>
            <a:pPr lvl="1"/>
            <a:r>
              <a:rPr lang="en-GB" sz="2000" dirty="0"/>
              <a:t>Be very careful not to plagiarise each others work for the report!</a:t>
            </a:r>
          </a:p>
        </p:txBody>
      </p:sp>
      <p:sp>
        <p:nvSpPr>
          <p:cNvPr id="4" name="Footer Placeholder 3">
            <a:extLst>
              <a:ext uri="{FF2B5EF4-FFF2-40B4-BE49-F238E27FC236}">
                <a16:creationId xmlns:a16="http://schemas.microsoft.com/office/drawing/2014/main" id="{43440BD6-4472-820C-8D39-81CAD33537D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0E46AA8-4642-A088-B1E0-288C0F803BB0}"/>
              </a:ext>
            </a:extLst>
          </p:cNvPr>
          <p:cNvSpPr>
            <a:spLocks noGrp="1"/>
          </p:cNvSpPr>
          <p:nvPr>
            <p:ph type="sldNum" sz="quarter" idx="12"/>
          </p:nvPr>
        </p:nvSpPr>
        <p:spPr/>
        <p:txBody>
          <a:bodyPr/>
          <a:lstStyle/>
          <a:p>
            <a:fld id="{3A98EE3D-8CD1-4C3F-BD1C-C98C9596463C}" type="slidenum">
              <a:rPr lang="en-US" smtClean="0"/>
              <a:t>17</a:t>
            </a:fld>
            <a:endParaRPr lang="en-US" dirty="0"/>
          </a:p>
        </p:txBody>
      </p:sp>
      <p:pic>
        <p:nvPicPr>
          <p:cNvPr id="9" name="Picture 8" descr="City lights focused in magnifying glass">
            <a:extLst>
              <a:ext uri="{FF2B5EF4-FFF2-40B4-BE49-F238E27FC236}">
                <a16:creationId xmlns:a16="http://schemas.microsoft.com/office/drawing/2014/main" id="{CC5352EC-8855-704A-7E8D-9939FD53127B}"/>
              </a:ext>
            </a:extLst>
          </p:cNvPr>
          <p:cNvPicPr>
            <a:picLocks noChangeAspect="1"/>
          </p:cNvPicPr>
          <p:nvPr/>
        </p:nvPicPr>
        <p:blipFill>
          <a:blip r:embed="rId2"/>
          <a:stretch>
            <a:fillRect/>
          </a:stretch>
        </p:blipFill>
        <p:spPr>
          <a:xfrm>
            <a:off x="6384758" y="2339440"/>
            <a:ext cx="5144756" cy="3429000"/>
          </a:xfrm>
          <a:prstGeom prst="rect">
            <a:avLst/>
          </a:prstGeom>
        </p:spPr>
      </p:pic>
    </p:spTree>
    <p:extLst>
      <p:ext uri="{BB962C8B-B14F-4D97-AF65-F5344CB8AC3E}">
        <p14:creationId xmlns:p14="http://schemas.microsoft.com/office/powerpoint/2010/main" val="416354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D43C6-DFA9-76D6-8659-830234130457}"/>
              </a:ext>
            </a:extLst>
          </p:cNvPr>
          <p:cNvSpPr>
            <a:spLocks noGrp="1"/>
          </p:cNvSpPr>
          <p:nvPr>
            <p:ph type="title"/>
          </p:nvPr>
        </p:nvSpPr>
        <p:spPr/>
        <p:txBody>
          <a:bodyPr/>
          <a:lstStyle/>
          <a:p>
            <a:r>
              <a:rPr lang="en-GB" dirty="0"/>
              <a:t>Reminder: choosing case study companies for your Marketing &amp; strategy assignments</a:t>
            </a:r>
          </a:p>
        </p:txBody>
      </p:sp>
      <p:sp>
        <p:nvSpPr>
          <p:cNvPr id="3" name="Content Placeholder 2">
            <a:extLst>
              <a:ext uri="{FF2B5EF4-FFF2-40B4-BE49-F238E27FC236}">
                <a16:creationId xmlns:a16="http://schemas.microsoft.com/office/drawing/2014/main" id="{E7DF3E5B-18FD-0F09-CB1A-8D409DFA8D58}"/>
              </a:ext>
            </a:extLst>
          </p:cNvPr>
          <p:cNvSpPr>
            <a:spLocks noGrp="1"/>
          </p:cNvSpPr>
          <p:nvPr>
            <p:ph sz="half" idx="1"/>
          </p:nvPr>
        </p:nvSpPr>
        <p:spPr>
          <a:xfrm>
            <a:off x="581193" y="2228003"/>
            <a:ext cx="1536365" cy="3633047"/>
          </a:xfrm>
        </p:spPr>
        <p:txBody>
          <a:bodyPr/>
          <a:lstStyle/>
          <a:p>
            <a:r>
              <a:rPr lang="en-GB" dirty="0"/>
              <a:t>Student A</a:t>
            </a:r>
          </a:p>
          <a:p>
            <a:r>
              <a:rPr lang="en-GB" dirty="0"/>
              <a:t>Student B</a:t>
            </a:r>
          </a:p>
          <a:p>
            <a:r>
              <a:rPr lang="en-GB" dirty="0"/>
              <a:t>Student C</a:t>
            </a:r>
          </a:p>
          <a:p>
            <a:r>
              <a:rPr lang="en-GB" dirty="0"/>
              <a:t>Student D</a:t>
            </a:r>
          </a:p>
        </p:txBody>
      </p:sp>
      <p:sp>
        <p:nvSpPr>
          <p:cNvPr id="4" name="Content Placeholder 3">
            <a:extLst>
              <a:ext uri="{FF2B5EF4-FFF2-40B4-BE49-F238E27FC236}">
                <a16:creationId xmlns:a16="http://schemas.microsoft.com/office/drawing/2014/main" id="{B7C55EF5-BF8C-3D9A-9FA2-86B807B9D3F6}"/>
              </a:ext>
            </a:extLst>
          </p:cNvPr>
          <p:cNvSpPr>
            <a:spLocks noGrp="1"/>
          </p:cNvSpPr>
          <p:nvPr>
            <p:ph sz="half" idx="2"/>
          </p:nvPr>
        </p:nvSpPr>
        <p:spPr>
          <a:xfrm>
            <a:off x="6817089" y="2228003"/>
            <a:ext cx="5194769" cy="3633047"/>
          </a:xfrm>
        </p:spPr>
        <p:txBody>
          <a:bodyPr/>
          <a:lstStyle/>
          <a:p>
            <a:r>
              <a:rPr lang="en-GB" dirty="0"/>
              <a:t>Student A</a:t>
            </a:r>
          </a:p>
          <a:p>
            <a:r>
              <a:rPr lang="en-GB" dirty="0"/>
              <a:t>Student B</a:t>
            </a:r>
          </a:p>
          <a:p>
            <a:r>
              <a:rPr lang="en-GB" dirty="0"/>
              <a:t>Student C</a:t>
            </a:r>
          </a:p>
          <a:p>
            <a:r>
              <a:rPr lang="en-GB" dirty="0"/>
              <a:t>Student D</a:t>
            </a:r>
          </a:p>
        </p:txBody>
      </p:sp>
      <p:sp>
        <p:nvSpPr>
          <p:cNvPr id="5" name="Footer Placeholder 4">
            <a:extLst>
              <a:ext uri="{FF2B5EF4-FFF2-40B4-BE49-F238E27FC236}">
                <a16:creationId xmlns:a16="http://schemas.microsoft.com/office/drawing/2014/main" id="{CA549350-DDB2-D3B4-0E96-66CF6B216495}"/>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6" name="Slide Number Placeholder 5">
            <a:extLst>
              <a:ext uri="{FF2B5EF4-FFF2-40B4-BE49-F238E27FC236}">
                <a16:creationId xmlns:a16="http://schemas.microsoft.com/office/drawing/2014/main" id="{AC246DC2-544C-D450-B17F-B3654CFD0CF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7" name="TextBox 6">
            <a:extLst>
              <a:ext uri="{FF2B5EF4-FFF2-40B4-BE49-F238E27FC236}">
                <a16:creationId xmlns:a16="http://schemas.microsoft.com/office/drawing/2014/main" id="{A59FDDC2-AB88-2D2C-4DC3-856B7E5C8C4B}"/>
              </a:ext>
            </a:extLst>
          </p:cNvPr>
          <p:cNvSpPr txBox="1"/>
          <p:nvPr/>
        </p:nvSpPr>
        <p:spPr>
          <a:xfrm>
            <a:off x="673768" y="1941095"/>
            <a:ext cx="249454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Marketing Management</a:t>
            </a:r>
          </a:p>
        </p:txBody>
      </p:sp>
      <p:sp>
        <p:nvSpPr>
          <p:cNvPr id="8" name="TextBox 7">
            <a:extLst>
              <a:ext uri="{FF2B5EF4-FFF2-40B4-BE49-F238E27FC236}">
                <a16:creationId xmlns:a16="http://schemas.microsoft.com/office/drawing/2014/main" id="{5507D613-42F3-7E06-1535-282627C705EE}"/>
              </a:ext>
            </a:extLst>
          </p:cNvPr>
          <p:cNvSpPr txBox="1"/>
          <p:nvPr/>
        </p:nvSpPr>
        <p:spPr>
          <a:xfrm>
            <a:off x="6844196" y="1941095"/>
            <a:ext cx="249454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Strategic Management</a:t>
            </a:r>
          </a:p>
        </p:txBody>
      </p:sp>
      <p:sp>
        <p:nvSpPr>
          <p:cNvPr id="9" name="Content Placeholder 2">
            <a:extLst>
              <a:ext uri="{FF2B5EF4-FFF2-40B4-BE49-F238E27FC236}">
                <a16:creationId xmlns:a16="http://schemas.microsoft.com/office/drawing/2014/main" id="{A8F5470A-47CF-05BB-A605-7C7ACC08396E}"/>
              </a:ext>
            </a:extLst>
          </p:cNvPr>
          <p:cNvSpPr txBox="1">
            <a:spLocks/>
          </p:cNvSpPr>
          <p:nvPr/>
        </p:nvSpPr>
        <p:spPr>
          <a:xfrm>
            <a:off x="2246755" y="3374575"/>
            <a:ext cx="1793042" cy="1339901"/>
          </a:xfrm>
          <a:prstGeom prst="rect">
            <a:avLst/>
          </a:prstGeom>
        </p:spPr>
        <p:txBody>
          <a:bodyPr vert="horz" lIns="91440" tIns="45720" rIns="91440" bIns="45720" rtlCol="0" anchor="ctr">
            <a:norm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1700" b="1" i="0" u="none" strike="noStrike" kern="1200" cap="none" spc="0" normalizeH="0" baseline="0" noProof="0" dirty="0">
                <a:ln>
                  <a:noFill/>
                </a:ln>
                <a:solidFill>
                  <a:srgbClr val="0070C0"/>
                </a:solidFill>
                <a:effectLst/>
                <a:uLnTx/>
                <a:uFillTx/>
                <a:latin typeface="Franklin Gothic Book" panose="020B0502020104020203"/>
                <a:ea typeface="+mn-ea"/>
                <a:cs typeface="+mn-cs"/>
              </a:rPr>
              <a:t>Assignment 1</a:t>
            </a:r>
          </a:p>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1700" b="1" i="0" u="none" strike="noStrike" kern="1200" cap="none" spc="0" normalizeH="0" baseline="0" noProof="0" dirty="0">
                <a:ln>
                  <a:noFill/>
                </a:ln>
                <a:solidFill>
                  <a:srgbClr val="FF0000"/>
                </a:solidFill>
                <a:effectLst/>
                <a:uLnTx/>
                <a:uFillTx/>
                <a:latin typeface="Franklin Gothic Book" panose="020B0502020104020203"/>
                <a:ea typeface="+mn-ea"/>
                <a:cs typeface="+mn-cs"/>
              </a:rPr>
              <a:t>One</a:t>
            </a: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Presentation</a:t>
            </a:r>
          </a:p>
        </p:txBody>
      </p:sp>
      <p:sp>
        <p:nvSpPr>
          <p:cNvPr id="10" name="Content Placeholder 2">
            <a:extLst>
              <a:ext uri="{FF2B5EF4-FFF2-40B4-BE49-F238E27FC236}">
                <a16:creationId xmlns:a16="http://schemas.microsoft.com/office/drawing/2014/main" id="{52C269B1-2073-6A85-D66F-9A38B2DE5A28}"/>
              </a:ext>
            </a:extLst>
          </p:cNvPr>
          <p:cNvSpPr txBox="1">
            <a:spLocks/>
          </p:cNvSpPr>
          <p:nvPr/>
        </p:nvSpPr>
        <p:spPr>
          <a:xfrm>
            <a:off x="4062144" y="2310427"/>
            <a:ext cx="2202298" cy="3929952"/>
          </a:xfrm>
          <a:prstGeom prst="rect">
            <a:avLst/>
          </a:prstGeom>
        </p:spPr>
        <p:txBody>
          <a:bodyPr vert="horz" lIns="91440" tIns="45720" rIns="91440" bIns="45720" rtlCol="0" anchor="ctr">
            <a:normAutofit lnSpcReduction="10000"/>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1700" b="1" i="0" u="none" strike="noStrike" kern="1200" cap="none" spc="0" normalizeH="0" baseline="0" noProof="0" dirty="0">
                <a:ln>
                  <a:noFill/>
                </a:ln>
                <a:solidFill>
                  <a:srgbClr val="0070C0"/>
                </a:solidFill>
                <a:effectLst/>
                <a:uLnTx/>
                <a:uFillTx/>
                <a:latin typeface="Franklin Gothic Book" panose="020B0502020104020203"/>
                <a:ea typeface="+mn-ea"/>
                <a:cs typeface="+mn-cs"/>
              </a:rPr>
              <a:t>Assignment 2</a:t>
            </a:r>
          </a:p>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1700" b="1" i="0" u="none" strike="noStrike" kern="1200" cap="none" spc="0" normalizeH="0" baseline="0" noProof="0" dirty="0">
                <a:ln>
                  <a:noFill/>
                </a:ln>
                <a:solidFill>
                  <a:srgbClr val="FF0000"/>
                </a:solidFill>
                <a:effectLst/>
                <a:uLnTx/>
                <a:uFillTx/>
                <a:latin typeface="Franklin Gothic Book" panose="020B0502020104020203"/>
                <a:ea typeface="+mn-ea"/>
                <a:cs typeface="+mn-cs"/>
              </a:rPr>
              <a:t>Four</a:t>
            </a: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Individual Reports </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Each of the four students writes a report about the same organisation</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A</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B</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C</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D</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endPar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11" name="Content Placeholder 2">
            <a:extLst>
              <a:ext uri="{FF2B5EF4-FFF2-40B4-BE49-F238E27FC236}">
                <a16:creationId xmlns:a16="http://schemas.microsoft.com/office/drawing/2014/main" id="{6D51C43B-6551-644C-129A-4D820CFFE020}"/>
              </a:ext>
            </a:extLst>
          </p:cNvPr>
          <p:cNvSpPr txBox="1">
            <a:spLocks/>
          </p:cNvSpPr>
          <p:nvPr/>
        </p:nvSpPr>
        <p:spPr>
          <a:xfrm>
            <a:off x="8633956" y="2462463"/>
            <a:ext cx="2956462" cy="3421637"/>
          </a:xfrm>
          <a:prstGeom prst="rect">
            <a:avLst/>
          </a:prstGeom>
        </p:spPr>
        <p:txBody>
          <a:bodyPr vert="horz" lIns="91440" tIns="45720" rIns="91440" bIns="45720" rtlCol="0" anchor="ctr">
            <a:normAutofit fontScale="92500" lnSpcReduction="10000"/>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1700" b="1" i="0" u="none" strike="noStrike" kern="1200" cap="none" spc="0" normalizeH="0" baseline="0" noProof="0" dirty="0">
                <a:ln>
                  <a:noFill/>
                </a:ln>
                <a:solidFill>
                  <a:srgbClr val="FF0000"/>
                </a:solidFill>
                <a:effectLst/>
                <a:uLnTx/>
                <a:uFillTx/>
                <a:latin typeface="Franklin Gothic Book" panose="020B0502020104020203"/>
                <a:ea typeface="+mn-ea"/>
                <a:cs typeface="+mn-cs"/>
              </a:rPr>
              <a:t>Four</a:t>
            </a: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Individual Reports </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Each of the four students writes a report about a </a:t>
            </a:r>
            <a:r>
              <a:rPr kumimoji="0" lang="en-GB" sz="1700" b="1" i="0" u="none" strike="noStrike" kern="1200" cap="none" spc="0" normalizeH="0" baseline="0" noProof="0" dirty="0">
                <a:ln>
                  <a:noFill/>
                </a:ln>
                <a:solidFill>
                  <a:srgbClr val="FF0000"/>
                </a:solidFill>
                <a:effectLst/>
                <a:uLnTx/>
                <a:uFillTx/>
                <a:latin typeface="Franklin Gothic Book" panose="020B0502020104020203"/>
                <a:ea typeface="+mn-ea"/>
                <a:cs typeface="+mn-cs"/>
              </a:rPr>
              <a:t>different</a:t>
            </a: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a:t>
            </a:r>
            <a:r>
              <a:rPr kumimoji="0" lang="en-GB" sz="1700" b="1" i="0" u="none" strike="noStrike" kern="1200" cap="none" spc="0" normalizeH="0" baseline="0" noProof="0" dirty="0">
                <a:ln>
                  <a:noFill/>
                </a:ln>
                <a:solidFill>
                  <a:srgbClr val="FF0000"/>
                </a:solidFill>
                <a:effectLst/>
                <a:uLnTx/>
                <a:uFillTx/>
                <a:latin typeface="Franklin Gothic Book" panose="020B0502020104020203"/>
                <a:ea typeface="+mn-ea"/>
                <a:cs typeface="+mn-cs"/>
              </a:rPr>
              <a:t>organisation compared</a:t>
            </a: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a:t>
            </a:r>
            <a:r>
              <a:rPr kumimoji="0" lang="en-GB" sz="1700" b="1" i="0" u="none" strike="noStrike" kern="1200" cap="none" spc="0" normalizeH="0" baseline="0" noProof="0" dirty="0">
                <a:ln>
                  <a:noFill/>
                </a:ln>
                <a:solidFill>
                  <a:srgbClr val="FF0000"/>
                </a:solidFill>
                <a:effectLst/>
                <a:uLnTx/>
                <a:uFillTx/>
                <a:latin typeface="Franklin Gothic Book" panose="020B0502020104020203"/>
                <a:ea typeface="+mn-ea"/>
                <a:cs typeface="+mn-cs"/>
              </a:rPr>
              <a:t>to</a:t>
            </a: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the one they worked on for the </a:t>
            </a:r>
            <a:r>
              <a:rPr kumimoji="0" lang="en-GB" sz="1700" b="1" i="0" u="none" strike="noStrike" kern="1200" cap="none" spc="0" normalizeH="0" baseline="0" noProof="0" dirty="0">
                <a:ln>
                  <a:noFill/>
                </a:ln>
                <a:solidFill>
                  <a:srgbClr val="FF0000"/>
                </a:solidFill>
                <a:effectLst/>
                <a:uLnTx/>
                <a:uFillTx/>
                <a:latin typeface="Franklin Gothic Book" panose="020B0502020104020203"/>
                <a:ea typeface="+mn-ea"/>
                <a:cs typeface="+mn-cs"/>
              </a:rPr>
              <a:t>Marketing</a:t>
            </a: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Assignment</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A</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B</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C</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17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Student D</a:t>
            </a:r>
          </a:p>
        </p:txBody>
      </p:sp>
      <p:pic>
        <p:nvPicPr>
          <p:cNvPr id="1026" name="Picture 2" descr="Image result for logo of apple">
            <a:extLst>
              <a:ext uri="{FF2B5EF4-FFF2-40B4-BE49-F238E27FC236}">
                <a16:creationId xmlns:a16="http://schemas.microsoft.com/office/drawing/2014/main" id="{36D0418E-263E-AF34-AE9D-3D659E7F3A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4296" y="4517927"/>
            <a:ext cx="474179" cy="58216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 result for logo of apple">
            <a:extLst>
              <a:ext uri="{FF2B5EF4-FFF2-40B4-BE49-F238E27FC236}">
                <a16:creationId xmlns:a16="http://schemas.microsoft.com/office/drawing/2014/main" id="{8760716E-C7E3-656E-6B17-6E81374881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402" y="4411578"/>
            <a:ext cx="237928" cy="29211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 result for logo of apple">
            <a:extLst>
              <a:ext uri="{FF2B5EF4-FFF2-40B4-BE49-F238E27FC236}">
                <a16:creationId xmlns:a16="http://schemas.microsoft.com/office/drawing/2014/main" id="{107A6EB2-F021-7B1F-1080-CB3DE8069A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402" y="4799558"/>
            <a:ext cx="237928" cy="29211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 result for logo of apple">
            <a:extLst>
              <a:ext uri="{FF2B5EF4-FFF2-40B4-BE49-F238E27FC236}">
                <a16:creationId xmlns:a16="http://schemas.microsoft.com/office/drawing/2014/main" id="{F0334D8B-0147-5997-E2F6-E77D3C5BC8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8604" y="5203795"/>
            <a:ext cx="237928" cy="29211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Image result for logo of apple">
            <a:extLst>
              <a:ext uri="{FF2B5EF4-FFF2-40B4-BE49-F238E27FC236}">
                <a16:creationId xmlns:a16="http://schemas.microsoft.com/office/drawing/2014/main" id="{60A22EF4-3DB7-0FDF-B194-073DDC01C1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8604" y="5591990"/>
            <a:ext cx="237928" cy="29211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ord logo">
            <a:extLst>
              <a:ext uri="{FF2B5EF4-FFF2-40B4-BE49-F238E27FC236}">
                <a16:creationId xmlns:a16="http://schemas.microsoft.com/office/drawing/2014/main" id="{1CDAF6CC-DDC5-054F-B57E-E8C8838552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35" y="5086466"/>
            <a:ext cx="645359" cy="48401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esla logo">
            <a:extLst>
              <a:ext uri="{FF2B5EF4-FFF2-40B4-BE49-F238E27FC236}">
                <a16:creationId xmlns:a16="http://schemas.microsoft.com/office/drawing/2014/main" id="{980E66EE-B249-E3B4-FDE0-42EC393B01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73130" y="4454582"/>
            <a:ext cx="459968" cy="34497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udi logo">
            <a:extLst>
              <a:ext uri="{FF2B5EF4-FFF2-40B4-BE49-F238E27FC236}">
                <a16:creationId xmlns:a16="http://schemas.microsoft.com/office/drawing/2014/main" id="{822FACD1-71A2-9BAA-23EA-24B54FA7B8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40195" y="4802448"/>
            <a:ext cx="499574" cy="37468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Tesla logo">
            <a:extLst>
              <a:ext uri="{FF2B5EF4-FFF2-40B4-BE49-F238E27FC236}">
                <a16:creationId xmlns:a16="http://schemas.microsoft.com/office/drawing/2014/main" id="{22CDA1E7-770F-FF16-5CD9-0A2CEC454A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73130" y="5563314"/>
            <a:ext cx="459968" cy="344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86698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p:txBody>
          <a:bodyPr vert="horz" lIns="91440" tIns="45720" rIns="91440" bIns="45720" rtlCol="0" anchor="b">
            <a:normAutofit/>
          </a:bodyPr>
          <a:lstStyle/>
          <a:p>
            <a:r>
              <a:rPr lang="en-US" sz="3600"/>
              <a:t>Assignment 1 – group presentation</a:t>
            </a:r>
          </a:p>
        </p:txBody>
      </p:sp>
      <p:sp>
        <p:nvSpPr>
          <p:cNvPr id="8" name="Content Placeholder 7">
            <a:extLst>
              <a:ext uri="{FF2B5EF4-FFF2-40B4-BE49-F238E27FC236}">
                <a16:creationId xmlns:a16="http://schemas.microsoft.com/office/drawing/2014/main" id="{6EB7C5E0-2353-962E-9B6E-F30ECD1CFBA9}"/>
              </a:ext>
            </a:extLst>
          </p:cNvPr>
          <p:cNvSpPr>
            <a:spLocks noGrp="1"/>
          </p:cNvSpPr>
          <p:nvPr>
            <p:ph idx="1"/>
          </p:nvPr>
        </p:nvSpPr>
        <p:spPr>
          <a:xfrm>
            <a:off x="581192" y="2340864"/>
            <a:ext cx="11029615" cy="1273705"/>
          </a:xfrm>
        </p:spPr>
        <p:txBody>
          <a:bodyPr>
            <a:normAutofit/>
          </a:bodyPr>
          <a:lstStyle/>
          <a:p>
            <a:r>
              <a:rPr lang="en-GB" sz="2800" dirty="0"/>
              <a:t>Assignment Title – Future Developments in the Field of Marketing</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19</a:t>
            </a:fld>
            <a:endParaRPr lang="en-US">
              <a:solidFill>
                <a:schemeClr val="tx1">
                  <a:lumMod val="85000"/>
                  <a:lumOff val="15000"/>
                </a:schemeClr>
              </a:solidFill>
            </a:endParaRPr>
          </a:p>
        </p:txBody>
      </p:sp>
      <p:pic>
        <p:nvPicPr>
          <p:cNvPr id="9" name="Picture 8">
            <a:extLst>
              <a:ext uri="{FF2B5EF4-FFF2-40B4-BE49-F238E27FC236}">
                <a16:creationId xmlns:a16="http://schemas.microsoft.com/office/drawing/2014/main" id="{91D52716-D122-DEBD-12D1-FC231E13C5C9}"/>
              </a:ext>
            </a:extLst>
          </p:cNvPr>
          <p:cNvPicPr>
            <a:picLocks noChangeAspect="1"/>
          </p:cNvPicPr>
          <p:nvPr/>
        </p:nvPicPr>
        <p:blipFill>
          <a:blip r:embed="rId2"/>
          <a:stretch>
            <a:fillRect/>
          </a:stretch>
        </p:blipFill>
        <p:spPr>
          <a:xfrm>
            <a:off x="581191" y="4064557"/>
            <a:ext cx="10222128" cy="2146645"/>
          </a:xfrm>
          <a:prstGeom prst="rect">
            <a:avLst/>
          </a:prstGeom>
        </p:spPr>
      </p:pic>
    </p:spTree>
    <p:extLst>
      <p:ext uri="{BB962C8B-B14F-4D97-AF65-F5344CB8AC3E}">
        <p14:creationId xmlns:p14="http://schemas.microsoft.com/office/powerpoint/2010/main" val="179660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1 – task description</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p:txBody>
          <a:bodyPr/>
          <a:lstStyle/>
          <a:p>
            <a:pPr algn="just">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You are required to undertake a critical analysis of a Contemporary Issue in Marketing Management through the production of a 12-18 minute (+/- 10%)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Group Video Presentation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p>
          <a:p>
            <a:pPr algn="just">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You may base your analysis on an organisation that you are familiar with, but you should agree with your lecturer beforehand that your chosen organisation is appropriate for the task.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Once you have decided on an organisation to use as your case study, your video presentation should address the following tasks: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20</a:t>
            </a:fld>
            <a:endParaRPr lang="en-US" dirty="0"/>
          </a:p>
        </p:txBody>
      </p:sp>
    </p:spTree>
    <p:extLst>
      <p:ext uri="{BB962C8B-B14F-4D97-AF65-F5344CB8AC3E}">
        <p14:creationId xmlns:p14="http://schemas.microsoft.com/office/powerpoint/2010/main" val="2079347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1 – task 1</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81192" y="1890875"/>
            <a:ext cx="11029615" cy="4643089"/>
          </a:xfrm>
        </p:spPr>
        <p:txBody>
          <a:bodyPr>
            <a:normAutofit fontScale="92500" lnSpcReduction="20000"/>
          </a:bodyPr>
          <a:lstStyle/>
          <a:p>
            <a:pPr algn="just">
              <a:lnSpc>
                <a:spcPct val="115000"/>
              </a:lnSpc>
              <a:spcAft>
                <a:spcPts val="10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Task 1: Identify a Relevant Contemporary Issue in Marketing Management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You should begin your video presentation by introducing yourselves and your chosen case study organisation and inform the listener of the issue that you have identified by defining and explaining it.  You should also be clear as to why this is an issue especially for the Marketing Department at your chosen case study organisation.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Issues that you may wish to investigate (but not limited to) include: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The use of Corporate Social Responsibility (CSR) in promotional material. </a:t>
            </a:r>
            <a:endParaRPr lang="en-GB" sz="1500" dirty="0">
              <a:effectLst/>
              <a:latin typeface="Times New Roman" panose="02020603050405020304" pitchFamily="18" charset="0"/>
              <a:ea typeface="Calibri" panose="020F0502020204030204" pitchFamily="34"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Developments in social media and its use as a marketing platform.</a:t>
            </a:r>
            <a:endParaRPr lang="en-GB" sz="1500" dirty="0">
              <a:effectLst/>
              <a:latin typeface="Times New Roman" panose="02020603050405020304" pitchFamily="18" charset="0"/>
              <a:ea typeface="Calibri" panose="020F0502020204030204" pitchFamily="34"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The development of technology and/or artificial intelligence (AI).</a:t>
            </a:r>
            <a:endParaRPr lang="en-GB" sz="1500" dirty="0">
              <a:effectLst/>
              <a:latin typeface="Times New Roman" panose="02020603050405020304" pitchFamily="18" charset="0"/>
              <a:ea typeface="Calibri" panose="020F0502020204030204" pitchFamily="34"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Ethics in Marketing / Marketing Research / Marketing Channels / Advertising and Promotion.</a:t>
            </a:r>
            <a:endParaRPr lang="en-GB" sz="1500" dirty="0">
              <a:effectLst/>
              <a:latin typeface="Times New Roman" panose="02020603050405020304" pitchFamily="18" charset="0"/>
              <a:ea typeface="Calibri" panose="020F0502020204030204" pitchFamily="34"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Price vs. Quality.</a:t>
            </a:r>
            <a:endParaRPr lang="en-GB" sz="1500" dirty="0">
              <a:effectLst/>
              <a:latin typeface="Times New Roman" panose="02020603050405020304" pitchFamily="18" charset="0"/>
              <a:ea typeface="Calibri" panose="020F0502020204030204" pitchFamily="34"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Functionality vs. Symbolism. </a:t>
            </a:r>
            <a:endParaRPr lang="en-GB" sz="1500" dirty="0">
              <a:effectLst/>
              <a:latin typeface="Times New Roman" panose="02020603050405020304" pitchFamily="18" charset="0"/>
              <a:ea typeface="Calibri" panose="020F0502020204030204" pitchFamily="34"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Changes in consumer buying behaviour because of changes to regulations on General Data Protection (GDPR). </a:t>
            </a:r>
            <a:endParaRPr lang="en-GB" sz="1500" dirty="0">
              <a:effectLst/>
              <a:latin typeface="Times New Roman" panose="02020603050405020304" pitchFamily="18" charset="0"/>
              <a:ea typeface="Calibri" panose="020F0502020204030204" pitchFamily="34" charset="0"/>
            </a:endParaRPr>
          </a:p>
          <a:p>
            <a:pPr marL="666900" lvl="1" indent="-342900" algn="just">
              <a:lnSpc>
                <a:spcPct val="115000"/>
              </a:lnSpc>
              <a:buFont typeface="Wingdings" panose="05000000000000000000" pitchFamily="2" charset="2"/>
              <a:buChar char=""/>
            </a:pPr>
            <a:r>
              <a:rPr lang="en-GB" sz="1500" dirty="0">
                <a:effectLst/>
                <a:latin typeface="Arial" panose="020B0604020202020204" pitchFamily="34" charset="0"/>
                <a:ea typeface="Calibri" panose="020F0502020204030204" pitchFamily="34" charset="0"/>
              </a:rPr>
              <a:t>Or an issue of your own identification.</a:t>
            </a:r>
            <a:endParaRPr lang="en-GB" sz="1500" dirty="0">
              <a:effectLst/>
              <a:latin typeface="Times New Roman" panose="02020603050405020304" pitchFamily="18" charset="0"/>
              <a:ea typeface="Calibri" panose="020F0502020204030204" pitchFamily="34" charset="0"/>
            </a:endParaRPr>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21</a:t>
            </a:fld>
            <a:endParaRPr lang="en-US" dirty="0"/>
          </a:p>
        </p:txBody>
      </p:sp>
    </p:spTree>
    <p:extLst>
      <p:ext uri="{BB962C8B-B14F-4D97-AF65-F5344CB8AC3E}">
        <p14:creationId xmlns:p14="http://schemas.microsoft.com/office/powerpoint/2010/main" val="3054336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1 – task 2</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81192" y="2121763"/>
            <a:ext cx="11029615" cy="4034081"/>
          </a:xfrm>
        </p:spPr>
        <p:txBody>
          <a:bodyPr>
            <a:normAutofit/>
          </a:bodyPr>
          <a:lstStyle/>
          <a:p>
            <a:r>
              <a:rPr lang="en-GB" b="1" dirty="0"/>
              <a:t>Task 2: Provide an Analysis of the Challenges Faced as A Result of your Chosen Issue</a:t>
            </a:r>
            <a:endParaRPr lang="en-GB" dirty="0"/>
          </a:p>
          <a:p>
            <a:r>
              <a:rPr lang="en-GB" dirty="0"/>
              <a:t>With the use of appropriate marketing tools, you should then provide an analysis of the challenges that your chosen case study organisation faces because of your identified contemporary issue.</a:t>
            </a:r>
          </a:p>
          <a:p>
            <a:r>
              <a:rPr lang="en-GB" dirty="0"/>
              <a:t>Therefore, consider breaking down the key parts of the identified issue to uncover which are the most important elements that caused the biggest challenge to your case study organisation.</a:t>
            </a:r>
          </a:p>
          <a:p>
            <a:r>
              <a:rPr lang="en-GB" dirty="0"/>
              <a:t>Within your analysis you should also be clear as to why these challenges are a result of your identified issue specifically. </a:t>
            </a:r>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22</a:t>
            </a:fld>
            <a:endParaRPr lang="en-US" dirty="0"/>
          </a:p>
        </p:txBody>
      </p:sp>
    </p:spTree>
    <p:extLst>
      <p:ext uri="{BB962C8B-B14F-4D97-AF65-F5344CB8AC3E}">
        <p14:creationId xmlns:p14="http://schemas.microsoft.com/office/powerpoint/2010/main" val="7181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1 – task 3</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27928" y="2057400"/>
            <a:ext cx="11029615" cy="2743199"/>
          </a:xfrm>
        </p:spPr>
        <p:txBody>
          <a:bodyPr>
            <a:normAutofit/>
          </a:bodyPr>
          <a:lstStyle/>
          <a:p>
            <a:r>
              <a:rPr lang="en-GB" b="1" dirty="0"/>
              <a:t>Task 3: Critically Evaluate How Your Case Study Organisation Could Respond to the Challenges Presented by Your Identified Issue</a:t>
            </a:r>
            <a:endParaRPr lang="en-GB" dirty="0"/>
          </a:p>
          <a:p>
            <a:r>
              <a:rPr lang="en-GB" dirty="0"/>
              <a:t>Methods as to how your case study organisation should respond to the issues that you have identified should be critically evaluated in terms of their strengths and weaknesses before meaningful conclusions are drawn.</a:t>
            </a:r>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23</a:t>
            </a:fld>
            <a:endParaRPr lang="en-US" dirty="0"/>
          </a:p>
        </p:txBody>
      </p:sp>
    </p:spTree>
    <p:extLst>
      <p:ext uri="{BB962C8B-B14F-4D97-AF65-F5344CB8AC3E}">
        <p14:creationId xmlns:p14="http://schemas.microsoft.com/office/powerpoint/2010/main" val="289282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1 – submission</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27928" y="2057400"/>
            <a:ext cx="11029615" cy="4366514"/>
          </a:xfrm>
        </p:spPr>
        <p:txBody>
          <a:bodyPr>
            <a:normAutofit lnSpcReduction="10000"/>
          </a:bodyPr>
          <a:lstStyle/>
          <a:p>
            <a:r>
              <a:rPr lang="en-GB" dirty="0"/>
              <a:t>As a group of 4 - 6 people, you will be expected to contribute fairly to the task, but you will be individually assessed, with individual grades and feedback provided. </a:t>
            </a:r>
          </a:p>
          <a:p>
            <a:r>
              <a:rPr lang="en-GB" dirty="0"/>
              <a:t>Each member of the group must ensure they cover an element of critical analysis within their contribution to the task</a:t>
            </a:r>
          </a:p>
          <a:p>
            <a:r>
              <a:rPr lang="en-GB" dirty="0"/>
              <a:t>Everyone will be required to contribute 3 minutes each, therefore the whole presentation should not exceed 12 (4 people) – 18 (6 people) minutes (+/- 10%).</a:t>
            </a:r>
          </a:p>
          <a:p>
            <a:r>
              <a:rPr lang="en-GB" dirty="0"/>
              <a:t>You may use any video presentation software that you feel comfortable using for example, Adobe Spark, Vimeo, PowToon, Prezi Video, MS Teams.  </a:t>
            </a:r>
          </a:p>
          <a:p>
            <a:r>
              <a:rPr lang="en-GB" dirty="0"/>
              <a:t>However, it is important that your video does feature each member of the group, and you need to ensure that it is your voice that is being used to narrate your findings. </a:t>
            </a:r>
          </a:p>
          <a:p>
            <a:r>
              <a:rPr lang="en-GB" dirty="0"/>
              <a:t>A Power Point Presentation can be used as a background, and it can incorporate a combination of supporting text, images and appropriate graphics that have been used to support your discussion – but please avoid reading from slides!</a:t>
            </a:r>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24</a:t>
            </a:fld>
            <a:endParaRPr lang="en-US" dirty="0"/>
          </a:p>
        </p:txBody>
      </p:sp>
    </p:spTree>
    <p:extLst>
      <p:ext uri="{BB962C8B-B14F-4D97-AF65-F5344CB8AC3E}">
        <p14:creationId xmlns:p14="http://schemas.microsoft.com/office/powerpoint/2010/main" val="63451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1 – submission (continued)</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27928" y="2057400"/>
            <a:ext cx="11029615" cy="4366514"/>
          </a:xfrm>
        </p:spPr>
        <p:txBody>
          <a:bodyPr>
            <a:normAutofit/>
          </a:bodyPr>
          <a:lstStyle/>
          <a:p>
            <a:r>
              <a:rPr lang="en-GB" dirty="0"/>
              <a:t>A </a:t>
            </a:r>
            <a:r>
              <a:rPr lang="en-GB" i="1" dirty="0"/>
              <a:t>Presentation Template</a:t>
            </a:r>
            <a:r>
              <a:rPr lang="en-GB" dirty="0"/>
              <a:t> will be provided under the module documents tile on Moodle.  </a:t>
            </a:r>
          </a:p>
          <a:p>
            <a:r>
              <a:rPr lang="en-GB" dirty="0"/>
              <a:t>As a group you should work collectively to fully complete the </a:t>
            </a:r>
            <a:r>
              <a:rPr lang="en-GB" i="1" dirty="0"/>
              <a:t>Presentation Template</a:t>
            </a:r>
            <a:r>
              <a:rPr lang="en-GB" dirty="0"/>
              <a:t>, but only one member of the group should submit the template with a working link to your video presentation and a reference list by the submission deadline.  </a:t>
            </a:r>
          </a:p>
          <a:p>
            <a:r>
              <a:rPr lang="en-GB" dirty="0"/>
              <a:t>Other members of the group will be required to submit a signed </a:t>
            </a:r>
            <a:r>
              <a:rPr lang="en-GB" i="1" dirty="0"/>
              <a:t>Submission Template</a:t>
            </a:r>
            <a:r>
              <a:rPr lang="en-GB" dirty="0"/>
              <a:t> which can also be found under the module documents tile on Moodle as proof of submission.</a:t>
            </a:r>
          </a:p>
          <a:p>
            <a:r>
              <a:rPr lang="en-GB" i="1" dirty="0"/>
              <a:t>**Please also note, that it is your responsibility as the student to ensure that the link to your video presentation does work and your assignment can be viewed for assessment and moderation purposes, therefore you may need to change any privacy settings to enable access**.</a:t>
            </a:r>
            <a:endParaRPr lang="en-GB" dirty="0"/>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25</a:t>
            </a:fld>
            <a:endParaRPr lang="en-US" dirty="0"/>
          </a:p>
        </p:txBody>
      </p:sp>
    </p:spTree>
    <p:extLst>
      <p:ext uri="{BB962C8B-B14F-4D97-AF65-F5344CB8AC3E}">
        <p14:creationId xmlns:p14="http://schemas.microsoft.com/office/powerpoint/2010/main" val="3738699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93D5E17-9C23-F586-9402-E9D2AB5CB7BC}"/>
              </a:ext>
            </a:extLst>
          </p:cNvPr>
          <p:cNvSpPr>
            <a:spLocks noGrp="1"/>
          </p:cNvSpPr>
          <p:nvPr>
            <p:ph type="title"/>
          </p:nvPr>
        </p:nvSpPr>
        <p:spPr>
          <a:xfrm>
            <a:off x="601255" y="702155"/>
            <a:ext cx="3409783" cy="1300365"/>
          </a:xfrm>
        </p:spPr>
        <p:txBody>
          <a:bodyPr>
            <a:normAutofit/>
          </a:bodyPr>
          <a:lstStyle/>
          <a:p>
            <a:r>
              <a:rPr lang="en-GB">
                <a:solidFill>
                  <a:srgbClr val="FFFFFF"/>
                </a:solidFill>
              </a:rPr>
              <a:t>Presentation template</a:t>
            </a:r>
          </a:p>
        </p:txBody>
      </p:sp>
      <p:sp>
        <p:nvSpPr>
          <p:cNvPr id="3" name="Content Placeholder 2">
            <a:extLst>
              <a:ext uri="{FF2B5EF4-FFF2-40B4-BE49-F238E27FC236}">
                <a16:creationId xmlns:a16="http://schemas.microsoft.com/office/drawing/2014/main" id="{B7A6BEF1-7682-01F5-0C52-CFEC19CC4DD3}"/>
              </a:ext>
            </a:extLst>
          </p:cNvPr>
          <p:cNvSpPr>
            <a:spLocks noGrp="1"/>
          </p:cNvSpPr>
          <p:nvPr>
            <p:ph idx="1"/>
          </p:nvPr>
        </p:nvSpPr>
        <p:spPr>
          <a:xfrm>
            <a:off x="601255" y="2177142"/>
            <a:ext cx="3409782" cy="3823607"/>
          </a:xfrm>
        </p:spPr>
        <p:txBody>
          <a:bodyPr>
            <a:normAutofit/>
          </a:bodyPr>
          <a:lstStyle/>
          <a:p>
            <a:r>
              <a:rPr lang="en-GB" dirty="0">
                <a:solidFill>
                  <a:srgbClr val="FFFFFF"/>
                </a:solidFill>
              </a:rPr>
              <a:t>To be found on Moodle under Module Documents tile</a:t>
            </a:r>
          </a:p>
          <a:p>
            <a:r>
              <a:rPr lang="en-GB" dirty="0">
                <a:solidFill>
                  <a:srgbClr val="FFFFFF"/>
                </a:solidFill>
              </a:rPr>
              <a:t>Only one member of the group should submit the template</a:t>
            </a:r>
          </a:p>
          <a:p>
            <a:r>
              <a:rPr lang="en-GB" dirty="0">
                <a:solidFill>
                  <a:srgbClr val="FFFFFF"/>
                </a:solidFill>
              </a:rPr>
              <a:t>Your video link must be working!</a:t>
            </a:r>
          </a:p>
        </p:txBody>
      </p:sp>
      <p:pic>
        <p:nvPicPr>
          <p:cNvPr id="7" name="Picture 6">
            <a:extLst>
              <a:ext uri="{FF2B5EF4-FFF2-40B4-BE49-F238E27FC236}">
                <a16:creationId xmlns:a16="http://schemas.microsoft.com/office/drawing/2014/main" id="{A2A9F4AB-1C74-B425-B982-2CA3927468DF}"/>
              </a:ext>
            </a:extLst>
          </p:cNvPr>
          <p:cNvPicPr>
            <a:picLocks noChangeAspect="1"/>
          </p:cNvPicPr>
          <p:nvPr/>
        </p:nvPicPr>
        <p:blipFill>
          <a:blip r:embed="rId2"/>
          <a:stretch>
            <a:fillRect/>
          </a:stretch>
        </p:blipFill>
        <p:spPr>
          <a:xfrm>
            <a:off x="4592231" y="1140280"/>
            <a:ext cx="6831503" cy="4560027"/>
          </a:xfrm>
          <a:prstGeom prst="rect">
            <a:avLst/>
          </a:prstGeom>
        </p:spPr>
      </p:pic>
      <p:sp>
        <p:nvSpPr>
          <p:cNvPr id="4" name="Footer Placeholder 3">
            <a:extLst>
              <a:ext uri="{FF2B5EF4-FFF2-40B4-BE49-F238E27FC236}">
                <a16:creationId xmlns:a16="http://schemas.microsoft.com/office/drawing/2014/main" id="{247CC7D4-00FB-6678-5D4D-5647C646E1E6}"/>
              </a:ext>
            </a:extLst>
          </p:cNvPr>
          <p:cNvSpPr>
            <a:spLocks noGrp="1"/>
          </p:cNvSpPr>
          <p:nvPr>
            <p:ph type="ftr" sz="quarter" idx="11"/>
          </p:nvPr>
        </p:nvSpPr>
        <p:spPr>
          <a:xfrm>
            <a:off x="581192" y="6400800"/>
            <a:ext cx="6917210" cy="365125"/>
          </a:xfrm>
        </p:spPr>
        <p:txBody>
          <a:bodyPr>
            <a:normAutofit/>
          </a:bodyPr>
          <a:lstStyle/>
          <a:p>
            <a:endParaRPr lang="en-US">
              <a:solidFill>
                <a:srgbClr val="465359"/>
              </a:solidFill>
            </a:endParaRPr>
          </a:p>
        </p:txBody>
      </p:sp>
      <p:sp>
        <p:nvSpPr>
          <p:cNvPr id="5" name="Slide Number Placeholder 4">
            <a:extLst>
              <a:ext uri="{FF2B5EF4-FFF2-40B4-BE49-F238E27FC236}">
                <a16:creationId xmlns:a16="http://schemas.microsoft.com/office/drawing/2014/main" id="{FBE16EF0-23BF-F6E0-8B2E-F00E012F71A5}"/>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465359"/>
                </a:solidFill>
              </a:rPr>
              <a:pPr>
                <a:spcAft>
                  <a:spcPts val="600"/>
                </a:spcAft>
              </a:pPr>
              <a:t>26</a:t>
            </a:fld>
            <a:endParaRPr lang="en-US">
              <a:solidFill>
                <a:srgbClr val="465359"/>
              </a:solidFill>
            </a:endParaRPr>
          </a:p>
        </p:txBody>
      </p:sp>
    </p:spTree>
    <p:extLst>
      <p:ext uri="{BB962C8B-B14F-4D97-AF65-F5344CB8AC3E}">
        <p14:creationId xmlns:p14="http://schemas.microsoft.com/office/powerpoint/2010/main" val="281507769"/>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F9637A1-781C-D0C4-5799-2A07CBDD9C9E}"/>
              </a:ext>
            </a:extLst>
          </p:cNvPr>
          <p:cNvSpPr>
            <a:spLocks noGrp="1"/>
          </p:cNvSpPr>
          <p:nvPr>
            <p:ph type="title"/>
          </p:nvPr>
        </p:nvSpPr>
        <p:spPr>
          <a:xfrm>
            <a:off x="601255" y="702155"/>
            <a:ext cx="3409783" cy="1300365"/>
          </a:xfrm>
        </p:spPr>
        <p:txBody>
          <a:bodyPr>
            <a:normAutofit/>
          </a:bodyPr>
          <a:lstStyle/>
          <a:p>
            <a:r>
              <a:rPr lang="en-GB">
                <a:solidFill>
                  <a:srgbClr val="FFFFFF"/>
                </a:solidFill>
              </a:rPr>
              <a:t>Submission template</a:t>
            </a:r>
          </a:p>
        </p:txBody>
      </p:sp>
      <p:sp>
        <p:nvSpPr>
          <p:cNvPr id="3" name="Content Placeholder 2">
            <a:extLst>
              <a:ext uri="{FF2B5EF4-FFF2-40B4-BE49-F238E27FC236}">
                <a16:creationId xmlns:a16="http://schemas.microsoft.com/office/drawing/2014/main" id="{882A9D87-C173-A040-0AB7-7EDEEECF7969}"/>
              </a:ext>
            </a:extLst>
          </p:cNvPr>
          <p:cNvSpPr>
            <a:spLocks noGrp="1"/>
          </p:cNvSpPr>
          <p:nvPr>
            <p:ph idx="1"/>
          </p:nvPr>
        </p:nvSpPr>
        <p:spPr>
          <a:xfrm>
            <a:off x="601255" y="2177142"/>
            <a:ext cx="3409782" cy="3823607"/>
          </a:xfrm>
        </p:spPr>
        <p:txBody>
          <a:bodyPr>
            <a:normAutofit/>
          </a:bodyPr>
          <a:lstStyle/>
          <a:p>
            <a:r>
              <a:rPr lang="en-GB">
                <a:solidFill>
                  <a:srgbClr val="FFFFFF"/>
                </a:solidFill>
              </a:rPr>
              <a:t>Also to be found on Moodle under Module Documents tile</a:t>
            </a:r>
          </a:p>
          <a:p>
            <a:r>
              <a:rPr lang="en-GB">
                <a:solidFill>
                  <a:srgbClr val="FFFFFF"/>
                </a:solidFill>
              </a:rPr>
              <a:t>Other members of the group must submit a signed </a:t>
            </a:r>
            <a:r>
              <a:rPr lang="en-GB" i="1">
                <a:solidFill>
                  <a:srgbClr val="FFFFFF"/>
                </a:solidFill>
              </a:rPr>
              <a:t>Submission Template</a:t>
            </a:r>
          </a:p>
          <a:p>
            <a:r>
              <a:rPr lang="en-GB">
                <a:solidFill>
                  <a:srgbClr val="FFFFFF"/>
                </a:solidFill>
              </a:rPr>
              <a:t>It is proof of submission</a:t>
            </a:r>
          </a:p>
          <a:p>
            <a:r>
              <a:rPr lang="en-GB">
                <a:solidFill>
                  <a:srgbClr val="FFFFFF"/>
                </a:solidFill>
              </a:rPr>
              <a:t>Without it, the lecturer cannot mark your work!</a:t>
            </a:r>
          </a:p>
        </p:txBody>
      </p:sp>
      <p:pic>
        <p:nvPicPr>
          <p:cNvPr id="7" name="Picture 6">
            <a:extLst>
              <a:ext uri="{FF2B5EF4-FFF2-40B4-BE49-F238E27FC236}">
                <a16:creationId xmlns:a16="http://schemas.microsoft.com/office/drawing/2014/main" id="{CF41BE64-7163-5692-89B9-DF3348EE97D4}"/>
              </a:ext>
            </a:extLst>
          </p:cNvPr>
          <p:cNvPicPr>
            <a:picLocks noChangeAspect="1"/>
          </p:cNvPicPr>
          <p:nvPr/>
        </p:nvPicPr>
        <p:blipFill>
          <a:blip r:embed="rId2"/>
          <a:stretch>
            <a:fillRect/>
          </a:stretch>
        </p:blipFill>
        <p:spPr>
          <a:xfrm>
            <a:off x="4592231" y="1123200"/>
            <a:ext cx="6831503" cy="4594186"/>
          </a:xfrm>
          <a:prstGeom prst="rect">
            <a:avLst/>
          </a:prstGeom>
        </p:spPr>
      </p:pic>
      <p:sp>
        <p:nvSpPr>
          <p:cNvPr id="4" name="Footer Placeholder 3">
            <a:extLst>
              <a:ext uri="{FF2B5EF4-FFF2-40B4-BE49-F238E27FC236}">
                <a16:creationId xmlns:a16="http://schemas.microsoft.com/office/drawing/2014/main" id="{C9956230-44B4-CBAB-535C-209263252F7F}"/>
              </a:ext>
            </a:extLst>
          </p:cNvPr>
          <p:cNvSpPr>
            <a:spLocks noGrp="1"/>
          </p:cNvSpPr>
          <p:nvPr>
            <p:ph type="ftr" sz="quarter" idx="11"/>
          </p:nvPr>
        </p:nvSpPr>
        <p:spPr>
          <a:xfrm>
            <a:off x="581192" y="6400800"/>
            <a:ext cx="6917210" cy="365125"/>
          </a:xfrm>
        </p:spPr>
        <p:txBody>
          <a:bodyPr>
            <a:normAutofit/>
          </a:bodyPr>
          <a:lstStyle/>
          <a:p>
            <a:endParaRPr lang="en-US">
              <a:solidFill>
                <a:srgbClr val="FAC70E"/>
              </a:solidFill>
            </a:endParaRPr>
          </a:p>
        </p:txBody>
      </p:sp>
      <p:sp>
        <p:nvSpPr>
          <p:cNvPr id="5" name="Slide Number Placeholder 4">
            <a:extLst>
              <a:ext uri="{FF2B5EF4-FFF2-40B4-BE49-F238E27FC236}">
                <a16:creationId xmlns:a16="http://schemas.microsoft.com/office/drawing/2014/main" id="{CCF678F1-C31F-5656-0DA6-F15230ABA704}"/>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FAC70E"/>
                </a:solidFill>
              </a:rPr>
              <a:pPr>
                <a:spcAft>
                  <a:spcPts val="600"/>
                </a:spcAft>
              </a:pPr>
              <a:t>27</a:t>
            </a:fld>
            <a:endParaRPr lang="en-US">
              <a:solidFill>
                <a:srgbClr val="FAC70E"/>
              </a:solidFill>
            </a:endParaRPr>
          </a:p>
        </p:txBody>
      </p:sp>
    </p:spTree>
    <p:extLst>
      <p:ext uri="{BB962C8B-B14F-4D97-AF65-F5344CB8AC3E}">
        <p14:creationId xmlns:p14="http://schemas.microsoft.com/office/powerpoint/2010/main" val="675156207"/>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p:txBody>
          <a:bodyPr vert="horz" lIns="91440" tIns="45720" rIns="91440" bIns="45720" rtlCol="0" anchor="b">
            <a:normAutofit/>
          </a:bodyPr>
          <a:lstStyle/>
          <a:p>
            <a:r>
              <a:rPr lang="en-US" sz="3600"/>
              <a:t>Assignment 2 – individual report</a:t>
            </a:r>
            <a:endParaRPr lang="en-US" sz="3600" dirty="0"/>
          </a:p>
        </p:txBody>
      </p:sp>
      <p:sp>
        <p:nvSpPr>
          <p:cNvPr id="6" name="Content Placeholder 5">
            <a:extLst>
              <a:ext uri="{FF2B5EF4-FFF2-40B4-BE49-F238E27FC236}">
                <a16:creationId xmlns:a16="http://schemas.microsoft.com/office/drawing/2014/main" id="{3EC91389-AC2A-138F-0E68-CBC88554DF66}"/>
              </a:ext>
            </a:extLst>
          </p:cNvPr>
          <p:cNvSpPr>
            <a:spLocks noGrp="1"/>
          </p:cNvSpPr>
          <p:nvPr>
            <p:ph idx="1"/>
          </p:nvPr>
        </p:nvSpPr>
        <p:spPr>
          <a:xfrm>
            <a:off x="581192" y="2340864"/>
            <a:ext cx="11029615" cy="1994468"/>
          </a:xfrm>
        </p:spPr>
        <p:txBody>
          <a:bodyPr>
            <a:normAutofit/>
          </a:bodyPr>
          <a:lstStyle/>
          <a:p>
            <a:r>
              <a:rPr lang="en-GB" sz="2400" dirty="0"/>
              <a:t>Title – Future Developments in the Field of Marketing</a:t>
            </a:r>
          </a:p>
          <a:p>
            <a:r>
              <a:rPr lang="en-GB" sz="2400" dirty="0"/>
              <a:t>3000 words (+/- 10%)</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28</a:t>
            </a:fld>
            <a:endParaRPr lang="en-US">
              <a:solidFill>
                <a:schemeClr val="tx1">
                  <a:lumMod val="85000"/>
                  <a:lumOff val="15000"/>
                </a:schemeClr>
              </a:solidFill>
            </a:endParaRPr>
          </a:p>
        </p:txBody>
      </p:sp>
      <p:pic>
        <p:nvPicPr>
          <p:cNvPr id="10" name="Picture 9">
            <a:extLst>
              <a:ext uri="{FF2B5EF4-FFF2-40B4-BE49-F238E27FC236}">
                <a16:creationId xmlns:a16="http://schemas.microsoft.com/office/drawing/2014/main" id="{D3E4A158-9B9F-57AC-ABDB-EFFF776F4A01}"/>
              </a:ext>
            </a:extLst>
          </p:cNvPr>
          <p:cNvPicPr>
            <a:picLocks noChangeAspect="1"/>
          </p:cNvPicPr>
          <p:nvPr/>
        </p:nvPicPr>
        <p:blipFill>
          <a:blip r:embed="rId2"/>
          <a:stretch>
            <a:fillRect/>
          </a:stretch>
        </p:blipFill>
        <p:spPr>
          <a:xfrm>
            <a:off x="623068" y="4675104"/>
            <a:ext cx="8120925" cy="1725695"/>
          </a:xfrm>
          <a:prstGeom prst="rect">
            <a:avLst/>
          </a:prstGeom>
        </p:spPr>
      </p:pic>
    </p:spTree>
    <p:extLst>
      <p:ext uri="{BB962C8B-B14F-4D97-AF65-F5344CB8AC3E}">
        <p14:creationId xmlns:p14="http://schemas.microsoft.com/office/powerpoint/2010/main" val="360424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a:t>Assignment 2 – task description</a:t>
            </a:r>
            <a:endParaRPr lang="en-GB" dirty="0"/>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p:txBody>
          <a:bodyPr/>
          <a:lstStyle/>
          <a:p>
            <a:pPr>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Individually, you are now required to produce a 3,000-word (+/- 10%) report that critically evaluates the role and activities of the marketing department within the same organisation that you researched for assignment 1 that will outline their future developments (what their marketing plan will be) to address the earlier identified challenges.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To achieve this, the following tasks should be considered…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29</a:t>
            </a:fld>
            <a:endParaRPr lang="en-US" dirty="0"/>
          </a:p>
        </p:txBody>
      </p:sp>
    </p:spTree>
    <p:extLst>
      <p:ext uri="{BB962C8B-B14F-4D97-AF65-F5344CB8AC3E}">
        <p14:creationId xmlns:p14="http://schemas.microsoft.com/office/powerpoint/2010/main" val="1347435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2 – task 1</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81192" y="1890875"/>
            <a:ext cx="11029615" cy="4643089"/>
          </a:xfrm>
        </p:spPr>
        <p:txBody>
          <a:bodyPr>
            <a:normAutofit lnSpcReduction="10000"/>
          </a:bodyPr>
          <a:lstStyle/>
          <a:p>
            <a:pPr hangingPunct="0"/>
            <a:r>
              <a:rPr lang="en-GB" b="1" dirty="0"/>
              <a:t>Task 1: Provide a </a:t>
            </a:r>
            <a:r>
              <a:rPr lang="x-none" b="1" dirty="0"/>
              <a:t>critical </a:t>
            </a:r>
            <a:r>
              <a:rPr lang="en-GB" b="1" dirty="0"/>
              <a:t>evaluation </a:t>
            </a:r>
            <a:r>
              <a:rPr lang="x-none" b="1" dirty="0"/>
              <a:t>of</a:t>
            </a:r>
            <a:r>
              <a:rPr lang="en-GB" b="1" dirty="0"/>
              <a:t> your chosen organisation’s</a:t>
            </a:r>
            <a:r>
              <a:rPr lang="x-none" b="1" dirty="0"/>
              <a:t> marketing activity</a:t>
            </a:r>
            <a:endParaRPr lang="en-GB" b="1" dirty="0"/>
          </a:p>
          <a:p>
            <a:pPr hangingPunct="0"/>
            <a:r>
              <a:rPr lang="en-GB" dirty="0"/>
              <a:t>You should </a:t>
            </a:r>
            <a:r>
              <a:rPr lang="x-none" dirty="0"/>
              <a:t>identify whether marketing activities </a:t>
            </a:r>
            <a:r>
              <a:rPr lang="en-GB" dirty="0"/>
              <a:t>within your chosen case study organisation </a:t>
            </a:r>
            <a:r>
              <a:rPr lang="x-none" dirty="0"/>
              <a:t>were effective</a:t>
            </a:r>
            <a:r>
              <a:rPr lang="en-GB" dirty="0"/>
              <a:t>, giving sound justification for your decisions. </a:t>
            </a:r>
          </a:p>
          <a:p>
            <a:pPr hangingPunct="0"/>
            <a:r>
              <a:rPr lang="en-GB" dirty="0"/>
              <a:t>You should use evidence/examples to support your points (this</a:t>
            </a:r>
            <a:r>
              <a:rPr lang="x-none" dirty="0"/>
              <a:t> can include links to examples of adverts or other marketing activity</a:t>
            </a:r>
            <a:r>
              <a:rPr lang="en-GB" dirty="0"/>
              <a:t>, where appropriate).</a:t>
            </a:r>
            <a:endParaRPr lang="en-GB" b="1" dirty="0"/>
          </a:p>
          <a:p>
            <a:pPr hangingPunct="0"/>
            <a:r>
              <a:rPr lang="en-GB" dirty="0"/>
              <a:t>You should consider the following:</a:t>
            </a:r>
            <a:endParaRPr lang="en-GB" b="1" dirty="0"/>
          </a:p>
          <a:p>
            <a:pPr lvl="1" hangingPunct="0"/>
            <a:r>
              <a:rPr lang="en-GB" dirty="0"/>
              <a:t>The concept and importance of marketing: what resources are invested in marketing by your chosen organisation?</a:t>
            </a:r>
            <a:endParaRPr lang="en-GB" b="1" dirty="0"/>
          </a:p>
          <a:p>
            <a:pPr lvl="1" hangingPunct="0"/>
            <a:r>
              <a:rPr lang="en-GB" dirty="0"/>
              <a:t>The macro and micro marketing environment of the organisation: How have these influenced marketing strategy?</a:t>
            </a:r>
            <a:endParaRPr lang="en-GB" b="1" dirty="0"/>
          </a:p>
          <a:p>
            <a:pPr lvl="1" hangingPunct="0"/>
            <a:r>
              <a:rPr lang="en-GB" dirty="0"/>
              <a:t>Target</a:t>
            </a:r>
            <a:r>
              <a:rPr lang="x-none" dirty="0"/>
              <a:t> market</a:t>
            </a:r>
            <a:r>
              <a:rPr lang="en-GB" dirty="0"/>
              <a:t>(</a:t>
            </a:r>
            <a:r>
              <a:rPr lang="x-none" dirty="0"/>
              <a:t>s</a:t>
            </a:r>
            <a:r>
              <a:rPr lang="en-GB" dirty="0"/>
              <a:t>)</a:t>
            </a:r>
            <a:r>
              <a:rPr lang="x-none" dirty="0"/>
              <a:t>: who is the main audience </a:t>
            </a:r>
            <a:r>
              <a:rPr lang="en-GB" dirty="0"/>
              <a:t>for the organisation: why/how was this decided; what material is used to capture the target market (use examples); is this effective? Consider market segmentation, targeting, differentiation and positioning, and the marketing mix. </a:t>
            </a:r>
            <a:endParaRPr lang="en-GB" b="1" dirty="0"/>
          </a:p>
          <a:p>
            <a:pPr lvl="1" hangingPunct="0"/>
            <a:r>
              <a:rPr lang="x-none" dirty="0"/>
              <a:t>Selection of medi</a:t>
            </a:r>
            <a:r>
              <a:rPr lang="en-GB" dirty="0"/>
              <a:t>a</a:t>
            </a:r>
            <a:r>
              <a:rPr lang="x-none" dirty="0"/>
              <a:t>: </a:t>
            </a:r>
            <a:r>
              <a:rPr lang="en-GB" dirty="0"/>
              <a:t>what are</a:t>
            </a:r>
            <a:r>
              <a:rPr lang="x-none" dirty="0"/>
              <a:t> the key </a:t>
            </a:r>
            <a:r>
              <a:rPr lang="en-GB" dirty="0"/>
              <a:t>channels/</a:t>
            </a:r>
            <a:r>
              <a:rPr lang="x-none" dirty="0"/>
              <a:t>methods of communication used </a:t>
            </a:r>
            <a:r>
              <a:rPr lang="en-GB" dirty="0"/>
              <a:t>for</a:t>
            </a:r>
            <a:r>
              <a:rPr lang="x-none" dirty="0"/>
              <a:t> marketing</a:t>
            </a:r>
            <a:r>
              <a:rPr lang="en-GB" dirty="0"/>
              <a:t> (social media/networking/email/search engine optimisation…); are these appropriate/effective; why/why not?</a:t>
            </a:r>
            <a:endParaRPr lang="en-GB" b="1" dirty="0"/>
          </a:p>
          <a:p>
            <a:pPr lvl="1" hangingPunct="0"/>
            <a:r>
              <a:rPr lang="x-none" dirty="0"/>
              <a:t>Measuring success: how is the effectiveness of campaigns assessed</a:t>
            </a:r>
            <a:r>
              <a:rPr lang="en-GB" dirty="0"/>
              <a:t>; what are the measurement metrics? Is the marketing strategy effective / ineffective, how do they control marketing following this?</a:t>
            </a:r>
            <a:endParaRPr lang="en-GB" b="1" dirty="0"/>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30</a:t>
            </a:fld>
            <a:endParaRPr lang="en-US" dirty="0"/>
          </a:p>
        </p:txBody>
      </p:sp>
    </p:spTree>
    <p:extLst>
      <p:ext uri="{BB962C8B-B14F-4D97-AF65-F5344CB8AC3E}">
        <p14:creationId xmlns:p14="http://schemas.microsoft.com/office/powerpoint/2010/main" val="1414179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2 – task 2</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81192" y="1890875"/>
            <a:ext cx="11029615" cy="4643089"/>
          </a:xfrm>
        </p:spPr>
        <p:txBody>
          <a:bodyPr>
            <a:normAutofit/>
          </a:bodyPr>
          <a:lstStyle/>
          <a:p>
            <a:pPr hangingPunct="0"/>
            <a:r>
              <a:rPr lang="en-GB" b="1" dirty="0"/>
              <a:t>Task 2: Provide a conclusion addressing the shortcomings of your chosen organisation’s marketing strategy</a:t>
            </a:r>
          </a:p>
          <a:p>
            <a:pPr hangingPunct="0"/>
            <a:r>
              <a:rPr lang="en-GB" dirty="0"/>
              <a:t>It is important the conclusions drawn are based on your prior discussion. </a:t>
            </a:r>
          </a:p>
          <a:p>
            <a:pPr hangingPunct="0"/>
            <a:r>
              <a:rPr lang="en-GB" dirty="0"/>
              <a:t>The conclusion should not introduce new material, nor should the conclusions be ‘surprising’ based on what has been evaluated up to this point. </a:t>
            </a:r>
            <a:endParaRPr lang="en-GB" b="1" dirty="0"/>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31</a:t>
            </a:fld>
            <a:endParaRPr lang="en-US" dirty="0"/>
          </a:p>
        </p:txBody>
      </p:sp>
    </p:spTree>
    <p:extLst>
      <p:ext uri="{BB962C8B-B14F-4D97-AF65-F5344CB8AC3E}">
        <p14:creationId xmlns:p14="http://schemas.microsoft.com/office/powerpoint/2010/main" val="353716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7A4A-BEF0-74C5-7F84-D36BCD624534}"/>
              </a:ext>
            </a:extLst>
          </p:cNvPr>
          <p:cNvSpPr>
            <a:spLocks noGrp="1"/>
          </p:cNvSpPr>
          <p:nvPr>
            <p:ph type="title"/>
          </p:nvPr>
        </p:nvSpPr>
        <p:spPr/>
        <p:txBody>
          <a:bodyPr/>
          <a:lstStyle/>
          <a:p>
            <a:r>
              <a:rPr lang="en-GB" dirty="0"/>
              <a:t>Assignment 2 – task 3</a:t>
            </a:r>
          </a:p>
        </p:txBody>
      </p:sp>
      <p:sp>
        <p:nvSpPr>
          <p:cNvPr id="3" name="Content Placeholder 2">
            <a:extLst>
              <a:ext uri="{FF2B5EF4-FFF2-40B4-BE49-F238E27FC236}">
                <a16:creationId xmlns:a16="http://schemas.microsoft.com/office/drawing/2014/main" id="{1AD36863-71F7-B6EC-F7EB-106F7DA20310}"/>
              </a:ext>
            </a:extLst>
          </p:cNvPr>
          <p:cNvSpPr>
            <a:spLocks noGrp="1"/>
          </p:cNvSpPr>
          <p:nvPr>
            <p:ph idx="1"/>
          </p:nvPr>
        </p:nvSpPr>
        <p:spPr>
          <a:xfrm>
            <a:off x="581192" y="1890875"/>
            <a:ext cx="11029615" cy="4643089"/>
          </a:xfrm>
        </p:spPr>
        <p:txBody>
          <a:bodyPr>
            <a:normAutofit/>
          </a:bodyPr>
          <a:lstStyle/>
          <a:p>
            <a:pPr hangingPunct="0"/>
            <a:r>
              <a:rPr lang="en-GB" b="1" dirty="0"/>
              <a:t>Task 3: Based on the conclusions drawn in Task 2, provide recommendations as to how your chosen organisation’s marketing strategy could be improved</a:t>
            </a:r>
          </a:p>
          <a:p>
            <a:pPr hangingPunct="0"/>
            <a:r>
              <a:rPr lang="en-GB" dirty="0"/>
              <a:t>These recommendations should be based on the conclusions provided for Task 2. </a:t>
            </a:r>
          </a:p>
          <a:p>
            <a:pPr hangingPunct="0"/>
            <a:r>
              <a:rPr lang="en-GB" dirty="0"/>
              <a:t>Recommendations not based on the conclusions drawn could be considered inappropriate. </a:t>
            </a:r>
          </a:p>
          <a:p>
            <a:pPr hangingPunct="0"/>
            <a:r>
              <a:rPr lang="en-GB" dirty="0"/>
              <a:t>You should give due attention to the feasibility of the recommendations you make: i.e., are these realistic within the budget and resource-limitations of your organisation? </a:t>
            </a:r>
            <a:endParaRPr lang="en-GB" b="1" dirty="0"/>
          </a:p>
        </p:txBody>
      </p:sp>
      <p:sp>
        <p:nvSpPr>
          <p:cNvPr id="4" name="Footer Placeholder 3">
            <a:extLst>
              <a:ext uri="{FF2B5EF4-FFF2-40B4-BE49-F238E27FC236}">
                <a16:creationId xmlns:a16="http://schemas.microsoft.com/office/drawing/2014/main" id="{0706E20B-DAD0-6C74-B2FA-E95AFCD3DF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B4C6695-F64D-28F6-E374-FB6180B8510F}"/>
              </a:ext>
            </a:extLst>
          </p:cNvPr>
          <p:cNvSpPr>
            <a:spLocks noGrp="1"/>
          </p:cNvSpPr>
          <p:nvPr>
            <p:ph type="sldNum" sz="quarter" idx="12"/>
          </p:nvPr>
        </p:nvSpPr>
        <p:spPr/>
        <p:txBody>
          <a:bodyPr/>
          <a:lstStyle/>
          <a:p>
            <a:fld id="{3A98EE3D-8CD1-4C3F-BD1C-C98C9596463C}" type="slidenum">
              <a:rPr lang="en-US" smtClean="0"/>
              <a:t>32</a:t>
            </a:fld>
            <a:endParaRPr lang="en-US" dirty="0"/>
          </a:p>
        </p:txBody>
      </p:sp>
    </p:spTree>
    <p:extLst>
      <p:ext uri="{BB962C8B-B14F-4D97-AF65-F5344CB8AC3E}">
        <p14:creationId xmlns:p14="http://schemas.microsoft.com/office/powerpoint/2010/main" val="954642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20" name="Rectangle 19">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23" name="Rectangle 22">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DA8023E4-6BD6-3830-F78C-3C98F21FC93F}"/>
              </a:ext>
            </a:extLst>
          </p:cNvPr>
          <p:cNvSpPr>
            <a:spLocks noGrp="1"/>
          </p:cNvSpPr>
          <p:nvPr>
            <p:ph type="title"/>
          </p:nvPr>
        </p:nvSpPr>
        <p:spPr>
          <a:xfrm>
            <a:off x="584200" y="1524001"/>
            <a:ext cx="3412067" cy="3478384"/>
          </a:xfrm>
        </p:spPr>
        <p:txBody>
          <a:bodyPr vert="horz" lIns="91440" tIns="45720" rIns="91440" bIns="45720" rtlCol="0" anchor="b">
            <a:normAutofit/>
          </a:bodyPr>
          <a:lstStyle/>
          <a:p>
            <a:r>
              <a:rPr lang="en-US" sz="3600">
                <a:solidFill>
                  <a:srgbClr val="FFFFFF"/>
                </a:solidFill>
              </a:rPr>
              <a:t>Student feedback form</a:t>
            </a:r>
          </a:p>
        </p:txBody>
      </p:sp>
      <p:sp>
        <p:nvSpPr>
          <p:cNvPr id="5" name="Slide Number Placeholder 4">
            <a:extLst>
              <a:ext uri="{FF2B5EF4-FFF2-40B4-BE49-F238E27FC236}">
                <a16:creationId xmlns:a16="http://schemas.microsoft.com/office/drawing/2014/main" id="{4E16057F-14E6-8315-F15E-5B58550B06A9}"/>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33</a:t>
            </a:fld>
            <a:endParaRPr lang="en-US">
              <a:solidFill>
                <a:srgbClr val="FFFFFF"/>
              </a:solidFill>
            </a:endParaRPr>
          </a:p>
        </p:txBody>
      </p:sp>
      <p:sp>
        <p:nvSpPr>
          <p:cNvPr id="4" name="Footer Placeholder 3">
            <a:extLst>
              <a:ext uri="{FF2B5EF4-FFF2-40B4-BE49-F238E27FC236}">
                <a16:creationId xmlns:a16="http://schemas.microsoft.com/office/drawing/2014/main" id="{404E44BA-B94A-2341-C901-B64FD7688517}"/>
              </a:ext>
            </a:extLst>
          </p:cNvPr>
          <p:cNvSpPr>
            <a:spLocks noGrp="1"/>
          </p:cNvSpPr>
          <p:nvPr>
            <p:ph type="ftr" sz="quarter" idx="11"/>
          </p:nvPr>
        </p:nvSpPr>
        <p:spPr>
          <a:xfrm>
            <a:off x="581192" y="5884078"/>
            <a:ext cx="3432008" cy="365125"/>
          </a:xfrm>
        </p:spPr>
        <p:txBody>
          <a:bodyPr vert="horz" lIns="91440" tIns="45720" rIns="91440" bIns="45720" rtlCol="0" anchor="ctr">
            <a:normAutofit/>
          </a:bodyPr>
          <a:lstStyle/>
          <a:p>
            <a:pPr defTabSz="457200"/>
            <a:endParaRPr lang="en-US" sz="900" kern="1200" cap="all">
              <a:solidFill>
                <a:srgbClr val="FFFFFF"/>
              </a:solidFill>
              <a:latin typeface="+mn-lt"/>
              <a:ea typeface="+mn-ea"/>
              <a:cs typeface="+mn-cs"/>
            </a:endParaRPr>
          </a:p>
        </p:txBody>
      </p:sp>
      <p:pic>
        <p:nvPicPr>
          <p:cNvPr id="7" name="Content Placeholder 6">
            <a:extLst>
              <a:ext uri="{FF2B5EF4-FFF2-40B4-BE49-F238E27FC236}">
                <a16:creationId xmlns:a16="http://schemas.microsoft.com/office/drawing/2014/main" id="{AE6F131A-4D43-55A7-85F3-B23AC49FBBBB}"/>
              </a:ext>
            </a:extLst>
          </p:cNvPr>
          <p:cNvPicPr>
            <a:picLocks noGrp="1" noChangeAspect="1"/>
          </p:cNvPicPr>
          <p:nvPr>
            <p:ph idx="1"/>
          </p:nvPr>
        </p:nvPicPr>
        <p:blipFill>
          <a:blip r:embed="rId2"/>
          <a:stretch>
            <a:fillRect/>
          </a:stretch>
        </p:blipFill>
        <p:spPr>
          <a:xfrm>
            <a:off x="5615610" y="171797"/>
            <a:ext cx="4969564" cy="6604072"/>
          </a:xfrm>
          <a:prstGeom prst="rect">
            <a:avLst/>
          </a:prstGeom>
        </p:spPr>
      </p:pic>
      <p:pic>
        <p:nvPicPr>
          <p:cNvPr id="9" name="Picture 8">
            <a:extLst>
              <a:ext uri="{FF2B5EF4-FFF2-40B4-BE49-F238E27FC236}">
                <a16:creationId xmlns:a16="http://schemas.microsoft.com/office/drawing/2014/main" id="{87FDF28D-26FF-9254-25AF-6C82DEA2DD29}"/>
              </a:ext>
            </a:extLst>
          </p:cNvPr>
          <p:cNvPicPr>
            <a:picLocks noChangeAspect="1"/>
          </p:cNvPicPr>
          <p:nvPr/>
        </p:nvPicPr>
        <p:blipFill>
          <a:blip r:embed="rId3"/>
          <a:stretch>
            <a:fillRect/>
          </a:stretch>
        </p:blipFill>
        <p:spPr>
          <a:xfrm rot="20856644">
            <a:off x="6299371" y="3942643"/>
            <a:ext cx="4855656" cy="622990"/>
          </a:xfrm>
          <a:prstGeom prst="rect">
            <a:avLst/>
          </a:prstGeom>
          <a:ln w="57150">
            <a:solidFill>
              <a:srgbClr val="0070C0"/>
            </a:solidFill>
          </a:ln>
        </p:spPr>
      </p:pic>
    </p:spTree>
    <p:extLst>
      <p:ext uri="{BB962C8B-B14F-4D97-AF65-F5344CB8AC3E}">
        <p14:creationId xmlns:p14="http://schemas.microsoft.com/office/powerpoint/2010/main" val="152626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27BD4C1-B6B1-4715-ABF9-E660A51A4E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2794</Words>
  <Application>Microsoft Office PowerPoint</Application>
  <PresentationFormat>Widescreen</PresentationFormat>
  <Paragraphs>297</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Franklin Gothic Book</vt:lpstr>
      <vt:lpstr>Franklin Gothic Demi</vt:lpstr>
      <vt:lpstr>Times New Roman</vt:lpstr>
      <vt:lpstr>Wingdings</vt:lpstr>
      <vt:lpstr>Wingdings 2</vt:lpstr>
      <vt:lpstr>DividendVTI</vt:lpstr>
      <vt:lpstr>Marketing management Online MBA BMMB7012</vt:lpstr>
      <vt:lpstr>a bit about myself – Gwyneth Jones</vt:lpstr>
      <vt:lpstr>How I would like to work with you</vt:lpstr>
      <vt:lpstr>A bit about you – Please introduce yourself </vt:lpstr>
      <vt:lpstr>Module – on campus vs. online</vt:lpstr>
      <vt:lpstr>Module Setup</vt:lpstr>
      <vt:lpstr>Module timetable</vt:lpstr>
      <vt:lpstr>Marketing – what does it mean to you?</vt:lpstr>
      <vt:lpstr>What is marketing?</vt:lpstr>
      <vt:lpstr>Evolving customer journeys have influenced marketing’s skills requirements</vt:lpstr>
      <vt:lpstr>Gartner – Top Marketing Trends impacting  2023  marketing_predicts_for_2023_ebook.pdf (gcom.cloud)</vt:lpstr>
      <vt:lpstr>Introduction to mba Marketing management – module handbook</vt:lpstr>
      <vt:lpstr>Indicative content</vt:lpstr>
      <vt:lpstr>Indicative content (continued)</vt:lpstr>
      <vt:lpstr>Indicative content (continued)</vt:lpstr>
      <vt:lpstr>PowerPoint Presentation</vt:lpstr>
      <vt:lpstr>Choosing an organisation for your assignment</vt:lpstr>
      <vt:lpstr>Reminder: choosing case study companies for your Marketing &amp; strategy assignments</vt:lpstr>
      <vt:lpstr>Assignment 1 – group presentation</vt:lpstr>
      <vt:lpstr>Assignment 1 – task description</vt:lpstr>
      <vt:lpstr>Assignment 1 – task 1</vt:lpstr>
      <vt:lpstr>Assignment 1 – task 2</vt:lpstr>
      <vt:lpstr>Assignment 1 – task 3</vt:lpstr>
      <vt:lpstr>Assignment 1 – submission</vt:lpstr>
      <vt:lpstr>Assignment 1 – submission (continued)</vt:lpstr>
      <vt:lpstr>Presentation template</vt:lpstr>
      <vt:lpstr>Submission template</vt:lpstr>
      <vt:lpstr>Assignment 2 – individual report</vt:lpstr>
      <vt:lpstr>Assignment 2 – task description</vt:lpstr>
      <vt:lpstr>Assignment 2 – task 1</vt:lpstr>
      <vt:lpstr>Assignment 2 – task 2</vt:lpstr>
      <vt:lpstr>Assignment 2 – task 3</vt:lpstr>
      <vt:lpstr>Student feedback form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124</cp:revision>
  <dcterms:created xsi:type="dcterms:W3CDTF">2021-11-30T09:35:50Z</dcterms:created>
  <dcterms:modified xsi:type="dcterms:W3CDTF">2023-05-09T23:52:55Z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