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86370" autoAdjust="0"/>
  </p:normalViewPr>
  <p:slideViewPr>
    <p:cSldViewPr snapToGrid="0">
      <p:cViewPr varScale="1">
        <p:scale>
          <a:sx n="109" d="100"/>
          <a:sy n="109" d="100"/>
        </p:scale>
        <p:origin x="216"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E9330-5F18-584F-93E1-EB2A28A48069}" type="datetimeFigureOut">
              <a:rPr lang="en-US" smtClean="0"/>
              <a:t>4/19/26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1C51D8-6969-CE4B-A27F-2B69750CC9D5}" type="slidenum">
              <a:rPr lang="en-US" smtClean="0"/>
              <a:t>‹#›</a:t>
            </a:fld>
            <a:endParaRPr lang="en-US"/>
          </a:p>
        </p:txBody>
      </p:sp>
    </p:spTree>
    <p:extLst>
      <p:ext uri="{BB962C8B-B14F-4D97-AF65-F5344CB8AC3E}">
        <p14:creationId xmlns:p14="http://schemas.microsoft.com/office/powerpoint/2010/main" val="22588732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1C51D8-6969-CE4B-A27F-2B69750CC9D5}" type="slidenum">
              <a:rPr lang="en-US" smtClean="0"/>
              <a:t>7</a:t>
            </a:fld>
            <a:endParaRPr lang="en-US"/>
          </a:p>
        </p:txBody>
      </p:sp>
    </p:spTree>
    <p:extLst>
      <p:ext uri="{BB962C8B-B14F-4D97-AF65-F5344CB8AC3E}">
        <p14:creationId xmlns:p14="http://schemas.microsoft.com/office/powerpoint/2010/main" val="13876763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21C51D8-6969-CE4B-A27F-2B69750CC9D5}" type="slidenum">
              <a:rPr lang="en-US" smtClean="0"/>
              <a:t>8</a:t>
            </a:fld>
            <a:endParaRPr lang="en-US"/>
          </a:p>
        </p:txBody>
      </p:sp>
    </p:spTree>
    <p:extLst>
      <p:ext uri="{BB962C8B-B14F-4D97-AF65-F5344CB8AC3E}">
        <p14:creationId xmlns:p14="http://schemas.microsoft.com/office/powerpoint/2010/main" val="1378220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148509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420155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2451902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181611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1722640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153828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6679402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826376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4085004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155365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5845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7094013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81611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477375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349089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08D5D5-3F14-4678-9255-0D020C58DB52}" type="datetimeFigureOut">
              <a:rPr lang="en-GB" smtClean="0"/>
              <a:pPr/>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19C29-94D0-46A0-84B8-C7C010B608E7}" type="slidenum">
              <a:rPr lang="en-GB" smtClean="0"/>
              <a:pPr/>
              <a:t>‹#›</a:t>
            </a:fld>
            <a:endParaRPr lang="en-GB"/>
          </a:p>
        </p:txBody>
      </p:sp>
    </p:spTree>
    <p:extLst>
      <p:ext uri="{BB962C8B-B14F-4D97-AF65-F5344CB8AC3E}">
        <p14:creationId xmlns:p14="http://schemas.microsoft.com/office/powerpoint/2010/main" val="3978113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A08D5D5-3F14-4678-9255-0D020C58DB52}" type="datetimeFigureOut">
              <a:rPr lang="en-GB" smtClean="0"/>
              <a:pPr/>
              <a:t>19/04/2026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A319C29-94D0-46A0-84B8-C7C010B608E7}" type="slidenum">
              <a:rPr lang="en-GB" smtClean="0"/>
              <a:pPr/>
              <a:t>‹#›</a:t>
            </a:fld>
            <a:endParaRPr lang="en-GB"/>
          </a:p>
        </p:txBody>
      </p:sp>
    </p:spTree>
    <p:extLst>
      <p:ext uri="{BB962C8B-B14F-4D97-AF65-F5344CB8AC3E}">
        <p14:creationId xmlns:p14="http://schemas.microsoft.com/office/powerpoint/2010/main" val="8799882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D441E1-45A3-452A-B436-3E9FB82E0227}"/>
              </a:ext>
            </a:extLst>
          </p:cNvPr>
          <p:cNvSpPr txBox="1"/>
          <p:nvPr/>
        </p:nvSpPr>
        <p:spPr>
          <a:xfrm>
            <a:off x="2115073" y="2322203"/>
            <a:ext cx="8686800" cy="1754326"/>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Black" panose="020B0A04020102020204" pitchFamily="34" charset="0"/>
              </a:rPr>
              <a:t>Module Number: LCHS 4009 (LON)</a:t>
            </a:r>
          </a:p>
          <a:p>
            <a:pPr marL="285750" indent="-285750">
              <a:buFont typeface="Arial" panose="020B0604020202020204" pitchFamily="34" charset="0"/>
              <a:buChar char="•"/>
            </a:pPr>
            <a:r>
              <a:rPr lang="en-GB" dirty="0">
                <a:latin typeface="Arial Black" panose="020B0A04020102020204" pitchFamily="34" charset="0"/>
              </a:rPr>
              <a:t>Assignment No: ASSIGNMENT 1</a:t>
            </a:r>
          </a:p>
          <a:p>
            <a:pPr marL="285750" indent="-285750">
              <a:buFont typeface="Arial" panose="020B0604020202020204" pitchFamily="34" charset="0"/>
              <a:buChar char="•"/>
            </a:pPr>
            <a:r>
              <a:rPr lang="en-GB" dirty="0">
                <a:latin typeface="Arial Black" panose="020B0A04020102020204" pitchFamily="34" charset="0"/>
              </a:rPr>
              <a:t>Student Name: AISSATA CAMARA</a:t>
            </a:r>
          </a:p>
          <a:p>
            <a:pPr marL="285750" indent="-285750">
              <a:buFont typeface="Arial" panose="020B0604020202020204" pitchFamily="34" charset="0"/>
              <a:buChar char="•"/>
            </a:pPr>
            <a:r>
              <a:rPr lang="en-GB" dirty="0">
                <a:latin typeface="Arial Black" panose="020B0A04020102020204" pitchFamily="34" charset="0"/>
              </a:rPr>
              <a:t>Student ID:2424904</a:t>
            </a:r>
          </a:p>
          <a:p>
            <a:pPr marL="285750" indent="-285750">
              <a:buFont typeface="Arial" panose="020B0604020202020204" pitchFamily="34" charset="0"/>
              <a:buChar char="•"/>
            </a:pPr>
            <a:r>
              <a:rPr lang="en-GB" dirty="0">
                <a:latin typeface="Arial Black" panose="020B0A04020102020204" pitchFamily="34" charset="0"/>
              </a:rPr>
              <a:t>Lecturer Name: ODETTE JACK</a:t>
            </a:r>
          </a:p>
          <a:p>
            <a:pPr marL="285750" indent="-285750">
              <a:buFont typeface="Arial" panose="020B0604020202020204" pitchFamily="34" charset="0"/>
              <a:buChar char="•"/>
            </a:pPr>
            <a:r>
              <a:rPr lang="en-US" dirty="0">
                <a:latin typeface="Arial Black" panose="020B0A04020102020204" pitchFamily="34" charset="0"/>
              </a:rPr>
              <a:t>Module Title: Professional Career</a:t>
            </a:r>
            <a:r>
              <a:rPr lang="en-GB" dirty="0">
                <a:latin typeface="Arial Black" panose="020B0A04020102020204" pitchFamily="34" charset="0"/>
              </a:rPr>
              <a:t> Development within H&amp;SC</a:t>
            </a:r>
          </a:p>
        </p:txBody>
      </p:sp>
    </p:spTree>
    <p:extLst>
      <p:ext uri="{BB962C8B-B14F-4D97-AF65-F5344CB8AC3E}">
        <p14:creationId xmlns:p14="http://schemas.microsoft.com/office/powerpoint/2010/main" val="2824038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318AC5-11EB-4450-9CD7-69C608937606}"/>
              </a:ext>
            </a:extLst>
          </p:cNvPr>
          <p:cNvSpPr txBox="1"/>
          <p:nvPr/>
        </p:nvSpPr>
        <p:spPr>
          <a:xfrm>
            <a:off x="219920" y="1169044"/>
            <a:ext cx="9086127" cy="1231106"/>
          </a:xfrm>
          <a:prstGeom prst="rect">
            <a:avLst/>
          </a:prstGeom>
          <a:noFill/>
        </p:spPr>
        <p:txBody>
          <a:bodyPr wrap="square" rtlCol="0">
            <a:spAutoFit/>
          </a:bodyPr>
          <a:lstStyle/>
          <a:p>
            <a:r>
              <a:rPr lang="en-US" sz="2800" dirty="0">
                <a:solidFill>
                  <a:srgbClr val="FF0000"/>
                </a:solidFill>
              </a:rPr>
              <a:t>Acknowledge use of AI</a:t>
            </a:r>
          </a:p>
          <a:p>
            <a:endParaRPr lang="en-US" sz="2800" dirty="0"/>
          </a:p>
          <a:p>
            <a:r>
              <a:rPr lang="en-US" dirty="0"/>
              <a:t>I </a:t>
            </a:r>
            <a:r>
              <a:rPr lang="en-US" dirty="0" err="1"/>
              <a:t>didnt</a:t>
            </a:r>
            <a:r>
              <a:rPr lang="en-US" dirty="0"/>
              <a:t> use AI to complete this  work. And no AI sources were used.</a:t>
            </a:r>
            <a:endParaRPr lang="en-GB" dirty="0"/>
          </a:p>
        </p:txBody>
      </p:sp>
    </p:spTree>
    <p:extLst>
      <p:ext uri="{BB962C8B-B14F-4D97-AF65-F5344CB8AC3E}">
        <p14:creationId xmlns:p14="http://schemas.microsoft.com/office/powerpoint/2010/main" val="2396289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86CEAB1-8F4B-4B80-B34F-7C1723454476}"/>
              </a:ext>
            </a:extLst>
          </p:cNvPr>
          <p:cNvSpPr txBox="1"/>
          <p:nvPr/>
        </p:nvSpPr>
        <p:spPr>
          <a:xfrm>
            <a:off x="812388" y="1601010"/>
            <a:ext cx="8565266" cy="2062103"/>
          </a:xfrm>
          <a:prstGeom prst="rect">
            <a:avLst/>
          </a:prstGeom>
          <a:noFill/>
        </p:spPr>
        <p:txBody>
          <a:bodyPr wrap="square" rtlCol="0">
            <a:spAutoFit/>
          </a:bodyPr>
          <a:lstStyle/>
          <a:p>
            <a:r>
              <a:rPr lang="en-US" sz="2800" dirty="0">
                <a:solidFill>
                  <a:srgbClr val="FF0000"/>
                </a:solidFill>
              </a:rPr>
              <a:t>Introduction</a:t>
            </a:r>
          </a:p>
          <a:p>
            <a:endParaRPr lang="en-US" sz="2800" dirty="0"/>
          </a:p>
          <a:p>
            <a:r>
              <a:rPr lang="en-US" dirty="0"/>
              <a:t>My name is Aissata Camara, I am a support worker  with a strong interest in effective communication in health and social care. In this presentation, I will explain why  communication is important in care setting, and how I use it in my daily practice to support service users.</a:t>
            </a:r>
            <a:endParaRPr lang="en-GB" dirty="0"/>
          </a:p>
        </p:txBody>
      </p:sp>
    </p:spTree>
    <p:extLst>
      <p:ext uri="{BB962C8B-B14F-4D97-AF65-F5344CB8AC3E}">
        <p14:creationId xmlns:p14="http://schemas.microsoft.com/office/powerpoint/2010/main" val="1801681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4487B0-0791-4407-817A-9095BCF67B34}"/>
              </a:ext>
            </a:extLst>
          </p:cNvPr>
          <p:cNvSpPr txBox="1"/>
          <p:nvPr/>
        </p:nvSpPr>
        <p:spPr>
          <a:xfrm>
            <a:off x="341103" y="308344"/>
            <a:ext cx="9568898" cy="5632311"/>
          </a:xfrm>
          <a:prstGeom prst="rect">
            <a:avLst/>
          </a:prstGeom>
          <a:noFill/>
        </p:spPr>
        <p:txBody>
          <a:bodyPr wrap="square" rtlCol="0">
            <a:spAutoFit/>
          </a:bodyPr>
          <a:lstStyle/>
          <a:p>
            <a:r>
              <a:rPr lang="en-US" sz="2000" dirty="0">
                <a:solidFill>
                  <a:srgbClr val="FF0000"/>
                </a:solidFill>
              </a:rPr>
              <a:t>I chose communication </a:t>
            </a:r>
          </a:p>
          <a:p>
            <a:endParaRPr lang="en-US" sz="2000" dirty="0">
              <a:solidFill>
                <a:srgbClr val="FF0000"/>
              </a:solidFill>
            </a:endParaRPr>
          </a:p>
          <a:p>
            <a:endParaRPr lang="en-US" sz="2000" dirty="0">
              <a:solidFill>
                <a:srgbClr val="FF0000"/>
              </a:solidFill>
            </a:endParaRPr>
          </a:p>
          <a:p>
            <a:endParaRPr lang="en-US" sz="2000" dirty="0">
              <a:solidFill>
                <a:srgbClr val="FF0000"/>
              </a:solidFill>
            </a:endParaRPr>
          </a:p>
          <a:p>
            <a:endParaRPr lang="en-US" sz="2000" dirty="0">
              <a:solidFill>
                <a:srgbClr val="FF0000"/>
              </a:solidFill>
            </a:endParaRPr>
          </a:p>
          <a:p>
            <a:r>
              <a:rPr lang="en-US" sz="2000" dirty="0"/>
              <a:t>Communication is transferring information clearly between people so that they can understand each other.</a:t>
            </a:r>
          </a:p>
          <a:p>
            <a:r>
              <a:rPr lang="en-US" sz="2000" dirty="0">
                <a:solidFill>
                  <a:srgbClr val="FF0000"/>
                </a:solidFill>
              </a:rPr>
              <a:t>This includes:</a:t>
            </a:r>
          </a:p>
          <a:p>
            <a:pPr marL="285750" indent="-285750">
              <a:buFont typeface="Arial" panose="020B0604020202020204" pitchFamily="34" charset="0"/>
              <a:buChar char="•"/>
            </a:pPr>
            <a:r>
              <a:rPr lang="en-US" sz="2000" dirty="0"/>
              <a:t>Listening attentively to patients.</a:t>
            </a:r>
          </a:p>
          <a:p>
            <a:pPr marL="285750" indent="-285750">
              <a:buFont typeface="Arial" panose="020B0604020202020204" pitchFamily="34" charset="0"/>
              <a:buChar char="•"/>
            </a:pPr>
            <a:r>
              <a:rPr lang="en-GB" sz="2000" dirty="0"/>
              <a:t>Sharing updates among colleagues .</a:t>
            </a:r>
          </a:p>
          <a:p>
            <a:pPr marL="285750" indent="-285750">
              <a:buFont typeface="Arial" panose="020B0604020202020204" pitchFamily="34" charset="0"/>
              <a:buChar char="•"/>
            </a:pPr>
            <a:r>
              <a:rPr lang="en-GB" sz="2000" dirty="0"/>
              <a:t>Asking question to make so information  is cleared and understood.</a:t>
            </a:r>
          </a:p>
          <a:p>
            <a:pPr marL="285750" indent="-285750">
              <a:buFont typeface="Arial" panose="020B0604020202020204" pitchFamily="34" charset="0"/>
              <a:buChar char="•"/>
            </a:pPr>
            <a:r>
              <a:rPr lang="en-GB" sz="2000" dirty="0"/>
              <a:t>Using simple words .</a:t>
            </a:r>
          </a:p>
          <a:p>
            <a:pPr marL="285750" indent="-285750">
              <a:buFont typeface="Arial" panose="020B0604020202020204" pitchFamily="34" charset="0"/>
              <a:buChar char="•"/>
            </a:pPr>
            <a:endParaRPr lang="en-GB" sz="2000" dirty="0"/>
          </a:p>
          <a:p>
            <a:r>
              <a:rPr lang="en-GB" sz="2000" dirty="0">
                <a:solidFill>
                  <a:srgbClr val="FF0000"/>
                </a:solidFill>
              </a:rPr>
              <a:t>I have developed a good communication skill through:</a:t>
            </a:r>
          </a:p>
          <a:p>
            <a:pPr marL="285750" indent="-285750">
              <a:buFont typeface="Arial" panose="020B0604020202020204" pitchFamily="34" charset="0"/>
              <a:buChar char="•"/>
            </a:pPr>
            <a:r>
              <a:rPr lang="en-GB" sz="2000" dirty="0"/>
              <a:t>My work as a support worker.</a:t>
            </a:r>
          </a:p>
          <a:p>
            <a:pPr marL="285750" indent="-285750">
              <a:buFont typeface="Arial" panose="020B0604020202020204" pitchFamily="34" charset="0"/>
              <a:buChar char="•"/>
            </a:pPr>
            <a:r>
              <a:rPr lang="en-GB" sz="2000" dirty="0"/>
              <a:t>Writing care note and handovers.</a:t>
            </a:r>
          </a:p>
          <a:p>
            <a:pPr marL="285750" indent="-285750">
              <a:buFont typeface="Arial" panose="020B0604020202020204" pitchFamily="34" charset="0"/>
              <a:buChar char="•"/>
            </a:pPr>
            <a:r>
              <a:rPr lang="en-GB" sz="2000" dirty="0"/>
              <a:t>Communicating with patients or servicer user when providing personal care or daily task.</a:t>
            </a:r>
          </a:p>
        </p:txBody>
      </p:sp>
      <p:pic>
        <p:nvPicPr>
          <p:cNvPr id="5" name="Picture 4">
            <a:extLst>
              <a:ext uri="{FF2B5EF4-FFF2-40B4-BE49-F238E27FC236}">
                <a16:creationId xmlns:a16="http://schemas.microsoft.com/office/drawing/2014/main" id="{DC198016-C336-46FC-8B03-18CA8986E0D5}"/>
              </a:ext>
            </a:extLst>
          </p:cNvPr>
          <p:cNvPicPr>
            <a:picLocks noChangeAspect="1"/>
          </p:cNvPicPr>
          <p:nvPr/>
        </p:nvPicPr>
        <p:blipFill>
          <a:blip r:embed="rId2" cstate="print"/>
          <a:stretch>
            <a:fillRect/>
          </a:stretch>
        </p:blipFill>
        <p:spPr>
          <a:xfrm>
            <a:off x="3518515" y="308344"/>
            <a:ext cx="2342204" cy="1588449"/>
          </a:xfrm>
          <a:prstGeom prst="rect">
            <a:avLst/>
          </a:prstGeom>
        </p:spPr>
      </p:pic>
    </p:spTree>
    <p:extLst>
      <p:ext uri="{BB962C8B-B14F-4D97-AF65-F5344CB8AC3E}">
        <p14:creationId xmlns:p14="http://schemas.microsoft.com/office/powerpoint/2010/main" val="991540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427C02-DDC1-42C5-A3D6-DC733275B7E6}"/>
              </a:ext>
            </a:extLst>
          </p:cNvPr>
          <p:cNvSpPr txBox="1"/>
          <p:nvPr/>
        </p:nvSpPr>
        <p:spPr>
          <a:xfrm>
            <a:off x="0" y="0"/>
            <a:ext cx="11794602" cy="7355860"/>
          </a:xfrm>
          <a:prstGeom prst="rect">
            <a:avLst/>
          </a:prstGeom>
          <a:noFill/>
        </p:spPr>
        <p:txBody>
          <a:bodyPr wrap="square" rtlCol="0">
            <a:spAutoFit/>
          </a:bodyPr>
          <a:lstStyle/>
          <a:p>
            <a:r>
              <a:rPr lang="en-US" sz="1400" dirty="0">
                <a:solidFill>
                  <a:srgbClr val="FF0000"/>
                </a:solidFill>
              </a:rPr>
              <a:t>Why communication is important in Health and Social Care:</a:t>
            </a:r>
          </a:p>
          <a:p>
            <a:pPr marL="285750" indent="-285750">
              <a:buFont typeface="Arial" panose="020B0604020202020204" pitchFamily="34" charset="0"/>
              <a:buChar char="•"/>
            </a:pPr>
            <a:r>
              <a:rPr lang="en-US" sz="1400" dirty="0"/>
              <a:t>Communication helps staff to know the patient’s  wants, preferences, emotions and risks.</a:t>
            </a:r>
          </a:p>
          <a:p>
            <a:pPr marL="285750" indent="-285750">
              <a:buFont typeface="Arial" panose="020B0604020202020204" pitchFamily="34" charset="0"/>
              <a:buChar char="•"/>
            </a:pPr>
            <a:r>
              <a:rPr lang="en-US" sz="1400" dirty="0"/>
              <a:t>Effective communication helps staff to prevent mistakes.</a:t>
            </a:r>
          </a:p>
          <a:p>
            <a:pPr marL="285750" indent="-285750">
              <a:buFont typeface="Arial" panose="020B0604020202020204" pitchFamily="34" charset="0"/>
              <a:buChar char="•"/>
            </a:pPr>
            <a:r>
              <a:rPr lang="en-US" sz="1400" dirty="0"/>
              <a:t>Good communication creates trust and confident to patients.</a:t>
            </a:r>
          </a:p>
          <a:p>
            <a:r>
              <a:rPr lang="en-US" sz="1400" dirty="0">
                <a:solidFill>
                  <a:srgbClr val="FF0000"/>
                </a:solidFill>
              </a:rPr>
              <a:t>How communication Support Safe and Effective Care:</a:t>
            </a:r>
          </a:p>
          <a:p>
            <a:pPr marL="285750" indent="-285750">
              <a:buFont typeface="Arial" panose="020B0604020202020204" pitchFamily="34" charset="0"/>
              <a:buChar char="•"/>
            </a:pPr>
            <a:r>
              <a:rPr lang="en-US" sz="1400" dirty="0"/>
              <a:t>Good communication and updates reduce  risk of medication errors.</a:t>
            </a:r>
          </a:p>
          <a:p>
            <a:pPr marL="285750" indent="-285750">
              <a:buFont typeface="Arial" panose="020B0604020202020204" pitchFamily="34" charset="0"/>
              <a:buChar char="•"/>
            </a:pPr>
            <a:r>
              <a:rPr lang="en-US" sz="1400" dirty="0"/>
              <a:t>Through communication staff can quickly report changes in challenging behavior or health</a:t>
            </a:r>
          </a:p>
          <a:p>
            <a:r>
              <a:rPr lang="en-US" sz="1400" dirty="0">
                <a:solidFill>
                  <a:srgbClr val="FF0000"/>
                </a:solidFill>
              </a:rPr>
              <a:t>How communication supports Good Quality Outcomes:</a:t>
            </a:r>
          </a:p>
          <a:p>
            <a:pPr marL="285750" indent="-285750">
              <a:buFont typeface="Arial" panose="020B0604020202020204" pitchFamily="34" charset="0"/>
              <a:buChar char="•"/>
            </a:pPr>
            <a:r>
              <a:rPr lang="en-US" sz="1400" dirty="0"/>
              <a:t>It makes the service user receive care that goes with their needs and preferences.</a:t>
            </a:r>
          </a:p>
          <a:p>
            <a:pPr marL="285750" indent="-285750">
              <a:buFont typeface="Arial" panose="020B0604020202020204" pitchFamily="34" charset="0"/>
              <a:buChar char="•"/>
            </a:pPr>
            <a:r>
              <a:rPr lang="en-US" sz="1400" dirty="0"/>
              <a:t>It makes them feel respected and involved in decision making.</a:t>
            </a:r>
          </a:p>
          <a:p>
            <a:r>
              <a:rPr lang="en-US" sz="1400" dirty="0">
                <a:solidFill>
                  <a:srgbClr val="FF0000"/>
                </a:solidFill>
              </a:rPr>
              <a:t>Benefits of Good Communication to patients:</a:t>
            </a:r>
          </a:p>
          <a:p>
            <a:pPr marL="285750" indent="-285750">
              <a:buFont typeface="Arial" panose="020B0604020202020204" pitchFamily="34" charset="0"/>
              <a:buChar char="•"/>
            </a:pPr>
            <a:r>
              <a:rPr lang="en-US" sz="1400" dirty="0"/>
              <a:t>It makes them feel safe and respected.</a:t>
            </a:r>
          </a:p>
          <a:p>
            <a:pPr marL="285750" indent="-285750">
              <a:buFont typeface="Arial" panose="020B0604020202020204" pitchFamily="34" charset="0"/>
              <a:buChar char="•"/>
            </a:pPr>
            <a:r>
              <a:rPr lang="en-US" sz="1400" dirty="0"/>
              <a:t>It makes the understood what happen during person care.</a:t>
            </a:r>
          </a:p>
          <a:p>
            <a:r>
              <a:rPr lang="en-US" sz="1400" dirty="0">
                <a:solidFill>
                  <a:srgbClr val="FF0000"/>
                </a:solidFill>
              </a:rPr>
              <a:t>For Colleagues:</a:t>
            </a:r>
            <a:endParaRPr lang="en-GB" sz="1400" dirty="0">
              <a:solidFill>
                <a:srgbClr val="FF0000"/>
              </a:solidFill>
            </a:endParaRPr>
          </a:p>
          <a:p>
            <a:pPr marL="285750" indent="-285750">
              <a:buFont typeface="Arial" panose="020B0604020202020204" pitchFamily="34" charset="0"/>
              <a:buChar char="•"/>
            </a:pPr>
            <a:r>
              <a:rPr lang="en-GB" sz="1400" dirty="0"/>
              <a:t>It creates effective teamwork .</a:t>
            </a:r>
          </a:p>
          <a:p>
            <a:pPr marL="285750" indent="-285750">
              <a:buFont typeface="Arial" panose="020B0604020202020204" pitchFamily="34" charset="0"/>
              <a:buChar char="•"/>
            </a:pPr>
            <a:r>
              <a:rPr lang="en-GB" sz="1400" dirty="0"/>
              <a:t>It reduce misunderstandings and conflicts.</a:t>
            </a:r>
          </a:p>
          <a:p>
            <a:r>
              <a:rPr lang="en-GB" sz="1400" dirty="0">
                <a:solidFill>
                  <a:srgbClr val="FF0000"/>
                </a:solidFill>
              </a:rPr>
              <a:t>For Organisation:</a:t>
            </a:r>
          </a:p>
          <a:p>
            <a:pPr marL="285750" indent="-285750">
              <a:buFont typeface="Arial" panose="020B0604020202020204" pitchFamily="34" charset="0"/>
              <a:buChar char="•"/>
            </a:pPr>
            <a:r>
              <a:rPr lang="en-GB" sz="1400" dirty="0"/>
              <a:t>It reduces complaints and incident of staff.</a:t>
            </a:r>
          </a:p>
          <a:p>
            <a:pPr marL="285750" indent="-285750">
              <a:buFont typeface="Arial" panose="020B0604020202020204" pitchFamily="34" charset="0"/>
              <a:buChar char="•"/>
            </a:pPr>
            <a:r>
              <a:rPr lang="en-GB" sz="1400" dirty="0"/>
              <a:t>Builds trust and good reputation of staff.</a:t>
            </a:r>
          </a:p>
          <a:p>
            <a:r>
              <a:rPr lang="en-GB" sz="1400" dirty="0">
                <a:solidFill>
                  <a:srgbClr val="FF0000"/>
                </a:solidFill>
              </a:rPr>
              <a:t>What happens When Communication is poor</a:t>
            </a:r>
            <a:r>
              <a:rPr lang="en-GB" sz="1400" dirty="0"/>
              <a:t>?</a:t>
            </a:r>
          </a:p>
          <a:p>
            <a:pPr marL="285750" indent="-285750">
              <a:buFont typeface="Arial" panose="020B0604020202020204" pitchFamily="34" charset="0"/>
              <a:buChar char="•"/>
            </a:pPr>
            <a:r>
              <a:rPr lang="en-GB" sz="1400" dirty="0"/>
              <a:t>It can cause medication errors.</a:t>
            </a:r>
          </a:p>
          <a:p>
            <a:pPr marL="285750" indent="-285750">
              <a:buFont typeface="Arial" panose="020B0604020202020204" pitchFamily="34" charset="0"/>
              <a:buChar char="•"/>
            </a:pPr>
            <a:r>
              <a:rPr lang="en-GB" sz="1400" dirty="0"/>
              <a:t>Patients can feel unsafe or distressed.</a:t>
            </a:r>
          </a:p>
          <a:p>
            <a:r>
              <a:rPr lang="en-GB" sz="1400" dirty="0">
                <a:solidFill>
                  <a:srgbClr val="FF0000"/>
                </a:solidFill>
              </a:rPr>
              <a:t>Real Work Example(Simple and Practical:</a:t>
            </a:r>
          </a:p>
          <a:p>
            <a:r>
              <a:rPr lang="en-GB" sz="1400" dirty="0"/>
              <a:t>In one day  of my shift a service user refused to take shower. I spoke to her  calmly and reassurance her that she  is in a safe hand and encouraged her that after shower she will feel fresh and look good. She relaxed and accepted to have a shower. Then I recorded what had happened and informed other staff to used the same procedure if that happens again.</a:t>
            </a:r>
          </a:p>
          <a:p>
            <a:r>
              <a:rPr lang="en-GB" dirty="0">
                <a:solidFill>
                  <a:srgbClr val="00B050"/>
                </a:solidFill>
              </a:rPr>
              <a:t>REFERENCES: </a:t>
            </a:r>
          </a:p>
          <a:p>
            <a:pPr marL="285750" indent="-285750">
              <a:buFont typeface="Arial" panose="020B0604020202020204" pitchFamily="34" charset="0"/>
              <a:buChar char="•"/>
            </a:pPr>
            <a:r>
              <a:rPr lang="en-GB" sz="1400" dirty="0"/>
              <a:t>Skills for Care(2023).Effective communication in adult social care.</a:t>
            </a:r>
          </a:p>
          <a:p>
            <a:pPr marL="285750" indent="-285750">
              <a:buFont typeface="Arial" panose="020B0604020202020204" pitchFamily="34" charset="0"/>
              <a:buChar char="•"/>
            </a:pPr>
            <a:r>
              <a:rPr lang="en-GB" sz="1400" dirty="0"/>
              <a:t>Health  and Care Professional Council (HCPC)(2023). Standards of conduct, performance and ethics.</a:t>
            </a:r>
          </a:p>
          <a:p>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103262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D2AD2C-0F55-4AD1-9B4E-BB2145261AE2}"/>
              </a:ext>
            </a:extLst>
          </p:cNvPr>
          <p:cNvSpPr txBox="1"/>
          <p:nvPr/>
        </p:nvSpPr>
        <p:spPr>
          <a:xfrm>
            <a:off x="196770" y="405113"/>
            <a:ext cx="11285316" cy="5355312"/>
          </a:xfrm>
          <a:prstGeom prst="rect">
            <a:avLst/>
          </a:prstGeom>
          <a:noFill/>
        </p:spPr>
        <p:txBody>
          <a:bodyPr wrap="square" rtlCol="0">
            <a:spAutoFit/>
          </a:bodyPr>
          <a:lstStyle/>
          <a:p>
            <a:r>
              <a:rPr lang="en-US" dirty="0">
                <a:solidFill>
                  <a:srgbClr val="FF0000"/>
                </a:solidFill>
              </a:rPr>
              <a:t>Model; Gibbs’ Reflective cycle(1988)</a:t>
            </a:r>
          </a:p>
          <a:p>
            <a:r>
              <a:rPr lang="en-US" dirty="0"/>
              <a:t>Gibbs’ reflective cycle is a framework that makes  professional to think about their experience learn from it and improve their practice. The reflection guides people on what had happened and how to do better step-by step.</a:t>
            </a:r>
          </a:p>
          <a:p>
            <a:r>
              <a:rPr lang="en-US" dirty="0">
                <a:solidFill>
                  <a:srgbClr val="FF0000"/>
                </a:solidFill>
              </a:rPr>
              <a:t>Key Stages:</a:t>
            </a:r>
          </a:p>
          <a:p>
            <a:pPr marL="285750" indent="-285750">
              <a:buFont typeface="Arial" panose="020B0604020202020204" pitchFamily="34" charset="0"/>
              <a:buChar char="•"/>
            </a:pPr>
            <a:r>
              <a:rPr lang="en-US" dirty="0"/>
              <a:t>What happened?</a:t>
            </a:r>
          </a:p>
          <a:p>
            <a:pPr marL="285750" indent="-285750">
              <a:buFont typeface="Arial" panose="020B0604020202020204" pitchFamily="34" charset="0"/>
              <a:buChar char="•"/>
            </a:pPr>
            <a:r>
              <a:rPr lang="en-US" dirty="0"/>
              <a:t>What have you learn?</a:t>
            </a:r>
          </a:p>
          <a:p>
            <a:pPr marL="285750" indent="-285750">
              <a:buFont typeface="Arial" panose="020B0604020202020204" pitchFamily="34" charset="0"/>
              <a:buChar char="•"/>
            </a:pPr>
            <a:r>
              <a:rPr lang="en-US" dirty="0"/>
              <a:t>What went well or not?</a:t>
            </a:r>
          </a:p>
          <a:p>
            <a:pPr marL="285750" indent="-285750">
              <a:buFont typeface="Arial" panose="020B0604020202020204" pitchFamily="34" charset="0"/>
              <a:buChar char="•"/>
            </a:pPr>
            <a:r>
              <a:rPr lang="en-US" dirty="0"/>
              <a:t>Why did it happen that way?</a:t>
            </a:r>
          </a:p>
          <a:p>
            <a:pPr marL="285750" indent="-285750">
              <a:buFont typeface="Arial" panose="020B0604020202020204" pitchFamily="34" charset="0"/>
              <a:buChar char="•"/>
            </a:pPr>
            <a:r>
              <a:rPr lang="en-US" dirty="0"/>
              <a:t>What will you  do better next time?</a:t>
            </a:r>
          </a:p>
          <a:p>
            <a:r>
              <a:rPr lang="en-GB" dirty="0">
                <a:solidFill>
                  <a:srgbClr val="FF0000"/>
                </a:solidFill>
              </a:rPr>
              <a:t>How This Module Supports Good Communication in Practice.</a:t>
            </a:r>
          </a:p>
          <a:p>
            <a:pPr marL="285750" indent="-285750">
              <a:buFont typeface="Arial" panose="020B0604020202020204" pitchFamily="34" charset="0"/>
              <a:buChar char="•"/>
            </a:pPr>
            <a:r>
              <a:rPr lang="en-GB" dirty="0"/>
              <a:t>It  helps to improve teamwork by reflecting on documentation and staff interactions. </a:t>
            </a:r>
          </a:p>
          <a:p>
            <a:pPr marL="285750" indent="-285750">
              <a:buFont typeface="Arial" panose="020B0604020202020204" pitchFamily="34" charset="0"/>
              <a:buChar char="•"/>
            </a:pPr>
            <a:r>
              <a:rPr lang="en-GB" dirty="0"/>
              <a:t>It helps to increase the confidence of workers to understand what works well with individual service users.</a:t>
            </a:r>
          </a:p>
          <a:p>
            <a:pPr marL="285750" indent="-285750">
              <a:buFont typeface="Arial" panose="020B0604020202020204" pitchFamily="34" charset="0"/>
              <a:buChar char="•"/>
            </a:pPr>
            <a:r>
              <a:rPr lang="en-GB" dirty="0"/>
              <a:t>It helps the staff to know how to pass their information across in real situation.</a:t>
            </a:r>
          </a:p>
          <a:p>
            <a:r>
              <a:rPr lang="en-GB" dirty="0">
                <a:solidFill>
                  <a:srgbClr val="FF0000"/>
                </a:solidFill>
              </a:rPr>
              <a:t> Example(Simple and Realistic).</a:t>
            </a:r>
          </a:p>
          <a:p>
            <a:r>
              <a:rPr lang="en-GB" dirty="0"/>
              <a:t>I had a scenario when a service user was upset during personal care. I used Gibb’s cycle to reflect. It occur to me that I had not given a full </a:t>
            </a:r>
            <a:r>
              <a:rPr lang="en-US" dirty="0"/>
              <a:t>explanation of each step clearly, in feature I will speak slowly and get my message clearly and make sure  the servicer user understand  what I am saying. </a:t>
            </a:r>
          </a:p>
          <a:p>
            <a:r>
              <a:rPr lang="en-US" dirty="0">
                <a:solidFill>
                  <a:srgbClr val="00B0F0"/>
                </a:solidFill>
              </a:rPr>
              <a:t>REFERENCES :</a:t>
            </a:r>
          </a:p>
          <a:p>
            <a:r>
              <a:rPr lang="en-US" dirty="0"/>
              <a:t>Gibbs’ G.(1988).Learning by Doing: A Guide to Teaching and Learning Methods.</a:t>
            </a:r>
            <a:endParaRPr lang="en-GB" dirty="0"/>
          </a:p>
        </p:txBody>
      </p:sp>
    </p:spTree>
    <p:extLst>
      <p:ext uri="{BB962C8B-B14F-4D97-AF65-F5344CB8AC3E}">
        <p14:creationId xmlns:p14="http://schemas.microsoft.com/office/powerpoint/2010/main" val="2663718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9929B1-DB70-DE21-FED9-98C204599155}"/>
              </a:ext>
            </a:extLst>
          </p:cNvPr>
          <p:cNvSpPr txBox="1"/>
          <p:nvPr/>
        </p:nvSpPr>
        <p:spPr>
          <a:xfrm>
            <a:off x="3739661" y="257908"/>
            <a:ext cx="3241593" cy="369332"/>
          </a:xfrm>
          <a:prstGeom prst="rect">
            <a:avLst/>
          </a:prstGeom>
          <a:noFill/>
        </p:spPr>
        <p:txBody>
          <a:bodyPr wrap="none" rtlCol="0">
            <a:spAutoFit/>
          </a:bodyPr>
          <a:lstStyle/>
          <a:p>
            <a:r>
              <a:rPr lang="en-US" dirty="0"/>
              <a:t>Applying this skill in practice </a:t>
            </a:r>
          </a:p>
        </p:txBody>
      </p:sp>
      <p:sp>
        <p:nvSpPr>
          <p:cNvPr id="3" name="TextBox 2">
            <a:extLst>
              <a:ext uri="{FF2B5EF4-FFF2-40B4-BE49-F238E27FC236}">
                <a16:creationId xmlns:a16="http://schemas.microsoft.com/office/drawing/2014/main" id="{14FA4071-0225-7298-B77B-9BAF58A92BD7}"/>
              </a:ext>
            </a:extLst>
          </p:cNvPr>
          <p:cNvSpPr txBox="1"/>
          <p:nvPr/>
        </p:nvSpPr>
        <p:spPr>
          <a:xfrm>
            <a:off x="222739" y="1081481"/>
            <a:ext cx="9882553" cy="1477328"/>
          </a:xfrm>
          <a:prstGeom prst="rect">
            <a:avLst/>
          </a:prstGeom>
          <a:noFill/>
        </p:spPr>
        <p:txBody>
          <a:bodyPr wrap="square" rtlCol="0">
            <a:spAutoFit/>
          </a:bodyPr>
          <a:lstStyle/>
          <a:p>
            <a:r>
              <a:rPr lang="en-US" dirty="0">
                <a:solidFill>
                  <a:srgbClr val="FF0000"/>
                </a:solidFill>
              </a:rPr>
              <a:t>Where would I use this skill?</a:t>
            </a:r>
          </a:p>
          <a:p>
            <a:pPr marL="285750" indent="-285750">
              <a:buFont typeface="Arial" panose="020B0604020202020204" pitchFamily="34" charset="0"/>
              <a:buChar char="•"/>
            </a:pPr>
            <a:r>
              <a:rPr lang="en-US" dirty="0"/>
              <a:t>Communication is a transferrable skill so I could practice and perfect this skill across many fields but it is essential in people centered jobs such as healthcare roles. The jobs I could utilize this skill in are a multitude. Potential roles include nursing, social care, social workers and healthcare assistants.</a:t>
            </a:r>
          </a:p>
        </p:txBody>
      </p:sp>
      <p:sp>
        <p:nvSpPr>
          <p:cNvPr id="4" name="TextBox 3">
            <a:extLst>
              <a:ext uri="{FF2B5EF4-FFF2-40B4-BE49-F238E27FC236}">
                <a16:creationId xmlns:a16="http://schemas.microsoft.com/office/drawing/2014/main" id="{FC11A885-680C-3EFE-2E17-40064741C088}"/>
              </a:ext>
            </a:extLst>
          </p:cNvPr>
          <p:cNvSpPr txBox="1"/>
          <p:nvPr/>
        </p:nvSpPr>
        <p:spPr>
          <a:xfrm>
            <a:off x="152399" y="2736954"/>
            <a:ext cx="11242432" cy="2585323"/>
          </a:xfrm>
          <a:prstGeom prst="rect">
            <a:avLst/>
          </a:prstGeom>
          <a:noFill/>
        </p:spPr>
        <p:txBody>
          <a:bodyPr wrap="square" rtlCol="0">
            <a:spAutoFit/>
          </a:bodyPr>
          <a:lstStyle/>
          <a:p>
            <a:r>
              <a:rPr lang="en-US" dirty="0">
                <a:solidFill>
                  <a:srgbClr val="FF0000"/>
                </a:solidFill>
              </a:rPr>
              <a:t>What might the situation be and how would I use the skill</a:t>
            </a:r>
          </a:p>
          <a:p>
            <a:pPr marL="285750" indent="-285750">
              <a:buFont typeface="Arial" panose="020B0604020202020204" pitchFamily="34" charset="0"/>
              <a:buChar char="•"/>
            </a:pPr>
            <a:r>
              <a:rPr lang="en-US" dirty="0"/>
              <a:t>If I were a social worker and I thought one of my clients were potentially in danger. I would need to effectively and succinctly communicate the situation to senior staff strictly on a need-to-know basis (unless I have the clearance) to help me navigate the next steps. I would then need to communicate these instructions as clearly as possible to the client to ensure their safety and avoid miscommunication as that could lead to further danger. Additionally, if I was a nurse and had to explain the dosage of a particular medicine to an outpatient I’d need to efficiently communicate the exact steps to avoid potential misuse of drugs. Patients in distress are also less likely to be hostile if communication between staff and themselves remains friendly and clear</a:t>
            </a:r>
          </a:p>
        </p:txBody>
      </p:sp>
      <p:sp>
        <p:nvSpPr>
          <p:cNvPr id="5" name="TextBox 4">
            <a:extLst>
              <a:ext uri="{FF2B5EF4-FFF2-40B4-BE49-F238E27FC236}">
                <a16:creationId xmlns:a16="http://schemas.microsoft.com/office/drawing/2014/main" id="{014A61A2-E667-535C-F92F-132375619351}"/>
              </a:ext>
            </a:extLst>
          </p:cNvPr>
          <p:cNvSpPr txBox="1"/>
          <p:nvPr/>
        </p:nvSpPr>
        <p:spPr>
          <a:xfrm>
            <a:off x="222739" y="5322277"/>
            <a:ext cx="10271691" cy="1477328"/>
          </a:xfrm>
          <a:prstGeom prst="rect">
            <a:avLst/>
          </a:prstGeom>
          <a:noFill/>
        </p:spPr>
        <p:txBody>
          <a:bodyPr wrap="square" rtlCol="0">
            <a:spAutoFit/>
          </a:bodyPr>
          <a:lstStyle/>
          <a:p>
            <a:r>
              <a:rPr lang="en-US" dirty="0">
                <a:solidFill>
                  <a:srgbClr val="FF0000"/>
                </a:solidFill>
              </a:rPr>
              <a:t>What is the impact on care &amp; patient/service user experience </a:t>
            </a:r>
          </a:p>
          <a:p>
            <a:pPr marL="285750" indent="-285750">
              <a:buFont typeface="Arial" panose="020B0604020202020204" pitchFamily="34" charset="0"/>
              <a:buChar char="•"/>
            </a:pPr>
            <a:r>
              <a:rPr lang="en-US" dirty="0"/>
              <a:t>In jobs related to the health and social care sector, you may be exposed to vulnerable patients in distress. Patients might be more cooperative and generally have a more positive experience despite this if communication is precise with a welcoming and friendly tone that </a:t>
            </a:r>
            <a:r>
              <a:rPr lang="en-US" dirty="0" err="1"/>
              <a:t>doesbt</a:t>
            </a:r>
            <a:r>
              <a:rPr lang="en-US" dirty="0"/>
              <a:t> scare or deter </a:t>
            </a:r>
          </a:p>
        </p:txBody>
      </p:sp>
    </p:spTree>
    <p:extLst>
      <p:ext uri="{BB962C8B-B14F-4D97-AF65-F5344CB8AC3E}">
        <p14:creationId xmlns:p14="http://schemas.microsoft.com/office/powerpoint/2010/main" val="803696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0DF0A2-28B7-95C9-A095-BBF4B7020796}"/>
              </a:ext>
            </a:extLst>
          </p:cNvPr>
          <p:cNvSpPr txBox="1"/>
          <p:nvPr/>
        </p:nvSpPr>
        <p:spPr>
          <a:xfrm>
            <a:off x="3223846" y="433754"/>
            <a:ext cx="4804520" cy="369332"/>
          </a:xfrm>
          <a:prstGeom prst="rect">
            <a:avLst/>
          </a:prstGeom>
          <a:noFill/>
        </p:spPr>
        <p:txBody>
          <a:bodyPr wrap="none" rtlCol="0">
            <a:spAutoFit/>
          </a:bodyPr>
          <a:lstStyle/>
          <a:p>
            <a:r>
              <a:rPr lang="en-US" dirty="0"/>
              <a:t>How does this skill support my future career </a:t>
            </a:r>
          </a:p>
        </p:txBody>
      </p:sp>
      <p:sp>
        <p:nvSpPr>
          <p:cNvPr id="3" name="TextBox 2">
            <a:extLst>
              <a:ext uri="{FF2B5EF4-FFF2-40B4-BE49-F238E27FC236}">
                <a16:creationId xmlns:a16="http://schemas.microsoft.com/office/drawing/2014/main" id="{6256D4DA-6E02-8F31-D024-C88F7A2562D8}"/>
              </a:ext>
            </a:extLst>
          </p:cNvPr>
          <p:cNvSpPr txBox="1"/>
          <p:nvPr/>
        </p:nvSpPr>
        <p:spPr>
          <a:xfrm>
            <a:off x="234461" y="1019909"/>
            <a:ext cx="9366739" cy="1754326"/>
          </a:xfrm>
          <a:prstGeom prst="rect">
            <a:avLst/>
          </a:prstGeom>
          <a:noFill/>
        </p:spPr>
        <p:txBody>
          <a:bodyPr wrap="square" rtlCol="0">
            <a:spAutoFit/>
          </a:bodyPr>
          <a:lstStyle/>
          <a:p>
            <a:r>
              <a:rPr lang="en-US" dirty="0">
                <a:solidFill>
                  <a:srgbClr val="FF0000"/>
                </a:solidFill>
              </a:rPr>
              <a:t>What is the skill for</a:t>
            </a:r>
          </a:p>
          <a:p>
            <a:pPr marL="285750" indent="-285750">
              <a:buFont typeface="Arial" panose="020B0604020202020204" pitchFamily="34" charset="0"/>
              <a:buChar char="•"/>
            </a:pPr>
            <a:r>
              <a:rPr lang="en-US" dirty="0"/>
              <a:t>Good communication skills are highly sought out by employers especially in job roles related to health and social care. Perfecting this skill might make you stand out to an employer as a potential candidate for a role</a:t>
            </a:r>
          </a:p>
          <a:p>
            <a:r>
              <a:rPr lang="en-US" dirty="0"/>
              <a:t> </a:t>
            </a:r>
          </a:p>
          <a:p>
            <a:pPr marL="285750" indent="-28575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8CCDBB36-B2E5-8EDA-F551-CB5455DFCC82}"/>
              </a:ext>
            </a:extLst>
          </p:cNvPr>
          <p:cNvSpPr txBox="1"/>
          <p:nvPr/>
        </p:nvSpPr>
        <p:spPr>
          <a:xfrm>
            <a:off x="234461" y="2929604"/>
            <a:ext cx="10140462" cy="2308324"/>
          </a:xfrm>
          <a:prstGeom prst="rect">
            <a:avLst/>
          </a:prstGeom>
          <a:noFill/>
        </p:spPr>
        <p:txBody>
          <a:bodyPr wrap="square" rtlCol="0">
            <a:spAutoFit/>
          </a:bodyPr>
          <a:lstStyle/>
          <a:p>
            <a:r>
              <a:rPr lang="en-US" dirty="0">
                <a:solidFill>
                  <a:srgbClr val="FF0000"/>
                </a:solidFill>
              </a:rPr>
              <a:t>Reflection</a:t>
            </a:r>
            <a:endParaRPr lang="en-US" dirty="0"/>
          </a:p>
          <a:p>
            <a:pPr marL="285750" indent="-285750">
              <a:buFont typeface="Arial" panose="020B0604020202020204" pitchFamily="34" charset="0"/>
              <a:buChar char="•"/>
            </a:pPr>
            <a:r>
              <a:rPr lang="en-US" dirty="0"/>
              <a:t>Is this an area you want to develop further. My communication skills are fairly decent. I do not struggle to get my points across but I could work on doing so in fewer words when possible. If I’m describing a situation whereby a patient/client is in immediate danger it would be optimal for everyone involved to get my points across in fewer words and a tone that comes across calm and collected even if that doesn’t reflect the current situation. This is an area I plan to develop and perfect by the end of my degree through engaging in tasks such as presentations </a:t>
            </a:r>
          </a:p>
        </p:txBody>
      </p:sp>
    </p:spTree>
    <p:extLst>
      <p:ext uri="{BB962C8B-B14F-4D97-AF65-F5344CB8AC3E}">
        <p14:creationId xmlns:p14="http://schemas.microsoft.com/office/powerpoint/2010/main" val="412619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B400D5-85B3-47DB-6F37-E5E328FE5B97}"/>
              </a:ext>
            </a:extLst>
          </p:cNvPr>
          <p:cNvSpPr txBox="1"/>
          <p:nvPr/>
        </p:nvSpPr>
        <p:spPr>
          <a:xfrm>
            <a:off x="4431323" y="457200"/>
            <a:ext cx="1358064" cy="369332"/>
          </a:xfrm>
          <a:prstGeom prst="rect">
            <a:avLst/>
          </a:prstGeom>
          <a:noFill/>
        </p:spPr>
        <p:txBody>
          <a:bodyPr wrap="none" rtlCol="0">
            <a:spAutoFit/>
          </a:bodyPr>
          <a:lstStyle/>
          <a:p>
            <a:r>
              <a:rPr lang="en-US" dirty="0"/>
              <a:t>Conclusion </a:t>
            </a:r>
          </a:p>
        </p:txBody>
      </p:sp>
      <p:sp>
        <p:nvSpPr>
          <p:cNvPr id="3" name="TextBox 2">
            <a:extLst>
              <a:ext uri="{FF2B5EF4-FFF2-40B4-BE49-F238E27FC236}">
                <a16:creationId xmlns:a16="http://schemas.microsoft.com/office/drawing/2014/main" id="{908CC043-BDF9-893A-6353-9E254E58D44B}"/>
              </a:ext>
            </a:extLst>
          </p:cNvPr>
          <p:cNvSpPr txBox="1"/>
          <p:nvPr/>
        </p:nvSpPr>
        <p:spPr>
          <a:xfrm>
            <a:off x="176171" y="1066799"/>
            <a:ext cx="11226431" cy="1200329"/>
          </a:xfrm>
          <a:prstGeom prst="rect">
            <a:avLst/>
          </a:prstGeom>
          <a:noFill/>
        </p:spPr>
        <p:txBody>
          <a:bodyPr wrap="square" rtlCol="0">
            <a:spAutoFit/>
          </a:bodyPr>
          <a:lstStyle/>
          <a:p>
            <a:r>
              <a:rPr lang="en-US" dirty="0"/>
              <a:t>Effective communication is essential in this field because it supports strong relationships, promotes trust, and helps ensure individuals receive safe and high quality care, As discussed, communication skills can be applied in a wide range of roles and can be applied in many ways. Overall, communication is a key skill that underpins success in health and social care professions</a:t>
            </a:r>
          </a:p>
        </p:txBody>
      </p:sp>
    </p:spTree>
    <p:extLst>
      <p:ext uri="{BB962C8B-B14F-4D97-AF65-F5344CB8AC3E}">
        <p14:creationId xmlns:p14="http://schemas.microsoft.com/office/powerpoint/2010/main" val="3727199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446C37-061C-A5A9-EC19-45FBEC7A6555}"/>
              </a:ext>
            </a:extLst>
          </p:cNvPr>
          <p:cNvSpPr txBox="1"/>
          <p:nvPr/>
        </p:nvSpPr>
        <p:spPr>
          <a:xfrm>
            <a:off x="4477993" y="234462"/>
            <a:ext cx="1618007" cy="369332"/>
          </a:xfrm>
          <a:prstGeom prst="rect">
            <a:avLst/>
          </a:prstGeom>
          <a:noFill/>
        </p:spPr>
        <p:txBody>
          <a:bodyPr wrap="none" rtlCol="0">
            <a:spAutoFit/>
          </a:bodyPr>
          <a:lstStyle/>
          <a:p>
            <a:r>
              <a:rPr lang="en-US" dirty="0"/>
              <a:t>Reference list</a:t>
            </a:r>
          </a:p>
        </p:txBody>
      </p:sp>
      <p:sp>
        <p:nvSpPr>
          <p:cNvPr id="4" name="Rectangle 1">
            <a:extLst>
              <a:ext uri="{FF2B5EF4-FFF2-40B4-BE49-F238E27FC236}">
                <a16:creationId xmlns:a16="http://schemas.microsoft.com/office/drawing/2014/main" id="{91DF31D1-D093-0AC2-88FC-6BABE01A1F61}"/>
              </a:ext>
            </a:extLst>
          </p:cNvPr>
          <p:cNvSpPr>
            <a:spLocks noChangeArrowheads="1"/>
          </p:cNvSpPr>
          <p:nvPr/>
        </p:nvSpPr>
        <p:spPr bwMode="auto">
          <a:xfrm>
            <a:off x="82062" y="1233569"/>
            <a:ext cx="11031415" cy="29302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Times New Roman" panose="02020603050405020304" pitchFamily="18" charset="0"/>
              </a:rPr>
              <a:t>Gibbs, G. (1988). </a:t>
            </a:r>
            <a:r>
              <a:rPr kumimoji="0" lang="en-US" altLang="en-US" b="0" i="1" u="none" strike="noStrike" cap="none" normalizeH="0" baseline="0" dirty="0">
                <a:ln>
                  <a:noFill/>
                </a:ln>
                <a:solidFill>
                  <a:srgbClr val="000000"/>
                </a:solidFill>
                <a:effectLst/>
                <a:latin typeface="Times New Roman" panose="02020603050405020304" pitchFamily="18" charset="0"/>
              </a:rPr>
              <a:t>Learning by doing, a guide to teaching and learning methods</a:t>
            </a:r>
            <a:r>
              <a:rPr kumimoji="0" lang="en-US" altLang="en-US" b="0" i="0" u="none" strike="noStrike" cap="none" normalizeH="0" baseline="0" dirty="0">
                <a:ln>
                  <a:noFill/>
                </a:ln>
                <a:solidFill>
                  <a:srgbClr val="000000"/>
                </a:solidFill>
                <a:effectLst/>
                <a:latin typeface="Times New Roman" panose="02020603050405020304" pitchFamily="18" charset="0"/>
              </a:rPr>
              <a:t>. [online] Oxford Brookes University. Available at: https://</a:t>
            </a:r>
            <a:r>
              <a:rPr kumimoji="0" lang="en-US" altLang="en-US" b="0" i="0" u="none" strike="noStrike" cap="none" normalizeH="0" baseline="0" dirty="0" err="1">
                <a:ln>
                  <a:noFill/>
                </a:ln>
                <a:solidFill>
                  <a:srgbClr val="000000"/>
                </a:solidFill>
                <a:effectLst/>
                <a:latin typeface="Times New Roman" panose="02020603050405020304" pitchFamily="18" charset="0"/>
              </a:rPr>
              <a:t>thoughtsmostlyaboutlearning.wordpress.com</a:t>
            </a:r>
            <a:r>
              <a:rPr kumimoji="0" lang="en-US" altLang="en-US" b="0" i="0" u="none" strike="noStrike" cap="none" normalizeH="0" baseline="0" dirty="0">
                <a:ln>
                  <a:noFill/>
                </a:ln>
                <a:solidFill>
                  <a:srgbClr val="000000"/>
                </a:solidFill>
                <a:effectLst/>
                <a:latin typeface="Times New Roman" panose="02020603050405020304" pitchFamily="18" charset="0"/>
              </a:rPr>
              <a:t>/wp-content/uploads/2015/12/learning-by-doing-graham-</a:t>
            </a:r>
            <a:r>
              <a:rPr kumimoji="0" lang="en-US" altLang="en-US" b="0" i="0" u="none" strike="noStrike" cap="none" normalizeH="0" baseline="0" dirty="0" err="1">
                <a:ln>
                  <a:noFill/>
                </a:ln>
                <a:solidFill>
                  <a:srgbClr val="000000"/>
                </a:solidFill>
                <a:effectLst/>
                <a:latin typeface="Times New Roman" panose="02020603050405020304" pitchFamily="18" charset="0"/>
              </a:rPr>
              <a:t>gibbs.pdf</a:t>
            </a:r>
            <a:r>
              <a:rPr kumimoji="0" lang="en-US" altLang="en-US" b="0" i="0" u="none" strike="noStrike" cap="none" normalizeH="0" baseline="0" dirty="0">
                <a:ln>
                  <a:noFill/>
                </a:ln>
                <a:solidFill>
                  <a:srgbClr val="000000"/>
                </a:solidFill>
                <a:effectLst/>
                <a:latin typeface="Times New Roman" panose="02020603050405020304" pitchFamily="18" charset="0"/>
              </a:rPr>
              <a:t>.</a:t>
            </a:r>
            <a:endParaRPr kumimoji="0" lang="en-US" altLang="en-US"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Times New Roman" panose="02020603050405020304" pitchFamily="18" charset="0"/>
              </a:rPr>
              <a:t>Health and Care Professions Council (2024). </a:t>
            </a:r>
            <a:r>
              <a:rPr kumimoji="0" lang="en-US" altLang="en-US" b="0" i="1" u="none" strike="noStrike" cap="none" normalizeH="0" baseline="0" dirty="0">
                <a:ln>
                  <a:noFill/>
                </a:ln>
                <a:solidFill>
                  <a:srgbClr val="000000"/>
                </a:solidFill>
                <a:effectLst/>
                <a:latin typeface="Times New Roman" panose="02020603050405020304" pitchFamily="18" charset="0"/>
              </a:rPr>
              <a:t>Standards of Conduct, Performance and Ethics</a:t>
            </a:r>
            <a:r>
              <a:rPr kumimoji="0" lang="en-US" altLang="en-US" b="0" i="0" u="none" strike="noStrike" cap="none" normalizeH="0" baseline="0" dirty="0">
                <a:ln>
                  <a:noFill/>
                </a:ln>
                <a:solidFill>
                  <a:srgbClr val="000000"/>
                </a:solidFill>
                <a:effectLst/>
                <a:latin typeface="Times New Roman" panose="02020603050405020304" pitchFamily="18" charset="0"/>
              </a:rPr>
              <a:t>. [online] Health and Care Professions Council. Available at: https://</a:t>
            </a:r>
            <a:r>
              <a:rPr kumimoji="0" lang="en-US" altLang="en-US" b="0" i="0" u="none" strike="noStrike" cap="none" normalizeH="0" baseline="0" dirty="0" err="1">
                <a:ln>
                  <a:noFill/>
                </a:ln>
                <a:solidFill>
                  <a:srgbClr val="000000"/>
                </a:solidFill>
                <a:effectLst/>
                <a:latin typeface="Times New Roman" panose="02020603050405020304" pitchFamily="18" charset="0"/>
              </a:rPr>
              <a:t>www.hcpc-uk.org</a:t>
            </a:r>
            <a:r>
              <a:rPr kumimoji="0" lang="en-US" altLang="en-US" b="0" i="0" u="none" strike="noStrike" cap="none" normalizeH="0" baseline="0" dirty="0">
                <a:ln>
                  <a:noFill/>
                </a:ln>
                <a:solidFill>
                  <a:srgbClr val="000000"/>
                </a:solidFill>
                <a:effectLst/>
                <a:latin typeface="Times New Roman" panose="02020603050405020304" pitchFamily="18" charset="0"/>
              </a:rPr>
              <a:t>/standards/standards-of-conduct-performance-and-ethics/.</a:t>
            </a:r>
            <a:endParaRPr kumimoji="0" lang="en-US" altLang="en-US"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Times New Roman" panose="02020603050405020304" pitchFamily="18" charset="0"/>
              </a:rPr>
              <a:t>Skills for Care (2024). </a:t>
            </a:r>
            <a:r>
              <a:rPr kumimoji="0" lang="en-US" altLang="en-US" b="0" i="1" u="none" strike="noStrike" cap="none" normalizeH="0" baseline="0" dirty="0">
                <a:ln>
                  <a:noFill/>
                </a:ln>
                <a:solidFill>
                  <a:srgbClr val="000000"/>
                </a:solidFill>
                <a:effectLst/>
                <a:latin typeface="Times New Roman" panose="02020603050405020304" pitchFamily="18" charset="0"/>
              </a:rPr>
              <a:t>4 - Effective Communication</a:t>
            </a:r>
            <a:r>
              <a:rPr kumimoji="0" lang="en-US" altLang="en-US" b="0" i="0" u="none" strike="noStrike" cap="none" normalizeH="0" baseline="0" dirty="0">
                <a:ln>
                  <a:noFill/>
                </a:ln>
                <a:solidFill>
                  <a:srgbClr val="000000"/>
                </a:solidFill>
                <a:effectLst/>
                <a:latin typeface="Times New Roman" panose="02020603050405020304" pitchFamily="18" charset="0"/>
              </a:rPr>
              <a:t>. [online] </a:t>
            </a:r>
            <a:r>
              <a:rPr kumimoji="0" lang="en-US" altLang="en-US" b="0" i="0" u="none" strike="noStrike" cap="none" normalizeH="0" baseline="0" dirty="0" err="1">
                <a:ln>
                  <a:noFill/>
                </a:ln>
                <a:solidFill>
                  <a:srgbClr val="000000"/>
                </a:solidFill>
                <a:effectLst/>
                <a:latin typeface="Times New Roman" panose="02020603050405020304" pitchFamily="18" charset="0"/>
              </a:rPr>
              <a:t>www.skillsforcare.org.uk</a:t>
            </a:r>
            <a:r>
              <a:rPr kumimoji="0" lang="en-US" altLang="en-US" b="0" i="0" u="none" strike="noStrike" cap="none" normalizeH="0" baseline="0" dirty="0">
                <a:ln>
                  <a:noFill/>
                </a:ln>
                <a:solidFill>
                  <a:srgbClr val="000000"/>
                </a:solidFill>
                <a:effectLst/>
                <a:latin typeface="Times New Roman" panose="02020603050405020304" pitchFamily="18" charset="0"/>
              </a:rPr>
              <a:t>. Available at: https://</a:t>
            </a:r>
            <a:r>
              <a:rPr kumimoji="0" lang="en-US" altLang="en-US" b="0" i="0" u="none" strike="noStrike" cap="none" normalizeH="0" baseline="0" dirty="0" err="1">
                <a:ln>
                  <a:noFill/>
                </a:ln>
                <a:solidFill>
                  <a:srgbClr val="000000"/>
                </a:solidFill>
                <a:effectLst/>
                <a:latin typeface="Times New Roman" panose="02020603050405020304" pitchFamily="18" charset="0"/>
              </a:rPr>
              <a:t>www.skillsforcare.org.uk</a:t>
            </a:r>
            <a:r>
              <a:rPr kumimoji="0" lang="en-US" altLang="en-US" b="0" i="0" u="none" strike="noStrike" cap="none" normalizeH="0" baseline="0" dirty="0">
                <a:ln>
                  <a:noFill/>
                </a:ln>
                <a:solidFill>
                  <a:srgbClr val="000000"/>
                </a:solidFill>
                <a:effectLst/>
                <a:latin typeface="Times New Roman" panose="02020603050405020304" pitchFamily="18" charset="0"/>
              </a:rPr>
              <a:t>/Support-for-leaders-and-managers/Developing-leaders-and-managers/Manager-induction-standards/4-Effective-Communication.aspx.</a:t>
            </a: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5932646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359</TotalTime>
  <Words>1354</Words>
  <Application>Microsoft Macintosh PowerPoint</Application>
  <PresentationFormat>Widescreen</PresentationFormat>
  <Paragraphs>94</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Arial</vt:lpstr>
      <vt:lpstr>Arial Black</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'Yomi</dc:creator>
  <cp:lastModifiedBy>Aissata Camara (2424904)</cp:lastModifiedBy>
  <cp:revision>3</cp:revision>
  <dcterms:created xsi:type="dcterms:W3CDTF">2026-04-16T17:08:01Z</dcterms:created>
  <dcterms:modified xsi:type="dcterms:W3CDTF">2026-04-19T20:06:34Z</dcterms:modified>
</cp:coreProperties>
</file>