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sldIdLst>
    <p:sldId id="256" r:id="rId2"/>
    <p:sldId id="263" r:id="rId3"/>
    <p:sldId id="257" r:id="rId4"/>
    <p:sldId id="258" r:id="rId5"/>
    <p:sldId id="259" r:id="rId6"/>
    <p:sldId id="260" r:id="rId7"/>
    <p:sldId id="262" r:id="rId8"/>
    <p:sldId id="264" r:id="rId9"/>
    <p:sldId id="265" r:id="rId10"/>
    <p:sldId id="267"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viu Hadirca" initials="LH" lastIdx="1" clrIdx="0">
    <p:extLst>
      <p:ext uri="{19B8F6BF-5375-455C-9EA6-DF929625EA0E}">
        <p15:presenceInfo xmlns:p15="http://schemas.microsoft.com/office/powerpoint/2012/main" userId="e476a3ff4fdfc31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46"/>
    <p:restoredTop sz="94672"/>
  </p:normalViewPr>
  <p:slideViewPr>
    <p:cSldViewPr snapToGrid="0">
      <p:cViewPr varScale="1">
        <p:scale>
          <a:sx n="113" d="100"/>
          <a:sy n="113" d="100"/>
        </p:scale>
        <p:origin x="31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cexmacbook\Downloads\NHS%20Sickness%20Absence%20Rates%20April%20to%20June%202021%20Quarterly%20Tables%20(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Absenteeism (NHS)(2018-2021)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spPr>
            <a:solidFill>
              <a:schemeClr val="accent1"/>
            </a:solidFill>
            <a:ln>
              <a:noFill/>
            </a:ln>
            <a:effectLst/>
          </c:spPr>
          <c:invertIfNegative val="0"/>
          <c:cat>
            <c:strRef>
              <c:f>'Table 1'!$A$46:$A$59</c:f>
              <c:strCache>
                <c:ptCount val="14"/>
                <c:pt idx="0">
                  <c:v>January - March 2018</c:v>
                </c:pt>
                <c:pt idx="1">
                  <c:v>April - June 2018</c:v>
                </c:pt>
                <c:pt idx="2">
                  <c:v>July - September 2018</c:v>
                </c:pt>
                <c:pt idx="3">
                  <c:v>October - December 2018</c:v>
                </c:pt>
                <c:pt idx="4">
                  <c:v>January - March 2019</c:v>
                </c:pt>
                <c:pt idx="5">
                  <c:v>April - June 2019</c:v>
                </c:pt>
                <c:pt idx="6">
                  <c:v>July - September 2019</c:v>
                </c:pt>
                <c:pt idx="7">
                  <c:v>October - December 2019</c:v>
                </c:pt>
                <c:pt idx="8">
                  <c:v>January - March 2020</c:v>
                </c:pt>
                <c:pt idx="9">
                  <c:v>April - June 2020</c:v>
                </c:pt>
                <c:pt idx="10">
                  <c:v>July - September 2020</c:v>
                </c:pt>
                <c:pt idx="11">
                  <c:v>October - December 2020</c:v>
                </c:pt>
                <c:pt idx="12">
                  <c:v>January - March 2021</c:v>
                </c:pt>
                <c:pt idx="13">
                  <c:v>April - June 2021</c:v>
                </c:pt>
              </c:strCache>
            </c:strRef>
          </c:cat>
          <c:val>
            <c:numRef>
              <c:f>'Table 1'!$B$46:$B$59</c:f>
              <c:numCache>
                <c:formatCode>0.00%</c:formatCode>
                <c:ptCount val="14"/>
                <c:pt idx="0">
                  <c:v>4.51026111427879E-2</c:v>
                </c:pt>
                <c:pt idx="1">
                  <c:v>3.8393142812263407E-2</c:v>
                </c:pt>
                <c:pt idx="2">
                  <c:v>4.0834022044876142E-2</c:v>
                </c:pt>
                <c:pt idx="3">
                  <c:v>4.4376323484018182E-2</c:v>
                </c:pt>
                <c:pt idx="4">
                  <c:v>4.4502614878900608E-2</c:v>
                </c:pt>
                <c:pt idx="5">
                  <c:v>4.0607360800642825E-2</c:v>
                </c:pt>
                <c:pt idx="6">
                  <c:v>4.2088963154723547E-2</c:v>
                </c:pt>
                <c:pt idx="7">
                  <c:v>4.7302772535127338E-2</c:v>
                </c:pt>
                <c:pt idx="8">
                  <c:v>4.9011047942153448E-2</c:v>
                </c:pt>
                <c:pt idx="9">
                  <c:v>4.9770025696506001E-2</c:v>
                </c:pt>
                <c:pt idx="10">
                  <c:v>3.9887797425112295E-2</c:v>
                </c:pt>
                <c:pt idx="11">
                  <c:v>4.8414693577461837E-2</c:v>
                </c:pt>
                <c:pt idx="12">
                  <c:v>4.7933667677094262E-2</c:v>
                </c:pt>
                <c:pt idx="13">
                  <c:v>4.3418531490995324E-2</c:v>
                </c:pt>
              </c:numCache>
            </c:numRef>
          </c:val>
          <c:extLst>
            <c:ext xmlns:c16="http://schemas.microsoft.com/office/drawing/2014/chart" uri="{C3380CC4-5D6E-409C-BE32-E72D297353CC}">
              <c16:uniqueId val="{00000000-D677-EA4F-8CF8-7E114BAF0892}"/>
            </c:ext>
          </c:extLst>
        </c:ser>
        <c:dLbls>
          <c:showLegendKey val="0"/>
          <c:showVal val="0"/>
          <c:showCatName val="0"/>
          <c:showSerName val="0"/>
          <c:showPercent val="0"/>
          <c:showBubbleSize val="0"/>
        </c:dLbls>
        <c:gapWidth val="219"/>
        <c:overlap val="-27"/>
        <c:axId val="1080368063"/>
        <c:axId val="1080620239"/>
      </c:barChart>
      <c:catAx>
        <c:axId val="10803680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080620239"/>
        <c:crosses val="autoZero"/>
        <c:auto val="1"/>
        <c:lblAlgn val="ctr"/>
        <c:lblOffset val="100"/>
        <c:noMultiLvlLbl val="0"/>
      </c:catAx>
      <c:valAx>
        <c:axId val="108062023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08036806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712A21BB-2780-480D-9891-026B8D0442E2}" type="slidenum">
              <a:rPr lang="ru-RU" smtClean="0"/>
              <a:t>‹#›</a:t>
            </a:fld>
            <a:endParaRPr lang="ru-RU"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47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233022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712A21BB-2780-480D-9891-026B8D0442E2}" type="slidenum">
              <a:rPr lang="ru-RU" smtClean="0"/>
              <a:t>‹#›</a:t>
            </a:fld>
            <a:endParaRPr lang="ru-RU"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7170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3306248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3252426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2204112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dirty="0"/>
          </a:p>
        </p:txBody>
      </p:sp>
      <p:sp>
        <p:nvSpPr>
          <p:cNvPr id="9" name="Slide Number Placeholder 8"/>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3079268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995C041-DE22-4C3A-AF78-788C901FF129}" type="datetimeFigureOut">
              <a:rPr lang="ru-RU" smtClean="0"/>
              <a:t>10.07.2022</a:t>
            </a:fld>
            <a:endParaRPr lang="ru-RU"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12A21BB-2780-480D-9891-026B8D0442E2}" type="slidenum">
              <a:rPr lang="ru-RU" smtClean="0"/>
              <a:t>‹#›</a:t>
            </a:fld>
            <a:endParaRPr lang="ru-RU" dirty="0"/>
          </a:p>
        </p:txBody>
      </p:sp>
    </p:spTree>
    <p:extLst>
      <p:ext uri="{BB962C8B-B14F-4D97-AF65-F5344CB8AC3E}">
        <p14:creationId xmlns:p14="http://schemas.microsoft.com/office/powerpoint/2010/main" val="471087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3429715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3301922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995C041-DE22-4C3A-AF78-788C901FF129}" type="datetimeFigureOut">
              <a:rPr lang="ru-RU" smtClean="0"/>
              <a:t>10.07.2022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712A21BB-2780-480D-9891-026B8D0442E2}" type="slidenum">
              <a:rPr lang="ru-RU" smtClean="0"/>
              <a:t>‹#›</a:t>
            </a:fld>
            <a:endParaRPr lang="ru-RU" dirty="0"/>
          </a:p>
        </p:txBody>
      </p:sp>
    </p:spTree>
    <p:extLst>
      <p:ext uri="{BB962C8B-B14F-4D97-AF65-F5344CB8AC3E}">
        <p14:creationId xmlns:p14="http://schemas.microsoft.com/office/powerpoint/2010/main" val="2283412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995C041-DE22-4C3A-AF78-788C901FF129}" type="datetimeFigureOut">
              <a:rPr lang="ru-RU" smtClean="0"/>
              <a:t>10.07.2022</a:t>
            </a:fld>
            <a:endParaRPr lang="ru-RU"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12A21BB-2780-480D-9891-026B8D0442E2}" type="slidenum">
              <a:rPr lang="ru-RU" smtClean="0"/>
              <a:t>‹#›</a:t>
            </a:fld>
            <a:endParaRPr lang="ru-RU"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997526"/>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ebp"/><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digital.nhs.uk/data-and-information/publications/statistical/nhs-sickness-absence-rates/january-2022-provisional-statistics" TargetMode="External"/><Relationship Id="rId7" Type="http://schemas.openxmlformats.org/officeDocument/2006/relationships/hyperlink" Target="https://www.hydratemarketing.com/blog/the-importance-of-setting-smart-goals" TargetMode="External"/><Relationship Id="rId2" Type="http://schemas.openxmlformats.org/officeDocument/2006/relationships/hyperlink" Target="https://www.theguardian.com/society/2016/jan/18/10-truths-about-britains-health-service?CMP=share_btn_tw" TargetMode="External"/><Relationship Id="rId1" Type="http://schemas.openxmlformats.org/officeDocument/2006/relationships/slideLayout" Target="../slideLayouts/slideLayout2.xml"/><Relationship Id="rId6" Type="http://schemas.openxmlformats.org/officeDocument/2006/relationships/hyperlink" Target="https://www.advergize.com/insights/pestle-analysis-examples-to-unlock-business-growth/" TargetMode="External"/><Relationship Id="rId5" Type="http://schemas.openxmlformats.org/officeDocument/2006/relationships/hyperlink" Target="https://www.e-days.com/news/understaffing-and-how-can-it-damage-your-business#:~:text=Understaffing%20can%20cause%20one%20of,help%20them%20buy%20from%20you" TargetMode="External"/><Relationship Id="rId4" Type="http://schemas.openxmlformats.org/officeDocument/2006/relationships/hyperlink" Target="https://www.nuffieldtrust.org.uk/files/2019-03/1553101044_heaj6918-workforce-briefing-190320-web.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2D408F91-8692-2595-AF66-652E7BD08C6F}"/>
              </a:ext>
            </a:extLst>
          </p:cNvPr>
          <p:cNvSpPr>
            <a:spLocks noGrp="1"/>
          </p:cNvSpPr>
          <p:nvPr>
            <p:ph type="title"/>
          </p:nvPr>
        </p:nvSpPr>
        <p:spPr/>
        <p:txBody>
          <a:bodyPr>
            <a:normAutofit/>
          </a:bodyPr>
          <a:lstStyle/>
          <a:p>
            <a:r>
              <a:rPr lang="en-US" sz="2800" b="1" i="1" u="sng" dirty="0"/>
              <a:t>Addressing the problem of staff shortage in Proper Care, UK</a:t>
            </a:r>
            <a:endParaRPr lang="ru-RU" sz="2800" b="1" i="1" u="sng" dirty="0"/>
          </a:p>
        </p:txBody>
      </p:sp>
      <p:pic>
        <p:nvPicPr>
          <p:cNvPr id="10" name="Объект 9">
            <a:extLst>
              <a:ext uri="{FF2B5EF4-FFF2-40B4-BE49-F238E27FC236}">
                <a16:creationId xmlns:a16="http://schemas.microsoft.com/office/drawing/2014/main" id="{EC9D4E28-FC61-92BC-6C41-2E7B59F2F2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8287" y="2789238"/>
            <a:ext cx="2857500" cy="1143000"/>
          </a:xfrm>
        </p:spPr>
      </p:pic>
      <p:sp>
        <p:nvSpPr>
          <p:cNvPr id="8" name="Текст 7">
            <a:extLst>
              <a:ext uri="{FF2B5EF4-FFF2-40B4-BE49-F238E27FC236}">
                <a16:creationId xmlns:a16="http://schemas.microsoft.com/office/drawing/2014/main" id="{515D7E2B-0A49-1B6E-EE65-42D4221C9AE1}"/>
              </a:ext>
            </a:extLst>
          </p:cNvPr>
          <p:cNvSpPr>
            <a:spLocks noGrp="1"/>
          </p:cNvSpPr>
          <p:nvPr>
            <p:ph type="body" sz="half" idx="2"/>
          </p:nvPr>
        </p:nvSpPr>
        <p:spPr/>
        <p:txBody>
          <a:bodyPr>
            <a:normAutofit fontScale="40000" lnSpcReduction="20000"/>
          </a:bodyPr>
          <a:lstStyle/>
          <a:p>
            <a:endParaRPr lang="en-US" sz="2400" dirty="0"/>
          </a:p>
          <a:p>
            <a:r>
              <a:rPr lang="en-US" sz="4300" dirty="0"/>
              <a:t>Module : Problem Solving and Decision Making (</a:t>
            </a:r>
            <a:r>
              <a:rPr lang="en-US" sz="4800" dirty="0"/>
              <a:t>BMSW 4004)</a:t>
            </a:r>
          </a:p>
          <a:p>
            <a:r>
              <a:rPr lang="en-US" sz="4300" dirty="0"/>
              <a:t>Tutor : Nicholas Worthington</a:t>
            </a:r>
          </a:p>
          <a:p>
            <a:endParaRPr lang="en-US" sz="4300" dirty="0"/>
          </a:p>
          <a:p>
            <a:endParaRPr lang="en-US" sz="4300" dirty="0"/>
          </a:p>
          <a:p>
            <a:endParaRPr lang="en-US" sz="4300" dirty="0"/>
          </a:p>
          <a:p>
            <a:endParaRPr lang="en-US" sz="4300" dirty="0"/>
          </a:p>
          <a:p>
            <a:r>
              <a:rPr lang="en-US" sz="4300" dirty="0"/>
              <a:t>Liviu Hadirca(2119291</a:t>
            </a:r>
            <a:endParaRPr lang="ru-RU" sz="4300" dirty="0"/>
          </a:p>
        </p:txBody>
      </p:sp>
    </p:spTree>
    <p:extLst>
      <p:ext uri="{BB962C8B-B14F-4D97-AF65-F5344CB8AC3E}">
        <p14:creationId xmlns:p14="http://schemas.microsoft.com/office/powerpoint/2010/main" val="2899257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DB42B-0618-81F9-55F8-C80A84664E2C}"/>
              </a:ext>
            </a:extLst>
          </p:cNvPr>
          <p:cNvSpPr>
            <a:spLocks noGrp="1"/>
          </p:cNvSpPr>
          <p:nvPr>
            <p:ph type="title"/>
          </p:nvPr>
        </p:nvSpPr>
        <p:spPr>
          <a:xfrm>
            <a:off x="457200" y="-963509"/>
            <a:ext cx="3429000" cy="2275843"/>
          </a:xfrm>
        </p:spPr>
        <p:txBody>
          <a:bodyPr/>
          <a:lstStyle/>
          <a:p>
            <a:br>
              <a:rPr lang="en-US" dirty="0"/>
            </a:br>
            <a:r>
              <a:rPr lang="en-US" sz="4800" dirty="0"/>
              <a:t>Introduction</a:t>
            </a:r>
          </a:p>
        </p:txBody>
      </p:sp>
      <p:sp>
        <p:nvSpPr>
          <p:cNvPr id="3" name="Content Placeholder 2">
            <a:extLst>
              <a:ext uri="{FF2B5EF4-FFF2-40B4-BE49-F238E27FC236}">
                <a16:creationId xmlns:a16="http://schemas.microsoft.com/office/drawing/2014/main" id="{9B454FD1-08DA-75E7-EFF8-F2A5C709E840}"/>
              </a:ext>
            </a:extLst>
          </p:cNvPr>
          <p:cNvSpPr>
            <a:spLocks noGrp="1"/>
          </p:cNvSpPr>
          <p:nvPr>
            <p:ph idx="1"/>
          </p:nvPr>
        </p:nvSpPr>
        <p:spPr/>
        <p:txBody>
          <a:bodyPr/>
          <a:lstStyle/>
          <a:p>
            <a:endParaRPr lang="en-US" dirty="0"/>
          </a:p>
        </p:txBody>
      </p:sp>
      <p:sp>
        <p:nvSpPr>
          <p:cNvPr id="4" name="Text Placeholder 3">
            <a:extLst>
              <a:ext uri="{FF2B5EF4-FFF2-40B4-BE49-F238E27FC236}">
                <a16:creationId xmlns:a16="http://schemas.microsoft.com/office/drawing/2014/main" id="{BCF5F2B3-9B1C-78FF-B084-C985BFB3C24D}"/>
              </a:ext>
            </a:extLst>
          </p:cNvPr>
          <p:cNvSpPr>
            <a:spLocks noGrp="1"/>
          </p:cNvSpPr>
          <p:nvPr>
            <p:ph type="body" sz="half" idx="2"/>
          </p:nvPr>
        </p:nvSpPr>
        <p:spPr>
          <a:xfrm>
            <a:off x="457200" y="1405465"/>
            <a:ext cx="3200400" cy="3379124"/>
          </a:xfrm>
        </p:spPr>
        <p:txBody>
          <a:bodyPr>
            <a:noAutofit/>
          </a:bodyPr>
          <a:lstStyle/>
          <a:p>
            <a:r>
              <a:rPr lang="en-US" sz="2000" dirty="0"/>
              <a:t>The National Health Service (NHS) is the umbrella term for the publicly funded healthcare systems of the United Kingdom (UK). Since 1948, they have been funded out of general taxation. There are three systems which are referred to using the "NHS" name (the NHS in England, NHS Scotland and NHS Wales). </a:t>
            </a:r>
          </a:p>
          <a:p>
            <a:r>
              <a:rPr lang="en-US" sz="2000" b="0" i="0" dirty="0">
                <a:solidFill>
                  <a:schemeClr val="bg1"/>
                </a:solidFill>
                <a:effectLst/>
                <a:latin typeface="Arial" panose="020B0604020202020204" pitchFamily="34" charset="0"/>
              </a:rPr>
              <a:t>Taken together, the four National Health Services in 2015–2016 employed around 1.6 million people with a combined budget of £136.7 billion.</a:t>
            </a:r>
            <a:endParaRPr lang="en-US" sz="2000" dirty="0">
              <a:solidFill>
                <a:schemeClr val="bg1"/>
              </a:solidFill>
            </a:endParaRPr>
          </a:p>
        </p:txBody>
      </p:sp>
      <p:pic>
        <p:nvPicPr>
          <p:cNvPr id="5" name="Picture 4">
            <a:extLst>
              <a:ext uri="{FF2B5EF4-FFF2-40B4-BE49-F238E27FC236}">
                <a16:creationId xmlns:a16="http://schemas.microsoft.com/office/drawing/2014/main" id="{6B4F1BD9-0040-3EBC-1AEA-9BDCA4001483}"/>
              </a:ext>
            </a:extLst>
          </p:cNvPr>
          <p:cNvPicPr>
            <a:picLocks noChangeAspect="1"/>
          </p:cNvPicPr>
          <p:nvPr/>
        </p:nvPicPr>
        <p:blipFill>
          <a:blip r:embed="rId2"/>
          <a:stretch>
            <a:fillRect/>
          </a:stretch>
        </p:blipFill>
        <p:spPr>
          <a:xfrm>
            <a:off x="5281742" y="1816404"/>
            <a:ext cx="5529956" cy="3225192"/>
          </a:xfrm>
          <a:prstGeom prst="rect">
            <a:avLst/>
          </a:prstGeom>
        </p:spPr>
      </p:pic>
    </p:spTree>
    <p:extLst>
      <p:ext uri="{BB962C8B-B14F-4D97-AF65-F5344CB8AC3E}">
        <p14:creationId xmlns:p14="http://schemas.microsoft.com/office/powerpoint/2010/main" val="39196991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3AB1BFF-8B0C-1CE9-3753-60572F61523A}"/>
              </a:ext>
            </a:extLst>
          </p:cNvPr>
          <p:cNvSpPr>
            <a:spLocks noGrp="1"/>
          </p:cNvSpPr>
          <p:nvPr>
            <p:ph type="title"/>
          </p:nvPr>
        </p:nvSpPr>
        <p:spPr>
          <a:xfrm>
            <a:off x="448733" y="-1476629"/>
            <a:ext cx="3302000" cy="2496057"/>
          </a:xfrm>
        </p:spPr>
        <p:txBody>
          <a:bodyPr>
            <a:normAutofit/>
          </a:bodyPr>
          <a:lstStyle/>
          <a:p>
            <a:pPr algn="ctr"/>
            <a:r>
              <a:rPr lang="en-US" sz="4800" b="1" dirty="0" err="1"/>
              <a:t>Propblem</a:t>
            </a:r>
            <a:endParaRPr lang="ru-RU" sz="4800" b="1" dirty="0"/>
          </a:p>
        </p:txBody>
      </p:sp>
      <p:pic>
        <p:nvPicPr>
          <p:cNvPr id="6" name="Объект 5">
            <a:extLst>
              <a:ext uri="{FF2B5EF4-FFF2-40B4-BE49-F238E27FC236}">
                <a16:creationId xmlns:a16="http://schemas.microsoft.com/office/drawing/2014/main" id="{83B7D53F-CCCD-5486-5340-09DEBA74875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00600" y="1534076"/>
            <a:ext cx="6492875" cy="3653324"/>
          </a:xfrm>
        </p:spPr>
      </p:pic>
      <p:sp>
        <p:nvSpPr>
          <p:cNvPr id="4" name="Текст 3">
            <a:extLst>
              <a:ext uri="{FF2B5EF4-FFF2-40B4-BE49-F238E27FC236}">
                <a16:creationId xmlns:a16="http://schemas.microsoft.com/office/drawing/2014/main" id="{C2030C07-D71E-ED4D-DC2F-E0FCBEE02EE6}"/>
              </a:ext>
            </a:extLst>
          </p:cNvPr>
          <p:cNvSpPr>
            <a:spLocks noGrp="1"/>
          </p:cNvSpPr>
          <p:nvPr>
            <p:ph type="body" sz="half" idx="2"/>
          </p:nvPr>
        </p:nvSpPr>
        <p:spPr>
          <a:xfrm>
            <a:off x="499533" y="867028"/>
            <a:ext cx="3200400" cy="3379124"/>
          </a:xfrm>
        </p:spPr>
        <p:txBody>
          <a:bodyPr>
            <a:noAutofit/>
          </a:bodyPr>
          <a:lstStyle/>
          <a:p>
            <a:r>
              <a:rPr lang="en-US" sz="2000" dirty="0"/>
              <a:t>NHS hospitals and mental health and community providers are currently reporting a shortage of more than 100,000 FTE staff (representing one in eleven posts), severely affecting some key groups. One of the greatest challenges lies in nursing, with 41,000 nurse vacancies (one in eight posts), but there are also problems in medicine, particularly in some specialties and geographical areas, as well as some allied health professions. These pressures also extend beyond NHS trusts, with serious staffing issues in general practice.</a:t>
            </a:r>
            <a:endParaRPr lang="ru-RU" sz="2000" dirty="0"/>
          </a:p>
        </p:txBody>
      </p:sp>
    </p:spTree>
    <p:extLst>
      <p:ext uri="{BB962C8B-B14F-4D97-AF65-F5344CB8AC3E}">
        <p14:creationId xmlns:p14="http://schemas.microsoft.com/office/powerpoint/2010/main" val="32800780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1105CD29-EE09-FB24-A2A9-B14D1B9EC0FD}"/>
              </a:ext>
            </a:extLst>
          </p:cNvPr>
          <p:cNvSpPr>
            <a:spLocks noGrp="1"/>
          </p:cNvSpPr>
          <p:nvPr>
            <p:ph type="ctrTitle"/>
          </p:nvPr>
        </p:nvSpPr>
        <p:spPr>
          <a:xfrm>
            <a:off x="1097280" y="758952"/>
            <a:ext cx="10058400" cy="1035981"/>
          </a:xfrm>
        </p:spPr>
        <p:txBody>
          <a:bodyPr>
            <a:normAutofit/>
          </a:bodyPr>
          <a:lstStyle/>
          <a:p>
            <a:pPr algn="ctr"/>
            <a:r>
              <a:rPr lang="en-US" sz="6600" b="1" i="0" dirty="0">
                <a:solidFill>
                  <a:srgbClr val="16161F"/>
                </a:solidFill>
                <a:effectLst/>
                <a:latin typeface="Poppins" panose="00000500000000000000" pitchFamily="2" charset="0"/>
              </a:rPr>
              <a:t>What is understaffing?</a:t>
            </a:r>
            <a:endParaRPr lang="ru-RU" sz="6600" b="1" dirty="0"/>
          </a:p>
        </p:txBody>
      </p:sp>
      <p:sp>
        <p:nvSpPr>
          <p:cNvPr id="8" name="Текст 7">
            <a:extLst>
              <a:ext uri="{FF2B5EF4-FFF2-40B4-BE49-F238E27FC236}">
                <a16:creationId xmlns:a16="http://schemas.microsoft.com/office/drawing/2014/main" id="{E09A7A96-C6F2-ED68-8C9C-BAFAD4D91A0F}"/>
              </a:ext>
            </a:extLst>
          </p:cNvPr>
          <p:cNvSpPr>
            <a:spLocks noGrp="1"/>
          </p:cNvSpPr>
          <p:nvPr>
            <p:ph type="subTitle" idx="1"/>
          </p:nvPr>
        </p:nvSpPr>
        <p:spPr>
          <a:xfrm>
            <a:off x="1097280" y="2099734"/>
            <a:ext cx="10442787" cy="4182532"/>
          </a:xfrm>
        </p:spPr>
        <p:txBody>
          <a:bodyPr>
            <a:normAutofit/>
          </a:bodyPr>
          <a:lstStyle/>
          <a:p>
            <a:r>
              <a:rPr lang="en-US" sz="1600" b="0" i="0" cap="none" dirty="0">
                <a:solidFill>
                  <a:srgbClr val="16161F"/>
                </a:solidFill>
                <a:latin typeface="+mn-lt"/>
              </a:rPr>
              <a:t>Understaffing Means The Employment Of Too Few Members Of Staff. However, There Are Two Forms Of Understaffing. These Are:</a:t>
            </a:r>
          </a:p>
          <a:p>
            <a:r>
              <a:rPr lang="en-US" sz="1600" b="1" i="0" cap="none" dirty="0">
                <a:solidFill>
                  <a:srgbClr val="16161F"/>
                </a:solidFill>
                <a:latin typeface="+mn-lt"/>
              </a:rPr>
              <a:t>Not Having Enough Staff In Your Business:</a:t>
            </a:r>
            <a:r>
              <a:rPr lang="en-US" sz="1600" b="0" i="0" cap="none" dirty="0">
                <a:solidFill>
                  <a:srgbClr val="16161F"/>
                </a:solidFill>
                <a:latin typeface="+mn-lt"/>
              </a:rPr>
              <a:t> This Is Probably The One You Thought Of First. Simply Put, This Is Where You Don’t Have Enough Staff To Cover All The Work Required To Run Your Business Smoothly.</a:t>
            </a:r>
          </a:p>
          <a:p>
            <a:r>
              <a:rPr lang="en-US" sz="1600" b="1" i="0" cap="none" dirty="0">
                <a:solidFill>
                  <a:srgbClr val="16161F"/>
                </a:solidFill>
                <a:latin typeface="+mn-lt"/>
              </a:rPr>
              <a:t>Not Having Enough Staff At Any One Given Time:</a:t>
            </a:r>
            <a:r>
              <a:rPr lang="en-US" sz="1600" b="0" i="0" cap="none" dirty="0">
                <a:solidFill>
                  <a:srgbClr val="16161F"/>
                </a:solidFill>
                <a:latin typeface="+mn-lt"/>
              </a:rPr>
              <a:t> This Second Form Of Understaffing Is When There Are Multiple People Off All At The Same Time. This Can Come From Employees Being Off Sick, On Holiday, Out At A Conference, Or Maybe Just Working From Home.</a:t>
            </a:r>
          </a:p>
          <a:p>
            <a:r>
              <a:rPr lang="en-US" sz="1600" b="0" i="0" cap="none" dirty="0">
                <a:solidFill>
                  <a:srgbClr val="16161F"/>
                </a:solidFill>
                <a:latin typeface="+mn-lt"/>
                <a:cs typeface="Poppins" panose="00000500000000000000" pitchFamily="2" charset="0"/>
              </a:rPr>
              <a:t>This Second Form Of Understaffing Is The One That Goes Under The Radar. Until You Have Lots Of Staff Off At Once, You Will Probably Never Realize You Had An Issue.</a:t>
            </a:r>
          </a:p>
        </p:txBody>
      </p:sp>
    </p:spTree>
    <p:extLst>
      <p:ext uri="{BB962C8B-B14F-4D97-AF65-F5344CB8AC3E}">
        <p14:creationId xmlns:p14="http://schemas.microsoft.com/office/powerpoint/2010/main" val="33006526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99969322-143B-B059-F30B-92DA8C960157}"/>
              </a:ext>
            </a:extLst>
          </p:cNvPr>
          <p:cNvSpPr>
            <a:spLocks noGrp="1"/>
          </p:cNvSpPr>
          <p:nvPr>
            <p:ph type="ctrTitle"/>
          </p:nvPr>
        </p:nvSpPr>
        <p:spPr>
          <a:xfrm>
            <a:off x="1097280" y="758952"/>
            <a:ext cx="10058400" cy="1143001"/>
          </a:xfrm>
        </p:spPr>
        <p:txBody>
          <a:bodyPr>
            <a:noAutofit/>
          </a:bodyPr>
          <a:lstStyle/>
          <a:p>
            <a:r>
              <a:rPr lang="en-US" sz="4000" b="0" i="0" dirty="0">
                <a:solidFill>
                  <a:srgbClr val="16161F"/>
                </a:solidFill>
                <a:effectLst/>
                <a:latin typeface="+mn-lt"/>
              </a:rPr>
              <a:t>5 ways understaffing can damage your business</a:t>
            </a:r>
            <a:br>
              <a:rPr lang="en-US" sz="4400" b="0" i="0" dirty="0">
                <a:solidFill>
                  <a:srgbClr val="16161F"/>
                </a:solidFill>
                <a:effectLst/>
                <a:latin typeface="+mn-lt"/>
              </a:rPr>
            </a:br>
            <a:endParaRPr lang="ru-RU" sz="4400" dirty="0">
              <a:latin typeface="+mn-lt"/>
            </a:endParaRPr>
          </a:p>
        </p:txBody>
      </p:sp>
      <p:sp>
        <p:nvSpPr>
          <p:cNvPr id="5" name="Подзаголовок 4">
            <a:extLst>
              <a:ext uri="{FF2B5EF4-FFF2-40B4-BE49-F238E27FC236}">
                <a16:creationId xmlns:a16="http://schemas.microsoft.com/office/drawing/2014/main" id="{46453B2C-2FDD-6B0C-B728-2A8616C76885}"/>
              </a:ext>
            </a:extLst>
          </p:cNvPr>
          <p:cNvSpPr>
            <a:spLocks noGrp="1"/>
          </p:cNvSpPr>
          <p:nvPr>
            <p:ph type="subTitle" idx="1"/>
          </p:nvPr>
        </p:nvSpPr>
        <p:spPr>
          <a:xfrm>
            <a:off x="1176251" y="1330452"/>
            <a:ext cx="10058400" cy="4125420"/>
          </a:xfrm>
        </p:spPr>
        <p:txBody>
          <a:bodyPr>
            <a:normAutofit/>
          </a:bodyPr>
          <a:lstStyle/>
          <a:p>
            <a:r>
              <a:rPr lang="en-US" b="0" i="0" cap="none" dirty="0">
                <a:solidFill>
                  <a:srgbClr val="16161F"/>
                </a:solidFill>
                <a:effectLst/>
                <a:latin typeface="+mn-lt"/>
              </a:rPr>
              <a:t>1. Loss Customers</a:t>
            </a:r>
          </a:p>
          <a:p>
            <a:r>
              <a:rPr lang="en-US" b="0" i="0" cap="none" dirty="0">
                <a:solidFill>
                  <a:srgbClr val="16161F"/>
                </a:solidFill>
                <a:effectLst/>
                <a:latin typeface="+mn-lt"/>
              </a:rPr>
              <a:t>2. Brand Damage</a:t>
            </a:r>
          </a:p>
          <a:p>
            <a:r>
              <a:rPr lang="en-US" b="0" i="0" cap="none" dirty="0">
                <a:solidFill>
                  <a:srgbClr val="16161F"/>
                </a:solidFill>
                <a:effectLst/>
                <a:latin typeface="+mn-lt"/>
              </a:rPr>
              <a:t>3. A Decrease In Work Quality</a:t>
            </a:r>
          </a:p>
          <a:p>
            <a:r>
              <a:rPr lang="en-US" b="0" i="0" cap="none" dirty="0">
                <a:solidFill>
                  <a:srgbClr val="16161F"/>
                </a:solidFill>
                <a:effectLst/>
                <a:latin typeface="+mn-lt"/>
              </a:rPr>
              <a:t>4. Stressed Employees</a:t>
            </a:r>
          </a:p>
          <a:p>
            <a:r>
              <a:rPr lang="en-US" b="0" i="0" cap="none" dirty="0">
                <a:solidFill>
                  <a:srgbClr val="16161F"/>
                </a:solidFill>
                <a:effectLst/>
                <a:latin typeface="+mn-lt"/>
              </a:rPr>
              <a:t>5. High Staff Turnover Rate</a:t>
            </a:r>
          </a:p>
        </p:txBody>
      </p:sp>
    </p:spTree>
    <p:extLst>
      <p:ext uri="{BB962C8B-B14F-4D97-AF65-F5344CB8AC3E}">
        <p14:creationId xmlns:p14="http://schemas.microsoft.com/office/powerpoint/2010/main" val="17366949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F73F88-15C6-2681-A4CC-32180589A0AD}"/>
              </a:ext>
            </a:extLst>
          </p:cNvPr>
          <p:cNvSpPr>
            <a:spLocks noGrp="1"/>
          </p:cNvSpPr>
          <p:nvPr>
            <p:ph type="title"/>
          </p:nvPr>
        </p:nvSpPr>
        <p:spPr>
          <a:xfrm>
            <a:off x="1041400" y="-653197"/>
            <a:ext cx="10058400" cy="1450757"/>
          </a:xfrm>
        </p:spPr>
        <p:txBody>
          <a:bodyPr/>
          <a:lstStyle/>
          <a:p>
            <a:r>
              <a:rPr lang="en-US" b="1" dirty="0"/>
              <a:t>PESTLE</a:t>
            </a:r>
            <a:endParaRPr lang="ru-RU" b="1" dirty="0"/>
          </a:p>
        </p:txBody>
      </p:sp>
      <p:sp>
        <p:nvSpPr>
          <p:cNvPr id="3" name="Объект 2">
            <a:extLst>
              <a:ext uri="{FF2B5EF4-FFF2-40B4-BE49-F238E27FC236}">
                <a16:creationId xmlns:a16="http://schemas.microsoft.com/office/drawing/2014/main" id="{1D520776-5CB6-841B-E6F4-17E4F2922EDA}"/>
              </a:ext>
            </a:extLst>
          </p:cNvPr>
          <p:cNvSpPr>
            <a:spLocks noGrp="1"/>
          </p:cNvSpPr>
          <p:nvPr>
            <p:ph idx="1"/>
          </p:nvPr>
        </p:nvSpPr>
        <p:spPr>
          <a:xfrm>
            <a:off x="1041400" y="691619"/>
            <a:ext cx="10058400" cy="5370513"/>
          </a:xfrm>
        </p:spPr>
        <p:txBody>
          <a:bodyPr>
            <a:normAutofit fontScale="32500" lnSpcReduction="20000"/>
          </a:bodyPr>
          <a:lstStyle/>
          <a:p>
            <a:r>
              <a:rPr lang="en-US" sz="6400" dirty="0"/>
              <a:t>What is a PESTLE Analysis?</a:t>
            </a:r>
          </a:p>
          <a:p>
            <a:r>
              <a:rPr lang="en-US" sz="7200" dirty="0"/>
              <a:t>PESTLE analysis is a framework that can be used as a tool used to help identify the </a:t>
            </a:r>
            <a:r>
              <a:rPr lang="en-US" sz="7200" b="1" dirty="0"/>
              <a:t>external</a:t>
            </a:r>
            <a:r>
              <a:rPr lang="en-US" sz="7200" dirty="0"/>
              <a:t> factors that may affect a business or organization and commonly presented as a six pillar structure.(Macro environment ,No control) </a:t>
            </a:r>
          </a:p>
          <a:p>
            <a:r>
              <a:rPr lang="en-US" sz="7200" dirty="0"/>
              <a:t>These factors are:(</a:t>
            </a:r>
            <a:r>
              <a:rPr lang="en-GB" sz="7200" b="1" dirty="0">
                <a:solidFill>
                  <a:srgbClr val="000000"/>
                </a:solidFill>
                <a:ea typeface="Times New Roman" panose="02020603050405020304" pitchFamily="18" charset="0"/>
                <a:cs typeface="Times New Roman" panose="02020603050405020304" pitchFamily="18" charset="0"/>
              </a:rPr>
              <a:t>P</a:t>
            </a:r>
            <a:r>
              <a:rPr lang="en-GB" sz="7200" dirty="0">
                <a:solidFill>
                  <a:srgbClr val="000000"/>
                </a:solidFill>
                <a:ea typeface="Times New Roman" panose="02020603050405020304" pitchFamily="18" charset="0"/>
                <a:cs typeface="Times New Roman" panose="02020603050405020304" pitchFamily="18" charset="0"/>
              </a:rPr>
              <a:t>olitical,</a:t>
            </a:r>
            <a:r>
              <a:rPr lang="en-GB" sz="7200" b="1" dirty="0">
                <a:solidFill>
                  <a:srgbClr val="000000"/>
                </a:solidFill>
                <a:ea typeface="Times New Roman" panose="02020603050405020304" pitchFamily="18" charset="0"/>
                <a:cs typeface="Times New Roman" panose="02020603050405020304" pitchFamily="18" charset="0"/>
              </a:rPr>
              <a:t> E</a:t>
            </a:r>
            <a:r>
              <a:rPr lang="en-GB" sz="7200" dirty="0">
                <a:solidFill>
                  <a:srgbClr val="000000"/>
                </a:solidFill>
                <a:ea typeface="Times New Roman" panose="02020603050405020304" pitchFamily="18" charset="0"/>
                <a:cs typeface="Times New Roman" panose="02020603050405020304" pitchFamily="18" charset="0"/>
              </a:rPr>
              <a:t>conomic,</a:t>
            </a:r>
            <a:r>
              <a:rPr lang="en-GB" sz="7200" b="1" dirty="0">
                <a:solidFill>
                  <a:srgbClr val="000000"/>
                </a:solidFill>
                <a:ea typeface="Times New Roman" panose="02020603050405020304" pitchFamily="18" charset="0"/>
                <a:cs typeface="Times New Roman" panose="02020603050405020304" pitchFamily="18" charset="0"/>
              </a:rPr>
              <a:t> S</a:t>
            </a:r>
            <a:r>
              <a:rPr lang="en-GB" sz="7200" dirty="0">
                <a:solidFill>
                  <a:srgbClr val="000000"/>
                </a:solidFill>
                <a:ea typeface="Times New Roman" panose="02020603050405020304" pitchFamily="18" charset="0"/>
                <a:cs typeface="Times New Roman" panose="02020603050405020304" pitchFamily="18" charset="0"/>
              </a:rPr>
              <a:t>ocial,</a:t>
            </a:r>
            <a:r>
              <a:rPr lang="en-GB" sz="7200" b="1" dirty="0">
                <a:solidFill>
                  <a:srgbClr val="000000"/>
                </a:solidFill>
                <a:ea typeface="Times New Roman" panose="02020603050405020304" pitchFamily="18" charset="0"/>
                <a:cs typeface="Times New Roman" panose="02020603050405020304" pitchFamily="18" charset="0"/>
              </a:rPr>
              <a:t> T</a:t>
            </a:r>
            <a:r>
              <a:rPr lang="en-GB" sz="7200" dirty="0">
                <a:solidFill>
                  <a:srgbClr val="000000"/>
                </a:solidFill>
                <a:ea typeface="Times New Roman" panose="02020603050405020304" pitchFamily="18" charset="0"/>
                <a:cs typeface="Times New Roman" panose="02020603050405020304" pitchFamily="18" charset="0"/>
              </a:rPr>
              <a:t>echnological, </a:t>
            </a:r>
            <a:r>
              <a:rPr lang="en-GB" sz="7200" b="1" dirty="0">
                <a:solidFill>
                  <a:srgbClr val="000000"/>
                </a:solidFill>
                <a:ea typeface="Times New Roman" panose="02020603050405020304" pitchFamily="18" charset="0"/>
                <a:cs typeface="Times New Roman" panose="02020603050405020304" pitchFamily="18" charset="0"/>
              </a:rPr>
              <a:t>L</a:t>
            </a:r>
            <a:r>
              <a:rPr lang="en-GB" sz="7200" dirty="0">
                <a:solidFill>
                  <a:srgbClr val="000000"/>
                </a:solidFill>
                <a:ea typeface="Times New Roman" panose="02020603050405020304" pitchFamily="18" charset="0"/>
                <a:cs typeface="Times New Roman" panose="02020603050405020304" pitchFamily="18" charset="0"/>
              </a:rPr>
              <a:t>egal, </a:t>
            </a:r>
            <a:r>
              <a:rPr lang="en-GB" sz="7200" b="1" dirty="0">
                <a:solidFill>
                  <a:srgbClr val="000000"/>
                </a:solidFill>
                <a:ea typeface="Times New Roman" panose="02020603050405020304" pitchFamily="18" charset="0"/>
                <a:cs typeface="Times New Roman" panose="02020603050405020304" pitchFamily="18" charset="0"/>
              </a:rPr>
              <a:t>E</a:t>
            </a:r>
            <a:r>
              <a:rPr lang="en-GB" sz="7200" dirty="0">
                <a:solidFill>
                  <a:srgbClr val="000000"/>
                </a:solidFill>
                <a:ea typeface="Times New Roman" panose="02020603050405020304" pitchFamily="18" charset="0"/>
                <a:cs typeface="Times New Roman" panose="02020603050405020304" pitchFamily="18" charset="0"/>
              </a:rPr>
              <a:t>nvironmental)</a:t>
            </a:r>
            <a:endParaRPr lang="ru-RU" sz="7200" dirty="0">
              <a:ea typeface="Calibri" panose="020F0502020204030204" pitchFamily="34" charset="0"/>
              <a:cs typeface="Times New Roman" panose="02020603050405020304" pitchFamily="18" charset="0"/>
            </a:endParaRPr>
          </a:p>
          <a:p>
            <a:pPr>
              <a:lnSpc>
                <a:spcPct val="120000"/>
              </a:lnSpc>
            </a:pPr>
            <a:r>
              <a:rPr lang="en-US" sz="6400" b="1" dirty="0">
                <a:solidFill>
                  <a:srgbClr val="000000"/>
                </a:solidFill>
                <a:latin typeface="Raleway" panose="020B0604020202020204" pitchFamily="2" charset="-52"/>
              </a:rPr>
              <a:t>PESTLE Analysis of the NHS</a:t>
            </a:r>
            <a:endParaRPr lang="ru-RU" sz="6400" b="1" dirty="0">
              <a:ea typeface="Calibri" panose="020F0502020204030204" pitchFamily="34" charset="0"/>
              <a:cs typeface="Times New Roman" panose="02020603050405020304" pitchFamily="18" charset="0"/>
            </a:endParaRPr>
          </a:p>
          <a:p>
            <a:pPr>
              <a:lnSpc>
                <a:spcPct val="120000"/>
              </a:lnSpc>
            </a:pPr>
            <a:r>
              <a:rPr lang="en-US" sz="6400" b="1" dirty="0">
                <a:solidFill>
                  <a:srgbClr val="000000"/>
                </a:solidFill>
                <a:latin typeface="Raleway" pitchFamily="2" charset="-52"/>
              </a:rPr>
              <a:t>1.Political Factors(Brexit uncertainties(-))</a:t>
            </a:r>
          </a:p>
          <a:p>
            <a:pPr marL="0" indent="0">
              <a:lnSpc>
                <a:spcPct val="120000"/>
              </a:lnSpc>
              <a:buNone/>
            </a:pPr>
            <a:r>
              <a:rPr lang="en-US" sz="6400" b="1" dirty="0">
                <a:solidFill>
                  <a:srgbClr val="000000"/>
                </a:solidFill>
                <a:latin typeface="Raleway" pitchFamily="2" charset="-52"/>
              </a:rPr>
              <a:t>   </a:t>
            </a:r>
            <a:r>
              <a:rPr lang="en-US" sz="6400" b="1" dirty="0"/>
              <a:t>2.</a:t>
            </a:r>
            <a:r>
              <a:rPr lang="en-US" sz="6400" b="1" dirty="0">
                <a:solidFill>
                  <a:srgbClr val="000000"/>
                </a:solidFill>
                <a:latin typeface="Raleway" pitchFamily="2" charset="-52"/>
              </a:rPr>
              <a:t> Economic Factors(Economic downturn(-))</a:t>
            </a:r>
          </a:p>
          <a:p>
            <a:pPr>
              <a:lnSpc>
                <a:spcPct val="120000"/>
              </a:lnSpc>
            </a:pPr>
            <a:r>
              <a:rPr lang="en-US" sz="6400" b="1" dirty="0">
                <a:solidFill>
                  <a:srgbClr val="000000"/>
                </a:solidFill>
                <a:latin typeface="Raleway" pitchFamily="2" charset="-52"/>
              </a:rPr>
              <a:t> 3.Sociocultural factors(Aging population(-))</a:t>
            </a:r>
          </a:p>
          <a:p>
            <a:pPr marL="0" indent="0">
              <a:lnSpc>
                <a:spcPct val="120000"/>
              </a:lnSpc>
              <a:buNone/>
            </a:pPr>
            <a:r>
              <a:rPr lang="en-US" sz="6400" b="1" dirty="0">
                <a:solidFill>
                  <a:srgbClr val="000000"/>
                </a:solidFill>
                <a:latin typeface="Raleway" pitchFamily="2" charset="-52"/>
              </a:rPr>
              <a:t>   4.Technological Factors(Improved healthcare(+))</a:t>
            </a:r>
          </a:p>
          <a:p>
            <a:pPr>
              <a:lnSpc>
                <a:spcPct val="120000"/>
              </a:lnSpc>
            </a:pPr>
            <a:r>
              <a:rPr lang="en-US" sz="6400" b="1" dirty="0">
                <a:solidFill>
                  <a:srgbClr val="000000"/>
                </a:solidFill>
                <a:latin typeface="Raleway" pitchFamily="2" charset="-52"/>
              </a:rPr>
              <a:t> 5.Legal Factors (Litigation(-))</a:t>
            </a:r>
          </a:p>
          <a:p>
            <a:pPr marL="0" indent="0">
              <a:lnSpc>
                <a:spcPct val="120000"/>
              </a:lnSpc>
              <a:buNone/>
            </a:pPr>
            <a:r>
              <a:rPr lang="en-US" sz="6400" b="1" dirty="0">
                <a:solidFill>
                  <a:srgbClr val="000000"/>
                </a:solidFill>
                <a:latin typeface="Raleway" pitchFamily="2" charset="-52"/>
              </a:rPr>
              <a:t>   6. Environmental(</a:t>
            </a:r>
            <a:r>
              <a:rPr lang="en-US" sz="6400" b="1" dirty="0"/>
              <a:t>Covid-19(-))</a:t>
            </a:r>
            <a:endParaRPr lang="en-US" sz="6400" b="1" dirty="0">
              <a:solidFill>
                <a:srgbClr val="000000"/>
              </a:solidFill>
              <a:latin typeface="Raleway" pitchFamily="2" charset="-52"/>
            </a:endParaRPr>
          </a:p>
          <a:p>
            <a:endParaRPr lang="ru-RU" sz="2200" dirty="0">
              <a:ea typeface="Calibri" panose="020F0502020204030204" pitchFamily="34" charset="0"/>
              <a:cs typeface="Times New Roman" panose="02020603050405020304" pitchFamily="18" charset="0"/>
            </a:endParaRPr>
          </a:p>
          <a:p>
            <a:endParaRPr lang="ru-RU" sz="2200" dirty="0">
              <a:ea typeface="Calibri" panose="020F0502020204030204" pitchFamily="34" charset="0"/>
              <a:cs typeface="Times New Roman" panose="02020603050405020304" pitchFamily="18" charset="0"/>
            </a:endParaRPr>
          </a:p>
          <a:p>
            <a:endParaRPr lang="ru-RU" sz="2200" dirty="0">
              <a:effectLst/>
              <a:ea typeface="Calibri" panose="020F0502020204030204" pitchFamily="34" charset="0"/>
              <a:cs typeface="Times New Roman" panose="02020603050405020304" pitchFamily="18" charset="0"/>
            </a:endParaRPr>
          </a:p>
          <a:p>
            <a:pPr marL="0" lvl="0" indent="0" algn="just" fontAlgn="base">
              <a:lnSpc>
                <a:spcPct val="107000"/>
              </a:lnSpc>
              <a:spcAft>
                <a:spcPts val="800"/>
              </a:spcAft>
              <a:buSzPts val="1000"/>
              <a:buNone/>
              <a:tabLst>
                <a:tab pos="457200" algn="l"/>
              </a:tabLst>
            </a:pPr>
            <a:endParaRPr lang="ru-RU" dirty="0"/>
          </a:p>
        </p:txBody>
      </p:sp>
      <p:pic>
        <p:nvPicPr>
          <p:cNvPr id="8" name="Рисунок 7">
            <a:extLst>
              <a:ext uri="{FF2B5EF4-FFF2-40B4-BE49-F238E27FC236}">
                <a16:creationId xmlns:a16="http://schemas.microsoft.com/office/drawing/2014/main" id="{07F4C8AC-452F-0DA6-FB01-5E8569F616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7067" y="2142376"/>
            <a:ext cx="4919346" cy="3289935"/>
          </a:xfrm>
          <a:prstGeom prst="rect">
            <a:avLst/>
          </a:prstGeom>
        </p:spPr>
      </p:pic>
      <p:pic>
        <p:nvPicPr>
          <p:cNvPr id="9" name="Рисунок 8">
            <a:extLst>
              <a:ext uri="{FF2B5EF4-FFF2-40B4-BE49-F238E27FC236}">
                <a16:creationId xmlns:a16="http://schemas.microsoft.com/office/drawing/2014/main" id="{B24F4C99-04CE-9A56-5A12-6E01EA8AAF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2401" y="4791128"/>
            <a:ext cx="2169584" cy="1518181"/>
          </a:xfrm>
          <a:prstGeom prst="rect">
            <a:avLst/>
          </a:prstGeom>
        </p:spPr>
      </p:pic>
    </p:spTree>
    <p:extLst>
      <p:ext uri="{BB962C8B-B14F-4D97-AF65-F5344CB8AC3E}">
        <p14:creationId xmlns:p14="http://schemas.microsoft.com/office/powerpoint/2010/main" val="8473198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48C8A74-D5C3-C0A4-FED8-0A525A5C60A6}"/>
              </a:ext>
            </a:extLst>
          </p:cNvPr>
          <p:cNvSpPr>
            <a:spLocks noGrp="1"/>
          </p:cNvSpPr>
          <p:nvPr>
            <p:ph type="title"/>
          </p:nvPr>
        </p:nvSpPr>
        <p:spPr>
          <a:xfrm>
            <a:off x="769938" y="152399"/>
            <a:ext cx="10058400" cy="794200"/>
          </a:xfrm>
        </p:spPr>
        <p:txBody>
          <a:bodyPr>
            <a:normAutofit/>
          </a:bodyPr>
          <a:lstStyle/>
          <a:p>
            <a:r>
              <a:rPr lang="en-US" sz="3600" dirty="0">
                <a:latin typeface="+mn-lt"/>
              </a:rPr>
              <a:t>Fishbone Diagram</a:t>
            </a:r>
            <a:endParaRPr lang="ru-RU" sz="3600" dirty="0">
              <a:latin typeface="+mn-lt"/>
            </a:endParaRPr>
          </a:p>
        </p:txBody>
      </p:sp>
      <p:sp>
        <p:nvSpPr>
          <p:cNvPr id="7" name="Объект 6">
            <a:extLst>
              <a:ext uri="{FF2B5EF4-FFF2-40B4-BE49-F238E27FC236}">
                <a16:creationId xmlns:a16="http://schemas.microsoft.com/office/drawing/2014/main" id="{BFFD03B5-7863-708D-80E1-F866A85AA8D6}"/>
              </a:ext>
            </a:extLst>
          </p:cNvPr>
          <p:cNvSpPr>
            <a:spLocks noGrp="1"/>
          </p:cNvSpPr>
          <p:nvPr>
            <p:ph idx="1"/>
          </p:nvPr>
        </p:nvSpPr>
        <p:spPr>
          <a:xfrm>
            <a:off x="922338" y="856072"/>
            <a:ext cx="10058400" cy="4997001"/>
          </a:xfrm>
        </p:spPr>
        <p:txBody>
          <a:bodyPr/>
          <a:lstStyle/>
          <a:p>
            <a:pPr marL="0" indent="0">
              <a:buNone/>
            </a:pPr>
            <a:r>
              <a:rPr lang="en-US" b="1" i="0" dirty="0">
                <a:solidFill>
                  <a:srgbClr val="202122"/>
                </a:solidFill>
                <a:effectLst/>
              </a:rPr>
              <a:t>Ishikawa diagrams</a:t>
            </a:r>
            <a:r>
              <a:rPr lang="en-US" b="0" i="0" dirty="0">
                <a:solidFill>
                  <a:srgbClr val="202122"/>
                </a:solidFill>
                <a:effectLst/>
              </a:rPr>
              <a:t> (also called </a:t>
            </a:r>
            <a:r>
              <a:rPr lang="en-US" b="1" i="0" dirty="0">
                <a:solidFill>
                  <a:srgbClr val="202122"/>
                </a:solidFill>
                <a:effectLst/>
              </a:rPr>
              <a:t>fishbone diagrams</a:t>
            </a:r>
            <a:r>
              <a:rPr lang="en-US" b="0" i="0" dirty="0">
                <a:solidFill>
                  <a:srgbClr val="202122"/>
                </a:solidFill>
                <a:effectLst/>
              </a:rPr>
              <a:t>, </a:t>
            </a:r>
            <a:r>
              <a:rPr lang="en-US" b="1" i="0" dirty="0">
                <a:solidFill>
                  <a:srgbClr val="202122"/>
                </a:solidFill>
                <a:effectLst/>
              </a:rPr>
              <a:t>herringbone diagrams</a:t>
            </a:r>
            <a:r>
              <a:rPr lang="en-US" b="0" i="0" dirty="0">
                <a:solidFill>
                  <a:srgbClr val="202122"/>
                </a:solidFill>
                <a:effectLst/>
              </a:rPr>
              <a:t>, </a:t>
            </a:r>
            <a:r>
              <a:rPr lang="en-US" b="1" i="0" dirty="0">
                <a:solidFill>
                  <a:srgbClr val="202122"/>
                </a:solidFill>
                <a:effectLst/>
              </a:rPr>
              <a:t>cause-and-effect diagrams</a:t>
            </a:r>
            <a:r>
              <a:rPr lang="en-US" b="0" i="0" dirty="0">
                <a:solidFill>
                  <a:srgbClr val="202122"/>
                </a:solidFill>
                <a:effectLst/>
              </a:rPr>
              <a:t>, or </a:t>
            </a:r>
            <a:r>
              <a:rPr lang="en-US" b="1" i="0" dirty="0" err="1">
                <a:solidFill>
                  <a:srgbClr val="202122"/>
                </a:solidFill>
                <a:effectLst/>
              </a:rPr>
              <a:t>Fishikawa</a:t>
            </a:r>
            <a:r>
              <a:rPr lang="en-US" b="0" i="0" dirty="0">
                <a:solidFill>
                  <a:srgbClr val="202122"/>
                </a:solidFill>
                <a:effectLst/>
              </a:rPr>
              <a:t>) are </a:t>
            </a:r>
            <a:r>
              <a:rPr lang="en-US" b="0" i="0" strike="noStrike" dirty="0">
                <a:solidFill>
                  <a:schemeClr val="tx1"/>
                </a:solidFill>
                <a:effectLst/>
              </a:rPr>
              <a:t>causal diagrams</a:t>
            </a:r>
            <a:r>
              <a:rPr lang="en-US" b="0" i="0" dirty="0">
                <a:solidFill>
                  <a:schemeClr val="tx1"/>
                </a:solidFill>
                <a:effectLst/>
              </a:rPr>
              <a:t> </a:t>
            </a:r>
            <a:r>
              <a:rPr lang="en-US" b="0" i="0" dirty="0">
                <a:solidFill>
                  <a:srgbClr val="202122"/>
                </a:solidFill>
                <a:effectLst/>
              </a:rPr>
              <a:t>created by </a:t>
            </a:r>
            <a:r>
              <a:rPr lang="en-US" b="0" i="0" u="none" strike="noStrike" dirty="0">
                <a:solidFill>
                  <a:schemeClr val="tx1"/>
                </a:solidFill>
                <a:effectLst/>
              </a:rPr>
              <a:t>Kaoru Ishikawa</a:t>
            </a:r>
            <a:r>
              <a:rPr lang="en-US" b="0" i="0" dirty="0">
                <a:solidFill>
                  <a:schemeClr val="tx1"/>
                </a:solidFill>
                <a:effectLst/>
              </a:rPr>
              <a:t> </a:t>
            </a:r>
            <a:r>
              <a:rPr lang="en-US" b="0" i="0" dirty="0">
                <a:solidFill>
                  <a:srgbClr val="202122"/>
                </a:solidFill>
                <a:effectLst/>
              </a:rPr>
              <a:t>that show the potential </a:t>
            </a:r>
            <a:r>
              <a:rPr lang="en-US" b="0" i="0" u="none" strike="noStrike" dirty="0">
                <a:solidFill>
                  <a:schemeClr val="tx1"/>
                </a:solidFill>
                <a:effectLst/>
              </a:rPr>
              <a:t>causes</a:t>
            </a:r>
            <a:r>
              <a:rPr lang="en-US" b="0" i="0" dirty="0">
                <a:solidFill>
                  <a:srgbClr val="202122"/>
                </a:solidFill>
                <a:effectLst/>
              </a:rPr>
              <a:t> of a specific event.</a:t>
            </a:r>
            <a:endParaRPr lang="en-GB" dirty="0"/>
          </a:p>
          <a:p>
            <a:pPr marL="0" indent="0">
              <a:buNone/>
            </a:pPr>
            <a:endParaRPr lang="en-GB" dirty="0"/>
          </a:p>
          <a:p>
            <a:pPr marL="0" indent="0">
              <a:buNone/>
            </a:pPr>
            <a:endParaRPr lang="en-GB" dirty="0"/>
          </a:p>
          <a:p>
            <a:pPr marL="0" indent="0">
              <a:buNone/>
            </a:pPr>
            <a:endParaRPr lang="en-GB" dirty="0"/>
          </a:p>
        </p:txBody>
      </p:sp>
      <p:sp>
        <p:nvSpPr>
          <p:cNvPr id="37" name="Rectangle 34">
            <a:extLst>
              <a:ext uri="{FF2B5EF4-FFF2-40B4-BE49-F238E27FC236}">
                <a16:creationId xmlns:a16="http://schemas.microsoft.com/office/drawing/2014/main" id="{21968A38-0887-E2E8-80CE-6DA7967E3CC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8" name="Rectangle 52">
            <a:extLst>
              <a:ext uri="{FF2B5EF4-FFF2-40B4-BE49-F238E27FC236}">
                <a16:creationId xmlns:a16="http://schemas.microsoft.com/office/drawing/2014/main" id="{2C623DFD-3B90-5A05-4E0E-11CF6855BE18}"/>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2" name="Rectangle 86">
            <a:extLst>
              <a:ext uri="{FF2B5EF4-FFF2-40B4-BE49-F238E27FC236}">
                <a16:creationId xmlns:a16="http://schemas.microsoft.com/office/drawing/2014/main" id="{B1B43FA6-D9E1-E110-051D-E486B9A70825}"/>
              </a:ext>
            </a:extLst>
          </p:cNvPr>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0" name="Rectangle 52">
            <a:extLst>
              <a:ext uri="{FF2B5EF4-FFF2-40B4-BE49-F238E27FC236}">
                <a16:creationId xmlns:a16="http://schemas.microsoft.com/office/drawing/2014/main" id="{74CE446D-DC85-589F-E258-0FC7FEA0A5D2}"/>
              </a:ext>
            </a:extLst>
          </p:cNvPr>
          <p:cNvSpPr>
            <a:spLocks noChangeArrowheads="1"/>
          </p:cNvSpPr>
          <p:nvPr/>
        </p:nvSpPr>
        <p:spPr bwMode="auto">
          <a:xfrm>
            <a:off x="533400" y="8219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41" name="Рисунок 40">
            <a:extLst>
              <a:ext uri="{FF2B5EF4-FFF2-40B4-BE49-F238E27FC236}">
                <a16:creationId xmlns:a16="http://schemas.microsoft.com/office/drawing/2014/main" id="{83024426-5ACC-FAA7-1D94-85D29666D2DF}"/>
              </a:ext>
            </a:extLst>
          </p:cNvPr>
          <p:cNvPicPr>
            <a:picLocks noChangeAspect="1"/>
          </p:cNvPicPr>
          <p:nvPr/>
        </p:nvPicPr>
        <p:blipFill>
          <a:blip r:embed="rId2"/>
          <a:stretch>
            <a:fillRect/>
          </a:stretch>
        </p:blipFill>
        <p:spPr>
          <a:xfrm>
            <a:off x="931112" y="1760353"/>
            <a:ext cx="9897226" cy="4732866"/>
          </a:xfrm>
          <a:prstGeom prst="rect">
            <a:avLst/>
          </a:prstGeom>
        </p:spPr>
      </p:pic>
    </p:spTree>
    <p:extLst>
      <p:ext uri="{BB962C8B-B14F-4D97-AF65-F5344CB8AC3E}">
        <p14:creationId xmlns:p14="http://schemas.microsoft.com/office/powerpoint/2010/main" val="9604952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ppt_x"/>
                                          </p:val>
                                        </p:tav>
                                        <p:tav tm="100000">
                                          <p:val>
                                            <p:strVal val="#ppt_x"/>
                                          </p:val>
                                        </p:tav>
                                      </p:tavLst>
                                    </p:anim>
                                    <p:anim calcmode="lin" valueType="num">
                                      <p:cBhvr additive="base">
                                        <p:cTn id="2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9709-AB71-D857-66CD-314DFD5BFB3C}"/>
              </a:ext>
            </a:extLst>
          </p:cNvPr>
          <p:cNvSpPr>
            <a:spLocks noGrp="1"/>
          </p:cNvSpPr>
          <p:nvPr>
            <p:ph type="title"/>
          </p:nvPr>
        </p:nvSpPr>
        <p:spPr/>
        <p:txBody>
          <a:bodyPr>
            <a:normAutofit fontScale="90000"/>
          </a:bodyPr>
          <a:lstStyle/>
          <a:p>
            <a:br>
              <a:rPr lang="en-US" dirty="0"/>
            </a:br>
            <a:br>
              <a:rPr lang="en-US" dirty="0"/>
            </a:br>
            <a:br>
              <a:rPr lang="en-US" dirty="0"/>
            </a:br>
            <a:endParaRPr lang="en-US" sz="4000" dirty="0"/>
          </a:p>
        </p:txBody>
      </p:sp>
      <p:graphicFrame>
        <p:nvGraphicFramePr>
          <p:cNvPr id="4" name="Content Placeholder 3">
            <a:extLst>
              <a:ext uri="{FF2B5EF4-FFF2-40B4-BE49-F238E27FC236}">
                <a16:creationId xmlns:a16="http://schemas.microsoft.com/office/drawing/2014/main" id="{21B8778D-43B9-5BFF-1B0C-33B6DE8D9F97}"/>
              </a:ext>
            </a:extLst>
          </p:cNvPr>
          <p:cNvGraphicFramePr>
            <a:graphicFrameLocks noGrp="1"/>
          </p:cNvGraphicFramePr>
          <p:nvPr>
            <p:ph idx="1"/>
            <p:extLst>
              <p:ext uri="{D42A27DB-BD31-4B8C-83A1-F6EECF244321}">
                <p14:modId xmlns:p14="http://schemas.microsoft.com/office/powerpoint/2010/main" val="813432595"/>
              </p:ext>
            </p:extLst>
          </p:nvPr>
        </p:nvGraphicFramePr>
        <p:xfrm>
          <a:off x="1096963" y="1846263"/>
          <a:ext cx="10058400"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262654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4CC594A-A820-450F-B363-C19201FCF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9FAB3DA-E9ED-4574-ABCC-378BC0FF1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DAFBBFC-51E4-C9DF-5D35-1C654E2BE4EB}"/>
              </a:ext>
            </a:extLst>
          </p:cNvPr>
          <p:cNvSpPr>
            <a:spLocks noGrp="1"/>
          </p:cNvSpPr>
          <p:nvPr>
            <p:ph type="title"/>
          </p:nvPr>
        </p:nvSpPr>
        <p:spPr>
          <a:xfrm>
            <a:off x="492370" y="516835"/>
            <a:ext cx="3084844" cy="2103875"/>
          </a:xfrm>
        </p:spPr>
        <p:txBody>
          <a:bodyPr>
            <a:normAutofit/>
          </a:bodyPr>
          <a:lstStyle/>
          <a:p>
            <a:r>
              <a:rPr lang="en-GB" sz="3600" dirty="0">
                <a:solidFill>
                  <a:srgbClr val="FFFFFF"/>
                </a:solidFill>
              </a:rPr>
              <a:t>Making rational decisions with defined criteria</a:t>
            </a:r>
            <a:br>
              <a:rPr lang="en-GB" sz="3600" dirty="0">
                <a:solidFill>
                  <a:srgbClr val="FFFFFF"/>
                </a:solidFill>
              </a:rPr>
            </a:br>
            <a:endParaRPr lang="en-US" sz="3600" dirty="0">
              <a:solidFill>
                <a:srgbClr val="FFFFFF"/>
              </a:solidFill>
            </a:endParaRPr>
          </a:p>
        </p:txBody>
      </p:sp>
      <p:sp>
        <p:nvSpPr>
          <p:cNvPr id="3" name="Content Placeholder 2">
            <a:extLst>
              <a:ext uri="{FF2B5EF4-FFF2-40B4-BE49-F238E27FC236}">
                <a16:creationId xmlns:a16="http://schemas.microsoft.com/office/drawing/2014/main" id="{FAA65AEA-72DC-3751-B2FF-F58C7050CEA9}"/>
              </a:ext>
            </a:extLst>
          </p:cNvPr>
          <p:cNvSpPr>
            <a:spLocks noGrp="1"/>
          </p:cNvSpPr>
          <p:nvPr>
            <p:ph idx="1"/>
          </p:nvPr>
        </p:nvSpPr>
        <p:spPr>
          <a:xfrm>
            <a:off x="492371" y="2653800"/>
            <a:ext cx="3084844" cy="3335519"/>
          </a:xfrm>
        </p:spPr>
        <p:txBody>
          <a:bodyPr>
            <a:normAutofit/>
          </a:bodyPr>
          <a:lstStyle/>
          <a:p>
            <a:r>
              <a:rPr lang="en-US" b="0" i="0" dirty="0">
                <a:solidFill>
                  <a:schemeClr val="bg1"/>
                </a:solidFill>
                <a:effectLst/>
              </a:rPr>
              <a:t>Rational decision making </a:t>
            </a:r>
            <a:r>
              <a:rPr lang="en-US" b="1" i="0" dirty="0">
                <a:solidFill>
                  <a:schemeClr val="bg1"/>
                </a:solidFill>
                <a:effectLst/>
              </a:rPr>
              <a:t>leverages objective data, logic, and analysis instead of subjectivity and intuition to help solve a problem or achieve a goal</a:t>
            </a:r>
            <a:r>
              <a:rPr lang="en-US" b="0" i="0" dirty="0">
                <a:solidFill>
                  <a:schemeClr val="bg1"/>
                </a:solidFill>
                <a:effectLst/>
              </a:rPr>
              <a:t>.</a:t>
            </a:r>
            <a:endParaRPr lang="en-US" dirty="0">
              <a:solidFill>
                <a:schemeClr val="bg1"/>
              </a:solidFill>
            </a:endParaRPr>
          </a:p>
        </p:txBody>
      </p:sp>
      <p:sp>
        <p:nvSpPr>
          <p:cNvPr id="24" name="Rectangle 23">
            <a:extLst>
              <a:ext uri="{FF2B5EF4-FFF2-40B4-BE49-F238E27FC236}">
                <a16:creationId xmlns:a16="http://schemas.microsoft.com/office/drawing/2014/main" id="{53B8D6B0-55D6-48DC-86D8-FD95D5F11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
            <a:extLst>
              <a:ext uri="{FF2B5EF4-FFF2-40B4-BE49-F238E27FC236}">
                <a16:creationId xmlns:a16="http://schemas.microsoft.com/office/drawing/2014/main" id="{D9C30609-EED6-4FBE-BE67-D4C9929E34B3}"/>
              </a:ext>
            </a:extLst>
          </p:cNvPr>
          <p:cNvSpPr>
            <a:spLocks noChangeArrowheads="1"/>
          </p:cNvSpPr>
          <p:nvPr/>
        </p:nvSpPr>
        <p:spPr bwMode="auto">
          <a:xfrm>
            <a:off x="3021013" y="3354589"/>
            <a:ext cx="184731" cy="682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25392" rIns="91440" bIns="25392"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endParaRPr kumimoji="0" lang="en-US" altLang="en-US" b="0" i="0" u="none" strike="noStrike" cap="none" normalizeH="0" baseline="0">
              <a:ln>
                <a:noFill/>
              </a:ln>
              <a:solidFill>
                <a:srgbClr val="365F91"/>
              </a:solidFill>
              <a:effectLst/>
              <a:latin typeface="Arial" panose="020B0604020202020204" pitchFamily="34" charset="0"/>
              <a:cs typeface="Times New Roman" panose="02020603050405020304" pitchFamily="18" charset="0"/>
            </a:endParaRPr>
          </a:p>
          <a:p>
            <a:pPr marL="0" marR="0" lvl="0" indent="0" algn="l" defTabSz="914400" rtl="0" eaLnBrk="0" fontAlgn="base" latinLnBrk="0" hangingPunct="0">
              <a:spcBef>
                <a:spcPct val="0"/>
              </a:spcBef>
              <a:spcAft>
                <a:spcPts val="600"/>
              </a:spcAft>
              <a:buClrTx/>
              <a:buSzTx/>
              <a:buFontTx/>
              <a:buNone/>
              <a:tabLst/>
            </a:pPr>
            <a:endParaRPr kumimoji="0" lang="en-US" altLang="en-US" b="0" i="0" u="none" strike="noStrike" cap="none" normalizeH="0" baseline="0">
              <a:ln>
                <a:noFill/>
              </a:ln>
              <a:solidFill>
                <a:schemeClr val="tx1"/>
              </a:solidFill>
              <a:effectLst/>
              <a:latin typeface="Arial" panose="020B0604020202020204" pitchFamily="34" charset="0"/>
            </a:endParaRPr>
          </a:p>
        </p:txBody>
      </p:sp>
      <p:pic>
        <p:nvPicPr>
          <p:cNvPr id="5" name="Рисунок 4">
            <a:extLst>
              <a:ext uri="{FF2B5EF4-FFF2-40B4-BE49-F238E27FC236}">
                <a16:creationId xmlns:a16="http://schemas.microsoft.com/office/drawing/2014/main" id="{CB45E162-8072-FC27-872F-370503AC090B}"/>
              </a:ext>
            </a:extLst>
          </p:cNvPr>
          <p:cNvPicPr>
            <a:picLocks noChangeAspect="1"/>
          </p:cNvPicPr>
          <p:nvPr/>
        </p:nvPicPr>
        <p:blipFill>
          <a:blip r:embed="rId2"/>
          <a:stretch>
            <a:fillRect/>
          </a:stretch>
        </p:blipFill>
        <p:spPr>
          <a:xfrm>
            <a:off x="5876093" y="-74411"/>
            <a:ext cx="5045679" cy="6858000"/>
          </a:xfrm>
          <a:prstGeom prst="rect">
            <a:avLst/>
          </a:prstGeom>
        </p:spPr>
      </p:pic>
    </p:spTree>
    <p:extLst>
      <p:ext uri="{BB962C8B-B14F-4D97-AF65-F5344CB8AC3E}">
        <p14:creationId xmlns:p14="http://schemas.microsoft.com/office/powerpoint/2010/main" val="14854431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7C3321-7F46-AC63-9B2C-CC0E28239FBB}"/>
              </a:ext>
            </a:extLst>
          </p:cNvPr>
          <p:cNvSpPr>
            <a:spLocks noGrp="1"/>
          </p:cNvSpPr>
          <p:nvPr>
            <p:ph type="title"/>
          </p:nvPr>
        </p:nvSpPr>
        <p:spPr/>
        <p:txBody>
          <a:bodyPr/>
          <a:lstStyle/>
          <a:p>
            <a:r>
              <a:rPr lang="en-US" dirty="0"/>
              <a:t>SMART Targets</a:t>
            </a:r>
            <a:endParaRPr lang="ru-RU" dirty="0"/>
          </a:p>
        </p:txBody>
      </p:sp>
      <p:pic>
        <p:nvPicPr>
          <p:cNvPr id="5" name="Объект 4">
            <a:extLst>
              <a:ext uri="{FF2B5EF4-FFF2-40B4-BE49-F238E27FC236}">
                <a16:creationId xmlns:a16="http://schemas.microsoft.com/office/drawing/2014/main" id="{8BA6E5F6-AA4F-B2A0-5B45-341546E63415}"/>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6637867" y="1967971"/>
            <a:ext cx="5317066" cy="3886200"/>
          </a:xfrm>
        </p:spPr>
      </p:pic>
      <p:sp>
        <p:nvSpPr>
          <p:cNvPr id="10" name="TextBox 9">
            <a:extLst>
              <a:ext uri="{FF2B5EF4-FFF2-40B4-BE49-F238E27FC236}">
                <a16:creationId xmlns:a16="http://schemas.microsoft.com/office/drawing/2014/main" id="{C8C5BC55-370E-1141-2755-D8EC1C851902}"/>
              </a:ext>
            </a:extLst>
          </p:cNvPr>
          <p:cNvSpPr txBox="1"/>
          <p:nvPr/>
        </p:nvSpPr>
        <p:spPr>
          <a:xfrm>
            <a:off x="5207000" y="537031"/>
            <a:ext cx="6096000" cy="1200329"/>
          </a:xfrm>
          <a:prstGeom prst="rect">
            <a:avLst/>
          </a:prstGeom>
          <a:noFill/>
        </p:spPr>
        <p:txBody>
          <a:bodyPr wrap="square">
            <a:spAutoFit/>
          </a:bodyPr>
          <a:lstStyle/>
          <a:p>
            <a:r>
              <a:rPr lang="en-US" b="0" i="0" dirty="0">
                <a:solidFill>
                  <a:srgbClr val="444444"/>
                </a:solidFill>
                <a:effectLst/>
                <a:latin typeface="Lato" panose="020B0604020202020204" pitchFamily="34" charset="0"/>
              </a:rPr>
              <a:t>Setting SMART Goals means you can clarify your ideas and focus your efforts, which allows you to allocate your time in a way that promises the most return and the highest chance of achieving your goals.</a:t>
            </a:r>
            <a:endParaRPr lang="ru-RU" dirty="0"/>
          </a:p>
        </p:txBody>
      </p:sp>
      <p:sp>
        <p:nvSpPr>
          <p:cNvPr id="12" name="TextBox 11">
            <a:extLst>
              <a:ext uri="{FF2B5EF4-FFF2-40B4-BE49-F238E27FC236}">
                <a16:creationId xmlns:a16="http://schemas.microsoft.com/office/drawing/2014/main" id="{21CBC42F-0D36-E06F-4810-962833928801}"/>
              </a:ext>
            </a:extLst>
          </p:cNvPr>
          <p:cNvSpPr txBox="1"/>
          <p:nvPr/>
        </p:nvSpPr>
        <p:spPr>
          <a:xfrm>
            <a:off x="423334" y="2274838"/>
            <a:ext cx="6096000" cy="2308324"/>
          </a:xfrm>
          <a:prstGeom prst="rect">
            <a:avLst/>
          </a:prstGeom>
          <a:noFill/>
        </p:spPr>
        <p:txBody>
          <a:bodyPr wrap="square">
            <a:spAutoFit/>
          </a:bodyPr>
          <a:lstStyle/>
          <a:p>
            <a:r>
              <a:rPr lang="en-US" b="1" dirty="0"/>
              <a:t>Specific</a:t>
            </a:r>
            <a:r>
              <a:rPr lang="en-US" dirty="0"/>
              <a:t> - I want to swap workers for robots</a:t>
            </a:r>
          </a:p>
          <a:p>
            <a:r>
              <a:rPr lang="en-US" b="1" dirty="0"/>
              <a:t>Measurable</a:t>
            </a:r>
            <a:r>
              <a:rPr lang="en-US" dirty="0"/>
              <a:t>- Our goal is for the company to need 15% fewer workers</a:t>
            </a:r>
          </a:p>
          <a:p>
            <a:r>
              <a:rPr lang="en-US" b="1" dirty="0"/>
              <a:t>Attainable</a:t>
            </a:r>
            <a:r>
              <a:rPr lang="en-US" dirty="0"/>
              <a:t>- My research has shown that we will be need by 10% less worker in that case</a:t>
            </a:r>
          </a:p>
          <a:p>
            <a:r>
              <a:rPr lang="en-US" b="1" dirty="0"/>
              <a:t>Realistic</a:t>
            </a:r>
            <a:r>
              <a:rPr lang="en-US" dirty="0"/>
              <a:t>-By swap worker for robots we will be need lees employees</a:t>
            </a:r>
          </a:p>
          <a:p>
            <a:r>
              <a:rPr lang="en-US" b="1" dirty="0"/>
              <a:t>Time-Bound</a:t>
            </a:r>
            <a:r>
              <a:rPr lang="en-US" dirty="0"/>
              <a:t>- 4-7 years</a:t>
            </a:r>
            <a:endParaRPr lang="ru-RU" dirty="0"/>
          </a:p>
        </p:txBody>
      </p:sp>
    </p:spTree>
    <p:extLst>
      <p:ext uri="{BB962C8B-B14F-4D97-AF65-F5344CB8AC3E}">
        <p14:creationId xmlns:p14="http://schemas.microsoft.com/office/powerpoint/2010/main" val="63419834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1000"/>
                                        <p:tgtEl>
                                          <p:spTgt spid="10">
                                            <p:txEl>
                                              <p:pRg st="0" end="0"/>
                                            </p:txEl>
                                          </p:spTgt>
                                        </p:tgtEl>
                                      </p:cBhvr>
                                    </p:animEffect>
                                    <p:anim calcmode="lin" valueType="num">
                                      <p:cBhvr>
                                        <p:cTn id="12"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1" end="1"/>
                                            </p:txEl>
                                          </p:spTgt>
                                        </p:tgtEl>
                                        <p:attrNameLst>
                                          <p:attrName>style.visibility</p:attrName>
                                        </p:attrNameLst>
                                      </p:cBhvr>
                                      <p:to>
                                        <p:strVal val="visible"/>
                                      </p:to>
                                    </p:set>
                                    <p:anim calcmode="lin" valueType="num">
                                      <p:cBhvr additive="base">
                                        <p:cTn id="31"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anim calcmode="lin" valueType="num">
                                      <p:cBhvr additive="base">
                                        <p:cTn id="37"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
                                            <p:txEl>
                                              <p:pRg st="3" end="3"/>
                                            </p:txEl>
                                          </p:spTgt>
                                        </p:tgtEl>
                                        <p:attrNameLst>
                                          <p:attrName>style.visibility</p:attrName>
                                        </p:attrNameLst>
                                      </p:cBhvr>
                                      <p:to>
                                        <p:strVal val="visible"/>
                                      </p:to>
                                    </p:set>
                                    <p:anim calcmode="lin" valueType="num">
                                      <p:cBhvr additive="base">
                                        <p:cTn id="43"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xEl>
                                              <p:pRg st="4" end="4"/>
                                            </p:txEl>
                                          </p:spTgt>
                                        </p:tgtEl>
                                        <p:attrNameLst>
                                          <p:attrName>style.visibility</p:attrName>
                                        </p:attrNameLst>
                                      </p:cBhvr>
                                      <p:to>
                                        <p:strVal val="visible"/>
                                      </p:to>
                                    </p:set>
                                    <p:anim calcmode="lin" valueType="num">
                                      <p:cBhvr additive="base">
                                        <p:cTn id="49"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D855-17B0-0FE8-22E9-408DADE0377A}"/>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C93C4163-22B0-358F-C72A-29E0EB9333C6}"/>
              </a:ext>
            </a:extLst>
          </p:cNvPr>
          <p:cNvSpPr>
            <a:spLocks noGrp="1"/>
          </p:cNvSpPr>
          <p:nvPr>
            <p:ph idx="1"/>
          </p:nvPr>
        </p:nvSpPr>
        <p:spPr>
          <a:xfrm>
            <a:off x="1165014" y="1737360"/>
            <a:ext cx="10058400" cy="4023360"/>
          </a:xfrm>
        </p:spPr>
        <p:txBody>
          <a:bodyPr>
            <a:normAutofit fontScale="92500" lnSpcReduction="10000"/>
          </a:bodyPr>
          <a:lstStyle/>
          <a:p>
            <a:r>
              <a:rPr lang="en-US" dirty="0">
                <a:hlinkClick r:id="rId2"/>
              </a:rPr>
              <a:t>1.https://www.theguardian.com/society/2016/jan/18/10-truths-about-britains-health-service?CMP=share_btn_tw</a:t>
            </a:r>
            <a:r>
              <a:rPr lang="en-US" dirty="0"/>
              <a:t> </a:t>
            </a:r>
          </a:p>
          <a:p>
            <a:pPr marL="0" indent="0">
              <a:buNone/>
            </a:pPr>
            <a:r>
              <a:rPr lang="en-US" dirty="0">
                <a:hlinkClick r:id="rId3"/>
              </a:rPr>
              <a:t> 2.NHS Sickness Absence Rates - NHS Digital</a:t>
            </a:r>
            <a:endParaRPr lang="en-US" dirty="0"/>
          </a:p>
          <a:p>
            <a:r>
              <a:rPr lang="en-US" dirty="0">
                <a:hlinkClick r:id="rId4"/>
              </a:rPr>
              <a:t>3. https://www.nuffieldtrust.org.uk/files/2019-03/1553101044_heaj6918-workforce-briefing-190320-web.pdf</a:t>
            </a:r>
            <a:endParaRPr lang="en-US" dirty="0"/>
          </a:p>
          <a:p>
            <a:r>
              <a:rPr lang="en-US" dirty="0">
                <a:hlinkClick r:id="rId5"/>
              </a:rPr>
              <a:t>4. https://www.e-days.com/news/understaffing-and-how-can-it-damage-your-business#:~:text=Understaffing%20can%20cause%20one%20of,help%20them%20buy%20from%20you</a:t>
            </a:r>
            <a:r>
              <a:rPr lang="en-US" dirty="0"/>
              <a:t> </a:t>
            </a:r>
          </a:p>
          <a:p>
            <a:pPr marL="0" indent="0">
              <a:buNone/>
            </a:pPr>
            <a:r>
              <a:rPr lang="en-US" dirty="0"/>
              <a:t> 5. </a:t>
            </a:r>
            <a:r>
              <a:rPr lang="en-US" b="0" i="0" dirty="0">
                <a:solidFill>
                  <a:srgbClr val="202122"/>
                </a:solidFill>
                <a:effectLst/>
                <a:latin typeface="Arial" panose="020B0604020202020204" pitchFamily="34" charset="0"/>
              </a:rPr>
              <a:t>Ishikawa, Kaoru (1968). </a:t>
            </a:r>
            <a:r>
              <a:rPr lang="en-US" b="0" i="1" dirty="0">
                <a:solidFill>
                  <a:srgbClr val="202122"/>
                </a:solidFill>
                <a:effectLst/>
                <a:latin typeface="Arial" panose="020B0604020202020204" pitchFamily="34" charset="0"/>
              </a:rPr>
              <a:t>Guide to Quality Control</a:t>
            </a:r>
            <a:r>
              <a:rPr lang="en-US" b="0" i="0" dirty="0">
                <a:solidFill>
                  <a:srgbClr val="202122"/>
                </a:solidFill>
                <a:effectLst/>
                <a:latin typeface="Arial" panose="020B0604020202020204" pitchFamily="34" charset="0"/>
              </a:rPr>
              <a:t>. Tokyo: JUSE.</a:t>
            </a:r>
          </a:p>
          <a:p>
            <a:pPr marL="0" indent="0">
              <a:buNone/>
            </a:pPr>
            <a:r>
              <a:rPr lang="en-US" dirty="0">
                <a:solidFill>
                  <a:srgbClr val="202122"/>
                </a:solidFill>
                <a:latin typeface="Arial" panose="020B0604020202020204" pitchFamily="34" charset="0"/>
              </a:rPr>
              <a:t> 6. </a:t>
            </a:r>
            <a:r>
              <a:rPr lang="en-US" dirty="0">
                <a:solidFill>
                  <a:srgbClr val="202122"/>
                </a:solidFill>
                <a:latin typeface="Arial" panose="020B0604020202020204" pitchFamily="34" charset="0"/>
                <a:hlinkClick r:id="rId6"/>
              </a:rPr>
              <a:t>https://www.advergize.com/insights/pestle-analysis-examples-to-unlock-business-growth/</a:t>
            </a:r>
            <a:r>
              <a:rPr lang="en-US" dirty="0">
                <a:solidFill>
                  <a:srgbClr val="202122"/>
                </a:solidFill>
                <a:latin typeface="Arial" panose="020B0604020202020204" pitchFamily="34" charset="0"/>
              </a:rPr>
              <a:t> </a:t>
            </a:r>
          </a:p>
          <a:p>
            <a:pPr marL="0" indent="0">
              <a:buNone/>
            </a:pPr>
            <a:r>
              <a:rPr lang="en-US" dirty="0">
                <a:solidFill>
                  <a:srgbClr val="202122"/>
                </a:solidFill>
                <a:latin typeface="Arial" panose="020B0604020202020204" pitchFamily="34" charset="0"/>
              </a:rPr>
              <a:t> 7. </a:t>
            </a:r>
            <a:r>
              <a:rPr lang="en-US" dirty="0">
                <a:solidFill>
                  <a:srgbClr val="202122"/>
                </a:solidFill>
                <a:latin typeface="Arial" panose="020B0604020202020204" pitchFamily="34" charset="0"/>
                <a:hlinkClick r:id="rId7"/>
              </a:rPr>
              <a:t>https://www.hydratemarketing.com/blog/the-importance-of-setting-smart-goals</a:t>
            </a:r>
            <a:r>
              <a:rPr lang="en-US" dirty="0">
                <a:solidFill>
                  <a:srgbClr val="202122"/>
                </a:solidFill>
                <a:latin typeface="Arial" panose="020B0604020202020204" pitchFamily="34" charset="0"/>
              </a:rPr>
              <a:t> </a:t>
            </a:r>
            <a:endParaRPr lang="en-US" dirty="0"/>
          </a:p>
        </p:txBody>
      </p:sp>
    </p:spTree>
    <p:extLst>
      <p:ext uri="{BB962C8B-B14F-4D97-AF65-F5344CB8AC3E}">
        <p14:creationId xmlns:p14="http://schemas.microsoft.com/office/powerpoint/2010/main" val="12501722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884</TotalTime>
  <Words>825</Words>
  <Application>Microsoft Office PowerPoint</Application>
  <PresentationFormat>Широкоэкранный</PresentationFormat>
  <Paragraphs>60</Paragraphs>
  <Slides>11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11</vt:i4>
      </vt:variant>
    </vt:vector>
  </HeadingPairs>
  <TitlesOfParts>
    <vt:vector size="18" baseType="lpstr">
      <vt:lpstr>Arial</vt:lpstr>
      <vt:lpstr>Calibri</vt:lpstr>
      <vt:lpstr>Calibri Light</vt:lpstr>
      <vt:lpstr>Lato</vt:lpstr>
      <vt:lpstr>Poppins</vt:lpstr>
      <vt:lpstr>Raleway</vt:lpstr>
      <vt:lpstr>Ретро</vt:lpstr>
      <vt:lpstr>Addressing the problem of staff shortage in Proper Care, UK</vt:lpstr>
      <vt:lpstr> Introduction</vt:lpstr>
      <vt:lpstr>Propblem</vt:lpstr>
      <vt:lpstr>What is understaffing?</vt:lpstr>
      <vt:lpstr>5 ways understaffing can damage your business </vt:lpstr>
      <vt:lpstr>PESTLE</vt:lpstr>
      <vt:lpstr>Fishbone Diagram</vt:lpstr>
      <vt:lpstr>   </vt:lpstr>
      <vt:lpstr>Making rational decisions with defined criteria </vt:lpstr>
      <vt:lpstr>SMART Targets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Addressing the problem of staff shortage in Proper Care, UK</dc:title>
  <dc:creator>Liviu Hadirca</dc:creator>
  <cp:lastModifiedBy>Liviu Hadirca</cp:lastModifiedBy>
  <cp:revision>10</cp:revision>
  <dcterms:created xsi:type="dcterms:W3CDTF">2022-07-03T10:48:02Z</dcterms:created>
  <dcterms:modified xsi:type="dcterms:W3CDTF">2022-07-10T00:38:25Z</dcterms:modified>
</cp:coreProperties>
</file>