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56" r:id="rId2"/>
    <p:sldId id="257" r:id="rId3"/>
    <p:sldId id="266" r:id="rId4"/>
    <p:sldId id="259" r:id="rId5"/>
    <p:sldId id="261" r:id="rId6"/>
    <p:sldId id="267" r:id="rId7"/>
    <p:sldId id="263"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530751-E35E-4340-B16D-F26B7808A965}" v="2983" dt="2021-08-02T19:41:10.6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7065" autoAdjust="0"/>
  </p:normalViewPr>
  <p:slideViewPr>
    <p:cSldViewPr snapToGrid="0">
      <p:cViewPr varScale="1">
        <p:scale>
          <a:sx n="81" d="100"/>
          <a:sy n="81" d="100"/>
        </p:scale>
        <p:origin x="20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191011-1106-4A46-9380-CC3B0AF93CD5}" type="datetimeFigureOut">
              <a:rPr lang="en-GB" smtClean="0"/>
              <a:t>03/08/2021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1953C4-8EC8-4C15-9D2F-813E5BFEDED5}" type="slidenum">
              <a:rPr lang="en-GB" smtClean="0"/>
              <a:t>‹#›</a:t>
            </a:fld>
            <a:endParaRPr lang="en-GB"/>
          </a:p>
        </p:txBody>
      </p:sp>
    </p:spTree>
    <p:extLst>
      <p:ext uri="{BB962C8B-B14F-4D97-AF65-F5344CB8AC3E}">
        <p14:creationId xmlns:p14="http://schemas.microsoft.com/office/powerpoint/2010/main" val="3077010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Academic skills include strong academic, writing, and presenting skills, as well as computer skills, reference skills, critical thinking, and reflective practice. It may also include the testing of reading, writing, and listening skills as part of a thorough evaluation. Academic abilities are necessary for a student to enhance the learning process by possessing real content understanding. It can aid a student's learning process and provide them with valuable experience on the road to success. It may also be beneficial to the young generation's effective growth in society as a whole (Turner, et al., 2011). Employability skills are described as transferrable skills that are required for a person to be employable. An individual with strong understanding of technology and subject may offer a set of talents to the company to satisfy the job's expectations. Employability skills are more crucial for an employee since the job market is becoming increasingly competitive, and companies are looking for individuals who are flexible, initiative, and can work on a variety of tasks in a variety of situations (Nisha, and </a:t>
            </a:r>
            <a:r>
              <a:rPr lang="en-GB" b="0" i="0" dirty="0" err="1">
                <a:solidFill>
                  <a:srgbClr val="000000"/>
                </a:solidFill>
                <a:effectLst/>
                <a:latin typeface="Times New Roman" panose="02020603050405020304" pitchFamily="18" charset="0"/>
              </a:rPr>
              <a:t>Rajasekaran</a:t>
            </a:r>
            <a:r>
              <a:rPr lang="en-GB" b="0" i="0" dirty="0">
                <a:solidFill>
                  <a:srgbClr val="000000"/>
                </a:solidFill>
                <a:effectLst/>
                <a:latin typeface="Times New Roman" panose="02020603050405020304" pitchFamily="18" charset="0"/>
              </a:rPr>
              <a:t>, 2018). Academic and employability abilities may help a person become more efficient in many aspects of life. Employability skills may help an individual overcome issues in the job and collaborate with others. Academic talents may boost a person's confidence and improve their ability to participate in many departments as well as outside of the classroom (</a:t>
            </a:r>
            <a:r>
              <a:rPr lang="en-GB" b="0" i="0" dirty="0" err="1">
                <a:solidFill>
                  <a:srgbClr val="000000"/>
                </a:solidFill>
                <a:effectLst/>
                <a:latin typeface="Times New Roman" panose="02020603050405020304" pitchFamily="18" charset="0"/>
              </a:rPr>
              <a:t>Tentama</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Abdillah</a:t>
            </a:r>
            <a:r>
              <a:rPr lang="en-GB" b="0" i="0" dirty="0">
                <a:solidFill>
                  <a:srgbClr val="000000"/>
                </a:solidFill>
                <a:effectLst/>
                <a:latin typeface="Times New Roman" panose="02020603050405020304" pitchFamily="18" charset="0"/>
              </a:rPr>
              <a:t>, 2019). In this presentation, I have chosen health management</a:t>
            </a:r>
          </a:p>
          <a:p>
            <a:pPr algn="l"/>
            <a:r>
              <a:rPr lang="en-GB" b="0" i="0" dirty="0">
                <a:solidFill>
                  <a:srgbClr val="000000"/>
                </a:solidFill>
                <a:effectLst/>
                <a:latin typeface="Times New Roman" panose="02020603050405020304" pitchFamily="18" charset="0"/>
              </a:rPr>
              <a:t>career as the topic of discussion. This presentation will discuss my personal skills as well as the skills needed to be a healthcare manager</a:t>
            </a:r>
          </a:p>
          <a:p>
            <a:endParaRPr lang="en-GB" dirty="0"/>
          </a:p>
        </p:txBody>
      </p:sp>
      <p:sp>
        <p:nvSpPr>
          <p:cNvPr id="4" name="Slide Number Placeholder 3"/>
          <p:cNvSpPr>
            <a:spLocks noGrp="1"/>
          </p:cNvSpPr>
          <p:nvPr>
            <p:ph type="sldNum" sz="quarter" idx="5"/>
          </p:nvPr>
        </p:nvSpPr>
        <p:spPr/>
        <p:txBody>
          <a:bodyPr/>
          <a:lstStyle/>
          <a:p>
            <a:fld id="{A21953C4-8EC8-4C15-9D2F-813E5BFEDED5}" type="slidenum">
              <a:rPr lang="en-GB" smtClean="0"/>
              <a:t>2</a:t>
            </a:fld>
            <a:endParaRPr lang="en-GB"/>
          </a:p>
        </p:txBody>
      </p:sp>
    </p:spTree>
    <p:extLst>
      <p:ext uri="{BB962C8B-B14F-4D97-AF65-F5344CB8AC3E}">
        <p14:creationId xmlns:p14="http://schemas.microsoft.com/office/powerpoint/2010/main" val="492953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Healthcare Manager Skills and Qualifications</a:t>
            </a:r>
          </a:p>
          <a:p>
            <a:pPr algn="l"/>
            <a:r>
              <a:rPr lang="en-GB" b="0" i="0" dirty="0">
                <a:solidFill>
                  <a:srgbClr val="000000"/>
                </a:solidFill>
                <a:effectLst/>
                <a:latin typeface="Times New Roman" panose="02020603050405020304" pitchFamily="18" charset="0"/>
              </a:rPr>
              <a:t>Health managers do diverse duties in different institutions and situations, such as health services planning, management and coordination. A medical manager needs expertise in the health industry, and should fluently be able to communicate orally and in writing, patient-focused, should have good time management skills, initiative and leadership skills. They should also have team working and collaboration skills, flexible and innovative abilities to solve problems, analytics and adaptable methods and to discover solutions. Capacity to operate under pressure, adapt swiftly to change and technical skills is important for such a task. Health manager also has to have graduates, such as Masters, MBA and PhD, or an equivalent degree in a course linked to health (Reed.co.uk. 2021).</a:t>
            </a:r>
          </a:p>
          <a:p>
            <a:endParaRPr lang="en-GB" dirty="0"/>
          </a:p>
        </p:txBody>
      </p:sp>
      <p:sp>
        <p:nvSpPr>
          <p:cNvPr id="4" name="Slide Number Placeholder 3"/>
          <p:cNvSpPr>
            <a:spLocks noGrp="1"/>
          </p:cNvSpPr>
          <p:nvPr>
            <p:ph type="sldNum" sz="quarter" idx="5"/>
          </p:nvPr>
        </p:nvSpPr>
        <p:spPr/>
        <p:txBody>
          <a:bodyPr/>
          <a:lstStyle/>
          <a:p>
            <a:fld id="{A21953C4-8EC8-4C15-9D2F-813E5BFEDED5}" type="slidenum">
              <a:rPr lang="en-GB" smtClean="0"/>
              <a:t>3</a:t>
            </a:fld>
            <a:endParaRPr lang="en-GB"/>
          </a:p>
        </p:txBody>
      </p:sp>
    </p:spTree>
    <p:extLst>
      <p:ext uri="{BB962C8B-B14F-4D97-AF65-F5344CB8AC3E}">
        <p14:creationId xmlns:p14="http://schemas.microsoft.com/office/powerpoint/2010/main" val="3457787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SWOT analysis is a strategic technique for the identification of strengths, weaknesses, opportunities and threats in rivalry with companies or projects (</a:t>
            </a:r>
            <a:r>
              <a:rPr lang="en-GB" b="0" i="0" dirty="0" err="1">
                <a:solidFill>
                  <a:srgbClr val="000000"/>
                </a:solidFill>
                <a:effectLst/>
                <a:latin typeface="Times New Roman" panose="02020603050405020304" pitchFamily="18" charset="0"/>
              </a:rPr>
              <a:t>Sarsby</a:t>
            </a:r>
            <a:r>
              <a:rPr lang="en-GB" b="0" i="0" dirty="0">
                <a:solidFill>
                  <a:srgbClr val="000000"/>
                </a:solidFill>
                <a:effectLst/>
                <a:latin typeface="Times New Roman" panose="02020603050405020304" pitchFamily="18" charset="0"/>
              </a:rPr>
              <a:t>, 2016). My strengths include; outstanding communication skills, I can collaborate well with people, I am able to under pressure, empathetic, assertive, team player and a good listener. My weaknesses are; I tend to overthink, my organization skills are poor, I am a perfectionist at times and I have inadequate technological skill. I have the opportunity to learn about different patient needs. I will be able to establish good network with other senior professionals once I become a healthcare manager. With the fast-changing technology it is hard to keep up sometimes and this is a threat to my career goal. Competition from other candidates with same career interest is a huge threat since it might reduce my chances of being a healthcare manager.</a:t>
            </a:r>
          </a:p>
          <a:p>
            <a:pPr algn="l"/>
            <a:r>
              <a:rPr lang="en-GB" b="0" i="0" dirty="0">
                <a:solidFill>
                  <a:srgbClr val="000000"/>
                </a:solidFill>
                <a:effectLst/>
                <a:latin typeface="Times New Roman" panose="02020603050405020304" pitchFamily="18" charset="0"/>
              </a:rPr>
              <a:t>Health managers are responsible and must have a range of skills for complete institutions, departments and medical practices. Understanding and adhering to present regulations, as well as adapting to new ones, are analytical skills. It is also critical to effectively communicate policies and procedures to other health professionals, as well as to ensure compliance with current rules and legislation. My outstanding communication skills will enable me to be successful in my future career as a healthcare manger by ensuring I clearly communicate the policies that the staff members need to adhere to at work. Current advancement in healthcare technology and data analytics for the use of software or electronic health records (EHR) coding and categorization</a:t>
            </a:r>
          </a:p>
          <a:p>
            <a:pPr algn="l"/>
            <a:r>
              <a:rPr lang="en-GB" b="0" i="0" dirty="0">
                <a:solidFill>
                  <a:srgbClr val="000000"/>
                </a:solidFill>
                <a:effectLst/>
                <a:latin typeface="Times New Roman" panose="02020603050405020304" pitchFamily="18" charset="0"/>
              </a:rPr>
              <a:t>deployments are examples of technical skills and this is a skill which I also possess. Another talent is judgment and decision making, which entails </a:t>
            </a:r>
            <a:r>
              <a:rPr lang="en-GB" b="0" i="0" dirty="0" err="1">
                <a:solidFill>
                  <a:srgbClr val="000000"/>
                </a:solidFill>
                <a:effectLst/>
                <a:latin typeface="Times New Roman" panose="02020603050405020304" pitchFamily="18" charset="0"/>
              </a:rPr>
              <a:t>analyzing</a:t>
            </a:r>
            <a:r>
              <a:rPr lang="en-GB" b="0" i="0" dirty="0">
                <a:solidFill>
                  <a:srgbClr val="000000"/>
                </a:solidFill>
                <a:effectLst/>
                <a:latin typeface="Times New Roman" panose="02020603050405020304" pitchFamily="18" charset="0"/>
              </a:rPr>
              <a:t> both the advantages and drawbacks of different acts in order to choose which are the most suitable.</a:t>
            </a:r>
          </a:p>
          <a:p>
            <a:endParaRPr lang="en-GB" dirty="0"/>
          </a:p>
        </p:txBody>
      </p:sp>
      <p:sp>
        <p:nvSpPr>
          <p:cNvPr id="4" name="Slide Number Placeholder 3"/>
          <p:cNvSpPr>
            <a:spLocks noGrp="1"/>
          </p:cNvSpPr>
          <p:nvPr>
            <p:ph type="sldNum" sz="quarter" idx="5"/>
          </p:nvPr>
        </p:nvSpPr>
        <p:spPr/>
        <p:txBody>
          <a:bodyPr/>
          <a:lstStyle/>
          <a:p>
            <a:fld id="{A21953C4-8EC8-4C15-9D2F-813E5BFEDED5}" type="slidenum">
              <a:rPr lang="en-GB" smtClean="0"/>
              <a:t>4</a:t>
            </a:fld>
            <a:endParaRPr lang="en-GB"/>
          </a:p>
        </p:txBody>
      </p:sp>
    </p:spTree>
    <p:extLst>
      <p:ext uri="{BB962C8B-B14F-4D97-AF65-F5344CB8AC3E}">
        <p14:creationId xmlns:p14="http://schemas.microsoft.com/office/powerpoint/2010/main" val="2185530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To achieve my major goal of becoming a healthcare manager in future, I will first work on improving my time management and organizational skills. Here, I will first use the Eisenhower method of time management to prioritize my activities. The Eisenhower technique is a time management approach that might help you prioritize your activities more effectively. This time management approach assesses each of your assigned jobs. Using quadrants of four parts, all of your duties are evaluated and put together (Kirillov, et al., 2015). I will then ensure all my task are completed according to the most important to the least important and on time. This will encourage me to start multitasking in the near future. I will then have to attain a degree in healthcare management in a renowned university in the United Kingdom. Here, I will first have to send an application to the university and after joining the course, I will make sure I work hard and get excellent grades. This will enable me to attain a first-class </a:t>
            </a:r>
            <a:r>
              <a:rPr lang="en-GB" b="0" i="0" dirty="0" err="1">
                <a:solidFill>
                  <a:srgbClr val="000000"/>
                </a:solidFill>
                <a:effectLst/>
                <a:latin typeface="Times New Roman" panose="02020603050405020304" pitchFamily="18" charset="0"/>
              </a:rPr>
              <a:t>honors</a:t>
            </a:r>
            <a:r>
              <a:rPr lang="en-GB" b="0" i="0" dirty="0">
                <a:solidFill>
                  <a:srgbClr val="000000"/>
                </a:solidFill>
                <a:effectLst/>
                <a:latin typeface="Times New Roman" panose="02020603050405020304" pitchFamily="18" charset="0"/>
              </a:rPr>
              <a:t> degree in healthcare management. Lastly, I will go after my goal of becoming a healthcare manager. I will first have to apply for a job in a healthcare setting where I will work towards becoming a healthcare assistant manager. Here, I will have the opportunity to learn from the existing manager.</a:t>
            </a:r>
          </a:p>
          <a:p>
            <a:endParaRPr lang="en-GB" dirty="0"/>
          </a:p>
        </p:txBody>
      </p:sp>
      <p:sp>
        <p:nvSpPr>
          <p:cNvPr id="4" name="Slide Number Placeholder 3"/>
          <p:cNvSpPr>
            <a:spLocks noGrp="1"/>
          </p:cNvSpPr>
          <p:nvPr>
            <p:ph type="sldNum" sz="quarter" idx="5"/>
          </p:nvPr>
        </p:nvSpPr>
        <p:spPr/>
        <p:txBody>
          <a:bodyPr/>
          <a:lstStyle/>
          <a:p>
            <a:fld id="{A21953C4-8EC8-4C15-9D2F-813E5BFEDED5}" type="slidenum">
              <a:rPr lang="en-GB" smtClean="0"/>
              <a:t>5</a:t>
            </a:fld>
            <a:endParaRPr lang="en-GB"/>
          </a:p>
        </p:txBody>
      </p:sp>
    </p:spTree>
    <p:extLst>
      <p:ext uri="{BB962C8B-B14F-4D97-AF65-F5344CB8AC3E}">
        <p14:creationId xmlns:p14="http://schemas.microsoft.com/office/powerpoint/2010/main" val="681184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Academic and employability abilities may help a person become more efficient in many aspects of life. Employability skills may help an individual overcome issues in the job and collaborate with others. Academic talents may boost a person's confidence and improve their ability to participate in many departments as well as outside of the classroom. Healthcare management was the chosen career topic for this presentation. Health managers are responsible and must have a range of skills for complete institutions, departments and medical practices. These skills have been carefully discussed in this paper including my personal SWOT analysis and personal development plan.</a:t>
            </a:r>
          </a:p>
          <a:p>
            <a:endParaRPr lang="en-GB" dirty="0"/>
          </a:p>
        </p:txBody>
      </p:sp>
      <p:sp>
        <p:nvSpPr>
          <p:cNvPr id="4" name="Slide Number Placeholder 3"/>
          <p:cNvSpPr>
            <a:spLocks noGrp="1"/>
          </p:cNvSpPr>
          <p:nvPr>
            <p:ph type="sldNum" sz="quarter" idx="5"/>
          </p:nvPr>
        </p:nvSpPr>
        <p:spPr/>
        <p:txBody>
          <a:bodyPr/>
          <a:lstStyle/>
          <a:p>
            <a:fld id="{A21953C4-8EC8-4C15-9D2F-813E5BFEDED5}" type="slidenum">
              <a:rPr lang="en-GB" smtClean="0"/>
              <a:t>6</a:t>
            </a:fld>
            <a:endParaRPr lang="en-GB"/>
          </a:p>
        </p:txBody>
      </p:sp>
    </p:spTree>
    <p:extLst>
      <p:ext uri="{BB962C8B-B14F-4D97-AF65-F5344CB8AC3E}">
        <p14:creationId xmlns:p14="http://schemas.microsoft.com/office/powerpoint/2010/main" val="2365482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8/3/2021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80583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63344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8/3/2021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03646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8/3/2021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99381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8/3/2021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10151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8/3/2021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80891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8/3/2021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8484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78321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8/3/2021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956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0662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8/3/2021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79136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8/3/2021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84349321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ea typeface="+mj-lt"/>
                <a:cs typeface="+mj-lt"/>
              </a:rPr>
              <a:t>BMSW4001 Academic and Employability Skills</a:t>
            </a:r>
            <a:endParaRPr lang="en-US" b="1" dirty="0">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9574B-A258-484C-9785-817C584B2509}"/>
              </a:ext>
            </a:extLst>
          </p:cNvPr>
          <p:cNvSpPr>
            <a:spLocks noGrp="1"/>
          </p:cNvSpPr>
          <p:nvPr>
            <p:ph type="title"/>
          </p:nvPr>
        </p:nvSpPr>
        <p:spPr/>
        <p:txBody>
          <a:bodyPr/>
          <a:lstStyle/>
          <a:p>
            <a:r>
              <a:rPr lang="en-US" b="1" dirty="0">
                <a:cs typeface="Calibri Light"/>
              </a:rPr>
              <a:t>Introduction </a:t>
            </a:r>
            <a:endParaRPr lang="en-US" b="1">
              <a:cs typeface="Calibri Light"/>
            </a:endParaRPr>
          </a:p>
        </p:txBody>
      </p:sp>
      <p:sp>
        <p:nvSpPr>
          <p:cNvPr id="3" name="Content Placeholder 2">
            <a:extLst>
              <a:ext uri="{FF2B5EF4-FFF2-40B4-BE49-F238E27FC236}">
                <a16:creationId xmlns:a16="http://schemas.microsoft.com/office/drawing/2014/main" id="{FDEB4CB2-17BB-4ABD-BFF9-F32D67900ECF}"/>
              </a:ext>
            </a:extLst>
          </p:cNvPr>
          <p:cNvSpPr>
            <a:spLocks noGrp="1"/>
          </p:cNvSpPr>
          <p:nvPr>
            <p:ph idx="1"/>
          </p:nvPr>
        </p:nvSpPr>
        <p:spPr/>
        <p:txBody>
          <a:bodyPr vert="horz" lIns="91440" tIns="45720" rIns="91440" bIns="45720" rtlCol="0" anchor="t">
            <a:normAutofit/>
          </a:bodyPr>
          <a:lstStyle/>
          <a:p>
            <a:r>
              <a:rPr lang="en-US" dirty="0">
                <a:ea typeface="+mn-lt"/>
                <a:cs typeface="+mn-lt"/>
              </a:rPr>
              <a:t>Academic and employability skills may help a person become more efficient in many aspects of life. </a:t>
            </a:r>
          </a:p>
          <a:p>
            <a:r>
              <a:rPr lang="en-US" dirty="0">
                <a:ea typeface="+mn-lt"/>
                <a:cs typeface="+mn-lt"/>
              </a:rPr>
              <a:t>Employability skills may help an individual overcome issues in the job and collaborate with others. </a:t>
            </a:r>
          </a:p>
          <a:p>
            <a:r>
              <a:rPr lang="en-US" dirty="0">
                <a:ea typeface="+mn-lt"/>
                <a:cs typeface="+mn-lt"/>
              </a:rPr>
              <a:t>Academic talents may boost a person's confidence and improve their ability to participate in many areas.</a:t>
            </a:r>
          </a:p>
          <a:p>
            <a:pPr marL="0" indent="0">
              <a:buNone/>
            </a:pPr>
            <a:r>
              <a:rPr lang="en-US">
                <a:ea typeface="+mn-lt"/>
                <a:cs typeface="+mn-lt"/>
              </a:rPr>
              <a:t>(Tentama, and Abdillah, 2019)</a:t>
            </a:r>
            <a:endParaRPr lang="en-US"/>
          </a:p>
          <a:p>
            <a:r>
              <a:rPr lang="en-US" dirty="0">
                <a:cs typeface="Calibri"/>
              </a:rPr>
              <a:t>In this presentation, I have chosen health management career as the topic of discussion. </a:t>
            </a:r>
          </a:p>
          <a:p>
            <a:r>
              <a:rPr lang="en-US" dirty="0">
                <a:cs typeface="Calibri"/>
              </a:rPr>
              <a:t>This presentation will discuss my personal skills as well as the skills needed to be a healthcare manager</a:t>
            </a:r>
          </a:p>
        </p:txBody>
      </p:sp>
    </p:spTree>
    <p:extLst>
      <p:ext uri="{BB962C8B-B14F-4D97-AF65-F5344CB8AC3E}">
        <p14:creationId xmlns:p14="http://schemas.microsoft.com/office/powerpoint/2010/main" val="1769465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11CC-E7A0-473F-907B-B2B92010CFF6}"/>
              </a:ext>
            </a:extLst>
          </p:cNvPr>
          <p:cNvSpPr>
            <a:spLocks noGrp="1"/>
          </p:cNvSpPr>
          <p:nvPr>
            <p:ph type="title"/>
          </p:nvPr>
        </p:nvSpPr>
        <p:spPr/>
        <p:txBody>
          <a:bodyPr>
            <a:normAutofit fontScale="90000"/>
          </a:bodyPr>
          <a:lstStyle/>
          <a:p>
            <a:br>
              <a:rPr lang="en-US" b="1" dirty="0">
                <a:ea typeface="+mj-lt"/>
                <a:cs typeface="+mj-lt"/>
              </a:rPr>
            </a:br>
            <a:r>
              <a:rPr lang="en-US" b="1">
                <a:ea typeface="+mj-lt"/>
                <a:cs typeface="+mj-lt"/>
              </a:rPr>
              <a:t>Skills and qualifications for a healthcare manager</a:t>
            </a:r>
          </a:p>
          <a:p>
            <a:endParaRPr lang="en-US" dirty="0">
              <a:cs typeface="Calibri Light"/>
            </a:endParaRPr>
          </a:p>
        </p:txBody>
      </p:sp>
      <p:sp>
        <p:nvSpPr>
          <p:cNvPr id="3" name="Content Placeholder 2">
            <a:extLst>
              <a:ext uri="{FF2B5EF4-FFF2-40B4-BE49-F238E27FC236}">
                <a16:creationId xmlns:a16="http://schemas.microsoft.com/office/drawing/2014/main" id="{0E25A842-A322-4F04-AF71-44F1B003CC77}"/>
              </a:ext>
            </a:extLst>
          </p:cNvPr>
          <p:cNvSpPr>
            <a:spLocks noGrp="1"/>
          </p:cNvSpPr>
          <p:nvPr>
            <p:ph sz="half" idx="1"/>
          </p:nvPr>
        </p:nvSpPr>
        <p:spPr>
          <a:xfrm>
            <a:off x="5120878" y="803187"/>
            <a:ext cx="6269591" cy="5441089"/>
          </a:xfrm>
        </p:spPr>
        <p:txBody>
          <a:bodyPr vert="horz" lIns="91440" tIns="45720" rIns="91440" bIns="45720" rtlCol="0" anchor="t">
            <a:normAutofit fontScale="85000" lnSpcReduction="20000"/>
          </a:bodyPr>
          <a:lstStyle/>
          <a:p>
            <a:r>
              <a:rPr lang="en-US" dirty="0">
                <a:ea typeface="+mn-lt"/>
                <a:cs typeface="+mn-lt"/>
              </a:rPr>
              <a:t>Experience in working for health care sector</a:t>
            </a:r>
            <a:endParaRPr lang="en-US" dirty="0">
              <a:cs typeface="Calibri" panose="020F0502020204030204"/>
            </a:endParaRPr>
          </a:p>
          <a:p>
            <a:r>
              <a:rPr lang="en-US" dirty="0">
                <a:ea typeface="+mn-lt"/>
                <a:cs typeface="+mn-lt"/>
              </a:rPr>
              <a:t>Oral and written communication skills</a:t>
            </a:r>
            <a:endParaRPr lang="en-US" dirty="0"/>
          </a:p>
          <a:p>
            <a:r>
              <a:rPr lang="en-US" dirty="0">
                <a:ea typeface="+mn-lt"/>
                <a:cs typeface="+mn-lt"/>
              </a:rPr>
              <a:t>Patient-focused</a:t>
            </a:r>
            <a:endParaRPr lang="en-US" dirty="0"/>
          </a:p>
          <a:p>
            <a:r>
              <a:rPr lang="en-US" dirty="0">
                <a:ea typeface="+mn-lt"/>
                <a:cs typeface="+mn-lt"/>
              </a:rPr>
              <a:t>Time management skills</a:t>
            </a:r>
            <a:endParaRPr lang="en-US" dirty="0"/>
          </a:p>
          <a:p>
            <a:r>
              <a:rPr lang="en-US" dirty="0">
                <a:ea typeface="+mn-lt"/>
                <a:cs typeface="+mn-lt"/>
              </a:rPr>
              <a:t>Initiative and leadership skills</a:t>
            </a:r>
            <a:endParaRPr lang="en-US" dirty="0"/>
          </a:p>
          <a:p>
            <a:r>
              <a:rPr lang="en-US" dirty="0">
                <a:ea typeface="+mn-lt"/>
                <a:cs typeface="+mn-lt"/>
              </a:rPr>
              <a:t>Team working and collaboration skills </a:t>
            </a:r>
            <a:endParaRPr lang="en-US" dirty="0"/>
          </a:p>
          <a:p>
            <a:r>
              <a:rPr lang="en-US" dirty="0">
                <a:ea typeface="+mn-lt"/>
                <a:cs typeface="+mn-lt"/>
              </a:rPr>
              <a:t>Flexible and creative ability to </a:t>
            </a:r>
            <a:r>
              <a:rPr lang="en-US">
                <a:ea typeface="+mn-lt"/>
                <a:cs typeface="+mn-lt"/>
              </a:rPr>
              <a:t>solve problems</a:t>
            </a:r>
          </a:p>
          <a:p>
            <a:r>
              <a:rPr lang="en-US">
                <a:ea typeface="+mn-lt"/>
                <a:cs typeface="+mn-lt"/>
              </a:rPr>
              <a:t>Analytical </a:t>
            </a:r>
            <a:r>
              <a:rPr lang="en-US" dirty="0">
                <a:ea typeface="+mn-lt"/>
                <a:cs typeface="+mn-lt"/>
              </a:rPr>
              <a:t>skills </a:t>
            </a:r>
          </a:p>
          <a:p>
            <a:r>
              <a:rPr lang="en-US" dirty="0">
                <a:ea typeface="+mn-lt"/>
                <a:cs typeface="+mn-lt"/>
              </a:rPr>
              <a:t>Ability to adapt to existing strategies and alternative solutions</a:t>
            </a:r>
          </a:p>
          <a:p>
            <a:r>
              <a:rPr lang="en-US" dirty="0">
                <a:ea typeface="+mn-lt"/>
                <a:cs typeface="+mn-lt"/>
              </a:rPr>
              <a:t>Capable to work under pressure</a:t>
            </a:r>
          </a:p>
          <a:p>
            <a:r>
              <a:rPr lang="en-US" dirty="0">
                <a:ea typeface="+mn-lt"/>
                <a:cs typeface="+mn-lt"/>
              </a:rPr>
              <a:t>Ability to quickly adapt to change </a:t>
            </a:r>
          </a:p>
          <a:p>
            <a:r>
              <a:rPr lang="en-US" dirty="0">
                <a:ea typeface="+mn-lt"/>
                <a:cs typeface="+mn-lt"/>
              </a:rPr>
              <a:t>Technical Skills </a:t>
            </a:r>
          </a:p>
          <a:p>
            <a:r>
              <a:rPr lang="en-US" dirty="0">
                <a:ea typeface="+mn-lt"/>
                <a:cs typeface="+mn-lt"/>
              </a:rPr>
              <a:t>A postgraduate qualification is preferred, for instance Masters, MBA or PhD or a qualification comparable in a healthcare course</a:t>
            </a:r>
          </a:p>
          <a:p>
            <a:pPr marL="0" indent="0">
              <a:buNone/>
            </a:pPr>
            <a:r>
              <a:rPr lang="en-US" dirty="0">
                <a:ea typeface="+mn-lt"/>
                <a:cs typeface="+mn-lt"/>
              </a:rPr>
              <a:t>(Reed.co.uk. 2021)</a:t>
            </a:r>
            <a:endParaRPr lang="en-US" dirty="0"/>
          </a:p>
          <a:p>
            <a:endParaRPr lang="en-US" dirty="0">
              <a:cs typeface="Calibri"/>
            </a:endParaRPr>
          </a:p>
          <a:p>
            <a:endParaRPr lang="en-US" dirty="0">
              <a:cs typeface="Calibri"/>
            </a:endParaRPr>
          </a:p>
        </p:txBody>
      </p:sp>
    </p:spTree>
    <p:extLst>
      <p:ext uri="{BB962C8B-B14F-4D97-AF65-F5344CB8AC3E}">
        <p14:creationId xmlns:p14="http://schemas.microsoft.com/office/powerpoint/2010/main" val="1704286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CFA57-B50A-4FD0-BC4B-DAB447B2294B}"/>
              </a:ext>
            </a:extLst>
          </p:cNvPr>
          <p:cNvSpPr>
            <a:spLocks noGrp="1"/>
          </p:cNvSpPr>
          <p:nvPr>
            <p:ph type="title"/>
          </p:nvPr>
        </p:nvSpPr>
        <p:spPr/>
        <p:txBody>
          <a:bodyPr/>
          <a:lstStyle/>
          <a:p>
            <a:r>
              <a:rPr lang="en-US" dirty="0">
                <a:cs typeface="Calibri Light"/>
              </a:rPr>
              <a:t>Personal SWOT Analysis</a:t>
            </a:r>
            <a:endParaRPr lang="en-US" dirty="0"/>
          </a:p>
        </p:txBody>
      </p:sp>
      <p:graphicFrame>
        <p:nvGraphicFramePr>
          <p:cNvPr id="5" name="Table 4">
            <a:extLst>
              <a:ext uri="{FF2B5EF4-FFF2-40B4-BE49-F238E27FC236}">
                <a16:creationId xmlns:a16="http://schemas.microsoft.com/office/drawing/2014/main" id="{A53D11A6-624F-457A-94C8-8C8AD6F8DC9A}"/>
              </a:ext>
            </a:extLst>
          </p:cNvPr>
          <p:cNvGraphicFramePr>
            <a:graphicFrameLocks noGrp="1"/>
          </p:cNvGraphicFramePr>
          <p:nvPr>
            <p:extLst>
              <p:ext uri="{D42A27DB-BD31-4B8C-83A1-F6EECF244321}">
                <p14:modId xmlns:p14="http://schemas.microsoft.com/office/powerpoint/2010/main" val="2304431078"/>
              </p:ext>
            </p:extLst>
          </p:nvPr>
        </p:nvGraphicFramePr>
        <p:xfrm>
          <a:off x="4580930" y="970766"/>
          <a:ext cx="6229350" cy="4568235"/>
        </p:xfrm>
        <a:graphic>
          <a:graphicData uri="http://schemas.openxmlformats.org/drawingml/2006/table">
            <a:tbl>
              <a:tblPr firstRow="1" bandRow="1">
                <a:tableStyleId>{5C22544A-7EE6-4342-B048-85BDC9FD1C3A}</a:tableStyleId>
              </a:tblPr>
              <a:tblGrid>
                <a:gridCol w="3114675">
                  <a:extLst>
                    <a:ext uri="{9D8B030D-6E8A-4147-A177-3AD203B41FA5}">
                      <a16:colId xmlns:a16="http://schemas.microsoft.com/office/drawing/2014/main" val="2177612190"/>
                    </a:ext>
                  </a:extLst>
                </a:gridCol>
                <a:gridCol w="3114675">
                  <a:extLst>
                    <a:ext uri="{9D8B030D-6E8A-4147-A177-3AD203B41FA5}">
                      <a16:colId xmlns:a16="http://schemas.microsoft.com/office/drawing/2014/main" val="795234157"/>
                    </a:ext>
                  </a:extLst>
                </a:gridCol>
              </a:tblGrid>
              <a:tr h="2409939">
                <a:tc>
                  <a:txBody>
                    <a:bodyPr/>
                    <a:lstStyle/>
                    <a:p>
                      <a:pPr lvl="0" algn="ctr">
                        <a:buNone/>
                      </a:pPr>
                      <a:r>
                        <a:rPr lang="en-AU" sz="1400" b="1">
                          <a:solidFill>
                            <a:schemeClr val="tx1">
                              <a:lumMod val="95000"/>
                              <a:lumOff val="5000"/>
                            </a:schemeClr>
                          </a:solidFill>
                          <a:effectLst/>
                        </a:rPr>
                        <a:t>STRENGTHS</a:t>
                      </a:r>
                      <a:endParaRPr lang="en-AU" sz="1400" b="1" dirty="0">
                        <a:solidFill>
                          <a:schemeClr val="tx1">
                            <a:lumMod val="95000"/>
                            <a:lumOff val="5000"/>
                          </a:schemeClr>
                        </a:solidFill>
                        <a:effectLst/>
                      </a:endParaRPr>
                    </a:p>
                    <a:p>
                      <a:pPr lvl="0" algn="ctr">
                        <a:buNone/>
                      </a:pPr>
                      <a:endParaRPr lang="en-AU" sz="1400" b="1" dirty="0">
                        <a:solidFill>
                          <a:schemeClr val="tx1">
                            <a:lumMod val="95000"/>
                            <a:lumOff val="5000"/>
                          </a:schemeClr>
                        </a:solidFill>
                        <a:effectLst/>
                      </a:endParaRPr>
                    </a:p>
                    <a:p>
                      <a:pPr marL="285750" lvl="0" indent="-285750" algn="l">
                        <a:buFont typeface="Arial"/>
                        <a:buChar char="•"/>
                      </a:pPr>
                      <a:r>
                        <a:rPr lang="en-AU" sz="1400">
                          <a:solidFill>
                            <a:schemeClr val="tx1">
                              <a:lumMod val="95000"/>
                              <a:lumOff val="5000"/>
                            </a:schemeClr>
                          </a:solidFill>
                          <a:effectLst/>
                        </a:rPr>
                        <a:t>I have outstanding communication skills</a:t>
                      </a:r>
                      <a:endParaRPr lang="en-AU" sz="1400" dirty="0">
                        <a:solidFill>
                          <a:schemeClr val="tx1">
                            <a:lumMod val="95000"/>
                            <a:lumOff val="5000"/>
                          </a:schemeClr>
                        </a:solidFill>
                        <a:effectLst/>
                      </a:endParaRPr>
                    </a:p>
                    <a:p>
                      <a:pPr marL="285750" lvl="0" indent="-285750" algn="l">
                        <a:buFont typeface="Arial"/>
                        <a:buChar char="•"/>
                      </a:pPr>
                      <a:r>
                        <a:rPr lang="en-AU" sz="1400">
                          <a:solidFill>
                            <a:schemeClr val="tx1">
                              <a:lumMod val="95000"/>
                              <a:lumOff val="5000"/>
                            </a:schemeClr>
                          </a:solidFill>
                          <a:effectLst/>
                        </a:rPr>
                        <a:t>I can collaborate well with people</a:t>
                      </a:r>
                      <a:endParaRPr lang="en-AU" sz="1400" dirty="0">
                        <a:solidFill>
                          <a:schemeClr val="tx1">
                            <a:lumMod val="95000"/>
                            <a:lumOff val="5000"/>
                          </a:schemeClr>
                        </a:solidFill>
                        <a:effectLst/>
                      </a:endParaRPr>
                    </a:p>
                    <a:p>
                      <a:pPr marL="285750" lvl="0" indent="-285750" algn="l">
                        <a:buFont typeface="Arial"/>
                        <a:buChar char="•"/>
                      </a:pPr>
                      <a:r>
                        <a:rPr lang="en-AU" sz="1400">
                          <a:solidFill>
                            <a:schemeClr val="tx1">
                              <a:lumMod val="95000"/>
                              <a:lumOff val="5000"/>
                            </a:schemeClr>
                          </a:solidFill>
                          <a:effectLst/>
                        </a:rPr>
                        <a:t>I am able to under pressure</a:t>
                      </a:r>
                      <a:endParaRPr lang="en-AU" sz="1400" dirty="0">
                        <a:solidFill>
                          <a:schemeClr val="tx1">
                            <a:lumMod val="95000"/>
                            <a:lumOff val="5000"/>
                          </a:schemeClr>
                        </a:solidFill>
                        <a:effectLst/>
                      </a:endParaRPr>
                    </a:p>
                    <a:p>
                      <a:pPr marL="285750" lvl="0" indent="-285750" algn="l">
                        <a:buFont typeface="Arial"/>
                        <a:buChar char="•"/>
                      </a:pPr>
                      <a:r>
                        <a:rPr lang="en-AU" sz="1400">
                          <a:solidFill>
                            <a:schemeClr val="tx1">
                              <a:lumMod val="95000"/>
                              <a:lumOff val="5000"/>
                            </a:schemeClr>
                          </a:solidFill>
                          <a:effectLst/>
                        </a:rPr>
                        <a:t>I am empathetic </a:t>
                      </a:r>
                      <a:endParaRPr lang="en-AU" sz="1400" dirty="0">
                        <a:solidFill>
                          <a:schemeClr val="tx1">
                            <a:lumMod val="95000"/>
                            <a:lumOff val="5000"/>
                          </a:schemeClr>
                        </a:solidFill>
                        <a:effectLst/>
                      </a:endParaRPr>
                    </a:p>
                    <a:p>
                      <a:pPr marL="285750" lvl="0" indent="-285750" algn="l">
                        <a:buFont typeface="Arial"/>
                        <a:buChar char="•"/>
                      </a:pPr>
                      <a:r>
                        <a:rPr lang="en-AU" sz="1400">
                          <a:solidFill>
                            <a:schemeClr val="tx1">
                              <a:lumMod val="95000"/>
                              <a:lumOff val="5000"/>
                            </a:schemeClr>
                          </a:solidFill>
                          <a:effectLst/>
                        </a:rPr>
                        <a:t>I am assertive </a:t>
                      </a:r>
                      <a:endParaRPr lang="en-AU" sz="1400" dirty="0">
                        <a:solidFill>
                          <a:schemeClr val="tx1">
                            <a:lumMod val="95000"/>
                            <a:lumOff val="5000"/>
                          </a:schemeClr>
                        </a:solidFill>
                        <a:effectLst/>
                      </a:endParaRPr>
                    </a:p>
                    <a:p>
                      <a:pPr marL="285750" lvl="0" indent="-285750" algn="l">
                        <a:buFont typeface="Arial"/>
                        <a:buChar char="•"/>
                      </a:pPr>
                      <a:r>
                        <a:rPr lang="en-AU" sz="1400">
                          <a:solidFill>
                            <a:schemeClr val="tx1">
                              <a:lumMod val="95000"/>
                              <a:lumOff val="5000"/>
                            </a:schemeClr>
                          </a:solidFill>
                          <a:effectLst/>
                        </a:rPr>
                        <a:t>I am a team player </a:t>
                      </a:r>
                      <a:endParaRPr lang="en-AU" sz="1400" dirty="0">
                        <a:solidFill>
                          <a:schemeClr val="tx1">
                            <a:lumMod val="95000"/>
                            <a:lumOff val="5000"/>
                          </a:schemeClr>
                        </a:solidFill>
                        <a:effectLst/>
                      </a:endParaRPr>
                    </a:p>
                    <a:p>
                      <a:pPr marL="285750" lvl="0" indent="-285750" algn="l">
                        <a:buFont typeface="Arial"/>
                        <a:buChar char="•"/>
                      </a:pPr>
                      <a:r>
                        <a:rPr lang="en-AU" sz="1400">
                          <a:solidFill>
                            <a:schemeClr val="tx1">
                              <a:lumMod val="95000"/>
                              <a:lumOff val="5000"/>
                            </a:schemeClr>
                          </a:solidFill>
                          <a:effectLst/>
                        </a:rPr>
                        <a:t>Am a good listener </a:t>
                      </a:r>
                      <a:endParaRPr lang="en-AU" sz="1400" dirty="0">
                        <a:solidFill>
                          <a:schemeClr val="tx1">
                            <a:lumMod val="95000"/>
                            <a:lumOff val="5000"/>
                          </a:schemeClr>
                        </a:solidFill>
                        <a:effectLst/>
                      </a:endParaRPr>
                    </a:p>
                    <a:p>
                      <a:pPr lvl="0" algn="l">
                        <a:buNone/>
                      </a:pPr>
                      <a:endParaRPr lang="en-AU" sz="1400" dirty="0">
                        <a:solidFill>
                          <a:schemeClr val="tx1">
                            <a:lumMod val="95000"/>
                            <a:lumOff val="5000"/>
                          </a:schemeClr>
                        </a:solidFill>
                        <a:effectLst/>
                      </a:endParaRPr>
                    </a:p>
                  </a:txBody>
                  <a:tcPr/>
                </a:tc>
                <a:tc>
                  <a:txBody>
                    <a:bodyPr/>
                    <a:lstStyle/>
                    <a:p>
                      <a:pPr algn="ctr" rtl="0" fontAlgn="base"/>
                      <a:r>
                        <a:rPr lang="en-AU" sz="1400">
                          <a:solidFill>
                            <a:schemeClr val="tx1">
                              <a:lumMod val="95000"/>
                              <a:lumOff val="5000"/>
                            </a:schemeClr>
                          </a:solidFill>
                          <a:effectLst/>
                        </a:rPr>
                        <a:t>WEAKNESSES</a:t>
                      </a:r>
                      <a:endParaRPr lang="en-AU" sz="1400" dirty="0">
                        <a:solidFill>
                          <a:schemeClr val="tx1">
                            <a:lumMod val="95000"/>
                            <a:lumOff val="5000"/>
                          </a:schemeClr>
                        </a:solidFill>
                        <a:effectLst/>
                      </a:endParaRPr>
                    </a:p>
                    <a:p>
                      <a:pPr lvl="0" algn="ctr">
                        <a:buNone/>
                      </a:pPr>
                      <a:endParaRPr lang="en-AU" sz="1400" dirty="0">
                        <a:solidFill>
                          <a:schemeClr val="tx1">
                            <a:lumMod val="95000"/>
                            <a:lumOff val="5000"/>
                          </a:schemeClr>
                        </a:solidFill>
                        <a:effectLst/>
                      </a:endParaRPr>
                    </a:p>
                    <a:p>
                      <a:pPr lvl="0" algn="l">
                        <a:buNone/>
                      </a:pPr>
                      <a:r>
                        <a:rPr lang="en-AU" sz="1400">
                          <a:solidFill>
                            <a:schemeClr val="tx1">
                              <a:lumMod val="95000"/>
                              <a:lumOff val="5000"/>
                            </a:schemeClr>
                          </a:solidFill>
                          <a:effectLst/>
                        </a:rPr>
                        <a:t>I tend to overthink </a:t>
                      </a:r>
                      <a:endParaRPr lang="en-AU" sz="1400" dirty="0">
                        <a:solidFill>
                          <a:schemeClr val="tx1">
                            <a:lumMod val="95000"/>
                            <a:lumOff val="5000"/>
                          </a:schemeClr>
                        </a:solidFill>
                        <a:effectLst/>
                      </a:endParaRPr>
                    </a:p>
                    <a:p>
                      <a:pPr lvl="0" algn="l">
                        <a:buNone/>
                      </a:pPr>
                      <a:r>
                        <a:rPr lang="en-AU" sz="1400">
                          <a:solidFill>
                            <a:schemeClr val="tx1">
                              <a:lumMod val="95000"/>
                              <a:lumOff val="5000"/>
                            </a:schemeClr>
                          </a:solidFill>
                          <a:effectLst/>
                        </a:rPr>
                        <a:t>My organization skills are poor</a:t>
                      </a:r>
                      <a:endParaRPr lang="en-AU" sz="1400" dirty="0">
                        <a:solidFill>
                          <a:schemeClr val="tx1">
                            <a:lumMod val="95000"/>
                            <a:lumOff val="5000"/>
                          </a:schemeClr>
                        </a:solidFill>
                        <a:effectLst/>
                      </a:endParaRPr>
                    </a:p>
                    <a:p>
                      <a:pPr lvl="0" algn="l">
                        <a:buNone/>
                      </a:pPr>
                      <a:r>
                        <a:rPr lang="en-AU" sz="1400">
                          <a:solidFill>
                            <a:schemeClr val="tx1">
                              <a:lumMod val="95000"/>
                              <a:lumOff val="5000"/>
                            </a:schemeClr>
                          </a:solidFill>
                          <a:effectLst/>
                        </a:rPr>
                        <a:t>I am a perfectionist </a:t>
                      </a:r>
                      <a:endParaRPr lang="en-AU" sz="1400" dirty="0">
                        <a:solidFill>
                          <a:schemeClr val="tx1">
                            <a:lumMod val="95000"/>
                            <a:lumOff val="5000"/>
                          </a:schemeClr>
                        </a:solidFill>
                        <a:effectLst/>
                      </a:endParaRPr>
                    </a:p>
                    <a:p>
                      <a:pPr lvl="0" algn="l">
                        <a:buNone/>
                      </a:pPr>
                      <a:r>
                        <a:rPr lang="en-AU" sz="1400">
                          <a:solidFill>
                            <a:schemeClr val="tx1">
                              <a:lumMod val="95000"/>
                              <a:lumOff val="5000"/>
                            </a:schemeClr>
                          </a:solidFill>
                          <a:effectLst/>
                        </a:rPr>
                        <a:t>Inadequate technological skill</a:t>
                      </a:r>
                      <a:endParaRPr lang="en-AU" sz="1400" dirty="0">
                        <a:solidFill>
                          <a:schemeClr val="tx1">
                            <a:lumMod val="95000"/>
                            <a:lumOff val="5000"/>
                          </a:schemeClr>
                        </a:solidFill>
                        <a:effectLst/>
                      </a:endParaRPr>
                    </a:p>
                  </a:txBody>
                  <a:tcPr/>
                </a:tc>
                <a:extLst>
                  <a:ext uri="{0D108BD9-81ED-4DB2-BD59-A6C34878D82A}">
                    <a16:rowId xmlns:a16="http://schemas.microsoft.com/office/drawing/2014/main" val="3185174582"/>
                  </a:ext>
                </a:extLst>
              </a:tr>
              <a:tr h="1916475">
                <a:tc>
                  <a:txBody>
                    <a:bodyPr/>
                    <a:lstStyle/>
                    <a:p>
                      <a:pPr lvl="0" algn="ctr">
                        <a:buNone/>
                      </a:pPr>
                      <a:r>
                        <a:rPr lang="en-AU" sz="1400" b="1">
                          <a:solidFill>
                            <a:schemeClr val="tx1">
                              <a:lumMod val="95000"/>
                              <a:lumOff val="5000"/>
                            </a:schemeClr>
                          </a:solidFill>
                          <a:effectLst/>
                        </a:rPr>
                        <a:t>OPPORTUNITIES</a:t>
                      </a:r>
                      <a:endParaRPr lang="en-US" sz="1400" b="1">
                        <a:solidFill>
                          <a:schemeClr val="tx1">
                            <a:lumMod val="95000"/>
                            <a:lumOff val="5000"/>
                          </a:schemeClr>
                        </a:solidFill>
                      </a:endParaRPr>
                    </a:p>
                    <a:p>
                      <a:pPr rtl="0" fontAlgn="base"/>
                      <a:r>
                        <a:rPr lang="en-AU" sz="1400" dirty="0">
                          <a:solidFill>
                            <a:schemeClr val="tx1">
                              <a:lumMod val="95000"/>
                              <a:lumOff val="5000"/>
                            </a:schemeClr>
                          </a:solidFill>
                          <a:effectLst/>
                        </a:rPr>
                        <a:t>Opportunity to learn about </a:t>
                      </a:r>
                      <a:r>
                        <a:rPr lang="en-AU" sz="1400">
                          <a:solidFill>
                            <a:schemeClr val="tx1">
                              <a:lumMod val="95000"/>
                              <a:lumOff val="5000"/>
                            </a:schemeClr>
                          </a:solidFill>
                          <a:effectLst/>
                        </a:rPr>
                        <a:t>different patient needs </a:t>
                      </a:r>
                      <a:endParaRPr lang="en-AU" sz="1400" dirty="0">
                        <a:solidFill>
                          <a:schemeClr val="tx1">
                            <a:lumMod val="95000"/>
                            <a:lumOff val="5000"/>
                          </a:schemeClr>
                        </a:solidFill>
                        <a:effectLst/>
                      </a:endParaRPr>
                    </a:p>
                    <a:p>
                      <a:pPr lvl="0">
                        <a:buNone/>
                      </a:pPr>
                      <a:r>
                        <a:rPr lang="en-AU" sz="1400">
                          <a:solidFill>
                            <a:schemeClr val="tx1">
                              <a:lumMod val="95000"/>
                              <a:lumOff val="5000"/>
                            </a:schemeClr>
                          </a:solidFill>
                          <a:effectLst/>
                        </a:rPr>
                        <a:t>Establishing  good network with other senior professionals </a:t>
                      </a:r>
                      <a:endParaRPr lang="en-AU" sz="1400" dirty="0">
                        <a:solidFill>
                          <a:schemeClr val="tx1">
                            <a:lumMod val="95000"/>
                            <a:lumOff val="5000"/>
                          </a:schemeClr>
                        </a:solidFill>
                        <a:effectLst/>
                      </a:endParaRPr>
                    </a:p>
                    <a:p>
                      <a:pPr lvl="0">
                        <a:buNone/>
                      </a:pPr>
                      <a:endParaRPr lang="en-AU" sz="1400" dirty="0">
                        <a:solidFill>
                          <a:schemeClr val="tx1">
                            <a:lumMod val="95000"/>
                            <a:lumOff val="5000"/>
                          </a:schemeClr>
                        </a:solidFill>
                        <a:effectLst/>
                      </a:endParaRPr>
                    </a:p>
                    <a:p>
                      <a:pPr lvl="0">
                        <a:buNone/>
                      </a:pPr>
                      <a:endParaRPr lang="en-AU" sz="1400" dirty="0">
                        <a:solidFill>
                          <a:schemeClr val="tx1">
                            <a:lumMod val="95000"/>
                            <a:lumOff val="5000"/>
                          </a:schemeClr>
                        </a:solidFill>
                        <a:effectLst/>
                      </a:endParaRPr>
                    </a:p>
                    <a:p>
                      <a:pPr lvl="0">
                        <a:buNone/>
                      </a:pPr>
                      <a:endParaRPr lang="en-AU" sz="1400" dirty="0">
                        <a:solidFill>
                          <a:schemeClr val="tx1">
                            <a:lumMod val="95000"/>
                            <a:lumOff val="5000"/>
                          </a:schemeClr>
                        </a:solidFill>
                        <a:effectLst/>
                      </a:endParaRPr>
                    </a:p>
                  </a:txBody>
                  <a:tcPr/>
                </a:tc>
                <a:tc>
                  <a:txBody>
                    <a:bodyPr/>
                    <a:lstStyle/>
                    <a:p>
                      <a:pPr lvl="0" algn="ctr">
                        <a:buNone/>
                      </a:pPr>
                      <a:r>
                        <a:rPr lang="en-AU" sz="1400" b="1">
                          <a:solidFill>
                            <a:schemeClr val="tx1">
                              <a:lumMod val="95000"/>
                              <a:lumOff val="5000"/>
                            </a:schemeClr>
                          </a:solidFill>
                          <a:effectLst/>
                        </a:rPr>
                        <a:t>THREATS</a:t>
                      </a:r>
                      <a:endParaRPr lang="en-US" sz="1400" b="1">
                        <a:solidFill>
                          <a:schemeClr val="tx1">
                            <a:lumMod val="95000"/>
                            <a:lumOff val="5000"/>
                          </a:schemeClr>
                        </a:solidFill>
                      </a:endParaRPr>
                    </a:p>
                    <a:p>
                      <a:pPr rtl="0" fontAlgn="base"/>
                      <a:r>
                        <a:rPr lang="en-AU" sz="1400">
                          <a:solidFill>
                            <a:schemeClr val="tx1">
                              <a:lumMod val="95000"/>
                              <a:lumOff val="5000"/>
                            </a:schemeClr>
                          </a:solidFill>
                          <a:effectLst/>
                        </a:rPr>
                        <a:t>Fast changing technology </a:t>
                      </a:r>
                      <a:endParaRPr lang="en-AU" sz="1400" dirty="0">
                        <a:solidFill>
                          <a:schemeClr val="tx1">
                            <a:lumMod val="95000"/>
                            <a:lumOff val="5000"/>
                          </a:schemeClr>
                        </a:solidFill>
                        <a:effectLst/>
                      </a:endParaRPr>
                    </a:p>
                    <a:p>
                      <a:pPr lvl="0">
                        <a:buNone/>
                      </a:pPr>
                      <a:r>
                        <a:rPr lang="en-AU" sz="1400" dirty="0">
                          <a:solidFill>
                            <a:schemeClr val="tx1">
                              <a:lumMod val="95000"/>
                              <a:lumOff val="5000"/>
                            </a:schemeClr>
                          </a:solidFill>
                          <a:effectLst/>
                        </a:rPr>
                        <a:t>Competition from other </a:t>
                      </a:r>
                      <a:r>
                        <a:rPr lang="en-AU" sz="1400">
                          <a:solidFill>
                            <a:schemeClr val="tx1">
                              <a:lumMod val="95000"/>
                              <a:lumOff val="5000"/>
                            </a:schemeClr>
                          </a:solidFill>
                          <a:effectLst/>
                        </a:rPr>
                        <a:t>candidates with same career interest </a:t>
                      </a:r>
                      <a:endParaRPr lang="en-AU" sz="1400" dirty="0">
                        <a:solidFill>
                          <a:schemeClr val="tx1">
                            <a:lumMod val="95000"/>
                            <a:lumOff val="5000"/>
                          </a:schemeClr>
                        </a:solidFill>
                        <a:effectLst/>
                      </a:endParaRPr>
                    </a:p>
                  </a:txBody>
                  <a:tcPr/>
                </a:tc>
                <a:extLst>
                  <a:ext uri="{0D108BD9-81ED-4DB2-BD59-A6C34878D82A}">
                    <a16:rowId xmlns:a16="http://schemas.microsoft.com/office/drawing/2014/main" val="883488224"/>
                  </a:ext>
                </a:extLst>
              </a:tr>
            </a:tbl>
          </a:graphicData>
        </a:graphic>
      </p:graphicFrame>
    </p:spTree>
    <p:extLst>
      <p:ext uri="{BB962C8B-B14F-4D97-AF65-F5344CB8AC3E}">
        <p14:creationId xmlns:p14="http://schemas.microsoft.com/office/powerpoint/2010/main" val="3703902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9A32B-9A09-46FC-A873-B650B04D1E29}"/>
              </a:ext>
            </a:extLst>
          </p:cNvPr>
          <p:cNvSpPr>
            <a:spLocks noGrp="1"/>
          </p:cNvSpPr>
          <p:nvPr>
            <p:ph type="title"/>
          </p:nvPr>
        </p:nvSpPr>
        <p:spPr/>
        <p:txBody>
          <a:bodyPr/>
          <a:lstStyle/>
          <a:p>
            <a:r>
              <a:rPr lang="en-US" dirty="0">
                <a:cs typeface="Calibri Light"/>
              </a:rPr>
              <a:t>Personal Development Plan</a:t>
            </a:r>
            <a:endParaRPr lang="en-US" dirty="0"/>
          </a:p>
        </p:txBody>
      </p:sp>
      <p:graphicFrame>
        <p:nvGraphicFramePr>
          <p:cNvPr id="5" name="Table 4">
            <a:extLst>
              <a:ext uri="{FF2B5EF4-FFF2-40B4-BE49-F238E27FC236}">
                <a16:creationId xmlns:a16="http://schemas.microsoft.com/office/drawing/2014/main" id="{D746E73C-16CF-448E-87C7-F77550663126}"/>
              </a:ext>
            </a:extLst>
          </p:cNvPr>
          <p:cNvGraphicFramePr>
            <a:graphicFrameLocks noGrp="1"/>
          </p:cNvGraphicFramePr>
          <p:nvPr>
            <p:extLst>
              <p:ext uri="{D42A27DB-BD31-4B8C-83A1-F6EECF244321}">
                <p14:modId xmlns:p14="http://schemas.microsoft.com/office/powerpoint/2010/main" val="1270374370"/>
              </p:ext>
            </p:extLst>
          </p:nvPr>
        </p:nvGraphicFramePr>
        <p:xfrm>
          <a:off x="4800390" y="1436154"/>
          <a:ext cx="6248400" cy="3566160"/>
        </p:xfrm>
        <a:graphic>
          <a:graphicData uri="http://schemas.openxmlformats.org/drawingml/2006/table">
            <a:tbl>
              <a:tblPr firstRow="1" bandRow="1">
                <a:tableStyleId>{5C22544A-7EE6-4342-B048-85BDC9FD1C3A}</a:tableStyleId>
              </a:tblPr>
              <a:tblGrid>
                <a:gridCol w="1562100">
                  <a:extLst>
                    <a:ext uri="{9D8B030D-6E8A-4147-A177-3AD203B41FA5}">
                      <a16:colId xmlns:a16="http://schemas.microsoft.com/office/drawing/2014/main" val="2607403681"/>
                    </a:ext>
                  </a:extLst>
                </a:gridCol>
                <a:gridCol w="1562100">
                  <a:extLst>
                    <a:ext uri="{9D8B030D-6E8A-4147-A177-3AD203B41FA5}">
                      <a16:colId xmlns:a16="http://schemas.microsoft.com/office/drawing/2014/main" val="3264389826"/>
                    </a:ext>
                  </a:extLst>
                </a:gridCol>
                <a:gridCol w="1562100">
                  <a:extLst>
                    <a:ext uri="{9D8B030D-6E8A-4147-A177-3AD203B41FA5}">
                      <a16:colId xmlns:a16="http://schemas.microsoft.com/office/drawing/2014/main" val="2272188832"/>
                    </a:ext>
                  </a:extLst>
                </a:gridCol>
                <a:gridCol w="1562100">
                  <a:extLst>
                    <a:ext uri="{9D8B030D-6E8A-4147-A177-3AD203B41FA5}">
                      <a16:colId xmlns:a16="http://schemas.microsoft.com/office/drawing/2014/main" val="854736727"/>
                    </a:ext>
                  </a:extLst>
                </a:gridCol>
              </a:tblGrid>
              <a:tr h="0">
                <a:tc>
                  <a:txBody>
                    <a:bodyPr/>
                    <a:lstStyle/>
                    <a:p>
                      <a:pPr rtl="0" fontAlgn="base"/>
                      <a:endParaRPr lang="en-GB" sz="1400" dirty="0">
                        <a:effectLst/>
                        <a:latin typeface="Calibri"/>
                      </a:endParaRPr>
                    </a:p>
                  </a:txBody>
                  <a:tcPr/>
                </a:tc>
                <a:tc>
                  <a:txBody>
                    <a:bodyPr/>
                    <a:lstStyle/>
                    <a:p>
                      <a:pPr rtl="0" fontAlgn="base"/>
                      <a:r>
                        <a:rPr lang="en-GB" sz="1400" dirty="0">
                          <a:effectLst/>
                        </a:rPr>
                        <a:t>Short-Term  </a:t>
                      </a:r>
                    </a:p>
                    <a:p>
                      <a:pPr rtl="0" fontAlgn="base"/>
                      <a:endParaRPr lang="en-GB" sz="1400" dirty="0">
                        <a:effectLst/>
                      </a:endParaRPr>
                    </a:p>
                  </a:txBody>
                  <a:tcPr/>
                </a:tc>
                <a:tc>
                  <a:txBody>
                    <a:bodyPr/>
                    <a:lstStyle/>
                    <a:p>
                      <a:pPr rtl="0" fontAlgn="base"/>
                      <a:r>
                        <a:rPr lang="en-GB" sz="1400" dirty="0">
                          <a:effectLst/>
                        </a:rPr>
                        <a:t>Mid-Term   </a:t>
                      </a:r>
                    </a:p>
                  </a:txBody>
                  <a:tcPr/>
                </a:tc>
                <a:tc>
                  <a:txBody>
                    <a:bodyPr/>
                    <a:lstStyle/>
                    <a:p>
                      <a:pPr rtl="0" fontAlgn="base"/>
                      <a:r>
                        <a:rPr lang="en-GB" sz="1400" dirty="0">
                          <a:effectLst/>
                        </a:rPr>
                        <a:t>Long-Term   </a:t>
                      </a:r>
                    </a:p>
                    <a:p>
                      <a:pPr rtl="0" fontAlgn="base"/>
                      <a:r>
                        <a:rPr lang="en-GB" sz="1400" dirty="0">
                          <a:effectLst/>
                        </a:rPr>
                        <a:t> </a:t>
                      </a:r>
                    </a:p>
                  </a:txBody>
                  <a:tcPr/>
                </a:tc>
                <a:extLst>
                  <a:ext uri="{0D108BD9-81ED-4DB2-BD59-A6C34878D82A}">
                    <a16:rowId xmlns:a16="http://schemas.microsoft.com/office/drawing/2014/main" val="2085997101"/>
                  </a:ext>
                </a:extLst>
              </a:tr>
              <a:tr h="0">
                <a:tc>
                  <a:txBody>
                    <a:bodyPr/>
                    <a:lstStyle/>
                    <a:p>
                      <a:pPr lvl="0">
                        <a:buNone/>
                      </a:pPr>
                      <a:r>
                        <a:rPr lang="en-GB" sz="1400">
                          <a:effectLst/>
                        </a:rPr>
                        <a:t>Improve time management and organizational skills</a:t>
                      </a:r>
                      <a:endParaRPr lang="en-GB" sz="1400" dirty="0">
                        <a:effectLst/>
                      </a:endParaRPr>
                    </a:p>
                  </a:txBody>
                  <a:tcPr/>
                </a:tc>
                <a:tc>
                  <a:txBody>
                    <a:bodyPr/>
                    <a:lstStyle/>
                    <a:p>
                      <a:pPr rtl="0" fontAlgn="base"/>
                      <a:r>
                        <a:rPr lang="en-GB" sz="1400" dirty="0">
                          <a:effectLst/>
                          <a:latin typeface="Calibri"/>
                        </a:rPr>
                        <a:t>Use Eishenshower to plan activities</a:t>
                      </a:r>
                    </a:p>
                  </a:txBody>
                  <a:tcPr/>
                </a:tc>
                <a:tc>
                  <a:txBody>
                    <a:bodyPr/>
                    <a:lstStyle/>
                    <a:p>
                      <a:pPr rtl="0" fontAlgn="base"/>
                      <a:r>
                        <a:rPr lang="en-GB" sz="1400">
                          <a:effectLst/>
                          <a:latin typeface="Calibri"/>
                        </a:rPr>
                        <a:t>Complete all tasks on time </a:t>
                      </a:r>
                      <a:endParaRPr lang="en-GB" sz="1400" dirty="0">
                        <a:effectLst/>
                        <a:latin typeface="Calibri"/>
                      </a:endParaRPr>
                    </a:p>
                  </a:txBody>
                  <a:tcPr/>
                </a:tc>
                <a:tc>
                  <a:txBody>
                    <a:bodyPr/>
                    <a:lstStyle/>
                    <a:p>
                      <a:pPr rtl="0" fontAlgn="base"/>
                      <a:r>
                        <a:rPr lang="en-GB" sz="1400">
                          <a:effectLst/>
                          <a:latin typeface="Calibri"/>
                        </a:rPr>
                        <a:t>Gain multitasking skills</a:t>
                      </a:r>
                      <a:endParaRPr lang="en-GB" sz="1400" dirty="0">
                        <a:effectLst/>
                        <a:latin typeface="Calibri"/>
                      </a:endParaRPr>
                    </a:p>
                  </a:txBody>
                  <a:tcPr/>
                </a:tc>
                <a:extLst>
                  <a:ext uri="{0D108BD9-81ED-4DB2-BD59-A6C34878D82A}">
                    <a16:rowId xmlns:a16="http://schemas.microsoft.com/office/drawing/2014/main" val="3548606131"/>
                  </a:ext>
                </a:extLst>
              </a:tr>
              <a:tr h="0">
                <a:tc>
                  <a:txBody>
                    <a:bodyPr/>
                    <a:lstStyle/>
                    <a:p>
                      <a:pPr lvl="0">
                        <a:buNone/>
                      </a:pPr>
                      <a:r>
                        <a:rPr lang="en-GB" sz="1400">
                          <a:effectLst/>
                        </a:rPr>
                        <a:t>Attain a degree in healthcare management  </a:t>
                      </a:r>
                      <a:endParaRPr lang="en-GB" sz="1400" dirty="0">
                        <a:effectLst/>
                      </a:endParaRPr>
                    </a:p>
                  </a:txBody>
                  <a:tcPr/>
                </a:tc>
                <a:tc>
                  <a:txBody>
                    <a:bodyPr/>
                    <a:lstStyle/>
                    <a:p>
                      <a:pPr rtl="0" fontAlgn="base"/>
                      <a:r>
                        <a:rPr lang="en-GB" sz="1400">
                          <a:effectLst/>
                          <a:latin typeface="Calibri"/>
                        </a:rPr>
                        <a:t>Apply for a degree in healthcare management </a:t>
                      </a:r>
                      <a:endParaRPr lang="en-GB" sz="1400" dirty="0">
                        <a:effectLst/>
                        <a:latin typeface="Calibri"/>
                      </a:endParaRPr>
                    </a:p>
                  </a:txBody>
                  <a:tcPr/>
                </a:tc>
                <a:tc>
                  <a:txBody>
                    <a:bodyPr/>
                    <a:lstStyle/>
                    <a:p>
                      <a:pPr rtl="0" fontAlgn="base"/>
                      <a:r>
                        <a:rPr lang="en-GB" sz="1400">
                          <a:effectLst/>
                          <a:latin typeface="Calibri"/>
                        </a:rPr>
                        <a:t>Attain good grades in all exams</a:t>
                      </a:r>
                      <a:endParaRPr lang="en-GB" sz="1400" dirty="0">
                        <a:effectLst/>
                        <a:latin typeface="Calibri"/>
                      </a:endParaRPr>
                    </a:p>
                  </a:txBody>
                  <a:tcPr/>
                </a:tc>
                <a:tc>
                  <a:txBody>
                    <a:bodyPr/>
                    <a:lstStyle/>
                    <a:p>
                      <a:pPr rtl="0" fontAlgn="base"/>
                      <a:r>
                        <a:rPr lang="en-GB" sz="1400">
                          <a:effectLst/>
                          <a:latin typeface="Calibri"/>
                        </a:rPr>
                        <a:t>Attain a first class honors degree in healthcare manaement </a:t>
                      </a:r>
                      <a:endParaRPr lang="en-GB" sz="1400" dirty="0">
                        <a:effectLst/>
                        <a:latin typeface="Calibri"/>
                      </a:endParaRPr>
                    </a:p>
                  </a:txBody>
                  <a:tcPr/>
                </a:tc>
                <a:extLst>
                  <a:ext uri="{0D108BD9-81ED-4DB2-BD59-A6C34878D82A}">
                    <a16:rowId xmlns:a16="http://schemas.microsoft.com/office/drawing/2014/main" val="3134408520"/>
                  </a:ext>
                </a:extLst>
              </a:tr>
              <a:tr h="0">
                <a:tc>
                  <a:txBody>
                    <a:bodyPr/>
                    <a:lstStyle/>
                    <a:p>
                      <a:pPr lvl="0">
                        <a:buNone/>
                      </a:pPr>
                      <a:r>
                        <a:rPr lang="en-GB" sz="1400">
                          <a:effectLst/>
                        </a:rPr>
                        <a:t>Become a healthcare manager </a:t>
                      </a:r>
                      <a:endParaRPr lang="en-US" sz="1400"/>
                    </a:p>
                  </a:txBody>
                  <a:tcPr/>
                </a:tc>
                <a:tc>
                  <a:txBody>
                    <a:bodyPr/>
                    <a:lstStyle/>
                    <a:p>
                      <a:pPr lvl="0" rtl="0">
                        <a:buNone/>
                      </a:pPr>
                      <a:r>
                        <a:rPr lang="en-GB" sz="1400" dirty="0">
                          <a:effectLst/>
                        </a:rPr>
                        <a:t>Apply for a job in a </a:t>
                      </a:r>
                      <a:r>
                        <a:rPr lang="en-GB" sz="1400">
                          <a:effectLst/>
                        </a:rPr>
                        <a:t>healthcare setting </a:t>
                      </a:r>
                      <a:endParaRPr lang="en-US" sz="1400"/>
                    </a:p>
                  </a:txBody>
                  <a:tcPr/>
                </a:tc>
                <a:tc>
                  <a:txBody>
                    <a:bodyPr/>
                    <a:lstStyle/>
                    <a:p>
                      <a:pPr lvl="0" rtl="0">
                        <a:buNone/>
                      </a:pPr>
                      <a:r>
                        <a:rPr lang="en-GB" sz="1400" dirty="0">
                          <a:effectLst/>
                        </a:rPr>
                        <a:t>Become a healthcare </a:t>
                      </a:r>
                      <a:r>
                        <a:rPr lang="en-GB" sz="1400">
                          <a:effectLst/>
                        </a:rPr>
                        <a:t>assistant manager </a:t>
                      </a:r>
                      <a:endParaRPr lang="en-GB" sz="1400" dirty="0">
                        <a:effectLst/>
                      </a:endParaRPr>
                    </a:p>
                  </a:txBody>
                  <a:tcPr/>
                </a:tc>
                <a:tc>
                  <a:txBody>
                    <a:bodyPr/>
                    <a:lstStyle/>
                    <a:p>
                      <a:pPr lvl="0" rtl="0">
                        <a:buNone/>
                      </a:pPr>
                      <a:r>
                        <a:rPr lang="en-GB" sz="1400" dirty="0">
                          <a:effectLst/>
                        </a:rPr>
                        <a:t>Beecome the healthcare manager in the setting </a:t>
                      </a:r>
                    </a:p>
                  </a:txBody>
                  <a:tcPr/>
                </a:tc>
                <a:extLst>
                  <a:ext uri="{0D108BD9-81ED-4DB2-BD59-A6C34878D82A}">
                    <a16:rowId xmlns:a16="http://schemas.microsoft.com/office/drawing/2014/main" val="3240688029"/>
                  </a:ext>
                </a:extLst>
              </a:tr>
            </a:tbl>
          </a:graphicData>
        </a:graphic>
      </p:graphicFrame>
    </p:spTree>
    <p:extLst>
      <p:ext uri="{BB962C8B-B14F-4D97-AF65-F5344CB8AC3E}">
        <p14:creationId xmlns:p14="http://schemas.microsoft.com/office/powerpoint/2010/main" val="1970800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C4F97-ACB3-409E-B2B5-662C8A4AB270}"/>
              </a:ext>
            </a:extLst>
          </p:cNvPr>
          <p:cNvSpPr>
            <a:spLocks noGrp="1"/>
          </p:cNvSpPr>
          <p:nvPr>
            <p:ph type="title"/>
          </p:nvPr>
        </p:nvSpPr>
        <p:spPr/>
        <p:txBody>
          <a:bodyPr/>
          <a:lstStyle/>
          <a:p>
            <a:r>
              <a:rPr lang="en-US">
                <a:cs typeface="Calibri Light"/>
              </a:rPr>
              <a:t>Conclusion </a:t>
            </a:r>
            <a:endParaRPr lang="en-US"/>
          </a:p>
        </p:txBody>
      </p:sp>
      <p:sp>
        <p:nvSpPr>
          <p:cNvPr id="3" name="Content Placeholder 2">
            <a:extLst>
              <a:ext uri="{FF2B5EF4-FFF2-40B4-BE49-F238E27FC236}">
                <a16:creationId xmlns:a16="http://schemas.microsoft.com/office/drawing/2014/main" id="{795BE37D-582C-4C09-A648-BD8FF51791F8}"/>
              </a:ext>
            </a:extLst>
          </p:cNvPr>
          <p:cNvSpPr>
            <a:spLocks noGrp="1"/>
          </p:cNvSpPr>
          <p:nvPr>
            <p:ph idx="1"/>
          </p:nvPr>
        </p:nvSpPr>
        <p:spPr/>
        <p:txBody>
          <a:bodyPr/>
          <a:lstStyle/>
          <a:p>
            <a:r>
              <a:rPr lang="en-US"/>
              <a:t>Academic and employability abilities may help a person become more efficient in many aspects of life. </a:t>
            </a:r>
            <a:endParaRPr lang="en-US">
              <a:ea typeface="+mn-lt"/>
              <a:cs typeface="+mn-lt"/>
            </a:endParaRPr>
          </a:p>
          <a:p>
            <a:r>
              <a:rPr lang="en-US"/>
              <a:t> Healthcare managers are in charge of whole institutions, departments, or medical practices, and must possess a variety of abilities. </a:t>
            </a:r>
            <a:endParaRPr lang="en-US">
              <a:ea typeface="+mn-lt"/>
              <a:cs typeface="+mn-lt"/>
            </a:endParaRPr>
          </a:p>
          <a:p>
            <a:r>
              <a:rPr lang="en-US"/>
              <a:t>These skills have been carefully discussed in this paper including my personal SWOT analysis and personal development plan. </a:t>
            </a:r>
            <a:endParaRPr lang="en-US">
              <a:ea typeface="+mn-lt"/>
              <a:cs typeface="+mn-lt"/>
            </a:endParaRPr>
          </a:p>
          <a:p>
            <a:endParaRPr lang="en-US" dirty="0"/>
          </a:p>
        </p:txBody>
      </p:sp>
    </p:spTree>
    <p:extLst>
      <p:ext uri="{BB962C8B-B14F-4D97-AF65-F5344CB8AC3E}">
        <p14:creationId xmlns:p14="http://schemas.microsoft.com/office/powerpoint/2010/main" val="1538674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1F1A-F065-442F-AE79-E6ECF04B0E39}"/>
              </a:ext>
            </a:extLst>
          </p:cNvPr>
          <p:cNvSpPr>
            <a:spLocks noGrp="1"/>
          </p:cNvSpPr>
          <p:nvPr>
            <p:ph type="title"/>
          </p:nvPr>
        </p:nvSpPr>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FEF20499-7DB7-47FF-B5F2-B5454D1194CB}"/>
              </a:ext>
            </a:extLst>
          </p:cNvPr>
          <p:cNvSpPr>
            <a:spLocks noGrp="1"/>
          </p:cNvSpPr>
          <p:nvPr>
            <p:ph idx="1"/>
          </p:nvPr>
        </p:nvSpPr>
        <p:spPr/>
        <p:txBody>
          <a:bodyPr/>
          <a:lstStyle/>
          <a:p>
            <a:r>
              <a:rPr lang="en-US">
                <a:ea typeface="+mn-lt"/>
                <a:cs typeface="+mn-lt"/>
              </a:rPr>
              <a:t>Reed.co.uk. 2021. Healthcare Manager. [online] Available at: &lt;https://www.reed.co.uk/jobs/healthcare-manager/43392071?source=searchResults#/jobs/manager-healthcare-jobs&gt; [Accessed 2 August 2021].</a:t>
            </a:r>
          </a:p>
          <a:p>
            <a:r>
              <a:rPr lang="en-US">
                <a:ea typeface="+mn-lt"/>
                <a:cs typeface="+mn-lt"/>
              </a:rPr>
              <a:t>Tentama, F. and Abdillah, M.H., 2019. Student Employability Examined from Academic Achievement and Self-Concept. International Journal of Evaluation and Research in Education, 8(2), pp.243-248.</a:t>
            </a:r>
            <a:endParaRPr lang="en-US"/>
          </a:p>
        </p:txBody>
      </p:sp>
    </p:spTree>
    <p:extLst>
      <p:ext uri="{BB962C8B-B14F-4D97-AF65-F5344CB8AC3E}">
        <p14:creationId xmlns:p14="http://schemas.microsoft.com/office/powerpoint/2010/main" val="110214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17AD-55DE-4691-BB40-7A410A05094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8C28B2B-D72C-4E37-A5FE-5A8C28E3475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937281681"/>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10B6F4"/>
      </a:accent1>
      <a:accent2>
        <a:srgbClr val="3C78C3"/>
      </a:accent2>
      <a:accent3>
        <a:srgbClr val="9F52D0"/>
      </a:accent3>
      <a:accent4>
        <a:srgbClr val="D64198"/>
      </a:accent4>
      <a:accent5>
        <a:srgbClr val="DA2228"/>
      </a:accent5>
      <a:accent6>
        <a:srgbClr val="F18318"/>
      </a:accent6>
      <a:hlink>
        <a:srgbClr val="38DDEC"/>
      </a:hlink>
      <a:folHlink>
        <a:srgbClr val="A8DEE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1632</Words>
  <Application>Microsoft Office PowerPoint</Application>
  <PresentationFormat>Widescreen</PresentationFormat>
  <Paragraphs>84</Paragraphs>
  <Slides>8</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Calibri Light</vt:lpstr>
      <vt:lpstr>Rockwell</vt:lpstr>
      <vt:lpstr>Times New Roman</vt:lpstr>
      <vt:lpstr>Wingdings</vt:lpstr>
      <vt:lpstr>Atlas</vt:lpstr>
      <vt:lpstr>BMSW4001 Academic and Employability Skills</vt:lpstr>
      <vt:lpstr>Introduction </vt:lpstr>
      <vt:lpstr> Skills and qualifications for a healthcare manager </vt:lpstr>
      <vt:lpstr>Personal SWOT Analysis</vt:lpstr>
      <vt:lpstr>Personal Development Plan</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Nurul Islam Rubel</cp:lastModifiedBy>
  <cp:revision>283</cp:revision>
  <dcterms:created xsi:type="dcterms:W3CDTF">2013-07-15T20:26:40Z</dcterms:created>
  <dcterms:modified xsi:type="dcterms:W3CDTF">2021-08-03T00:08:58Z</dcterms:modified>
</cp:coreProperties>
</file>