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0"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B4BA66-6BE7-4CDF-B272-57D0380F840F}" v="10" dt="2026-02-25T14:07:44.214"/>
  </p1510:revLst>
</p1510:revInfo>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Eros" userId="d9edbbe669875818" providerId="LiveId" clId="{B0C62371-3E08-4D27-B3B8-3905183944AD}"/>
    <pc:docChg chg="custSel addSld modSld sldOrd modMainMaster">
      <pc:chgData name="Alex Eros" userId="d9edbbe669875818" providerId="LiveId" clId="{B0C62371-3E08-4D27-B3B8-3905183944AD}" dt="2026-02-25T14:09:27.943" v="113" actId="20577"/>
      <pc:docMkLst>
        <pc:docMk/>
      </pc:docMkLst>
      <pc:sldChg chg="setBg">
        <pc:chgData name="Alex Eros" userId="d9edbbe669875818" providerId="LiveId" clId="{B0C62371-3E08-4D27-B3B8-3905183944AD}" dt="2026-02-24T02:08:59.703" v="4"/>
        <pc:sldMkLst>
          <pc:docMk/>
          <pc:sldMk cId="2426298906" sldId="256"/>
        </pc:sldMkLst>
      </pc:sldChg>
      <pc:sldChg chg="modSp mod">
        <pc:chgData name="Alex Eros" userId="d9edbbe669875818" providerId="LiveId" clId="{B0C62371-3E08-4D27-B3B8-3905183944AD}" dt="2026-02-25T14:09:27.943" v="113" actId="20577"/>
        <pc:sldMkLst>
          <pc:docMk/>
          <pc:sldMk cId="3852039343" sldId="258"/>
        </pc:sldMkLst>
        <pc:spChg chg="mod">
          <ac:chgData name="Alex Eros" userId="d9edbbe669875818" providerId="LiveId" clId="{B0C62371-3E08-4D27-B3B8-3905183944AD}" dt="2026-02-25T14:09:27.943" v="113" actId="20577"/>
          <ac:spMkLst>
            <pc:docMk/>
            <pc:sldMk cId="3852039343" sldId="258"/>
            <ac:spMk id="3" creationId="{605C25B8-FE6A-2A8A-3A37-AEB184676274}"/>
          </ac:spMkLst>
        </pc:spChg>
      </pc:sldChg>
      <pc:sldChg chg="modSp mod">
        <pc:chgData name="Alex Eros" userId="d9edbbe669875818" providerId="LiveId" clId="{B0C62371-3E08-4D27-B3B8-3905183944AD}" dt="2026-02-25T14:08:45.692" v="98" actId="20577"/>
        <pc:sldMkLst>
          <pc:docMk/>
          <pc:sldMk cId="4049119325" sldId="259"/>
        </pc:sldMkLst>
        <pc:spChg chg="mod">
          <ac:chgData name="Alex Eros" userId="d9edbbe669875818" providerId="LiveId" clId="{B0C62371-3E08-4D27-B3B8-3905183944AD}" dt="2026-02-25T14:08:45.692" v="98" actId="20577"/>
          <ac:spMkLst>
            <pc:docMk/>
            <pc:sldMk cId="4049119325" sldId="259"/>
            <ac:spMk id="3" creationId="{25869526-7AF6-D844-75BE-CA5793963259}"/>
          </ac:spMkLst>
        </pc:spChg>
      </pc:sldChg>
      <pc:sldChg chg="modSp mod">
        <pc:chgData name="Alex Eros" userId="d9edbbe669875818" providerId="LiveId" clId="{B0C62371-3E08-4D27-B3B8-3905183944AD}" dt="2026-02-25T13:49:01.905" v="71" actId="20577"/>
        <pc:sldMkLst>
          <pc:docMk/>
          <pc:sldMk cId="330830358" sldId="265"/>
        </pc:sldMkLst>
        <pc:spChg chg="mod">
          <ac:chgData name="Alex Eros" userId="d9edbbe669875818" providerId="LiveId" clId="{B0C62371-3E08-4D27-B3B8-3905183944AD}" dt="2026-02-25T13:49:01.905" v="71" actId="20577"/>
          <ac:spMkLst>
            <pc:docMk/>
            <pc:sldMk cId="330830358" sldId="265"/>
            <ac:spMk id="2" creationId="{37A8D347-66CD-247E-2B40-6CCCAEC5B72A}"/>
          </ac:spMkLst>
        </pc:spChg>
        <pc:spChg chg="mod">
          <ac:chgData name="Alex Eros" userId="d9edbbe669875818" providerId="LiveId" clId="{B0C62371-3E08-4D27-B3B8-3905183944AD}" dt="2026-02-25T13:43:34.713" v="26" actId="113"/>
          <ac:spMkLst>
            <pc:docMk/>
            <pc:sldMk cId="330830358" sldId="265"/>
            <ac:spMk id="3" creationId="{9A7C79C2-51BF-BA3C-CC4B-7D5DCEC8BC03}"/>
          </ac:spMkLst>
        </pc:spChg>
      </pc:sldChg>
      <pc:sldChg chg="ord">
        <pc:chgData name="Alex Eros" userId="d9edbbe669875818" providerId="LiveId" clId="{B0C62371-3E08-4D27-B3B8-3905183944AD}" dt="2026-02-25T13:44:27.605" v="29"/>
        <pc:sldMkLst>
          <pc:docMk/>
          <pc:sldMk cId="2913377720" sldId="266"/>
        </pc:sldMkLst>
      </pc:sldChg>
      <pc:sldChg chg="addSp delSp modSp new mod">
        <pc:chgData name="Alex Eros" userId="d9edbbe669875818" providerId="LiveId" clId="{B0C62371-3E08-4D27-B3B8-3905183944AD}" dt="2026-02-25T13:48:53.434" v="70" actId="20577"/>
        <pc:sldMkLst>
          <pc:docMk/>
          <pc:sldMk cId="3666268531" sldId="270"/>
        </pc:sldMkLst>
        <pc:spChg chg="del">
          <ac:chgData name="Alex Eros" userId="d9edbbe669875818" providerId="LiveId" clId="{B0C62371-3E08-4D27-B3B8-3905183944AD}" dt="2026-02-25T13:44:38.701" v="30" actId="478"/>
          <ac:spMkLst>
            <pc:docMk/>
            <pc:sldMk cId="3666268531" sldId="270"/>
            <ac:spMk id="2" creationId="{9BD9309A-B8DF-5ACA-330F-B7FFEC170068}"/>
          </ac:spMkLst>
        </pc:spChg>
        <pc:spChg chg="add del mod">
          <ac:chgData name="Alex Eros" userId="d9edbbe669875818" providerId="LiveId" clId="{B0C62371-3E08-4D27-B3B8-3905183944AD}" dt="2026-02-25T13:48:53.434" v="70" actId="20577"/>
          <ac:spMkLst>
            <pc:docMk/>
            <pc:sldMk cId="3666268531" sldId="270"/>
            <ac:spMk id="3" creationId="{BBB0D7AB-8C8B-17BE-0E7E-96D70F6AD7A1}"/>
          </ac:spMkLst>
        </pc:spChg>
        <pc:spChg chg="add mod">
          <ac:chgData name="Alex Eros" userId="d9edbbe669875818" providerId="LiveId" clId="{B0C62371-3E08-4D27-B3B8-3905183944AD}" dt="2026-02-25T13:45:11.582" v="33"/>
          <ac:spMkLst>
            <pc:docMk/>
            <pc:sldMk cId="3666268531" sldId="270"/>
            <ac:spMk id="4" creationId="{0F3D0DDC-ABE6-080E-3848-258742E605E4}"/>
          </ac:spMkLst>
        </pc:spChg>
      </pc:sldChg>
      <pc:sldMasterChg chg="setBg modSldLayout">
        <pc:chgData name="Alex Eros" userId="d9edbbe669875818" providerId="LiveId" clId="{B0C62371-3E08-4D27-B3B8-3905183944AD}" dt="2026-02-24T02:08:59.703" v="4"/>
        <pc:sldMasterMkLst>
          <pc:docMk/>
          <pc:sldMasterMk cId="2022640054" sldId="2147483648"/>
        </pc:sldMasterMkLst>
        <pc:sldLayoutChg chg="setBg">
          <pc:chgData name="Alex Eros" userId="d9edbbe669875818" providerId="LiveId" clId="{B0C62371-3E08-4D27-B3B8-3905183944AD}" dt="2026-02-24T02:08:59.703" v="4"/>
          <pc:sldLayoutMkLst>
            <pc:docMk/>
            <pc:sldMasterMk cId="2022640054" sldId="2147483648"/>
            <pc:sldLayoutMk cId="3247567572" sldId="2147483649"/>
          </pc:sldLayoutMkLst>
        </pc:sldLayoutChg>
        <pc:sldLayoutChg chg="setBg">
          <pc:chgData name="Alex Eros" userId="d9edbbe669875818" providerId="LiveId" clId="{B0C62371-3E08-4D27-B3B8-3905183944AD}" dt="2026-02-24T02:08:59.703" v="4"/>
          <pc:sldLayoutMkLst>
            <pc:docMk/>
            <pc:sldMasterMk cId="2022640054" sldId="2147483648"/>
            <pc:sldLayoutMk cId="2209357195" sldId="2147483650"/>
          </pc:sldLayoutMkLst>
        </pc:sldLayoutChg>
        <pc:sldLayoutChg chg="setBg">
          <pc:chgData name="Alex Eros" userId="d9edbbe669875818" providerId="LiveId" clId="{B0C62371-3E08-4D27-B3B8-3905183944AD}" dt="2026-02-24T02:08:59.703" v="4"/>
          <pc:sldLayoutMkLst>
            <pc:docMk/>
            <pc:sldMasterMk cId="2022640054" sldId="2147483648"/>
            <pc:sldLayoutMk cId="1936739265" sldId="2147483651"/>
          </pc:sldLayoutMkLst>
        </pc:sldLayoutChg>
        <pc:sldLayoutChg chg="setBg">
          <pc:chgData name="Alex Eros" userId="d9edbbe669875818" providerId="LiveId" clId="{B0C62371-3E08-4D27-B3B8-3905183944AD}" dt="2026-02-24T02:08:59.703" v="4"/>
          <pc:sldLayoutMkLst>
            <pc:docMk/>
            <pc:sldMasterMk cId="2022640054" sldId="2147483648"/>
            <pc:sldLayoutMk cId="878943060" sldId="2147483652"/>
          </pc:sldLayoutMkLst>
        </pc:sldLayoutChg>
        <pc:sldLayoutChg chg="setBg">
          <pc:chgData name="Alex Eros" userId="d9edbbe669875818" providerId="LiveId" clId="{B0C62371-3E08-4D27-B3B8-3905183944AD}" dt="2026-02-24T02:08:59.703" v="4"/>
          <pc:sldLayoutMkLst>
            <pc:docMk/>
            <pc:sldMasterMk cId="2022640054" sldId="2147483648"/>
            <pc:sldLayoutMk cId="1870891790" sldId="2147483653"/>
          </pc:sldLayoutMkLst>
        </pc:sldLayoutChg>
        <pc:sldLayoutChg chg="setBg">
          <pc:chgData name="Alex Eros" userId="d9edbbe669875818" providerId="LiveId" clId="{B0C62371-3E08-4D27-B3B8-3905183944AD}" dt="2026-02-24T02:08:59.703" v="4"/>
          <pc:sldLayoutMkLst>
            <pc:docMk/>
            <pc:sldMasterMk cId="2022640054" sldId="2147483648"/>
            <pc:sldLayoutMk cId="2487894942" sldId="2147483654"/>
          </pc:sldLayoutMkLst>
        </pc:sldLayoutChg>
        <pc:sldLayoutChg chg="setBg">
          <pc:chgData name="Alex Eros" userId="d9edbbe669875818" providerId="LiveId" clId="{B0C62371-3E08-4D27-B3B8-3905183944AD}" dt="2026-02-24T02:08:59.703" v="4"/>
          <pc:sldLayoutMkLst>
            <pc:docMk/>
            <pc:sldMasterMk cId="2022640054" sldId="2147483648"/>
            <pc:sldLayoutMk cId="2673195759" sldId="2147483655"/>
          </pc:sldLayoutMkLst>
        </pc:sldLayoutChg>
        <pc:sldLayoutChg chg="setBg">
          <pc:chgData name="Alex Eros" userId="d9edbbe669875818" providerId="LiveId" clId="{B0C62371-3E08-4D27-B3B8-3905183944AD}" dt="2026-02-24T02:08:59.703" v="4"/>
          <pc:sldLayoutMkLst>
            <pc:docMk/>
            <pc:sldMasterMk cId="2022640054" sldId="2147483648"/>
            <pc:sldLayoutMk cId="974325332" sldId="2147483656"/>
          </pc:sldLayoutMkLst>
        </pc:sldLayoutChg>
        <pc:sldLayoutChg chg="setBg">
          <pc:chgData name="Alex Eros" userId="d9edbbe669875818" providerId="LiveId" clId="{B0C62371-3E08-4D27-B3B8-3905183944AD}" dt="2026-02-24T02:08:59.703" v="4"/>
          <pc:sldLayoutMkLst>
            <pc:docMk/>
            <pc:sldMasterMk cId="2022640054" sldId="2147483648"/>
            <pc:sldLayoutMk cId="4234938922" sldId="2147483657"/>
          </pc:sldLayoutMkLst>
        </pc:sldLayoutChg>
        <pc:sldLayoutChg chg="setBg">
          <pc:chgData name="Alex Eros" userId="d9edbbe669875818" providerId="LiveId" clId="{B0C62371-3E08-4D27-B3B8-3905183944AD}" dt="2026-02-24T02:08:59.703" v="4"/>
          <pc:sldLayoutMkLst>
            <pc:docMk/>
            <pc:sldMasterMk cId="2022640054" sldId="2147483648"/>
            <pc:sldLayoutMk cId="3221142346" sldId="2147483658"/>
          </pc:sldLayoutMkLst>
        </pc:sldLayoutChg>
        <pc:sldLayoutChg chg="setBg">
          <pc:chgData name="Alex Eros" userId="d9edbbe669875818" providerId="LiveId" clId="{B0C62371-3E08-4D27-B3B8-3905183944AD}" dt="2026-02-24T02:08:59.703" v="4"/>
          <pc:sldLayoutMkLst>
            <pc:docMk/>
            <pc:sldMasterMk cId="2022640054" sldId="2147483648"/>
            <pc:sldLayoutMk cId="3065516785"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E3112FE-0A59-5F36-1A4A-F18A8EBEDF30}"/>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endParaRPr lang="en-GB"/>
          </a:p>
        </p:txBody>
      </p:sp>
      <p:sp>
        <p:nvSpPr>
          <p:cNvPr id="3" name="Subtitlu 2">
            <a:extLst>
              <a:ext uri="{FF2B5EF4-FFF2-40B4-BE49-F238E27FC236}">
                <a16:creationId xmlns:a16="http://schemas.microsoft.com/office/drawing/2014/main" id="{87B3B185-7FE6-E5FE-EB30-33E0C328C6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GB"/>
          </a:p>
        </p:txBody>
      </p:sp>
      <p:sp>
        <p:nvSpPr>
          <p:cNvPr id="4" name="Substituent dată 3">
            <a:extLst>
              <a:ext uri="{FF2B5EF4-FFF2-40B4-BE49-F238E27FC236}">
                <a16:creationId xmlns:a16="http://schemas.microsoft.com/office/drawing/2014/main" id="{5DB5B1D5-1A52-363F-78CA-FF5B9377C4F1}"/>
              </a:ext>
            </a:extLst>
          </p:cNvPr>
          <p:cNvSpPr>
            <a:spLocks noGrp="1"/>
          </p:cNvSpPr>
          <p:nvPr>
            <p:ph type="dt" sz="half" idx="10"/>
          </p:nvPr>
        </p:nvSpPr>
        <p:spPr/>
        <p:txBody>
          <a:bodyPr/>
          <a:lstStyle/>
          <a:p>
            <a:fld id="{3F3B9A6D-9F4C-4C08-B602-3366721F7CF6}" type="datetimeFigureOut">
              <a:rPr lang="en-GB" smtClean="0"/>
              <a:t>25/02/2026</a:t>
            </a:fld>
            <a:endParaRPr lang="en-GB"/>
          </a:p>
        </p:txBody>
      </p:sp>
      <p:sp>
        <p:nvSpPr>
          <p:cNvPr id="5" name="Substituent subsol 4">
            <a:extLst>
              <a:ext uri="{FF2B5EF4-FFF2-40B4-BE49-F238E27FC236}">
                <a16:creationId xmlns:a16="http://schemas.microsoft.com/office/drawing/2014/main" id="{DFE172C7-B082-6130-2508-62B768B0316D}"/>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8CEDCBC3-3257-698C-79BC-7EED41B0F7D0}"/>
              </a:ext>
            </a:extLst>
          </p:cNvPr>
          <p:cNvSpPr>
            <a:spLocks noGrp="1"/>
          </p:cNvSpPr>
          <p:nvPr>
            <p:ph type="sldNum" sz="quarter" idx="12"/>
          </p:nvPr>
        </p:nvSpPr>
        <p:spPr/>
        <p:txBody>
          <a:bodyPr/>
          <a:lstStyle/>
          <a:p>
            <a:fld id="{65F03293-7C17-45A8-9241-729AD615B484}" type="slidenum">
              <a:rPr lang="en-GB" smtClean="0"/>
              <a:t>‹#›</a:t>
            </a:fld>
            <a:endParaRPr lang="en-GB"/>
          </a:p>
        </p:txBody>
      </p:sp>
    </p:spTree>
    <p:extLst>
      <p:ext uri="{BB962C8B-B14F-4D97-AF65-F5344CB8AC3E}">
        <p14:creationId xmlns:p14="http://schemas.microsoft.com/office/powerpoint/2010/main" val="3247567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1FF6E38-CBE4-932F-8510-0C38EDE4C038}"/>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1C971782-84E9-022D-BE78-E50B00EF7B36}"/>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0A5B5E35-B2A7-D153-759F-91059D63022D}"/>
              </a:ext>
            </a:extLst>
          </p:cNvPr>
          <p:cNvSpPr>
            <a:spLocks noGrp="1"/>
          </p:cNvSpPr>
          <p:nvPr>
            <p:ph type="dt" sz="half" idx="10"/>
          </p:nvPr>
        </p:nvSpPr>
        <p:spPr/>
        <p:txBody>
          <a:bodyPr/>
          <a:lstStyle/>
          <a:p>
            <a:fld id="{3F3B9A6D-9F4C-4C08-B602-3366721F7CF6}" type="datetimeFigureOut">
              <a:rPr lang="en-GB" smtClean="0"/>
              <a:t>25/02/2026</a:t>
            </a:fld>
            <a:endParaRPr lang="en-GB"/>
          </a:p>
        </p:txBody>
      </p:sp>
      <p:sp>
        <p:nvSpPr>
          <p:cNvPr id="5" name="Substituent subsol 4">
            <a:extLst>
              <a:ext uri="{FF2B5EF4-FFF2-40B4-BE49-F238E27FC236}">
                <a16:creationId xmlns:a16="http://schemas.microsoft.com/office/drawing/2014/main" id="{156F429F-4933-E9AF-3867-F5202AB16892}"/>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EC07B8BC-7CDC-38BA-303A-434B46578B6C}"/>
              </a:ext>
            </a:extLst>
          </p:cNvPr>
          <p:cNvSpPr>
            <a:spLocks noGrp="1"/>
          </p:cNvSpPr>
          <p:nvPr>
            <p:ph type="sldNum" sz="quarter" idx="12"/>
          </p:nvPr>
        </p:nvSpPr>
        <p:spPr/>
        <p:txBody>
          <a:bodyPr/>
          <a:lstStyle/>
          <a:p>
            <a:fld id="{65F03293-7C17-45A8-9241-729AD615B484}" type="slidenum">
              <a:rPr lang="en-GB" smtClean="0"/>
              <a:t>‹#›</a:t>
            </a:fld>
            <a:endParaRPr lang="en-GB"/>
          </a:p>
        </p:txBody>
      </p:sp>
    </p:spTree>
    <p:extLst>
      <p:ext uri="{BB962C8B-B14F-4D97-AF65-F5344CB8AC3E}">
        <p14:creationId xmlns:p14="http://schemas.microsoft.com/office/powerpoint/2010/main" val="2209357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8E2746A-BA99-FC89-CE98-2D5B6E5D27CF}"/>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477490BD-31B8-5E07-9237-89B950C396A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16739080-DFEC-9F5D-39C4-8B2EAC3A001E}"/>
              </a:ext>
            </a:extLst>
          </p:cNvPr>
          <p:cNvSpPr>
            <a:spLocks noGrp="1"/>
          </p:cNvSpPr>
          <p:nvPr>
            <p:ph type="dt" sz="half" idx="10"/>
          </p:nvPr>
        </p:nvSpPr>
        <p:spPr/>
        <p:txBody>
          <a:bodyPr/>
          <a:lstStyle/>
          <a:p>
            <a:fld id="{3F3B9A6D-9F4C-4C08-B602-3366721F7CF6}" type="datetimeFigureOut">
              <a:rPr lang="en-GB" smtClean="0"/>
              <a:t>25/02/2026</a:t>
            </a:fld>
            <a:endParaRPr lang="en-GB"/>
          </a:p>
        </p:txBody>
      </p:sp>
      <p:sp>
        <p:nvSpPr>
          <p:cNvPr id="5" name="Substituent subsol 4">
            <a:extLst>
              <a:ext uri="{FF2B5EF4-FFF2-40B4-BE49-F238E27FC236}">
                <a16:creationId xmlns:a16="http://schemas.microsoft.com/office/drawing/2014/main" id="{8FA397DD-B183-2161-74F7-A529BCFF0E3E}"/>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069BCD26-D141-1189-DA2D-A62DBFA4D444}"/>
              </a:ext>
            </a:extLst>
          </p:cNvPr>
          <p:cNvSpPr>
            <a:spLocks noGrp="1"/>
          </p:cNvSpPr>
          <p:nvPr>
            <p:ph type="sldNum" sz="quarter" idx="12"/>
          </p:nvPr>
        </p:nvSpPr>
        <p:spPr/>
        <p:txBody>
          <a:bodyPr/>
          <a:lstStyle/>
          <a:p>
            <a:fld id="{65F03293-7C17-45A8-9241-729AD615B484}" type="slidenum">
              <a:rPr lang="en-GB" smtClean="0"/>
              <a:t>‹#›</a:t>
            </a:fld>
            <a:endParaRPr lang="en-GB"/>
          </a:p>
        </p:txBody>
      </p:sp>
    </p:spTree>
    <p:extLst>
      <p:ext uri="{BB962C8B-B14F-4D97-AF65-F5344CB8AC3E}">
        <p14:creationId xmlns:p14="http://schemas.microsoft.com/office/powerpoint/2010/main" val="1936739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67BDF10-597D-DE25-B682-91B51E027F34}"/>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7BE0C132-C228-5BF2-318E-DDF1C2E1FCE2}"/>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conținut 3">
            <a:extLst>
              <a:ext uri="{FF2B5EF4-FFF2-40B4-BE49-F238E27FC236}">
                <a16:creationId xmlns:a16="http://schemas.microsoft.com/office/drawing/2014/main" id="{48B904A7-FA6C-3735-5FF0-01BACAC80CCE}"/>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dată 4">
            <a:extLst>
              <a:ext uri="{FF2B5EF4-FFF2-40B4-BE49-F238E27FC236}">
                <a16:creationId xmlns:a16="http://schemas.microsoft.com/office/drawing/2014/main" id="{A04B0151-CBCA-569C-90DC-A87348FA9C7E}"/>
              </a:ext>
            </a:extLst>
          </p:cNvPr>
          <p:cNvSpPr>
            <a:spLocks noGrp="1"/>
          </p:cNvSpPr>
          <p:nvPr>
            <p:ph type="dt" sz="half" idx="10"/>
          </p:nvPr>
        </p:nvSpPr>
        <p:spPr/>
        <p:txBody>
          <a:bodyPr/>
          <a:lstStyle/>
          <a:p>
            <a:fld id="{3F3B9A6D-9F4C-4C08-B602-3366721F7CF6}" type="datetimeFigureOut">
              <a:rPr lang="en-GB" smtClean="0"/>
              <a:t>25/02/2026</a:t>
            </a:fld>
            <a:endParaRPr lang="en-GB"/>
          </a:p>
        </p:txBody>
      </p:sp>
      <p:sp>
        <p:nvSpPr>
          <p:cNvPr id="6" name="Substituent subsol 5">
            <a:extLst>
              <a:ext uri="{FF2B5EF4-FFF2-40B4-BE49-F238E27FC236}">
                <a16:creationId xmlns:a16="http://schemas.microsoft.com/office/drawing/2014/main" id="{49581D68-F722-A4D9-D6AB-7579411CCFD5}"/>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7FEA093C-FCDE-5687-B174-A491498C50C7}"/>
              </a:ext>
            </a:extLst>
          </p:cNvPr>
          <p:cNvSpPr>
            <a:spLocks noGrp="1"/>
          </p:cNvSpPr>
          <p:nvPr>
            <p:ph type="sldNum" sz="quarter" idx="12"/>
          </p:nvPr>
        </p:nvSpPr>
        <p:spPr/>
        <p:txBody>
          <a:bodyPr/>
          <a:lstStyle/>
          <a:p>
            <a:fld id="{65F03293-7C17-45A8-9241-729AD615B484}" type="slidenum">
              <a:rPr lang="en-GB" smtClean="0"/>
              <a:t>‹#›</a:t>
            </a:fld>
            <a:endParaRPr lang="en-GB"/>
          </a:p>
        </p:txBody>
      </p:sp>
    </p:spTree>
    <p:extLst>
      <p:ext uri="{BB962C8B-B14F-4D97-AF65-F5344CB8AC3E}">
        <p14:creationId xmlns:p14="http://schemas.microsoft.com/office/powerpoint/2010/main" val="878943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EF8F865-DF9D-F2C2-F63B-DC913557C84E}"/>
              </a:ext>
            </a:extLst>
          </p:cNvPr>
          <p:cNvSpPr>
            <a:spLocks noGrp="1"/>
          </p:cNvSpPr>
          <p:nvPr>
            <p:ph type="title"/>
          </p:nvPr>
        </p:nvSpPr>
        <p:spPr>
          <a:xfrm>
            <a:off x="839788" y="365125"/>
            <a:ext cx="10515600" cy="1325563"/>
          </a:xfrm>
        </p:spPr>
        <p:txBody>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1F5D85B2-5779-1481-5DE2-D0C522B122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7894FC39-25AF-910B-3889-9A9C01474D6A}"/>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text 4">
            <a:extLst>
              <a:ext uri="{FF2B5EF4-FFF2-40B4-BE49-F238E27FC236}">
                <a16:creationId xmlns:a16="http://schemas.microsoft.com/office/drawing/2014/main" id="{660A77F1-4CC1-8604-1D53-AF4D088946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2BAC659D-6F9F-6D30-4E98-DC33CD419B23}"/>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7" name="Substituent dată 6">
            <a:extLst>
              <a:ext uri="{FF2B5EF4-FFF2-40B4-BE49-F238E27FC236}">
                <a16:creationId xmlns:a16="http://schemas.microsoft.com/office/drawing/2014/main" id="{88CFF70C-F428-5F72-04EA-7E4827BE181F}"/>
              </a:ext>
            </a:extLst>
          </p:cNvPr>
          <p:cNvSpPr>
            <a:spLocks noGrp="1"/>
          </p:cNvSpPr>
          <p:nvPr>
            <p:ph type="dt" sz="half" idx="10"/>
          </p:nvPr>
        </p:nvSpPr>
        <p:spPr/>
        <p:txBody>
          <a:bodyPr/>
          <a:lstStyle/>
          <a:p>
            <a:fld id="{3F3B9A6D-9F4C-4C08-B602-3366721F7CF6}" type="datetimeFigureOut">
              <a:rPr lang="en-GB" smtClean="0"/>
              <a:t>25/02/2026</a:t>
            </a:fld>
            <a:endParaRPr lang="en-GB"/>
          </a:p>
        </p:txBody>
      </p:sp>
      <p:sp>
        <p:nvSpPr>
          <p:cNvPr id="8" name="Substituent subsol 7">
            <a:extLst>
              <a:ext uri="{FF2B5EF4-FFF2-40B4-BE49-F238E27FC236}">
                <a16:creationId xmlns:a16="http://schemas.microsoft.com/office/drawing/2014/main" id="{321A8C51-F719-9616-FF0F-51C06B98F41C}"/>
              </a:ext>
            </a:extLst>
          </p:cNvPr>
          <p:cNvSpPr>
            <a:spLocks noGrp="1"/>
          </p:cNvSpPr>
          <p:nvPr>
            <p:ph type="ftr" sz="quarter" idx="11"/>
          </p:nvPr>
        </p:nvSpPr>
        <p:spPr/>
        <p:txBody>
          <a:bodyPr/>
          <a:lstStyle/>
          <a:p>
            <a:endParaRPr lang="en-GB"/>
          </a:p>
        </p:txBody>
      </p:sp>
      <p:sp>
        <p:nvSpPr>
          <p:cNvPr id="9" name="Substituent număr diapozitiv 8">
            <a:extLst>
              <a:ext uri="{FF2B5EF4-FFF2-40B4-BE49-F238E27FC236}">
                <a16:creationId xmlns:a16="http://schemas.microsoft.com/office/drawing/2014/main" id="{8754EB60-9630-B86D-23B7-0315D9BF54AE}"/>
              </a:ext>
            </a:extLst>
          </p:cNvPr>
          <p:cNvSpPr>
            <a:spLocks noGrp="1"/>
          </p:cNvSpPr>
          <p:nvPr>
            <p:ph type="sldNum" sz="quarter" idx="12"/>
          </p:nvPr>
        </p:nvSpPr>
        <p:spPr/>
        <p:txBody>
          <a:bodyPr/>
          <a:lstStyle/>
          <a:p>
            <a:fld id="{65F03293-7C17-45A8-9241-729AD615B484}" type="slidenum">
              <a:rPr lang="en-GB" smtClean="0"/>
              <a:t>‹#›</a:t>
            </a:fld>
            <a:endParaRPr lang="en-GB"/>
          </a:p>
        </p:txBody>
      </p:sp>
    </p:spTree>
    <p:extLst>
      <p:ext uri="{BB962C8B-B14F-4D97-AF65-F5344CB8AC3E}">
        <p14:creationId xmlns:p14="http://schemas.microsoft.com/office/powerpoint/2010/main" val="1870891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693BAF2-21FA-1859-7F0C-42B2E2A61341}"/>
              </a:ext>
            </a:extLst>
          </p:cNvPr>
          <p:cNvSpPr>
            <a:spLocks noGrp="1"/>
          </p:cNvSpPr>
          <p:nvPr>
            <p:ph type="title"/>
          </p:nvPr>
        </p:nvSpPr>
        <p:spPr/>
        <p:txBody>
          <a:bodyPr/>
          <a:lstStyle/>
          <a:p>
            <a:r>
              <a:rPr lang="ro-RO"/>
              <a:t>Faceți clic pentru a edita stilul de titlu coordonator</a:t>
            </a:r>
            <a:endParaRPr lang="en-GB"/>
          </a:p>
        </p:txBody>
      </p:sp>
      <p:sp>
        <p:nvSpPr>
          <p:cNvPr id="3" name="Substituent dată 2">
            <a:extLst>
              <a:ext uri="{FF2B5EF4-FFF2-40B4-BE49-F238E27FC236}">
                <a16:creationId xmlns:a16="http://schemas.microsoft.com/office/drawing/2014/main" id="{726CCFAB-0BDC-B55B-054E-D65878B73620}"/>
              </a:ext>
            </a:extLst>
          </p:cNvPr>
          <p:cNvSpPr>
            <a:spLocks noGrp="1"/>
          </p:cNvSpPr>
          <p:nvPr>
            <p:ph type="dt" sz="half" idx="10"/>
          </p:nvPr>
        </p:nvSpPr>
        <p:spPr/>
        <p:txBody>
          <a:bodyPr/>
          <a:lstStyle/>
          <a:p>
            <a:fld id="{3F3B9A6D-9F4C-4C08-B602-3366721F7CF6}" type="datetimeFigureOut">
              <a:rPr lang="en-GB" smtClean="0"/>
              <a:t>25/02/2026</a:t>
            </a:fld>
            <a:endParaRPr lang="en-GB"/>
          </a:p>
        </p:txBody>
      </p:sp>
      <p:sp>
        <p:nvSpPr>
          <p:cNvPr id="4" name="Substituent subsol 3">
            <a:extLst>
              <a:ext uri="{FF2B5EF4-FFF2-40B4-BE49-F238E27FC236}">
                <a16:creationId xmlns:a16="http://schemas.microsoft.com/office/drawing/2014/main" id="{0A4A87CD-E850-3A9D-0DD5-B17DE17A0938}"/>
              </a:ext>
            </a:extLst>
          </p:cNvPr>
          <p:cNvSpPr>
            <a:spLocks noGrp="1"/>
          </p:cNvSpPr>
          <p:nvPr>
            <p:ph type="ftr" sz="quarter" idx="11"/>
          </p:nvPr>
        </p:nvSpPr>
        <p:spPr/>
        <p:txBody>
          <a:bodyPr/>
          <a:lstStyle/>
          <a:p>
            <a:endParaRPr lang="en-GB"/>
          </a:p>
        </p:txBody>
      </p:sp>
      <p:sp>
        <p:nvSpPr>
          <p:cNvPr id="5" name="Substituent număr diapozitiv 4">
            <a:extLst>
              <a:ext uri="{FF2B5EF4-FFF2-40B4-BE49-F238E27FC236}">
                <a16:creationId xmlns:a16="http://schemas.microsoft.com/office/drawing/2014/main" id="{575906C1-9D92-9687-0D17-520D7A8EA6E3}"/>
              </a:ext>
            </a:extLst>
          </p:cNvPr>
          <p:cNvSpPr>
            <a:spLocks noGrp="1"/>
          </p:cNvSpPr>
          <p:nvPr>
            <p:ph type="sldNum" sz="quarter" idx="12"/>
          </p:nvPr>
        </p:nvSpPr>
        <p:spPr/>
        <p:txBody>
          <a:bodyPr/>
          <a:lstStyle/>
          <a:p>
            <a:fld id="{65F03293-7C17-45A8-9241-729AD615B484}" type="slidenum">
              <a:rPr lang="en-GB" smtClean="0"/>
              <a:t>‹#›</a:t>
            </a:fld>
            <a:endParaRPr lang="en-GB"/>
          </a:p>
        </p:txBody>
      </p:sp>
    </p:spTree>
    <p:extLst>
      <p:ext uri="{BB962C8B-B14F-4D97-AF65-F5344CB8AC3E}">
        <p14:creationId xmlns:p14="http://schemas.microsoft.com/office/powerpoint/2010/main" val="2487894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B6E31FB2-2162-BD3A-667B-98E2940C506B}"/>
              </a:ext>
            </a:extLst>
          </p:cNvPr>
          <p:cNvSpPr>
            <a:spLocks noGrp="1"/>
          </p:cNvSpPr>
          <p:nvPr>
            <p:ph type="dt" sz="half" idx="10"/>
          </p:nvPr>
        </p:nvSpPr>
        <p:spPr/>
        <p:txBody>
          <a:bodyPr/>
          <a:lstStyle/>
          <a:p>
            <a:fld id="{3F3B9A6D-9F4C-4C08-B602-3366721F7CF6}" type="datetimeFigureOut">
              <a:rPr lang="en-GB" smtClean="0"/>
              <a:t>25/02/2026</a:t>
            </a:fld>
            <a:endParaRPr lang="en-GB"/>
          </a:p>
        </p:txBody>
      </p:sp>
      <p:sp>
        <p:nvSpPr>
          <p:cNvPr id="3" name="Substituent subsol 2">
            <a:extLst>
              <a:ext uri="{FF2B5EF4-FFF2-40B4-BE49-F238E27FC236}">
                <a16:creationId xmlns:a16="http://schemas.microsoft.com/office/drawing/2014/main" id="{71795624-141C-4D15-F8FC-674AC30FCC03}"/>
              </a:ext>
            </a:extLst>
          </p:cNvPr>
          <p:cNvSpPr>
            <a:spLocks noGrp="1"/>
          </p:cNvSpPr>
          <p:nvPr>
            <p:ph type="ftr" sz="quarter" idx="11"/>
          </p:nvPr>
        </p:nvSpPr>
        <p:spPr/>
        <p:txBody>
          <a:bodyPr/>
          <a:lstStyle/>
          <a:p>
            <a:endParaRPr lang="en-GB"/>
          </a:p>
        </p:txBody>
      </p:sp>
      <p:sp>
        <p:nvSpPr>
          <p:cNvPr id="4" name="Substituent număr diapozitiv 3">
            <a:extLst>
              <a:ext uri="{FF2B5EF4-FFF2-40B4-BE49-F238E27FC236}">
                <a16:creationId xmlns:a16="http://schemas.microsoft.com/office/drawing/2014/main" id="{18EE41B8-E31C-CCFB-95F3-532C1CC380F3}"/>
              </a:ext>
            </a:extLst>
          </p:cNvPr>
          <p:cNvSpPr>
            <a:spLocks noGrp="1"/>
          </p:cNvSpPr>
          <p:nvPr>
            <p:ph type="sldNum" sz="quarter" idx="12"/>
          </p:nvPr>
        </p:nvSpPr>
        <p:spPr/>
        <p:txBody>
          <a:bodyPr/>
          <a:lstStyle/>
          <a:p>
            <a:fld id="{65F03293-7C17-45A8-9241-729AD615B484}" type="slidenum">
              <a:rPr lang="en-GB" smtClean="0"/>
              <a:t>‹#›</a:t>
            </a:fld>
            <a:endParaRPr lang="en-GB"/>
          </a:p>
        </p:txBody>
      </p:sp>
    </p:spTree>
    <p:extLst>
      <p:ext uri="{BB962C8B-B14F-4D97-AF65-F5344CB8AC3E}">
        <p14:creationId xmlns:p14="http://schemas.microsoft.com/office/powerpoint/2010/main" val="2673195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C6AB76F-D7E2-14D9-9B43-B4CB9B2BACB0}"/>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66A3D54D-B1BD-AE86-4D09-F3B8927C29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text 3">
            <a:extLst>
              <a:ext uri="{FF2B5EF4-FFF2-40B4-BE49-F238E27FC236}">
                <a16:creationId xmlns:a16="http://schemas.microsoft.com/office/drawing/2014/main" id="{6C735F38-C004-030C-8823-35DAA70B69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7A087D88-880F-51C2-2FC4-D8B098988755}"/>
              </a:ext>
            </a:extLst>
          </p:cNvPr>
          <p:cNvSpPr>
            <a:spLocks noGrp="1"/>
          </p:cNvSpPr>
          <p:nvPr>
            <p:ph type="dt" sz="half" idx="10"/>
          </p:nvPr>
        </p:nvSpPr>
        <p:spPr/>
        <p:txBody>
          <a:bodyPr/>
          <a:lstStyle/>
          <a:p>
            <a:fld id="{3F3B9A6D-9F4C-4C08-B602-3366721F7CF6}" type="datetimeFigureOut">
              <a:rPr lang="en-GB" smtClean="0"/>
              <a:t>25/02/2026</a:t>
            </a:fld>
            <a:endParaRPr lang="en-GB"/>
          </a:p>
        </p:txBody>
      </p:sp>
      <p:sp>
        <p:nvSpPr>
          <p:cNvPr id="6" name="Substituent subsol 5">
            <a:extLst>
              <a:ext uri="{FF2B5EF4-FFF2-40B4-BE49-F238E27FC236}">
                <a16:creationId xmlns:a16="http://schemas.microsoft.com/office/drawing/2014/main" id="{6E734066-95A5-88E2-2FAB-5B5EC27DA396}"/>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9CBD3065-405F-F037-A8D7-2D1310C0BB14}"/>
              </a:ext>
            </a:extLst>
          </p:cNvPr>
          <p:cNvSpPr>
            <a:spLocks noGrp="1"/>
          </p:cNvSpPr>
          <p:nvPr>
            <p:ph type="sldNum" sz="quarter" idx="12"/>
          </p:nvPr>
        </p:nvSpPr>
        <p:spPr/>
        <p:txBody>
          <a:bodyPr/>
          <a:lstStyle/>
          <a:p>
            <a:fld id="{65F03293-7C17-45A8-9241-729AD615B484}" type="slidenum">
              <a:rPr lang="en-GB" smtClean="0"/>
              <a:t>‹#›</a:t>
            </a:fld>
            <a:endParaRPr lang="en-GB"/>
          </a:p>
        </p:txBody>
      </p:sp>
    </p:spTree>
    <p:extLst>
      <p:ext uri="{BB962C8B-B14F-4D97-AF65-F5344CB8AC3E}">
        <p14:creationId xmlns:p14="http://schemas.microsoft.com/office/powerpoint/2010/main" val="974325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9623765-190F-F968-6AD2-845235BC06FE}"/>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imagine 2">
            <a:extLst>
              <a:ext uri="{FF2B5EF4-FFF2-40B4-BE49-F238E27FC236}">
                <a16:creationId xmlns:a16="http://schemas.microsoft.com/office/drawing/2014/main" id="{13E4FDD0-E491-2B62-2024-82FCDCF31C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Substituent text 3">
            <a:extLst>
              <a:ext uri="{FF2B5EF4-FFF2-40B4-BE49-F238E27FC236}">
                <a16:creationId xmlns:a16="http://schemas.microsoft.com/office/drawing/2014/main" id="{38F93959-E049-4A55-2E16-BEAA903475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51318C56-9932-EAE5-385F-57280E466600}"/>
              </a:ext>
            </a:extLst>
          </p:cNvPr>
          <p:cNvSpPr>
            <a:spLocks noGrp="1"/>
          </p:cNvSpPr>
          <p:nvPr>
            <p:ph type="dt" sz="half" idx="10"/>
          </p:nvPr>
        </p:nvSpPr>
        <p:spPr/>
        <p:txBody>
          <a:bodyPr/>
          <a:lstStyle/>
          <a:p>
            <a:fld id="{3F3B9A6D-9F4C-4C08-B602-3366721F7CF6}" type="datetimeFigureOut">
              <a:rPr lang="en-GB" smtClean="0"/>
              <a:t>25/02/2026</a:t>
            </a:fld>
            <a:endParaRPr lang="en-GB"/>
          </a:p>
        </p:txBody>
      </p:sp>
      <p:sp>
        <p:nvSpPr>
          <p:cNvPr id="6" name="Substituent subsol 5">
            <a:extLst>
              <a:ext uri="{FF2B5EF4-FFF2-40B4-BE49-F238E27FC236}">
                <a16:creationId xmlns:a16="http://schemas.microsoft.com/office/drawing/2014/main" id="{66DAC0AD-E191-6EB8-CCDC-5F44582FBEFA}"/>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FBBE3FC4-313F-FF24-022C-78D81AF0998E}"/>
              </a:ext>
            </a:extLst>
          </p:cNvPr>
          <p:cNvSpPr>
            <a:spLocks noGrp="1"/>
          </p:cNvSpPr>
          <p:nvPr>
            <p:ph type="sldNum" sz="quarter" idx="12"/>
          </p:nvPr>
        </p:nvSpPr>
        <p:spPr/>
        <p:txBody>
          <a:bodyPr/>
          <a:lstStyle/>
          <a:p>
            <a:fld id="{65F03293-7C17-45A8-9241-729AD615B484}" type="slidenum">
              <a:rPr lang="en-GB" smtClean="0"/>
              <a:t>‹#›</a:t>
            </a:fld>
            <a:endParaRPr lang="en-GB"/>
          </a:p>
        </p:txBody>
      </p:sp>
    </p:spTree>
    <p:extLst>
      <p:ext uri="{BB962C8B-B14F-4D97-AF65-F5344CB8AC3E}">
        <p14:creationId xmlns:p14="http://schemas.microsoft.com/office/powerpoint/2010/main" val="4234938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979D4DB-90A0-A711-0A8C-051E4487A820}"/>
              </a:ext>
            </a:extLst>
          </p:cNvPr>
          <p:cNvSpPr>
            <a:spLocks noGrp="1"/>
          </p:cNvSpPr>
          <p:nvPr>
            <p:ph type="title"/>
          </p:nvPr>
        </p:nvSpPr>
        <p:spPr/>
        <p:txBody>
          <a:bodyPr/>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D0C3EA97-BEF1-1428-D0F5-ECDB9C8BB452}"/>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1A8BE104-4585-FABB-7A19-BB3AA807C3BC}"/>
              </a:ext>
            </a:extLst>
          </p:cNvPr>
          <p:cNvSpPr>
            <a:spLocks noGrp="1"/>
          </p:cNvSpPr>
          <p:nvPr>
            <p:ph type="dt" sz="half" idx="10"/>
          </p:nvPr>
        </p:nvSpPr>
        <p:spPr/>
        <p:txBody>
          <a:bodyPr/>
          <a:lstStyle/>
          <a:p>
            <a:fld id="{3F3B9A6D-9F4C-4C08-B602-3366721F7CF6}" type="datetimeFigureOut">
              <a:rPr lang="en-GB" smtClean="0"/>
              <a:t>25/02/2026</a:t>
            </a:fld>
            <a:endParaRPr lang="en-GB"/>
          </a:p>
        </p:txBody>
      </p:sp>
      <p:sp>
        <p:nvSpPr>
          <p:cNvPr id="5" name="Substituent subsol 4">
            <a:extLst>
              <a:ext uri="{FF2B5EF4-FFF2-40B4-BE49-F238E27FC236}">
                <a16:creationId xmlns:a16="http://schemas.microsoft.com/office/drawing/2014/main" id="{3EE6332B-96DD-FD53-7000-175D9F510079}"/>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10011209-32B1-4EF1-5C89-BA9358A145EC}"/>
              </a:ext>
            </a:extLst>
          </p:cNvPr>
          <p:cNvSpPr>
            <a:spLocks noGrp="1"/>
          </p:cNvSpPr>
          <p:nvPr>
            <p:ph type="sldNum" sz="quarter" idx="12"/>
          </p:nvPr>
        </p:nvSpPr>
        <p:spPr/>
        <p:txBody>
          <a:bodyPr/>
          <a:lstStyle/>
          <a:p>
            <a:fld id="{65F03293-7C17-45A8-9241-729AD615B484}" type="slidenum">
              <a:rPr lang="en-GB" smtClean="0"/>
              <a:t>‹#›</a:t>
            </a:fld>
            <a:endParaRPr lang="en-GB"/>
          </a:p>
        </p:txBody>
      </p:sp>
    </p:spTree>
    <p:extLst>
      <p:ext uri="{BB962C8B-B14F-4D97-AF65-F5344CB8AC3E}">
        <p14:creationId xmlns:p14="http://schemas.microsoft.com/office/powerpoint/2010/main" val="3221142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906BA931-938F-1D97-1F48-9CD920BADFD9}"/>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A40D2DCD-FA25-9E8E-57EC-B5AFC10DD045}"/>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51E77E56-9B92-DEA9-D525-D0F80D740361}"/>
              </a:ext>
            </a:extLst>
          </p:cNvPr>
          <p:cNvSpPr>
            <a:spLocks noGrp="1"/>
          </p:cNvSpPr>
          <p:nvPr>
            <p:ph type="dt" sz="half" idx="10"/>
          </p:nvPr>
        </p:nvSpPr>
        <p:spPr/>
        <p:txBody>
          <a:bodyPr/>
          <a:lstStyle/>
          <a:p>
            <a:fld id="{3F3B9A6D-9F4C-4C08-B602-3366721F7CF6}" type="datetimeFigureOut">
              <a:rPr lang="en-GB" smtClean="0"/>
              <a:t>25/02/2026</a:t>
            </a:fld>
            <a:endParaRPr lang="en-GB"/>
          </a:p>
        </p:txBody>
      </p:sp>
      <p:sp>
        <p:nvSpPr>
          <p:cNvPr id="5" name="Substituent subsol 4">
            <a:extLst>
              <a:ext uri="{FF2B5EF4-FFF2-40B4-BE49-F238E27FC236}">
                <a16:creationId xmlns:a16="http://schemas.microsoft.com/office/drawing/2014/main" id="{9EAD0410-2ACC-E1B0-DCA7-B6339A87A484}"/>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E9F480B6-BBF0-A389-C1AE-4554F653E19D}"/>
              </a:ext>
            </a:extLst>
          </p:cNvPr>
          <p:cNvSpPr>
            <a:spLocks noGrp="1"/>
          </p:cNvSpPr>
          <p:nvPr>
            <p:ph type="sldNum" sz="quarter" idx="12"/>
          </p:nvPr>
        </p:nvSpPr>
        <p:spPr/>
        <p:txBody>
          <a:bodyPr/>
          <a:lstStyle/>
          <a:p>
            <a:fld id="{65F03293-7C17-45A8-9241-729AD615B484}" type="slidenum">
              <a:rPr lang="en-GB" smtClean="0"/>
              <a:t>‹#›</a:t>
            </a:fld>
            <a:endParaRPr lang="en-GB"/>
          </a:p>
        </p:txBody>
      </p:sp>
    </p:spTree>
    <p:extLst>
      <p:ext uri="{BB962C8B-B14F-4D97-AF65-F5344CB8AC3E}">
        <p14:creationId xmlns:p14="http://schemas.microsoft.com/office/powerpoint/2010/main" val="3065516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F0DD4548-2461-600B-1AF0-024D23141E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363CC650-8D0A-BC6D-AA25-7F7E7103D8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832488AB-007C-CD3C-6902-3D1E80ECF4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F3B9A6D-9F4C-4C08-B602-3366721F7CF6}" type="datetimeFigureOut">
              <a:rPr lang="en-GB" smtClean="0"/>
              <a:t>25/02/2026</a:t>
            </a:fld>
            <a:endParaRPr lang="en-GB"/>
          </a:p>
        </p:txBody>
      </p:sp>
      <p:sp>
        <p:nvSpPr>
          <p:cNvPr id="5" name="Substituent subsol 4">
            <a:extLst>
              <a:ext uri="{FF2B5EF4-FFF2-40B4-BE49-F238E27FC236}">
                <a16:creationId xmlns:a16="http://schemas.microsoft.com/office/drawing/2014/main" id="{514E525F-C1D7-2150-D1DF-FD7D6DD2D8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ubstituent număr diapozitiv 5">
            <a:extLst>
              <a:ext uri="{FF2B5EF4-FFF2-40B4-BE49-F238E27FC236}">
                <a16:creationId xmlns:a16="http://schemas.microsoft.com/office/drawing/2014/main" id="{B65F3926-4613-B390-6402-EDE3FF344C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5F03293-7C17-45A8-9241-729AD615B484}" type="slidenum">
              <a:rPr lang="en-GB" smtClean="0"/>
              <a:t>‹#›</a:t>
            </a:fld>
            <a:endParaRPr lang="en-GB"/>
          </a:p>
        </p:txBody>
      </p:sp>
    </p:spTree>
    <p:extLst>
      <p:ext uri="{BB962C8B-B14F-4D97-AF65-F5344CB8AC3E}">
        <p14:creationId xmlns:p14="http://schemas.microsoft.com/office/powerpoint/2010/main" val="20226400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oursera.org/articles/types-of-organizational-structures" TargetMode="External"/><Relationship Id="rId2" Type="http://schemas.openxmlformats.org/officeDocument/2006/relationships/hyperlink" Target="https://www.charthop.com/resources/org-structure-types" TargetMode="External"/><Relationship Id="rId1" Type="http://schemas.openxmlformats.org/officeDocument/2006/relationships/slideLayout" Target="../slideLayouts/slideLayout2.xml"/><Relationship Id="rId6" Type="http://schemas.openxmlformats.org/officeDocument/2006/relationships/hyperlink" Target="https://www.theinformation.com/org-charts/spacex" TargetMode="External"/><Relationship Id="rId5" Type="http://schemas.openxmlformats.org/officeDocument/2006/relationships/hyperlink" Target="https://miro.com/organizational-chart/types-of-organizational-structures" TargetMode="External"/><Relationship Id="rId4" Type="http://schemas.openxmlformats.org/officeDocument/2006/relationships/hyperlink" Target="https://fortune.com/2025/03/06/spacex-elon-musk-tesla-blue-origin-space-starlink-rockets-satelli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1E3338F-30F8-C4BD-023F-47ABCE638F81}"/>
              </a:ext>
            </a:extLst>
          </p:cNvPr>
          <p:cNvSpPr>
            <a:spLocks noGrp="1"/>
          </p:cNvSpPr>
          <p:nvPr>
            <p:ph type="ctrTitle"/>
          </p:nvPr>
        </p:nvSpPr>
        <p:spPr>
          <a:xfrm>
            <a:off x="1524000" y="1122363"/>
            <a:ext cx="8514735" cy="834256"/>
          </a:xfrm>
        </p:spPr>
        <p:txBody>
          <a:bodyPr>
            <a:normAutofit fontScale="90000"/>
          </a:bodyPr>
          <a:lstStyle/>
          <a:p>
            <a:r>
              <a:rPr lang="en-GB" sz="3100" dirty="0">
                <a:effectLst/>
              </a:rPr>
              <a:t>LCBB4009 Component1</a:t>
            </a:r>
            <a:br>
              <a:rPr lang="en-GB" dirty="0">
                <a:effectLst/>
              </a:rPr>
            </a:br>
            <a:endParaRPr lang="en-GB" dirty="0"/>
          </a:p>
        </p:txBody>
      </p:sp>
      <p:sp>
        <p:nvSpPr>
          <p:cNvPr id="3" name="Subtitlu 2">
            <a:extLst>
              <a:ext uri="{FF2B5EF4-FFF2-40B4-BE49-F238E27FC236}">
                <a16:creationId xmlns:a16="http://schemas.microsoft.com/office/drawing/2014/main" id="{CC43FCB0-7D18-DD13-F0E0-6252167DF123}"/>
              </a:ext>
            </a:extLst>
          </p:cNvPr>
          <p:cNvSpPr>
            <a:spLocks noGrp="1"/>
          </p:cNvSpPr>
          <p:nvPr>
            <p:ph type="subTitle" idx="1"/>
          </p:nvPr>
        </p:nvSpPr>
        <p:spPr>
          <a:xfrm>
            <a:off x="1681316" y="1759974"/>
            <a:ext cx="8986684" cy="3497826"/>
          </a:xfrm>
        </p:spPr>
        <p:txBody>
          <a:bodyPr>
            <a:normAutofit/>
          </a:bodyPr>
          <a:lstStyle/>
          <a:p>
            <a:r>
              <a:rPr lang="en-GB" dirty="0">
                <a:effectLst/>
              </a:rPr>
              <a:t>Module </a:t>
            </a:r>
            <a:r>
              <a:rPr lang="en-GB" dirty="0" err="1">
                <a:effectLst/>
              </a:rPr>
              <a:t>Name:Understanding</a:t>
            </a:r>
            <a:r>
              <a:rPr lang="en-GB" dirty="0">
                <a:effectLst/>
              </a:rPr>
              <a:t> Organisational Culture of Space X </a:t>
            </a:r>
          </a:p>
          <a:p>
            <a:r>
              <a:rPr lang="en-GB" dirty="0">
                <a:effectLst/>
              </a:rPr>
              <a:t>Module Code: LCBB4009</a:t>
            </a:r>
          </a:p>
          <a:p>
            <a:r>
              <a:rPr lang="en-GB" dirty="0">
                <a:effectLst/>
              </a:rPr>
              <a:t> Assessment Name: Individual Presentation Component 1 </a:t>
            </a:r>
          </a:p>
          <a:p>
            <a:r>
              <a:rPr lang="en-GB" dirty="0">
                <a:effectLst/>
              </a:rPr>
              <a:t>Student </a:t>
            </a:r>
            <a:r>
              <a:rPr lang="en-GB" dirty="0" err="1">
                <a:effectLst/>
              </a:rPr>
              <a:t>Name:Alexandru</a:t>
            </a:r>
            <a:r>
              <a:rPr lang="en-GB" dirty="0">
                <a:effectLst/>
              </a:rPr>
              <a:t> Eros</a:t>
            </a:r>
          </a:p>
          <a:p>
            <a:r>
              <a:rPr lang="en-GB" dirty="0">
                <a:effectLst/>
              </a:rPr>
              <a:t> Student Number: 2008584</a:t>
            </a:r>
          </a:p>
          <a:p>
            <a:r>
              <a:rPr lang="en-GB" dirty="0">
                <a:effectLst/>
              </a:rPr>
              <a:t> </a:t>
            </a:r>
            <a:endParaRPr lang="en-GB" dirty="0"/>
          </a:p>
        </p:txBody>
      </p:sp>
      <p:pic>
        <p:nvPicPr>
          <p:cNvPr id="7" name="Imagine 6" descr="O imagine care conține text, Font, siglă, captură de ecran&#10;&#10;Conținutul generat de inteligența artificială poate fi incorect.">
            <a:extLst>
              <a:ext uri="{FF2B5EF4-FFF2-40B4-BE49-F238E27FC236}">
                <a16:creationId xmlns:a16="http://schemas.microsoft.com/office/drawing/2014/main" id="{FF9F5780-E2D9-4E42-7D66-875155AD95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45121" y="0"/>
            <a:ext cx="1622879" cy="1622879"/>
          </a:xfrm>
          <a:prstGeom prst="rect">
            <a:avLst/>
          </a:prstGeom>
        </p:spPr>
      </p:pic>
    </p:spTree>
    <p:extLst>
      <p:ext uri="{BB962C8B-B14F-4D97-AF65-F5344CB8AC3E}">
        <p14:creationId xmlns:p14="http://schemas.microsoft.com/office/powerpoint/2010/main" val="2426298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EC6DEE4-4CB2-AD11-0803-0EA16EE59CEF}"/>
              </a:ext>
            </a:extLst>
          </p:cNvPr>
          <p:cNvSpPr>
            <a:spLocks noGrp="1"/>
          </p:cNvSpPr>
          <p:nvPr>
            <p:ph type="title"/>
          </p:nvPr>
        </p:nvSpPr>
        <p:spPr/>
        <p:txBody>
          <a:bodyPr/>
          <a:lstStyle/>
          <a:p>
            <a:pPr algn="ctr"/>
            <a:r>
              <a:rPr lang="en-GB" dirty="0"/>
              <a:t>Table of content</a:t>
            </a:r>
          </a:p>
        </p:txBody>
      </p:sp>
      <p:sp>
        <p:nvSpPr>
          <p:cNvPr id="3" name="Substituent conținut 2">
            <a:extLst>
              <a:ext uri="{FF2B5EF4-FFF2-40B4-BE49-F238E27FC236}">
                <a16:creationId xmlns:a16="http://schemas.microsoft.com/office/drawing/2014/main" id="{85F185B4-8C0E-AE9F-6992-F8DF35628963}"/>
              </a:ext>
            </a:extLst>
          </p:cNvPr>
          <p:cNvSpPr>
            <a:spLocks noGrp="1"/>
          </p:cNvSpPr>
          <p:nvPr>
            <p:ph idx="1"/>
          </p:nvPr>
        </p:nvSpPr>
        <p:spPr/>
        <p:txBody>
          <a:bodyPr>
            <a:normAutofit/>
          </a:bodyPr>
          <a:lstStyle/>
          <a:p>
            <a:pPr marL="0" indent="0">
              <a:buNone/>
            </a:pPr>
            <a:r>
              <a:rPr lang="en-GB" dirty="0"/>
              <a:t>1.An overview of organizational structure and its significance</a:t>
            </a:r>
          </a:p>
          <a:p>
            <a:pPr marL="0" indent="0">
              <a:buNone/>
            </a:pPr>
            <a:r>
              <a:rPr lang="en-GB" dirty="0"/>
              <a:t>2.Functional structure is the first method.</a:t>
            </a:r>
          </a:p>
          <a:p>
            <a:pPr marL="0" indent="0">
              <a:buNone/>
            </a:pPr>
            <a:r>
              <a:rPr lang="en-GB" dirty="0"/>
              <a:t>3.Divisional structure is the second method.</a:t>
            </a:r>
          </a:p>
          <a:p>
            <a:pPr marL="0" indent="0">
              <a:buNone/>
            </a:pPr>
            <a:r>
              <a:rPr lang="en-GB" dirty="0"/>
              <a:t>4.Matrix structure is the third method.</a:t>
            </a:r>
          </a:p>
          <a:p>
            <a:pPr marL="0" indent="0">
              <a:buNone/>
            </a:pPr>
            <a:r>
              <a:rPr lang="en-GB" dirty="0"/>
              <a:t>5.Space X Model</a:t>
            </a:r>
          </a:p>
          <a:p>
            <a:pPr marL="0" indent="0">
              <a:buNone/>
            </a:pPr>
            <a:r>
              <a:rPr lang="en-GB" dirty="0"/>
              <a:t>6.Conclusion </a:t>
            </a:r>
          </a:p>
          <a:p>
            <a:pPr marL="0" indent="0">
              <a:buNone/>
            </a:pPr>
            <a:r>
              <a:rPr lang="en-GB" dirty="0"/>
              <a:t>7.Refferences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5" name="Imagine 4" descr="O imagine care conține text, captură de ecran, carte&#10;&#10;Conținutul generat de inteligența artificială poate fi incorect.">
            <a:extLst>
              <a:ext uri="{FF2B5EF4-FFF2-40B4-BE49-F238E27FC236}">
                <a16:creationId xmlns:a16="http://schemas.microsoft.com/office/drawing/2014/main" id="{DE276490-120C-5C43-2C71-BB63BF7FED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03406" y="3854244"/>
            <a:ext cx="8082117" cy="3003755"/>
          </a:xfrm>
          <a:prstGeom prst="rect">
            <a:avLst/>
          </a:prstGeom>
        </p:spPr>
      </p:pic>
    </p:spTree>
    <p:extLst>
      <p:ext uri="{BB962C8B-B14F-4D97-AF65-F5344CB8AC3E}">
        <p14:creationId xmlns:p14="http://schemas.microsoft.com/office/powerpoint/2010/main" val="489196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DD59603-65B3-440A-739C-3C01E034CF00}"/>
              </a:ext>
            </a:extLst>
          </p:cNvPr>
          <p:cNvSpPr>
            <a:spLocks noGrp="1"/>
          </p:cNvSpPr>
          <p:nvPr>
            <p:ph type="title"/>
          </p:nvPr>
        </p:nvSpPr>
        <p:spPr/>
        <p:txBody>
          <a:bodyPr/>
          <a:lstStyle/>
          <a:p>
            <a:r>
              <a:rPr lang="en-GB" dirty="0"/>
              <a:t>Organizational Structure and Chart Concept</a:t>
            </a:r>
          </a:p>
        </p:txBody>
      </p:sp>
      <p:sp>
        <p:nvSpPr>
          <p:cNvPr id="3" name="Substituent conținut 2">
            <a:extLst>
              <a:ext uri="{FF2B5EF4-FFF2-40B4-BE49-F238E27FC236}">
                <a16:creationId xmlns:a16="http://schemas.microsoft.com/office/drawing/2014/main" id="{605C25B8-FE6A-2A8A-3A37-AEB184676274}"/>
              </a:ext>
            </a:extLst>
          </p:cNvPr>
          <p:cNvSpPr>
            <a:spLocks noGrp="1"/>
          </p:cNvSpPr>
          <p:nvPr>
            <p:ph idx="1"/>
          </p:nvPr>
        </p:nvSpPr>
        <p:spPr/>
        <p:txBody>
          <a:bodyPr>
            <a:normAutofit fontScale="92500"/>
          </a:bodyPr>
          <a:lstStyle/>
          <a:p>
            <a:pPr marL="0" indent="0">
              <a:buNone/>
            </a:pPr>
            <a:r>
              <a:rPr lang="en-GB" dirty="0"/>
              <a:t>    Organizational structure is defined as a framework that specifies how tasks, supervision, and coordination are carried out in order to accomplish organizational objectives (Coursera, 2025).</a:t>
            </a:r>
          </a:p>
          <a:p>
            <a:pPr marL="0" indent="0">
              <a:buNone/>
            </a:pPr>
            <a:r>
              <a:rPr lang="en-GB" dirty="0"/>
              <a:t>    Organizational Chart: A graphic representation of the organization's roles, reporting lines, and hierarchy (Miro, 2025).</a:t>
            </a:r>
          </a:p>
          <a:p>
            <a:pPr marL="0" indent="0">
              <a:buNone/>
            </a:pPr>
            <a:r>
              <a:rPr lang="en-GB"/>
              <a:t>    The </a:t>
            </a:r>
            <a:r>
              <a:rPr lang="en-GB" dirty="0"/>
              <a:t>Significance of It:</a:t>
            </a:r>
          </a:p>
          <a:p>
            <a:r>
              <a:rPr lang="en-GB" dirty="0"/>
              <a:t>makes roles and responsibilities clear to prevent misunderstandings.</a:t>
            </a:r>
          </a:p>
          <a:p>
            <a:r>
              <a:rPr lang="en-GB" dirty="0"/>
              <a:t>promotes effective decision-making and communication</a:t>
            </a:r>
          </a:p>
          <a:p>
            <a:r>
              <a:rPr lang="en-GB" dirty="0"/>
              <a:t>improves the overall performance and flexibility of the organization (</a:t>
            </a:r>
            <a:r>
              <a:rPr lang="en-GB" dirty="0" err="1"/>
              <a:t>ChartHop</a:t>
            </a:r>
            <a:r>
              <a:rPr lang="en-GB" dirty="0"/>
              <a:t>, 2023)</a:t>
            </a:r>
          </a:p>
          <a:p>
            <a:endParaRPr lang="en-GB" dirty="0"/>
          </a:p>
        </p:txBody>
      </p:sp>
    </p:spTree>
    <p:extLst>
      <p:ext uri="{BB962C8B-B14F-4D97-AF65-F5344CB8AC3E}">
        <p14:creationId xmlns:p14="http://schemas.microsoft.com/office/powerpoint/2010/main" val="3852039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98D8D6F-0267-3550-41BE-79FC54FEC8B0}"/>
              </a:ext>
            </a:extLst>
          </p:cNvPr>
          <p:cNvSpPr>
            <a:spLocks noGrp="1"/>
          </p:cNvSpPr>
          <p:nvPr>
            <p:ph type="title"/>
          </p:nvPr>
        </p:nvSpPr>
        <p:spPr/>
        <p:txBody>
          <a:bodyPr/>
          <a:lstStyle/>
          <a:p>
            <a:r>
              <a:rPr lang="en-GB" dirty="0"/>
              <a:t>First </a:t>
            </a:r>
            <a:r>
              <a:rPr lang="en-GB" dirty="0" err="1"/>
              <a:t>Way:Functional</a:t>
            </a:r>
            <a:r>
              <a:rPr lang="en-GB" dirty="0"/>
              <a:t> Structure</a:t>
            </a:r>
          </a:p>
        </p:txBody>
      </p:sp>
      <p:sp>
        <p:nvSpPr>
          <p:cNvPr id="3" name="Substituent conținut 2">
            <a:extLst>
              <a:ext uri="{FF2B5EF4-FFF2-40B4-BE49-F238E27FC236}">
                <a16:creationId xmlns:a16="http://schemas.microsoft.com/office/drawing/2014/main" id="{25869526-7AF6-D844-75BE-CA5793963259}"/>
              </a:ext>
            </a:extLst>
          </p:cNvPr>
          <p:cNvSpPr>
            <a:spLocks noGrp="1"/>
          </p:cNvSpPr>
          <p:nvPr>
            <p:ph idx="1"/>
          </p:nvPr>
        </p:nvSpPr>
        <p:spPr>
          <a:xfrm>
            <a:off x="1054509" y="1805961"/>
            <a:ext cx="10515600" cy="4351338"/>
          </a:xfrm>
        </p:spPr>
        <p:txBody>
          <a:bodyPr>
            <a:normAutofit fontScale="62500" lnSpcReduction="20000"/>
          </a:bodyPr>
          <a:lstStyle/>
          <a:p>
            <a:pPr marL="0" indent="0">
              <a:buNone/>
            </a:pPr>
            <a:r>
              <a:rPr lang="en-GB" dirty="0"/>
              <a:t>Justification: Allocates personnel to specialized functions (such as engineering, finance, and human resources), with clearly defined vertical reporting within each function (Coursera, 2025).</a:t>
            </a:r>
          </a:p>
          <a:p>
            <a:pPr marL="0" indent="0">
              <a:buNone/>
            </a:pPr>
            <a:endParaRPr lang="en-GB" dirty="0"/>
          </a:p>
          <a:p>
            <a:pPr marL="0" indent="0">
              <a:buNone/>
            </a:pPr>
            <a:r>
              <a:rPr lang="en-GB" dirty="0"/>
              <a:t>Essential Attributes: Emphasizes efficiency, economies of scale, and proficiency; ideal for specialized or stable environments.</a:t>
            </a:r>
          </a:p>
          <a:p>
            <a:pPr marL="0" indent="0">
              <a:buNone/>
            </a:pPr>
            <a:endParaRPr lang="en-GB" dirty="0"/>
          </a:p>
          <a:p>
            <a:pPr marL="0" indent="0">
              <a:buNone/>
            </a:pPr>
            <a:r>
              <a:rPr lang="en-GB" dirty="0"/>
              <a:t>Advantages: Financial management and comprehensive technological expertise.</a:t>
            </a:r>
          </a:p>
          <a:p>
            <a:pPr marL="0" indent="0">
              <a:buNone/>
            </a:pPr>
            <a:endParaRPr lang="en-GB" dirty="0"/>
          </a:p>
          <a:p>
            <a:pPr marL="0" indent="0">
              <a:buNone/>
            </a:pPr>
            <a:r>
              <a:rPr lang="en-GB" dirty="0"/>
              <a:t>Disadvantages: Reduced interdepartmental collaboration and the existence of functional silos.</a:t>
            </a:r>
          </a:p>
          <a:p>
            <a:pPr marL="0" indent="0">
              <a:buNone/>
            </a:pPr>
            <a:r>
              <a:rPr lang="en-GB" dirty="0"/>
              <a:t>Examine SpaceX, which achieves high technical precision in rocket design and manufacturing through robust functional grouping in engineering disciplines (such as propulsion, avionics, and materials) and operations, with multiple specialists reporting within their respective areas of expertise (The Information, 2026).</a:t>
            </a:r>
            <a:br>
              <a:rPr lang="en-GB" dirty="0"/>
            </a:br>
            <a:endParaRPr lang="en-GB" dirty="0"/>
          </a:p>
          <a:p>
            <a:pPr marL="0" indent="0">
              <a:buNone/>
            </a:pPr>
            <a:br>
              <a:rPr lang="en-GB" dirty="0"/>
            </a:br>
            <a:endParaRPr lang="en-GB" dirty="0"/>
          </a:p>
        </p:txBody>
      </p:sp>
    </p:spTree>
    <p:extLst>
      <p:ext uri="{BB962C8B-B14F-4D97-AF65-F5344CB8AC3E}">
        <p14:creationId xmlns:p14="http://schemas.microsoft.com/office/powerpoint/2010/main" val="4049119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Substituent conținut 10" descr="O imagine care conține text, captură de ecran, Font&#10;&#10;Conținutul generat de inteligența artificială poate fi incorect.">
            <a:extLst>
              <a:ext uri="{FF2B5EF4-FFF2-40B4-BE49-F238E27FC236}">
                <a16:creationId xmlns:a16="http://schemas.microsoft.com/office/drawing/2014/main" id="{745CF310-0056-F37F-9FC2-613787EF12A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9143" y="417443"/>
            <a:ext cx="9617674" cy="6386738"/>
          </a:xfrm>
          <a:prstGeom prst="rect">
            <a:avLst/>
          </a:prstGeom>
        </p:spPr>
      </p:pic>
    </p:spTree>
    <p:extLst>
      <p:ext uri="{BB962C8B-B14F-4D97-AF65-F5344CB8AC3E}">
        <p14:creationId xmlns:p14="http://schemas.microsoft.com/office/powerpoint/2010/main" val="858054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31096F4-BF91-D0D0-5A39-CE440210D2E3}"/>
              </a:ext>
            </a:extLst>
          </p:cNvPr>
          <p:cNvSpPr>
            <a:spLocks noGrp="1"/>
          </p:cNvSpPr>
          <p:nvPr>
            <p:ph type="title"/>
          </p:nvPr>
        </p:nvSpPr>
        <p:spPr/>
        <p:txBody>
          <a:bodyPr/>
          <a:lstStyle/>
          <a:p>
            <a:r>
              <a:rPr lang="en-GB" dirty="0"/>
              <a:t>Second </a:t>
            </a:r>
            <a:r>
              <a:rPr lang="en-GB" dirty="0" err="1"/>
              <a:t>Way:Divisional</a:t>
            </a:r>
            <a:r>
              <a:rPr lang="en-GB" dirty="0"/>
              <a:t> structure</a:t>
            </a:r>
          </a:p>
        </p:txBody>
      </p:sp>
      <p:sp>
        <p:nvSpPr>
          <p:cNvPr id="3" name="Substituent conținut 2">
            <a:extLst>
              <a:ext uri="{FF2B5EF4-FFF2-40B4-BE49-F238E27FC236}">
                <a16:creationId xmlns:a16="http://schemas.microsoft.com/office/drawing/2014/main" id="{6AC95A80-69DA-96CB-E308-B762FA30B1B7}"/>
              </a:ext>
            </a:extLst>
          </p:cNvPr>
          <p:cNvSpPr>
            <a:spLocks noGrp="1"/>
          </p:cNvSpPr>
          <p:nvPr>
            <p:ph idx="1"/>
          </p:nvPr>
        </p:nvSpPr>
        <p:spPr/>
        <p:txBody>
          <a:bodyPr>
            <a:normAutofit fontScale="92500" lnSpcReduction="20000"/>
          </a:bodyPr>
          <a:lstStyle/>
          <a:p>
            <a:pPr marL="0" indent="0">
              <a:buNone/>
            </a:pPr>
            <a:r>
              <a:rPr lang="en-GB" b="1" dirty="0" err="1"/>
              <a:t>Justification:</a:t>
            </a:r>
            <a:r>
              <a:rPr lang="en-GB" dirty="0" err="1"/>
              <a:t>the</a:t>
            </a:r>
            <a:r>
              <a:rPr lang="en-GB" dirty="0"/>
              <a:t> organization is divided into semi-autonomous divisions according to goods, projects, markets, or regions, each of which has its own functional support (Miro, 2025).</a:t>
            </a:r>
            <a:br>
              <a:rPr lang="en-GB" dirty="0"/>
            </a:br>
            <a:r>
              <a:rPr lang="en-GB" b="1" dirty="0"/>
              <a:t>Key features:</a:t>
            </a:r>
            <a:r>
              <a:rPr lang="en-GB" dirty="0"/>
              <a:t> include a speedier reaction to changes and a focus on particular objectives or products.</a:t>
            </a:r>
            <a:br>
              <a:rPr lang="en-GB" dirty="0"/>
            </a:br>
            <a:r>
              <a:rPr lang="en-GB" b="1" dirty="0"/>
              <a:t>Advantages: </a:t>
            </a:r>
            <a:r>
              <a:rPr lang="en-GB" dirty="0"/>
              <a:t>Divisional responsibility and customized decision-making.</a:t>
            </a:r>
            <a:br>
              <a:rPr lang="en-GB" dirty="0"/>
            </a:br>
            <a:r>
              <a:rPr lang="en-GB" b="1" dirty="0"/>
              <a:t>Cons: </a:t>
            </a:r>
            <a:r>
              <a:rPr lang="en-GB" dirty="0"/>
              <a:t>Possible unit competition and resource duplication.</a:t>
            </a:r>
            <a:br>
              <a:rPr lang="en-GB" dirty="0"/>
            </a:br>
            <a:endParaRPr lang="en-GB" dirty="0"/>
          </a:p>
          <a:p>
            <a:pPr marL="0" indent="0">
              <a:buNone/>
            </a:pPr>
            <a:r>
              <a:rPr lang="en-GB" dirty="0"/>
              <a:t>For instance, Starlink satellite internet operates as a semi-autonomous unit with dedicated teams for satellites, user terminals, and operations; Starship development is another major focus area. This allows for focused innovation while sharing core resources (Fortune, 2025; The Information, 2026).</a:t>
            </a:r>
          </a:p>
          <a:p>
            <a:r>
              <a:rPr lang="en-GB" b="1" dirty="0"/>
              <a:t> </a:t>
            </a:r>
            <a:endParaRPr lang="en-GB" dirty="0"/>
          </a:p>
          <a:p>
            <a:pPr marL="0" indent="0">
              <a:buNone/>
            </a:pPr>
            <a:endParaRPr lang="en-GB" dirty="0"/>
          </a:p>
        </p:txBody>
      </p:sp>
    </p:spTree>
    <p:extLst>
      <p:ext uri="{BB962C8B-B14F-4D97-AF65-F5344CB8AC3E}">
        <p14:creationId xmlns:p14="http://schemas.microsoft.com/office/powerpoint/2010/main" val="624428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ubstituent conținut 7" descr="O imagine care conține text, captură de ecran, diagramă, proiectare&#10;&#10;Conținutul generat de inteligența artificială poate fi incorect.">
            <a:extLst>
              <a:ext uri="{FF2B5EF4-FFF2-40B4-BE49-F238E27FC236}">
                <a16:creationId xmlns:a16="http://schemas.microsoft.com/office/drawing/2014/main" id="{A94CE158-853B-EE25-255A-CAC50B2EAF1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32696" y="904568"/>
            <a:ext cx="8871510" cy="5891238"/>
          </a:xfrm>
          <a:prstGeom prst="rect">
            <a:avLst/>
          </a:prstGeom>
        </p:spPr>
      </p:pic>
    </p:spTree>
    <p:extLst>
      <p:ext uri="{BB962C8B-B14F-4D97-AF65-F5344CB8AC3E}">
        <p14:creationId xmlns:p14="http://schemas.microsoft.com/office/powerpoint/2010/main" val="1614675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2AEA67C-C918-44F8-A3E2-0133DF7A3A70}"/>
              </a:ext>
            </a:extLst>
          </p:cNvPr>
          <p:cNvSpPr>
            <a:spLocks noGrp="1"/>
          </p:cNvSpPr>
          <p:nvPr>
            <p:ph type="title"/>
          </p:nvPr>
        </p:nvSpPr>
        <p:spPr/>
        <p:txBody>
          <a:bodyPr/>
          <a:lstStyle/>
          <a:p>
            <a:r>
              <a:rPr lang="en-GB" dirty="0"/>
              <a:t>Third </a:t>
            </a:r>
            <a:r>
              <a:rPr lang="en-GB" dirty="0" err="1"/>
              <a:t>Way:Matrix</a:t>
            </a:r>
            <a:r>
              <a:rPr lang="en-GB" dirty="0"/>
              <a:t> Structure</a:t>
            </a:r>
          </a:p>
        </p:txBody>
      </p:sp>
      <p:sp>
        <p:nvSpPr>
          <p:cNvPr id="3" name="Substituent conținut 2">
            <a:extLst>
              <a:ext uri="{FF2B5EF4-FFF2-40B4-BE49-F238E27FC236}">
                <a16:creationId xmlns:a16="http://schemas.microsoft.com/office/drawing/2014/main" id="{13685956-2317-5993-D888-4386F12533AD}"/>
              </a:ext>
            </a:extLst>
          </p:cNvPr>
          <p:cNvSpPr>
            <a:spLocks noGrp="1"/>
          </p:cNvSpPr>
          <p:nvPr>
            <p:ph idx="1"/>
          </p:nvPr>
        </p:nvSpPr>
        <p:spPr/>
        <p:txBody>
          <a:bodyPr>
            <a:normAutofit fontScale="92500" lnSpcReduction="10000"/>
          </a:bodyPr>
          <a:lstStyle/>
          <a:p>
            <a:pPr marL="0" indent="0">
              <a:buNone/>
            </a:pPr>
            <a:r>
              <a:rPr lang="en-GB" b="1" dirty="0"/>
              <a:t>Justification:</a:t>
            </a:r>
            <a:r>
              <a:rPr lang="en-GB" dirty="0"/>
              <a:t> Integrates divisional/project and functional techniques; staff members answer to both project/product leaders and functional managers (</a:t>
            </a:r>
            <a:r>
              <a:rPr lang="en-GB" dirty="0" err="1"/>
              <a:t>ChartHop</a:t>
            </a:r>
            <a:r>
              <a:rPr lang="en-GB" dirty="0"/>
              <a:t>, 2023).</a:t>
            </a:r>
            <a:br>
              <a:rPr lang="en-GB" dirty="0"/>
            </a:br>
            <a:r>
              <a:rPr lang="en-GB" b="1" dirty="0"/>
              <a:t>Key Features: </a:t>
            </a:r>
            <a:r>
              <a:rPr lang="en-GB" dirty="0"/>
              <a:t>Adapts to complex, creative, and project-heavy environments; has two reporting lines for flexibility and resource sharing.</a:t>
            </a:r>
            <a:br>
              <a:rPr lang="en-GB" dirty="0"/>
            </a:br>
            <a:r>
              <a:rPr lang="en-GB" b="1" dirty="0"/>
              <a:t>Advantages:</a:t>
            </a:r>
            <a:r>
              <a:rPr lang="en-GB" dirty="0"/>
              <a:t> Improved teamwork, creativity, and effective use of experts.</a:t>
            </a:r>
            <a:br>
              <a:rPr lang="en-GB" dirty="0"/>
            </a:br>
            <a:r>
              <a:rPr lang="en-GB" b="1" dirty="0"/>
              <a:t>Cons:</a:t>
            </a:r>
            <a:r>
              <a:rPr lang="en-GB" dirty="0"/>
              <a:t> The possibility of unclear authority and competing priorities.</a:t>
            </a:r>
            <a:br>
              <a:rPr lang="en-GB" dirty="0"/>
            </a:br>
            <a:endParaRPr lang="en-GB" dirty="0"/>
          </a:p>
          <a:p>
            <a:pPr marL="0" indent="0">
              <a:buNone/>
            </a:pPr>
            <a:r>
              <a:rPr lang="en-GB" dirty="0"/>
              <a:t>SpaceX Example: Despite its generally flat structure, project-based work creates matrix-like dynamics in a fast-paced, high-innovation environment (e.g., engineers from functional groups like propulsion report to specific mission/project leads for Starship tests or Starlink deployments) (</a:t>
            </a:r>
            <a:r>
              <a:rPr lang="en-GB" dirty="0" err="1"/>
              <a:t>Studocu</a:t>
            </a:r>
            <a:r>
              <a:rPr lang="en-GB" dirty="0"/>
              <a:t> analysis, 2025; The Information, 2026).</a:t>
            </a:r>
          </a:p>
          <a:p>
            <a:pPr marL="0" indent="0">
              <a:buNone/>
            </a:pPr>
            <a:endParaRPr lang="en-GB" dirty="0"/>
          </a:p>
        </p:txBody>
      </p:sp>
    </p:spTree>
    <p:extLst>
      <p:ext uri="{BB962C8B-B14F-4D97-AF65-F5344CB8AC3E}">
        <p14:creationId xmlns:p14="http://schemas.microsoft.com/office/powerpoint/2010/main" val="1512289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ubstituent conținut 4" descr="O imagine care conține text, diagramă, linie, Paralel&#10;&#10;Conținutul generat de inteligența artificială poate fi incorect.">
            <a:extLst>
              <a:ext uri="{FF2B5EF4-FFF2-40B4-BE49-F238E27FC236}">
                <a16:creationId xmlns:a16="http://schemas.microsoft.com/office/drawing/2014/main" id="{F14D54C4-BE07-7CB6-0E53-40D726F31D0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56852" y="707923"/>
            <a:ext cx="9832258" cy="5469040"/>
          </a:xfrm>
          <a:prstGeom prst="rect">
            <a:avLst/>
          </a:prstGeom>
        </p:spPr>
      </p:pic>
    </p:spTree>
    <p:extLst>
      <p:ext uri="{BB962C8B-B14F-4D97-AF65-F5344CB8AC3E}">
        <p14:creationId xmlns:p14="http://schemas.microsoft.com/office/powerpoint/2010/main" val="3256349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7A8D347-66CD-247E-2B40-6CCCAEC5B72A}"/>
              </a:ext>
            </a:extLst>
          </p:cNvPr>
          <p:cNvSpPr>
            <a:spLocks noGrp="1"/>
          </p:cNvSpPr>
          <p:nvPr>
            <p:ph type="title"/>
          </p:nvPr>
        </p:nvSpPr>
        <p:spPr/>
        <p:txBody>
          <a:bodyPr/>
          <a:lstStyle/>
          <a:p>
            <a:r>
              <a:rPr lang="en-GB" dirty="0"/>
              <a:t>Space </a:t>
            </a:r>
            <a:r>
              <a:rPr lang="en-GB"/>
              <a:t>X approach</a:t>
            </a:r>
            <a:endParaRPr lang="en-GB" dirty="0"/>
          </a:p>
        </p:txBody>
      </p:sp>
      <p:sp>
        <p:nvSpPr>
          <p:cNvPr id="3" name="Substituent conținut 2">
            <a:extLst>
              <a:ext uri="{FF2B5EF4-FFF2-40B4-BE49-F238E27FC236}">
                <a16:creationId xmlns:a16="http://schemas.microsoft.com/office/drawing/2014/main" id="{9A7C79C2-51BF-BA3C-CC4B-7D5DCEC8BC03}"/>
              </a:ext>
            </a:extLst>
          </p:cNvPr>
          <p:cNvSpPr>
            <a:spLocks noGrp="1"/>
          </p:cNvSpPr>
          <p:nvPr>
            <p:ph idx="1"/>
          </p:nvPr>
        </p:nvSpPr>
        <p:spPr/>
        <p:txBody>
          <a:bodyPr>
            <a:normAutofit fontScale="92500" lnSpcReduction="20000"/>
          </a:bodyPr>
          <a:lstStyle/>
          <a:p>
            <a:pPr marL="0" indent="0">
              <a:buNone/>
            </a:pPr>
            <a:r>
              <a:rPr lang="en-GB" b="1" dirty="0"/>
              <a:t>SpaceX</a:t>
            </a:r>
            <a:r>
              <a:rPr lang="en-GB" dirty="0"/>
              <a:t> (Space Exploration Technologies Corp.) has a unique structure and culture that are shaped by the vision of its founder, Elon Musk, to change space travel, lower launch costs, and make it possible to colonize Mars. As of early 2026, the company has tens of thousands of employees (reports vary, but growth has continued since 2023, when there were more than 13,000). It runs major facilities like Starbase in Texas (the main base for Starship), Hawthorne (the main office), and others.</a:t>
            </a:r>
            <a:br>
              <a:rPr lang="en-GB" dirty="0"/>
            </a:br>
            <a:r>
              <a:rPr lang="en-GB" b="1" dirty="0"/>
              <a:t>How the organization is set up</a:t>
            </a:r>
            <a:br>
              <a:rPr lang="en-GB" dirty="0"/>
            </a:br>
            <a:r>
              <a:rPr lang="en-GB" dirty="0"/>
              <a:t>Compared to big aerospace companies like Boeing or Lockheed Martin, SpaceX has a fairly flat hierarchy. This helps people talk to each other quickly, make decisions quickly, and give engineers direct access to leaders, which is important for its "fail fast, learn fast" approach.</a:t>
            </a:r>
            <a:br>
              <a:rPr lang="en-GB" dirty="0"/>
            </a:br>
            <a:endParaRPr lang="en-GB" dirty="0"/>
          </a:p>
        </p:txBody>
      </p:sp>
    </p:spTree>
    <p:extLst>
      <p:ext uri="{BB962C8B-B14F-4D97-AF65-F5344CB8AC3E}">
        <p14:creationId xmlns:p14="http://schemas.microsoft.com/office/powerpoint/2010/main" val="330830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Substituent conținut 6" descr="O imagine care conține text, captură de ecran, proiectare&#10;&#10;Conținutul generat de inteligența artificială poate fi incorect.">
            <a:extLst>
              <a:ext uri="{FF2B5EF4-FFF2-40B4-BE49-F238E27FC236}">
                <a16:creationId xmlns:a16="http://schemas.microsoft.com/office/drawing/2014/main" id="{D6B9B7FE-DC53-32A1-D9C2-0FBD1582D3F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1819" y="412954"/>
            <a:ext cx="9556955" cy="6233651"/>
          </a:xfrm>
          <a:prstGeom prst="rect">
            <a:avLst/>
          </a:prstGeom>
        </p:spPr>
      </p:pic>
    </p:spTree>
    <p:extLst>
      <p:ext uri="{BB962C8B-B14F-4D97-AF65-F5344CB8AC3E}">
        <p14:creationId xmlns:p14="http://schemas.microsoft.com/office/powerpoint/2010/main" val="2913377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BBB0D7AB-8C8B-17BE-0E7E-96D70F6AD7A1}"/>
              </a:ext>
            </a:extLst>
          </p:cNvPr>
          <p:cNvSpPr>
            <a:spLocks noGrp="1"/>
          </p:cNvSpPr>
          <p:nvPr>
            <p:ph idx="1"/>
          </p:nvPr>
        </p:nvSpPr>
        <p:spPr>
          <a:xfrm>
            <a:off x="838200" y="353961"/>
            <a:ext cx="10515600" cy="5823002"/>
          </a:xfrm>
        </p:spPr>
        <p:txBody>
          <a:bodyPr/>
          <a:lstStyle/>
          <a:p>
            <a:pPr marL="0" indent="0">
              <a:buNone/>
            </a:pPr>
            <a:r>
              <a:rPr lang="en-GB" dirty="0"/>
              <a:t>      This structure allows for fast innovation, but it can also make things more intense and hold people accountable.</a:t>
            </a:r>
            <a:br>
              <a:rPr lang="en-GB" dirty="0"/>
            </a:br>
            <a:r>
              <a:rPr lang="en-GB" dirty="0"/>
              <a:t>      The Culture of the Company</a:t>
            </a:r>
            <a:br>
              <a:rPr lang="en-GB" dirty="0"/>
            </a:br>
            <a:r>
              <a:rPr lang="en-GB" dirty="0"/>
              <a:t>People say that SpaceX's culture is a mix of startup flexibility and extreme dedication, with a focus on missions, intensity, and high performance.</a:t>
            </a:r>
          </a:p>
          <a:p>
            <a:pPr marL="0" indent="0">
              <a:buNone/>
            </a:pPr>
            <a:r>
              <a:rPr lang="en-GB" dirty="0"/>
              <a:t>        Problems and Criticisms: High stress can cause people to quit, burn out, and have a hard time balancing work and life.</a:t>
            </a:r>
            <a:br>
              <a:rPr lang="en-GB" dirty="0"/>
            </a:br>
            <a:r>
              <a:rPr lang="en-GB" dirty="0"/>
              <a:t>Reports of bad things (like a demanding style and worries about psychological safety in some cases).</a:t>
            </a:r>
            <a:br>
              <a:rPr lang="en-GB" dirty="0"/>
            </a:br>
            <a:endParaRPr lang="en-GB" dirty="0"/>
          </a:p>
        </p:txBody>
      </p:sp>
    </p:spTree>
    <p:extLst>
      <p:ext uri="{BB962C8B-B14F-4D97-AF65-F5344CB8AC3E}">
        <p14:creationId xmlns:p14="http://schemas.microsoft.com/office/powerpoint/2010/main" val="3666268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C2314B7-AC40-B985-7249-7D208D2919F7}"/>
              </a:ext>
            </a:extLst>
          </p:cNvPr>
          <p:cNvSpPr>
            <a:spLocks noGrp="1"/>
          </p:cNvSpPr>
          <p:nvPr>
            <p:ph type="title"/>
          </p:nvPr>
        </p:nvSpPr>
        <p:spPr/>
        <p:txBody>
          <a:bodyPr/>
          <a:lstStyle/>
          <a:p>
            <a:r>
              <a:rPr lang="en-GB" dirty="0"/>
              <a:t>Conclusion</a:t>
            </a:r>
          </a:p>
        </p:txBody>
      </p:sp>
      <p:sp>
        <p:nvSpPr>
          <p:cNvPr id="3" name="Substituent conținut 2">
            <a:extLst>
              <a:ext uri="{FF2B5EF4-FFF2-40B4-BE49-F238E27FC236}">
                <a16:creationId xmlns:a16="http://schemas.microsoft.com/office/drawing/2014/main" id="{66601EDA-9144-7665-DD08-D7E37A6ACB32}"/>
              </a:ext>
            </a:extLst>
          </p:cNvPr>
          <p:cNvSpPr>
            <a:spLocks noGrp="1"/>
          </p:cNvSpPr>
          <p:nvPr>
            <p:ph idx="1"/>
          </p:nvPr>
        </p:nvSpPr>
        <p:spPr/>
        <p:txBody>
          <a:bodyPr/>
          <a:lstStyle/>
          <a:p>
            <a:pPr marL="0" indent="0">
              <a:buNone/>
            </a:pPr>
            <a:r>
              <a:rPr lang="en-GB" dirty="0"/>
              <a:t>Tasks and communication are shaped variously by functional, divisional, and matrix structures; there is no one "best" design; instead, it varies on the objectives, scale, and setting (Coursera, 2025).</a:t>
            </a:r>
            <a:br>
              <a:rPr lang="en-GB" dirty="0"/>
            </a:br>
            <a:r>
              <a:rPr lang="en-GB" b="1" dirty="0"/>
              <a:t>SpaceX Insight: </a:t>
            </a:r>
            <a:r>
              <a:rPr lang="en-GB" dirty="0"/>
              <a:t>Promotes quick innovation in space exploration by combining matrix-style project teams, divisional concentration on important programs (Starlink/Starship), and a flat hierarchy with functional depth (The Information, 2026).</a:t>
            </a:r>
            <a:br>
              <a:rPr lang="en-GB" dirty="0"/>
            </a:br>
            <a:r>
              <a:rPr lang="en-GB" b="1" dirty="0"/>
              <a:t>Key Takeaway: </a:t>
            </a:r>
            <a:r>
              <a:rPr lang="en-GB" dirty="0"/>
              <a:t>In order to enable efficiency, speed, and adaptability—all essential for success in dynamic industries—effective structure must be in line with strategy.</a:t>
            </a:r>
          </a:p>
          <a:p>
            <a:endParaRPr lang="en-GB" dirty="0"/>
          </a:p>
        </p:txBody>
      </p:sp>
    </p:spTree>
    <p:extLst>
      <p:ext uri="{BB962C8B-B14F-4D97-AF65-F5344CB8AC3E}">
        <p14:creationId xmlns:p14="http://schemas.microsoft.com/office/powerpoint/2010/main" val="4208475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ubstituent conținut 4" descr="O imagine care conține text, lumânare, captură de ecran&#10;&#10;Conținutul generat de inteligența artificială poate fi incorect.">
            <a:extLst>
              <a:ext uri="{FF2B5EF4-FFF2-40B4-BE49-F238E27FC236}">
                <a16:creationId xmlns:a16="http://schemas.microsoft.com/office/drawing/2014/main" id="{A9369AD6-109C-7814-DB04-1FC48249CA0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2489" y="875071"/>
            <a:ext cx="8396749" cy="4840723"/>
          </a:xfrm>
          <a:prstGeom prst="rect">
            <a:avLst/>
          </a:prstGeom>
        </p:spPr>
      </p:pic>
    </p:spTree>
    <p:extLst>
      <p:ext uri="{BB962C8B-B14F-4D97-AF65-F5344CB8AC3E}">
        <p14:creationId xmlns:p14="http://schemas.microsoft.com/office/powerpoint/2010/main" val="3611646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BAD27DB-36B6-9639-4F6C-EC3C78C4C75C}"/>
              </a:ext>
            </a:extLst>
          </p:cNvPr>
          <p:cNvSpPr>
            <a:spLocks noGrp="1"/>
          </p:cNvSpPr>
          <p:nvPr>
            <p:ph type="title"/>
          </p:nvPr>
        </p:nvSpPr>
        <p:spPr/>
        <p:txBody>
          <a:bodyPr/>
          <a:lstStyle/>
          <a:p>
            <a:r>
              <a:rPr lang="en-GB" dirty="0"/>
              <a:t>References</a:t>
            </a:r>
            <a:br>
              <a:rPr lang="en-GB" dirty="0"/>
            </a:br>
            <a:endParaRPr lang="en-GB" dirty="0"/>
          </a:p>
        </p:txBody>
      </p:sp>
      <p:sp>
        <p:nvSpPr>
          <p:cNvPr id="3" name="Substituent conținut 2">
            <a:extLst>
              <a:ext uri="{FF2B5EF4-FFF2-40B4-BE49-F238E27FC236}">
                <a16:creationId xmlns:a16="http://schemas.microsoft.com/office/drawing/2014/main" id="{B08E52E7-5425-061C-E81B-274A2CDA389B}"/>
              </a:ext>
            </a:extLst>
          </p:cNvPr>
          <p:cNvSpPr>
            <a:spLocks noGrp="1"/>
          </p:cNvSpPr>
          <p:nvPr>
            <p:ph idx="1"/>
          </p:nvPr>
        </p:nvSpPr>
        <p:spPr/>
        <p:txBody>
          <a:bodyPr>
            <a:normAutofit fontScale="92500" lnSpcReduction="20000"/>
          </a:bodyPr>
          <a:lstStyle/>
          <a:p>
            <a:r>
              <a:rPr lang="en-GB" dirty="0" err="1"/>
              <a:t>ChartHop</a:t>
            </a:r>
            <a:r>
              <a:rPr lang="en-GB" dirty="0"/>
              <a:t> (2023) </a:t>
            </a:r>
            <a:r>
              <a:rPr lang="en-GB" i="1" dirty="0"/>
              <a:t>Organizational Structure Types You Should Know</a:t>
            </a:r>
            <a:r>
              <a:rPr lang="en-GB" dirty="0"/>
              <a:t>. Available at: </a:t>
            </a:r>
            <a:r>
              <a:rPr lang="en-GB" dirty="0">
                <a:hlinkClick r:id="rId2"/>
              </a:rPr>
              <a:t>https://www.charthop.com/resources/org-structure-types</a:t>
            </a:r>
            <a:endParaRPr lang="en-GB" dirty="0"/>
          </a:p>
          <a:p>
            <a:r>
              <a:rPr lang="en-GB" dirty="0"/>
              <a:t>Coursera (2025) </a:t>
            </a:r>
            <a:r>
              <a:rPr lang="en-GB" i="1" dirty="0"/>
              <a:t>Types of Organizational Structures</a:t>
            </a:r>
            <a:r>
              <a:rPr lang="en-GB" dirty="0"/>
              <a:t>. Available at: </a:t>
            </a:r>
            <a:r>
              <a:rPr lang="en-GB" dirty="0">
                <a:hlinkClick r:id="rId3"/>
              </a:rPr>
              <a:t>https://www.coursera.org/articles/types-of-organizational-structures</a:t>
            </a:r>
            <a:endParaRPr lang="en-GB" dirty="0"/>
          </a:p>
          <a:p>
            <a:r>
              <a:rPr lang="en-GB" dirty="0"/>
              <a:t>Fortune (2025) </a:t>
            </a:r>
            <a:r>
              <a:rPr lang="en-GB" i="1" dirty="0"/>
              <a:t>The top executives running Elon Musk's space tech company</a:t>
            </a:r>
            <a:r>
              <a:rPr lang="en-GB" dirty="0"/>
              <a:t>. Available at: </a:t>
            </a:r>
            <a:r>
              <a:rPr lang="en-GB" dirty="0">
                <a:hlinkClick r:id="rId4"/>
              </a:rPr>
              <a:t>https://fortune.com/2025/03/06/spacex-elon-musk-tesla-blue-origin-space-starlink-rockets-satellites</a:t>
            </a:r>
            <a:endParaRPr lang="en-GB" dirty="0"/>
          </a:p>
          <a:p>
            <a:r>
              <a:rPr lang="en-GB" dirty="0"/>
              <a:t>Miro (2025) </a:t>
            </a:r>
            <a:r>
              <a:rPr lang="en-GB" i="1" dirty="0"/>
              <a:t>Types of Organizational Structures: A Guide</a:t>
            </a:r>
            <a:r>
              <a:rPr lang="en-GB" dirty="0"/>
              <a:t>. Available at: </a:t>
            </a:r>
            <a:r>
              <a:rPr lang="en-GB" dirty="0">
                <a:hlinkClick r:id="rId5"/>
              </a:rPr>
              <a:t>https://miro.com/organizational-chart/types-of-organizational-structures</a:t>
            </a:r>
            <a:endParaRPr lang="en-GB" dirty="0"/>
          </a:p>
          <a:p>
            <a:r>
              <a:rPr lang="en-GB" dirty="0"/>
              <a:t>The Information (2026) </a:t>
            </a:r>
            <a:r>
              <a:rPr lang="en-GB" i="1" dirty="0"/>
              <a:t>SpaceX Org Chart &amp; Company Structure Hierarchy</a:t>
            </a:r>
            <a:r>
              <a:rPr lang="en-GB" dirty="0"/>
              <a:t>. </a:t>
            </a:r>
            <a:r>
              <a:rPr lang="en-GB"/>
              <a:t>Available at: </a:t>
            </a:r>
            <a:r>
              <a:rPr lang="en-GB">
                <a:hlinkClick r:id="rId6"/>
              </a:rPr>
              <a:t>https://www.theinformation.com/org-charts/spacex</a:t>
            </a:r>
            <a:endParaRPr lang="en-GB"/>
          </a:p>
        </p:txBody>
      </p:sp>
    </p:spTree>
    <p:extLst>
      <p:ext uri="{BB962C8B-B14F-4D97-AF65-F5344CB8AC3E}">
        <p14:creationId xmlns:p14="http://schemas.microsoft.com/office/powerpoint/2010/main" val="2947582107"/>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123</TotalTime>
  <Words>1078</Words>
  <Application>Microsoft Office PowerPoint</Application>
  <PresentationFormat>Ecran lat</PresentationFormat>
  <Paragraphs>56</Paragraphs>
  <Slides>15</Slides>
  <Notes>0</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15</vt:i4>
      </vt:variant>
    </vt:vector>
  </HeadingPairs>
  <TitlesOfParts>
    <vt:vector size="19" baseType="lpstr">
      <vt:lpstr>Aptos</vt:lpstr>
      <vt:lpstr>Aptos Display</vt:lpstr>
      <vt:lpstr>Arial</vt:lpstr>
      <vt:lpstr>Temă Office</vt:lpstr>
      <vt:lpstr>LCBB4009 Component1 </vt:lpstr>
      <vt:lpstr>Table of content</vt:lpstr>
      <vt:lpstr>Organizational Structure and Chart Concept</vt:lpstr>
      <vt:lpstr>First Way:Functional Structure</vt:lpstr>
      <vt:lpstr>Prezentare PowerPoint</vt:lpstr>
      <vt:lpstr>Second Way:Divisional structure</vt:lpstr>
      <vt:lpstr>Prezentare PowerPoint</vt:lpstr>
      <vt:lpstr>Third Way:Matrix Structure</vt:lpstr>
      <vt:lpstr>Prezentare PowerPoint</vt:lpstr>
      <vt:lpstr>Space X approach</vt:lpstr>
      <vt:lpstr>Prezentare PowerPoint</vt:lpstr>
      <vt:lpstr>Prezentare PowerPoint</vt:lpstr>
      <vt:lpstr>Conclusion</vt:lpstr>
      <vt:lpstr>Prezentare PowerPoint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 Eros</dc:creator>
  <cp:lastModifiedBy>Alex Eros</cp:lastModifiedBy>
  <cp:revision>1</cp:revision>
  <dcterms:created xsi:type="dcterms:W3CDTF">2026-02-24T00:28:42Z</dcterms:created>
  <dcterms:modified xsi:type="dcterms:W3CDTF">2026-02-25T14:09:28Z</dcterms:modified>
</cp:coreProperties>
</file>