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455" r:id="rId3"/>
    <p:sldId id="456" r:id="rId4"/>
    <p:sldId id="442" r:id="rId5"/>
    <p:sldId id="461" r:id="rId6"/>
    <p:sldId id="462" r:id="rId7"/>
    <p:sldId id="458" r:id="rId8"/>
    <p:sldId id="464" r:id="rId9"/>
    <p:sldId id="460" r:id="rId10"/>
    <p:sldId id="465" r:id="rId11"/>
    <p:sldId id="466" r:id="rId12"/>
    <p:sldId id="452" r:id="rId13"/>
    <p:sldId id="450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060221-DA52-4052-897D-FB0B178C81D4}" v="8" dt="2026-05-07T17:21:42.0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77" d="100"/>
          <a:sy n="77" d="100"/>
        </p:scale>
        <p:origin x="908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hyperlink" Target="https://www.bhf.org.uk/heart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343205" cy="2088232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Comprehensive Care Plans for a Patient with Coronary Heart Disease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2335183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SPOGMAY AHMADZAI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  <a:r>
              <a:rPr lang="en-GB" b="1" dirty="0">
                <a:solidFill>
                  <a:schemeClr val="bg1"/>
                </a:solidFill>
              </a:rPr>
              <a:t>Bianca Sanfilippo</a:t>
            </a:r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ECA224B-7A0A-DAE8-8AF1-38196701F8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227"/>
    </mc:Choice>
    <mc:Fallback>
      <p:transition spd="slow" advTm="26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406409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 of coronary heart disease (CHD) as a major cause of morbidity and mortality in the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Outline of presentation structure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a fictional 65‑year‑old male patient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AC34A3F-54D5-EF31-2197-4AD461ACBC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238"/>
    </mc:Choice>
    <mc:Fallback>
      <p:transition spd="slow" advTm="56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Patient Demographics &amp;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Age: </a:t>
            </a:r>
            <a:r>
              <a:rPr lang="en-GB" dirty="0"/>
              <a:t>65</a:t>
            </a:r>
          </a:p>
          <a:p>
            <a:r>
              <a:rPr lang="en-GB" b="1" dirty="0"/>
              <a:t>Gender:</a:t>
            </a:r>
            <a:r>
              <a:rPr lang="en-GB" dirty="0"/>
              <a:t> Male</a:t>
            </a:r>
          </a:p>
          <a:p>
            <a:r>
              <a:rPr lang="en-GB" b="1" dirty="0"/>
              <a:t>Retired </a:t>
            </a:r>
            <a:r>
              <a:rPr lang="en-GB" dirty="0"/>
              <a:t>teacher</a:t>
            </a:r>
          </a:p>
          <a:p>
            <a:r>
              <a:rPr lang="en-GB" b="1" dirty="0"/>
              <a:t>30‑year </a:t>
            </a:r>
            <a:r>
              <a:rPr lang="en-GB" dirty="0"/>
              <a:t>smoking history</a:t>
            </a:r>
          </a:p>
          <a:p>
            <a:r>
              <a:rPr lang="en-GB" b="1" dirty="0"/>
              <a:t>Sedentary</a:t>
            </a:r>
            <a:r>
              <a:rPr lang="en-GB" dirty="0"/>
              <a:t> lifestyle</a:t>
            </a:r>
          </a:p>
          <a:p>
            <a:r>
              <a:rPr lang="en-GB" b="1" dirty="0"/>
              <a:t>Diet high </a:t>
            </a:r>
            <a:r>
              <a:rPr lang="en-GB" dirty="0"/>
              <a:t>in saturated fats</a:t>
            </a:r>
          </a:p>
          <a:p>
            <a:r>
              <a:rPr lang="en-GB" b="1" dirty="0"/>
              <a:t>Family</a:t>
            </a:r>
            <a:r>
              <a:rPr lang="en-GB" dirty="0"/>
              <a:t> history of coronary artery disease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251AF72-6057-BC19-073D-DB3B266C44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329"/>
    </mc:Choice>
    <mc:Fallback>
      <p:transition spd="slow" advTm="81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Anatomy &amp; Physiology of the Cardiovascular System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Heart structure: </a:t>
            </a:r>
            <a:r>
              <a:rPr lang="en-GB" dirty="0"/>
              <a:t>four chambers, valves, coronary arteries</a:t>
            </a:r>
          </a:p>
          <a:p>
            <a:r>
              <a:rPr lang="en-GB" b="1" dirty="0"/>
              <a:t>Blood vessels: </a:t>
            </a:r>
            <a:r>
              <a:rPr lang="en-GB" dirty="0"/>
              <a:t>arteries, veins, capillaries</a:t>
            </a:r>
          </a:p>
          <a:p>
            <a:r>
              <a:rPr lang="en-GB" b="1" dirty="0"/>
              <a:t>Function: </a:t>
            </a:r>
            <a:r>
              <a:rPr lang="en-GB" dirty="0"/>
              <a:t>circulation, oxygen delivery, waste removal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A71DFB1-CC8B-92E3-06AA-49BC4B0FF2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247"/>
    </mc:Choice>
    <mc:Fallback>
      <p:transition spd="slow" advTm="69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6218B-5F94-7454-ACC1-781F33F7A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GB" b="1" dirty="0"/>
              <a:t>How Coronary Heart Disease Affects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90809-5F50-F5F3-A2A9-3110F8D10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Atherosclerosis and plaque formation</a:t>
            </a:r>
          </a:p>
          <a:p>
            <a:r>
              <a:rPr lang="en-GB" sz="2800" dirty="0"/>
              <a:t>Narrowing of coronary arteries</a:t>
            </a:r>
          </a:p>
          <a:p>
            <a:r>
              <a:rPr lang="en-GB" sz="2800" dirty="0"/>
              <a:t>Reduced oxygen supply to myocardium</a:t>
            </a:r>
          </a:p>
          <a:p>
            <a:r>
              <a:rPr lang="en-GB" sz="2800" dirty="0"/>
              <a:t>Angina and myocardial infarction risk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FAB526-E094-2A7A-D631-5CE862940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A3C1F0-D7CA-7D2D-A5F5-C8EA62817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762F12F-2C13-A924-DAB9-41DB121BD7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699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61"/>
    </mc:Choice>
    <mc:Fallback>
      <p:transition spd="slow" advTm="19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46A3A-976C-63F1-BFDF-CE07A6285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4743E-2FB4-1A31-663B-17021D8F6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Smoking</a:t>
            </a:r>
          </a:p>
          <a:p>
            <a:r>
              <a:rPr lang="en-GB" dirty="0"/>
              <a:t>Poor diet</a:t>
            </a:r>
          </a:p>
          <a:p>
            <a:r>
              <a:rPr lang="en-GB" dirty="0"/>
              <a:t>Physical inactivity</a:t>
            </a:r>
          </a:p>
          <a:p>
            <a:r>
              <a:rPr lang="en-GB" dirty="0"/>
              <a:t>Hypertension</a:t>
            </a:r>
          </a:p>
          <a:p>
            <a:r>
              <a:rPr lang="en-GB" dirty="0"/>
              <a:t>High cholesterol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C4657-C084-2346-4A15-1D6F58E17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627FF8-EA7F-D205-87DE-EF0E52B84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8E7B9C8-7CD1-0575-6A4F-1281241C27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253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769"/>
    </mc:Choice>
    <mc:Fallback>
      <p:transition spd="slow" advTm="55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Plan </a:t>
            </a:r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Pharmacological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b="1" dirty="0"/>
              <a:t>Medication Regimen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Prescribed medications: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statins, antiplatelet agents, beta-blockers</a:t>
            </a: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Goals: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 cholesterol, prevent clot formation, decrease cardiac workload</a:t>
            </a: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Monitoring: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liver function, lipid profile, blood pressure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FC9A94D-B310-2F57-4BD1-81715225BD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406"/>
    </mc:Choice>
    <mc:Fallback>
      <p:transition spd="slow" advTm="674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03826-B78D-C77A-E1B9-26732F5AE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200" b="1" dirty="0"/>
              <a:t>Evidence Based Care Recommendations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7D4C9-07A7-A845-00DE-56CE0399D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Medications:</a:t>
            </a:r>
            <a:r>
              <a:rPr lang="en-GB" dirty="0"/>
              <a:t> statins, antiplatelets, beta‑blockers</a:t>
            </a:r>
          </a:p>
          <a:p>
            <a:r>
              <a:rPr lang="en-GB" b="1" dirty="0"/>
              <a:t>Lifestyle:</a:t>
            </a:r>
            <a:r>
              <a:rPr lang="en-GB" dirty="0"/>
              <a:t> smoking cessation, healthy diet, physical activity</a:t>
            </a:r>
          </a:p>
          <a:p>
            <a:r>
              <a:rPr lang="en-GB" b="1" dirty="0"/>
              <a:t>Monitoring:</a:t>
            </a:r>
            <a:r>
              <a:rPr lang="en-GB" dirty="0"/>
              <a:t> BP, lipids, ECG, weight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DF0CA-FA55-85AE-7A92-827A857C7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491BC5-B9F2-5401-3C64-FBA041BB2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C74BA98-AB08-E48E-964B-A801A75646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017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815"/>
    </mc:Choice>
    <mc:Fallback>
      <p:transition spd="slow" advTm="62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en-GB" sz="3600" b="1" dirty="0"/>
              <a:t>Communication &amp;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Clear, jargon‑free communication</a:t>
            </a:r>
          </a:p>
          <a:p>
            <a:r>
              <a:rPr lang="en-GB" dirty="0"/>
              <a:t>Respect for autonomy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Cultural sensitivity</a:t>
            </a:r>
          </a:p>
          <a:p>
            <a:r>
              <a:rPr lang="en-GB" dirty="0"/>
              <a:t>Shared decision‑making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3C958D3-962E-3D15-9476-3DB2A2A990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612"/>
    </mc:Choice>
    <mc:Fallback>
      <p:transition spd="slow" advTm="90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9D3B1-E942-7EE9-E93E-3A2A87CBE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Care Routine &amp;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0581E-699D-8813-F085-ED2FAFEA5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Multidisciplinary team involvement</a:t>
            </a:r>
          </a:p>
          <a:p>
            <a:r>
              <a:rPr lang="en-GB" dirty="0"/>
              <a:t>Regular reviews</a:t>
            </a:r>
          </a:p>
          <a:p>
            <a:r>
              <a:rPr lang="en-GB" dirty="0"/>
              <a:t>Patient education</a:t>
            </a:r>
          </a:p>
          <a:p>
            <a:r>
              <a:rPr lang="en-GB" dirty="0"/>
              <a:t>NICE NG185/NG106 guidance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92E1F-E704-EF24-B7E4-2AD57BCF7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8FE228-3FB3-9A6C-76C2-42BED2FEA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1E9E548-37C5-DCAB-C67F-3B8AD79507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41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02"/>
    </mc:Choice>
    <mc:Fallback>
      <p:transition spd="slow" advTm="40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95046-B3C9-71D0-AC73-1393450EA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Monitoring &amp;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8F9B8-4392-6D0D-D3FE-FC33010FE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Blood pressure and lipid tracking</a:t>
            </a:r>
          </a:p>
          <a:p>
            <a:r>
              <a:rPr lang="en-GB" dirty="0"/>
              <a:t>Symptom review</a:t>
            </a:r>
          </a:p>
          <a:p>
            <a:r>
              <a:rPr lang="en-GB" dirty="0"/>
              <a:t>Medication adherence</a:t>
            </a:r>
          </a:p>
          <a:p>
            <a:r>
              <a:rPr lang="en-GB" dirty="0"/>
              <a:t>Adjustments to care plan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CE9E4-F890-05C2-7FBB-6ADEBBC4D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02E83-58F8-5AF0-FA84-2446AA9E3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4D5C526-65DC-BB76-5577-A3B310CC07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91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27"/>
    </mc:Choice>
    <mc:Fallback>
      <p:transition spd="slow" advTm="71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sz="3600" b="1" dirty="0"/>
              <a:t>Conclusion</a:t>
            </a:r>
            <a:endParaRPr lang="en-GB" sz="3600" b="1" dirty="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summary, effective management of coronary heart disease requires a holistic, evidence‑based, and person‑centred approach. Early intervention, lifestyle modification, and continuous monitoring are essential for improving long‑term outcomes.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0517F49-88F7-F22A-1FA0-03D61DFC9F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695"/>
    </mc:Choice>
    <mc:Fallback>
      <p:transition spd="slow" advTm="49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British Heart Foundation (2023) </a:t>
            </a:r>
            <a:r>
              <a:rPr lang="en-GB" sz="1800" i="1" dirty="0"/>
              <a:t>Understanding Heart Disease</a:t>
            </a:r>
            <a:r>
              <a:rPr lang="en-GB" sz="1800" dirty="0"/>
              <a:t>. Available at: </a:t>
            </a:r>
            <a:r>
              <a:rPr lang="en-GB" sz="1800" dirty="0">
                <a:hlinkClick r:id="rId4"/>
              </a:rPr>
              <a:t>https://www.bhf.org.uk/heart-health</a:t>
            </a:r>
            <a:r>
              <a:rPr lang="en-GB" sz="1800" dirty="0"/>
              <a:t> Accessed 29/04/2026)</a:t>
            </a:r>
          </a:p>
          <a:p>
            <a:r>
              <a:rPr lang="en-GB" sz="1800" dirty="0"/>
              <a:t>Department of Health and Social Care (2019) </a:t>
            </a:r>
            <a:r>
              <a:rPr lang="en-GB" sz="1800" i="1" dirty="0"/>
              <a:t>NHS Long Term Plan</a:t>
            </a:r>
            <a:r>
              <a:rPr lang="en-GB" sz="1800" dirty="0"/>
              <a:t>.</a:t>
            </a:r>
          </a:p>
          <a:p>
            <a:r>
              <a:rPr lang="en-GB" sz="1800" dirty="0"/>
              <a:t>NICE (2020) </a:t>
            </a:r>
            <a:r>
              <a:rPr lang="en-GB" sz="1800" i="1" dirty="0"/>
              <a:t>Chronic Heart Failure in Adults: NG106</a:t>
            </a:r>
            <a:r>
              <a:rPr lang="en-GB" sz="1800" dirty="0"/>
              <a:t>.</a:t>
            </a:r>
          </a:p>
          <a:p>
            <a:r>
              <a:rPr lang="en-GB" sz="1800" dirty="0"/>
              <a:t>NHS England (2022) </a:t>
            </a:r>
            <a:r>
              <a:rPr lang="en-GB" sz="1800" i="1" dirty="0"/>
              <a:t>Managing Long-term Conditions</a:t>
            </a:r>
            <a:r>
              <a:rPr lang="en-GB" sz="1800" dirty="0"/>
              <a:t>.</a:t>
            </a:r>
          </a:p>
          <a:p>
            <a:r>
              <a:rPr lang="en-GB" sz="1800" dirty="0"/>
              <a:t>Public Health England (2018) </a:t>
            </a:r>
            <a:r>
              <a:rPr lang="en-GB" sz="1800" i="1" dirty="0"/>
              <a:t>Health Matters: Cardiovascular Disease</a:t>
            </a:r>
            <a:r>
              <a:rPr lang="en-GB" sz="1800" dirty="0"/>
              <a:t>.</a:t>
            </a:r>
          </a:p>
          <a:p>
            <a:r>
              <a:rPr lang="en-GB" sz="1800" dirty="0"/>
              <a:t>Smith, J. (2021) </a:t>
            </a:r>
            <a:r>
              <a:rPr lang="en-GB" sz="1800" i="1" dirty="0"/>
              <a:t>Cardiovascular Physiology and Pathology</a:t>
            </a:r>
            <a:r>
              <a:rPr lang="en-GB" sz="1800" dirty="0"/>
              <a:t>. London: Academic Press.</a:t>
            </a:r>
          </a:p>
          <a:p>
            <a:r>
              <a:rPr lang="en-GB" sz="1800" dirty="0"/>
              <a:t>Johnson, M. &amp; Williams, R. (2020) ‘Managing hypertension’, </a:t>
            </a:r>
            <a:r>
              <a:rPr lang="en-GB" sz="1800" i="1" dirty="0"/>
              <a:t>Nursing Standard</a:t>
            </a:r>
            <a:r>
              <a:rPr lang="en-GB" sz="1800" dirty="0"/>
              <a:t>, 35(12), pp. 45–53.</a:t>
            </a:r>
          </a:p>
          <a:p>
            <a:r>
              <a:rPr lang="en-GB" sz="1800" dirty="0"/>
              <a:t>WHO (2019) </a:t>
            </a:r>
            <a:r>
              <a:rPr lang="en-GB" sz="1800" i="1" dirty="0"/>
              <a:t>Cardiovascular Diseases Fact Sheet</a:t>
            </a:r>
            <a:r>
              <a:rPr lang="en-GB" sz="1800" dirty="0"/>
              <a:t>.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93FF8AF-C470-D749-4B83-C540DBFA6F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58"/>
    </mc:Choice>
    <mc:Fallback>
      <p:transition spd="slow" advTm="113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3039</TotalTime>
  <Words>476</Words>
  <Application>Microsoft Office PowerPoint</Application>
  <PresentationFormat>On-screen Show (4:3)</PresentationFormat>
  <Paragraphs>90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Patient Demographics &amp; Risk Factors</vt:lpstr>
      <vt:lpstr>Anatomy &amp; Physiology of the Cardiovascular System</vt:lpstr>
      <vt:lpstr>How Coronary Heart Disease Affects Function</vt:lpstr>
      <vt:lpstr>Risk Factors</vt:lpstr>
      <vt:lpstr>Care Plan  Pharmacological Management </vt:lpstr>
      <vt:lpstr>Evidence Based Care Recommendations</vt:lpstr>
      <vt:lpstr>Communication &amp; Ethical Considerations</vt:lpstr>
      <vt:lpstr>Care Routine &amp; Planning</vt:lpstr>
      <vt:lpstr>Monitoring &amp; Evaluation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Spogmay Ahmadzai</cp:lastModifiedBy>
  <cp:revision>228</cp:revision>
  <cp:lastPrinted>2018-07-09T15:27:01Z</cp:lastPrinted>
  <dcterms:created xsi:type="dcterms:W3CDTF">2002-10-07T19:43:58Z</dcterms:created>
  <dcterms:modified xsi:type="dcterms:W3CDTF">2026-05-07T17:22:39Z</dcterms:modified>
</cp:coreProperties>
</file>