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8288000" cy="10287000"/>
  <p:notesSz cx="6858000" cy="9144000"/>
  <p:embeddedFontLst>
    <p:embeddedFont>
      <p:font typeface="Poppins" panose="00000500000000000000" pitchFamily="2" charset="0"/>
      <p:regular r:id="rId8"/>
    </p:embeddedFont>
    <p:embeddedFont>
      <p:font typeface="Poppins Bold" panose="00000800000000000000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108" y="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654354" y="-494760"/>
            <a:ext cx="12798354" cy="11124121"/>
            <a:chOff x="0" y="0"/>
            <a:chExt cx="2796497" cy="24306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96497" cy="2430670"/>
            </a:xfrm>
            <a:custGeom>
              <a:avLst/>
              <a:gdLst/>
              <a:ahLst/>
              <a:cxnLst/>
              <a:rect l="l" t="t" r="r" b="b"/>
              <a:pathLst>
                <a:path w="2796497" h="2430670">
                  <a:moveTo>
                    <a:pt x="0" y="0"/>
                  </a:moveTo>
                  <a:lnTo>
                    <a:pt x="2796497" y="0"/>
                  </a:lnTo>
                  <a:lnTo>
                    <a:pt x="2796497" y="2430670"/>
                  </a:lnTo>
                  <a:lnTo>
                    <a:pt x="0" y="2430670"/>
                  </a:lnTo>
                  <a:close/>
                </a:path>
              </a:pathLst>
            </a:custGeom>
            <a:solidFill>
              <a:srgbClr val="1A374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796497" cy="24878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-494760"/>
            <a:ext cx="12798354" cy="11124121"/>
            <a:chOff x="0" y="0"/>
            <a:chExt cx="2796497" cy="24306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96497" cy="2430670"/>
            </a:xfrm>
            <a:custGeom>
              <a:avLst/>
              <a:gdLst/>
              <a:ahLst/>
              <a:cxnLst/>
              <a:rect l="l" t="t" r="r" b="b"/>
              <a:pathLst>
                <a:path w="2796497" h="2430670">
                  <a:moveTo>
                    <a:pt x="0" y="0"/>
                  </a:moveTo>
                  <a:lnTo>
                    <a:pt x="2796497" y="0"/>
                  </a:lnTo>
                  <a:lnTo>
                    <a:pt x="2796497" y="2430670"/>
                  </a:lnTo>
                  <a:lnTo>
                    <a:pt x="0" y="2430670"/>
                  </a:lnTo>
                  <a:close/>
                </a:path>
              </a:pathLst>
            </a:custGeom>
            <a:solidFill>
              <a:srgbClr val="CCE6F7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796497" cy="24878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-2597807" y="452318"/>
            <a:ext cx="5195613" cy="7640608"/>
          </a:xfrm>
          <a:custGeom>
            <a:avLst/>
            <a:gdLst/>
            <a:ahLst/>
            <a:cxnLst/>
            <a:rect l="l" t="t" r="r" b="b"/>
            <a:pathLst>
              <a:path w="5195613" h="7640608">
                <a:moveTo>
                  <a:pt x="0" y="0"/>
                </a:moveTo>
                <a:lnTo>
                  <a:pt x="5195614" y="0"/>
                </a:lnTo>
                <a:lnTo>
                  <a:pt x="5195614" y="7640608"/>
                </a:lnTo>
                <a:lnTo>
                  <a:pt x="0" y="76406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-10800000">
            <a:off x="15690193" y="2253804"/>
            <a:ext cx="5195613" cy="7640608"/>
          </a:xfrm>
          <a:custGeom>
            <a:avLst/>
            <a:gdLst/>
            <a:ahLst/>
            <a:cxnLst/>
            <a:rect l="l" t="t" r="r" b="b"/>
            <a:pathLst>
              <a:path w="5195613" h="7640608">
                <a:moveTo>
                  <a:pt x="0" y="0"/>
                </a:moveTo>
                <a:lnTo>
                  <a:pt x="5195614" y="0"/>
                </a:lnTo>
                <a:lnTo>
                  <a:pt x="5195614" y="7640607"/>
                </a:lnTo>
                <a:lnTo>
                  <a:pt x="0" y="76406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0" name="Group 10"/>
          <p:cNvGrpSpPr/>
          <p:nvPr/>
        </p:nvGrpSpPr>
        <p:grpSpPr>
          <a:xfrm>
            <a:off x="3538871" y="1854918"/>
            <a:ext cx="11210257" cy="6577164"/>
            <a:chOff x="0" y="0"/>
            <a:chExt cx="3584220" cy="210289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584220" cy="2102896"/>
            </a:xfrm>
            <a:custGeom>
              <a:avLst/>
              <a:gdLst/>
              <a:ahLst/>
              <a:cxnLst/>
              <a:rect l="l" t="t" r="r" b="b"/>
              <a:pathLst>
                <a:path w="3584220" h="2102896">
                  <a:moveTo>
                    <a:pt x="0" y="0"/>
                  </a:moveTo>
                  <a:lnTo>
                    <a:pt x="3584220" y="0"/>
                  </a:lnTo>
                  <a:lnTo>
                    <a:pt x="3584220" y="2102896"/>
                  </a:lnTo>
                  <a:lnTo>
                    <a:pt x="0" y="2102896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lgDash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3584220" cy="21600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039890" y="2406649"/>
            <a:ext cx="10208219" cy="5550119"/>
            <a:chOff x="0" y="0"/>
            <a:chExt cx="2707794" cy="147220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707794" cy="1472204"/>
            </a:xfrm>
            <a:custGeom>
              <a:avLst/>
              <a:gdLst/>
              <a:ahLst/>
              <a:cxnLst/>
              <a:rect l="l" t="t" r="r" b="b"/>
              <a:pathLst>
                <a:path w="2707794" h="1472204">
                  <a:moveTo>
                    <a:pt x="0" y="0"/>
                  </a:moveTo>
                  <a:lnTo>
                    <a:pt x="2707794" y="0"/>
                  </a:lnTo>
                  <a:lnTo>
                    <a:pt x="2707794" y="1472204"/>
                  </a:lnTo>
                  <a:lnTo>
                    <a:pt x="0" y="1472204"/>
                  </a:lnTo>
                  <a:close/>
                </a:path>
              </a:pathLst>
            </a:custGeom>
            <a:solidFill>
              <a:srgbClr val="1A374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2707794" cy="15293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5516467" y="5475371"/>
            <a:ext cx="7255065" cy="1035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647"/>
              </a:lnSpc>
              <a:spcBef>
                <a:spcPct val="0"/>
              </a:spcBef>
            </a:pPr>
            <a:r>
              <a:rPr lang="en-US" sz="6372">
                <a:solidFill>
                  <a:srgbClr val="FFFFFF"/>
                </a:solidFill>
                <a:latin typeface="Poppins"/>
              </a:rPr>
              <a:t>ACCA4031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63611" y="4429125"/>
            <a:ext cx="9160778" cy="1095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6000">
                <a:solidFill>
                  <a:srgbClr val="F6FAFD"/>
                </a:solidFill>
                <a:latin typeface="Poppins Bold"/>
              </a:rPr>
              <a:t>Digital Technologies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2765" y="694050"/>
            <a:ext cx="12155076" cy="9084298"/>
            <a:chOff x="0" y="0"/>
            <a:chExt cx="96775511" cy="72326789"/>
          </a:xfrm>
        </p:grpSpPr>
        <p:sp>
          <p:nvSpPr>
            <p:cNvPr id="3" name="Freeform 3"/>
            <p:cNvSpPr/>
            <p:nvPr/>
          </p:nvSpPr>
          <p:spPr>
            <a:xfrm>
              <a:off x="72390" y="72390"/>
              <a:ext cx="96630731" cy="72182009"/>
            </a:xfrm>
            <a:custGeom>
              <a:avLst/>
              <a:gdLst/>
              <a:ahLst/>
              <a:cxnLst/>
              <a:rect l="l" t="t" r="r" b="b"/>
              <a:pathLst>
                <a:path w="96630731" h="72182009">
                  <a:moveTo>
                    <a:pt x="0" y="0"/>
                  </a:moveTo>
                  <a:lnTo>
                    <a:pt x="96630731" y="0"/>
                  </a:lnTo>
                  <a:lnTo>
                    <a:pt x="96630731" y="72182009"/>
                  </a:lnTo>
                  <a:lnTo>
                    <a:pt x="0" y="7218200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A374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96775513" cy="72326791"/>
            </a:xfrm>
            <a:custGeom>
              <a:avLst/>
              <a:gdLst/>
              <a:ahLst/>
              <a:cxnLst/>
              <a:rect l="l" t="t" r="r" b="b"/>
              <a:pathLst>
                <a:path w="96775513" h="72326791">
                  <a:moveTo>
                    <a:pt x="96630734" y="72182006"/>
                  </a:moveTo>
                  <a:lnTo>
                    <a:pt x="96775513" y="72182006"/>
                  </a:lnTo>
                  <a:lnTo>
                    <a:pt x="96775513" y="72326791"/>
                  </a:lnTo>
                  <a:lnTo>
                    <a:pt x="96630734" y="72326791"/>
                  </a:lnTo>
                  <a:lnTo>
                    <a:pt x="96630734" y="72182006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72182006"/>
                  </a:lnTo>
                  <a:lnTo>
                    <a:pt x="0" y="72182006"/>
                  </a:lnTo>
                  <a:lnTo>
                    <a:pt x="0" y="144780"/>
                  </a:lnTo>
                  <a:close/>
                  <a:moveTo>
                    <a:pt x="0" y="72182006"/>
                  </a:moveTo>
                  <a:lnTo>
                    <a:pt x="144780" y="72182006"/>
                  </a:lnTo>
                  <a:lnTo>
                    <a:pt x="144780" y="72326791"/>
                  </a:lnTo>
                  <a:lnTo>
                    <a:pt x="0" y="72326791"/>
                  </a:lnTo>
                  <a:lnTo>
                    <a:pt x="0" y="72182006"/>
                  </a:lnTo>
                  <a:close/>
                  <a:moveTo>
                    <a:pt x="96630734" y="144780"/>
                  </a:moveTo>
                  <a:lnTo>
                    <a:pt x="96775513" y="144780"/>
                  </a:lnTo>
                  <a:lnTo>
                    <a:pt x="96775513" y="72182006"/>
                  </a:lnTo>
                  <a:lnTo>
                    <a:pt x="96630734" y="72182006"/>
                  </a:lnTo>
                  <a:lnTo>
                    <a:pt x="96630734" y="144780"/>
                  </a:lnTo>
                  <a:close/>
                  <a:moveTo>
                    <a:pt x="144780" y="72182006"/>
                  </a:moveTo>
                  <a:lnTo>
                    <a:pt x="96630734" y="72182006"/>
                  </a:lnTo>
                  <a:lnTo>
                    <a:pt x="96630734" y="72326791"/>
                  </a:lnTo>
                  <a:lnTo>
                    <a:pt x="144780" y="72326791"/>
                  </a:lnTo>
                  <a:lnTo>
                    <a:pt x="144780" y="72182006"/>
                  </a:lnTo>
                  <a:close/>
                  <a:moveTo>
                    <a:pt x="96630734" y="0"/>
                  </a:moveTo>
                  <a:lnTo>
                    <a:pt x="96775513" y="0"/>
                  </a:lnTo>
                  <a:lnTo>
                    <a:pt x="96775513" y="144780"/>
                  </a:lnTo>
                  <a:lnTo>
                    <a:pt x="96630734" y="144780"/>
                  </a:lnTo>
                  <a:lnTo>
                    <a:pt x="96630734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96630734" y="0"/>
                  </a:lnTo>
                  <a:lnTo>
                    <a:pt x="96630734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1A374E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73353" y="240752"/>
            <a:ext cx="9871615" cy="1305775"/>
            <a:chOff x="0" y="0"/>
            <a:chExt cx="117081888" cy="15487093"/>
          </a:xfrm>
        </p:grpSpPr>
        <p:sp>
          <p:nvSpPr>
            <p:cNvPr id="6" name="Freeform 6"/>
            <p:cNvSpPr/>
            <p:nvPr/>
          </p:nvSpPr>
          <p:spPr>
            <a:xfrm>
              <a:off x="72390" y="72390"/>
              <a:ext cx="116937113" cy="15342314"/>
            </a:xfrm>
            <a:custGeom>
              <a:avLst/>
              <a:gdLst/>
              <a:ahLst/>
              <a:cxnLst/>
              <a:rect l="l" t="t" r="r" b="b"/>
              <a:pathLst>
                <a:path w="116937113" h="15342314">
                  <a:moveTo>
                    <a:pt x="0" y="0"/>
                  </a:moveTo>
                  <a:lnTo>
                    <a:pt x="116937113" y="0"/>
                  </a:lnTo>
                  <a:lnTo>
                    <a:pt x="116937113" y="15342314"/>
                  </a:lnTo>
                  <a:lnTo>
                    <a:pt x="0" y="153423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117081883" cy="15487093"/>
            </a:xfrm>
            <a:custGeom>
              <a:avLst/>
              <a:gdLst/>
              <a:ahLst/>
              <a:cxnLst/>
              <a:rect l="l" t="t" r="r" b="b"/>
              <a:pathLst>
                <a:path w="117081883" h="15487093">
                  <a:moveTo>
                    <a:pt x="116937110" y="15342313"/>
                  </a:moveTo>
                  <a:lnTo>
                    <a:pt x="117081883" y="15342313"/>
                  </a:lnTo>
                  <a:lnTo>
                    <a:pt x="117081883" y="15487093"/>
                  </a:lnTo>
                  <a:lnTo>
                    <a:pt x="116937110" y="15487093"/>
                  </a:lnTo>
                  <a:lnTo>
                    <a:pt x="116937110" y="15342313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15342313"/>
                  </a:lnTo>
                  <a:lnTo>
                    <a:pt x="0" y="15342313"/>
                  </a:lnTo>
                  <a:lnTo>
                    <a:pt x="0" y="144780"/>
                  </a:lnTo>
                  <a:close/>
                  <a:moveTo>
                    <a:pt x="0" y="15342313"/>
                  </a:moveTo>
                  <a:lnTo>
                    <a:pt x="144780" y="15342313"/>
                  </a:lnTo>
                  <a:lnTo>
                    <a:pt x="144780" y="15487093"/>
                  </a:lnTo>
                  <a:lnTo>
                    <a:pt x="0" y="15487093"/>
                  </a:lnTo>
                  <a:lnTo>
                    <a:pt x="0" y="15342313"/>
                  </a:lnTo>
                  <a:close/>
                  <a:moveTo>
                    <a:pt x="116937110" y="144780"/>
                  </a:moveTo>
                  <a:lnTo>
                    <a:pt x="117081883" y="144780"/>
                  </a:lnTo>
                  <a:lnTo>
                    <a:pt x="117081883" y="15342313"/>
                  </a:lnTo>
                  <a:lnTo>
                    <a:pt x="116937110" y="15342313"/>
                  </a:lnTo>
                  <a:lnTo>
                    <a:pt x="116937110" y="144780"/>
                  </a:lnTo>
                  <a:close/>
                  <a:moveTo>
                    <a:pt x="144780" y="15342313"/>
                  </a:moveTo>
                  <a:lnTo>
                    <a:pt x="116937110" y="15342313"/>
                  </a:lnTo>
                  <a:lnTo>
                    <a:pt x="116937110" y="15487093"/>
                  </a:lnTo>
                  <a:lnTo>
                    <a:pt x="144780" y="15487093"/>
                  </a:lnTo>
                  <a:lnTo>
                    <a:pt x="144780" y="15342313"/>
                  </a:lnTo>
                  <a:close/>
                  <a:moveTo>
                    <a:pt x="116937110" y="0"/>
                  </a:moveTo>
                  <a:lnTo>
                    <a:pt x="117081883" y="0"/>
                  </a:lnTo>
                  <a:lnTo>
                    <a:pt x="117081883" y="144780"/>
                  </a:lnTo>
                  <a:lnTo>
                    <a:pt x="116937110" y="144780"/>
                  </a:lnTo>
                  <a:lnTo>
                    <a:pt x="116937110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116937110" y="0"/>
                  </a:lnTo>
                  <a:lnTo>
                    <a:pt x="116937110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3D3A65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Freeform 8"/>
          <p:cNvSpPr/>
          <p:nvPr/>
        </p:nvSpPr>
        <p:spPr>
          <a:xfrm>
            <a:off x="14199206" y="2128113"/>
            <a:ext cx="3060094" cy="7650235"/>
          </a:xfrm>
          <a:custGeom>
            <a:avLst/>
            <a:gdLst/>
            <a:ahLst/>
            <a:cxnLst/>
            <a:rect l="l" t="t" r="r" b="b"/>
            <a:pathLst>
              <a:path w="3060094" h="7650235">
                <a:moveTo>
                  <a:pt x="0" y="0"/>
                </a:moveTo>
                <a:lnTo>
                  <a:pt x="3060094" y="0"/>
                </a:lnTo>
                <a:lnTo>
                  <a:pt x="3060094" y="7650235"/>
                </a:lnTo>
                <a:lnTo>
                  <a:pt x="0" y="76502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188157" y="3973691"/>
            <a:ext cx="9973183" cy="3661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Poppins"/>
              </a:rPr>
              <a:t>I knew that there were a lot of opportunities in the Electronics industry. but I did not know with some basic knowledge of digital technology, a lack of education would not be a barrier. 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Poppins"/>
              </a:rPr>
              <a:t>I did not know what are the required digital resources a technician should learn for his/her job.  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Poppins"/>
              </a:rPr>
              <a:t> I knew the basic email sending and receiving but not other functions.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Poppins"/>
              </a:rPr>
              <a:t> I had a little knowledge regarding a promotional flyer.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7595" y="380877"/>
            <a:ext cx="8473102" cy="892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29263B"/>
                </a:solidFill>
                <a:latin typeface="Poppins Bold"/>
              </a:rPr>
              <a:t>Pre-module experiences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8157" y="3019481"/>
            <a:ext cx="9508331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FFFFFF"/>
                </a:solidFill>
                <a:latin typeface="Poppins"/>
              </a:rPr>
              <a:t>Before beginning the Digital Technology Module -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374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33234" y="2346442"/>
            <a:ext cx="10151847" cy="7239816"/>
            <a:chOff x="0" y="0"/>
            <a:chExt cx="2218224" cy="158193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18224" cy="1581932"/>
            </a:xfrm>
            <a:custGeom>
              <a:avLst/>
              <a:gdLst/>
              <a:ahLst/>
              <a:cxnLst/>
              <a:rect l="l" t="t" r="r" b="b"/>
              <a:pathLst>
                <a:path w="2218224" h="1581932">
                  <a:moveTo>
                    <a:pt x="0" y="0"/>
                  </a:moveTo>
                  <a:lnTo>
                    <a:pt x="2218224" y="0"/>
                  </a:lnTo>
                  <a:lnTo>
                    <a:pt x="2218224" y="1581932"/>
                  </a:lnTo>
                  <a:lnTo>
                    <a:pt x="0" y="1581932"/>
                  </a:lnTo>
                  <a:close/>
                </a:path>
              </a:pathLst>
            </a:custGeom>
            <a:solidFill>
              <a:srgbClr val="9BCEE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218224" cy="16390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498467"/>
            <a:ext cx="14514715" cy="1439878"/>
            <a:chOff x="0" y="0"/>
            <a:chExt cx="172151182" cy="17077610"/>
          </a:xfrm>
        </p:grpSpPr>
        <p:sp>
          <p:nvSpPr>
            <p:cNvPr id="6" name="Freeform 6"/>
            <p:cNvSpPr/>
            <p:nvPr/>
          </p:nvSpPr>
          <p:spPr>
            <a:xfrm>
              <a:off x="72390" y="72390"/>
              <a:ext cx="172006409" cy="16932831"/>
            </a:xfrm>
            <a:custGeom>
              <a:avLst/>
              <a:gdLst/>
              <a:ahLst/>
              <a:cxnLst/>
              <a:rect l="l" t="t" r="r" b="b"/>
              <a:pathLst>
                <a:path w="172006409" h="16932831">
                  <a:moveTo>
                    <a:pt x="0" y="0"/>
                  </a:moveTo>
                  <a:lnTo>
                    <a:pt x="172006409" y="0"/>
                  </a:lnTo>
                  <a:lnTo>
                    <a:pt x="172006409" y="16932831"/>
                  </a:lnTo>
                  <a:lnTo>
                    <a:pt x="0" y="169328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172151179" cy="17077610"/>
            </a:xfrm>
            <a:custGeom>
              <a:avLst/>
              <a:gdLst/>
              <a:ahLst/>
              <a:cxnLst/>
              <a:rect l="l" t="t" r="r" b="b"/>
              <a:pathLst>
                <a:path w="172151179" h="17077610">
                  <a:moveTo>
                    <a:pt x="172006406" y="16932830"/>
                  </a:moveTo>
                  <a:lnTo>
                    <a:pt x="172151179" y="16932830"/>
                  </a:lnTo>
                  <a:lnTo>
                    <a:pt x="172151179" y="17077610"/>
                  </a:lnTo>
                  <a:lnTo>
                    <a:pt x="172006406" y="17077610"/>
                  </a:lnTo>
                  <a:lnTo>
                    <a:pt x="172006406" y="16932830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16932830"/>
                  </a:lnTo>
                  <a:lnTo>
                    <a:pt x="0" y="16932830"/>
                  </a:lnTo>
                  <a:lnTo>
                    <a:pt x="0" y="144780"/>
                  </a:lnTo>
                  <a:close/>
                  <a:moveTo>
                    <a:pt x="0" y="16932830"/>
                  </a:moveTo>
                  <a:lnTo>
                    <a:pt x="144780" y="16932830"/>
                  </a:lnTo>
                  <a:lnTo>
                    <a:pt x="144780" y="17077610"/>
                  </a:lnTo>
                  <a:lnTo>
                    <a:pt x="0" y="17077610"/>
                  </a:lnTo>
                  <a:lnTo>
                    <a:pt x="0" y="16932830"/>
                  </a:lnTo>
                  <a:close/>
                  <a:moveTo>
                    <a:pt x="172006406" y="144780"/>
                  </a:moveTo>
                  <a:lnTo>
                    <a:pt x="172151179" y="144780"/>
                  </a:lnTo>
                  <a:lnTo>
                    <a:pt x="172151179" y="16932830"/>
                  </a:lnTo>
                  <a:lnTo>
                    <a:pt x="172006406" y="16932830"/>
                  </a:lnTo>
                  <a:lnTo>
                    <a:pt x="172006406" y="144780"/>
                  </a:lnTo>
                  <a:close/>
                  <a:moveTo>
                    <a:pt x="144780" y="16932830"/>
                  </a:moveTo>
                  <a:lnTo>
                    <a:pt x="172006406" y="16932830"/>
                  </a:lnTo>
                  <a:lnTo>
                    <a:pt x="172006406" y="17077610"/>
                  </a:lnTo>
                  <a:lnTo>
                    <a:pt x="144780" y="17077610"/>
                  </a:lnTo>
                  <a:lnTo>
                    <a:pt x="144780" y="16932830"/>
                  </a:lnTo>
                  <a:close/>
                  <a:moveTo>
                    <a:pt x="172006406" y="0"/>
                  </a:moveTo>
                  <a:lnTo>
                    <a:pt x="172151179" y="0"/>
                  </a:lnTo>
                  <a:lnTo>
                    <a:pt x="172151179" y="144780"/>
                  </a:lnTo>
                  <a:lnTo>
                    <a:pt x="172006406" y="144780"/>
                  </a:lnTo>
                  <a:lnTo>
                    <a:pt x="172006406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172006406" y="0"/>
                  </a:lnTo>
                  <a:lnTo>
                    <a:pt x="172006406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3D3A65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2761033"/>
            <a:ext cx="9337236" cy="6497267"/>
            <a:chOff x="0" y="0"/>
            <a:chExt cx="134177508" cy="93366721"/>
          </a:xfrm>
        </p:grpSpPr>
        <p:sp>
          <p:nvSpPr>
            <p:cNvPr id="9" name="Freeform 9"/>
            <p:cNvSpPr/>
            <p:nvPr/>
          </p:nvSpPr>
          <p:spPr>
            <a:xfrm>
              <a:off x="72390" y="72390"/>
              <a:ext cx="134032727" cy="93221940"/>
            </a:xfrm>
            <a:custGeom>
              <a:avLst/>
              <a:gdLst/>
              <a:ahLst/>
              <a:cxnLst/>
              <a:rect l="l" t="t" r="r" b="b"/>
              <a:pathLst>
                <a:path w="134032727" h="93221940">
                  <a:moveTo>
                    <a:pt x="0" y="0"/>
                  </a:moveTo>
                  <a:lnTo>
                    <a:pt x="134032727" y="0"/>
                  </a:lnTo>
                  <a:lnTo>
                    <a:pt x="134032727" y="93221940"/>
                  </a:lnTo>
                  <a:lnTo>
                    <a:pt x="0" y="932219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134177509" cy="93366723"/>
            </a:xfrm>
            <a:custGeom>
              <a:avLst/>
              <a:gdLst/>
              <a:ahLst/>
              <a:cxnLst/>
              <a:rect l="l" t="t" r="r" b="b"/>
              <a:pathLst>
                <a:path w="134177509" h="93366723">
                  <a:moveTo>
                    <a:pt x="134032724" y="93221944"/>
                  </a:moveTo>
                  <a:lnTo>
                    <a:pt x="134177509" y="93221944"/>
                  </a:lnTo>
                  <a:lnTo>
                    <a:pt x="134177509" y="93366723"/>
                  </a:lnTo>
                  <a:lnTo>
                    <a:pt x="134032724" y="93366723"/>
                  </a:lnTo>
                  <a:lnTo>
                    <a:pt x="134032724" y="93221944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93221944"/>
                  </a:lnTo>
                  <a:lnTo>
                    <a:pt x="0" y="93221944"/>
                  </a:lnTo>
                  <a:lnTo>
                    <a:pt x="0" y="144780"/>
                  </a:lnTo>
                  <a:close/>
                  <a:moveTo>
                    <a:pt x="0" y="93221944"/>
                  </a:moveTo>
                  <a:lnTo>
                    <a:pt x="144780" y="93221944"/>
                  </a:lnTo>
                  <a:lnTo>
                    <a:pt x="144780" y="93366723"/>
                  </a:lnTo>
                  <a:lnTo>
                    <a:pt x="0" y="93366723"/>
                  </a:lnTo>
                  <a:lnTo>
                    <a:pt x="0" y="93221944"/>
                  </a:lnTo>
                  <a:close/>
                  <a:moveTo>
                    <a:pt x="134032724" y="144780"/>
                  </a:moveTo>
                  <a:lnTo>
                    <a:pt x="134177509" y="144780"/>
                  </a:lnTo>
                  <a:lnTo>
                    <a:pt x="134177509" y="93221944"/>
                  </a:lnTo>
                  <a:lnTo>
                    <a:pt x="134032724" y="93221944"/>
                  </a:lnTo>
                  <a:lnTo>
                    <a:pt x="134032724" y="144780"/>
                  </a:lnTo>
                  <a:close/>
                  <a:moveTo>
                    <a:pt x="144780" y="93221944"/>
                  </a:moveTo>
                  <a:lnTo>
                    <a:pt x="134032724" y="93221944"/>
                  </a:lnTo>
                  <a:lnTo>
                    <a:pt x="134032724" y="93366723"/>
                  </a:lnTo>
                  <a:lnTo>
                    <a:pt x="144780" y="93366723"/>
                  </a:lnTo>
                  <a:lnTo>
                    <a:pt x="144780" y="93221944"/>
                  </a:lnTo>
                  <a:close/>
                  <a:moveTo>
                    <a:pt x="134032724" y="0"/>
                  </a:moveTo>
                  <a:lnTo>
                    <a:pt x="134177509" y="0"/>
                  </a:lnTo>
                  <a:lnTo>
                    <a:pt x="134177509" y="144780"/>
                  </a:lnTo>
                  <a:lnTo>
                    <a:pt x="134032724" y="144780"/>
                  </a:lnTo>
                  <a:lnTo>
                    <a:pt x="134032724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134032724" y="0"/>
                  </a:lnTo>
                  <a:lnTo>
                    <a:pt x="134032724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379442" y="2890274"/>
            <a:ext cx="8519850" cy="6136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000000"/>
                </a:solidFill>
                <a:latin typeface="Poppins"/>
              </a:rPr>
              <a:t>During this module, I was informed about the necessary digital resources for a technician professional. 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000000"/>
              </a:solidFill>
              <a:latin typeface="Poppi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000000"/>
                </a:solidFill>
                <a:latin typeface="Poppins"/>
              </a:rPr>
              <a:t>Diagnostic software is used to diagnose troubleshooting issues, knowledge regarding CAD software - Computer-Aided Design,  Remote monitoring and controlling system, Electronic parts catalogs and databases, knowledge regarding Electronics testing equipment, Electronic parts catalogs and databases, Online resources, and forums - provide necessary information for a technician, etc. Digital resources knowledge I get while making the promotional poster on the electronics industry.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000000"/>
              </a:solidFill>
              <a:latin typeface="Poppi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000000"/>
                </a:solidFill>
                <a:latin typeface="Poppins"/>
              </a:rPr>
              <a:t>These things enhance my knowledge regarding electronics equipment and this will benefit me in my future endeavors.  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11056229" y="2489715"/>
            <a:ext cx="6203071" cy="6953270"/>
            <a:chOff x="0" y="0"/>
            <a:chExt cx="8270761" cy="9271026"/>
          </a:xfrm>
        </p:grpSpPr>
        <p:sp>
          <p:nvSpPr>
            <p:cNvPr id="13" name="Freeform 13"/>
            <p:cNvSpPr/>
            <p:nvPr/>
          </p:nvSpPr>
          <p:spPr>
            <a:xfrm>
              <a:off x="4295314" y="46648"/>
              <a:ext cx="3975447" cy="2964548"/>
            </a:xfrm>
            <a:custGeom>
              <a:avLst/>
              <a:gdLst/>
              <a:ahLst/>
              <a:cxnLst/>
              <a:rect l="l" t="t" r="r" b="b"/>
              <a:pathLst>
                <a:path w="3975447" h="2964548">
                  <a:moveTo>
                    <a:pt x="0" y="0"/>
                  </a:moveTo>
                  <a:lnTo>
                    <a:pt x="3975447" y="0"/>
                  </a:lnTo>
                  <a:lnTo>
                    <a:pt x="3975447" y="2964548"/>
                  </a:lnTo>
                  <a:lnTo>
                    <a:pt x="0" y="29645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05972" y="6269915"/>
              <a:ext cx="8164789" cy="3001112"/>
            </a:xfrm>
            <a:custGeom>
              <a:avLst/>
              <a:gdLst/>
              <a:ahLst/>
              <a:cxnLst/>
              <a:rect l="l" t="t" r="r" b="b"/>
              <a:pathLst>
                <a:path w="8164789" h="3001112">
                  <a:moveTo>
                    <a:pt x="0" y="0"/>
                  </a:moveTo>
                  <a:lnTo>
                    <a:pt x="8164789" y="0"/>
                  </a:lnTo>
                  <a:lnTo>
                    <a:pt x="8164789" y="3001111"/>
                  </a:lnTo>
                  <a:lnTo>
                    <a:pt x="0" y="300111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0" y="0"/>
              <a:ext cx="4052860" cy="3123086"/>
            </a:xfrm>
            <a:custGeom>
              <a:avLst/>
              <a:gdLst/>
              <a:ahLst/>
              <a:cxnLst/>
              <a:rect l="l" t="t" r="r" b="b"/>
              <a:pathLst>
                <a:path w="4052860" h="3123086">
                  <a:moveTo>
                    <a:pt x="0" y="0"/>
                  </a:moveTo>
                  <a:lnTo>
                    <a:pt x="4052860" y="0"/>
                  </a:lnTo>
                  <a:lnTo>
                    <a:pt x="4052860" y="3123086"/>
                  </a:lnTo>
                  <a:lnTo>
                    <a:pt x="0" y="31230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5972" y="3303032"/>
              <a:ext cx="3859830" cy="2763094"/>
            </a:xfrm>
            <a:custGeom>
              <a:avLst/>
              <a:gdLst/>
              <a:ahLst/>
              <a:cxnLst/>
              <a:rect l="l" t="t" r="r" b="b"/>
              <a:pathLst>
                <a:path w="3859830" h="2763094">
                  <a:moveTo>
                    <a:pt x="0" y="0"/>
                  </a:moveTo>
                  <a:lnTo>
                    <a:pt x="3859830" y="0"/>
                  </a:lnTo>
                  <a:lnTo>
                    <a:pt x="3859830" y="2763094"/>
                  </a:lnTo>
                  <a:lnTo>
                    <a:pt x="0" y="27630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357540" y="3303032"/>
              <a:ext cx="3913221" cy="2506690"/>
            </a:xfrm>
            <a:custGeom>
              <a:avLst/>
              <a:gdLst/>
              <a:ahLst/>
              <a:cxnLst/>
              <a:rect l="l" t="t" r="r" b="b"/>
              <a:pathLst>
                <a:path w="3913221" h="2506690">
                  <a:moveTo>
                    <a:pt x="0" y="0"/>
                  </a:moveTo>
                  <a:lnTo>
                    <a:pt x="3913221" y="0"/>
                  </a:lnTo>
                  <a:lnTo>
                    <a:pt x="3913221" y="2506690"/>
                  </a:lnTo>
                  <a:lnTo>
                    <a:pt x="0" y="25066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27127" y="705644"/>
            <a:ext cx="14287588" cy="892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29263B"/>
                </a:solidFill>
                <a:latin typeface="Poppins Bold"/>
              </a:rPr>
              <a:t>Utilized software by electronic technicians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A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685425" y="0"/>
            <a:ext cx="6602575" cy="10671949"/>
            <a:chOff x="0" y="0"/>
            <a:chExt cx="1442692" cy="233186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42692" cy="2331868"/>
            </a:xfrm>
            <a:custGeom>
              <a:avLst/>
              <a:gdLst/>
              <a:ahLst/>
              <a:cxnLst/>
              <a:rect l="l" t="t" r="r" b="b"/>
              <a:pathLst>
                <a:path w="1442692" h="2331868">
                  <a:moveTo>
                    <a:pt x="0" y="0"/>
                  </a:moveTo>
                  <a:lnTo>
                    <a:pt x="1442692" y="0"/>
                  </a:lnTo>
                  <a:lnTo>
                    <a:pt x="1442692" y="2331868"/>
                  </a:lnTo>
                  <a:lnTo>
                    <a:pt x="0" y="2331868"/>
                  </a:lnTo>
                  <a:close/>
                </a:path>
              </a:pathLst>
            </a:custGeom>
            <a:solidFill>
              <a:srgbClr val="1A374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442692" cy="23890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-8443"/>
            <a:ext cx="11685425" cy="1338967"/>
            <a:chOff x="0" y="0"/>
            <a:chExt cx="138594502" cy="15880769"/>
          </a:xfrm>
        </p:grpSpPr>
        <p:sp>
          <p:nvSpPr>
            <p:cNvPr id="6" name="Freeform 6"/>
            <p:cNvSpPr/>
            <p:nvPr/>
          </p:nvSpPr>
          <p:spPr>
            <a:xfrm>
              <a:off x="72390" y="72390"/>
              <a:ext cx="138449722" cy="15735989"/>
            </a:xfrm>
            <a:custGeom>
              <a:avLst/>
              <a:gdLst/>
              <a:ahLst/>
              <a:cxnLst/>
              <a:rect l="l" t="t" r="r" b="b"/>
              <a:pathLst>
                <a:path w="138449722" h="15735989">
                  <a:moveTo>
                    <a:pt x="0" y="0"/>
                  </a:moveTo>
                  <a:lnTo>
                    <a:pt x="138449722" y="0"/>
                  </a:lnTo>
                  <a:lnTo>
                    <a:pt x="138449722" y="15735989"/>
                  </a:lnTo>
                  <a:lnTo>
                    <a:pt x="0" y="157359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138594505" cy="15880769"/>
            </a:xfrm>
            <a:custGeom>
              <a:avLst/>
              <a:gdLst/>
              <a:ahLst/>
              <a:cxnLst/>
              <a:rect l="l" t="t" r="r" b="b"/>
              <a:pathLst>
                <a:path w="138594505" h="15880769">
                  <a:moveTo>
                    <a:pt x="138449720" y="15735990"/>
                  </a:moveTo>
                  <a:lnTo>
                    <a:pt x="138594505" y="15735990"/>
                  </a:lnTo>
                  <a:lnTo>
                    <a:pt x="138594505" y="15880769"/>
                  </a:lnTo>
                  <a:lnTo>
                    <a:pt x="138449720" y="15880769"/>
                  </a:lnTo>
                  <a:lnTo>
                    <a:pt x="138449720" y="15735990"/>
                  </a:lnTo>
                  <a:close/>
                  <a:moveTo>
                    <a:pt x="0" y="144780"/>
                  </a:moveTo>
                  <a:lnTo>
                    <a:pt x="144780" y="144780"/>
                  </a:lnTo>
                  <a:lnTo>
                    <a:pt x="144780" y="15735990"/>
                  </a:lnTo>
                  <a:lnTo>
                    <a:pt x="0" y="15735990"/>
                  </a:lnTo>
                  <a:lnTo>
                    <a:pt x="0" y="144780"/>
                  </a:lnTo>
                  <a:close/>
                  <a:moveTo>
                    <a:pt x="0" y="15735990"/>
                  </a:moveTo>
                  <a:lnTo>
                    <a:pt x="144780" y="15735990"/>
                  </a:lnTo>
                  <a:lnTo>
                    <a:pt x="144780" y="15880769"/>
                  </a:lnTo>
                  <a:lnTo>
                    <a:pt x="0" y="15880769"/>
                  </a:lnTo>
                  <a:lnTo>
                    <a:pt x="0" y="15735990"/>
                  </a:lnTo>
                  <a:close/>
                  <a:moveTo>
                    <a:pt x="138449720" y="144780"/>
                  </a:moveTo>
                  <a:lnTo>
                    <a:pt x="138594505" y="144780"/>
                  </a:lnTo>
                  <a:lnTo>
                    <a:pt x="138594505" y="15735990"/>
                  </a:lnTo>
                  <a:lnTo>
                    <a:pt x="138449720" y="15735990"/>
                  </a:lnTo>
                  <a:lnTo>
                    <a:pt x="138449720" y="144780"/>
                  </a:lnTo>
                  <a:close/>
                  <a:moveTo>
                    <a:pt x="144780" y="15735990"/>
                  </a:moveTo>
                  <a:lnTo>
                    <a:pt x="138449720" y="15735990"/>
                  </a:lnTo>
                  <a:lnTo>
                    <a:pt x="138449720" y="15880769"/>
                  </a:lnTo>
                  <a:lnTo>
                    <a:pt x="144780" y="15880769"/>
                  </a:lnTo>
                  <a:lnTo>
                    <a:pt x="144780" y="15735990"/>
                  </a:lnTo>
                  <a:close/>
                  <a:moveTo>
                    <a:pt x="138449720" y="0"/>
                  </a:moveTo>
                  <a:lnTo>
                    <a:pt x="138594505" y="0"/>
                  </a:lnTo>
                  <a:lnTo>
                    <a:pt x="138594505" y="144780"/>
                  </a:lnTo>
                  <a:lnTo>
                    <a:pt x="138449720" y="144780"/>
                  </a:lnTo>
                  <a:lnTo>
                    <a:pt x="138449720" y="0"/>
                  </a:lnTo>
                  <a:close/>
                  <a:moveTo>
                    <a:pt x="0" y="0"/>
                  </a:moveTo>
                  <a:lnTo>
                    <a:pt x="144780" y="0"/>
                  </a:lnTo>
                  <a:lnTo>
                    <a:pt x="144780" y="144780"/>
                  </a:lnTo>
                  <a:lnTo>
                    <a:pt x="0" y="144780"/>
                  </a:lnTo>
                  <a:lnTo>
                    <a:pt x="0" y="0"/>
                  </a:lnTo>
                  <a:close/>
                  <a:moveTo>
                    <a:pt x="144780" y="0"/>
                  </a:moveTo>
                  <a:lnTo>
                    <a:pt x="138449720" y="0"/>
                  </a:lnTo>
                  <a:lnTo>
                    <a:pt x="138449720" y="144780"/>
                  </a:lnTo>
                  <a:lnTo>
                    <a:pt x="144780" y="144780"/>
                  </a:lnTo>
                  <a:lnTo>
                    <a:pt x="144780" y="0"/>
                  </a:lnTo>
                  <a:close/>
                </a:path>
              </a:pathLst>
            </a:custGeom>
            <a:solidFill>
              <a:srgbClr val="3D3A65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Freeform 8"/>
          <p:cNvSpPr/>
          <p:nvPr/>
        </p:nvSpPr>
        <p:spPr>
          <a:xfrm>
            <a:off x="12380349" y="457835"/>
            <a:ext cx="5212727" cy="3055228"/>
          </a:xfrm>
          <a:custGeom>
            <a:avLst/>
            <a:gdLst/>
            <a:ahLst/>
            <a:cxnLst/>
            <a:rect l="l" t="t" r="r" b="b"/>
            <a:pathLst>
              <a:path w="5212727" h="3055228">
                <a:moveTo>
                  <a:pt x="0" y="0"/>
                </a:moveTo>
                <a:lnTo>
                  <a:pt x="5212727" y="0"/>
                </a:lnTo>
                <a:lnTo>
                  <a:pt x="5212727" y="3055228"/>
                </a:lnTo>
                <a:lnTo>
                  <a:pt x="0" y="30552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1363" r="-34101" b="-7272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2427078" y="7162888"/>
            <a:ext cx="5119269" cy="2482614"/>
          </a:xfrm>
          <a:custGeom>
            <a:avLst/>
            <a:gdLst/>
            <a:ahLst/>
            <a:cxnLst/>
            <a:rect l="l" t="t" r="r" b="b"/>
            <a:pathLst>
              <a:path w="5119269" h="2482614">
                <a:moveTo>
                  <a:pt x="0" y="0"/>
                </a:moveTo>
                <a:lnTo>
                  <a:pt x="5119269" y="0"/>
                </a:lnTo>
                <a:lnTo>
                  <a:pt x="5119269" y="2482614"/>
                </a:lnTo>
                <a:lnTo>
                  <a:pt x="0" y="24826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7907" r="-9414" b="-894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12427078" y="3804336"/>
            <a:ext cx="5119269" cy="3063277"/>
          </a:xfrm>
          <a:custGeom>
            <a:avLst/>
            <a:gdLst/>
            <a:ahLst/>
            <a:cxnLst/>
            <a:rect l="l" t="t" r="r" b="b"/>
            <a:pathLst>
              <a:path w="5119269" h="3063277">
                <a:moveTo>
                  <a:pt x="0" y="0"/>
                </a:moveTo>
                <a:lnTo>
                  <a:pt x="5119269" y="0"/>
                </a:lnTo>
                <a:lnTo>
                  <a:pt x="5119269" y="3063277"/>
                </a:lnTo>
                <a:lnTo>
                  <a:pt x="0" y="30632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8942" r="-32687" b="-572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456927" y="381635"/>
            <a:ext cx="13379396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4939"/>
              </a:lnSpc>
            </a:pPr>
            <a:r>
              <a:rPr lang="en-US" sz="3799">
                <a:solidFill>
                  <a:srgbClr val="29263B"/>
                </a:solidFill>
                <a:latin typeface="Poppins Bold"/>
              </a:rPr>
              <a:t>5 classes from Applied Digital skills course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6416" y="1663442"/>
            <a:ext cx="9932592" cy="8183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000000"/>
                </a:solidFill>
                <a:latin typeface="Poppins"/>
              </a:rPr>
              <a:t>From the Applied Digital Skills course, I take classes on - 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000000"/>
              </a:solidFill>
              <a:latin typeface="Poppins"/>
            </a:endParaRPr>
          </a:p>
          <a:p>
            <a:pPr marL="474979" lvl="1" indent="-237490" algn="just">
              <a:lnSpc>
                <a:spcPts val="3299"/>
              </a:lnSpc>
              <a:buAutoNum type="arabicPeriod"/>
            </a:pPr>
            <a:r>
              <a:rPr lang="en-US" sz="2199">
                <a:solidFill>
                  <a:srgbClr val="000000"/>
                </a:solidFill>
                <a:latin typeface="Poppins"/>
              </a:rPr>
              <a:t>Connect and collaborate from anywhere with digital tools</a:t>
            </a:r>
          </a:p>
          <a:p>
            <a:pPr marL="474979" lvl="1" indent="-237490" algn="just">
              <a:lnSpc>
                <a:spcPts val="3299"/>
              </a:lnSpc>
              <a:buAutoNum type="arabicPeriod"/>
            </a:pPr>
            <a:r>
              <a:rPr lang="en-US" sz="2199">
                <a:solidFill>
                  <a:srgbClr val="000000"/>
                </a:solidFill>
                <a:latin typeface="Poppins"/>
              </a:rPr>
              <a:t>Structure an argument in a presentation</a:t>
            </a:r>
          </a:p>
          <a:p>
            <a:pPr marL="474979" lvl="1" indent="-237490" algn="just">
              <a:lnSpc>
                <a:spcPts val="3299"/>
              </a:lnSpc>
              <a:buAutoNum type="arabicPeriod"/>
            </a:pPr>
            <a:r>
              <a:rPr lang="en-US" sz="2199">
                <a:solidFill>
                  <a:srgbClr val="000000"/>
                </a:solidFill>
                <a:latin typeface="Poppins"/>
              </a:rPr>
              <a:t>Make a promotional flyer</a:t>
            </a:r>
          </a:p>
          <a:p>
            <a:pPr marL="474979" lvl="1" indent="-237490" algn="just">
              <a:lnSpc>
                <a:spcPts val="3299"/>
              </a:lnSpc>
              <a:buAutoNum type="arabicPeriod"/>
            </a:pPr>
            <a:r>
              <a:rPr lang="en-US" sz="2199">
                <a:solidFill>
                  <a:srgbClr val="000000"/>
                </a:solidFill>
                <a:latin typeface="Poppins"/>
              </a:rPr>
              <a:t>Communicating Using Email / Send Emails in the Workplace</a:t>
            </a:r>
          </a:p>
          <a:p>
            <a:pPr marL="474979" lvl="1" indent="-237490" algn="just">
              <a:lnSpc>
                <a:spcPts val="3299"/>
              </a:lnSpc>
              <a:buAutoNum type="arabicPeriod"/>
            </a:pPr>
            <a:r>
              <a:rPr lang="en-US" sz="2199">
                <a:solidFill>
                  <a:srgbClr val="000000"/>
                </a:solidFill>
                <a:latin typeface="Poppins"/>
              </a:rPr>
              <a:t>Avoid Online Scams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000000"/>
              </a:solidFill>
              <a:latin typeface="Poppi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000000"/>
                </a:solidFill>
                <a:latin typeface="Poppins"/>
              </a:rPr>
              <a:t>These classes provided me with knowledge of different aspects. I now know how to work in a team even from online, utilizing collaborative tools. Besides presentation skills are now more enhanced. Besides, what are the things to keep in mind while designing a flyer, or making a promotional flyer is now become an easy job for me after taking the classes on it. Again, I had a basic knowledge regarding sending and receiving emails but had a bare knowledge regarding the other features of Gmail. After taking the class on Applied Digital, I now have in-depth knowledge regarding the features of Gmail and I regularly use these in my daily activities. Last but not least, I am now more concerned than before regarding the online scam and maintaining necessary safety while using it.         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C2D62B-52FF-84E7-1F58-B1996B2C048F}"/>
              </a:ext>
            </a:extLst>
          </p:cNvPr>
          <p:cNvSpPr txBox="1"/>
          <p:nvPr/>
        </p:nvSpPr>
        <p:spPr>
          <a:xfrm>
            <a:off x="6830599" y="822696"/>
            <a:ext cx="10197812" cy="25134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latin typeface="+mj-lt"/>
                <a:ea typeface="+mj-ea"/>
                <a:cs typeface="+mj-cs"/>
              </a:rPr>
              <a:t>Reference</a:t>
            </a:r>
          </a:p>
        </p:txBody>
      </p:sp>
      <p:pic>
        <p:nvPicPr>
          <p:cNvPr id="5" name="Picture 4" descr="Electronic circuit board">
            <a:extLst>
              <a:ext uri="{FF2B5EF4-FFF2-40B4-BE49-F238E27FC236}">
                <a16:creationId xmlns:a16="http://schemas.microsoft.com/office/drawing/2014/main" id="{6143D869-36FA-B80D-2CF4-503C2AA00E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92" r="13662"/>
          <a:stretch/>
        </p:blipFill>
        <p:spPr>
          <a:xfrm>
            <a:off x="1" y="10"/>
            <a:ext cx="6294744" cy="10286990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281F22-A248-F2C9-CC4F-F432C3F2A873}"/>
              </a:ext>
            </a:extLst>
          </p:cNvPr>
          <p:cNvSpPr txBox="1"/>
          <p:nvPr/>
        </p:nvSpPr>
        <p:spPr>
          <a:xfrm>
            <a:off x="6830601" y="3614745"/>
            <a:ext cx="10197808" cy="5557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>
                <a:effectLst/>
                <a:highlight>
                  <a:srgbClr val="FFFFFF"/>
                </a:highlight>
              </a:rPr>
              <a:t>Alome</a:t>
            </a:r>
            <a:r>
              <a:rPr lang="en-US" sz="2000" dirty="0">
                <a:effectLst/>
                <a:highlight>
                  <a:srgbClr val="FFFFFF"/>
                </a:highlight>
              </a:rPr>
              <a:t>, S.A., </a:t>
            </a:r>
            <a:r>
              <a:rPr lang="en-US" sz="2000" dirty="0" err="1">
                <a:effectLst/>
                <a:highlight>
                  <a:srgbClr val="FFFFFF"/>
                </a:highlight>
              </a:rPr>
              <a:t>Ogumah</a:t>
            </a:r>
            <a:r>
              <a:rPr lang="en-US" sz="2000" dirty="0">
                <a:effectLst/>
                <a:highlight>
                  <a:srgbClr val="FFFFFF"/>
                </a:highlight>
              </a:rPr>
              <a:t>, B.A. and </a:t>
            </a:r>
            <a:r>
              <a:rPr lang="en-US" sz="2000" dirty="0" err="1">
                <a:effectLst/>
                <a:highlight>
                  <a:srgbClr val="FFFFFF"/>
                </a:highlight>
              </a:rPr>
              <a:t>Uduafemhe</a:t>
            </a:r>
            <a:r>
              <a:rPr lang="en-US" sz="2000" dirty="0">
                <a:effectLst/>
                <a:highlight>
                  <a:srgbClr val="FFFFFF"/>
                </a:highlight>
              </a:rPr>
              <a:t>, M.E., 2018. Competency Needs of Electronic Technicians for Effective Maintenance and Repairs of Digital Video Disk Players in Minna Metropolis. </a:t>
            </a:r>
            <a:r>
              <a:rPr lang="en-US" sz="2000" i="1" dirty="0">
                <a:effectLst/>
                <a:highlight>
                  <a:srgbClr val="FFFFFF"/>
                </a:highlight>
              </a:rPr>
              <a:t>ATBU Journal of Science, Technology and Education</a:t>
            </a:r>
            <a:r>
              <a:rPr lang="en-US" sz="2000" dirty="0">
                <a:effectLst/>
                <a:highlight>
                  <a:srgbClr val="FFFFFF"/>
                </a:highlight>
              </a:rPr>
              <a:t>, </a:t>
            </a:r>
            <a:r>
              <a:rPr lang="en-US" sz="2000" i="1" dirty="0">
                <a:effectLst/>
                <a:highlight>
                  <a:srgbClr val="FFFFFF"/>
                </a:highlight>
              </a:rPr>
              <a:t>6</a:t>
            </a:r>
            <a:r>
              <a:rPr lang="en-US" sz="2000" dirty="0">
                <a:effectLst/>
                <a:highlight>
                  <a:srgbClr val="FFFFFF"/>
                </a:highlight>
              </a:rPr>
              <a:t>(4), pp.164-175.</a:t>
            </a:r>
            <a:endParaRPr lang="en-US" sz="20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  <a:highlight>
                <a:srgbClr val="FFFFFF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highlight>
                  <a:srgbClr val="FFFFFF"/>
                </a:highlight>
              </a:rPr>
              <a:t>Campbell, A. and Warner, M., 2019. Training Strategies and Microelectronics in the Engineering Industries of the UK and Germany. In </a:t>
            </a:r>
            <a:r>
              <a:rPr lang="en-US" sz="2000" i="1" dirty="0">
                <a:effectLst/>
                <a:highlight>
                  <a:srgbClr val="FFFFFF"/>
                </a:highlight>
              </a:rPr>
              <a:t>International comparisons of vocational education and training for intermediate skills</a:t>
            </a:r>
            <a:r>
              <a:rPr lang="en-US" sz="2000" dirty="0">
                <a:effectLst/>
                <a:highlight>
                  <a:srgbClr val="FFFFFF"/>
                </a:highlight>
              </a:rPr>
              <a:t> (pp. 146-158). Routledge.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highlight>
                  <a:srgbClr val="FFFFFF"/>
                </a:highlight>
              </a:rPr>
              <a:t>Glover, J., Gupta, P., </a:t>
            </a:r>
            <a:r>
              <a:rPr lang="en-US" sz="2000" dirty="0" err="1">
                <a:effectLst/>
                <a:highlight>
                  <a:srgbClr val="FFFFFF"/>
                </a:highlight>
              </a:rPr>
              <a:t>Paultier</a:t>
            </a:r>
            <a:r>
              <a:rPr lang="en-US" sz="2000" dirty="0">
                <a:effectLst/>
                <a:highlight>
                  <a:srgbClr val="FFFFFF"/>
                </a:highlight>
              </a:rPr>
              <a:t>, N. and </a:t>
            </a:r>
            <a:r>
              <a:rPr lang="en-US" sz="2000" dirty="0" err="1">
                <a:effectLst/>
                <a:highlight>
                  <a:srgbClr val="FFFFFF"/>
                </a:highlight>
              </a:rPr>
              <a:t>Bovik</a:t>
            </a:r>
            <a:r>
              <a:rPr lang="en-US" sz="2000" dirty="0">
                <a:effectLst/>
                <a:highlight>
                  <a:srgbClr val="FFFFFF"/>
                </a:highlight>
              </a:rPr>
              <a:t>, A., 2021. Study of bomb technician threat identification performance on distorted x-ray pictures. </a:t>
            </a:r>
            <a:r>
              <a:rPr lang="en-US" sz="2000" i="1" dirty="0">
                <a:effectLst/>
                <a:highlight>
                  <a:srgbClr val="FFFFFF"/>
                </a:highlight>
              </a:rPr>
              <a:t>Journal of perceptual imaging</a:t>
            </a:r>
            <a:r>
              <a:rPr lang="en-US" sz="2000" dirty="0">
                <a:effectLst/>
                <a:highlight>
                  <a:srgbClr val="FFFFFF"/>
                </a:highlight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51932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BF386D3-87B5-CBB5-334B-80B9D3C7AE7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85982" y="1018091"/>
            <a:ext cx="4917438" cy="379871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A96134-159F-A19D-18EC-0345743F81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6365239" y="2960546"/>
            <a:ext cx="5615307" cy="436589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B3EEB9-AF02-A2AB-44D7-6E558C031E7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12463146" y="1050580"/>
            <a:ext cx="4859653" cy="376623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0FDEE4-3EB6-3575-C268-A7E1104BB02A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85982" y="5455846"/>
            <a:ext cx="4917438" cy="378642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344B096-B867-7A54-D79E-ED548767CDC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12463146" y="5435834"/>
            <a:ext cx="4859654" cy="37662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72210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535</Words>
  <Application>Microsoft Office PowerPoint</Application>
  <PresentationFormat>Custom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Poppins Bold</vt:lpstr>
      <vt:lpstr>Poppins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2024-04-20T08:36:22Z</dcterms:created>
  <dcterms:modified xsi:type="dcterms:W3CDTF">2024-04-27T10:04:24Z</dcterms:modified>
  <dc:identifier/>
</cp:coreProperties>
</file>