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7" r:id="rId2"/>
    <p:sldId id="258" r:id="rId3"/>
    <p:sldId id="259" r:id="rId4"/>
    <p:sldId id="260" r:id="rId5"/>
    <p:sldId id="261" r:id="rId6"/>
    <p:sldId id="263" r:id="rId7"/>
    <p:sldId id="262" r:id="rId8"/>
    <p:sldId id="264" r:id="rId9"/>
    <p:sldId id="597" r:id="rId10"/>
    <p:sldId id="598" r:id="rId11"/>
    <p:sldId id="600" r:id="rId12"/>
    <p:sldId id="599" r:id="rId13"/>
    <p:sldId id="601" r:id="rId14"/>
    <p:sldId id="59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EC36550-78CF-EF2F-5319-F4C5E0405536}" v="58" dt="2026-08-06T20:15:46.879"/>
    <p1510:client id="{FC25A455-2DA6-9D3D-7EB7-D0AC941B083A}" v="509" dt="2026-08-06T20:56:47.54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2" autoAdjust="0"/>
    <p:restoredTop sz="81908" autoAdjust="0"/>
  </p:normalViewPr>
  <p:slideViewPr>
    <p:cSldViewPr snapToGrid="0">
      <p:cViewPr varScale="1">
        <p:scale>
          <a:sx n="91" d="100"/>
          <a:sy n="91" d="100"/>
        </p:scale>
        <p:origin x="141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7A335A-4ED0-4E32-95C0-3B700651357B}" type="datetimeFigureOut">
              <a:rPr lang="en-GB" smtClean="0"/>
              <a:t>07/08/2026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9A1913-6DB5-475A-8BAA-6F28904B4740}" type="slidenum">
              <a:rPr lang="en-GB" smtClean="0"/>
              <a:t>‹#›</a:t>
            </a:fld>
            <a:endParaRPr lang="en-GB"/>
          </a:p>
        </p:txBody>
      </p:sp>
    </p:spTree>
    <p:extLst>
      <p:ext uri="{BB962C8B-B14F-4D97-AF65-F5344CB8AC3E}">
        <p14:creationId xmlns:p14="http://schemas.microsoft.com/office/powerpoint/2010/main" val="2559375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000000"/>
                </a:solidFill>
                <a:effectLst/>
                <a:latin typeface="Söhne"/>
              </a:rPr>
              <a:t>When introducing yourself remember to Keep the introduction section concise but impactful. The goal is to establish trust and confidence in your ability to lead the business successfully. Remember to focus on relevant information that aligns with your business idea and creates a positive impression of you. You may include the following information.</a:t>
            </a:r>
          </a:p>
          <a:p>
            <a:endParaRPr lang="en-GB" b="0" i="0" dirty="0">
              <a:solidFill>
                <a:srgbClr val="000000"/>
              </a:solidFill>
              <a:effectLst/>
              <a:latin typeface="Söhne"/>
            </a:endParaRPr>
          </a:p>
          <a:p>
            <a:r>
              <a:rPr lang="en-GB" b="1" i="0" dirty="0">
                <a:solidFill>
                  <a:srgbClr val="000000"/>
                </a:solidFill>
                <a:effectLst/>
                <a:latin typeface="Söhne"/>
              </a:rPr>
              <a:t>Name and Role</a:t>
            </a:r>
            <a:r>
              <a:rPr lang="en-GB" b="0" i="0" dirty="0">
                <a:solidFill>
                  <a:srgbClr val="000000"/>
                </a:solidFill>
                <a:effectLst/>
                <a:latin typeface="Söhne"/>
              </a:rPr>
              <a:t>: Start by stating your name and your position or role in the company. If you are the founder or one of the key team members, mention your title (e.g., CEO, Co-founder).</a:t>
            </a:r>
          </a:p>
          <a:p>
            <a:endParaRPr lang="en-GB" b="0" i="0" dirty="0">
              <a:solidFill>
                <a:srgbClr val="000000"/>
              </a:solidFill>
              <a:effectLst/>
              <a:latin typeface="Söhne"/>
            </a:endParaRPr>
          </a:p>
          <a:p>
            <a:r>
              <a:rPr lang="en-GB" b="1" i="0" dirty="0">
                <a:solidFill>
                  <a:srgbClr val="000000"/>
                </a:solidFill>
                <a:effectLst/>
                <a:latin typeface="Söhne"/>
              </a:rPr>
              <a:t>Background and Experience</a:t>
            </a:r>
            <a:r>
              <a:rPr lang="en-GB" b="0" i="0" dirty="0">
                <a:solidFill>
                  <a:srgbClr val="000000"/>
                </a:solidFill>
                <a:effectLst/>
                <a:latin typeface="Söhne"/>
              </a:rPr>
              <a:t>: Briefly share your relevant background and experience. Highlight any expertise, qualifications, or achievements that demonstrate your capability to lead and execute the business idea effectively.</a:t>
            </a:r>
          </a:p>
          <a:p>
            <a:endParaRPr lang="en-GB" b="0" i="0" dirty="0">
              <a:solidFill>
                <a:srgbClr val="000000"/>
              </a:solidFill>
              <a:effectLst/>
              <a:latin typeface="Söhne"/>
            </a:endParaRPr>
          </a:p>
          <a:p>
            <a:r>
              <a:rPr lang="en-GB" b="1" i="0" dirty="0">
                <a:solidFill>
                  <a:srgbClr val="000000"/>
                </a:solidFill>
                <a:effectLst/>
                <a:latin typeface="Söhne"/>
              </a:rPr>
              <a:t>Passion and Motivation</a:t>
            </a:r>
            <a:r>
              <a:rPr lang="en-GB" b="0" i="0" dirty="0">
                <a:solidFill>
                  <a:srgbClr val="000000"/>
                </a:solidFill>
                <a:effectLst/>
                <a:latin typeface="Söhne"/>
              </a:rPr>
              <a:t>: Explain why you are passionate about the business and the problem you are solving. Share your vision for the company and what drives you to pursue this venture.</a:t>
            </a:r>
          </a:p>
          <a:p>
            <a:endParaRPr lang="en-GB" b="0" i="0" dirty="0">
              <a:solidFill>
                <a:srgbClr val="000000"/>
              </a:solidFill>
              <a:effectLst/>
              <a:latin typeface="Söhne"/>
            </a:endParaRPr>
          </a:p>
          <a:p>
            <a:endParaRPr lang="en-GB" b="0" i="0" dirty="0">
              <a:solidFill>
                <a:srgbClr val="000000"/>
              </a:solidFill>
              <a:effectLst/>
              <a:latin typeface="Söhne"/>
            </a:endParaRPr>
          </a:p>
          <a:p>
            <a:r>
              <a:rPr lang="en-GB" b="1" i="0" dirty="0">
                <a:solidFill>
                  <a:srgbClr val="000000"/>
                </a:solidFill>
                <a:effectLst/>
                <a:latin typeface="Söhne"/>
              </a:rPr>
              <a:t>Connection to the Industry</a:t>
            </a:r>
            <a:r>
              <a:rPr lang="en-GB" b="0" i="0" dirty="0">
                <a:solidFill>
                  <a:srgbClr val="000000"/>
                </a:solidFill>
                <a:effectLst/>
                <a:latin typeface="Söhne"/>
              </a:rPr>
              <a:t>: If you have a personal or professional connection to the industry in which your business operates, share that information. It could be an experience, personal story, or a passion for the industry that led you to start this venture.</a:t>
            </a:r>
          </a:p>
          <a:p>
            <a:endParaRPr lang="en-GB" b="0" i="0" dirty="0">
              <a:solidFill>
                <a:srgbClr val="000000"/>
              </a:solidFill>
              <a:effectLst/>
              <a:latin typeface="Söhne"/>
            </a:endParaRPr>
          </a:p>
          <a:p>
            <a:endParaRPr lang="en-GB" b="0" i="0" dirty="0">
              <a:solidFill>
                <a:srgbClr val="000000"/>
              </a:solidFill>
              <a:effectLst/>
              <a:latin typeface="Söhne"/>
            </a:endParaRPr>
          </a:p>
          <a:p>
            <a:r>
              <a:rPr lang="en-GB" b="0" i="0" dirty="0">
                <a:solidFill>
                  <a:srgbClr val="000000"/>
                </a:solidFill>
                <a:effectLst/>
                <a:latin typeface="Söhne"/>
              </a:rPr>
              <a:t>Keep the introduction section concise but impactful. The goal is to establish trust and confidence in your ability to lead the business successfully. Remember to focus on relevant information that aligns with your business idea and creates a positive impression of you and your team.</a:t>
            </a: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endParaRPr lang="en-GB" b="0" i="0" dirty="0">
              <a:solidFill>
                <a:srgbClr val="000000"/>
              </a:solidFill>
              <a:effectLst/>
              <a:latin typeface="Söhne"/>
            </a:endParaRPr>
          </a:p>
          <a:p>
            <a:br>
              <a:rPr lang="en-GB" b="0" i="0" dirty="0">
                <a:solidFill>
                  <a:srgbClr val="000000"/>
                </a:solidFill>
                <a:effectLst/>
                <a:latin typeface="Söhne"/>
              </a:rPr>
            </a:br>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3</a:t>
            </a:fld>
            <a:endParaRPr lang="en-GB"/>
          </a:p>
        </p:txBody>
      </p:sp>
    </p:spTree>
    <p:extLst>
      <p:ext uri="{BB962C8B-B14F-4D97-AF65-F5344CB8AC3E}">
        <p14:creationId xmlns:p14="http://schemas.microsoft.com/office/powerpoint/2010/main" val="32541512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4</a:t>
            </a:fld>
            <a:endParaRPr lang="en-GB"/>
          </a:p>
        </p:txBody>
      </p:sp>
    </p:spTree>
    <p:extLst>
      <p:ext uri="{BB962C8B-B14F-4D97-AF65-F5344CB8AC3E}">
        <p14:creationId xmlns:p14="http://schemas.microsoft.com/office/powerpoint/2010/main" val="976007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 to week 3 slides: Legal format of Enterprises &amp; Building a Founding team</a:t>
            </a:r>
          </a:p>
        </p:txBody>
      </p:sp>
      <p:sp>
        <p:nvSpPr>
          <p:cNvPr id="4" name="Slide Number Placeholder 3"/>
          <p:cNvSpPr>
            <a:spLocks noGrp="1"/>
          </p:cNvSpPr>
          <p:nvPr>
            <p:ph type="sldNum" sz="quarter" idx="5"/>
          </p:nvPr>
        </p:nvSpPr>
        <p:spPr/>
        <p:txBody>
          <a:bodyPr/>
          <a:lstStyle/>
          <a:p>
            <a:fld id="{8F9A1913-6DB5-475A-8BAA-6F28904B4740}" type="slidenum">
              <a:rPr lang="en-GB" smtClean="0"/>
              <a:t>5</a:t>
            </a:fld>
            <a:endParaRPr lang="en-GB"/>
          </a:p>
        </p:txBody>
      </p:sp>
    </p:spTree>
    <p:extLst>
      <p:ext uri="{BB962C8B-B14F-4D97-AF65-F5344CB8AC3E}">
        <p14:creationId xmlns:p14="http://schemas.microsoft.com/office/powerpoint/2010/main" val="3364881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highlight>
                  <a:srgbClr val="FFFF00"/>
                </a:highlight>
              </a:rPr>
              <a:t>Apply PESTEL analysis </a:t>
            </a:r>
            <a:r>
              <a:rPr lang="en-GB" altLang="en-US" b="0" dirty="0">
                <a:solidFill>
                  <a:schemeClr val="accent2"/>
                </a:solidFill>
              </a:rPr>
              <a:t>taught in week 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dirty="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Analyse the following factors: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dirty="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Political – Government policies, regulations, tax laws, trade restrictions.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Economic – Inflation, interest rates, economic growth, consumer spending.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Social – Demographics, cultural trends, lifestyle changes, education.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Technological – Innovation, digital transformation, automation.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Environmental – Sustainability, climate change regulations, waste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Legal – Employment laws, intellectual property rights, industry-specific regulations.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b="0" dirty="0">
              <a:solidFill>
                <a:schemeClr val="accent2"/>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2. Align PESTEL with Business Strategy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b="0" dirty="0">
                <a:solidFill>
                  <a:schemeClr val="accent2"/>
                </a:solidFill>
              </a:rPr>
              <a:t>After identifying key external factors, explain how they impact your business and what strategies you will adopt to mitigate risks or leverage opportunities.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400" b="1" dirty="0">
              <a:highlight>
                <a:srgbClr val="FFFF00"/>
              </a:highlight>
            </a:endParaRPr>
          </a:p>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6</a:t>
            </a:fld>
            <a:endParaRPr lang="en-GB"/>
          </a:p>
        </p:txBody>
      </p:sp>
    </p:spTree>
    <p:extLst>
      <p:ext uri="{BB962C8B-B14F-4D97-AF65-F5344CB8AC3E}">
        <p14:creationId xmlns:p14="http://schemas.microsoft.com/office/powerpoint/2010/main" val="3713342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Refer to week 5: Market Segmentation, Targeting, Positioning and marketing mix</a:t>
            </a:r>
          </a:p>
          <a:p>
            <a:endParaRPr lang="en-GB" dirty="0">
              <a:effectLst/>
            </a:endParaRPr>
          </a:p>
          <a:p>
            <a:r>
              <a:rPr lang="en-GB" dirty="0">
                <a:effectLst/>
              </a:rPr>
              <a:t>Here are some key aspects of </a:t>
            </a:r>
            <a:r>
              <a:rPr lang="en-GB" b="1" dirty="0">
                <a:effectLst/>
              </a:rPr>
              <a:t>Unique Selling Points</a:t>
            </a:r>
            <a:r>
              <a:rPr lang="en-GB" dirty="0">
                <a:effectLst/>
              </a:rPr>
              <a:t>:</a:t>
            </a:r>
          </a:p>
          <a:p>
            <a:pPr>
              <a:buFont typeface="+mj-lt"/>
              <a:buAutoNum type="arabicPeriod"/>
            </a:pPr>
            <a:r>
              <a:rPr lang="en-GB" b="1" dirty="0">
                <a:effectLst/>
              </a:rPr>
              <a:t>Differentiation:</a:t>
            </a:r>
            <a:r>
              <a:rPr lang="en-GB" dirty="0">
                <a:effectLst/>
              </a:rPr>
              <a:t> USPs highlight what makes a product or service unique and differentiates it from similar offerings in the market. It can be a feature, quality, or capability that competitors do not offer or cannot replicate easily.</a:t>
            </a:r>
          </a:p>
          <a:p>
            <a:pPr>
              <a:buFont typeface="+mj-lt"/>
              <a:buAutoNum type="arabicPeriod"/>
            </a:pPr>
            <a:r>
              <a:rPr lang="en-GB" b="1" dirty="0">
                <a:effectLst/>
              </a:rPr>
              <a:t>Customer-Centric:</a:t>
            </a:r>
            <a:r>
              <a:rPr lang="en-GB" dirty="0">
                <a:effectLst/>
              </a:rPr>
              <a:t> USPs are designed to address the needs, wants, or pain points of the target market. They showcase how the product or service </a:t>
            </a:r>
            <a:r>
              <a:rPr lang="en-GB" dirty="0" err="1">
                <a:effectLst/>
              </a:rPr>
              <a:t>fulfills</a:t>
            </a:r>
            <a:r>
              <a:rPr lang="en-GB" dirty="0">
                <a:effectLst/>
              </a:rPr>
              <a:t> a specific customer demand or solves a particular problem effectively.</a:t>
            </a:r>
          </a:p>
          <a:p>
            <a:pPr>
              <a:buFont typeface="+mj-lt"/>
              <a:buAutoNum type="arabicPeriod"/>
            </a:pPr>
            <a:r>
              <a:rPr lang="en-GB" b="1" dirty="0">
                <a:effectLst/>
              </a:rPr>
              <a:t>Value and Benefits:</a:t>
            </a:r>
            <a:r>
              <a:rPr lang="en-GB" dirty="0">
                <a:effectLst/>
              </a:rPr>
              <a:t> USPs emphasize the value customers will gain by choosing the product or service. They demonstrate the benefits and advantages the customers will experience by using the offering.</a:t>
            </a:r>
          </a:p>
          <a:p>
            <a:pPr>
              <a:buFont typeface="+mj-lt"/>
              <a:buAutoNum type="arabicPeriod"/>
            </a:pPr>
            <a:r>
              <a:rPr lang="en-GB" b="1" dirty="0">
                <a:effectLst/>
              </a:rPr>
              <a:t>Memorability:</a:t>
            </a:r>
            <a:r>
              <a:rPr lang="en-GB" dirty="0">
                <a:effectLst/>
              </a:rPr>
              <a:t> A compelling USP is memorable and easy to communicate. It should be concise, clear, and leave a lasting impression on the audience.</a:t>
            </a:r>
          </a:p>
          <a:p>
            <a:pPr>
              <a:buFont typeface="+mj-lt"/>
              <a:buAutoNum type="arabicPeriod"/>
            </a:pPr>
            <a:r>
              <a:rPr lang="en-GB" b="1" dirty="0">
                <a:effectLst/>
              </a:rPr>
              <a:t>Emotional Appeal:</a:t>
            </a:r>
            <a:r>
              <a:rPr lang="en-GB" dirty="0">
                <a:effectLst/>
              </a:rPr>
              <a:t> USPs can tap into emotions and aspirations of customers. They can create an emotional connection, making the product or service more appealing and desirable.</a:t>
            </a:r>
          </a:p>
          <a:p>
            <a:pPr>
              <a:buFont typeface="+mj-lt"/>
              <a:buAutoNum type="arabicPeriod"/>
            </a:pPr>
            <a:r>
              <a:rPr lang="en-GB" b="1" dirty="0">
                <a:effectLst/>
              </a:rPr>
              <a:t>Competitive Advantage:</a:t>
            </a:r>
            <a:r>
              <a:rPr lang="en-GB" dirty="0">
                <a:effectLst/>
              </a:rPr>
              <a:t> USPs help companies gain a competitive edge in the market. They provide a reason for customers to choose their offerings over alternatives from competitors.</a:t>
            </a:r>
          </a:p>
          <a:p>
            <a:r>
              <a:rPr lang="en-GB" b="1" dirty="0">
                <a:effectLst/>
              </a:rPr>
              <a:t>Examples of Unique Selling Points:</a:t>
            </a:r>
          </a:p>
          <a:p>
            <a:pPr>
              <a:buFont typeface="+mj-lt"/>
              <a:buAutoNum type="arabicPeriod"/>
            </a:pPr>
            <a:r>
              <a:rPr lang="en-GB" dirty="0">
                <a:effectLst/>
              </a:rPr>
              <a:t> A smartphone with an exceptionally long-lasting battery life.</a:t>
            </a:r>
          </a:p>
          <a:p>
            <a:pPr>
              <a:buFont typeface="+mj-lt"/>
              <a:buAutoNum type="arabicPeriod"/>
            </a:pPr>
            <a:r>
              <a:rPr lang="en-GB" dirty="0">
                <a:effectLst/>
              </a:rPr>
              <a:t> A cleaning product that is eco-friendly and non-toxic, appealing to environmentally conscious consumers.</a:t>
            </a:r>
          </a:p>
          <a:p>
            <a:pPr>
              <a:buFont typeface="+mj-lt"/>
              <a:buAutoNum type="arabicPeriod"/>
            </a:pPr>
            <a:r>
              <a:rPr lang="en-GB" dirty="0">
                <a:effectLst/>
              </a:rPr>
              <a:t>An online platform that offers 24/7 customer support and assistance.</a:t>
            </a:r>
          </a:p>
          <a:p>
            <a:pPr>
              <a:buFont typeface="+mj-lt"/>
              <a:buAutoNum type="arabicPeriod"/>
            </a:pPr>
            <a:r>
              <a:rPr lang="en-GB" dirty="0">
                <a:effectLst/>
              </a:rPr>
              <a:t> A restaurant that serves unique fusion cuisine not available anywhere else in the area.</a:t>
            </a:r>
          </a:p>
          <a:p>
            <a:pPr>
              <a:buFont typeface="+mj-lt"/>
              <a:buAutoNum type="arabicPeriod"/>
            </a:pPr>
            <a:r>
              <a:rPr lang="en-GB" dirty="0">
                <a:effectLst/>
              </a:rPr>
              <a:t>An e-commerce website with free and fast shipping, setting it apart from competitors with longer delivery times and shipping fees.</a:t>
            </a:r>
          </a:p>
          <a:p>
            <a:r>
              <a:rPr lang="en-GB" dirty="0">
                <a:effectLst/>
              </a:rPr>
              <a:t>Identifying and effectively promoting USPs is crucial for successful marketing and business growth. It allows businesses to position themselves as the best solution for their target customers and build a loyal customer base.</a:t>
            </a:r>
          </a:p>
          <a:p>
            <a:pPr algn="l"/>
            <a:r>
              <a:rPr lang="en-GB" b="0" i="0" dirty="0">
                <a:solidFill>
                  <a:srgbClr val="000000"/>
                </a:solidFill>
                <a:effectLst/>
                <a:latin typeface="Söhne"/>
              </a:rPr>
              <a:t>Regenerate</a:t>
            </a:r>
          </a:p>
          <a:p>
            <a:br>
              <a:rPr lang="en-GB" dirty="0">
                <a:effectLst/>
              </a:rPr>
            </a:br>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7</a:t>
            </a:fld>
            <a:endParaRPr lang="en-GB"/>
          </a:p>
        </p:txBody>
      </p:sp>
    </p:spTree>
    <p:extLst>
      <p:ext uri="{BB962C8B-B14F-4D97-AF65-F5344CB8AC3E}">
        <p14:creationId xmlns:p14="http://schemas.microsoft.com/office/powerpoint/2010/main" val="6190410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endParaRPr lang="en-GB" b="0" i="0" dirty="0">
              <a:solidFill>
                <a:srgbClr val="374151"/>
              </a:solidFill>
              <a:effectLst/>
              <a:latin typeface="Söhne"/>
            </a:endParaRPr>
          </a:p>
          <a:p>
            <a:endParaRPr lang="en-GB" dirty="0"/>
          </a:p>
        </p:txBody>
      </p:sp>
      <p:sp>
        <p:nvSpPr>
          <p:cNvPr id="4" name="Slide Number Placeholder 3"/>
          <p:cNvSpPr>
            <a:spLocks noGrp="1"/>
          </p:cNvSpPr>
          <p:nvPr>
            <p:ph type="sldNum" sz="quarter" idx="5"/>
          </p:nvPr>
        </p:nvSpPr>
        <p:spPr/>
        <p:txBody>
          <a:bodyPr/>
          <a:lstStyle/>
          <a:p>
            <a:fld id="{8F9A1913-6DB5-475A-8BAA-6F28904B4740}" type="slidenum">
              <a:rPr lang="en-GB" smtClean="0"/>
              <a:t>8</a:t>
            </a:fld>
            <a:endParaRPr lang="en-GB"/>
          </a:p>
        </p:txBody>
      </p:sp>
    </p:spTree>
    <p:extLst>
      <p:ext uri="{BB962C8B-B14F-4D97-AF65-F5344CB8AC3E}">
        <p14:creationId xmlns:p14="http://schemas.microsoft.com/office/powerpoint/2010/main" val="32980512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7BFB0-6CD1-28E6-B24A-FDAC4EEC5CD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DAA62F5-9C75-A290-98BC-F9ACB7B99E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07C7072-693F-7341-FF65-32C349CE8B4D}"/>
              </a:ext>
            </a:extLst>
          </p:cNvPr>
          <p:cNvSpPr>
            <a:spLocks noGrp="1"/>
          </p:cNvSpPr>
          <p:nvPr>
            <p:ph type="dt" sz="half" idx="10"/>
          </p:nvPr>
        </p:nvSpPr>
        <p:spPr/>
        <p:txBody>
          <a:bodyPr/>
          <a:lstStyle/>
          <a:p>
            <a:fld id="{EC124A7F-636A-4441-8E5A-F364BBDE539F}" type="datetimeFigureOut">
              <a:rPr lang="en-GB" smtClean="0"/>
              <a:t>07/08/2026</a:t>
            </a:fld>
            <a:endParaRPr lang="en-GB"/>
          </a:p>
        </p:txBody>
      </p:sp>
      <p:sp>
        <p:nvSpPr>
          <p:cNvPr id="5" name="Footer Placeholder 4">
            <a:extLst>
              <a:ext uri="{FF2B5EF4-FFF2-40B4-BE49-F238E27FC236}">
                <a16:creationId xmlns:a16="http://schemas.microsoft.com/office/drawing/2014/main" id="{36EFE0DA-F4BE-9C90-5B48-0695C85800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081D2F-4179-1AD3-E213-FC33197B4F5B}"/>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20929830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49946-2FC8-EC64-1E92-F78DFD87396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4B76E7-B870-3099-50BD-6831DC9F65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AA5F41-42B6-92B4-EAE4-94FA6F61C870}"/>
              </a:ext>
            </a:extLst>
          </p:cNvPr>
          <p:cNvSpPr>
            <a:spLocks noGrp="1"/>
          </p:cNvSpPr>
          <p:nvPr>
            <p:ph type="dt" sz="half" idx="10"/>
          </p:nvPr>
        </p:nvSpPr>
        <p:spPr/>
        <p:txBody>
          <a:bodyPr/>
          <a:lstStyle/>
          <a:p>
            <a:fld id="{EC124A7F-636A-4441-8E5A-F364BBDE539F}" type="datetimeFigureOut">
              <a:rPr lang="en-GB" smtClean="0"/>
              <a:t>07/08/2026</a:t>
            </a:fld>
            <a:endParaRPr lang="en-GB"/>
          </a:p>
        </p:txBody>
      </p:sp>
      <p:sp>
        <p:nvSpPr>
          <p:cNvPr id="5" name="Footer Placeholder 4">
            <a:extLst>
              <a:ext uri="{FF2B5EF4-FFF2-40B4-BE49-F238E27FC236}">
                <a16:creationId xmlns:a16="http://schemas.microsoft.com/office/drawing/2014/main" id="{00FCD45C-0535-BCF4-7331-C382FFB28B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174ADA-4FFD-2843-54D9-4781FE772D5E}"/>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869842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F56A6-B387-5D58-907E-F8C1F4AE363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53649AA-94C1-FC1C-BCC4-29852977B50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5E64E7E-CAFE-039C-959B-23FDAE05F4F4}"/>
              </a:ext>
            </a:extLst>
          </p:cNvPr>
          <p:cNvSpPr>
            <a:spLocks noGrp="1"/>
          </p:cNvSpPr>
          <p:nvPr>
            <p:ph type="dt" sz="half" idx="10"/>
          </p:nvPr>
        </p:nvSpPr>
        <p:spPr/>
        <p:txBody>
          <a:bodyPr/>
          <a:lstStyle/>
          <a:p>
            <a:fld id="{EC124A7F-636A-4441-8E5A-F364BBDE539F}" type="datetimeFigureOut">
              <a:rPr lang="en-GB" smtClean="0"/>
              <a:t>07/08/2026</a:t>
            </a:fld>
            <a:endParaRPr lang="en-GB"/>
          </a:p>
        </p:txBody>
      </p:sp>
      <p:sp>
        <p:nvSpPr>
          <p:cNvPr id="5" name="Footer Placeholder 4">
            <a:extLst>
              <a:ext uri="{FF2B5EF4-FFF2-40B4-BE49-F238E27FC236}">
                <a16:creationId xmlns:a16="http://schemas.microsoft.com/office/drawing/2014/main" id="{A4BFE8D3-07CB-A433-C05F-5A64F4124F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AEB137-970E-E462-5149-7AAB584F6A40}"/>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292926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8E021-FD2A-7D25-A251-E22EF211D30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3073915-1286-26B2-479A-2E19CC171E1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5F369D5-24D9-E477-4A38-72D057E6933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01724E2-23DB-A6B6-92CC-1D69CDE431CC}"/>
              </a:ext>
            </a:extLst>
          </p:cNvPr>
          <p:cNvSpPr>
            <a:spLocks noGrp="1"/>
          </p:cNvSpPr>
          <p:nvPr>
            <p:ph type="dt" sz="half" idx="10"/>
          </p:nvPr>
        </p:nvSpPr>
        <p:spPr/>
        <p:txBody>
          <a:bodyPr/>
          <a:lstStyle/>
          <a:p>
            <a:fld id="{EC124A7F-636A-4441-8E5A-F364BBDE539F}" type="datetimeFigureOut">
              <a:rPr lang="en-GB" smtClean="0"/>
              <a:t>07/08/2026</a:t>
            </a:fld>
            <a:endParaRPr lang="en-GB"/>
          </a:p>
        </p:txBody>
      </p:sp>
      <p:sp>
        <p:nvSpPr>
          <p:cNvPr id="6" name="Footer Placeholder 5">
            <a:extLst>
              <a:ext uri="{FF2B5EF4-FFF2-40B4-BE49-F238E27FC236}">
                <a16:creationId xmlns:a16="http://schemas.microsoft.com/office/drawing/2014/main" id="{8EA7340F-A99F-9578-B939-B87A55A230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C5FB51C-F754-3A05-5956-9C2A3AB31066}"/>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077988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EFE75-0990-25FF-2D46-A44D93B264E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945C23F-6AF4-2ACE-465F-D1BCD3118E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1F82E86-577F-EC2E-D963-A5B3FDA999E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0A546D5-C2DE-8E40-C61D-4BF1E14CEC4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6D2EBFA-6491-F8D9-4BC5-25916E35B7A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6BFF43F-828C-FD39-438C-F0EE9AD4DB65}"/>
              </a:ext>
            </a:extLst>
          </p:cNvPr>
          <p:cNvSpPr>
            <a:spLocks noGrp="1"/>
          </p:cNvSpPr>
          <p:nvPr>
            <p:ph type="dt" sz="half" idx="10"/>
          </p:nvPr>
        </p:nvSpPr>
        <p:spPr/>
        <p:txBody>
          <a:bodyPr/>
          <a:lstStyle/>
          <a:p>
            <a:fld id="{EC124A7F-636A-4441-8E5A-F364BBDE539F}" type="datetimeFigureOut">
              <a:rPr lang="en-GB" smtClean="0"/>
              <a:t>07/08/2026</a:t>
            </a:fld>
            <a:endParaRPr lang="en-GB"/>
          </a:p>
        </p:txBody>
      </p:sp>
      <p:sp>
        <p:nvSpPr>
          <p:cNvPr id="8" name="Footer Placeholder 7">
            <a:extLst>
              <a:ext uri="{FF2B5EF4-FFF2-40B4-BE49-F238E27FC236}">
                <a16:creationId xmlns:a16="http://schemas.microsoft.com/office/drawing/2014/main" id="{24DEB390-D3C7-B6B6-0FDD-1C15862CC35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C951E1C-B869-A84C-1FD2-09EE11270FBF}"/>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3767090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CF3720-90FA-8601-91E5-96D1D4022C6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2137C09-FD56-DEB9-5513-E013049FC1D8}"/>
              </a:ext>
            </a:extLst>
          </p:cNvPr>
          <p:cNvSpPr>
            <a:spLocks noGrp="1"/>
          </p:cNvSpPr>
          <p:nvPr>
            <p:ph type="dt" sz="half" idx="10"/>
          </p:nvPr>
        </p:nvSpPr>
        <p:spPr/>
        <p:txBody>
          <a:bodyPr/>
          <a:lstStyle/>
          <a:p>
            <a:fld id="{EC124A7F-636A-4441-8E5A-F364BBDE539F}" type="datetimeFigureOut">
              <a:rPr lang="en-GB" smtClean="0"/>
              <a:t>07/08/2026</a:t>
            </a:fld>
            <a:endParaRPr lang="en-GB"/>
          </a:p>
        </p:txBody>
      </p:sp>
      <p:sp>
        <p:nvSpPr>
          <p:cNvPr id="4" name="Footer Placeholder 3">
            <a:extLst>
              <a:ext uri="{FF2B5EF4-FFF2-40B4-BE49-F238E27FC236}">
                <a16:creationId xmlns:a16="http://schemas.microsoft.com/office/drawing/2014/main" id="{A2CE7E77-C068-EE6C-F445-948D2A4016F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F86D30F-74B1-972D-10BA-82831FAA2BE8}"/>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4168271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1BBD48-82C0-0606-6E8A-4E2BAAEE1875}"/>
              </a:ext>
            </a:extLst>
          </p:cNvPr>
          <p:cNvSpPr>
            <a:spLocks noGrp="1"/>
          </p:cNvSpPr>
          <p:nvPr>
            <p:ph type="dt" sz="half" idx="10"/>
          </p:nvPr>
        </p:nvSpPr>
        <p:spPr/>
        <p:txBody>
          <a:bodyPr/>
          <a:lstStyle/>
          <a:p>
            <a:fld id="{EC124A7F-636A-4441-8E5A-F364BBDE539F}" type="datetimeFigureOut">
              <a:rPr lang="en-GB" smtClean="0"/>
              <a:t>07/08/2026</a:t>
            </a:fld>
            <a:endParaRPr lang="en-GB"/>
          </a:p>
        </p:txBody>
      </p:sp>
      <p:sp>
        <p:nvSpPr>
          <p:cNvPr id="3" name="Footer Placeholder 2">
            <a:extLst>
              <a:ext uri="{FF2B5EF4-FFF2-40B4-BE49-F238E27FC236}">
                <a16:creationId xmlns:a16="http://schemas.microsoft.com/office/drawing/2014/main" id="{6203D6A2-677E-7BE1-F9C1-7BF8CE44E8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DAE27C1-3425-D2E9-E742-9AA9F8C1ED80}"/>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443130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A363B-FDE8-6D98-CABC-7EB514D5A94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386C82E-7076-2289-BB9D-2D0F42AA195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FFB50D-9B05-B0BF-2BD1-B8A68302DF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C0FAF6-7BC3-B2E0-8D0B-7A2FCCFF8AE0}"/>
              </a:ext>
            </a:extLst>
          </p:cNvPr>
          <p:cNvSpPr>
            <a:spLocks noGrp="1"/>
          </p:cNvSpPr>
          <p:nvPr>
            <p:ph type="dt" sz="half" idx="10"/>
          </p:nvPr>
        </p:nvSpPr>
        <p:spPr/>
        <p:txBody>
          <a:bodyPr/>
          <a:lstStyle/>
          <a:p>
            <a:fld id="{EC124A7F-636A-4441-8E5A-F364BBDE539F}" type="datetimeFigureOut">
              <a:rPr lang="en-GB" smtClean="0"/>
              <a:t>07/08/2026</a:t>
            </a:fld>
            <a:endParaRPr lang="en-GB"/>
          </a:p>
        </p:txBody>
      </p:sp>
      <p:sp>
        <p:nvSpPr>
          <p:cNvPr id="6" name="Footer Placeholder 5">
            <a:extLst>
              <a:ext uri="{FF2B5EF4-FFF2-40B4-BE49-F238E27FC236}">
                <a16:creationId xmlns:a16="http://schemas.microsoft.com/office/drawing/2014/main" id="{2A11B022-9AF5-7FAF-1AA2-1FF294AA89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54AF446-EFF1-2397-D097-9CF0E0F7E76C}"/>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028871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3AFF6B-0A80-1396-AFEC-EB93674EC59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46DEC6D-9AB4-A1CB-DDE3-1E5D82D05D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2AE6DB1-5C72-4D73-D061-02414F0CF1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1AB03A-FB7E-F364-5B79-75DCE8E3150C}"/>
              </a:ext>
            </a:extLst>
          </p:cNvPr>
          <p:cNvSpPr>
            <a:spLocks noGrp="1"/>
          </p:cNvSpPr>
          <p:nvPr>
            <p:ph type="dt" sz="half" idx="10"/>
          </p:nvPr>
        </p:nvSpPr>
        <p:spPr/>
        <p:txBody>
          <a:bodyPr/>
          <a:lstStyle/>
          <a:p>
            <a:fld id="{EC124A7F-636A-4441-8E5A-F364BBDE539F}" type="datetimeFigureOut">
              <a:rPr lang="en-GB" smtClean="0"/>
              <a:t>07/08/2026</a:t>
            </a:fld>
            <a:endParaRPr lang="en-GB"/>
          </a:p>
        </p:txBody>
      </p:sp>
      <p:sp>
        <p:nvSpPr>
          <p:cNvPr id="6" name="Footer Placeholder 5">
            <a:extLst>
              <a:ext uri="{FF2B5EF4-FFF2-40B4-BE49-F238E27FC236}">
                <a16:creationId xmlns:a16="http://schemas.microsoft.com/office/drawing/2014/main" id="{2BF66DF0-D91F-75C8-F105-EEE912E67E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2202980-0966-BFF9-1935-9F76258559E5}"/>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42867182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9130D-D6DE-68A5-940C-6888DEB038D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B0E0D19-9823-34E2-350B-2A94809C8AA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8DCECB-6880-5C4C-B7DF-EEE2D0DB5EE6}"/>
              </a:ext>
            </a:extLst>
          </p:cNvPr>
          <p:cNvSpPr>
            <a:spLocks noGrp="1"/>
          </p:cNvSpPr>
          <p:nvPr>
            <p:ph type="dt" sz="half" idx="10"/>
          </p:nvPr>
        </p:nvSpPr>
        <p:spPr/>
        <p:txBody>
          <a:bodyPr/>
          <a:lstStyle/>
          <a:p>
            <a:fld id="{EC124A7F-636A-4441-8E5A-F364BBDE539F}" type="datetimeFigureOut">
              <a:rPr lang="en-GB" smtClean="0"/>
              <a:t>07/08/2026</a:t>
            </a:fld>
            <a:endParaRPr lang="en-GB"/>
          </a:p>
        </p:txBody>
      </p:sp>
      <p:sp>
        <p:nvSpPr>
          <p:cNvPr id="5" name="Footer Placeholder 4">
            <a:extLst>
              <a:ext uri="{FF2B5EF4-FFF2-40B4-BE49-F238E27FC236}">
                <a16:creationId xmlns:a16="http://schemas.microsoft.com/office/drawing/2014/main" id="{D8CD72A0-7EF8-5FFA-0D80-D821977C51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CF0812-A2D1-8EFC-7F4E-A851BDE2CBE7}"/>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151593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A579629-CB8B-5320-5332-BE118258F92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C83A5D5-D791-311E-1BD7-4A1A8D6FF60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B28D98-1A00-7902-0DAA-A4837DF8AF76}"/>
              </a:ext>
            </a:extLst>
          </p:cNvPr>
          <p:cNvSpPr>
            <a:spLocks noGrp="1"/>
          </p:cNvSpPr>
          <p:nvPr>
            <p:ph type="dt" sz="half" idx="10"/>
          </p:nvPr>
        </p:nvSpPr>
        <p:spPr/>
        <p:txBody>
          <a:bodyPr/>
          <a:lstStyle/>
          <a:p>
            <a:fld id="{EC124A7F-636A-4441-8E5A-F364BBDE539F}" type="datetimeFigureOut">
              <a:rPr lang="en-GB" smtClean="0"/>
              <a:t>07/08/2026</a:t>
            </a:fld>
            <a:endParaRPr lang="en-GB"/>
          </a:p>
        </p:txBody>
      </p:sp>
      <p:sp>
        <p:nvSpPr>
          <p:cNvPr id="5" name="Footer Placeholder 4">
            <a:extLst>
              <a:ext uri="{FF2B5EF4-FFF2-40B4-BE49-F238E27FC236}">
                <a16:creationId xmlns:a16="http://schemas.microsoft.com/office/drawing/2014/main" id="{DA9B3B61-EE05-CA59-DE59-1BE7DE3B80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5DBD0B-42AD-CA6E-3B63-48479505C41D}"/>
              </a:ext>
            </a:extLst>
          </p:cNvPr>
          <p:cNvSpPr>
            <a:spLocks noGrp="1"/>
          </p:cNvSpPr>
          <p:nvPr>
            <p:ph type="sldNum" sz="quarter" idx="12"/>
          </p:nvPr>
        </p:nvSpPr>
        <p:spPr/>
        <p:txBody>
          <a:bodyPr/>
          <a:lstStyle/>
          <a:p>
            <a:fld id="{2EC73818-8A25-48BB-BD29-7DA87A852273}" type="slidenum">
              <a:rPr lang="en-GB" smtClean="0"/>
              <a:t>‹#›</a:t>
            </a:fld>
            <a:endParaRPr lang="en-GB"/>
          </a:p>
        </p:txBody>
      </p:sp>
    </p:spTree>
    <p:extLst>
      <p:ext uri="{BB962C8B-B14F-4D97-AF65-F5344CB8AC3E}">
        <p14:creationId xmlns:p14="http://schemas.microsoft.com/office/powerpoint/2010/main" val="1996325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659CC87-9A85-48E2-704A-7C6B0CD805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FCC6C5-C2D4-C53B-6875-BA48D7D1055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5FC00C-BEF3-76A3-7FE5-3552E1A82B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124A7F-636A-4441-8E5A-F364BBDE539F}" type="datetimeFigureOut">
              <a:rPr lang="en-GB" smtClean="0"/>
              <a:t>07/08/2026</a:t>
            </a:fld>
            <a:endParaRPr lang="en-GB"/>
          </a:p>
        </p:txBody>
      </p:sp>
      <p:sp>
        <p:nvSpPr>
          <p:cNvPr id="5" name="Footer Placeholder 4">
            <a:extLst>
              <a:ext uri="{FF2B5EF4-FFF2-40B4-BE49-F238E27FC236}">
                <a16:creationId xmlns:a16="http://schemas.microsoft.com/office/drawing/2014/main" id="{86FEA737-F782-54F3-378D-4DBF807443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FCCA97C-2375-E488-470B-F779F9ED56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C73818-8A25-48BB-BD29-7DA87A852273}" type="slidenum">
              <a:rPr lang="en-GB" smtClean="0"/>
              <a:t>‹#›</a:t>
            </a:fld>
            <a:endParaRPr lang="en-GB"/>
          </a:p>
        </p:txBody>
      </p:sp>
    </p:spTree>
    <p:extLst>
      <p:ext uri="{BB962C8B-B14F-4D97-AF65-F5344CB8AC3E}">
        <p14:creationId xmlns:p14="http://schemas.microsoft.com/office/powerpoint/2010/main" val="2897067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B39730-A320-D7B7-CFA7-FEBDED203380}"/>
              </a:ext>
            </a:extLst>
          </p:cNvPr>
          <p:cNvSpPr>
            <a:spLocks noGrp="1"/>
          </p:cNvSpPr>
          <p:nvPr>
            <p:ph idx="1"/>
          </p:nvPr>
        </p:nvSpPr>
        <p:spPr>
          <a:xfrm>
            <a:off x="896318" y="1214912"/>
            <a:ext cx="9133668" cy="3428345"/>
          </a:xfrm>
        </p:spPr>
        <p:txBody>
          <a:bodyPr vert="horz" lIns="91440" tIns="45720" rIns="91440" bIns="45720" rtlCol="0" anchor="t">
            <a:normAutofit fontScale="85000" lnSpcReduction="20000"/>
          </a:bodyPr>
          <a:lstStyle/>
          <a:p>
            <a:pPr marL="0" indent="0">
              <a:buNone/>
            </a:pPr>
            <a:r>
              <a:rPr lang="en-GB" dirty="0">
                <a:ea typeface="+mn-lt"/>
                <a:cs typeface="+mn-lt"/>
              </a:rPr>
              <a:t>     </a:t>
            </a:r>
            <a:endParaRPr lang="en-US"/>
          </a:p>
          <a:p>
            <a:pPr marL="0" indent="0">
              <a:buNone/>
            </a:pPr>
            <a:r>
              <a:rPr lang="en-GB" b="1" dirty="0">
                <a:ea typeface="+mn-lt"/>
                <a:cs typeface="+mn-lt"/>
              </a:rPr>
              <a:t>   </a:t>
            </a:r>
            <a:r>
              <a:rPr lang="en-GB" b="1" dirty="0" err="1">
                <a:ea typeface="+mn-lt"/>
                <a:cs typeface="+mn-lt"/>
              </a:rPr>
              <a:t>ScanPrint</a:t>
            </a:r>
            <a:r>
              <a:rPr lang="en-GB" b="1" dirty="0">
                <a:ea typeface="+mn-lt"/>
                <a:cs typeface="+mn-lt"/>
              </a:rPr>
              <a:t> 3D Studio</a:t>
            </a:r>
            <a:r>
              <a:rPr lang="en-GB" dirty="0">
                <a:ea typeface="+mn-lt"/>
                <a:cs typeface="+mn-lt"/>
              </a:rPr>
              <a:t> </a:t>
            </a:r>
            <a:r>
              <a:rPr lang="en-GB" b="1" dirty="0">
                <a:ea typeface="+mn-lt"/>
                <a:cs typeface="+mn-lt"/>
              </a:rPr>
              <a:t>- Business Plan Presentation</a:t>
            </a:r>
            <a:endParaRPr lang="en-GB"/>
          </a:p>
          <a:p>
            <a:pPr>
              <a:buFont typeface="Arial"/>
              <a:buChar char="•"/>
            </a:pPr>
            <a:r>
              <a:rPr lang="en-GB">
                <a:ea typeface="+mn-lt"/>
                <a:cs typeface="+mn-lt"/>
              </a:rPr>
              <a:t>Module: LCLM4006 - Enterprise and Entrepreneurship</a:t>
            </a:r>
            <a:endParaRPr lang="en-GB"/>
          </a:p>
          <a:p>
            <a:pPr>
              <a:buFont typeface="Arial"/>
              <a:buChar char="•"/>
            </a:pPr>
            <a:r>
              <a:rPr lang="en-GB">
                <a:ea typeface="+mn-lt"/>
                <a:cs typeface="+mn-lt"/>
              </a:rPr>
              <a:t> Task 2 - Individual Business Plan Pitch </a:t>
            </a:r>
            <a:endParaRPr lang="en-GB"/>
          </a:p>
          <a:p>
            <a:pPr>
              <a:buFont typeface="Arial"/>
              <a:buChar char="•"/>
            </a:pPr>
            <a:r>
              <a:rPr lang="en-GB" dirty="0">
                <a:ea typeface="+mn-lt"/>
                <a:cs typeface="+mn-lt"/>
              </a:rPr>
              <a:t>Business Name: </a:t>
            </a:r>
            <a:r>
              <a:rPr lang="en-GB" dirty="0" err="1">
                <a:ea typeface="+mn-lt"/>
                <a:cs typeface="+mn-lt"/>
              </a:rPr>
              <a:t>ScanPrint</a:t>
            </a:r>
            <a:r>
              <a:rPr lang="en-GB" dirty="0">
                <a:ea typeface="+mn-lt"/>
                <a:cs typeface="+mn-lt"/>
              </a:rPr>
              <a:t> 3D Studio</a:t>
            </a:r>
            <a:endParaRPr lang="en-GB" dirty="0"/>
          </a:p>
          <a:p>
            <a:pPr>
              <a:buFont typeface="Arial"/>
              <a:buChar char="•"/>
            </a:pPr>
            <a:r>
              <a:rPr lang="en-GB">
                <a:ea typeface="+mn-lt"/>
                <a:cs typeface="+mn-lt"/>
              </a:rPr>
              <a:t>Student Name: Bogdan Cristian Radu</a:t>
            </a:r>
            <a:endParaRPr lang="en-GB"/>
          </a:p>
          <a:p>
            <a:pPr>
              <a:buFont typeface="Arial"/>
              <a:buChar char="•"/>
            </a:pPr>
            <a:r>
              <a:rPr lang="en-GB">
                <a:ea typeface="+mn-lt"/>
                <a:cs typeface="+mn-lt"/>
              </a:rPr>
              <a:t>Student ID: 2439098</a:t>
            </a:r>
            <a:endParaRPr lang="en-GB"/>
          </a:p>
          <a:p>
            <a:pPr>
              <a:buFont typeface="Arial"/>
              <a:buChar char="•"/>
            </a:pPr>
            <a:r>
              <a:rPr lang="en-GB">
                <a:ea typeface="+mn-lt"/>
                <a:cs typeface="+mn-lt"/>
              </a:rPr>
              <a:t>Lecturer: Mr. Richard Ashaye</a:t>
            </a:r>
            <a:endParaRPr lang="en-GB"/>
          </a:p>
          <a:p>
            <a:pPr>
              <a:buFont typeface="Arial"/>
              <a:buChar char="•"/>
            </a:pPr>
            <a:r>
              <a:rPr lang="en-GB" dirty="0">
                <a:ea typeface="+mn-lt"/>
                <a:cs typeface="+mn-lt"/>
              </a:rPr>
              <a:t>Date: </a:t>
            </a:r>
            <a:r>
              <a:rPr lang="en-GB">
                <a:ea typeface="+mn-lt"/>
                <a:cs typeface="+mn-lt"/>
              </a:rPr>
              <a:t>Aug 08,</a:t>
            </a:r>
            <a:r>
              <a:rPr lang="en-GB" dirty="0">
                <a:ea typeface="+mn-lt"/>
                <a:cs typeface="+mn-lt"/>
              </a:rPr>
              <a:t> 2026</a:t>
            </a:r>
            <a:endParaRPr lang="en-GB" dirty="0"/>
          </a:p>
          <a:p>
            <a:pPr marL="0" indent="0">
              <a:buNone/>
            </a:pPr>
            <a:endParaRPr lang="en-GB" dirty="0">
              <a:ea typeface="Calibri" panose="020F0502020204030204"/>
              <a:cs typeface="Calibri" panose="020F0502020204030204"/>
            </a:endParaRPr>
          </a:p>
        </p:txBody>
      </p:sp>
    </p:spTree>
    <p:extLst>
      <p:ext uri="{BB962C8B-B14F-4D97-AF65-F5344CB8AC3E}">
        <p14:creationId xmlns:p14="http://schemas.microsoft.com/office/powerpoint/2010/main" val="3832191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8635FF-B9DD-CA2B-F18A-8979D68BF37E}"/>
              </a:ext>
            </a:extLst>
          </p:cNvPr>
          <p:cNvSpPr>
            <a:spLocks noGrp="1"/>
          </p:cNvSpPr>
          <p:nvPr>
            <p:ph idx="1"/>
          </p:nvPr>
        </p:nvSpPr>
        <p:spPr>
          <a:xfrm>
            <a:off x="838200" y="1928557"/>
            <a:ext cx="10515600" cy="4248406"/>
          </a:xfrm>
        </p:spPr>
        <p:txBody>
          <a:bodyPr vert="horz" lIns="91440" tIns="45720" rIns="91440" bIns="45720" rtlCol="0" anchor="t">
            <a:normAutofit/>
          </a:bodyPr>
          <a:lstStyle/>
          <a:p>
            <a:pPr marL="0" indent="0">
              <a:buNone/>
            </a:pPr>
            <a:r>
              <a:rPr lang="en-GB">
                <a:solidFill>
                  <a:srgbClr val="374151"/>
                </a:solidFill>
                <a:ea typeface="+mn-lt"/>
                <a:cs typeface="+mn-lt"/>
              </a:rPr>
              <a:t>1.Introduction &amp; Business Overview</a:t>
            </a:r>
            <a:endParaRPr lang="en-US">
              <a:ea typeface="Calibri"/>
              <a:cs typeface="Calibri"/>
            </a:endParaRPr>
          </a:p>
          <a:p>
            <a:pPr marL="0" indent="0">
              <a:buNone/>
            </a:pPr>
            <a:r>
              <a:rPr lang="en-GB">
                <a:solidFill>
                  <a:srgbClr val="374151"/>
                </a:solidFill>
                <a:ea typeface="+mn-lt"/>
                <a:cs typeface="+mn-lt"/>
              </a:rPr>
              <a:t>2.Legal Structure &amp; Management</a:t>
            </a:r>
            <a:endParaRPr lang="en-GB">
              <a:ea typeface="Calibri" panose="020F0502020204030204"/>
              <a:cs typeface="Calibri" panose="020F0502020204030204"/>
            </a:endParaRPr>
          </a:p>
          <a:p>
            <a:pPr marL="0" indent="0">
              <a:buNone/>
            </a:pPr>
            <a:r>
              <a:rPr lang="en-GB">
                <a:solidFill>
                  <a:srgbClr val="374151"/>
                </a:solidFill>
                <a:ea typeface="+mn-lt"/>
                <a:cs typeface="+mn-lt"/>
              </a:rPr>
              <a:t>3.PESTEL Analysis</a:t>
            </a:r>
            <a:endParaRPr lang="en-GB">
              <a:ea typeface="Calibri" panose="020F0502020204030204"/>
              <a:cs typeface="Calibri" panose="020F0502020204030204"/>
            </a:endParaRPr>
          </a:p>
          <a:p>
            <a:pPr marL="0" indent="0">
              <a:buNone/>
            </a:pPr>
            <a:r>
              <a:rPr lang="en-GB">
                <a:solidFill>
                  <a:srgbClr val="374151"/>
                </a:solidFill>
                <a:ea typeface="+mn-lt"/>
                <a:cs typeface="+mn-lt"/>
              </a:rPr>
              <a:t>4.Target Market &amp; Marketing Mix (4Ps)</a:t>
            </a:r>
            <a:endParaRPr lang="en-GB">
              <a:ea typeface="Calibri" panose="020F0502020204030204"/>
              <a:cs typeface="Calibri" panose="020F0502020204030204"/>
            </a:endParaRPr>
          </a:p>
          <a:p>
            <a:pPr marL="0" indent="0">
              <a:buNone/>
            </a:pPr>
            <a:r>
              <a:rPr lang="en-GB">
                <a:solidFill>
                  <a:srgbClr val="374151"/>
                </a:solidFill>
                <a:ea typeface="+mn-lt"/>
                <a:cs typeface="+mn-lt"/>
              </a:rPr>
              <a:t>5.Financial Plan &amp; Break-Even Analysis</a:t>
            </a:r>
            <a:endParaRPr lang="en-GB">
              <a:ea typeface="Calibri" panose="020F0502020204030204"/>
              <a:cs typeface="Calibri" panose="020F0502020204030204"/>
            </a:endParaRPr>
          </a:p>
          <a:p>
            <a:pPr marL="0" indent="0">
              <a:buNone/>
            </a:pPr>
            <a:r>
              <a:rPr lang="en-GB">
                <a:solidFill>
                  <a:srgbClr val="374151"/>
                </a:solidFill>
                <a:ea typeface="+mn-lt"/>
                <a:cs typeface="+mn-lt"/>
              </a:rPr>
              <a:t>6.Conclusion &amp; References </a:t>
            </a:r>
            <a:endParaRPr lang="en-GB">
              <a:ea typeface="Calibri" panose="020F0502020204030204"/>
              <a:cs typeface="Calibri" panose="020F0502020204030204"/>
            </a:endParaRPr>
          </a:p>
          <a:p>
            <a:pPr marL="0" indent="0">
              <a:buNone/>
            </a:pPr>
            <a:endParaRPr lang="en-GB" dirty="0">
              <a:solidFill>
                <a:srgbClr val="374151"/>
              </a:solidFill>
              <a:latin typeface="Calibri"/>
              <a:ea typeface="Calibri"/>
              <a:cs typeface="Calibri"/>
            </a:endParaRPr>
          </a:p>
        </p:txBody>
      </p:sp>
    </p:spTree>
    <p:extLst>
      <p:ext uri="{BB962C8B-B14F-4D97-AF65-F5344CB8AC3E}">
        <p14:creationId xmlns:p14="http://schemas.microsoft.com/office/powerpoint/2010/main" val="10518060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BD14DB-EC94-B394-2340-BDCEC7C1CCFB}"/>
              </a:ext>
            </a:extLst>
          </p:cNvPr>
          <p:cNvSpPr>
            <a:spLocks noGrp="1"/>
          </p:cNvSpPr>
          <p:nvPr>
            <p:ph idx="1"/>
          </p:nvPr>
        </p:nvSpPr>
        <p:spPr/>
        <p:txBody>
          <a:bodyPr vert="horz" lIns="91440" tIns="45720" rIns="91440" bIns="45720" rtlCol="0" anchor="t">
            <a:normAutofit/>
          </a:bodyPr>
          <a:lstStyle/>
          <a:p>
            <a:r>
              <a:rPr lang="en-GB">
                <a:ea typeface="+mn-lt"/>
                <a:cs typeface="+mn-lt"/>
              </a:rPr>
              <a:t>Founder: Bogdan Cristian Radu</a:t>
            </a:r>
            <a:endParaRPr lang="en-GB" dirty="0">
              <a:ea typeface="Calibri"/>
              <a:cs typeface="Calibri"/>
            </a:endParaRPr>
          </a:p>
          <a:p>
            <a:r>
              <a:rPr lang="en-GB">
                <a:ea typeface="+mn-lt"/>
                <a:cs typeface="+mn-lt"/>
              </a:rPr>
              <a:t>Business Concept: On-demand 3D scanning and printing hub (Local &amp; Mail-in)</a:t>
            </a:r>
            <a:endParaRPr lang="en-GB"/>
          </a:p>
          <a:p>
            <a:r>
              <a:rPr lang="en-GB">
                <a:ea typeface="+mn-lt"/>
                <a:cs typeface="+mn-lt"/>
              </a:rPr>
              <a:t>Purpose: Present business viability and funding allocation</a:t>
            </a:r>
            <a:endParaRPr lang="en-GB"/>
          </a:p>
          <a:p>
            <a:r>
              <a:rPr lang="en-GB">
                <a:ea typeface="+mn-lt"/>
                <a:cs typeface="+mn-lt"/>
              </a:rPr>
              <a:t>Capital Budget Allocated: £25,000</a:t>
            </a:r>
            <a:endParaRPr lang="en-GB"/>
          </a:p>
          <a:p>
            <a:r>
              <a:rPr lang="en-GB">
                <a:ea typeface="+mn-lt"/>
                <a:cs typeface="+mn-lt"/>
              </a:rPr>
              <a:t>Key Goal: Operational profitability by Month 3 (March)</a:t>
            </a:r>
            <a:endParaRPr lang="en-GB"/>
          </a:p>
          <a:p>
            <a:endParaRPr lang="en-GB" dirty="0">
              <a:ea typeface="Calibri"/>
              <a:cs typeface="Calibri"/>
            </a:endParaRPr>
          </a:p>
        </p:txBody>
      </p:sp>
    </p:spTree>
    <p:extLst>
      <p:ext uri="{BB962C8B-B14F-4D97-AF65-F5344CB8AC3E}">
        <p14:creationId xmlns:p14="http://schemas.microsoft.com/office/powerpoint/2010/main" val="3551827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95E1903-7C68-2C6F-2D1E-D8A37D30E636}"/>
              </a:ext>
            </a:extLst>
          </p:cNvPr>
          <p:cNvSpPr>
            <a:spLocks noGrp="1"/>
          </p:cNvSpPr>
          <p:nvPr>
            <p:ph idx="1"/>
          </p:nvPr>
        </p:nvSpPr>
        <p:spPr/>
        <p:txBody>
          <a:bodyPr vert="horz" lIns="91440" tIns="45720" rIns="91440" bIns="45720" rtlCol="0" anchor="t">
            <a:normAutofit/>
          </a:bodyPr>
          <a:lstStyle/>
          <a:p>
            <a:r>
              <a:rPr lang="en-GB" b="1">
                <a:ea typeface="+mn-lt"/>
                <a:cs typeface="+mn-lt"/>
              </a:rPr>
              <a:t>The Problem:</a:t>
            </a:r>
            <a:r>
              <a:rPr lang="en-GB">
                <a:ea typeface="+mn-lt"/>
                <a:cs typeface="+mn-lt"/>
              </a:rPr>
              <a:t> Discontinued plastic parts force consumers to replace entire appliances or automotive components unnecessarily.</a:t>
            </a:r>
            <a:endParaRPr lang="en-GB" dirty="0">
              <a:ea typeface="Calibri"/>
              <a:cs typeface="Calibri"/>
            </a:endParaRPr>
          </a:p>
          <a:p>
            <a:r>
              <a:rPr lang="en-GB" b="1">
                <a:ea typeface="+mn-lt"/>
                <a:cs typeface="+mn-lt"/>
              </a:rPr>
              <a:t>Our Solution:</a:t>
            </a:r>
            <a:endParaRPr lang="en-GB"/>
          </a:p>
          <a:p>
            <a:r>
              <a:rPr lang="en-GB">
                <a:ea typeface="+mn-lt"/>
                <a:cs typeface="+mn-lt"/>
              </a:rPr>
              <a:t>Customers drop off or ship broken plastic parts via courier.</a:t>
            </a:r>
            <a:endParaRPr lang="en-GB"/>
          </a:p>
          <a:p>
            <a:r>
              <a:rPr lang="en-GB">
                <a:ea typeface="+mn-lt"/>
                <a:cs typeface="+mn-lt"/>
              </a:rPr>
              <a:t>We 3D scan, digitally repair, and print a high-strength replacement.</a:t>
            </a:r>
            <a:endParaRPr lang="en-GB"/>
          </a:p>
          <a:p>
            <a:r>
              <a:rPr lang="en-GB">
                <a:ea typeface="+mn-lt"/>
                <a:cs typeface="+mn-lt"/>
              </a:rPr>
              <a:t>We ship both original and new parts back.</a:t>
            </a:r>
            <a:endParaRPr lang="en-GB"/>
          </a:p>
          <a:p>
            <a:endParaRPr lang="en-GB" dirty="0">
              <a:ea typeface="Calibri"/>
              <a:cs typeface="Calibri"/>
            </a:endParaRPr>
          </a:p>
        </p:txBody>
      </p:sp>
      <p:sp>
        <p:nvSpPr>
          <p:cNvPr id="4" name="TextBox 3">
            <a:extLst>
              <a:ext uri="{FF2B5EF4-FFF2-40B4-BE49-F238E27FC236}">
                <a16:creationId xmlns:a16="http://schemas.microsoft.com/office/drawing/2014/main" id="{0A16EA78-2872-4151-ACDE-85DE92917660}"/>
              </a:ext>
            </a:extLst>
          </p:cNvPr>
          <p:cNvSpPr txBox="1"/>
          <p:nvPr/>
        </p:nvSpPr>
        <p:spPr>
          <a:xfrm>
            <a:off x="540581" y="609917"/>
            <a:ext cx="5776966" cy="584775"/>
          </a:xfrm>
          <a:prstGeom prst="rect">
            <a:avLst/>
          </a:prstGeom>
          <a:noFill/>
        </p:spPr>
        <p:txBody>
          <a:bodyPr wrap="none" lIns="91440" tIns="45720" rIns="91440" bIns="45720" rtlCol="0" anchor="t">
            <a:spAutoFit/>
          </a:bodyPr>
          <a:lstStyle/>
          <a:p>
            <a:r>
              <a:rPr lang="en-GB" sz="3200" b="1" dirty="0"/>
              <a:t> </a:t>
            </a:r>
            <a:r>
              <a:rPr lang="en-GB" sz="3200" b="1" dirty="0">
                <a:latin typeface="Calibri"/>
                <a:ea typeface="Calibri"/>
                <a:cs typeface="Calibri"/>
              </a:rPr>
              <a:t>    </a:t>
            </a:r>
            <a:r>
              <a:rPr lang="en-GB" sz="3200" b="1" i="0">
                <a:effectLst/>
                <a:latin typeface="Söhne"/>
              </a:rPr>
              <a:t>Overview of the Business Idea</a:t>
            </a:r>
            <a:endParaRPr lang="en-GB" sz="3200" b="1"/>
          </a:p>
        </p:txBody>
      </p:sp>
    </p:spTree>
    <p:extLst>
      <p:ext uri="{BB962C8B-B14F-4D97-AF65-F5344CB8AC3E}">
        <p14:creationId xmlns:p14="http://schemas.microsoft.com/office/powerpoint/2010/main" val="14348539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56C52F-D988-84DD-FE73-C0508DC81AED}"/>
              </a:ext>
            </a:extLst>
          </p:cNvPr>
          <p:cNvSpPr>
            <a:spLocks noGrp="1"/>
          </p:cNvSpPr>
          <p:nvPr>
            <p:ph idx="1"/>
          </p:nvPr>
        </p:nvSpPr>
        <p:spPr>
          <a:xfrm>
            <a:off x="732064" y="1352096"/>
            <a:ext cx="10515600" cy="4739767"/>
          </a:xfrm>
        </p:spPr>
        <p:txBody>
          <a:bodyPr vert="horz" lIns="91440" tIns="45720" rIns="91440" bIns="45720" rtlCol="0" anchor="t">
            <a:normAutofit fontScale="92500" lnSpcReduction="20000"/>
          </a:bodyPr>
          <a:lstStyle/>
          <a:p>
            <a:endParaRPr lang="en-GB" dirty="0"/>
          </a:p>
          <a:p>
            <a:pPr marL="0" indent="0">
              <a:buNone/>
            </a:pPr>
            <a:endParaRPr lang="en-GB">
              <a:ea typeface="Calibri" panose="020F0502020204030204"/>
              <a:cs typeface="Calibri" panose="020F0502020204030204"/>
            </a:endParaRPr>
          </a:p>
          <a:p>
            <a:pPr marL="0" indent="0">
              <a:buNone/>
            </a:pPr>
            <a:endParaRPr lang="en-GB" b="1" dirty="0">
              <a:ea typeface="Calibri"/>
              <a:cs typeface="Calibri"/>
            </a:endParaRPr>
          </a:p>
          <a:p>
            <a:pPr>
              <a:buFont typeface="Arial"/>
              <a:buChar char="•"/>
            </a:pPr>
            <a:r>
              <a:rPr lang="en-GB" b="1">
                <a:ea typeface="+mn-lt"/>
                <a:cs typeface="+mn-lt"/>
              </a:rPr>
              <a:t>Legal Format: Sole Trader</a:t>
            </a:r>
            <a:endParaRPr lang="en-GB"/>
          </a:p>
          <a:p>
            <a:pPr marL="971550" lvl="1" indent="-285750">
              <a:buFont typeface="Arial"/>
              <a:buChar char="•"/>
            </a:pPr>
            <a:r>
              <a:rPr lang="en-GB">
                <a:ea typeface="+mn-lt"/>
                <a:cs typeface="+mn-lt"/>
              </a:rPr>
              <a:t>Low cost, rapid setup, complete operational control.</a:t>
            </a:r>
            <a:endParaRPr lang="en-GB"/>
          </a:p>
          <a:p>
            <a:pPr>
              <a:buFont typeface="Arial"/>
              <a:buChar char="•"/>
            </a:pPr>
            <a:r>
              <a:rPr lang="en-GB" b="1">
                <a:ea typeface="+mn-lt"/>
                <a:cs typeface="+mn-lt"/>
              </a:rPr>
              <a:t>Management Structure: One-Person Operation</a:t>
            </a:r>
            <a:endParaRPr lang="en-GB"/>
          </a:p>
          <a:p>
            <a:pPr marL="971550" lvl="1" indent="-285750">
              <a:buFont typeface="Arial"/>
              <a:buChar char="•"/>
            </a:pPr>
            <a:r>
              <a:rPr lang="en-GB" b="1" dirty="0">
                <a:ea typeface="+mn-lt"/>
                <a:cs typeface="+mn-lt"/>
              </a:rPr>
              <a:t>Bogdan Radu (Owner-Manager):</a:t>
            </a:r>
            <a:r>
              <a:rPr lang="en-GB" dirty="0">
                <a:ea typeface="+mn-lt"/>
                <a:cs typeface="+mn-lt"/>
              </a:rPr>
              <a:t> Handles scanning, CAD </a:t>
            </a:r>
            <a:r>
              <a:rPr lang="en-GB" dirty="0" err="1">
                <a:ea typeface="+mn-lt"/>
                <a:cs typeface="+mn-lt"/>
              </a:rPr>
              <a:t>modeling</a:t>
            </a:r>
            <a:r>
              <a:rPr lang="en-GB" dirty="0">
                <a:ea typeface="+mn-lt"/>
                <a:cs typeface="+mn-lt"/>
              </a:rPr>
              <a:t>, 3D printing, web orders, quality control, and shipping logistics. </a:t>
            </a:r>
            <a:endParaRPr lang="en-GB" dirty="0"/>
          </a:p>
          <a:p>
            <a:pPr>
              <a:buFont typeface="Arial"/>
              <a:buChar char="•"/>
            </a:pPr>
            <a:r>
              <a:rPr lang="en-GB" b="1">
                <a:ea typeface="+mn-lt"/>
                <a:cs typeface="+mn-lt"/>
              </a:rPr>
              <a:t>Outsourced Services:</a:t>
            </a:r>
            <a:r>
              <a:rPr lang="en-GB">
                <a:ea typeface="+mn-lt"/>
                <a:cs typeface="+mn-lt"/>
              </a:rPr>
              <a:t> Bookkeeping and tax compliance handled by a local accounting firm. </a:t>
            </a:r>
            <a:endParaRPr lang="en-GB"/>
          </a:p>
          <a:p>
            <a:pPr marL="0" indent="0">
              <a:buNone/>
            </a:pPr>
            <a:endParaRPr lang="en-GB" b="1" dirty="0">
              <a:ea typeface="Calibri"/>
              <a:cs typeface="Calibri"/>
            </a:endParaRPr>
          </a:p>
          <a:p>
            <a:pPr marL="0" indent="0">
              <a:buNone/>
            </a:pPr>
            <a:br>
              <a:rPr lang="en-GB" dirty="0"/>
            </a:br>
            <a:endParaRPr lang="en-GB">
              <a:ea typeface="Calibri"/>
              <a:cs typeface="Calibri"/>
            </a:endParaRPr>
          </a:p>
          <a:p>
            <a:endParaRPr lang="en-GB" dirty="0"/>
          </a:p>
        </p:txBody>
      </p:sp>
      <p:sp>
        <p:nvSpPr>
          <p:cNvPr id="4" name="TextBox 3">
            <a:extLst>
              <a:ext uri="{FF2B5EF4-FFF2-40B4-BE49-F238E27FC236}">
                <a16:creationId xmlns:a16="http://schemas.microsoft.com/office/drawing/2014/main" id="{B64F5224-38DF-9A0E-ED62-37C8785B3FBD}"/>
              </a:ext>
            </a:extLst>
          </p:cNvPr>
          <p:cNvSpPr txBox="1"/>
          <p:nvPr/>
        </p:nvSpPr>
        <p:spPr>
          <a:xfrm>
            <a:off x="838200" y="681037"/>
            <a:ext cx="11030712" cy="1077218"/>
          </a:xfrm>
          <a:prstGeom prst="rect">
            <a:avLst/>
          </a:prstGeom>
          <a:noFill/>
        </p:spPr>
        <p:txBody>
          <a:bodyPr wrap="square" lIns="91440" tIns="45720" rIns="91440" bIns="45720" rtlCol="0" anchor="t">
            <a:spAutoFit/>
          </a:bodyPr>
          <a:lstStyle/>
          <a:p>
            <a:r>
              <a:rPr lang="en-GB" sz="3200" b="1" dirty="0"/>
              <a:t> </a:t>
            </a:r>
            <a:r>
              <a:rPr lang="en-GB" sz="3200" dirty="0"/>
              <a:t>Legal Format and Management Structure</a:t>
            </a:r>
          </a:p>
          <a:p>
            <a:endParaRPr lang="en-GB" sz="3200" b="1" dirty="0"/>
          </a:p>
        </p:txBody>
      </p:sp>
    </p:spTree>
    <p:extLst>
      <p:ext uri="{BB962C8B-B14F-4D97-AF65-F5344CB8AC3E}">
        <p14:creationId xmlns:p14="http://schemas.microsoft.com/office/powerpoint/2010/main" val="416694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19FB4DE-DBB1-0BF2-DBFA-00D692BAF33E}"/>
              </a:ext>
            </a:extLst>
          </p:cNvPr>
          <p:cNvSpPr txBox="1"/>
          <p:nvPr/>
        </p:nvSpPr>
        <p:spPr>
          <a:xfrm>
            <a:off x="838200" y="510760"/>
            <a:ext cx="11030712" cy="584775"/>
          </a:xfrm>
          <a:prstGeom prst="rect">
            <a:avLst/>
          </a:prstGeom>
          <a:noFill/>
        </p:spPr>
        <p:txBody>
          <a:bodyPr wrap="square" lIns="91440" tIns="45720" rIns="91440" bIns="45720" rtlCol="0" anchor="t">
            <a:spAutoFit/>
          </a:bodyPr>
          <a:lstStyle/>
          <a:p>
            <a:r>
              <a:rPr lang="en-GB" sz="3200"/>
              <a:t>     PESTEL </a:t>
            </a:r>
            <a:r>
              <a:rPr lang="en-GB" sz="3200" dirty="0"/>
              <a:t>Analysis</a:t>
            </a:r>
            <a:endParaRPr lang="en-GB" sz="3200" b="1" dirty="0"/>
          </a:p>
        </p:txBody>
      </p:sp>
      <p:sp>
        <p:nvSpPr>
          <p:cNvPr id="3" name="TextBox 2">
            <a:extLst>
              <a:ext uri="{FF2B5EF4-FFF2-40B4-BE49-F238E27FC236}">
                <a16:creationId xmlns:a16="http://schemas.microsoft.com/office/drawing/2014/main" id="{85BF6541-B0FA-9297-3DE4-B13C722629AE}"/>
              </a:ext>
            </a:extLst>
          </p:cNvPr>
          <p:cNvSpPr txBox="1"/>
          <p:nvPr/>
        </p:nvSpPr>
        <p:spPr>
          <a:xfrm>
            <a:off x="979081" y="1212112"/>
            <a:ext cx="10637186" cy="4401205"/>
          </a:xfrm>
          <a:prstGeom prst="rect">
            <a:avLst/>
          </a:prstGeom>
          <a:noFill/>
        </p:spPr>
        <p:txBody>
          <a:bodyPr wrap="square" lIns="91440" tIns="45720" rIns="91440" bIns="45720" rtlCol="0" anchor="t">
            <a:spAutoFit/>
          </a:bodyPr>
          <a:lstStyle/>
          <a:p>
            <a:pPr marL="285750" indent="-285750">
              <a:buFont typeface="Arial"/>
              <a:buChar char="•"/>
            </a:pPr>
            <a:r>
              <a:rPr lang="en-GB" sz="2800" b="1">
                <a:ea typeface="+mn-lt"/>
                <a:cs typeface="+mn-lt"/>
              </a:rPr>
              <a:t>Political:</a:t>
            </a:r>
            <a:r>
              <a:rPr lang="en-GB" sz="2800">
                <a:ea typeface="+mn-lt"/>
                <a:cs typeface="+mn-lt"/>
              </a:rPr>
              <a:t> Supported by UK "Right to Repair" legislation driving spare part demand.</a:t>
            </a:r>
            <a:endParaRPr lang="en-US"/>
          </a:p>
          <a:p>
            <a:pPr marL="285750" indent="-285750">
              <a:buFont typeface="Arial"/>
              <a:buChar char="•"/>
            </a:pPr>
            <a:r>
              <a:rPr lang="en-GB" sz="2800" b="1">
                <a:ea typeface="+mn-lt"/>
                <a:cs typeface="+mn-lt"/>
              </a:rPr>
              <a:t>Economic:</a:t>
            </a:r>
            <a:r>
              <a:rPr lang="en-GB" sz="2800">
                <a:ea typeface="+mn-lt"/>
                <a:cs typeface="+mn-lt"/>
              </a:rPr>
              <a:t> Inflation encourages repairs over expensive new replacement purchases.</a:t>
            </a:r>
            <a:endParaRPr lang="en-GB"/>
          </a:p>
          <a:p>
            <a:pPr marL="285750" indent="-285750">
              <a:buFont typeface="Arial"/>
              <a:buChar char="•"/>
            </a:pPr>
            <a:r>
              <a:rPr lang="en-GB" sz="2800" b="1">
                <a:ea typeface="+mn-lt"/>
                <a:cs typeface="+mn-lt"/>
              </a:rPr>
              <a:t>Social:</a:t>
            </a:r>
            <a:r>
              <a:rPr lang="en-GB" sz="2800">
                <a:ea typeface="+mn-lt"/>
                <a:cs typeface="+mn-lt"/>
              </a:rPr>
              <a:t> Increasing consumer preference for circular economy and waste reduction.</a:t>
            </a:r>
            <a:endParaRPr lang="en-GB"/>
          </a:p>
          <a:p>
            <a:pPr marL="285750" indent="-285750">
              <a:buFont typeface="Arial"/>
              <a:buChar char="•"/>
            </a:pPr>
            <a:r>
              <a:rPr lang="en-GB" sz="2800" b="1">
                <a:ea typeface="+mn-lt"/>
                <a:cs typeface="+mn-lt"/>
              </a:rPr>
              <a:t>Technological:</a:t>
            </a:r>
            <a:r>
              <a:rPr lang="en-GB" sz="2800">
                <a:ea typeface="+mn-lt"/>
                <a:cs typeface="+mn-lt"/>
              </a:rPr>
              <a:t> Modern 3D scanners deliver accuracy up to 0.02 mm.</a:t>
            </a:r>
            <a:endParaRPr lang="en-GB"/>
          </a:p>
          <a:p>
            <a:pPr marL="285750" indent="-285750">
              <a:buFont typeface="Arial"/>
              <a:buChar char="•"/>
            </a:pPr>
            <a:r>
              <a:rPr lang="en-GB" sz="2800" b="1">
                <a:ea typeface="+mn-lt"/>
                <a:cs typeface="+mn-lt"/>
              </a:rPr>
              <a:t>Legal:</a:t>
            </a:r>
            <a:r>
              <a:rPr lang="en-GB" sz="2800">
                <a:ea typeface="+mn-lt"/>
                <a:cs typeface="+mn-lt"/>
              </a:rPr>
              <a:t> 100% IP compliant — individual repair replication, no mass production.</a:t>
            </a:r>
            <a:endParaRPr lang="en-GB"/>
          </a:p>
          <a:p>
            <a:endParaRPr lang="en-GB" sz="2800" b="1" dirty="0">
              <a:ea typeface="Calibri"/>
              <a:cs typeface="Calibri"/>
            </a:endParaRPr>
          </a:p>
        </p:txBody>
      </p:sp>
    </p:spTree>
    <p:extLst>
      <p:ext uri="{BB962C8B-B14F-4D97-AF65-F5344CB8AC3E}">
        <p14:creationId xmlns:p14="http://schemas.microsoft.com/office/powerpoint/2010/main" val="15242466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18FDE8E-B325-0DB0-C8C4-FBDD3F35941C}"/>
              </a:ext>
            </a:extLst>
          </p:cNvPr>
          <p:cNvSpPr>
            <a:spLocks noGrp="1"/>
          </p:cNvSpPr>
          <p:nvPr>
            <p:ph idx="1"/>
          </p:nvPr>
        </p:nvSpPr>
        <p:spPr>
          <a:xfrm>
            <a:off x="767166" y="1367133"/>
            <a:ext cx="10515600" cy="4351338"/>
          </a:xfrm>
        </p:spPr>
        <p:txBody>
          <a:bodyPr vert="horz" lIns="91440" tIns="45720" rIns="91440" bIns="45720" rtlCol="0" anchor="t">
            <a:normAutofit fontScale="92500" lnSpcReduction="10000"/>
          </a:bodyPr>
          <a:lstStyle/>
          <a:p>
            <a:pPr>
              <a:buFont typeface="Arial"/>
              <a:buChar char="•"/>
            </a:pPr>
            <a:r>
              <a:rPr lang="en-GB" b="1">
                <a:ea typeface="+mn-lt"/>
                <a:cs typeface="+mn-lt"/>
              </a:rPr>
              <a:t>Target Customers:</a:t>
            </a:r>
            <a:endParaRPr lang="en-US"/>
          </a:p>
          <a:p>
            <a:pPr>
              <a:buFont typeface="Arial"/>
              <a:buChar char="•"/>
            </a:pPr>
            <a:r>
              <a:rPr lang="en-GB">
                <a:ea typeface="+mn-lt"/>
                <a:cs typeface="+mn-lt"/>
              </a:rPr>
              <a:t>Car Enthusiasts: Obsolete clips, buttons, interior trims.</a:t>
            </a:r>
            <a:endParaRPr lang="en-GB"/>
          </a:p>
          <a:p>
            <a:pPr>
              <a:buFont typeface="Arial"/>
              <a:buChar char="•"/>
            </a:pPr>
            <a:r>
              <a:rPr lang="en-GB">
                <a:ea typeface="+mn-lt"/>
                <a:cs typeface="+mn-lt"/>
              </a:rPr>
              <a:t>Homeowners: Fridge parts, vacuum attachments, appliance gears.</a:t>
            </a:r>
            <a:endParaRPr lang="en-GB"/>
          </a:p>
          <a:p>
            <a:pPr>
              <a:buFont typeface="Arial"/>
              <a:buChar char="•"/>
            </a:pPr>
            <a:r>
              <a:rPr lang="en-GB">
                <a:ea typeface="+mn-lt"/>
                <a:cs typeface="+mn-lt"/>
              </a:rPr>
              <a:t>Local B2B: Mechanics, designers, architects needing rapid prototypes.</a:t>
            </a:r>
            <a:endParaRPr lang="en-GB"/>
          </a:p>
          <a:p>
            <a:pPr>
              <a:buFont typeface="Arial"/>
              <a:buChar char="•"/>
            </a:pPr>
            <a:r>
              <a:rPr lang="en-GB" b="1">
                <a:ea typeface="+mn-lt"/>
                <a:cs typeface="+mn-lt"/>
              </a:rPr>
              <a:t>Marketing Mix (4Ps):</a:t>
            </a:r>
            <a:endParaRPr lang="en-GB"/>
          </a:p>
          <a:p>
            <a:pPr>
              <a:buFont typeface="Arial"/>
              <a:buChar char="•"/>
            </a:pPr>
            <a:r>
              <a:rPr lang="en-GB" b="1">
                <a:ea typeface="+mn-lt"/>
                <a:cs typeface="+mn-lt"/>
              </a:rPr>
              <a:t>Product:</a:t>
            </a:r>
            <a:r>
              <a:rPr lang="en-GB">
                <a:ea typeface="+mn-lt"/>
                <a:cs typeface="+mn-lt"/>
              </a:rPr>
              <a:t> Scanning, digital CAD repair, polymer printing, mail-in service.</a:t>
            </a:r>
            <a:endParaRPr lang="en-GB"/>
          </a:p>
          <a:p>
            <a:pPr>
              <a:buFont typeface="Arial"/>
              <a:buChar char="•"/>
            </a:pPr>
            <a:r>
              <a:rPr lang="en-GB" b="1">
                <a:ea typeface="+mn-lt"/>
                <a:cs typeface="+mn-lt"/>
              </a:rPr>
              <a:t>Price:</a:t>
            </a:r>
            <a:r>
              <a:rPr lang="en-GB">
                <a:ea typeface="+mn-lt"/>
                <a:cs typeface="+mn-lt"/>
              </a:rPr>
              <a:t> £15–£45 scan/CAD fee + £0.15–£0.35/g material + flat shipping.</a:t>
            </a:r>
            <a:endParaRPr lang="en-GB"/>
          </a:p>
          <a:p>
            <a:pPr>
              <a:buFont typeface="Arial"/>
              <a:buChar char="•"/>
            </a:pPr>
            <a:r>
              <a:rPr lang="en-GB" b="1">
                <a:ea typeface="+mn-lt"/>
                <a:cs typeface="+mn-lt"/>
              </a:rPr>
              <a:t>Place:</a:t>
            </a:r>
            <a:r>
              <a:rPr lang="en-GB">
                <a:ea typeface="+mn-lt"/>
                <a:cs typeface="+mn-lt"/>
              </a:rPr>
              <a:t> Walk-in shop + e-commerce portal.</a:t>
            </a:r>
            <a:endParaRPr lang="en-GB"/>
          </a:p>
          <a:p>
            <a:pPr>
              <a:buFont typeface="Arial"/>
              <a:buChar char="•"/>
            </a:pPr>
            <a:r>
              <a:rPr lang="en-GB" b="1">
                <a:ea typeface="+mn-lt"/>
                <a:cs typeface="+mn-lt"/>
              </a:rPr>
              <a:t>Promotion:</a:t>
            </a:r>
            <a:r>
              <a:rPr lang="en-GB">
                <a:ea typeface="+mn-lt"/>
                <a:cs typeface="+mn-lt"/>
              </a:rPr>
              <a:t> TikTok, Instagram Reels &amp; YouTube Shorts "Before &amp; After" repair videos.</a:t>
            </a:r>
            <a:endParaRPr lang="en-GB"/>
          </a:p>
          <a:p>
            <a:pPr marL="0" indent="0">
              <a:buNone/>
            </a:pPr>
            <a:endParaRPr lang="en-GB" dirty="0">
              <a:ea typeface="Calibri"/>
              <a:cs typeface="Calibri"/>
            </a:endParaRPr>
          </a:p>
          <a:p>
            <a:endParaRPr lang="en-GB" dirty="0"/>
          </a:p>
        </p:txBody>
      </p:sp>
      <p:sp>
        <p:nvSpPr>
          <p:cNvPr id="4" name="TextBox 3">
            <a:extLst>
              <a:ext uri="{FF2B5EF4-FFF2-40B4-BE49-F238E27FC236}">
                <a16:creationId xmlns:a16="http://schemas.microsoft.com/office/drawing/2014/main" id="{7CA7CFC1-D7AD-1D38-BE48-0537EF316731}"/>
              </a:ext>
            </a:extLst>
          </p:cNvPr>
          <p:cNvSpPr txBox="1"/>
          <p:nvPr/>
        </p:nvSpPr>
        <p:spPr>
          <a:xfrm>
            <a:off x="838200" y="681037"/>
            <a:ext cx="11030712" cy="584775"/>
          </a:xfrm>
          <a:prstGeom prst="rect">
            <a:avLst/>
          </a:prstGeom>
          <a:noFill/>
        </p:spPr>
        <p:txBody>
          <a:bodyPr wrap="square" lIns="91440" tIns="45720" rIns="91440" bIns="45720" rtlCol="0" anchor="t">
            <a:spAutoFit/>
          </a:bodyPr>
          <a:lstStyle/>
          <a:p>
            <a:r>
              <a:rPr lang="en-GB" sz="3200"/>
              <a:t>Marketing Strategies</a:t>
            </a:r>
          </a:p>
        </p:txBody>
      </p:sp>
    </p:spTree>
    <p:extLst>
      <p:ext uri="{BB962C8B-B14F-4D97-AF65-F5344CB8AC3E}">
        <p14:creationId xmlns:p14="http://schemas.microsoft.com/office/powerpoint/2010/main" val="14812818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02D8C8-03B0-FF56-CFE5-5F25280332B8}"/>
              </a:ext>
            </a:extLst>
          </p:cNvPr>
          <p:cNvSpPr>
            <a:spLocks noGrp="1"/>
          </p:cNvSpPr>
          <p:nvPr>
            <p:ph idx="1"/>
          </p:nvPr>
        </p:nvSpPr>
        <p:spPr>
          <a:xfrm>
            <a:off x="838200" y="1175112"/>
            <a:ext cx="10515600" cy="4683443"/>
          </a:xfrm>
        </p:spPr>
        <p:txBody>
          <a:bodyPr vert="horz" lIns="91440" tIns="45720" rIns="91440" bIns="45720" rtlCol="0" anchor="t">
            <a:normAutofit/>
          </a:bodyPr>
          <a:lstStyle/>
          <a:p>
            <a:pPr>
              <a:buFont typeface="Arial"/>
              <a:buChar char="•"/>
            </a:pPr>
            <a:endParaRPr lang="en-US"/>
          </a:p>
          <a:p>
            <a:pPr>
              <a:buFont typeface="Arial"/>
              <a:buChar char="•"/>
            </a:pPr>
            <a:r>
              <a:rPr lang="en-GB" b="1">
                <a:ea typeface="+mn-lt"/>
                <a:cs typeface="+mn-lt"/>
              </a:rPr>
              <a:t>Startup Setup Costs (£13,700 total):</a:t>
            </a:r>
            <a:endParaRPr lang="en-GB"/>
          </a:p>
          <a:p>
            <a:pPr marL="971550" lvl="1" indent="-285750">
              <a:buFont typeface="Arial"/>
              <a:buChar char="•"/>
            </a:pPr>
            <a:r>
              <a:rPr lang="en-GB">
                <a:ea typeface="+mn-lt"/>
                <a:cs typeface="+mn-lt"/>
              </a:rPr>
              <a:t>3D Scanner &amp; Workstation PC: £7,000</a:t>
            </a:r>
            <a:endParaRPr lang="en-GB"/>
          </a:p>
          <a:p>
            <a:pPr marL="971550" lvl="1" indent="-285750">
              <a:buFont typeface="Arial"/>
              <a:buChar char="•"/>
            </a:pPr>
            <a:r>
              <a:rPr lang="en-GB">
                <a:ea typeface="+mn-lt"/>
                <a:cs typeface="+mn-lt"/>
              </a:rPr>
              <a:t>3D Printers Fleet (3 units): £3,500</a:t>
            </a:r>
            <a:endParaRPr lang="en-GB"/>
          </a:p>
          <a:p>
            <a:pPr marL="971550" lvl="1" indent="-285750">
              <a:buFont typeface="Arial"/>
              <a:buChar char="•"/>
            </a:pPr>
            <a:r>
              <a:rPr lang="en-GB">
                <a:ea typeface="+mn-lt"/>
                <a:cs typeface="+mn-lt"/>
              </a:rPr>
              <a:t>Shop Furniture &amp; Fit-out: £2,000</a:t>
            </a:r>
            <a:endParaRPr lang="en-GB"/>
          </a:p>
          <a:p>
            <a:pPr marL="971550" lvl="1" indent="-285750">
              <a:buFont typeface="Arial"/>
              <a:buChar char="•"/>
            </a:pPr>
            <a:r>
              <a:rPr lang="en-GB">
                <a:ea typeface="+mn-lt"/>
                <a:cs typeface="+mn-lt"/>
              </a:rPr>
              <a:t>Website &amp; E-Commerce Platform: £1,200</a:t>
            </a:r>
            <a:endParaRPr lang="en-GB"/>
          </a:p>
          <a:p>
            <a:pPr>
              <a:buFont typeface="Arial"/>
              <a:buChar char="•"/>
            </a:pPr>
            <a:r>
              <a:rPr lang="en-GB" b="1">
                <a:ea typeface="+mn-lt"/>
                <a:cs typeface="+mn-lt"/>
              </a:rPr>
              <a:t>Monthly Fixed Operating Overhead (£2,200/month):</a:t>
            </a:r>
            <a:endParaRPr lang="en-GB"/>
          </a:p>
          <a:p>
            <a:pPr marL="971550" lvl="1" indent="-285750">
              <a:buFont typeface="Arial"/>
              <a:buChar char="•"/>
            </a:pPr>
            <a:r>
              <a:rPr lang="en-GB">
                <a:ea typeface="+mn-lt"/>
                <a:cs typeface="+mn-lt"/>
              </a:rPr>
              <a:t>Rent: £1,000 | Rates/Utilities: £350 | Marketing: £400 | Accounting: £300 | Software: £150</a:t>
            </a:r>
            <a:endParaRPr lang="en-GB"/>
          </a:p>
          <a:p>
            <a:pPr lvl="1" indent="0">
              <a:buNone/>
            </a:pPr>
            <a:endParaRPr lang="en-GB" b="1" dirty="0">
              <a:ea typeface="Calibri"/>
              <a:cs typeface="Calibri"/>
            </a:endParaRPr>
          </a:p>
          <a:p>
            <a:pPr marL="0" indent="0">
              <a:buNone/>
            </a:pPr>
            <a:endParaRPr lang="en-GB" dirty="0">
              <a:ea typeface="Calibri" panose="020F0502020204030204"/>
              <a:cs typeface="Calibri" panose="020F0502020204030204"/>
            </a:endParaRPr>
          </a:p>
        </p:txBody>
      </p:sp>
      <p:sp>
        <p:nvSpPr>
          <p:cNvPr id="4" name="TextBox 3">
            <a:extLst>
              <a:ext uri="{FF2B5EF4-FFF2-40B4-BE49-F238E27FC236}">
                <a16:creationId xmlns:a16="http://schemas.microsoft.com/office/drawing/2014/main" id="{BD088BB7-3F9E-6D74-6077-0A34CDDDE233}"/>
              </a:ext>
            </a:extLst>
          </p:cNvPr>
          <p:cNvSpPr txBox="1"/>
          <p:nvPr/>
        </p:nvSpPr>
        <p:spPr>
          <a:xfrm>
            <a:off x="838200" y="510760"/>
            <a:ext cx="11030712" cy="584775"/>
          </a:xfrm>
          <a:prstGeom prst="rect">
            <a:avLst/>
          </a:prstGeom>
          <a:noFill/>
        </p:spPr>
        <p:txBody>
          <a:bodyPr wrap="square" lIns="91440" tIns="45720" rIns="91440" bIns="45720" rtlCol="0" anchor="t">
            <a:spAutoFit/>
          </a:bodyPr>
          <a:lstStyle/>
          <a:p>
            <a:r>
              <a:rPr lang="en-GB" sz="3200" b="1" dirty="0"/>
              <a:t> </a:t>
            </a:r>
            <a:r>
              <a:rPr lang="en-GB" sz="3200" b="1" i="0" dirty="0">
                <a:solidFill>
                  <a:srgbClr val="374151"/>
                </a:solidFill>
                <a:effectLst/>
                <a:latin typeface="Söhne"/>
              </a:rPr>
              <a:t>Funding Requirements and Allocation</a:t>
            </a:r>
            <a:endParaRPr lang="en-GB" sz="3200" b="1" dirty="0"/>
          </a:p>
        </p:txBody>
      </p:sp>
    </p:spTree>
    <p:extLst>
      <p:ext uri="{BB962C8B-B14F-4D97-AF65-F5344CB8AC3E}">
        <p14:creationId xmlns:p14="http://schemas.microsoft.com/office/powerpoint/2010/main" val="32783033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64E26D1A-3099-AB23-6D35-95620C1D3658}"/>
              </a:ext>
            </a:extLst>
          </p:cNvPr>
          <p:cNvGraphicFramePr>
            <a:graphicFrameLocks noGrp="1"/>
          </p:cNvGraphicFramePr>
          <p:nvPr>
            <p:ph idx="1"/>
            <p:extLst>
              <p:ext uri="{D42A27DB-BD31-4B8C-83A1-F6EECF244321}">
                <p14:modId xmlns:p14="http://schemas.microsoft.com/office/powerpoint/2010/main" val="920780204"/>
              </p:ext>
            </p:extLst>
          </p:nvPr>
        </p:nvGraphicFramePr>
        <p:xfrm>
          <a:off x="980268" y="1270269"/>
          <a:ext cx="9929497" cy="3219744"/>
        </p:xfrm>
        <a:graphic>
          <a:graphicData uri="http://schemas.openxmlformats.org/drawingml/2006/table">
            <a:tbl>
              <a:tblPr bandRow="1">
                <a:tableStyleId>{5C22544A-7EE6-4342-B048-85BDC9FD1C3A}</a:tableStyleId>
              </a:tblPr>
              <a:tblGrid>
                <a:gridCol w="5381302">
                  <a:extLst>
                    <a:ext uri="{9D8B030D-6E8A-4147-A177-3AD203B41FA5}">
                      <a16:colId xmlns:a16="http://schemas.microsoft.com/office/drawing/2014/main" val="364274339"/>
                    </a:ext>
                  </a:extLst>
                </a:gridCol>
                <a:gridCol w="4548195">
                  <a:extLst>
                    <a:ext uri="{9D8B030D-6E8A-4147-A177-3AD203B41FA5}">
                      <a16:colId xmlns:a16="http://schemas.microsoft.com/office/drawing/2014/main" val="3555216571"/>
                    </a:ext>
                  </a:extLst>
                </a:gridCol>
              </a:tblGrid>
              <a:tr h="536624">
                <a:tc>
                  <a:txBody>
                    <a:bodyPr/>
                    <a:lstStyle/>
                    <a:p>
                      <a:pPr marL="0" marR="0" rtl="0">
                        <a:spcAft>
                          <a:spcPts val="2400"/>
                        </a:spcAft>
                        <a:buNone/>
                      </a:pPr>
                      <a:r>
                        <a:rPr lang="en-US" b="1">
                          <a:solidFill>
                            <a:srgbClr val="1F1F1F"/>
                          </a:solidFill>
                          <a:effectLst/>
                          <a:latin typeface="Google Sans Text"/>
                        </a:rPr>
                        <a:t>Startup Cost</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Amount (£)</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1419605297"/>
                  </a:ext>
                </a:extLst>
              </a:tr>
              <a:tr h="536624">
                <a:tc>
                  <a:txBody>
                    <a:bodyPr/>
                    <a:lstStyle/>
                    <a:p>
                      <a:pPr marL="0" marR="0" rtl="0">
                        <a:spcAft>
                          <a:spcPts val="2400"/>
                        </a:spcAft>
                        <a:buNone/>
                      </a:pPr>
                      <a:r>
                        <a:rPr lang="en-US">
                          <a:solidFill>
                            <a:srgbClr val="1F1F1F"/>
                          </a:solidFill>
                          <a:effectLst/>
                          <a:latin typeface="Google Sans Text"/>
                        </a:rPr>
                        <a:t>Furniture &amp; Shop Fit-out</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£2,000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2984357752"/>
                  </a:ext>
                </a:extLst>
              </a:tr>
              <a:tr h="536624">
                <a:tc>
                  <a:txBody>
                    <a:bodyPr/>
                    <a:lstStyle/>
                    <a:p>
                      <a:pPr marL="0" marR="0" rtl="0">
                        <a:spcAft>
                          <a:spcPts val="2400"/>
                        </a:spcAft>
                        <a:buNone/>
                      </a:pPr>
                      <a:r>
                        <a:rPr lang="en-US">
                          <a:solidFill>
                            <a:srgbClr val="1F1F1F"/>
                          </a:solidFill>
                          <a:effectLst/>
                          <a:latin typeface="Google Sans Text"/>
                        </a:rPr>
                        <a:t>Professional 3D Scanner &amp; Workstation PC</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£7,000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3987813414"/>
                  </a:ext>
                </a:extLst>
              </a:tr>
              <a:tr h="536624">
                <a:tc>
                  <a:txBody>
                    <a:bodyPr/>
                    <a:lstStyle/>
                    <a:p>
                      <a:pPr marL="0" marR="0" rtl="0">
                        <a:spcAft>
                          <a:spcPts val="2400"/>
                        </a:spcAft>
                        <a:buNone/>
                      </a:pPr>
                      <a:r>
                        <a:rPr lang="en-US">
                          <a:solidFill>
                            <a:srgbClr val="1F1F1F"/>
                          </a:solidFill>
                          <a:effectLst/>
                          <a:latin typeface="Google Sans Text"/>
                        </a:rPr>
                        <a:t>3D Printers Fleet (3 Units)</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£3,500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1425249921"/>
                  </a:ext>
                </a:extLst>
              </a:tr>
              <a:tr h="536624">
                <a:tc>
                  <a:txBody>
                    <a:bodyPr/>
                    <a:lstStyle/>
                    <a:p>
                      <a:pPr marL="0" marR="0" rtl="0">
                        <a:spcAft>
                          <a:spcPts val="2400"/>
                        </a:spcAft>
                        <a:buNone/>
                      </a:pPr>
                      <a:r>
                        <a:rPr lang="en-US">
                          <a:solidFill>
                            <a:srgbClr val="1F1F1F"/>
                          </a:solidFill>
                          <a:effectLst/>
                          <a:latin typeface="Google Sans Text"/>
                        </a:rPr>
                        <a:t>Website &amp; E-Commerce Platform</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£1,200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2343037770"/>
                  </a:ext>
                </a:extLst>
              </a:tr>
              <a:tr h="536624">
                <a:tc>
                  <a:txBody>
                    <a:bodyPr/>
                    <a:lstStyle/>
                    <a:p>
                      <a:pPr marL="0" marR="0" rtl="0">
                        <a:spcAft>
                          <a:spcPts val="2400"/>
                        </a:spcAft>
                        <a:buNone/>
                      </a:pPr>
                      <a:r>
                        <a:rPr lang="en-US" b="1">
                          <a:solidFill>
                            <a:srgbClr val="1F1F1F"/>
                          </a:solidFill>
                          <a:effectLst/>
                          <a:latin typeface="Google Sans Text"/>
                        </a:rPr>
                        <a:t>Total Startup Cost</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£13,700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1086858591"/>
                  </a:ext>
                </a:extLst>
              </a:tr>
            </a:tbl>
          </a:graphicData>
        </a:graphic>
      </p:graphicFrame>
    </p:spTree>
    <p:extLst>
      <p:ext uri="{BB962C8B-B14F-4D97-AF65-F5344CB8AC3E}">
        <p14:creationId xmlns:p14="http://schemas.microsoft.com/office/powerpoint/2010/main" val="34833784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2E53BF21-AA1D-D5D2-8F79-21E763EF1DE2}"/>
              </a:ext>
            </a:extLst>
          </p:cNvPr>
          <p:cNvGraphicFramePr>
            <a:graphicFrameLocks noGrp="1"/>
          </p:cNvGraphicFramePr>
          <p:nvPr>
            <p:ph idx="1"/>
            <p:extLst>
              <p:ext uri="{D42A27DB-BD31-4B8C-83A1-F6EECF244321}">
                <p14:modId xmlns:p14="http://schemas.microsoft.com/office/powerpoint/2010/main" val="415015429"/>
              </p:ext>
            </p:extLst>
          </p:nvPr>
        </p:nvGraphicFramePr>
        <p:xfrm>
          <a:off x="838200" y="1825625"/>
          <a:ext cx="9715853" cy="2987040"/>
        </p:xfrm>
        <a:graphic>
          <a:graphicData uri="http://schemas.openxmlformats.org/drawingml/2006/table">
            <a:tbl>
              <a:tblPr bandRow="1">
                <a:tableStyleId>{5C22544A-7EE6-4342-B048-85BDC9FD1C3A}</a:tableStyleId>
              </a:tblPr>
              <a:tblGrid>
                <a:gridCol w="4709442">
                  <a:extLst>
                    <a:ext uri="{9D8B030D-6E8A-4147-A177-3AD203B41FA5}">
                      <a16:colId xmlns:a16="http://schemas.microsoft.com/office/drawing/2014/main" val="3459411956"/>
                    </a:ext>
                  </a:extLst>
                </a:gridCol>
                <a:gridCol w="5006411">
                  <a:extLst>
                    <a:ext uri="{9D8B030D-6E8A-4147-A177-3AD203B41FA5}">
                      <a16:colId xmlns:a16="http://schemas.microsoft.com/office/drawing/2014/main" val="1902194498"/>
                    </a:ext>
                  </a:extLst>
                </a:gridCol>
              </a:tblGrid>
              <a:tr h="0">
                <a:tc>
                  <a:txBody>
                    <a:bodyPr/>
                    <a:lstStyle/>
                    <a:p>
                      <a:pPr marL="0" marR="0" rtl="0">
                        <a:spcAft>
                          <a:spcPts val="2400"/>
                        </a:spcAft>
                        <a:buNone/>
                      </a:pPr>
                      <a:r>
                        <a:rPr lang="en-US" b="1">
                          <a:solidFill>
                            <a:srgbClr val="1F1F1F"/>
                          </a:solidFill>
                          <a:effectLst/>
                          <a:latin typeface="Google Sans Text"/>
                        </a:rPr>
                        <a:t>Fixed Costs</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per month (£)</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869139359"/>
                  </a:ext>
                </a:extLst>
              </a:tr>
              <a:tr h="0">
                <a:tc>
                  <a:txBody>
                    <a:bodyPr/>
                    <a:lstStyle/>
                    <a:p>
                      <a:pPr marL="0" marR="0" rtl="0">
                        <a:spcAft>
                          <a:spcPts val="2400"/>
                        </a:spcAft>
                        <a:buNone/>
                      </a:pPr>
                      <a:r>
                        <a:rPr lang="en-US">
                          <a:solidFill>
                            <a:srgbClr val="1F1F1F"/>
                          </a:solidFill>
                          <a:effectLst/>
                          <a:latin typeface="Google Sans Text"/>
                        </a:rPr>
                        <a:t>Rent &amp; Shop Deposit Allocation</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£1,000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2559384869"/>
                  </a:ext>
                </a:extLst>
              </a:tr>
              <a:tr h="0">
                <a:tc>
                  <a:txBody>
                    <a:bodyPr/>
                    <a:lstStyle/>
                    <a:p>
                      <a:pPr marL="0" marR="0" rtl="0">
                        <a:spcAft>
                          <a:spcPts val="2400"/>
                        </a:spcAft>
                        <a:buNone/>
                      </a:pPr>
                      <a:r>
                        <a:rPr lang="en-US">
                          <a:solidFill>
                            <a:srgbClr val="1F1F1F"/>
                          </a:solidFill>
                          <a:effectLst/>
                          <a:latin typeface="Google Sans Text"/>
                        </a:rPr>
                        <a:t>Business Rates &amp; Utilities (Electricity/Gas)</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£350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3441917331"/>
                  </a:ext>
                </a:extLst>
              </a:tr>
              <a:tr h="0">
                <a:tc>
                  <a:txBody>
                    <a:bodyPr/>
                    <a:lstStyle/>
                    <a:p>
                      <a:pPr marL="0" marR="0" rtl="0">
                        <a:spcAft>
                          <a:spcPts val="2400"/>
                        </a:spcAft>
                        <a:buNone/>
                      </a:pPr>
                      <a:r>
                        <a:rPr lang="en-US">
                          <a:solidFill>
                            <a:srgbClr val="1F1F1F"/>
                          </a:solidFill>
                          <a:effectLst/>
                          <a:latin typeface="Google Sans Text"/>
                        </a:rPr>
                        <a:t>Software Licenses &amp; Website Hosting</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£150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4127283665"/>
                  </a:ext>
                </a:extLst>
              </a:tr>
              <a:tr h="0">
                <a:tc>
                  <a:txBody>
                    <a:bodyPr/>
                    <a:lstStyle/>
                    <a:p>
                      <a:pPr marL="0" marR="0" rtl="0">
                        <a:spcAft>
                          <a:spcPts val="2400"/>
                        </a:spcAft>
                        <a:buNone/>
                      </a:pPr>
                      <a:r>
                        <a:rPr lang="en-US">
                          <a:solidFill>
                            <a:srgbClr val="1F1F1F"/>
                          </a:solidFill>
                          <a:effectLst/>
                          <a:latin typeface="Google Sans Text"/>
                        </a:rPr>
                        <a:t>Marketing &amp; Advertising</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£400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3034941786"/>
                  </a:ext>
                </a:extLst>
              </a:tr>
              <a:tr h="0">
                <a:tc>
                  <a:txBody>
                    <a:bodyPr/>
                    <a:lstStyle/>
                    <a:p>
                      <a:pPr marL="0" marR="0" rtl="0">
                        <a:spcAft>
                          <a:spcPts val="2400"/>
                        </a:spcAft>
                        <a:buNone/>
                      </a:pPr>
                      <a:r>
                        <a:rPr lang="en-US">
                          <a:solidFill>
                            <a:srgbClr val="1F1F1F"/>
                          </a:solidFill>
                          <a:effectLst/>
                          <a:latin typeface="Google Sans Text"/>
                        </a:rPr>
                        <a:t>Accountant &amp; Insurance</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£300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2157204348"/>
                  </a:ext>
                </a:extLst>
              </a:tr>
              <a:tr h="0">
                <a:tc>
                  <a:txBody>
                    <a:bodyPr/>
                    <a:lstStyle/>
                    <a:p>
                      <a:pPr marL="0" marR="0" rtl="0">
                        <a:spcAft>
                          <a:spcPts val="2400"/>
                        </a:spcAft>
                        <a:buNone/>
                      </a:pPr>
                      <a:r>
                        <a:rPr lang="en-US" b="1">
                          <a:solidFill>
                            <a:srgbClr val="1F1F1F"/>
                          </a:solidFill>
                          <a:effectLst/>
                          <a:latin typeface="Google Sans Text"/>
                        </a:rPr>
                        <a:t>Total Fixed Cost</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£2,200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2661125647"/>
                  </a:ext>
                </a:extLst>
              </a:tr>
            </a:tbl>
          </a:graphicData>
        </a:graphic>
      </p:graphicFrame>
    </p:spTree>
    <p:extLst>
      <p:ext uri="{BB962C8B-B14F-4D97-AF65-F5344CB8AC3E}">
        <p14:creationId xmlns:p14="http://schemas.microsoft.com/office/powerpoint/2010/main" val="30299626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15813862-C775-9AD8-FE03-484D7CD58E79}"/>
              </a:ext>
            </a:extLst>
          </p:cNvPr>
          <p:cNvGraphicFramePr>
            <a:graphicFrameLocks noGrp="1"/>
          </p:cNvGraphicFramePr>
          <p:nvPr>
            <p:ph idx="1"/>
            <p:extLst>
              <p:ext uri="{D42A27DB-BD31-4B8C-83A1-F6EECF244321}">
                <p14:modId xmlns:p14="http://schemas.microsoft.com/office/powerpoint/2010/main" val="3532744449"/>
              </p:ext>
            </p:extLst>
          </p:nvPr>
        </p:nvGraphicFramePr>
        <p:xfrm>
          <a:off x="838200" y="999049"/>
          <a:ext cx="10515581" cy="3230880"/>
        </p:xfrm>
        <a:graphic>
          <a:graphicData uri="http://schemas.openxmlformats.org/drawingml/2006/table">
            <a:tbl>
              <a:tblPr bandRow="1">
                <a:tableStyleId>{5C22544A-7EE6-4342-B048-85BDC9FD1C3A}</a:tableStyleId>
              </a:tblPr>
              <a:tblGrid>
                <a:gridCol w="1865831">
                  <a:extLst>
                    <a:ext uri="{9D8B030D-6E8A-4147-A177-3AD203B41FA5}">
                      <a16:colId xmlns:a16="http://schemas.microsoft.com/office/drawing/2014/main" val="342664950"/>
                    </a:ext>
                  </a:extLst>
                </a:gridCol>
                <a:gridCol w="1138620">
                  <a:extLst>
                    <a:ext uri="{9D8B030D-6E8A-4147-A177-3AD203B41FA5}">
                      <a16:colId xmlns:a16="http://schemas.microsoft.com/office/drawing/2014/main" val="1089198426"/>
                    </a:ext>
                  </a:extLst>
                </a:gridCol>
                <a:gridCol w="1502226">
                  <a:extLst>
                    <a:ext uri="{9D8B030D-6E8A-4147-A177-3AD203B41FA5}">
                      <a16:colId xmlns:a16="http://schemas.microsoft.com/office/drawing/2014/main" val="1807700960"/>
                    </a:ext>
                  </a:extLst>
                </a:gridCol>
                <a:gridCol w="1502226">
                  <a:extLst>
                    <a:ext uri="{9D8B030D-6E8A-4147-A177-3AD203B41FA5}">
                      <a16:colId xmlns:a16="http://schemas.microsoft.com/office/drawing/2014/main" val="910921033"/>
                    </a:ext>
                  </a:extLst>
                </a:gridCol>
                <a:gridCol w="1502226">
                  <a:extLst>
                    <a:ext uri="{9D8B030D-6E8A-4147-A177-3AD203B41FA5}">
                      <a16:colId xmlns:a16="http://schemas.microsoft.com/office/drawing/2014/main" val="4080010549"/>
                    </a:ext>
                  </a:extLst>
                </a:gridCol>
                <a:gridCol w="1502226">
                  <a:extLst>
                    <a:ext uri="{9D8B030D-6E8A-4147-A177-3AD203B41FA5}">
                      <a16:colId xmlns:a16="http://schemas.microsoft.com/office/drawing/2014/main" val="2746249062"/>
                    </a:ext>
                  </a:extLst>
                </a:gridCol>
                <a:gridCol w="1502226">
                  <a:extLst>
                    <a:ext uri="{9D8B030D-6E8A-4147-A177-3AD203B41FA5}">
                      <a16:colId xmlns:a16="http://schemas.microsoft.com/office/drawing/2014/main" val="24720574"/>
                    </a:ext>
                  </a:extLst>
                </a:gridCol>
              </a:tblGrid>
              <a:tr h="0">
                <a:tc>
                  <a:txBody>
                    <a:bodyPr/>
                    <a:lstStyle/>
                    <a:p>
                      <a:pPr marL="0" marR="0" rtl="0">
                        <a:spcAft>
                          <a:spcPts val="2400"/>
                        </a:spcAft>
                        <a:buNone/>
                      </a:pPr>
                      <a:r>
                        <a:rPr lang="en-US" b="1">
                          <a:solidFill>
                            <a:srgbClr val="1F1F1F"/>
                          </a:solidFill>
                          <a:effectLst/>
                          <a:latin typeface="Google Sans Text"/>
                        </a:rPr>
                        <a:t>Variable Costs</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Jan</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Feb</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Mar</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Apr</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May</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June</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3172006665"/>
                  </a:ext>
                </a:extLst>
              </a:tr>
              <a:tr h="0">
                <a:tc>
                  <a:txBody>
                    <a:bodyPr/>
                    <a:lstStyle/>
                    <a:p>
                      <a:pPr marL="0" marR="0" rtl="0">
                        <a:spcAft>
                          <a:spcPts val="2400"/>
                        </a:spcAft>
                        <a:buNone/>
                      </a:pPr>
                      <a:r>
                        <a:rPr lang="en-US">
                          <a:solidFill>
                            <a:srgbClr val="1F1F1F"/>
                          </a:solidFill>
                          <a:effectLst/>
                          <a:latin typeface="Google Sans Text"/>
                        </a:rPr>
                        <a:t>Electricity (Printing runs)</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£40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£80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£110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£140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£175</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£210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4156443236"/>
                  </a:ext>
                </a:extLst>
              </a:tr>
              <a:tr h="0">
                <a:tc>
                  <a:txBody>
                    <a:bodyPr/>
                    <a:lstStyle/>
                    <a:p>
                      <a:pPr marL="0" marR="0" rtl="0">
                        <a:spcAft>
                          <a:spcPts val="2400"/>
                        </a:spcAft>
                        <a:buNone/>
                      </a:pPr>
                      <a:r>
                        <a:rPr lang="en-US">
                          <a:solidFill>
                            <a:srgbClr val="1F1F1F"/>
                          </a:solidFill>
                          <a:effectLst/>
                          <a:latin typeface="Google Sans Text"/>
                        </a:rPr>
                        <a:t>Raw materials (Filaments/Resins)</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£110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£200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£270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£350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£440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£530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3663787162"/>
                  </a:ext>
                </a:extLst>
              </a:tr>
              <a:tr h="0">
                <a:tc>
                  <a:txBody>
                    <a:bodyPr/>
                    <a:lstStyle/>
                    <a:p>
                      <a:pPr marL="0" marR="0" rtl="0">
                        <a:spcAft>
                          <a:spcPts val="2400"/>
                        </a:spcAft>
                        <a:buNone/>
                      </a:pPr>
                      <a:r>
                        <a:rPr lang="en-US" dirty="0">
                          <a:solidFill>
                            <a:srgbClr val="1F1F1F"/>
                          </a:solidFill>
                          <a:effectLst/>
                          <a:latin typeface="Google Sans Text"/>
                        </a:rPr>
                        <a:t>Packaging &amp; </a:t>
                      </a:r>
                      <a:r>
                        <a:rPr lang="en-US">
                          <a:solidFill>
                            <a:srgbClr val="1F1F1F"/>
                          </a:solidFill>
                          <a:effectLst/>
                          <a:latin typeface="Google Sans Text"/>
                        </a:rPr>
                        <a:t>Shipping </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£40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£77</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£96</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£119</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£155</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£170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781987660"/>
                  </a:ext>
                </a:extLst>
              </a:tr>
              <a:tr h="0">
                <a:tc>
                  <a:txBody>
                    <a:bodyPr/>
                    <a:lstStyle/>
                    <a:p>
                      <a:pPr marL="0" marR="0" rtl="0">
                        <a:spcAft>
                          <a:spcPts val="2400"/>
                        </a:spcAft>
                        <a:buNone/>
                      </a:pPr>
                      <a:r>
                        <a:rPr lang="en-US" b="1">
                          <a:solidFill>
                            <a:srgbClr val="1F1F1F"/>
                          </a:solidFill>
                          <a:effectLst/>
                          <a:latin typeface="Google Sans Text"/>
                        </a:rPr>
                        <a:t>Total Var Cost</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£190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£357</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£476</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£609</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£770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£910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3105313447"/>
                  </a:ext>
                </a:extLst>
              </a:tr>
            </a:tbl>
          </a:graphicData>
        </a:graphic>
      </p:graphicFrame>
    </p:spTree>
    <p:extLst>
      <p:ext uri="{BB962C8B-B14F-4D97-AF65-F5344CB8AC3E}">
        <p14:creationId xmlns:p14="http://schemas.microsoft.com/office/powerpoint/2010/main" val="41053744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926D3097-9E1B-F20B-EF51-EAAC05761F53}"/>
              </a:ext>
            </a:extLst>
          </p:cNvPr>
          <p:cNvGraphicFramePr>
            <a:graphicFrameLocks noGrp="1"/>
          </p:cNvGraphicFramePr>
          <p:nvPr>
            <p:ph idx="1"/>
            <p:extLst>
              <p:ext uri="{D42A27DB-BD31-4B8C-83A1-F6EECF244321}">
                <p14:modId xmlns:p14="http://schemas.microsoft.com/office/powerpoint/2010/main" val="1218559150"/>
              </p:ext>
            </p:extLst>
          </p:nvPr>
        </p:nvGraphicFramePr>
        <p:xfrm>
          <a:off x="838200" y="1825625"/>
          <a:ext cx="10515596" cy="2834640"/>
        </p:xfrm>
        <a:graphic>
          <a:graphicData uri="http://schemas.openxmlformats.org/drawingml/2006/table">
            <a:tbl>
              <a:tblPr bandRow="1">
                <a:tableStyleId>{5C22544A-7EE6-4342-B048-85BDC9FD1C3A}</a:tableStyleId>
              </a:tblPr>
              <a:tblGrid>
                <a:gridCol w="1502228">
                  <a:extLst>
                    <a:ext uri="{9D8B030D-6E8A-4147-A177-3AD203B41FA5}">
                      <a16:colId xmlns:a16="http://schemas.microsoft.com/office/drawing/2014/main" val="432882980"/>
                    </a:ext>
                  </a:extLst>
                </a:gridCol>
                <a:gridCol w="1502228">
                  <a:extLst>
                    <a:ext uri="{9D8B030D-6E8A-4147-A177-3AD203B41FA5}">
                      <a16:colId xmlns:a16="http://schemas.microsoft.com/office/drawing/2014/main" val="2588254339"/>
                    </a:ext>
                  </a:extLst>
                </a:gridCol>
                <a:gridCol w="1502228">
                  <a:extLst>
                    <a:ext uri="{9D8B030D-6E8A-4147-A177-3AD203B41FA5}">
                      <a16:colId xmlns:a16="http://schemas.microsoft.com/office/drawing/2014/main" val="3422681325"/>
                    </a:ext>
                  </a:extLst>
                </a:gridCol>
                <a:gridCol w="1502228">
                  <a:extLst>
                    <a:ext uri="{9D8B030D-6E8A-4147-A177-3AD203B41FA5}">
                      <a16:colId xmlns:a16="http://schemas.microsoft.com/office/drawing/2014/main" val="3373159788"/>
                    </a:ext>
                  </a:extLst>
                </a:gridCol>
                <a:gridCol w="1502228">
                  <a:extLst>
                    <a:ext uri="{9D8B030D-6E8A-4147-A177-3AD203B41FA5}">
                      <a16:colId xmlns:a16="http://schemas.microsoft.com/office/drawing/2014/main" val="3966957759"/>
                    </a:ext>
                  </a:extLst>
                </a:gridCol>
                <a:gridCol w="1502228">
                  <a:extLst>
                    <a:ext uri="{9D8B030D-6E8A-4147-A177-3AD203B41FA5}">
                      <a16:colId xmlns:a16="http://schemas.microsoft.com/office/drawing/2014/main" val="1621438543"/>
                    </a:ext>
                  </a:extLst>
                </a:gridCol>
                <a:gridCol w="1502228">
                  <a:extLst>
                    <a:ext uri="{9D8B030D-6E8A-4147-A177-3AD203B41FA5}">
                      <a16:colId xmlns:a16="http://schemas.microsoft.com/office/drawing/2014/main" val="3783147822"/>
                    </a:ext>
                  </a:extLst>
                </a:gridCol>
              </a:tblGrid>
              <a:tr h="0">
                <a:tc>
                  <a:txBody>
                    <a:bodyPr/>
                    <a:lstStyle/>
                    <a:p>
                      <a:pPr marL="0" marR="0" rtl="0">
                        <a:spcAft>
                          <a:spcPts val="2400"/>
                        </a:spcAft>
                        <a:buNone/>
                      </a:pPr>
                      <a:r>
                        <a:rPr lang="en-US" b="1">
                          <a:solidFill>
                            <a:srgbClr val="1F1F1F"/>
                          </a:solidFill>
                          <a:effectLst/>
                          <a:latin typeface="Google Sans Text"/>
                        </a:rPr>
                        <a:t>Metric</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Jan</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Feb</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Mar</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Apr</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May</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Jun</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1679926467"/>
                  </a:ext>
                </a:extLst>
              </a:tr>
              <a:tr h="0">
                <a:tc>
                  <a:txBody>
                    <a:bodyPr/>
                    <a:lstStyle/>
                    <a:p>
                      <a:pPr marL="0" marR="0" rtl="0">
                        <a:spcAft>
                          <a:spcPts val="2400"/>
                        </a:spcAft>
                        <a:buNone/>
                      </a:pPr>
                      <a:r>
                        <a:rPr lang="en-US" b="1">
                          <a:solidFill>
                            <a:srgbClr val="1F1F1F"/>
                          </a:solidFill>
                          <a:effectLst/>
                          <a:latin typeface="Google Sans Text"/>
                        </a:rPr>
                        <a:t>Fixed Costs</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£2,200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£2,200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£2,200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£2,200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£2,200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£2,200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3902135024"/>
                  </a:ext>
                </a:extLst>
              </a:tr>
              <a:tr h="0">
                <a:tc>
                  <a:txBody>
                    <a:bodyPr/>
                    <a:lstStyle/>
                    <a:p>
                      <a:pPr marL="0" marR="0" rtl="0">
                        <a:spcAft>
                          <a:spcPts val="2400"/>
                        </a:spcAft>
                        <a:buNone/>
                      </a:pPr>
                      <a:r>
                        <a:rPr lang="en-US" b="1">
                          <a:solidFill>
                            <a:srgbClr val="1F1F1F"/>
                          </a:solidFill>
                          <a:effectLst/>
                          <a:latin typeface="Google Sans Text"/>
                        </a:rPr>
                        <a:t>Variable Costs</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£190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£357</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£476</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£609</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£770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a:solidFill>
                            <a:srgbClr val="1F1F1F"/>
                          </a:solidFill>
                          <a:effectLst/>
                          <a:latin typeface="Google Sans Text"/>
                        </a:rPr>
                        <a:t>£910</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384069232"/>
                  </a:ext>
                </a:extLst>
              </a:tr>
              <a:tr h="0">
                <a:tc>
                  <a:txBody>
                    <a:bodyPr/>
                    <a:lstStyle/>
                    <a:p>
                      <a:pPr marL="0" marR="0" rtl="0">
                        <a:spcAft>
                          <a:spcPts val="2400"/>
                        </a:spcAft>
                        <a:buNone/>
                      </a:pPr>
                      <a:r>
                        <a:rPr lang="en-US" b="1">
                          <a:solidFill>
                            <a:srgbClr val="1F1F1F"/>
                          </a:solidFill>
                          <a:effectLst/>
                          <a:latin typeface="Google Sans Text"/>
                        </a:rPr>
                        <a:t>Total Cost</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£2,390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£2,557</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£2,676</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£2,809</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£2,970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£3,110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2711666230"/>
                  </a:ext>
                </a:extLst>
              </a:tr>
              <a:tr h="0">
                <a:tc>
                  <a:txBody>
                    <a:bodyPr/>
                    <a:lstStyle/>
                    <a:p>
                      <a:pPr marL="0" marR="0" rtl="0">
                        <a:spcAft>
                          <a:spcPts val="2400"/>
                        </a:spcAft>
                        <a:buNone/>
                      </a:pPr>
                      <a:r>
                        <a:rPr lang="en-US" b="1">
                          <a:solidFill>
                            <a:srgbClr val="1F1F1F"/>
                          </a:solidFill>
                          <a:effectLst/>
                          <a:latin typeface="Google Sans Text"/>
                        </a:rPr>
                        <a:t>Revenue</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£1,200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£2,280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£3,040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£3,900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£4,940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£5,850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1465498580"/>
                  </a:ext>
                </a:extLst>
              </a:tr>
              <a:tr h="0">
                <a:tc>
                  <a:txBody>
                    <a:bodyPr/>
                    <a:lstStyle/>
                    <a:p>
                      <a:pPr marL="0" marR="0" rtl="0">
                        <a:spcAft>
                          <a:spcPts val="2400"/>
                        </a:spcAft>
                        <a:buNone/>
                      </a:pPr>
                      <a:r>
                        <a:rPr lang="en-US" b="1">
                          <a:solidFill>
                            <a:srgbClr val="1F1F1F"/>
                          </a:solidFill>
                          <a:effectLst/>
                          <a:latin typeface="Google Sans Text"/>
                        </a:rPr>
                        <a:t>Profit /Loss</a:t>
                      </a: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-£1,190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-£277</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+£364</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+£1,091</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+£1,970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tc>
                  <a:txBody>
                    <a:bodyPr/>
                    <a:lstStyle/>
                    <a:p>
                      <a:pPr marL="0" marR="0" rtl="0">
                        <a:spcAft>
                          <a:spcPts val="2400"/>
                        </a:spcAft>
                        <a:buNone/>
                      </a:pPr>
                      <a:r>
                        <a:rPr lang="en-US" b="1">
                          <a:solidFill>
                            <a:srgbClr val="1F1F1F"/>
                          </a:solidFill>
                          <a:effectLst/>
                          <a:latin typeface="Google Sans Text"/>
                        </a:rPr>
                        <a:t>+£2,740</a:t>
                      </a:r>
                      <a:endParaRPr lang="en-US">
                        <a:solidFill>
                          <a:srgbClr val="1F1F1F"/>
                        </a:solidFill>
                        <a:effectLst/>
                        <a:latin typeface="Google Sans Text"/>
                      </a:endParaRPr>
                    </a:p>
                  </a:txBody>
                  <a:tcPr marL="114300" marR="114300" marT="76200" marB="76200" anchor="ctr">
                    <a:lnL w="9525" cap="flat" cmpd="sng" algn="ctr">
                      <a:solidFill>
                        <a:srgbClr val="C4C7C5"/>
                      </a:solidFill>
                      <a:prstDash val="solid"/>
                      <a:round/>
                      <a:headEnd type="none" w="med" len="med"/>
                      <a:tailEnd type="none" w="med" len="med"/>
                    </a:lnL>
                    <a:lnR w="9525" cap="flat" cmpd="sng" algn="ctr">
                      <a:solidFill>
                        <a:srgbClr val="C4C7C5"/>
                      </a:solidFill>
                      <a:prstDash val="solid"/>
                      <a:round/>
                      <a:headEnd type="none" w="med" len="med"/>
                      <a:tailEnd type="none" w="med" len="med"/>
                    </a:lnR>
                    <a:lnT w="9525" cap="flat" cmpd="sng" algn="ctr">
                      <a:solidFill>
                        <a:srgbClr val="C4C7C5"/>
                      </a:solidFill>
                      <a:prstDash val="solid"/>
                      <a:round/>
                      <a:headEnd type="none" w="med" len="med"/>
                      <a:tailEnd type="none" w="med" len="med"/>
                    </a:lnT>
                    <a:lnB w="9525" cap="flat" cmpd="sng" algn="ctr">
                      <a:solidFill>
                        <a:srgbClr val="C4C7C5"/>
                      </a:solidFill>
                      <a:prstDash val="solid"/>
                      <a:round/>
                      <a:headEnd type="none" w="med" len="med"/>
                      <a:tailEnd type="none" w="med" len="med"/>
                    </a:lnB>
                    <a:noFill/>
                  </a:tcPr>
                </a:tc>
                <a:extLst>
                  <a:ext uri="{0D108BD9-81ED-4DB2-BD59-A6C34878D82A}">
                    <a16:rowId xmlns:a16="http://schemas.microsoft.com/office/drawing/2014/main" val="1749818482"/>
                  </a:ext>
                </a:extLst>
              </a:tr>
            </a:tbl>
          </a:graphicData>
        </a:graphic>
      </p:graphicFrame>
    </p:spTree>
    <p:extLst>
      <p:ext uri="{BB962C8B-B14F-4D97-AF65-F5344CB8AC3E}">
        <p14:creationId xmlns:p14="http://schemas.microsoft.com/office/powerpoint/2010/main" val="20912995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9852B18-6CB1-B645-86E5-53C6ECB8E8FD}"/>
              </a:ext>
            </a:extLst>
          </p:cNvPr>
          <p:cNvSpPr>
            <a:spLocks noGrp="1"/>
          </p:cNvSpPr>
          <p:nvPr>
            <p:ph idx="1"/>
          </p:nvPr>
        </p:nvSpPr>
        <p:spPr>
          <a:xfrm>
            <a:off x="838200" y="1070083"/>
            <a:ext cx="10515600" cy="4351338"/>
          </a:xfrm>
        </p:spPr>
        <p:txBody>
          <a:bodyPr vert="horz" lIns="91440" tIns="45720" rIns="91440" bIns="45720" rtlCol="0" anchor="t">
            <a:normAutofit/>
          </a:bodyPr>
          <a:lstStyle/>
          <a:p>
            <a:r>
              <a:rPr lang="en-US">
                <a:ea typeface="+mn-lt"/>
                <a:cs typeface="+mn-lt"/>
              </a:rPr>
              <a:t>Conclusions &amp; Summary</a:t>
            </a:r>
            <a:endParaRPr lang="en-US">
              <a:ea typeface="Calibri" panose="020F0502020204030204"/>
              <a:cs typeface="Calibri" panose="020F0502020204030204"/>
            </a:endParaRPr>
          </a:p>
          <a:p>
            <a:r>
              <a:rPr lang="en-US" b="1">
                <a:ea typeface="+mn-lt"/>
                <a:cs typeface="+mn-lt"/>
              </a:rPr>
              <a:t>Viable Business Concept:</a:t>
            </a:r>
            <a:r>
              <a:rPr lang="en-US">
                <a:ea typeface="+mn-lt"/>
                <a:cs typeface="+mn-lt"/>
              </a:rPr>
              <a:t> Directly addresses UK Right to Repair market demand.</a:t>
            </a:r>
            <a:endParaRPr lang="en-US"/>
          </a:p>
          <a:p>
            <a:r>
              <a:rPr lang="en-US" b="1">
                <a:ea typeface="+mn-lt"/>
                <a:cs typeface="+mn-lt"/>
              </a:rPr>
              <a:t>Lean &amp; Efficient Operations:</a:t>
            </a:r>
            <a:r>
              <a:rPr lang="en-US">
                <a:ea typeface="+mn-lt"/>
                <a:cs typeface="+mn-lt"/>
              </a:rPr>
              <a:t> Sole Trader structure keeps monthly fixed costs low (£2,200/month). </a:t>
            </a:r>
            <a:endParaRPr lang="en-US"/>
          </a:p>
          <a:p>
            <a:r>
              <a:rPr lang="en-US" b="1">
                <a:ea typeface="+mn-lt"/>
                <a:cs typeface="+mn-lt"/>
              </a:rPr>
              <a:t>Fast Profitability:</a:t>
            </a:r>
            <a:r>
              <a:rPr lang="en-US">
                <a:ea typeface="+mn-lt"/>
                <a:cs typeface="+mn-lt"/>
              </a:rPr>
              <a:t> Reaches Break-Even in Month 3 with just 2–3 jobs/day required.</a:t>
            </a:r>
            <a:endParaRPr lang="en-US"/>
          </a:p>
          <a:p>
            <a:r>
              <a:rPr lang="en-US" b="1">
                <a:ea typeface="+mn-lt"/>
                <a:cs typeface="+mn-lt"/>
              </a:rPr>
              <a:t>Clear Budgeting:</a:t>
            </a:r>
            <a:r>
              <a:rPr lang="en-US">
                <a:ea typeface="+mn-lt"/>
                <a:cs typeface="+mn-lt"/>
              </a:rPr>
              <a:t> Total funding of £25,000 provides full startup execution and cash safety.</a:t>
            </a:r>
            <a:endParaRPr lang="en-US"/>
          </a:p>
          <a:p>
            <a:endParaRPr lang="en-US" dirty="0">
              <a:ea typeface="Calibri"/>
              <a:cs typeface="Calibri"/>
            </a:endParaRPr>
          </a:p>
        </p:txBody>
      </p:sp>
    </p:spTree>
    <p:extLst>
      <p:ext uri="{BB962C8B-B14F-4D97-AF65-F5344CB8AC3E}">
        <p14:creationId xmlns:p14="http://schemas.microsoft.com/office/powerpoint/2010/main" val="15363014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E51F8-82C2-26DC-2B70-95275B791F1E}"/>
              </a:ext>
            </a:extLst>
          </p:cNvPr>
          <p:cNvSpPr>
            <a:spLocks noGrp="1"/>
          </p:cNvSpPr>
          <p:nvPr>
            <p:ph type="title"/>
          </p:nvPr>
        </p:nvSpPr>
        <p:spPr/>
        <p:txBody>
          <a:bodyPr/>
          <a:lstStyle/>
          <a:p>
            <a:pPr algn="ctr"/>
            <a:r>
              <a:rPr lang="en-GB" dirty="0"/>
              <a:t>Questions? </a:t>
            </a:r>
          </a:p>
        </p:txBody>
      </p:sp>
      <p:pic>
        <p:nvPicPr>
          <p:cNvPr id="5" name="Content Placeholder 4" descr="Question mark boxes">
            <a:extLst>
              <a:ext uri="{FF2B5EF4-FFF2-40B4-BE49-F238E27FC236}">
                <a16:creationId xmlns:a16="http://schemas.microsoft.com/office/drawing/2014/main" id="{E21C1DA0-2878-AF0F-EFB1-7173236AC64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28287" y="1825625"/>
            <a:ext cx="7735426" cy="4351338"/>
          </a:xfrm>
        </p:spPr>
      </p:pic>
    </p:spTree>
    <p:extLst>
      <p:ext uri="{BB962C8B-B14F-4D97-AF65-F5344CB8AC3E}">
        <p14:creationId xmlns:p14="http://schemas.microsoft.com/office/powerpoint/2010/main" val="22332151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219</TotalTime>
  <Words>1392</Words>
  <Application>Microsoft Office PowerPoint</Application>
  <PresentationFormat>Widescreen</PresentationFormat>
  <Paragraphs>213</Paragraphs>
  <Slides>14</Slides>
  <Notes>6</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Task 2</dc:title>
  <dc:creator>Balendran Kandasamy</dc:creator>
  <cp:lastModifiedBy>Charles Oham</cp:lastModifiedBy>
  <cp:revision>193</cp:revision>
  <dcterms:created xsi:type="dcterms:W3CDTF">2023-07-31T07:37:43Z</dcterms:created>
  <dcterms:modified xsi:type="dcterms:W3CDTF">2026-08-08T06:58:21Z</dcterms:modified>
</cp:coreProperties>
</file>