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305" r:id="rId5"/>
    <p:sldId id="306" r:id="rId6"/>
    <p:sldId id="307" r:id="rId7"/>
    <p:sldId id="308" r:id="rId8"/>
    <p:sldId id="309" r:id="rId9"/>
    <p:sldId id="310" r:id="rId10"/>
    <p:sldId id="31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19" autoAdjust="0"/>
  </p:normalViewPr>
  <p:slideViewPr>
    <p:cSldViewPr snapToGrid="0">
      <p:cViewPr varScale="1">
        <p:scale>
          <a:sx n="72" d="100"/>
          <a:sy n="72" d="100"/>
        </p:scale>
        <p:origin x="6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280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516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120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360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299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729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1489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9114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305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392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72432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828532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2524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1410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391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91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370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0715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17/16/contents/enacted" TargetMode="External"/><Relationship Id="rId2" Type="http://schemas.openxmlformats.org/officeDocument/2006/relationships/hyperlink" Target="https://www.legislation.gov.uk/ukpga/2004/31/content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guardian.com/society/2003/jan/28/climbie.childprotection" TargetMode="External"/><Relationship Id="rId4" Type="http://schemas.openxmlformats.org/officeDocument/2006/relationships/hyperlink" Target="https://www.legislation.gov.uk/anaw/2014/4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A05AC74-6838-4CD9-B157-B3BB3E2F5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83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99829" y="1101852"/>
            <a:ext cx="4254640" cy="4654297"/>
          </a:xfrm>
          <a:prstGeom prst="round2SameRect">
            <a:avLst>
              <a:gd name="adj1" fmla="val 5146"/>
              <a:gd name="adj2" fmla="val 400"/>
            </a:avLst>
          </a:pr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36" y="1623412"/>
            <a:ext cx="3503122" cy="228722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dirty="0">
                <a:latin typeface="New roman times "/>
              </a:rPr>
              <a:t>Module:ECGE6003Q</a:t>
            </a:r>
            <a:br>
              <a:rPr lang="en-US" sz="2000" dirty="0">
                <a:latin typeface="New roman times "/>
              </a:rPr>
            </a:br>
            <a:r>
              <a:rPr lang="en-US" sz="2000" dirty="0">
                <a:latin typeface="New roman times "/>
              </a:rPr>
              <a:t>Student Number: 1906467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335" y="4009771"/>
            <a:ext cx="3503122" cy="1244361"/>
          </a:xfrm>
        </p:spPr>
        <p:txBody>
          <a:bodyPr>
            <a:normAutofit/>
          </a:bodyPr>
          <a:lstStyle/>
          <a:p>
            <a:pPr algn="l"/>
            <a:r>
              <a:rPr lang="en-US" sz="2000" dirty="0">
                <a:solidFill>
                  <a:srgbClr val="FC05CB"/>
                </a:solidFill>
              </a:rPr>
              <a:t>A critical review of the effectiveness, efficiency and efficacy of the social service. </a:t>
            </a:r>
          </a:p>
        </p:txBody>
      </p:sp>
    </p:spTree>
    <p:extLst>
      <p:ext uri="{BB962C8B-B14F-4D97-AF65-F5344CB8AC3E}">
        <p14:creationId xmlns:p14="http://schemas.microsoft.com/office/powerpoint/2010/main" val="1946576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BCB77-FF77-52AD-28BA-720E8CFD1F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015E7-AA6E-0D69-EAF8-8376D6C576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algn="just">
              <a:lnSpc>
                <a:spcPct val="150000"/>
              </a:lnSpc>
            </a:pPr>
            <a:r>
              <a:rPr lang="en-GB" dirty="0">
                <a:latin typeface="New roman times "/>
              </a:rPr>
              <a:t>Hello my name is kelly Rees, my research project I have chosen is to look at is, a critical review of the effectiveness, efficiency and efficacy on legislation, policies on social services within the UK.</a:t>
            </a:r>
          </a:p>
        </p:txBody>
      </p:sp>
    </p:spTree>
    <p:extLst>
      <p:ext uri="{BB962C8B-B14F-4D97-AF65-F5344CB8AC3E}">
        <p14:creationId xmlns:p14="http://schemas.microsoft.com/office/powerpoint/2010/main" val="967456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893DF-044F-E20E-7C7C-9C8FA9C18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GB" dirty="0">
                <a:latin typeface="New roman times "/>
              </a:rPr>
              <a:t>                  </a:t>
            </a:r>
            <a:r>
              <a:rPr lang="en-GB" sz="3600" dirty="0">
                <a:latin typeface="New roman times "/>
              </a:rPr>
              <a:t>Brief overview on why it’s important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8E0AC-018C-C6F3-9F0A-2EF541792B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 children should be free from any short of abuse and neglect</a:t>
            </a:r>
          </a:p>
          <a:p>
            <a:r>
              <a:rPr lang="en-GB" dirty="0"/>
              <a:t> they should be free to be happy and healthy </a:t>
            </a:r>
          </a:p>
          <a:p>
            <a:r>
              <a:rPr lang="en-GB" dirty="0"/>
              <a:t> death of Victoria Climbie, shocked the nation, failed by her auntie, failed by the government and failed by local authorities</a:t>
            </a:r>
          </a:p>
          <a:p>
            <a:r>
              <a:rPr lang="en-GB" dirty="0"/>
              <a:t> before the death of Victoria, it was always recognised, under the Children Act 1998 that they must work in  inter-agency collaboration and joint working</a:t>
            </a:r>
          </a:p>
          <a:p>
            <a:r>
              <a:rPr lang="en-GB" dirty="0"/>
              <a:t> yet not one person noticed her suffering </a:t>
            </a:r>
          </a:p>
          <a:p>
            <a:pPr marL="36900" indent="0">
              <a:buNone/>
            </a:pPr>
            <a:r>
              <a:rPr lang="en-GB" dirty="0"/>
              <a:t>                                                                                     (Children Act 1998).</a:t>
            </a:r>
          </a:p>
        </p:txBody>
      </p:sp>
    </p:spTree>
    <p:extLst>
      <p:ext uri="{BB962C8B-B14F-4D97-AF65-F5344CB8AC3E}">
        <p14:creationId xmlns:p14="http://schemas.microsoft.com/office/powerpoint/2010/main" val="2492746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E9B53-4525-7743-5597-2A7AB138F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New roman times "/>
              </a:rPr>
              <a:t>22 years on how far how government policy, social services and </a:t>
            </a:r>
            <a:r>
              <a:rPr lang="en-GB" sz="2800" dirty="0" err="1">
                <a:latin typeface="New roman times "/>
              </a:rPr>
              <a:t>loacal</a:t>
            </a:r>
            <a:r>
              <a:rPr lang="en-GB" sz="2800" dirty="0">
                <a:latin typeface="New roman times "/>
              </a:rPr>
              <a:t> authorities come?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11EF6-BA0B-3149-E9FC-C99ED5F523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lord laming produced 108 recommendations that push accountability </a:t>
            </a:r>
          </a:p>
          <a:p>
            <a:r>
              <a:rPr lang="en-GB" dirty="0"/>
              <a:t>He promised nothing like this would ever happen again </a:t>
            </a:r>
          </a:p>
          <a:p>
            <a:r>
              <a:rPr lang="en-GB" dirty="0"/>
              <a:t>2 years after Victoria’s death came another child </a:t>
            </a:r>
          </a:p>
          <a:p>
            <a:r>
              <a:rPr lang="en-GB" dirty="0"/>
              <a:t> </a:t>
            </a:r>
            <a:r>
              <a:rPr lang="en-GB" dirty="0" err="1"/>
              <a:t>Ainlee</a:t>
            </a:r>
            <a:r>
              <a:rPr lang="en-GB" dirty="0"/>
              <a:t> Walker aged 2 died from injuries inflicted from her parents </a:t>
            </a:r>
          </a:p>
          <a:p>
            <a:r>
              <a:rPr lang="en-GB" dirty="0"/>
              <a:t>2003 yet another child Natalie Mills </a:t>
            </a:r>
          </a:p>
          <a:p>
            <a:r>
              <a:rPr lang="en-GB" dirty="0"/>
              <a:t>2007 Baby P and many more children </a:t>
            </a:r>
          </a:p>
          <a:p>
            <a:pPr marL="36900" indent="0">
              <a:buNone/>
            </a:pPr>
            <a:r>
              <a:rPr lang="en-GB" dirty="0"/>
              <a:t>                                                                                        (The Guardian, 2003).</a:t>
            </a:r>
          </a:p>
        </p:txBody>
      </p:sp>
    </p:spTree>
    <p:extLst>
      <p:ext uri="{BB962C8B-B14F-4D97-AF65-F5344CB8AC3E}">
        <p14:creationId xmlns:p14="http://schemas.microsoft.com/office/powerpoint/2010/main" val="4235921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B0B13-6EB2-2D3C-FC88-F2E5D3D03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5DCEF-AC48-34E6-17F1-A4EBD66F70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Children Act (2004) – every child matters, main purpose </a:t>
            </a:r>
          </a:p>
          <a:p>
            <a:r>
              <a:rPr lang="en-GB" dirty="0"/>
              <a:t> the Children and Social Work Act (2017) </a:t>
            </a:r>
          </a:p>
          <a:p>
            <a:r>
              <a:rPr lang="en-GB" dirty="0"/>
              <a:t> The United Nation Convention on the rights of every child </a:t>
            </a:r>
          </a:p>
          <a:p>
            <a:r>
              <a:rPr lang="en-GB" dirty="0"/>
              <a:t> Social Services and Wellbeing Act (2014) </a:t>
            </a:r>
          </a:p>
          <a:p>
            <a:r>
              <a:rPr lang="en-GB" dirty="0"/>
              <a:t> countless policies on safeguarding and child protection</a:t>
            </a:r>
          </a:p>
          <a:p>
            <a:r>
              <a:rPr lang="en-GB" dirty="0"/>
              <a:t> however, 21 years on the death of another child failed, Logan from Bridgend </a:t>
            </a:r>
          </a:p>
        </p:txBody>
      </p:sp>
    </p:spTree>
    <p:extLst>
      <p:ext uri="{BB962C8B-B14F-4D97-AF65-F5344CB8AC3E}">
        <p14:creationId xmlns:p14="http://schemas.microsoft.com/office/powerpoint/2010/main" val="3040997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4FE69-85D8-A9FE-04F7-F6C44A26A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New roman times "/>
              </a:rPr>
              <a:t>What isn't working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F059B-A45E-3325-55F9-5582E20749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arguable question is…..who is at fault</a:t>
            </a:r>
          </a:p>
          <a:p>
            <a:r>
              <a:rPr lang="en-GB" dirty="0"/>
              <a:t> is there enough Government Legislations, are the working?</a:t>
            </a:r>
          </a:p>
          <a:p>
            <a:r>
              <a:rPr lang="en-GB" dirty="0"/>
              <a:t>How effective are policies?</a:t>
            </a:r>
          </a:p>
          <a:p>
            <a:r>
              <a:rPr lang="en-GB" dirty="0"/>
              <a:t> how fully trained are staff, do they have enough experience? </a:t>
            </a:r>
          </a:p>
          <a:p>
            <a:r>
              <a:rPr lang="en-GB" dirty="0"/>
              <a:t>Is multi-agency effective ? can more be done? Many questions can be answered this projects seeks to critically explore these in order to come to a conclusion.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612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8C0F0-84AF-F755-3627-8B5CA0992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C51B0-B11E-4370-9F42-ACE89EE918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i="1"/>
              <a:t>Children </a:t>
            </a:r>
            <a:r>
              <a:rPr lang="en-GB" i="1" dirty="0"/>
              <a:t>Act 2004, c.31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Children Act 2004 (legislation.gov.uk)</a:t>
            </a:r>
            <a:r>
              <a:rPr lang="en-GB" dirty="0"/>
              <a:t> (Accessed: 3 November 2022).</a:t>
            </a:r>
          </a:p>
          <a:p>
            <a:pPr algn="just">
              <a:lnSpc>
                <a:spcPct val="150000"/>
              </a:lnSpc>
            </a:pPr>
            <a:r>
              <a:rPr lang="en-GB" i="1" dirty="0"/>
              <a:t> Children and Social Work Act 2017, c. 16</a:t>
            </a:r>
            <a:r>
              <a:rPr lang="en-GB" dirty="0"/>
              <a:t>. Available </a:t>
            </a:r>
            <a:r>
              <a:rPr lang="en-GB" dirty="0" err="1"/>
              <a:t>at:</a:t>
            </a:r>
            <a:r>
              <a:rPr lang="en-GB" dirty="0" err="1">
                <a:hlinkClick r:id="rId3"/>
              </a:rPr>
              <a:t>Children</a:t>
            </a:r>
            <a:r>
              <a:rPr lang="en-GB" dirty="0">
                <a:hlinkClick r:id="rId3"/>
              </a:rPr>
              <a:t> and Social Work Act 2017 (legislation.gov.uk)</a:t>
            </a:r>
            <a:r>
              <a:rPr lang="en-GB" dirty="0"/>
              <a:t> (Accessed: 1 November 2022). 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 </a:t>
            </a:r>
            <a:r>
              <a:rPr lang="en-GB" i="1" dirty="0"/>
              <a:t>Social Services and Wellbeing Act 2014.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Social Services and Well-being (Wales) Act 2014 (legislation.gov.uk)</a:t>
            </a:r>
            <a:r>
              <a:rPr lang="en-GB" dirty="0"/>
              <a:t> (Accessed: 3 November 2022).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 The Guardian, (2003). </a:t>
            </a:r>
            <a:r>
              <a:rPr lang="en-GB" i="1" dirty="0"/>
              <a:t>Main points  of Lord Laming Report</a:t>
            </a:r>
            <a:r>
              <a:rPr lang="en-GB" dirty="0"/>
              <a:t>. (Available at: </a:t>
            </a:r>
            <a:r>
              <a:rPr lang="en-GB" dirty="0">
                <a:hlinkClick r:id="rId5"/>
              </a:rPr>
              <a:t>Main points of the Laming report | Climbié inquiry | The Guardian</a:t>
            </a:r>
            <a:r>
              <a:rPr lang="en-GB" dirty="0"/>
              <a:t> (Accessed: 2 November 2022). </a:t>
            </a:r>
          </a:p>
          <a:p>
            <a:pPr algn="just">
              <a:lnSpc>
                <a:spcPct val="150000"/>
              </a:lnSpc>
            </a:pPr>
            <a:endParaRPr lang="en-GB" dirty="0"/>
          </a:p>
          <a:p>
            <a:pPr algn="just"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9562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Override1.xml><?xml version="1.0" encoding="utf-8"?>
<a:themeOverride xmlns:a="http://schemas.openxmlformats.org/drawingml/2006/main">
  <a:clrScheme name="Custom 42">
    <a:dk1>
      <a:sysClr val="windowText" lastClr="000000"/>
    </a:dk1>
    <a:lt1>
      <a:sysClr val="window" lastClr="FFFFFF"/>
    </a:lt1>
    <a:dk2>
      <a:srgbClr val="454551"/>
    </a:dk2>
    <a:lt2>
      <a:srgbClr val="E3E3E5"/>
    </a:lt2>
    <a:accent1>
      <a:srgbClr val="FE09E3"/>
    </a:accent1>
    <a:accent2>
      <a:srgbClr val="00ACF5"/>
    </a:accent2>
    <a:accent3>
      <a:srgbClr val="55CB72"/>
    </a:accent3>
    <a:accent4>
      <a:srgbClr val="EFC926"/>
    </a:accent4>
    <a:accent5>
      <a:srgbClr val="969696"/>
    </a:accent5>
    <a:accent6>
      <a:srgbClr val="D54773"/>
    </a:accent6>
    <a:hlink>
      <a:srgbClr val="6B9F25"/>
    </a:hlink>
    <a:folHlink>
      <a:srgbClr val="8C8C8C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2A3AD49-9331-450C-A2FE-6857A4DB38C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73CC670F-05B9-4BB7-BA2C-0DE5B5C1E5D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9B453C-F2B2-4ECA-A6ED-7DBEF1B6D3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{F61C2BBC-369A-4380-AC36-9781E4282619}tf00934815_win32</Template>
  <TotalTime>97</TotalTime>
  <Words>505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Goudy Old Style</vt:lpstr>
      <vt:lpstr>New roman times </vt:lpstr>
      <vt:lpstr>Wingdings 2</vt:lpstr>
      <vt:lpstr>SlateVTI</vt:lpstr>
      <vt:lpstr>Module:ECGE6003Q Student Number: 1906467</vt:lpstr>
      <vt:lpstr>Introduction</vt:lpstr>
      <vt:lpstr>                  Brief overview on why it’s important  </vt:lpstr>
      <vt:lpstr>22 years on how far how government policy, social services and loacal authorities come?</vt:lpstr>
      <vt:lpstr>PowerPoint Presentation</vt:lpstr>
      <vt:lpstr>What isn't working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Module:ECGE6003Q Student Number: 1906467</dc:title>
  <dc:creator>kelly rees</dc:creator>
  <cp:lastModifiedBy>kelly rees</cp:lastModifiedBy>
  <cp:revision>1</cp:revision>
  <dcterms:created xsi:type="dcterms:W3CDTF">2022-11-10T19:32:24Z</dcterms:created>
  <dcterms:modified xsi:type="dcterms:W3CDTF">2022-11-10T21:10:07Z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