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Default Extension="png" ContentType="image/png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260" r:id="rId2"/>
    <p:sldId id="261" r:id="rId3"/>
    <p:sldId id="258" r:id="rId4"/>
    <p:sldId id="288" r:id="rId5"/>
    <p:sldId id="289" r:id="rId6"/>
    <p:sldId id="259" r:id="rId7"/>
    <p:sldId id="262" r:id="rId8"/>
    <p:sldId id="263" r:id="rId9"/>
    <p:sldId id="264" r:id="rId10"/>
    <p:sldId id="283" r:id="rId11"/>
    <p:sldId id="284" r:id="rId12"/>
    <p:sldId id="282" r:id="rId13"/>
    <p:sldId id="277" r:id="rId14"/>
    <p:sldId id="276" r:id="rId15"/>
    <p:sldId id="267" r:id="rId16"/>
    <p:sldId id="278" r:id="rId17"/>
    <p:sldId id="281" r:id="rId18"/>
    <p:sldId id="279" r:id="rId19"/>
    <p:sldId id="300" r:id="rId20"/>
    <p:sldId id="280" r:id="rId21"/>
    <p:sldId id="286" r:id="rId22"/>
    <p:sldId id="290" r:id="rId23"/>
    <p:sldId id="291" r:id="rId24"/>
    <p:sldId id="292" r:id="rId25"/>
    <p:sldId id="297" r:id="rId26"/>
    <p:sldId id="298" r:id="rId27"/>
    <p:sldId id="299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7268" autoAdjust="0"/>
    <p:restoredTop sz="79740" autoAdjust="0"/>
  </p:normalViewPr>
  <p:slideViewPr>
    <p:cSldViewPr>
      <p:cViewPr varScale="1">
        <p:scale>
          <a:sx n="58" d="100"/>
          <a:sy n="58" d="100"/>
        </p:scale>
        <p:origin x="-7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1023CC-0E54-4690-AE6A-7EAC9CE120B2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E6070C54-1687-4F5F-A89B-68498C78E0F7}">
      <dgm:prSet phldrT="[Text]"/>
      <dgm:spPr/>
      <dgm:t>
        <a:bodyPr/>
        <a:lstStyle/>
        <a:p>
          <a:r>
            <a:rPr lang="en-GB" dirty="0" smtClean="0"/>
            <a:t>Individual</a:t>
          </a:r>
          <a:endParaRPr lang="en-GB" dirty="0"/>
        </a:p>
      </dgm:t>
    </dgm:pt>
    <dgm:pt modelId="{A9BED70C-B6CD-4BF3-A30C-39D611F83C8A}" type="parTrans" cxnId="{545DF456-3365-4C64-8909-24ED56C2FA25}">
      <dgm:prSet/>
      <dgm:spPr/>
      <dgm:t>
        <a:bodyPr/>
        <a:lstStyle/>
        <a:p>
          <a:endParaRPr lang="en-GB"/>
        </a:p>
      </dgm:t>
    </dgm:pt>
    <dgm:pt modelId="{07CD76D1-94F6-4670-AD02-7AFBFA812388}" type="sibTrans" cxnId="{545DF456-3365-4C64-8909-24ED56C2FA25}">
      <dgm:prSet/>
      <dgm:spPr/>
      <dgm:t>
        <a:bodyPr/>
        <a:lstStyle/>
        <a:p>
          <a:endParaRPr lang="en-GB"/>
        </a:p>
      </dgm:t>
    </dgm:pt>
    <dgm:pt modelId="{F928CE98-9825-441F-BCC7-759A28E03E7A}">
      <dgm:prSet phldrT="[Text]"/>
      <dgm:spPr/>
      <dgm:t>
        <a:bodyPr/>
        <a:lstStyle/>
        <a:p>
          <a:r>
            <a:rPr lang="en-GB" dirty="0" smtClean="0"/>
            <a:t>Job</a:t>
          </a:r>
          <a:endParaRPr lang="en-GB" dirty="0"/>
        </a:p>
      </dgm:t>
    </dgm:pt>
    <dgm:pt modelId="{BABA6815-8A0F-479D-BFF1-94800A0B9BD8}" type="parTrans" cxnId="{D381471F-E0EC-4C66-A52E-CD79EDB0A856}">
      <dgm:prSet/>
      <dgm:spPr/>
      <dgm:t>
        <a:bodyPr/>
        <a:lstStyle/>
        <a:p>
          <a:endParaRPr lang="en-GB"/>
        </a:p>
      </dgm:t>
    </dgm:pt>
    <dgm:pt modelId="{798C664E-96B8-481C-9811-D8204AA81DE4}" type="sibTrans" cxnId="{D381471F-E0EC-4C66-A52E-CD79EDB0A856}">
      <dgm:prSet/>
      <dgm:spPr/>
      <dgm:t>
        <a:bodyPr/>
        <a:lstStyle/>
        <a:p>
          <a:endParaRPr lang="en-GB"/>
        </a:p>
      </dgm:t>
    </dgm:pt>
    <dgm:pt modelId="{ABF78658-36F2-4F87-A49E-E55D036CCA57}">
      <dgm:prSet phldrT="[Text]"/>
      <dgm:spPr/>
      <dgm:t>
        <a:bodyPr/>
        <a:lstStyle/>
        <a:p>
          <a:r>
            <a:rPr lang="en-GB" dirty="0" smtClean="0"/>
            <a:t>Organisation</a:t>
          </a:r>
          <a:endParaRPr lang="en-GB" dirty="0"/>
        </a:p>
      </dgm:t>
    </dgm:pt>
    <dgm:pt modelId="{A5D3DD0C-28AF-4FBE-9D27-F013BBF80A63}" type="parTrans" cxnId="{CB9A0882-6A94-4E5B-8C00-FE5E844937DC}">
      <dgm:prSet/>
      <dgm:spPr/>
      <dgm:t>
        <a:bodyPr/>
        <a:lstStyle/>
        <a:p>
          <a:endParaRPr lang="en-GB"/>
        </a:p>
      </dgm:t>
    </dgm:pt>
    <dgm:pt modelId="{1C6E61CA-4276-430A-872D-A89E68B6B85C}" type="sibTrans" cxnId="{CB9A0882-6A94-4E5B-8C00-FE5E844937DC}">
      <dgm:prSet/>
      <dgm:spPr/>
      <dgm:t>
        <a:bodyPr/>
        <a:lstStyle/>
        <a:p>
          <a:endParaRPr lang="en-GB"/>
        </a:p>
      </dgm:t>
    </dgm:pt>
    <dgm:pt modelId="{47FBACE6-D267-4EC9-BD2A-81675E7D2C4E}" type="pres">
      <dgm:prSet presAssocID="{F71023CC-0E54-4690-AE6A-7EAC9CE120B2}" presName="compositeShape" presStyleCnt="0">
        <dgm:presLayoutVars>
          <dgm:chMax val="7"/>
          <dgm:dir/>
          <dgm:resizeHandles val="exact"/>
        </dgm:presLayoutVars>
      </dgm:prSet>
      <dgm:spPr/>
    </dgm:pt>
    <dgm:pt modelId="{96B146B4-FFCB-45AD-82E3-971EC8A4AE15}" type="pres">
      <dgm:prSet presAssocID="{E6070C54-1687-4F5F-A89B-68498C78E0F7}" presName="circ1" presStyleLbl="vennNode1" presStyleIdx="0" presStyleCnt="3" custLinFactNeighborX="17" custLinFactNeighborY="-505"/>
      <dgm:spPr/>
      <dgm:t>
        <a:bodyPr/>
        <a:lstStyle/>
        <a:p>
          <a:endParaRPr lang="en-GB"/>
        </a:p>
      </dgm:t>
    </dgm:pt>
    <dgm:pt modelId="{F1B0B115-5F9F-4A0E-B1DB-F6FF13D4A319}" type="pres">
      <dgm:prSet presAssocID="{E6070C54-1687-4F5F-A89B-68498C78E0F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301F20-CDB5-43A7-AC83-2F1357D43F53}" type="pres">
      <dgm:prSet presAssocID="{F928CE98-9825-441F-BCC7-759A28E03E7A}" presName="circ2" presStyleLbl="vennNode1" presStyleIdx="1" presStyleCnt="3" custLinFactNeighborX="-3445" custLinFactNeighborY="-1447"/>
      <dgm:spPr/>
      <dgm:t>
        <a:bodyPr/>
        <a:lstStyle/>
        <a:p>
          <a:endParaRPr lang="en-GB"/>
        </a:p>
      </dgm:t>
    </dgm:pt>
    <dgm:pt modelId="{BFD0EB59-28F8-4EEF-977C-E84050DD59AA}" type="pres">
      <dgm:prSet presAssocID="{F928CE98-9825-441F-BCC7-759A28E03E7A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457752D-E8CC-4600-9C69-D5550584F3E8}" type="pres">
      <dgm:prSet presAssocID="{ABF78658-36F2-4F87-A49E-E55D036CCA57}" presName="circ3" presStyleLbl="vennNode1" presStyleIdx="2" presStyleCnt="3"/>
      <dgm:spPr/>
      <dgm:t>
        <a:bodyPr/>
        <a:lstStyle/>
        <a:p>
          <a:endParaRPr lang="en-GB"/>
        </a:p>
      </dgm:t>
    </dgm:pt>
    <dgm:pt modelId="{5049E44A-96B0-45E8-A6CD-6F1E3E7BD5EB}" type="pres">
      <dgm:prSet presAssocID="{ABF78658-36F2-4F87-A49E-E55D036CCA57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057FA95-33C8-43F5-8C50-758B7B902748}" type="presOf" srcId="{ABF78658-36F2-4F87-A49E-E55D036CCA57}" destId="{5049E44A-96B0-45E8-A6CD-6F1E3E7BD5EB}" srcOrd="1" destOrd="0" presId="urn:microsoft.com/office/officeart/2005/8/layout/venn1"/>
    <dgm:cxn modelId="{6EFE7324-BF8E-4DD7-914D-A5B192C7D17F}" type="presOf" srcId="{E6070C54-1687-4F5F-A89B-68498C78E0F7}" destId="{F1B0B115-5F9F-4A0E-B1DB-F6FF13D4A319}" srcOrd="1" destOrd="0" presId="urn:microsoft.com/office/officeart/2005/8/layout/venn1"/>
    <dgm:cxn modelId="{3DA1A5A3-0D14-4BE0-ADFF-99354478966E}" type="presOf" srcId="{E6070C54-1687-4F5F-A89B-68498C78E0F7}" destId="{96B146B4-FFCB-45AD-82E3-971EC8A4AE15}" srcOrd="0" destOrd="0" presId="urn:microsoft.com/office/officeart/2005/8/layout/venn1"/>
    <dgm:cxn modelId="{CB9A0882-6A94-4E5B-8C00-FE5E844937DC}" srcId="{F71023CC-0E54-4690-AE6A-7EAC9CE120B2}" destId="{ABF78658-36F2-4F87-A49E-E55D036CCA57}" srcOrd="2" destOrd="0" parTransId="{A5D3DD0C-28AF-4FBE-9D27-F013BBF80A63}" sibTransId="{1C6E61CA-4276-430A-872D-A89E68B6B85C}"/>
    <dgm:cxn modelId="{6BF51321-404B-4414-8094-358A32C17799}" type="presOf" srcId="{ABF78658-36F2-4F87-A49E-E55D036CCA57}" destId="{4457752D-E8CC-4600-9C69-D5550584F3E8}" srcOrd="0" destOrd="0" presId="urn:microsoft.com/office/officeart/2005/8/layout/venn1"/>
    <dgm:cxn modelId="{8AE68DA2-E307-405E-9765-8FE43DB0E59B}" type="presOf" srcId="{F928CE98-9825-441F-BCC7-759A28E03E7A}" destId="{BFD0EB59-28F8-4EEF-977C-E84050DD59AA}" srcOrd="1" destOrd="0" presId="urn:microsoft.com/office/officeart/2005/8/layout/venn1"/>
    <dgm:cxn modelId="{120ABB5C-463A-4891-86DE-942C13963496}" type="presOf" srcId="{F928CE98-9825-441F-BCC7-759A28E03E7A}" destId="{19301F20-CDB5-43A7-AC83-2F1357D43F53}" srcOrd="0" destOrd="0" presId="urn:microsoft.com/office/officeart/2005/8/layout/venn1"/>
    <dgm:cxn modelId="{02ED3550-4CE3-4092-987E-179ED1165B48}" type="presOf" srcId="{F71023CC-0E54-4690-AE6A-7EAC9CE120B2}" destId="{47FBACE6-D267-4EC9-BD2A-81675E7D2C4E}" srcOrd="0" destOrd="0" presId="urn:microsoft.com/office/officeart/2005/8/layout/venn1"/>
    <dgm:cxn modelId="{545DF456-3365-4C64-8909-24ED56C2FA25}" srcId="{F71023CC-0E54-4690-AE6A-7EAC9CE120B2}" destId="{E6070C54-1687-4F5F-A89B-68498C78E0F7}" srcOrd="0" destOrd="0" parTransId="{A9BED70C-B6CD-4BF3-A30C-39D611F83C8A}" sibTransId="{07CD76D1-94F6-4670-AD02-7AFBFA812388}"/>
    <dgm:cxn modelId="{D381471F-E0EC-4C66-A52E-CD79EDB0A856}" srcId="{F71023CC-0E54-4690-AE6A-7EAC9CE120B2}" destId="{F928CE98-9825-441F-BCC7-759A28E03E7A}" srcOrd="1" destOrd="0" parTransId="{BABA6815-8A0F-479D-BFF1-94800A0B9BD8}" sibTransId="{798C664E-96B8-481C-9811-D8204AA81DE4}"/>
    <dgm:cxn modelId="{AA91F252-1ACA-4259-95EF-F17C32F35413}" type="presParOf" srcId="{47FBACE6-D267-4EC9-BD2A-81675E7D2C4E}" destId="{96B146B4-FFCB-45AD-82E3-971EC8A4AE15}" srcOrd="0" destOrd="0" presId="urn:microsoft.com/office/officeart/2005/8/layout/venn1"/>
    <dgm:cxn modelId="{4744CA45-165F-4219-9C42-D19219D21C9F}" type="presParOf" srcId="{47FBACE6-D267-4EC9-BD2A-81675E7D2C4E}" destId="{F1B0B115-5F9F-4A0E-B1DB-F6FF13D4A319}" srcOrd="1" destOrd="0" presId="urn:microsoft.com/office/officeart/2005/8/layout/venn1"/>
    <dgm:cxn modelId="{71B5AE30-0A9E-4A58-A04A-DB881DD19348}" type="presParOf" srcId="{47FBACE6-D267-4EC9-BD2A-81675E7D2C4E}" destId="{19301F20-CDB5-43A7-AC83-2F1357D43F53}" srcOrd="2" destOrd="0" presId="urn:microsoft.com/office/officeart/2005/8/layout/venn1"/>
    <dgm:cxn modelId="{4E6A336D-96E9-4112-9F9E-146B5A9934C2}" type="presParOf" srcId="{47FBACE6-D267-4EC9-BD2A-81675E7D2C4E}" destId="{BFD0EB59-28F8-4EEF-977C-E84050DD59AA}" srcOrd="3" destOrd="0" presId="urn:microsoft.com/office/officeart/2005/8/layout/venn1"/>
    <dgm:cxn modelId="{ADBDA323-8EE8-47BD-A534-03A8590A920F}" type="presParOf" srcId="{47FBACE6-D267-4EC9-BD2A-81675E7D2C4E}" destId="{4457752D-E8CC-4600-9C69-D5550584F3E8}" srcOrd="4" destOrd="0" presId="urn:microsoft.com/office/officeart/2005/8/layout/venn1"/>
    <dgm:cxn modelId="{2A87E44A-A6DD-4FEC-B599-24349D2412C3}" type="presParOf" srcId="{47FBACE6-D267-4EC9-BD2A-81675E7D2C4E}" destId="{5049E44A-96B0-45E8-A6CD-6F1E3E7BD5EB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BAE968-6CFB-4FED-A949-83D6FE5646BC}" type="doc">
      <dgm:prSet loTypeId="urn:microsoft.com/office/officeart/2005/8/layout/arrow5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5049385-EE6F-40AA-9252-676D614183D5}">
      <dgm:prSet phldrT="[Text]"/>
      <dgm:spPr/>
      <dgm:t>
        <a:bodyPr/>
        <a:lstStyle/>
        <a:p>
          <a:r>
            <a:rPr lang="en-GB" dirty="0" smtClean="0"/>
            <a:t>Sustained Improvement in organisation performance</a:t>
          </a:r>
          <a:endParaRPr lang="en-GB" dirty="0"/>
        </a:p>
      </dgm:t>
    </dgm:pt>
    <dgm:pt modelId="{8CBCC27D-7608-4F64-B92D-0FC405EC53A9}" type="parTrans" cxnId="{6BA25FCD-B91A-479E-8AA6-9452FFB3EB95}">
      <dgm:prSet/>
      <dgm:spPr/>
      <dgm:t>
        <a:bodyPr/>
        <a:lstStyle/>
        <a:p>
          <a:endParaRPr lang="en-GB"/>
        </a:p>
      </dgm:t>
    </dgm:pt>
    <dgm:pt modelId="{B72D5BE4-2FA3-4E58-881B-53558840C43A}" type="sibTrans" cxnId="{6BA25FCD-B91A-479E-8AA6-9452FFB3EB95}">
      <dgm:prSet/>
      <dgm:spPr/>
      <dgm:t>
        <a:bodyPr/>
        <a:lstStyle/>
        <a:p>
          <a:endParaRPr lang="en-GB"/>
        </a:p>
      </dgm:t>
    </dgm:pt>
    <dgm:pt modelId="{1CFEB633-DE7B-43E1-934F-266CF9AD7801}">
      <dgm:prSet phldrT="[Text]"/>
      <dgm:spPr/>
      <dgm:t>
        <a:bodyPr/>
        <a:lstStyle/>
        <a:p>
          <a:r>
            <a:rPr lang="en-GB" dirty="0" smtClean="0"/>
            <a:t>Engaged workforce through increased employee satisfaction and sense of personal achievement </a:t>
          </a:r>
          <a:endParaRPr lang="en-GB" dirty="0"/>
        </a:p>
      </dgm:t>
    </dgm:pt>
    <dgm:pt modelId="{B2616666-F5D3-4818-8526-575C2750DF81}" type="parTrans" cxnId="{8B75CE24-F1F8-49B6-8BAD-9CAF3C3D9039}">
      <dgm:prSet/>
      <dgm:spPr/>
      <dgm:t>
        <a:bodyPr/>
        <a:lstStyle/>
        <a:p>
          <a:endParaRPr lang="en-GB"/>
        </a:p>
      </dgm:t>
    </dgm:pt>
    <dgm:pt modelId="{060AE08F-4C27-4439-AF8C-5E5F07860E51}" type="sibTrans" cxnId="{8B75CE24-F1F8-49B6-8BAD-9CAF3C3D9039}">
      <dgm:prSet/>
      <dgm:spPr/>
      <dgm:t>
        <a:bodyPr/>
        <a:lstStyle/>
        <a:p>
          <a:endParaRPr lang="en-GB"/>
        </a:p>
      </dgm:t>
    </dgm:pt>
    <dgm:pt modelId="{63C0002D-DCEF-44EF-B6A6-6AC80527BCA5}" type="pres">
      <dgm:prSet presAssocID="{80BAE968-6CFB-4FED-A949-83D6FE5646B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2ED1ECE-C666-4B8F-8ED8-31E142AA242E}" type="pres">
      <dgm:prSet presAssocID="{A5049385-EE6F-40AA-9252-676D614183D5}" presName="arrow" presStyleLbl="node1" presStyleIdx="0" presStyleCnt="2" custRadScaleRad="98267" custRadScaleInc="548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AA8326-FD4F-42C4-92F7-A14CD5797CD5}" type="pres">
      <dgm:prSet presAssocID="{1CFEB633-DE7B-43E1-934F-266CF9AD7801}" presName="arrow" presStyleLbl="node1" presStyleIdx="1" presStyleCnt="2" custRadScaleRad="100270" custRadScaleInc="-330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4FBB540-56C4-4F35-96C4-7F1BF6B3C57F}" type="presOf" srcId="{80BAE968-6CFB-4FED-A949-83D6FE5646BC}" destId="{63C0002D-DCEF-44EF-B6A6-6AC80527BCA5}" srcOrd="0" destOrd="0" presId="urn:microsoft.com/office/officeart/2005/8/layout/arrow5"/>
    <dgm:cxn modelId="{6BA25FCD-B91A-479E-8AA6-9452FFB3EB95}" srcId="{80BAE968-6CFB-4FED-A949-83D6FE5646BC}" destId="{A5049385-EE6F-40AA-9252-676D614183D5}" srcOrd="0" destOrd="0" parTransId="{8CBCC27D-7608-4F64-B92D-0FC405EC53A9}" sibTransId="{B72D5BE4-2FA3-4E58-881B-53558840C43A}"/>
    <dgm:cxn modelId="{8B75CE24-F1F8-49B6-8BAD-9CAF3C3D9039}" srcId="{80BAE968-6CFB-4FED-A949-83D6FE5646BC}" destId="{1CFEB633-DE7B-43E1-934F-266CF9AD7801}" srcOrd="1" destOrd="0" parTransId="{B2616666-F5D3-4818-8526-575C2750DF81}" sibTransId="{060AE08F-4C27-4439-AF8C-5E5F07860E51}"/>
    <dgm:cxn modelId="{4E9BD03B-DFFD-4C96-84B0-01E023B378FA}" type="presOf" srcId="{A5049385-EE6F-40AA-9252-676D614183D5}" destId="{F2ED1ECE-C666-4B8F-8ED8-31E142AA242E}" srcOrd="0" destOrd="0" presId="urn:microsoft.com/office/officeart/2005/8/layout/arrow5"/>
    <dgm:cxn modelId="{A695C1DB-1556-4B3C-A6A6-1FBC27ACD3BB}" type="presOf" srcId="{1CFEB633-DE7B-43E1-934F-266CF9AD7801}" destId="{1CAA8326-FD4F-42C4-92F7-A14CD5797CD5}" srcOrd="0" destOrd="0" presId="urn:microsoft.com/office/officeart/2005/8/layout/arrow5"/>
    <dgm:cxn modelId="{D2957FD2-6748-479B-9416-E93D2B9DB191}" type="presParOf" srcId="{63C0002D-DCEF-44EF-B6A6-6AC80527BCA5}" destId="{F2ED1ECE-C666-4B8F-8ED8-31E142AA242E}" srcOrd="0" destOrd="0" presId="urn:microsoft.com/office/officeart/2005/8/layout/arrow5"/>
    <dgm:cxn modelId="{92777C30-1F8D-4785-A8EF-52451D349E85}" type="presParOf" srcId="{63C0002D-DCEF-44EF-B6A6-6AC80527BCA5}" destId="{1CAA8326-FD4F-42C4-92F7-A14CD5797CD5}" srcOrd="1" destOrd="0" presId="urn:microsoft.com/office/officeart/2005/8/layout/arrow5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EB5A4F-7C7B-4586-B253-0CE4A3CADD9C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14BB67C-E0B1-47A5-858B-24510BD3C712}">
      <dgm:prSet phldrT="[Text]" custT="1"/>
      <dgm:spPr>
        <a:solidFill>
          <a:schemeClr val="accent6">
            <a:lumMod val="60000"/>
            <a:lumOff val="40000"/>
            <a:alpha val="50000"/>
          </a:schemeClr>
        </a:solidFill>
      </dgm:spPr>
      <dgm:t>
        <a:bodyPr/>
        <a:lstStyle/>
        <a:p>
          <a:r>
            <a:rPr lang="en-GB" sz="2000" baseline="0" dirty="0" smtClean="0"/>
            <a:t>High Performance Workplace</a:t>
          </a:r>
          <a:endParaRPr lang="en-GB" sz="2000" baseline="0" dirty="0"/>
        </a:p>
      </dgm:t>
    </dgm:pt>
    <dgm:pt modelId="{D0A4699F-1DF8-46F6-B272-3A0595606307}" type="parTrans" cxnId="{6F3F8B4A-2646-417B-BBD3-353B297ED039}">
      <dgm:prSet/>
      <dgm:spPr/>
      <dgm:t>
        <a:bodyPr/>
        <a:lstStyle/>
        <a:p>
          <a:endParaRPr lang="en-GB"/>
        </a:p>
      </dgm:t>
    </dgm:pt>
    <dgm:pt modelId="{AA8D8E0A-9A77-4BB3-88A6-41B327B11A44}" type="sibTrans" cxnId="{6F3F8B4A-2646-417B-BBD3-353B297ED039}">
      <dgm:prSet/>
      <dgm:spPr/>
      <dgm:t>
        <a:bodyPr/>
        <a:lstStyle/>
        <a:p>
          <a:endParaRPr lang="en-GB"/>
        </a:p>
      </dgm:t>
    </dgm:pt>
    <dgm:pt modelId="{0745265B-B23D-4B79-B86B-FB72B044CFDA}">
      <dgm:prSet phldrT="[Text]" custT="1"/>
      <dgm:spPr>
        <a:solidFill>
          <a:schemeClr val="accent6">
            <a:lumMod val="75000"/>
            <a:alpha val="50000"/>
          </a:schemeClr>
        </a:solidFill>
      </dgm:spPr>
      <dgm:t>
        <a:bodyPr/>
        <a:lstStyle/>
        <a:p>
          <a:r>
            <a:rPr lang="en-GB" sz="1600" baseline="0" dirty="0" smtClean="0"/>
            <a:t>Involvement</a:t>
          </a:r>
          <a:endParaRPr lang="en-GB" sz="1600" baseline="0" dirty="0"/>
        </a:p>
      </dgm:t>
    </dgm:pt>
    <dgm:pt modelId="{3A0B4222-E69C-476A-9C6B-1840DBB42EE1}" type="parTrans" cxnId="{168575C1-F23E-4F20-A653-D2DA01F657C4}">
      <dgm:prSet/>
      <dgm:spPr/>
      <dgm:t>
        <a:bodyPr/>
        <a:lstStyle/>
        <a:p>
          <a:endParaRPr lang="en-GB"/>
        </a:p>
      </dgm:t>
    </dgm:pt>
    <dgm:pt modelId="{B75AEB37-F71C-4595-8C7D-C8E9EE55AAA7}" type="sibTrans" cxnId="{168575C1-F23E-4F20-A653-D2DA01F657C4}">
      <dgm:prSet/>
      <dgm:spPr/>
      <dgm:t>
        <a:bodyPr/>
        <a:lstStyle/>
        <a:p>
          <a:endParaRPr lang="en-GB"/>
        </a:p>
      </dgm:t>
    </dgm:pt>
    <dgm:pt modelId="{406C96B1-2DA1-487C-8FD8-8C45DD293A62}">
      <dgm:prSet phldrT="[Text]"/>
      <dgm:spPr>
        <a:solidFill>
          <a:schemeClr val="accent6">
            <a:lumMod val="75000"/>
            <a:alpha val="50000"/>
          </a:schemeClr>
        </a:solidFill>
      </dgm:spPr>
      <dgm:t>
        <a:bodyPr/>
        <a:lstStyle/>
        <a:p>
          <a:r>
            <a:rPr lang="en-GB" dirty="0" smtClean="0"/>
            <a:t>Reward</a:t>
          </a:r>
          <a:endParaRPr lang="en-GB" dirty="0"/>
        </a:p>
      </dgm:t>
    </dgm:pt>
    <dgm:pt modelId="{B0340C7D-EFBD-4B8C-BEED-BD1C68CFF5B9}" type="parTrans" cxnId="{4F4E5A26-3A08-47D6-8290-FA0849596C0B}">
      <dgm:prSet/>
      <dgm:spPr/>
      <dgm:t>
        <a:bodyPr/>
        <a:lstStyle/>
        <a:p>
          <a:endParaRPr lang="en-GB"/>
        </a:p>
      </dgm:t>
    </dgm:pt>
    <dgm:pt modelId="{EF44EC63-DB06-4758-95DB-BAFA9BD70B46}" type="sibTrans" cxnId="{4F4E5A26-3A08-47D6-8290-FA0849596C0B}">
      <dgm:prSet/>
      <dgm:spPr/>
      <dgm:t>
        <a:bodyPr/>
        <a:lstStyle/>
        <a:p>
          <a:endParaRPr lang="en-GB"/>
        </a:p>
      </dgm:t>
    </dgm:pt>
    <dgm:pt modelId="{DE282000-A10F-4B66-81B1-CB26A2865834}">
      <dgm:prSet phldrT="[Text]"/>
      <dgm:spPr>
        <a:solidFill>
          <a:schemeClr val="accent6">
            <a:lumMod val="75000"/>
            <a:alpha val="50000"/>
          </a:schemeClr>
        </a:solidFill>
      </dgm:spPr>
      <dgm:t>
        <a:bodyPr/>
        <a:lstStyle/>
        <a:p>
          <a:r>
            <a:rPr lang="en-GB" dirty="0" smtClean="0"/>
            <a:t>Human Resource Practices</a:t>
          </a:r>
          <a:endParaRPr lang="en-GB" dirty="0"/>
        </a:p>
      </dgm:t>
    </dgm:pt>
    <dgm:pt modelId="{26690B19-B036-41EC-9B33-F2B0FBBD6060}" type="parTrans" cxnId="{86ABEFE9-1AA1-4717-9C57-F897515FE379}">
      <dgm:prSet/>
      <dgm:spPr/>
      <dgm:t>
        <a:bodyPr/>
        <a:lstStyle/>
        <a:p>
          <a:endParaRPr lang="en-GB"/>
        </a:p>
      </dgm:t>
    </dgm:pt>
    <dgm:pt modelId="{7FCAA693-F5FA-4F9D-A315-94B0EF3E7813}" type="sibTrans" cxnId="{86ABEFE9-1AA1-4717-9C57-F897515FE379}">
      <dgm:prSet/>
      <dgm:spPr/>
      <dgm:t>
        <a:bodyPr/>
        <a:lstStyle/>
        <a:p>
          <a:endParaRPr lang="en-GB"/>
        </a:p>
      </dgm:t>
    </dgm:pt>
    <dgm:pt modelId="{31244252-F591-451B-9C36-9EEA2406494A}">
      <dgm:prSet phldrT="[Text]"/>
      <dgm:spPr>
        <a:solidFill>
          <a:schemeClr val="accent6">
            <a:lumMod val="75000"/>
            <a:alpha val="50000"/>
          </a:schemeClr>
        </a:solidFill>
      </dgm:spPr>
      <dgm:t>
        <a:bodyPr/>
        <a:lstStyle/>
        <a:p>
          <a:r>
            <a:rPr lang="en-GB" dirty="0" smtClean="0"/>
            <a:t>Leadership &amp; Management</a:t>
          </a:r>
          <a:endParaRPr lang="en-GB" dirty="0"/>
        </a:p>
      </dgm:t>
    </dgm:pt>
    <dgm:pt modelId="{135E8C2B-A462-4728-98A4-AA7639911AFE}" type="parTrans" cxnId="{7BB1A6F0-5E2C-4CF4-B25B-D80F234AF5EC}">
      <dgm:prSet/>
      <dgm:spPr/>
      <dgm:t>
        <a:bodyPr/>
        <a:lstStyle/>
        <a:p>
          <a:endParaRPr lang="en-GB"/>
        </a:p>
      </dgm:t>
    </dgm:pt>
    <dgm:pt modelId="{70A42F43-B588-4731-A5AE-C7439F3CAC13}" type="sibTrans" cxnId="{7BB1A6F0-5E2C-4CF4-B25B-D80F234AF5EC}">
      <dgm:prSet/>
      <dgm:spPr/>
      <dgm:t>
        <a:bodyPr/>
        <a:lstStyle/>
        <a:p>
          <a:endParaRPr lang="en-GB"/>
        </a:p>
      </dgm:t>
    </dgm:pt>
    <dgm:pt modelId="{6D207841-8F76-49E9-8CCF-E64CFEF4BBAB}" type="pres">
      <dgm:prSet presAssocID="{42EB5A4F-7C7B-4586-B253-0CE4A3CADD9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8EB21F1-9C65-4C44-ABC0-4A9CD966596C}" type="pres">
      <dgm:prSet presAssocID="{42EB5A4F-7C7B-4586-B253-0CE4A3CADD9C}" presName="radial" presStyleCnt="0">
        <dgm:presLayoutVars>
          <dgm:animLvl val="ctr"/>
        </dgm:presLayoutVars>
      </dgm:prSet>
      <dgm:spPr/>
    </dgm:pt>
    <dgm:pt modelId="{A4B963F2-5E2F-4A35-9ECD-73BAC169673F}" type="pres">
      <dgm:prSet presAssocID="{914BB67C-E0B1-47A5-858B-24510BD3C712}" presName="centerShape" presStyleLbl="vennNode1" presStyleIdx="0" presStyleCnt="5"/>
      <dgm:spPr/>
      <dgm:t>
        <a:bodyPr/>
        <a:lstStyle/>
        <a:p>
          <a:endParaRPr lang="en-GB"/>
        </a:p>
      </dgm:t>
    </dgm:pt>
    <dgm:pt modelId="{13797112-3B5E-46A6-8808-F7FE1A8E29F6}" type="pres">
      <dgm:prSet presAssocID="{0745265B-B23D-4B79-B86B-FB72B044CFDA}" presName="node" presStyleLbl="vennNode1" presStyleIdx="1" presStyleCnt="5" custScaleX="159351" custRadScaleRad="98874" custRadScaleInc="93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7A3F341-20ED-4ACA-8AF3-04F1F76BAB7B}" type="pres">
      <dgm:prSet presAssocID="{406C96B1-2DA1-487C-8FD8-8C45DD293A62}" presName="node" presStyleLbl="vennNode1" presStyleIdx="2" presStyleCnt="5" custScaleX="13788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CB11924-4C2D-40F3-85A1-5BF1857C45D9}" type="pres">
      <dgm:prSet presAssocID="{DE282000-A10F-4B66-81B1-CB26A2865834}" presName="node" presStyleLbl="vennNode1" presStyleIdx="3" presStyleCnt="5" custScaleX="15175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69669AF-BE94-4755-B035-DB41C86B34B9}" type="pres">
      <dgm:prSet presAssocID="{31244252-F591-451B-9C36-9EEA2406494A}" presName="node" presStyleLbl="vennNode1" presStyleIdx="4" presStyleCnt="5" custScaleX="1303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8284C0A-4F92-44C2-B14B-972E4BEC254E}" type="presOf" srcId="{DE282000-A10F-4B66-81B1-CB26A2865834}" destId="{9CB11924-4C2D-40F3-85A1-5BF1857C45D9}" srcOrd="0" destOrd="0" presId="urn:microsoft.com/office/officeart/2005/8/layout/radial3"/>
    <dgm:cxn modelId="{AD3E82CF-84C2-460D-8343-5AB30B5886D7}" type="presOf" srcId="{31244252-F591-451B-9C36-9EEA2406494A}" destId="{B69669AF-BE94-4755-B035-DB41C86B34B9}" srcOrd="0" destOrd="0" presId="urn:microsoft.com/office/officeart/2005/8/layout/radial3"/>
    <dgm:cxn modelId="{6F3F8B4A-2646-417B-BBD3-353B297ED039}" srcId="{42EB5A4F-7C7B-4586-B253-0CE4A3CADD9C}" destId="{914BB67C-E0B1-47A5-858B-24510BD3C712}" srcOrd="0" destOrd="0" parTransId="{D0A4699F-1DF8-46F6-B272-3A0595606307}" sibTransId="{AA8D8E0A-9A77-4BB3-88A6-41B327B11A44}"/>
    <dgm:cxn modelId="{168575C1-F23E-4F20-A653-D2DA01F657C4}" srcId="{914BB67C-E0B1-47A5-858B-24510BD3C712}" destId="{0745265B-B23D-4B79-B86B-FB72B044CFDA}" srcOrd="0" destOrd="0" parTransId="{3A0B4222-E69C-476A-9C6B-1840DBB42EE1}" sibTransId="{B75AEB37-F71C-4595-8C7D-C8E9EE55AAA7}"/>
    <dgm:cxn modelId="{86ABEFE9-1AA1-4717-9C57-F897515FE379}" srcId="{914BB67C-E0B1-47A5-858B-24510BD3C712}" destId="{DE282000-A10F-4B66-81B1-CB26A2865834}" srcOrd="2" destOrd="0" parTransId="{26690B19-B036-41EC-9B33-F2B0FBBD6060}" sibTransId="{7FCAA693-F5FA-4F9D-A315-94B0EF3E7813}"/>
    <dgm:cxn modelId="{356DE541-6D1C-4611-B138-9E579FBD6ABC}" type="presOf" srcId="{42EB5A4F-7C7B-4586-B253-0CE4A3CADD9C}" destId="{6D207841-8F76-49E9-8CCF-E64CFEF4BBAB}" srcOrd="0" destOrd="0" presId="urn:microsoft.com/office/officeart/2005/8/layout/radial3"/>
    <dgm:cxn modelId="{0C814083-89CC-4222-B6BD-2ACD52C08F44}" type="presOf" srcId="{0745265B-B23D-4B79-B86B-FB72B044CFDA}" destId="{13797112-3B5E-46A6-8808-F7FE1A8E29F6}" srcOrd="0" destOrd="0" presId="urn:microsoft.com/office/officeart/2005/8/layout/radial3"/>
    <dgm:cxn modelId="{4F4E5A26-3A08-47D6-8290-FA0849596C0B}" srcId="{914BB67C-E0B1-47A5-858B-24510BD3C712}" destId="{406C96B1-2DA1-487C-8FD8-8C45DD293A62}" srcOrd="1" destOrd="0" parTransId="{B0340C7D-EFBD-4B8C-BEED-BD1C68CFF5B9}" sibTransId="{EF44EC63-DB06-4758-95DB-BAFA9BD70B46}"/>
    <dgm:cxn modelId="{7BB1A6F0-5E2C-4CF4-B25B-D80F234AF5EC}" srcId="{914BB67C-E0B1-47A5-858B-24510BD3C712}" destId="{31244252-F591-451B-9C36-9EEA2406494A}" srcOrd="3" destOrd="0" parTransId="{135E8C2B-A462-4728-98A4-AA7639911AFE}" sibTransId="{70A42F43-B588-4731-A5AE-C7439F3CAC13}"/>
    <dgm:cxn modelId="{F9E28A75-08BB-4A73-BDBA-1B2E21B46CA9}" type="presOf" srcId="{406C96B1-2DA1-487C-8FD8-8C45DD293A62}" destId="{B7A3F341-20ED-4ACA-8AF3-04F1F76BAB7B}" srcOrd="0" destOrd="0" presId="urn:microsoft.com/office/officeart/2005/8/layout/radial3"/>
    <dgm:cxn modelId="{5505EB0C-AA7D-4B87-84D1-D4F930A1DAB2}" type="presOf" srcId="{914BB67C-E0B1-47A5-858B-24510BD3C712}" destId="{A4B963F2-5E2F-4A35-9ECD-73BAC169673F}" srcOrd="0" destOrd="0" presId="urn:microsoft.com/office/officeart/2005/8/layout/radial3"/>
    <dgm:cxn modelId="{B1EE37DB-197D-449E-86F7-BF4AA4B524C5}" type="presParOf" srcId="{6D207841-8F76-49E9-8CCF-E64CFEF4BBAB}" destId="{08EB21F1-9C65-4C44-ABC0-4A9CD966596C}" srcOrd="0" destOrd="0" presId="urn:microsoft.com/office/officeart/2005/8/layout/radial3"/>
    <dgm:cxn modelId="{D8C56217-D5D7-4230-94EC-CEDCC3A59C5F}" type="presParOf" srcId="{08EB21F1-9C65-4C44-ABC0-4A9CD966596C}" destId="{A4B963F2-5E2F-4A35-9ECD-73BAC169673F}" srcOrd="0" destOrd="0" presId="urn:microsoft.com/office/officeart/2005/8/layout/radial3"/>
    <dgm:cxn modelId="{433A0359-DEB8-432E-B8DF-F6A38AAC9BF8}" type="presParOf" srcId="{08EB21F1-9C65-4C44-ABC0-4A9CD966596C}" destId="{13797112-3B5E-46A6-8808-F7FE1A8E29F6}" srcOrd="1" destOrd="0" presId="urn:microsoft.com/office/officeart/2005/8/layout/radial3"/>
    <dgm:cxn modelId="{284687BA-CF95-4D69-8779-978DB51EDAB8}" type="presParOf" srcId="{08EB21F1-9C65-4C44-ABC0-4A9CD966596C}" destId="{B7A3F341-20ED-4ACA-8AF3-04F1F76BAB7B}" srcOrd="2" destOrd="0" presId="urn:microsoft.com/office/officeart/2005/8/layout/radial3"/>
    <dgm:cxn modelId="{C4A30316-EA19-4008-AD48-3E406A458E81}" type="presParOf" srcId="{08EB21F1-9C65-4C44-ABC0-4A9CD966596C}" destId="{9CB11924-4C2D-40F3-85A1-5BF1857C45D9}" srcOrd="3" destOrd="0" presId="urn:microsoft.com/office/officeart/2005/8/layout/radial3"/>
    <dgm:cxn modelId="{2FB81210-A1D7-4D73-86C1-AB772897F4EC}" type="presParOf" srcId="{08EB21F1-9C65-4C44-ABC0-4A9CD966596C}" destId="{B69669AF-BE94-4755-B035-DB41C86B34B9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8EABEB-B409-484A-AE19-9FF2B81168C9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EC554CA2-2257-46BF-9A72-CFA84C2CF102}">
      <dgm:prSet phldrT="[Text]"/>
      <dgm:spPr/>
      <dgm:t>
        <a:bodyPr/>
        <a:lstStyle/>
        <a:p>
          <a:r>
            <a:rPr lang="en-GB" b="1" dirty="0" smtClean="0"/>
            <a:t>I</a:t>
          </a:r>
          <a:r>
            <a:rPr lang="en-GB" dirty="0" smtClean="0"/>
            <a:t>ntellectual engagement</a:t>
          </a:r>
          <a:endParaRPr lang="en-GB" dirty="0"/>
        </a:p>
      </dgm:t>
    </dgm:pt>
    <dgm:pt modelId="{4F9FD0B2-D1FD-43EA-9472-8035259923FA}" type="parTrans" cxnId="{198B87ED-AE1F-4C96-8311-9E59F540EF6B}">
      <dgm:prSet/>
      <dgm:spPr/>
      <dgm:t>
        <a:bodyPr/>
        <a:lstStyle/>
        <a:p>
          <a:endParaRPr lang="en-GB"/>
        </a:p>
      </dgm:t>
    </dgm:pt>
    <dgm:pt modelId="{09094C0F-6277-4A34-AA51-E450623755F2}" type="sibTrans" cxnId="{198B87ED-AE1F-4C96-8311-9E59F540EF6B}">
      <dgm:prSet/>
      <dgm:spPr/>
      <dgm:t>
        <a:bodyPr/>
        <a:lstStyle/>
        <a:p>
          <a:endParaRPr lang="en-GB"/>
        </a:p>
      </dgm:t>
    </dgm:pt>
    <dgm:pt modelId="{D40C0A0B-F62A-4963-92F5-D0FB373C6B39}">
      <dgm:prSet phldrT="[Text]"/>
      <dgm:spPr/>
      <dgm:t>
        <a:bodyPr/>
        <a:lstStyle/>
        <a:p>
          <a:r>
            <a:rPr lang="en-GB" b="1" dirty="0" smtClean="0"/>
            <a:t>A</a:t>
          </a:r>
          <a:r>
            <a:rPr lang="en-GB" dirty="0" smtClean="0"/>
            <a:t>ffective engagement</a:t>
          </a:r>
          <a:endParaRPr lang="en-GB" dirty="0"/>
        </a:p>
      </dgm:t>
    </dgm:pt>
    <dgm:pt modelId="{41F7C22E-C350-4DA6-ADEF-CBE40A087434}" type="parTrans" cxnId="{B1187A0B-46A9-48A0-BB78-48C4C07F928E}">
      <dgm:prSet/>
      <dgm:spPr/>
      <dgm:t>
        <a:bodyPr/>
        <a:lstStyle/>
        <a:p>
          <a:endParaRPr lang="en-GB"/>
        </a:p>
      </dgm:t>
    </dgm:pt>
    <dgm:pt modelId="{94EA2EF8-8482-427E-AAB6-BDD1872D6EA2}" type="sibTrans" cxnId="{B1187A0B-46A9-48A0-BB78-48C4C07F928E}">
      <dgm:prSet/>
      <dgm:spPr/>
      <dgm:t>
        <a:bodyPr/>
        <a:lstStyle/>
        <a:p>
          <a:endParaRPr lang="en-GB"/>
        </a:p>
      </dgm:t>
    </dgm:pt>
    <dgm:pt modelId="{F84399B7-C0FD-4D4A-B375-237AFD49A2CD}">
      <dgm:prSet phldrT="[Text]"/>
      <dgm:spPr/>
      <dgm:t>
        <a:bodyPr/>
        <a:lstStyle/>
        <a:p>
          <a:r>
            <a:rPr lang="en-GB" b="1" dirty="0" smtClean="0"/>
            <a:t>S</a:t>
          </a:r>
          <a:r>
            <a:rPr lang="en-GB" dirty="0" smtClean="0"/>
            <a:t>ocial Engagement</a:t>
          </a:r>
          <a:endParaRPr lang="en-GB" dirty="0"/>
        </a:p>
      </dgm:t>
    </dgm:pt>
    <dgm:pt modelId="{113F29C8-9325-4C4D-8911-EC39E8525B2D}" type="parTrans" cxnId="{798CB4B9-DB75-4474-95EB-BB8FC213B41E}">
      <dgm:prSet/>
      <dgm:spPr/>
      <dgm:t>
        <a:bodyPr/>
        <a:lstStyle/>
        <a:p>
          <a:endParaRPr lang="en-GB"/>
        </a:p>
      </dgm:t>
    </dgm:pt>
    <dgm:pt modelId="{0D1C4ECD-13C0-4038-B3AE-E9CA370AA8D1}" type="sibTrans" cxnId="{798CB4B9-DB75-4474-95EB-BB8FC213B41E}">
      <dgm:prSet/>
      <dgm:spPr/>
      <dgm:t>
        <a:bodyPr/>
        <a:lstStyle/>
        <a:p>
          <a:endParaRPr lang="en-GB"/>
        </a:p>
      </dgm:t>
    </dgm:pt>
    <dgm:pt modelId="{9762467F-E9E6-45EF-9A27-EBA090BDFA7B}" type="pres">
      <dgm:prSet presAssocID="{B08EABEB-B409-484A-AE19-9FF2B81168C9}" presName="compositeShape" presStyleCnt="0">
        <dgm:presLayoutVars>
          <dgm:chMax val="7"/>
          <dgm:dir/>
          <dgm:resizeHandles val="exact"/>
        </dgm:presLayoutVars>
      </dgm:prSet>
      <dgm:spPr/>
    </dgm:pt>
    <dgm:pt modelId="{0ACC9AD0-7251-4899-92A6-2C6F98BA1200}" type="pres">
      <dgm:prSet presAssocID="{EC554CA2-2257-46BF-9A72-CFA84C2CF102}" presName="circ1" presStyleLbl="vennNode1" presStyleIdx="0" presStyleCnt="3"/>
      <dgm:spPr/>
      <dgm:t>
        <a:bodyPr/>
        <a:lstStyle/>
        <a:p>
          <a:endParaRPr lang="en-GB"/>
        </a:p>
      </dgm:t>
    </dgm:pt>
    <dgm:pt modelId="{DFAAFC9D-330C-43FD-8FDF-C05258D2BACF}" type="pres">
      <dgm:prSet presAssocID="{EC554CA2-2257-46BF-9A72-CFA84C2CF102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EE842C-4F14-4BDB-940E-40FA681DDAE1}" type="pres">
      <dgm:prSet presAssocID="{D40C0A0B-F62A-4963-92F5-D0FB373C6B39}" presName="circ2" presStyleLbl="vennNode1" presStyleIdx="1" presStyleCnt="3"/>
      <dgm:spPr/>
      <dgm:t>
        <a:bodyPr/>
        <a:lstStyle/>
        <a:p>
          <a:endParaRPr lang="en-GB"/>
        </a:p>
      </dgm:t>
    </dgm:pt>
    <dgm:pt modelId="{C71F588F-418D-4EBC-A84B-9E06AB57AB80}" type="pres">
      <dgm:prSet presAssocID="{D40C0A0B-F62A-4963-92F5-D0FB373C6B39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9DA681-8EBA-4B68-B47F-A3A13950F06E}" type="pres">
      <dgm:prSet presAssocID="{F84399B7-C0FD-4D4A-B375-237AFD49A2CD}" presName="circ3" presStyleLbl="vennNode1" presStyleIdx="2" presStyleCnt="3"/>
      <dgm:spPr/>
      <dgm:t>
        <a:bodyPr/>
        <a:lstStyle/>
        <a:p>
          <a:endParaRPr lang="en-GB"/>
        </a:p>
      </dgm:t>
    </dgm:pt>
    <dgm:pt modelId="{3C9003A3-20BA-4599-8071-6BC348ED6C51}" type="pres">
      <dgm:prSet presAssocID="{F84399B7-C0FD-4D4A-B375-237AFD49A2CD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01382D2-0A4A-4E29-A8C4-FFCBAC4BC19F}" type="presOf" srcId="{F84399B7-C0FD-4D4A-B375-237AFD49A2CD}" destId="{B99DA681-8EBA-4B68-B47F-A3A13950F06E}" srcOrd="0" destOrd="0" presId="urn:microsoft.com/office/officeart/2005/8/layout/venn1"/>
    <dgm:cxn modelId="{D21BB1B8-CB17-40BC-B96D-C19C713C34BA}" type="presOf" srcId="{D40C0A0B-F62A-4963-92F5-D0FB373C6B39}" destId="{1EEE842C-4F14-4BDB-940E-40FA681DDAE1}" srcOrd="0" destOrd="0" presId="urn:microsoft.com/office/officeart/2005/8/layout/venn1"/>
    <dgm:cxn modelId="{798CB4B9-DB75-4474-95EB-BB8FC213B41E}" srcId="{B08EABEB-B409-484A-AE19-9FF2B81168C9}" destId="{F84399B7-C0FD-4D4A-B375-237AFD49A2CD}" srcOrd="2" destOrd="0" parTransId="{113F29C8-9325-4C4D-8911-EC39E8525B2D}" sibTransId="{0D1C4ECD-13C0-4038-B3AE-E9CA370AA8D1}"/>
    <dgm:cxn modelId="{13C00C38-3FED-4B85-9A07-A68BF33CA9A2}" type="presOf" srcId="{F84399B7-C0FD-4D4A-B375-237AFD49A2CD}" destId="{3C9003A3-20BA-4599-8071-6BC348ED6C51}" srcOrd="1" destOrd="0" presId="urn:microsoft.com/office/officeart/2005/8/layout/venn1"/>
    <dgm:cxn modelId="{B1187A0B-46A9-48A0-BB78-48C4C07F928E}" srcId="{B08EABEB-B409-484A-AE19-9FF2B81168C9}" destId="{D40C0A0B-F62A-4963-92F5-D0FB373C6B39}" srcOrd="1" destOrd="0" parTransId="{41F7C22E-C350-4DA6-ADEF-CBE40A087434}" sibTransId="{94EA2EF8-8482-427E-AAB6-BDD1872D6EA2}"/>
    <dgm:cxn modelId="{11E03A0B-7C51-429F-A9AF-4BF62A06161C}" type="presOf" srcId="{D40C0A0B-F62A-4963-92F5-D0FB373C6B39}" destId="{C71F588F-418D-4EBC-A84B-9E06AB57AB80}" srcOrd="1" destOrd="0" presId="urn:microsoft.com/office/officeart/2005/8/layout/venn1"/>
    <dgm:cxn modelId="{198B87ED-AE1F-4C96-8311-9E59F540EF6B}" srcId="{B08EABEB-B409-484A-AE19-9FF2B81168C9}" destId="{EC554CA2-2257-46BF-9A72-CFA84C2CF102}" srcOrd="0" destOrd="0" parTransId="{4F9FD0B2-D1FD-43EA-9472-8035259923FA}" sibTransId="{09094C0F-6277-4A34-AA51-E450623755F2}"/>
    <dgm:cxn modelId="{486BB4CF-B8B4-430F-8ACD-707B235CD26E}" type="presOf" srcId="{EC554CA2-2257-46BF-9A72-CFA84C2CF102}" destId="{0ACC9AD0-7251-4899-92A6-2C6F98BA1200}" srcOrd="0" destOrd="0" presId="urn:microsoft.com/office/officeart/2005/8/layout/venn1"/>
    <dgm:cxn modelId="{ECA155F7-A8A3-4A63-B3CF-46E1D94B32BD}" type="presOf" srcId="{EC554CA2-2257-46BF-9A72-CFA84C2CF102}" destId="{DFAAFC9D-330C-43FD-8FDF-C05258D2BACF}" srcOrd="1" destOrd="0" presId="urn:microsoft.com/office/officeart/2005/8/layout/venn1"/>
    <dgm:cxn modelId="{D1BA1222-A77B-4B59-AEAB-83044108AD52}" type="presOf" srcId="{B08EABEB-B409-484A-AE19-9FF2B81168C9}" destId="{9762467F-E9E6-45EF-9A27-EBA090BDFA7B}" srcOrd="0" destOrd="0" presId="urn:microsoft.com/office/officeart/2005/8/layout/venn1"/>
    <dgm:cxn modelId="{BCDB6974-4F24-4824-9988-50683263F6A5}" type="presParOf" srcId="{9762467F-E9E6-45EF-9A27-EBA090BDFA7B}" destId="{0ACC9AD0-7251-4899-92A6-2C6F98BA1200}" srcOrd="0" destOrd="0" presId="urn:microsoft.com/office/officeart/2005/8/layout/venn1"/>
    <dgm:cxn modelId="{EB83B2EC-95C0-4C91-A1A2-64C6F916BEBA}" type="presParOf" srcId="{9762467F-E9E6-45EF-9A27-EBA090BDFA7B}" destId="{DFAAFC9D-330C-43FD-8FDF-C05258D2BACF}" srcOrd="1" destOrd="0" presId="urn:microsoft.com/office/officeart/2005/8/layout/venn1"/>
    <dgm:cxn modelId="{64EE8689-97AE-4E96-963B-7D63C066DFD5}" type="presParOf" srcId="{9762467F-E9E6-45EF-9A27-EBA090BDFA7B}" destId="{1EEE842C-4F14-4BDB-940E-40FA681DDAE1}" srcOrd="2" destOrd="0" presId="urn:microsoft.com/office/officeart/2005/8/layout/venn1"/>
    <dgm:cxn modelId="{B6305610-F299-478F-91FF-ABCBA0621AAB}" type="presParOf" srcId="{9762467F-E9E6-45EF-9A27-EBA090BDFA7B}" destId="{C71F588F-418D-4EBC-A84B-9E06AB57AB80}" srcOrd="3" destOrd="0" presId="urn:microsoft.com/office/officeart/2005/8/layout/venn1"/>
    <dgm:cxn modelId="{6E02C863-3822-42E1-A5FE-6C27585A3A6B}" type="presParOf" srcId="{9762467F-E9E6-45EF-9A27-EBA090BDFA7B}" destId="{B99DA681-8EBA-4B68-B47F-A3A13950F06E}" srcOrd="4" destOrd="0" presId="urn:microsoft.com/office/officeart/2005/8/layout/venn1"/>
    <dgm:cxn modelId="{8A47009E-1B83-4F70-BED5-86D79B840D7A}" type="presParOf" srcId="{9762467F-E9E6-45EF-9A27-EBA090BDFA7B}" destId="{3C9003A3-20BA-4599-8071-6BC348ED6C51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6B146B4-FFCB-45AD-82E3-971EC8A4AE15}">
      <dsp:nvSpPr>
        <dsp:cNvPr id="0" name=""/>
        <dsp:cNvSpPr/>
      </dsp:nvSpPr>
      <dsp:spPr>
        <a:xfrm>
          <a:off x="2757472" y="42860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Individual</a:t>
          </a:r>
          <a:endParaRPr lang="en-GB" sz="2000" kern="1200" dirty="0"/>
        </a:p>
      </dsp:txBody>
      <dsp:txXfrm>
        <a:off x="3119549" y="518086"/>
        <a:ext cx="1991423" cy="1222010"/>
      </dsp:txXfrm>
    </dsp:sp>
    <dsp:sp modelId="{19301F20-CDB5-43A7-AC83-2F1357D43F53}">
      <dsp:nvSpPr>
        <dsp:cNvPr id="0" name=""/>
        <dsp:cNvSpPr/>
      </dsp:nvSpPr>
      <dsp:spPr>
        <a:xfrm>
          <a:off x="3643330" y="1714516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Job</a:t>
          </a:r>
          <a:endParaRPr lang="en-GB" sz="2000" kern="1200" dirty="0"/>
        </a:p>
      </dsp:txBody>
      <dsp:txXfrm>
        <a:off x="4473844" y="2416040"/>
        <a:ext cx="1629346" cy="1493567"/>
      </dsp:txXfrm>
    </dsp:sp>
    <dsp:sp modelId="{4457752D-E8CC-4600-9C69-D5550584F3E8}">
      <dsp:nvSpPr>
        <dsp:cNvPr id="0" name=""/>
        <dsp:cNvSpPr/>
      </dsp:nvSpPr>
      <dsp:spPr>
        <a:xfrm>
          <a:off x="1777140" y="1753810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Organisation</a:t>
          </a:r>
          <a:endParaRPr lang="en-GB" sz="2000" kern="1200" dirty="0"/>
        </a:p>
      </dsp:txBody>
      <dsp:txXfrm>
        <a:off x="2032857" y="2455334"/>
        <a:ext cx="1629346" cy="149356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4B963F2-5E2F-4A35-9ECD-73BAC169673F}">
      <dsp:nvSpPr>
        <dsp:cNvPr id="0" name=""/>
        <dsp:cNvSpPr/>
      </dsp:nvSpPr>
      <dsp:spPr>
        <a:xfrm>
          <a:off x="2835819" y="1007733"/>
          <a:ext cx="2510494" cy="2510494"/>
        </a:xfrm>
        <a:prstGeom prst="ellipse">
          <a:avLst/>
        </a:prstGeom>
        <a:solidFill>
          <a:schemeClr val="accent6">
            <a:lumMod val="60000"/>
            <a:lumOff val="40000"/>
            <a:alpha val="5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baseline="0" dirty="0" smtClean="0"/>
            <a:t>High Performance Workplace</a:t>
          </a:r>
          <a:endParaRPr lang="en-GB" sz="2000" kern="1200" baseline="0" dirty="0"/>
        </a:p>
      </dsp:txBody>
      <dsp:txXfrm>
        <a:off x="2835819" y="1007733"/>
        <a:ext cx="2510494" cy="2510494"/>
      </dsp:txXfrm>
    </dsp:sp>
    <dsp:sp modelId="{13797112-3B5E-46A6-8808-F7FE1A8E29F6}">
      <dsp:nvSpPr>
        <dsp:cNvPr id="0" name=""/>
        <dsp:cNvSpPr/>
      </dsp:nvSpPr>
      <dsp:spPr>
        <a:xfrm>
          <a:off x="3114682" y="19031"/>
          <a:ext cx="2000249" cy="1255247"/>
        </a:xfrm>
        <a:prstGeom prst="ellipse">
          <a:avLst/>
        </a:prstGeom>
        <a:solidFill>
          <a:schemeClr val="accent6">
            <a:lumMod val="75000"/>
            <a:alpha val="5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baseline="0" dirty="0" smtClean="0"/>
            <a:t>Involvement</a:t>
          </a:r>
          <a:endParaRPr lang="en-GB" sz="1600" kern="1200" baseline="0" dirty="0"/>
        </a:p>
      </dsp:txBody>
      <dsp:txXfrm>
        <a:off x="3114682" y="19031"/>
        <a:ext cx="2000249" cy="1255247"/>
      </dsp:txXfrm>
    </dsp:sp>
    <dsp:sp modelId="{B7A3F341-20ED-4ACA-8AF3-04F1F76BAB7B}">
      <dsp:nvSpPr>
        <dsp:cNvPr id="0" name=""/>
        <dsp:cNvSpPr/>
      </dsp:nvSpPr>
      <dsp:spPr>
        <a:xfrm>
          <a:off x="4860551" y="1635357"/>
          <a:ext cx="1730847" cy="1255247"/>
        </a:xfrm>
        <a:prstGeom prst="ellipse">
          <a:avLst/>
        </a:prstGeom>
        <a:solidFill>
          <a:schemeClr val="accent6">
            <a:lumMod val="75000"/>
            <a:alpha val="5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Reward</a:t>
          </a:r>
          <a:endParaRPr lang="en-GB" sz="1400" kern="1200" dirty="0"/>
        </a:p>
      </dsp:txBody>
      <dsp:txXfrm>
        <a:off x="4860551" y="1635357"/>
        <a:ext cx="1730847" cy="1255247"/>
      </dsp:txXfrm>
    </dsp:sp>
    <dsp:sp modelId="{9CB11924-4C2D-40F3-85A1-5BF1857C45D9}">
      <dsp:nvSpPr>
        <dsp:cNvPr id="0" name=""/>
        <dsp:cNvSpPr/>
      </dsp:nvSpPr>
      <dsp:spPr>
        <a:xfrm>
          <a:off x="3138634" y="3270266"/>
          <a:ext cx="1904862" cy="1255247"/>
        </a:xfrm>
        <a:prstGeom prst="ellipse">
          <a:avLst/>
        </a:prstGeom>
        <a:solidFill>
          <a:schemeClr val="accent6">
            <a:lumMod val="75000"/>
            <a:alpha val="5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Human Resource Practices</a:t>
          </a:r>
          <a:endParaRPr lang="en-GB" sz="1400" kern="1200" dirty="0"/>
        </a:p>
      </dsp:txBody>
      <dsp:txXfrm>
        <a:off x="3138634" y="3270266"/>
        <a:ext cx="1904862" cy="1255247"/>
      </dsp:txXfrm>
    </dsp:sp>
    <dsp:sp modelId="{B69669AF-BE94-4755-B035-DB41C86B34B9}">
      <dsp:nvSpPr>
        <dsp:cNvPr id="0" name=""/>
        <dsp:cNvSpPr/>
      </dsp:nvSpPr>
      <dsp:spPr>
        <a:xfrm>
          <a:off x="1638200" y="1635357"/>
          <a:ext cx="1635913" cy="1255247"/>
        </a:xfrm>
        <a:prstGeom prst="ellipse">
          <a:avLst/>
        </a:prstGeom>
        <a:solidFill>
          <a:schemeClr val="accent6">
            <a:lumMod val="75000"/>
            <a:alpha val="5000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Leadership &amp; Management</a:t>
          </a:r>
          <a:endParaRPr lang="en-GB" sz="1400" kern="1200" dirty="0"/>
        </a:p>
      </dsp:txBody>
      <dsp:txXfrm>
        <a:off x="1638200" y="1635357"/>
        <a:ext cx="1635913" cy="125524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ACC9AD0-7251-4899-92A6-2C6F98BA1200}">
      <dsp:nvSpPr>
        <dsp:cNvPr id="0" name=""/>
        <dsp:cNvSpPr/>
      </dsp:nvSpPr>
      <dsp:spPr>
        <a:xfrm>
          <a:off x="2757011" y="56574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dirty="0" smtClean="0"/>
            <a:t>I</a:t>
          </a:r>
          <a:r>
            <a:rPr lang="en-GB" sz="2100" kern="1200" dirty="0" smtClean="0"/>
            <a:t>ntellectual engagement</a:t>
          </a:r>
          <a:endParaRPr lang="en-GB" sz="2100" kern="1200" dirty="0"/>
        </a:p>
      </dsp:txBody>
      <dsp:txXfrm>
        <a:off x="3119088" y="531800"/>
        <a:ext cx="1991423" cy="1222009"/>
      </dsp:txXfrm>
    </dsp:sp>
    <dsp:sp modelId="{1EEE842C-4F14-4BDB-940E-40FA681DDAE1}">
      <dsp:nvSpPr>
        <dsp:cNvPr id="0" name=""/>
        <dsp:cNvSpPr/>
      </dsp:nvSpPr>
      <dsp:spPr>
        <a:xfrm>
          <a:off x="3736882" y="1753810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dirty="0" smtClean="0"/>
            <a:t>A</a:t>
          </a:r>
          <a:r>
            <a:rPr lang="en-GB" sz="2100" kern="1200" dirty="0" smtClean="0"/>
            <a:t>ffective engagement</a:t>
          </a:r>
          <a:endParaRPr lang="en-GB" sz="2100" kern="1200" dirty="0"/>
        </a:p>
      </dsp:txBody>
      <dsp:txXfrm>
        <a:off x="4567396" y="2455334"/>
        <a:ext cx="1629346" cy="1493567"/>
      </dsp:txXfrm>
    </dsp:sp>
    <dsp:sp modelId="{B99DA681-8EBA-4B68-B47F-A3A13950F06E}">
      <dsp:nvSpPr>
        <dsp:cNvPr id="0" name=""/>
        <dsp:cNvSpPr/>
      </dsp:nvSpPr>
      <dsp:spPr>
        <a:xfrm>
          <a:off x="1777140" y="1753810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dirty="0" smtClean="0"/>
            <a:t>S</a:t>
          </a:r>
          <a:r>
            <a:rPr lang="en-GB" sz="2100" kern="1200" dirty="0" smtClean="0"/>
            <a:t>ocial Engagement</a:t>
          </a:r>
          <a:endParaRPr lang="en-GB" sz="2100" kern="1200" dirty="0"/>
        </a:p>
      </dsp:txBody>
      <dsp:txXfrm>
        <a:off x="2032857" y="2455334"/>
        <a:ext cx="1629346" cy="14935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38DDE3-EFA2-4128-B8C5-A61499DF102D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43364-10B6-461C-88E7-89F227118D3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B6793-8720-40EB-A05B-567ECEC330CD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AC2E18-F972-4D53-A9C8-FF6A28C83A5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C2E18-F972-4D53-A9C8-FF6A28C83A50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Students to gather around flip charts and place their</a:t>
            </a:r>
            <a:r>
              <a:rPr lang="en-GB" baseline="0" dirty="0" smtClean="0"/>
              <a:t> thoughts on paper.  Volunteers needed to capture output and feedback.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C2E18-F972-4D53-A9C8-FF6A28C83A50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C2E18-F972-4D53-A9C8-FF6A28C83A50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BCD2EBE-EF56-4F29-9284-19C47978397F}" type="datetimeFigureOut">
              <a:rPr lang="en-US" smtClean="0"/>
              <a:pPr/>
              <a:t>3/23/2011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AD9B03-5D4D-4BC3-AE30-73CAEE75335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n8KGBwa0BY&amp;feature=related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istockphoto.com/file_thumbview_approve/318119/2/istockphoto_318119-golden-key.jp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Employee Involvement &amp; Participation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activities associated with involvement and participation</a:t>
            </a:r>
          </a:p>
          <a:p>
            <a:r>
              <a:rPr lang="en-GB" dirty="0" smtClean="0"/>
              <a:t>Compare &amp; contrast the difference between leadership and management</a:t>
            </a:r>
          </a:p>
          <a:p>
            <a:r>
              <a:rPr lang="en-GB" dirty="0" smtClean="0"/>
              <a:t>List the key enablers and barriers to employee involvement and participation</a:t>
            </a:r>
          </a:p>
          <a:p>
            <a:r>
              <a:rPr lang="en-GB" dirty="0" smtClean="0"/>
              <a:t>Identify the benefits of high levels of employee engagement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28596" y="157161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Influences of motivation at work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488668"/>
            <a:ext cx="2186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Steer &amp; Porter (1987)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43636" y="1785926"/>
            <a:ext cx="23800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Attitude toward:-</a:t>
            </a:r>
          </a:p>
          <a:p>
            <a:r>
              <a:rPr lang="en-GB" dirty="0" smtClean="0"/>
              <a:t>Self, job, work situation</a:t>
            </a:r>
          </a:p>
          <a:p>
            <a:r>
              <a:rPr lang="en-GB" dirty="0" smtClean="0"/>
              <a:t>Needs (Maslow)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671848" y="4500570"/>
            <a:ext cx="247215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Types of intrinsic </a:t>
            </a:r>
          </a:p>
          <a:p>
            <a:r>
              <a:rPr lang="en-GB" dirty="0" smtClean="0"/>
              <a:t>rewards</a:t>
            </a:r>
          </a:p>
          <a:p>
            <a:r>
              <a:rPr lang="en-GB" dirty="0" smtClean="0"/>
              <a:t>Degree of autonomy</a:t>
            </a:r>
          </a:p>
          <a:p>
            <a:r>
              <a:rPr lang="en-GB" dirty="0" smtClean="0"/>
              <a:t>Amount of feedback</a:t>
            </a:r>
          </a:p>
          <a:p>
            <a:r>
              <a:rPr lang="en-GB" dirty="0" smtClean="0"/>
              <a:t>Variety</a:t>
            </a:r>
          </a:p>
          <a:p>
            <a:r>
              <a:rPr lang="en-GB" dirty="0" smtClean="0"/>
              <a:t>Work environment</a:t>
            </a:r>
          </a:p>
          <a:p>
            <a:r>
              <a:rPr lang="en-GB" dirty="0" smtClean="0"/>
              <a:t>Relationships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4282" y="2500306"/>
            <a:ext cx="24838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Reward Practices</a:t>
            </a:r>
          </a:p>
          <a:p>
            <a:r>
              <a:rPr lang="en-GB" dirty="0" smtClean="0"/>
              <a:t>Individual/team rewards</a:t>
            </a:r>
          </a:p>
          <a:p>
            <a:r>
              <a:rPr lang="en-GB" dirty="0" smtClean="0"/>
              <a:t>Organisation culture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857620" y="4000504"/>
            <a:ext cx="14539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HR Policies</a:t>
            </a:r>
          </a:p>
          <a:p>
            <a:r>
              <a:rPr lang="en-GB" dirty="0" smtClean="0"/>
              <a:t>&amp; procedures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85720" y="1428736"/>
          <a:ext cx="8643966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are the benefits of involvement and participation?</a:t>
            </a:r>
            <a:endParaRPr lang="en-GB" dirty="0"/>
          </a:p>
        </p:txBody>
      </p:sp>
      <p:sp>
        <p:nvSpPr>
          <p:cNvPr id="7" name="Smiley Face 6"/>
          <p:cNvSpPr/>
          <p:nvPr/>
        </p:nvSpPr>
        <p:spPr>
          <a:xfrm>
            <a:off x="4286248" y="4000504"/>
            <a:ext cx="557210" cy="70008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571736" y="5643578"/>
            <a:ext cx="50129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b="1" dirty="0" smtClean="0"/>
              <a:t>Higher levels of financial performance</a:t>
            </a:r>
          </a:p>
          <a:p>
            <a:pPr>
              <a:buFont typeface="Arial" pitchFamily="34" charset="0"/>
              <a:buChar char="•"/>
            </a:pPr>
            <a:r>
              <a:rPr lang="en-GB" b="1" dirty="0" smtClean="0"/>
              <a:t>Strong employee commitment</a:t>
            </a:r>
          </a:p>
          <a:p>
            <a:pPr>
              <a:buFont typeface="Arial" pitchFamily="34" charset="0"/>
              <a:buChar char="•"/>
            </a:pPr>
            <a:r>
              <a:rPr lang="en-GB" b="1" dirty="0" smtClean="0"/>
              <a:t>Sustained competitiveness and innovation</a:t>
            </a:r>
            <a:endParaRPr lang="en-GB" b="1" dirty="0"/>
          </a:p>
        </p:txBody>
      </p:sp>
      <p:sp>
        <p:nvSpPr>
          <p:cNvPr id="9" name="Equal 8"/>
          <p:cNvSpPr/>
          <p:nvPr/>
        </p:nvSpPr>
        <p:spPr>
          <a:xfrm>
            <a:off x="4143372" y="3071810"/>
            <a:ext cx="914400" cy="914400"/>
          </a:xfrm>
          <a:prstGeom prst="mathEqua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Down Arrow 9"/>
          <p:cNvSpPr/>
          <p:nvPr/>
        </p:nvSpPr>
        <p:spPr>
          <a:xfrm>
            <a:off x="4357686" y="4857760"/>
            <a:ext cx="484632" cy="78581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  <p:bldP spid="8" grpId="0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1357298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endParaRPr lang="en-GB" sz="4000" dirty="0" smtClean="0"/>
          </a:p>
          <a:p>
            <a:pPr algn="ctr">
              <a:buNone/>
            </a:pPr>
            <a:r>
              <a:rPr lang="en-GB" sz="4000" dirty="0" smtClean="0"/>
              <a:t>‘the difference that makes the difference’ </a:t>
            </a:r>
          </a:p>
          <a:p>
            <a:pPr algn="ctr">
              <a:buNone/>
            </a:pPr>
            <a:endParaRPr lang="en-GB" sz="2000" i="1" dirty="0" smtClean="0"/>
          </a:p>
          <a:p>
            <a:pPr>
              <a:buNone/>
            </a:pPr>
            <a:r>
              <a:rPr lang="en-GB" sz="2000" i="1" dirty="0" smtClean="0"/>
              <a:t>	</a:t>
            </a:r>
          </a:p>
          <a:p>
            <a:pPr>
              <a:buNone/>
            </a:pPr>
            <a:r>
              <a:rPr lang="en-GB" sz="2000" i="1" dirty="0" smtClean="0"/>
              <a:t>	‘........</a:t>
            </a:r>
            <a:r>
              <a:rPr lang="en-GB" sz="3100" dirty="0" smtClean="0"/>
              <a:t>about creating opportunities for employees to connect with their colleagues, managers and the wider organisation.  It is also about creating a work environment where employees are motivated to want to connect with their work and really care about doing a good job.... It is the concepts that places flexibility, change and continuous improvement at the heart of what it means to be an employee and an employer in the 21</a:t>
            </a:r>
            <a:r>
              <a:rPr lang="en-GB" sz="3100" baseline="30000" dirty="0" smtClean="0"/>
              <a:t>st</a:t>
            </a:r>
            <a:r>
              <a:rPr lang="en-GB" sz="3100" dirty="0" smtClean="0"/>
              <a:t> century’</a:t>
            </a:r>
          </a:p>
          <a:p>
            <a:pPr algn="ctr">
              <a:buNone/>
            </a:pPr>
            <a:endParaRPr lang="en-GB" sz="2000" i="1" dirty="0" smtClean="0"/>
          </a:p>
          <a:p>
            <a:pPr algn="ctr">
              <a:buNone/>
            </a:pPr>
            <a:endParaRPr lang="en-GB" sz="2000" i="1" dirty="0" smtClean="0"/>
          </a:p>
          <a:p>
            <a:pPr algn="ctr">
              <a:buNone/>
            </a:pPr>
            <a:endParaRPr lang="en-GB" sz="2000" i="1" dirty="0" smtClean="0"/>
          </a:p>
          <a:p>
            <a:pPr algn="ctr">
              <a:buNone/>
            </a:pPr>
            <a:endParaRPr lang="en-GB" sz="2000" i="1" dirty="0" smtClean="0"/>
          </a:p>
          <a:p>
            <a:pPr algn="ctr">
              <a:buNone/>
            </a:pPr>
            <a:r>
              <a:rPr lang="en-GB" sz="2000" i="1" dirty="0" smtClean="0"/>
              <a:t>Macleod (2009)</a:t>
            </a:r>
            <a:endParaRPr lang="en-GB" sz="2000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Employee engagement – what is it?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00034" y="1785926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Involvement &amp; Participation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/>
              <a:t>“promoted by management with a view to mobilising the support and tacit knowledge of employees toward corporate goals.” (Beardwell &amp; Claydon, 2007, p526)</a:t>
            </a:r>
          </a:p>
          <a:p>
            <a:endParaRPr lang="en-GB" dirty="0" smtClean="0"/>
          </a:p>
          <a:p>
            <a:r>
              <a:rPr lang="en-GB" dirty="0" smtClean="0"/>
              <a:t>Sharing information on organisation strategy and performance</a:t>
            </a:r>
          </a:p>
          <a:p>
            <a:r>
              <a:rPr lang="en-GB" dirty="0" smtClean="0"/>
              <a:t>Giving employees copies of business plans and targets</a:t>
            </a:r>
          </a:p>
          <a:p>
            <a:r>
              <a:rPr lang="en-GB" dirty="0" smtClean="0"/>
              <a:t>Staff associations </a:t>
            </a:r>
          </a:p>
          <a:p>
            <a:r>
              <a:rPr lang="en-GB" dirty="0" smtClean="0"/>
              <a:t>Internal staff surveys</a:t>
            </a:r>
          </a:p>
          <a:p>
            <a:r>
              <a:rPr lang="en-GB" dirty="0" smtClean="0"/>
              <a:t>Staff suggestion schemes</a:t>
            </a:r>
          </a:p>
          <a:p>
            <a:r>
              <a:rPr lang="en-GB" dirty="0" smtClean="0"/>
              <a:t>Quality circles</a:t>
            </a:r>
          </a:p>
          <a:p>
            <a:r>
              <a:rPr lang="en-GB" dirty="0" smtClean="0"/>
              <a:t>Self managed or self directed teams</a:t>
            </a:r>
          </a:p>
          <a:p>
            <a:r>
              <a:rPr lang="en-GB" dirty="0" smtClean="0"/>
              <a:t>Cross functional teams</a:t>
            </a:r>
          </a:p>
          <a:p>
            <a:r>
              <a:rPr lang="en-GB" dirty="0" smtClean="0"/>
              <a:t>Continuous improvement teams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Involvement  &amp; participation practices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Human Resource Practices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Aligned business and resourcing strategies</a:t>
            </a:r>
          </a:p>
          <a:p>
            <a:r>
              <a:rPr lang="en-GB" dirty="0" smtClean="0"/>
              <a:t>Formal assessment tools for recruitment</a:t>
            </a:r>
          </a:p>
          <a:p>
            <a:r>
              <a:rPr lang="en-GB" dirty="0" smtClean="0"/>
              <a:t>Diversity</a:t>
            </a:r>
          </a:p>
          <a:p>
            <a:r>
              <a:rPr lang="en-GB" dirty="0" smtClean="0"/>
              <a:t>Annual appraisals</a:t>
            </a:r>
          </a:p>
          <a:p>
            <a:r>
              <a:rPr lang="en-GB" dirty="0" smtClean="0"/>
              <a:t>Formal feedback from manager/customers/ and direct reports</a:t>
            </a:r>
          </a:p>
          <a:p>
            <a:r>
              <a:rPr lang="en-GB" dirty="0" smtClean="0"/>
              <a:t>Multi-skilling</a:t>
            </a:r>
          </a:p>
          <a:p>
            <a:r>
              <a:rPr lang="en-GB" dirty="0" smtClean="0"/>
              <a:t>Work redesign</a:t>
            </a:r>
          </a:p>
          <a:p>
            <a:r>
              <a:rPr lang="en-GB" dirty="0" smtClean="0"/>
              <a:t>Work/life balance strategies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Regular review of employee training needs</a:t>
            </a:r>
          </a:p>
          <a:p>
            <a:r>
              <a:rPr lang="en-GB" dirty="0" smtClean="0"/>
              <a:t>Mentoring</a:t>
            </a:r>
          </a:p>
          <a:p>
            <a:r>
              <a:rPr lang="en-GB" dirty="0" smtClean="0"/>
              <a:t>Continuous Development </a:t>
            </a:r>
          </a:p>
          <a:p>
            <a:r>
              <a:rPr lang="en-GB" dirty="0" smtClean="0"/>
              <a:t>Programmes</a:t>
            </a:r>
          </a:p>
          <a:p>
            <a:r>
              <a:rPr lang="en-GB" dirty="0" smtClean="0"/>
              <a:t>Structured induction training</a:t>
            </a:r>
          </a:p>
          <a:p>
            <a:r>
              <a:rPr lang="en-GB" dirty="0" smtClean="0"/>
              <a:t>Quality Assurance </a:t>
            </a:r>
          </a:p>
          <a:p>
            <a:r>
              <a:rPr lang="en-GB" dirty="0" smtClean="0"/>
              <a:t>Business Excellence Model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Performance pay – based on differentiation</a:t>
            </a:r>
          </a:p>
          <a:p>
            <a:r>
              <a:rPr lang="en-GB" dirty="0" smtClean="0"/>
              <a:t>Profit Sharing</a:t>
            </a:r>
          </a:p>
          <a:p>
            <a:r>
              <a:rPr lang="en-GB" dirty="0" smtClean="0"/>
              <a:t>Share options</a:t>
            </a:r>
          </a:p>
          <a:p>
            <a:r>
              <a:rPr lang="en-GB" dirty="0" smtClean="0"/>
              <a:t>Flexible benefits packages</a:t>
            </a:r>
          </a:p>
          <a:p>
            <a:r>
              <a:rPr lang="en-GB" dirty="0" smtClean="0"/>
              <a:t>Recognition – either financial or non financial</a:t>
            </a:r>
          </a:p>
          <a:p>
            <a:endParaRPr lang="en-GB" dirty="0" smtClean="0"/>
          </a:p>
          <a:p>
            <a:pPr algn="ctr">
              <a:buNone/>
            </a:pPr>
            <a:r>
              <a:rPr lang="en-GB" i="1" u="sng" dirty="0" smtClean="0"/>
              <a:t>The above could be offered to all – or a predetermined group of employees</a:t>
            </a:r>
            <a:endParaRPr lang="en-GB" i="1" u="sng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Reward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95536" y="1556792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Different types of employee engagement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730065" y="6237312"/>
            <a:ext cx="6413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Employee Engagement Consortium, Kingston University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Intellectual -The extent to which individuals are absorbed in their work and think about ways in which performance can be improved</a:t>
            </a:r>
          </a:p>
          <a:p>
            <a:r>
              <a:rPr lang="en-GB" dirty="0" smtClean="0"/>
              <a:t>Affective – the extent to which people feel positive emotional connections to their work experience and therefore the company</a:t>
            </a:r>
          </a:p>
          <a:p>
            <a:r>
              <a:rPr lang="en-GB" dirty="0" smtClean="0"/>
              <a:t>Social engagement – the extent to which employees talk to colleagues about work related improvements and change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Three dimensions of employee engagement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In groups of 3 read your individual case study and answer the following:-</a:t>
            </a:r>
          </a:p>
          <a:p>
            <a:r>
              <a:rPr lang="en-GB" dirty="0" smtClean="0"/>
              <a:t>What activities is each organisation using to engage their workforce?</a:t>
            </a:r>
          </a:p>
          <a:p>
            <a:r>
              <a:rPr lang="en-GB" dirty="0" smtClean="0"/>
              <a:t>Which of the three dimensions of employee engagement do you recognise in the identified activities?</a:t>
            </a:r>
          </a:p>
          <a:p>
            <a:r>
              <a:rPr lang="en-GB" dirty="0" smtClean="0"/>
              <a:t>Why is each organisation different in terms of its approach to employee engagement?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studies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 activities you associate with each- what is it that they actually do?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v leadership?</a:t>
            </a:r>
            <a:endParaRPr lang="en-GB" dirty="0"/>
          </a:p>
        </p:txBody>
      </p:sp>
      <p:pic>
        <p:nvPicPr>
          <p:cNvPr id="2050" name="Picture 2" descr="http://blog.adolescenttoolbox.com.au/wp-content/uploads/2010/04/lead-style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357430"/>
            <a:ext cx="5153025" cy="3648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Scale of approach</a:t>
            </a:r>
            <a:endParaRPr lang="en-GB" dirty="0"/>
          </a:p>
        </p:txBody>
      </p:sp>
      <p:sp>
        <p:nvSpPr>
          <p:cNvPr id="4" name="Left-Right Arrow 3"/>
          <p:cNvSpPr/>
          <p:nvPr/>
        </p:nvSpPr>
        <p:spPr>
          <a:xfrm>
            <a:off x="0" y="4643446"/>
            <a:ext cx="9144000" cy="85725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4214818"/>
            <a:ext cx="1655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Highly Directive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524328" y="4149080"/>
            <a:ext cx="1463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Non Directive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14282" y="6286520"/>
            <a:ext cx="2176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Miles Downey (1999)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23528" y="1988840"/>
            <a:ext cx="744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Push</a:t>
            </a:r>
          </a:p>
          <a:p>
            <a:r>
              <a:rPr lang="en-GB" dirty="0" smtClean="0"/>
              <a:t>(Tell)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740352" y="1916832"/>
            <a:ext cx="13564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Pull</a:t>
            </a:r>
          </a:p>
          <a:p>
            <a:r>
              <a:rPr lang="en-GB" dirty="0" smtClean="0"/>
              <a:t>(Influence)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u="sng" dirty="0" smtClean="0">
                <a:hlinkClick r:id="rId2"/>
              </a:rPr>
              <a:t>http://www.youtube.com/watch?v=Qn8KGBwa0BY&amp;feature=related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Behaviours of engaging and disengaging managers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Engaging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Disengaging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Communicates expectations clearly</a:t>
            </a:r>
          </a:p>
          <a:p>
            <a:r>
              <a:rPr lang="en-GB" dirty="0" smtClean="0"/>
              <a:t>Listens, values, involves</a:t>
            </a:r>
          </a:p>
          <a:p>
            <a:r>
              <a:rPr lang="en-GB" dirty="0" smtClean="0"/>
              <a:t>Supportive – backs you up</a:t>
            </a:r>
          </a:p>
          <a:p>
            <a:r>
              <a:rPr lang="en-GB" dirty="0" smtClean="0"/>
              <a:t>Has clear strategic vision</a:t>
            </a:r>
          </a:p>
          <a:p>
            <a:r>
              <a:rPr lang="en-GB" dirty="0" smtClean="0"/>
              <a:t>Active interest in others</a:t>
            </a:r>
          </a:p>
          <a:p>
            <a:r>
              <a:rPr lang="en-GB" dirty="0" smtClean="0"/>
              <a:t>Good leadership skills</a:t>
            </a:r>
          </a:p>
          <a:p>
            <a:r>
              <a:rPr lang="en-GB" dirty="0" smtClean="0"/>
              <a:t>Is respected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Lacks empathy/interest in people</a:t>
            </a:r>
          </a:p>
          <a:p>
            <a:r>
              <a:rPr lang="en-GB" dirty="0" smtClean="0"/>
              <a:t>Fails to listen or communicate</a:t>
            </a:r>
          </a:p>
          <a:p>
            <a:r>
              <a:rPr lang="en-GB" dirty="0" smtClean="0"/>
              <a:t>Is self centred</a:t>
            </a:r>
          </a:p>
          <a:p>
            <a:r>
              <a:rPr lang="en-GB" dirty="0" smtClean="0"/>
              <a:t>Doesn’t motivate or inspire</a:t>
            </a:r>
          </a:p>
          <a:p>
            <a:r>
              <a:rPr lang="en-GB" dirty="0" smtClean="0"/>
              <a:t>Blames others, doesn’t take responsibility</a:t>
            </a:r>
          </a:p>
          <a:p>
            <a:r>
              <a:rPr lang="en-GB" dirty="0" smtClean="0"/>
              <a:t>Is aggressive</a:t>
            </a:r>
          </a:p>
          <a:p>
            <a:r>
              <a:rPr lang="en-GB" dirty="0" smtClean="0"/>
              <a:t>Lacks awareness</a:t>
            </a:r>
          </a:p>
          <a:p>
            <a:r>
              <a:rPr lang="en-GB" dirty="0" smtClean="0"/>
              <a:t>Doesn’t deliver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000100" y="6429396"/>
            <a:ext cx="5732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Source: People Management , 5</a:t>
            </a:r>
            <a:r>
              <a:rPr lang="en-GB" i="1" baseline="30000" dirty="0" smtClean="0"/>
              <a:t>th</a:t>
            </a:r>
            <a:r>
              <a:rPr lang="en-GB" i="1" dirty="0" smtClean="0"/>
              <a:t> November 2009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Reflective activity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Levels of engagement in UK organisations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Lack of awareness from senior management on how to achieve it and the associated benefits</a:t>
            </a:r>
          </a:p>
          <a:p>
            <a:r>
              <a:rPr lang="en-GB" dirty="0" smtClean="0"/>
              <a:t>Managers uncertainty of how to address the issue</a:t>
            </a:r>
          </a:p>
          <a:p>
            <a:r>
              <a:rPr lang="en-GB" dirty="0" smtClean="0"/>
              <a:t>Negativity of managers and organisation culture </a:t>
            </a:r>
          </a:p>
          <a:p>
            <a:r>
              <a:rPr lang="en-GB" dirty="0" smtClean="0"/>
              <a:t>Lack of commitment from managers</a:t>
            </a:r>
          </a:p>
          <a:p>
            <a:r>
              <a:rPr lang="en-GB" dirty="0" smtClean="0"/>
              <a:t>Resistance to change</a:t>
            </a:r>
          </a:p>
          <a:p>
            <a:r>
              <a:rPr lang="en-GB" dirty="0" smtClean="0"/>
              <a:t>Managers not rewarded for engaging behaviour</a:t>
            </a:r>
          </a:p>
          <a:p>
            <a:r>
              <a:rPr lang="en-GB" dirty="0" smtClean="0"/>
              <a:t>Managers stressed leading to </a:t>
            </a:r>
          </a:p>
          <a:p>
            <a:pPr>
              <a:buNone/>
            </a:pPr>
            <a:r>
              <a:rPr lang="en-GB" dirty="0" smtClean="0"/>
              <a:t>Dictatorial style of management</a:t>
            </a:r>
          </a:p>
          <a:p>
            <a:endParaRPr lang="en-GB" dirty="0" smtClean="0"/>
          </a:p>
          <a:p>
            <a:r>
              <a:rPr lang="en-GB" sz="1800" i="1" dirty="0" smtClean="0"/>
              <a:t>Gennard &amp; Judge, 2010</a:t>
            </a:r>
            <a:endParaRPr lang="en-GB" sz="1800" i="1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barriers to engagement?</a:t>
            </a:r>
            <a:endParaRPr lang="en-GB" dirty="0"/>
          </a:p>
        </p:txBody>
      </p:sp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550" y="4653136"/>
            <a:ext cx="198884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Designed to change the attitude of employees, enhance business awareness and individual motivation</a:t>
            </a:r>
          </a:p>
          <a:p>
            <a:r>
              <a:rPr lang="en-GB" dirty="0" smtClean="0"/>
              <a:t>Can be direct (communication, problem solving groups) or indirect (representative forums)</a:t>
            </a:r>
          </a:p>
          <a:p>
            <a:r>
              <a:rPr lang="en-GB" dirty="0" smtClean="0"/>
              <a:t>Main form of representative participation is joint consultation.</a:t>
            </a:r>
          </a:p>
          <a:p>
            <a:r>
              <a:rPr lang="en-GB" dirty="0" smtClean="0"/>
              <a:t>The introduction of such initiatives is said to create high performance work places.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Employee and Involvement initiatives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</a:p>
          <a:p>
            <a:r>
              <a:rPr lang="en-GB" dirty="0" smtClean="0"/>
              <a:t>Engaging Managers</a:t>
            </a:r>
          </a:p>
          <a:p>
            <a:r>
              <a:rPr lang="en-GB" dirty="0" smtClean="0"/>
              <a:t>Employee Voice</a:t>
            </a:r>
          </a:p>
          <a:p>
            <a:r>
              <a:rPr lang="en-GB" dirty="0" smtClean="0"/>
              <a:t>Management Integrity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enablers</a:t>
            </a:r>
            <a:endParaRPr lang="en-GB" dirty="0"/>
          </a:p>
        </p:txBody>
      </p:sp>
      <p:pic>
        <p:nvPicPr>
          <p:cNvPr id="37890" name="Picture 2" descr="See full size imag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0153" y="1357298"/>
            <a:ext cx="2678925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034" y="2571744"/>
            <a:ext cx="8229600" cy="4525963"/>
          </a:xfrm>
        </p:spPr>
        <p:txBody>
          <a:bodyPr/>
          <a:lstStyle/>
          <a:p>
            <a:r>
              <a:rPr lang="en-GB" dirty="0" smtClean="0"/>
              <a:t>Participation</a:t>
            </a:r>
          </a:p>
          <a:p>
            <a:r>
              <a:rPr lang="en-GB" dirty="0" smtClean="0"/>
              <a:t>Involvement</a:t>
            </a:r>
          </a:p>
          <a:p>
            <a:r>
              <a:rPr lang="en-GB" dirty="0" smtClean="0"/>
              <a:t>Partnership approaches</a:t>
            </a:r>
          </a:p>
          <a:p>
            <a:r>
              <a:rPr lang="en-GB" dirty="0" smtClean="0"/>
              <a:t>Information and Consultation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Consider the difference between the following types of engagement practices:-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Employee participation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Collective rights to become involved in decision-making</a:t>
            </a:r>
          </a:p>
          <a:p>
            <a:pPr eaLnBrk="1" hangingPunct="1"/>
            <a:r>
              <a:rPr lang="en-GB" smtClean="0"/>
              <a:t>Typically relates to an area of decision-making previously controlled by management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Employee involvement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Encouraging the support and commitment to the organisation’s objectives</a:t>
            </a:r>
          </a:p>
          <a:p>
            <a:pPr eaLnBrk="1" hangingPunct="1"/>
            <a:r>
              <a:rPr lang="en-GB" smtClean="0"/>
              <a:t>Largely task-based</a:t>
            </a:r>
          </a:p>
          <a:p>
            <a:pPr eaLnBrk="1" hangingPunct="1"/>
            <a:r>
              <a:rPr lang="en-GB" smtClean="0"/>
              <a:t>Releasing the full potential of people at work</a:t>
            </a:r>
          </a:p>
          <a:p>
            <a:pPr eaLnBrk="1" hangingPunct="1"/>
            <a:r>
              <a:rPr lang="en-GB" smtClean="0"/>
              <a:t>Individualism v collectivism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Employee involvement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Downward involvement – employer sharing information with the employee</a:t>
            </a:r>
          </a:p>
          <a:p>
            <a:pPr eaLnBrk="1" hangingPunct="1"/>
            <a:r>
              <a:rPr lang="en-GB" smtClean="0"/>
              <a:t>Upward involvement – employee identifying problems and helping to resolve them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Employee participation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European Works </a:t>
            </a:r>
            <a:r>
              <a:rPr lang="en-GB" dirty="0" smtClean="0"/>
              <a:t>Council (EWC’s)</a:t>
            </a:r>
            <a:endParaRPr lang="en-GB" dirty="0" smtClean="0"/>
          </a:p>
          <a:p>
            <a:pPr eaLnBrk="1" hangingPunct="1"/>
            <a:r>
              <a:rPr lang="en-GB" dirty="0" smtClean="0"/>
              <a:t>Information and Consultation of Employees Regulations 2004</a:t>
            </a:r>
          </a:p>
          <a:p>
            <a:pPr eaLnBrk="1" hangingPunct="1"/>
            <a:r>
              <a:rPr lang="en-GB" dirty="0" smtClean="0"/>
              <a:t>Democracy in the workplace</a:t>
            </a:r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Improvements to EWCs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Smaller steering committees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Training for members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Clearer definitions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Confidentiality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Expert advice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Preparatory and follow-up meetings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Reduction in period for negotiation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Right to enter company sites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Factors affecting success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Organisation structure</a:t>
            </a:r>
          </a:p>
          <a:p>
            <a:pPr eaLnBrk="1" hangingPunct="1"/>
            <a:r>
              <a:rPr lang="en-GB" smtClean="0"/>
              <a:t>Leadership</a:t>
            </a:r>
          </a:p>
          <a:p>
            <a:pPr eaLnBrk="1" hangingPunct="1"/>
            <a:r>
              <a:rPr lang="en-GB" smtClean="0"/>
              <a:t>Employee style</a:t>
            </a:r>
          </a:p>
          <a:p>
            <a:pPr eaLnBrk="1" hangingPunct="1"/>
            <a:r>
              <a:rPr lang="en-GB" smtClean="0"/>
              <a:t>Power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31</TotalTime>
  <Words>862</Words>
  <Application>Microsoft Office PowerPoint</Application>
  <PresentationFormat>On-screen Show (4:3)</PresentationFormat>
  <Paragraphs>193</Paragraphs>
  <Slides>27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Concourse</vt:lpstr>
      <vt:lpstr>Employee Involvement &amp; Participation </vt:lpstr>
      <vt:lpstr>Aims and Objectives</vt:lpstr>
      <vt:lpstr>Influences of motivation at work</vt:lpstr>
      <vt:lpstr>What are the benefits of involvement and participation?</vt:lpstr>
      <vt:lpstr>Employee engagement – what is it? </vt:lpstr>
      <vt:lpstr>Involvement &amp; Participation</vt:lpstr>
      <vt:lpstr>Involvement  &amp; participation practices </vt:lpstr>
      <vt:lpstr>Human Resource Practices</vt:lpstr>
      <vt:lpstr>Reward</vt:lpstr>
      <vt:lpstr>Different types of employee engagement</vt:lpstr>
      <vt:lpstr>Three dimensions of employee engagement</vt:lpstr>
      <vt:lpstr>Case studies</vt:lpstr>
      <vt:lpstr>Management v leadership?</vt:lpstr>
      <vt:lpstr>Scale of approach</vt:lpstr>
      <vt:lpstr>Leadership</vt:lpstr>
      <vt:lpstr>Behaviours of engaging and disengaging managers</vt:lpstr>
      <vt:lpstr>Levels of engagement in UK organisations</vt:lpstr>
      <vt:lpstr>Main barriers to engagement?</vt:lpstr>
      <vt:lpstr>Employee and Involvement initiatives</vt:lpstr>
      <vt:lpstr>Key enablers</vt:lpstr>
      <vt:lpstr>Consider the difference between the following types of engagement practices:-</vt:lpstr>
      <vt:lpstr>Employee participation</vt:lpstr>
      <vt:lpstr>Employee involvement</vt:lpstr>
      <vt:lpstr>Employee involvement</vt:lpstr>
      <vt:lpstr>Employee participation</vt:lpstr>
      <vt:lpstr>Improvements to EWCs</vt:lpstr>
      <vt:lpstr>Factors affecting success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Influences of motivation at work</dc:title>
  <dc:creator>Samantha Morgan</dc:creator>
  <cp:lastModifiedBy>Samantha Morgan</cp:lastModifiedBy>
  <cp:revision>34</cp:revision>
  <dcterms:created xsi:type="dcterms:W3CDTF">2011-02-25T10:31:13Z</dcterms:created>
  <dcterms:modified xsi:type="dcterms:W3CDTF">2011-03-23T15:13:18Z</dcterms:modified>
</cp:coreProperties>
</file>