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0DB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7E21DA-B6F4-1040-8E45-0062D4B30699}" v="1" dt="2021-04-28T05:47:38.1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5"/>
  </p:normalViewPr>
  <p:slideViewPr>
    <p:cSldViewPr snapToGrid="0" snapToObjects="1">
      <p:cViewPr>
        <p:scale>
          <a:sx n="40" d="100"/>
          <a:sy n="40" d="100"/>
        </p:scale>
        <p:origin x="-424"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Users/wilkesfamily/Documents/Nordic%20Walking%20stats%20.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000" b="0" i="0" u="none" strike="noStrike" kern="1200" cap="none" spc="0" normalizeH="0" baseline="0">
                <a:solidFill>
                  <a:schemeClr val="tx1">
                    <a:lumMod val="65000"/>
                    <a:lumOff val="35000"/>
                  </a:schemeClr>
                </a:solidFill>
                <a:latin typeface="Arial" panose="020B0604020202020204" pitchFamily="34" charset="0"/>
                <a:ea typeface="+mj-ea"/>
                <a:cs typeface="Arial" panose="020B0604020202020204" pitchFamily="34" charset="0"/>
              </a:defRPr>
            </a:pPr>
            <a:r>
              <a:rPr lang="en-GB" sz="3000">
                <a:latin typeface="Arial" panose="020B0604020202020204" pitchFamily="34" charset="0"/>
                <a:cs typeface="Arial" panose="020B0604020202020204" pitchFamily="34" charset="0"/>
              </a:rPr>
              <a:t>Percentage Change in Baseline vs Post Intervention Mean Measurements </a:t>
            </a:r>
          </a:p>
        </c:rich>
      </c:tx>
      <c:overlay val="0"/>
      <c:spPr>
        <a:noFill/>
        <a:ln>
          <a:noFill/>
        </a:ln>
        <a:effectLst/>
      </c:spPr>
      <c:txPr>
        <a:bodyPr rot="0" spcFirstLastPara="1" vertOverflow="ellipsis" vert="horz" wrap="square" anchor="ctr" anchorCtr="1"/>
        <a:lstStyle/>
        <a:p>
          <a:pPr>
            <a:defRPr sz="3000" b="0" i="0" u="none" strike="noStrike" kern="1200" cap="none" spc="0" normalizeH="0" baseline="0">
              <a:solidFill>
                <a:schemeClr val="tx1">
                  <a:lumMod val="65000"/>
                  <a:lumOff val="35000"/>
                </a:schemeClr>
              </a:solidFill>
              <a:latin typeface="Arial" panose="020B0604020202020204" pitchFamily="34" charset="0"/>
              <a:ea typeface="+mj-ea"/>
              <a:cs typeface="Arial" panose="020B0604020202020204" pitchFamily="34" charset="0"/>
            </a:defRPr>
          </a:pPr>
          <a:endParaRPr lang="en-US"/>
        </a:p>
      </c:txPr>
    </c:title>
    <c:autoTitleDeleted val="0"/>
    <c:plotArea>
      <c:layout/>
      <c:barChart>
        <c:barDir val="col"/>
        <c:grouping val="clustered"/>
        <c:varyColors val="0"/>
        <c:ser>
          <c:idx val="0"/>
          <c:order val="0"/>
          <c:tx>
            <c:strRef>
              <c:f>'Main stats and graph'!$R$56</c:f>
              <c:strCache>
                <c:ptCount val="1"/>
                <c:pt idx="0">
                  <c:v>Intervention </c:v>
                </c:pt>
              </c:strCache>
            </c:strRef>
          </c:tx>
          <c:spPr>
            <a:solidFill>
              <a:schemeClr val="accent1"/>
            </a:solidFill>
            <a:ln>
              <a:noFill/>
            </a:ln>
            <a:effectLst/>
          </c:spPr>
          <c:invertIfNegative val="0"/>
          <c:dLbls>
            <c:delete val="1"/>
          </c:dLbls>
          <c:cat>
            <c:strRef>
              <c:f>'Main stats and graph'!$S$55:$AD$55</c:f>
              <c:strCache>
                <c:ptCount val="11"/>
                <c:pt idx="0">
                  <c:v>Sit to 
Stand</c:v>
                </c:pt>
                <c:pt idx="2">
                  <c:v>Biceps 
Curls</c:v>
                </c:pt>
                <c:pt idx="4">
                  <c:v>Functional 
Reach </c:v>
                </c:pt>
                <c:pt idx="6">
                  <c:v>Grip 
Strength 
(Left)</c:v>
                </c:pt>
                <c:pt idx="8">
                  <c:v>Grip 
Strength 
(Right)</c:v>
                </c:pt>
                <c:pt idx="10">
                  <c:v>6 Minute 
Walk </c:v>
                </c:pt>
              </c:strCache>
            </c:strRef>
          </c:cat>
          <c:val>
            <c:numRef>
              <c:f>'Main stats and graph'!$S$56:$AD$56</c:f>
              <c:numCache>
                <c:formatCode>0.00%</c:formatCode>
                <c:ptCount val="12"/>
                <c:pt idx="0">
                  <c:v>0.13196286472148541</c:v>
                </c:pt>
                <c:pt idx="2">
                  <c:v>2.9600394671928328E-3</c:v>
                </c:pt>
                <c:pt idx="4">
                  <c:v>-1.3736263736263608E-2</c:v>
                </c:pt>
                <c:pt idx="6">
                  <c:v>-1.5267175572518995E-2</c:v>
                </c:pt>
                <c:pt idx="8">
                  <c:v>-2.1135646687697102E-2</c:v>
                </c:pt>
                <c:pt idx="10">
                  <c:v>9.0419265753848038E-2</c:v>
                </c:pt>
              </c:numCache>
            </c:numRef>
          </c:val>
          <c:extLst>
            <c:ext xmlns:c16="http://schemas.microsoft.com/office/drawing/2014/chart" uri="{C3380CC4-5D6E-409C-BE32-E72D297353CC}">
              <c16:uniqueId val="{00000000-127C-BC42-BC97-8119CE557970}"/>
            </c:ext>
          </c:extLst>
        </c:ser>
        <c:ser>
          <c:idx val="1"/>
          <c:order val="1"/>
          <c:tx>
            <c:strRef>
              <c:f>'Main stats and graph'!$R$57</c:f>
              <c:strCache>
                <c:ptCount val="1"/>
                <c:pt idx="0">
                  <c:v>Control</c:v>
                </c:pt>
              </c:strCache>
            </c:strRef>
          </c:tx>
          <c:spPr>
            <a:solidFill>
              <a:schemeClr val="accent2"/>
            </a:solidFill>
            <a:ln>
              <a:noFill/>
            </a:ln>
            <a:effectLst/>
          </c:spPr>
          <c:invertIfNegative val="0"/>
          <c:dLbls>
            <c:delete val="1"/>
          </c:dLbls>
          <c:cat>
            <c:strRef>
              <c:f>'Main stats and graph'!$S$55:$AD$55</c:f>
              <c:strCache>
                <c:ptCount val="11"/>
                <c:pt idx="0">
                  <c:v>Sit to 
Stand</c:v>
                </c:pt>
                <c:pt idx="2">
                  <c:v>Biceps 
Curls</c:v>
                </c:pt>
                <c:pt idx="4">
                  <c:v>Functional 
Reach </c:v>
                </c:pt>
                <c:pt idx="6">
                  <c:v>Grip 
Strength 
(Left)</c:v>
                </c:pt>
                <c:pt idx="8">
                  <c:v>Grip 
Strength 
(Right)</c:v>
                </c:pt>
                <c:pt idx="10">
                  <c:v>6 Minute 
Walk </c:v>
                </c:pt>
              </c:strCache>
            </c:strRef>
          </c:cat>
          <c:val>
            <c:numRef>
              <c:f>'Main stats and graph'!$S$57:$AD$57</c:f>
              <c:numCache>
                <c:formatCode>0.00%</c:formatCode>
                <c:ptCount val="12"/>
                <c:pt idx="0">
                  <c:v>5.674740484429068E-2</c:v>
                </c:pt>
                <c:pt idx="2">
                  <c:v>-0.19313304721030042</c:v>
                </c:pt>
                <c:pt idx="4">
                  <c:v>-0.1277239709443099</c:v>
                </c:pt>
                <c:pt idx="6">
                  <c:v>-4.3850267379679161E-2</c:v>
                </c:pt>
                <c:pt idx="8">
                  <c:v>-4.5517241379310354E-2</c:v>
                </c:pt>
                <c:pt idx="10">
                  <c:v>2.7892185973448898E-2</c:v>
                </c:pt>
              </c:numCache>
            </c:numRef>
          </c:val>
          <c:extLst>
            <c:ext xmlns:c16="http://schemas.microsoft.com/office/drawing/2014/chart" uri="{C3380CC4-5D6E-409C-BE32-E72D297353CC}">
              <c16:uniqueId val="{00000001-127C-BC42-BC97-8119CE557970}"/>
            </c:ext>
          </c:extLst>
        </c:ser>
        <c:dLbls>
          <c:dLblPos val="inEnd"/>
          <c:showLegendKey val="0"/>
          <c:showVal val="1"/>
          <c:showCatName val="0"/>
          <c:showSerName val="0"/>
          <c:showPercent val="0"/>
          <c:showBubbleSize val="0"/>
        </c:dLbls>
        <c:gapWidth val="199"/>
        <c:axId val="119681120"/>
        <c:axId val="108826512"/>
      </c:barChart>
      <c:catAx>
        <c:axId val="1196811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2000" b="0" i="0" u="none" strike="noStrike" kern="1200" cap="none" spc="0" normalizeH="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8826512"/>
        <c:crosses val="autoZero"/>
        <c:auto val="1"/>
        <c:lblAlgn val="ctr"/>
        <c:lblOffset val="100"/>
        <c:noMultiLvlLbl val="0"/>
      </c:catAx>
      <c:valAx>
        <c:axId val="108826512"/>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19681120"/>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3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b="0" kern="1200" cap="none" spc="0" normalizeH="0" baseline="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75000"/>
        <a:lumOff val="25000"/>
      </a:schemeClr>
    </cs:fontRef>
    <cs:spPr>
      <a:solidFill>
        <a:schemeClr val="dk1">
          <a:lumMod val="15000"/>
          <a:lumOff val="85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3810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8"/>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50000"/>
            <a:lumOff val="50000"/>
          </a:schemeClr>
        </a:solidFill>
        <a:prstDash val="dash"/>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000" b="0" kern="1200" cap="none" spc="0" normalizeH="0" baseline="0"/>
  </cs:title>
  <cs:trendline>
    <cs:lnRef idx="0">
      <cs:styleClr val="auto"/>
    </cs:lnRef>
    <cs:fillRef idx="0"/>
    <cs:effectRef idx="0"/>
    <cs:fontRef idx="minor">
      <a:schemeClr val="dk1"/>
    </cs:fontRef>
    <cs:spPr>
      <a:ln w="19050" cap="rnd">
        <a:solidFill>
          <a:schemeClr val="phClr"/>
        </a:solidFill>
        <a:round/>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8"/>
            <a:ext cx="25733931" cy="14902050"/>
          </a:xfrm>
        </p:spPr>
        <p:txBody>
          <a:bodyPr anchor="b"/>
          <a:lstStyle>
            <a:lvl1pPr algn="ctr">
              <a:defRPr sz="19865"/>
            </a:lvl1pPr>
          </a:lstStyle>
          <a:p>
            <a:r>
              <a:rPr lang="en-GB"/>
              <a:t>Click to edit Master title style</a:t>
            </a:r>
            <a:endParaRPr lang="en-US" dirty="0"/>
          </a:p>
        </p:txBody>
      </p:sp>
      <p:sp>
        <p:nvSpPr>
          <p:cNvPr id="3" name="Subtitle 2"/>
          <p:cNvSpPr>
            <a:spLocks noGrp="1"/>
          </p:cNvSpPr>
          <p:nvPr>
            <p:ph type="subTitle" idx="1"/>
          </p:nvPr>
        </p:nvSpPr>
        <p:spPr>
          <a:xfrm>
            <a:off x="3784403" y="22481889"/>
            <a:ext cx="22706410" cy="10334331"/>
          </a:xfrm>
        </p:spPr>
        <p:txBody>
          <a:bodyPr/>
          <a:lstStyle>
            <a:lvl1pPr marL="0" indent="0" algn="ctr">
              <a:buNone/>
              <a:defRPr sz="7946"/>
            </a:lvl1pPr>
            <a:lvl2pPr marL="1513714" indent="0" algn="ctr">
              <a:buNone/>
              <a:defRPr sz="6622"/>
            </a:lvl2pPr>
            <a:lvl3pPr marL="3027429" indent="0" algn="ctr">
              <a:buNone/>
              <a:defRPr sz="5960"/>
            </a:lvl3pPr>
            <a:lvl4pPr marL="4541143" indent="0" algn="ctr">
              <a:buNone/>
              <a:defRPr sz="5297"/>
            </a:lvl4pPr>
            <a:lvl5pPr marL="6054857" indent="0" algn="ctr">
              <a:buNone/>
              <a:defRPr sz="5297"/>
            </a:lvl5pPr>
            <a:lvl6pPr marL="7568571" indent="0" algn="ctr">
              <a:buNone/>
              <a:defRPr sz="5297"/>
            </a:lvl6pPr>
            <a:lvl7pPr marL="9082286" indent="0" algn="ctr">
              <a:buNone/>
              <a:defRPr sz="5297"/>
            </a:lvl7pPr>
            <a:lvl8pPr marL="10596000" indent="0" algn="ctr">
              <a:buNone/>
              <a:defRPr sz="5297"/>
            </a:lvl8pPr>
            <a:lvl9pPr marL="12109714" indent="0" algn="ctr">
              <a:buNone/>
              <a:defRPr sz="529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8BFFA64-7F95-A846-841F-278488F32446}" type="datetimeFigureOut">
              <a:rPr lang="en-US" smtClean="0"/>
              <a:t>4/27/21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1140410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BFFA64-7F95-A846-841F-278488F32446}" type="datetimeFigureOut">
              <a:rPr lang="en-US" smtClean="0"/>
              <a:t>4/27/21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249333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5" y="10671231"/>
            <a:ext cx="26112371" cy="17805173"/>
          </a:xfrm>
        </p:spPr>
        <p:txBody>
          <a:bodyPr anchor="b"/>
          <a:lstStyle>
            <a:lvl1pPr>
              <a:defRPr sz="19865"/>
            </a:lvl1pPr>
          </a:lstStyle>
          <a:p>
            <a:r>
              <a:rPr lang="en-GB"/>
              <a:t>Click to edit Master title style</a:t>
            </a:r>
            <a:endParaRPr lang="en-US" dirty="0"/>
          </a:p>
        </p:txBody>
      </p:sp>
      <p:sp>
        <p:nvSpPr>
          <p:cNvPr id="3" name="Text Placeholder 2"/>
          <p:cNvSpPr>
            <a:spLocks noGrp="1"/>
          </p:cNvSpPr>
          <p:nvPr>
            <p:ph type="body" idx="1"/>
          </p:nvPr>
        </p:nvSpPr>
        <p:spPr>
          <a:xfrm>
            <a:off x="2065655" y="28644846"/>
            <a:ext cx="26112371" cy="9363321"/>
          </a:xfrm>
        </p:spPr>
        <p:txBody>
          <a:bodyPr/>
          <a:lstStyle>
            <a:lvl1pPr marL="0" indent="0">
              <a:buNone/>
              <a:defRPr sz="7946">
                <a:solidFill>
                  <a:schemeClr val="tx1"/>
                </a:solidFill>
              </a:defRPr>
            </a:lvl1pPr>
            <a:lvl2pPr marL="1513714" indent="0">
              <a:buNone/>
              <a:defRPr sz="6622">
                <a:solidFill>
                  <a:schemeClr val="tx1">
                    <a:tint val="75000"/>
                  </a:schemeClr>
                </a:solidFill>
              </a:defRPr>
            </a:lvl2pPr>
            <a:lvl3pPr marL="3027429" indent="0">
              <a:buNone/>
              <a:defRPr sz="5960">
                <a:solidFill>
                  <a:schemeClr val="tx1">
                    <a:tint val="75000"/>
                  </a:schemeClr>
                </a:solidFill>
              </a:defRPr>
            </a:lvl3pPr>
            <a:lvl4pPr marL="4541143" indent="0">
              <a:buNone/>
              <a:defRPr sz="5297">
                <a:solidFill>
                  <a:schemeClr val="tx1">
                    <a:tint val="75000"/>
                  </a:schemeClr>
                </a:solidFill>
              </a:defRPr>
            </a:lvl4pPr>
            <a:lvl5pPr marL="6054857" indent="0">
              <a:buNone/>
              <a:defRPr sz="5297">
                <a:solidFill>
                  <a:schemeClr val="tx1">
                    <a:tint val="75000"/>
                  </a:schemeClr>
                </a:solidFill>
              </a:defRPr>
            </a:lvl5pPr>
            <a:lvl6pPr marL="7568571" indent="0">
              <a:buNone/>
              <a:defRPr sz="5297">
                <a:solidFill>
                  <a:schemeClr val="tx1">
                    <a:tint val="75000"/>
                  </a:schemeClr>
                </a:solidFill>
              </a:defRPr>
            </a:lvl6pPr>
            <a:lvl7pPr marL="9082286" indent="0">
              <a:buNone/>
              <a:defRPr sz="5297">
                <a:solidFill>
                  <a:schemeClr val="tx1">
                    <a:tint val="75000"/>
                  </a:schemeClr>
                </a:solidFill>
              </a:defRPr>
            </a:lvl7pPr>
            <a:lvl8pPr marL="10596000" indent="0">
              <a:buNone/>
              <a:defRPr sz="5297">
                <a:solidFill>
                  <a:schemeClr val="tx1">
                    <a:tint val="75000"/>
                  </a:schemeClr>
                </a:solidFill>
              </a:defRPr>
            </a:lvl8pPr>
            <a:lvl9pPr marL="12109714" indent="0">
              <a:buNone/>
              <a:defRPr sz="529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8BFFA64-7F95-A846-841F-278488F32446}" type="datetimeFigureOut">
              <a:rPr lang="en-US" smtClean="0"/>
              <a:t>4/27/21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726401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8BFFA64-7F95-A846-841F-278488F32446}" type="datetimeFigureOut">
              <a:rPr lang="en-US" smtClean="0"/>
              <a:t>4/27/21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1569826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5" y="2278914"/>
            <a:ext cx="26112371"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10492871"/>
            <a:ext cx="12807832" cy="5142393"/>
          </a:xfrm>
        </p:spPr>
        <p:txBody>
          <a:bodyPr anchor="b"/>
          <a:lstStyle>
            <a:lvl1pPr marL="0" indent="0">
              <a:buNone/>
              <a:defRPr sz="7946" b="1"/>
            </a:lvl1pPr>
            <a:lvl2pPr marL="1513714" indent="0">
              <a:buNone/>
              <a:defRPr sz="6622" b="1"/>
            </a:lvl2pPr>
            <a:lvl3pPr marL="3027429" indent="0">
              <a:buNone/>
              <a:defRPr sz="5960" b="1"/>
            </a:lvl3pPr>
            <a:lvl4pPr marL="4541143" indent="0">
              <a:buNone/>
              <a:defRPr sz="5297" b="1"/>
            </a:lvl4pPr>
            <a:lvl5pPr marL="6054857" indent="0">
              <a:buNone/>
              <a:defRPr sz="5297" b="1"/>
            </a:lvl5pPr>
            <a:lvl6pPr marL="7568571" indent="0">
              <a:buNone/>
              <a:defRPr sz="5297" b="1"/>
            </a:lvl6pPr>
            <a:lvl7pPr marL="9082286" indent="0">
              <a:buNone/>
              <a:defRPr sz="5297" b="1"/>
            </a:lvl7pPr>
            <a:lvl8pPr marL="10596000" indent="0">
              <a:buNone/>
              <a:defRPr sz="5297" b="1"/>
            </a:lvl8pPr>
            <a:lvl9pPr marL="12109714" indent="0">
              <a:buNone/>
              <a:defRPr sz="5297" b="1"/>
            </a:lvl9pPr>
          </a:lstStyle>
          <a:p>
            <a:pPr lvl="0"/>
            <a:r>
              <a:rPr lang="en-GB"/>
              <a:t>Click to edit Master text styles</a:t>
            </a:r>
          </a:p>
        </p:txBody>
      </p:sp>
      <p:sp>
        <p:nvSpPr>
          <p:cNvPr id="4" name="Content Placeholder 3"/>
          <p:cNvSpPr>
            <a:spLocks noGrp="1"/>
          </p:cNvSpPr>
          <p:nvPr>
            <p:ph sz="half" idx="2"/>
          </p:nvPr>
        </p:nvSpPr>
        <p:spPr>
          <a:xfrm>
            <a:off x="2085368" y="15635265"/>
            <a:ext cx="12807832"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9" y="10492871"/>
            <a:ext cx="12870909" cy="5142393"/>
          </a:xfrm>
        </p:spPr>
        <p:txBody>
          <a:bodyPr anchor="b"/>
          <a:lstStyle>
            <a:lvl1pPr marL="0" indent="0">
              <a:buNone/>
              <a:defRPr sz="7946" b="1"/>
            </a:lvl1pPr>
            <a:lvl2pPr marL="1513714" indent="0">
              <a:buNone/>
              <a:defRPr sz="6622" b="1"/>
            </a:lvl2pPr>
            <a:lvl3pPr marL="3027429" indent="0">
              <a:buNone/>
              <a:defRPr sz="5960" b="1"/>
            </a:lvl3pPr>
            <a:lvl4pPr marL="4541143" indent="0">
              <a:buNone/>
              <a:defRPr sz="5297" b="1"/>
            </a:lvl4pPr>
            <a:lvl5pPr marL="6054857" indent="0">
              <a:buNone/>
              <a:defRPr sz="5297" b="1"/>
            </a:lvl5pPr>
            <a:lvl6pPr marL="7568571" indent="0">
              <a:buNone/>
              <a:defRPr sz="5297" b="1"/>
            </a:lvl6pPr>
            <a:lvl7pPr marL="9082286" indent="0">
              <a:buNone/>
              <a:defRPr sz="5297" b="1"/>
            </a:lvl7pPr>
            <a:lvl8pPr marL="10596000" indent="0">
              <a:buNone/>
              <a:defRPr sz="5297" b="1"/>
            </a:lvl8pPr>
            <a:lvl9pPr marL="12109714" indent="0">
              <a:buNone/>
              <a:defRPr sz="5297" b="1"/>
            </a:lvl9pPr>
          </a:lstStyle>
          <a:p>
            <a:pPr lvl="0"/>
            <a:r>
              <a:rPr lang="en-GB"/>
              <a:t>Click to edit Master text styles</a:t>
            </a:r>
          </a:p>
        </p:txBody>
      </p:sp>
      <p:sp>
        <p:nvSpPr>
          <p:cNvPr id="6" name="Content Placeholder 5"/>
          <p:cNvSpPr>
            <a:spLocks noGrp="1"/>
          </p:cNvSpPr>
          <p:nvPr>
            <p:ph sz="quarter" idx="4"/>
          </p:nvPr>
        </p:nvSpPr>
        <p:spPr>
          <a:xfrm>
            <a:off x="15326829" y="15635265"/>
            <a:ext cx="12870909"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8BFFA64-7F95-A846-841F-278488F32446}" type="datetimeFigureOut">
              <a:rPr lang="en-US" smtClean="0"/>
              <a:t>4/27/21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2429467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8BFFA64-7F95-A846-841F-278488F32446}" type="datetimeFigureOut">
              <a:rPr lang="en-US" smtClean="0"/>
              <a:t>4/27/21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1216926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BFFA64-7F95-A846-841F-278488F32446}" type="datetimeFigureOut">
              <a:rPr lang="en-US" smtClean="0"/>
              <a:t>4/27/21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34497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5" y="2853585"/>
            <a:ext cx="9764544" cy="9987546"/>
          </a:xfrm>
        </p:spPr>
        <p:txBody>
          <a:bodyPr anchor="b"/>
          <a:lstStyle>
            <a:lvl1pPr>
              <a:defRPr sz="10595"/>
            </a:lvl1pPr>
          </a:lstStyle>
          <a:p>
            <a:r>
              <a:rPr lang="en-GB"/>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5" y="12841130"/>
            <a:ext cx="9764544" cy="23789780"/>
          </a:xfrm>
        </p:spPr>
        <p:txBody>
          <a:bodyPr/>
          <a:lstStyle>
            <a:lvl1pPr marL="0" indent="0">
              <a:buNone/>
              <a:defRPr sz="5297"/>
            </a:lvl1pPr>
            <a:lvl2pPr marL="1513714" indent="0">
              <a:buNone/>
              <a:defRPr sz="4635"/>
            </a:lvl2pPr>
            <a:lvl3pPr marL="3027429" indent="0">
              <a:buNone/>
              <a:defRPr sz="3973"/>
            </a:lvl3pPr>
            <a:lvl4pPr marL="4541143" indent="0">
              <a:buNone/>
              <a:defRPr sz="3311"/>
            </a:lvl4pPr>
            <a:lvl5pPr marL="6054857" indent="0">
              <a:buNone/>
              <a:defRPr sz="3311"/>
            </a:lvl5pPr>
            <a:lvl6pPr marL="7568571" indent="0">
              <a:buNone/>
              <a:defRPr sz="3311"/>
            </a:lvl6pPr>
            <a:lvl7pPr marL="9082286" indent="0">
              <a:buNone/>
              <a:defRPr sz="3311"/>
            </a:lvl7pPr>
            <a:lvl8pPr marL="10596000" indent="0">
              <a:buNone/>
              <a:defRPr sz="3311"/>
            </a:lvl8pPr>
            <a:lvl9pPr marL="12109714"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B8BFFA64-7F95-A846-841F-278488F32446}" type="datetimeFigureOut">
              <a:rPr lang="en-US" smtClean="0"/>
              <a:t>4/27/21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3366573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5" y="2853585"/>
            <a:ext cx="9764544" cy="9987546"/>
          </a:xfrm>
        </p:spPr>
        <p:txBody>
          <a:bodyPr anchor="b"/>
          <a:lstStyle>
            <a:lvl1pPr>
              <a:defRPr sz="10595"/>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14" indent="0">
              <a:buNone/>
              <a:defRPr sz="9271"/>
            </a:lvl2pPr>
            <a:lvl3pPr marL="3027429" indent="0">
              <a:buNone/>
              <a:defRPr sz="7946"/>
            </a:lvl3pPr>
            <a:lvl4pPr marL="4541143" indent="0">
              <a:buNone/>
              <a:defRPr sz="6622"/>
            </a:lvl4pPr>
            <a:lvl5pPr marL="6054857" indent="0">
              <a:buNone/>
              <a:defRPr sz="6622"/>
            </a:lvl5pPr>
            <a:lvl6pPr marL="7568571" indent="0">
              <a:buNone/>
              <a:defRPr sz="6622"/>
            </a:lvl6pPr>
            <a:lvl7pPr marL="9082286" indent="0">
              <a:buNone/>
              <a:defRPr sz="6622"/>
            </a:lvl7pPr>
            <a:lvl8pPr marL="10596000" indent="0">
              <a:buNone/>
              <a:defRPr sz="6622"/>
            </a:lvl8pPr>
            <a:lvl9pPr marL="12109714" indent="0">
              <a:buNone/>
              <a:defRPr sz="6622"/>
            </a:lvl9pPr>
          </a:lstStyle>
          <a:p>
            <a:r>
              <a:rPr lang="en-GB"/>
              <a:t>Click icon to add picture</a:t>
            </a:r>
            <a:endParaRPr lang="en-US" dirty="0"/>
          </a:p>
        </p:txBody>
      </p:sp>
      <p:sp>
        <p:nvSpPr>
          <p:cNvPr id="4" name="Text Placeholder 3"/>
          <p:cNvSpPr>
            <a:spLocks noGrp="1"/>
          </p:cNvSpPr>
          <p:nvPr>
            <p:ph type="body" sz="half" idx="2"/>
          </p:nvPr>
        </p:nvSpPr>
        <p:spPr>
          <a:xfrm>
            <a:off x="2085365" y="12841130"/>
            <a:ext cx="9764544" cy="23789780"/>
          </a:xfrm>
        </p:spPr>
        <p:txBody>
          <a:bodyPr/>
          <a:lstStyle>
            <a:lvl1pPr marL="0" indent="0">
              <a:buNone/>
              <a:defRPr sz="5297"/>
            </a:lvl1pPr>
            <a:lvl2pPr marL="1513714" indent="0">
              <a:buNone/>
              <a:defRPr sz="4635"/>
            </a:lvl2pPr>
            <a:lvl3pPr marL="3027429" indent="0">
              <a:buNone/>
              <a:defRPr sz="3973"/>
            </a:lvl3pPr>
            <a:lvl4pPr marL="4541143" indent="0">
              <a:buNone/>
              <a:defRPr sz="3311"/>
            </a:lvl4pPr>
            <a:lvl5pPr marL="6054857" indent="0">
              <a:buNone/>
              <a:defRPr sz="3311"/>
            </a:lvl5pPr>
            <a:lvl6pPr marL="7568571" indent="0">
              <a:buNone/>
              <a:defRPr sz="3311"/>
            </a:lvl6pPr>
            <a:lvl7pPr marL="9082286" indent="0">
              <a:buNone/>
              <a:defRPr sz="3311"/>
            </a:lvl7pPr>
            <a:lvl8pPr marL="10596000" indent="0">
              <a:buNone/>
              <a:defRPr sz="3311"/>
            </a:lvl8pPr>
            <a:lvl9pPr marL="12109714"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B8BFFA64-7F95-A846-841F-278488F32446}" type="datetimeFigureOut">
              <a:rPr lang="en-US" smtClean="0"/>
              <a:t>4/27/21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3438292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BFFA64-7F95-A846-841F-278488F32446}" type="datetimeFigureOut">
              <a:rPr lang="en-US" smtClean="0"/>
              <a:t>4/27/21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418689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2" y="2278904"/>
            <a:ext cx="6528093"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4" y="2278904"/>
            <a:ext cx="19205838"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BFFA64-7F95-A846-841F-278488F32446}" type="datetimeFigureOut">
              <a:rPr lang="en-US" smtClean="0"/>
              <a:t>4/27/21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9290CE-2CDB-D342-ADF4-A0385B7B9B3B}" type="slidenum">
              <a:rPr lang="en-US" smtClean="0"/>
              <a:t>‹#›</a:t>
            </a:fld>
            <a:endParaRPr lang="en-US"/>
          </a:p>
        </p:txBody>
      </p:sp>
    </p:spTree>
    <p:extLst>
      <p:ext uri="{BB962C8B-B14F-4D97-AF65-F5344CB8AC3E}">
        <p14:creationId xmlns:p14="http://schemas.microsoft.com/office/powerpoint/2010/main" val="3938979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2" y="2278914"/>
            <a:ext cx="26112371"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2" y="11394520"/>
            <a:ext cx="26112371"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2"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B8BFFA64-7F95-A846-841F-278488F32446}" type="datetimeFigureOut">
              <a:rPr lang="en-US" smtClean="0"/>
              <a:t>4/27/21</a:t>
            </a:fld>
            <a:endParaRPr lang="en-US"/>
          </a:p>
        </p:txBody>
      </p:sp>
      <p:sp>
        <p:nvSpPr>
          <p:cNvPr id="5" name="Footer Placeholder 4"/>
          <p:cNvSpPr>
            <a:spLocks noGrp="1"/>
          </p:cNvSpPr>
          <p:nvPr>
            <p:ph type="ftr" sz="quarter" idx="3"/>
          </p:nvPr>
        </p:nvSpPr>
        <p:spPr>
          <a:xfrm>
            <a:off x="10028666"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70"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B49290CE-2CDB-D342-ADF4-A0385B7B9B3B}" type="slidenum">
              <a:rPr lang="en-US" smtClean="0"/>
              <a:t>‹#›</a:t>
            </a:fld>
            <a:endParaRPr lang="en-US"/>
          </a:p>
        </p:txBody>
      </p:sp>
    </p:spTree>
    <p:extLst>
      <p:ext uri="{BB962C8B-B14F-4D97-AF65-F5344CB8AC3E}">
        <p14:creationId xmlns:p14="http://schemas.microsoft.com/office/powerpoint/2010/main" val="10430415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3027429"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58" indent="-756858" algn="l" defTabSz="3027429"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571" indent="-756858" algn="l" defTabSz="3027429"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286" indent="-756858" algn="l" defTabSz="3027429"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000" indent="-756858" algn="l" defTabSz="3027429"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715" indent="-756858" algn="l" defTabSz="3027429"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429" indent="-756858" algn="l" defTabSz="3027429"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143" indent="-756858" algn="l" defTabSz="3027429"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2857" indent="-756858" algn="l" defTabSz="3027429"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572" indent="-756858" algn="l" defTabSz="3027429"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29" rtl="0" eaLnBrk="1" latinLnBrk="0" hangingPunct="1">
        <a:defRPr sz="5960" kern="1200">
          <a:solidFill>
            <a:schemeClr val="tx1"/>
          </a:solidFill>
          <a:latin typeface="+mn-lt"/>
          <a:ea typeface="+mn-ea"/>
          <a:cs typeface="+mn-cs"/>
        </a:defRPr>
      </a:lvl1pPr>
      <a:lvl2pPr marL="1513714" algn="l" defTabSz="3027429" rtl="0" eaLnBrk="1" latinLnBrk="0" hangingPunct="1">
        <a:defRPr sz="5960" kern="1200">
          <a:solidFill>
            <a:schemeClr val="tx1"/>
          </a:solidFill>
          <a:latin typeface="+mn-lt"/>
          <a:ea typeface="+mn-ea"/>
          <a:cs typeface="+mn-cs"/>
        </a:defRPr>
      </a:lvl2pPr>
      <a:lvl3pPr marL="3027429" algn="l" defTabSz="3027429" rtl="0" eaLnBrk="1" latinLnBrk="0" hangingPunct="1">
        <a:defRPr sz="5960" kern="1200">
          <a:solidFill>
            <a:schemeClr val="tx1"/>
          </a:solidFill>
          <a:latin typeface="+mn-lt"/>
          <a:ea typeface="+mn-ea"/>
          <a:cs typeface="+mn-cs"/>
        </a:defRPr>
      </a:lvl3pPr>
      <a:lvl4pPr marL="4541143" algn="l" defTabSz="3027429" rtl="0" eaLnBrk="1" latinLnBrk="0" hangingPunct="1">
        <a:defRPr sz="5960" kern="1200">
          <a:solidFill>
            <a:schemeClr val="tx1"/>
          </a:solidFill>
          <a:latin typeface="+mn-lt"/>
          <a:ea typeface="+mn-ea"/>
          <a:cs typeface="+mn-cs"/>
        </a:defRPr>
      </a:lvl4pPr>
      <a:lvl5pPr marL="6054857" algn="l" defTabSz="3027429" rtl="0" eaLnBrk="1" latinLnBrk="0" hangingPunct="1">
        <a:defRPr sz="5960" kern="1200">
          <a:solidFill>
            <a:schemeClr val="tx1"/>
          </a:solidFill>
          <a:latin typeface="+mn-lt"/>
          <a:ea typeface="+mn-ea"/>
          <a:cs typeface="+mn-cs"/>
        </a:defRPr>
      </a:lvl5pPr>
      <a:lvl6pPr marL="7568571" algn="l" defTabSz="3027429" rtl="0" eaLnBrk="1" latinLnBrk="0" hangingPunct="1">
        <a:defRPr sz="5960" kern="1200">
          <a:solidFill>
            <a:schemeClr val="tx1"/>
          </a:solidFill>
          <a:latin typeface="+mn-lt"/>
          <a:ea typeface="+mn-ea"/>
          <a:cs typeface="+mn-cs"/>
        </a:defRPr>
      </a:lvl6pPr>
      <a:lvl7pPr marL="9082286" algn="l" defTabSz="3027429" rtl="0" eaLnBrk="1" latinLnBrk="0" hangingPunct="1">
        <a:defRPr sz="5960" kern="1200">
          <a:solidFill>
            <a:schemeClr val="tx1"/>
          </a:solidFill>
          <a:latin typeface="+mn-lt"/>
          <a:ea typeface="+mn-ea"/>
          <a:cs typeface="+mn-cs"/>
        </a:defRPr>
      </a:lvl7pPr>
      <a:lvl8pPr marL="10596000" algn="l" defTabSz="3027429" rtl="0" eaLnBrk="1" latinLnBrk="0" hangingPunct="1">
        <a:defRPr sz="5960" kern="1200">
          <a:solidFill>
            <a:schemeClr val="tx1"/>
          </a:solidFill>
          <a:latin typeface="+mn-lt"/>
          <a:ea typeface="+mn-ea"/>
          <a:cs typeface="+mn-cs"/>
        </a:defRPr>
      </a:lvl8pPr>
      <a:lvl9pPr marL="12109714" algn="l" defTabSz="3027429"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tiff"/><Relationship Id="rId1" Type="http://schemas.openxmlformats.org/officeDocument/2006/relationships/slideLayout" Target="../slideLayouts/slideLayout1.xml"/><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89C4B4-E0F6-7749-8DF6-09B335A0A88A}"/>
              </a:ext>
            </a:extLst>
          </p:cNvPr>
          <p:cNvSpPr txBox="1"/>
          <p:nvPr/>
        </p:nvSpPr>
        <p:spPr>
          <a:xfrm>
            <a:off x="360303" y="277970"/>
            <a:ext cx="29589413" cy="2554545"/>
          </a:xfrm>
          <a:prstGeom prst="rect">
            <a:avLst/>
          </a:prstGeom>
          <a:solidFill>
            <a:srgbClr val="40DBEF">
              <a:alpha val="65882"/>
            </a:srgbClr>
          </a:solidFill>
        </p:spPr>
        <p:txBody>
          <a:bodyPr wrap="square" rtlCol="0">
            <a:spAutoFit/>
          </a:bodyPr>
          <a:lstStyle/>
          <a:p>
            <a:r>
              <a:rPr lang="en-US" sz="8000" dirty="0">
                <a:latin typeface="Arial" panose="020B0604020202020204" pitchFamily="34" charset="0"/>
                <a:cs typeface="Arial" panose="020B0604020202020204" pitchFamily="34" charset="0"/>
              </a:rPr>
              <a:t>The Impact of a Nordic Walking Intervention on </a:t>
            </a:r>
          </a:p>
          <a:p>
            <a:r>
              <a:rPr lang="en-US" sz="8000" dirty="0">
                <a:latin typeface="Arial" panose="020B0604020202020204" pitchFamily="34" charset="0"/>
                <a:cs typeface="Arial" panose="020B0604020202020204" pitchFamily="34" charset="0"/>
              </a:rPr>
              <a:t>Physical Fitness and Quality of Life in Older Adults </a:t>
            </a:r>
          </a:p>
        </p:txBody>
      </p:sp>
      <p:sp>
        <p:nvSpPr>
          <p:cNvPr id="28" name="TextBox 27">
            <a:extLst>
              <a:ext uri="{FF2B5EF4-FFF2-40B4-BE49-F238E27FC236}">
                <a16:creationId xmlns:a16="http://schemas.microsoft.com/office/drawing/2014/main" id="{3E88F262-E385-6C47-BC79-C19ABA57DF05}"/>
              </a:ext>
            </a:extLst>
          </p:cNvPr>
          <p:cNvSpPr txBox="1"/>
          <p:nvPr/>
        </p:nvSpPr>
        <p:spPr>
          <a:xfrm>
            <a:off x="360301" y="4604841"/>
            <a:ext cx="29118212" cy="1631216"/>
          </a:xfrm>
          <a:prstGeom prst="rect">
            <a:avLst/>
          </a:prstGeom>
          <a:solidFill>
            <a:srgbClr val="40DBEF"/>
          </a:solidFill>
          <a:ln>
            <a:solidFill>
              <a:schemeClr val="accent1"/>
            </a:solidFill>
          </a:ln>
        </p:spPr>
        <p:txBody>
          <a:bodyPr wrap="square" rtlCol="0">
            <a:spAutoFit/>
          </a:bodyPr>
          <a:lstStyle/>
          <a:p>
            <a:r>
              <a:rPr lang="en-US" sz="10000" dirty="0">
                <a:latin typeface="Arial" panose="020B0604020202020204" pitchFamily="34" charset="0"/>
                <a:cs typeface="Arial" panose="020B0604020202020204" pitchFamily="34" charset="0"/>
              </a:rPr>
              <a:t>Background</a:t>
            </a:r>
          </a:p>
        </p:txBody>
      </p:sp>
      <p:sp>
        <p:nvSpPr>
          <p:cNvPr id="31" name="TextBox 30">
            <a:extLst>
              <a:ext uri="{FF2B5EF4-FFF2-40B4-BE49-F238E27FC236}">
                <a16:creationId xmlns:a16="http://schemas.microsoft.com/office/drawing/2014/main" id="{B6B2DA49-EBCF-D54D-9C58-9EC39E321D7F}"/>
              </a:ext>
            </a:extLst>
          </p:cNvPr>
          <p:cNvSpPr txBox="1"/>
          <p:nvPr/>
        </p:nvSpPr>
        <p:spPr>
          <a:xfrm>
            <a:off x="339177" y="12078653"/>
            <a:ext cx="5959010" cy="1631216"/>
          </a:xfrm>
          <a:prstGeom prst="rect">
            <a:avLst/>
          </a:prstGeom>
          <a:solidFill>
            <a:srgbClr val="40DBEF"/>
          </a:solidFill>
          <a:ln>
            <a:solidFill>
              <a:schemeClr val="accent1"/>
            </a:solidFill>
          </a:ln>
        </p:spPr>
        <p:txBody>
          <a:bodyPr wrap="square" rtlCol="0">
            <a:spAutoFit/>
          </a:bodyPr>
          <a:lstStyle/>
          <a:p>
            <a:r>
              <a:rPr lang="en-US" sz="10000" dirty="0">
                <a:latin typeface="Arial" panose="020B0604020202020204" pitchFamily="34" charset="0"/>
                <a:cs typeface="Arial" panose="020B0604020202020204" pitchFamily="34" charset="0"/>
              </a:rPr>
              <a:t>Objective </a:t>
            </a:r>
          </a:p>
        </p:txBody>
      </p:sp>
      <p:sp>
        <p:nvSpPr>
          <p:cNvPr id="32" name="TextBox 31">
            <a:extLst>
              <a:ext uri="{FF2B5EF4-FFF2-40B4-BE49-F238E27FC236}">
                <a16:creationId xmlns:a16="http://schemas.microsoft.com/office/drawing/2014/main" id="{2C1930B8-2D7D-BB4A-93A8-84FADCF96599}"/>
              </a:ext>
            </a:extLst>
          </p:cNvPr>
          <p:cNvSpPr txBox="1"/>
          <p:nvPr/>
        </p:nvSpPr>
        <p:spPr>
          <a:xfrm>
            <a:off x="325496" y="37619757"/>
            <a:ext cx="29313456" cy="1631216"/>
          </a:xfrm>
          <a:prstGeom prst="rect">
            <a:avLst/>
          </a:prstGeom>
          <a:solidFill>
            <a:srgbClr val="40DBEF"/>
          </a:solidFill>
          <a:ln>
            <a:solidFill>
              <a:schemeClr val="accent1"/>
            </a:solidFill>
          </a:ln>
        </p:spPr>
        <p:txBody>
          <a:bodyPr wrap="square" rtlCol="0">
            <a:spAutoFit/>
          </a:bodyPr>
          <a:lstStyle/>
          <a:p>
            <a:r>
              <a:rPr lang="en-US" sz="10000" dirty="0">
                <a:latin typeface="Arial" panose="020B0604020202020204" pitchFamily="34" charset="0"/>
                <a:cs typeface="Arial" panose="020B0604020202020204" pitchFamily="34" charset="0"/>
              </a:rPr>
              <a:t>Conclusion</a:t>
            </a:r>
          </a:p>
        </p:txBody>
      </p:sp>
      <p:sp>
        <p:nvSpPr>
          <p:cNvPr id="33" name="TextBox 32">
            <a:extLst>
              <a:ext uri="{FF2B5EF4-FFF2-40B4-BE49-F238E27FC236}">
                <a16:creationId xmlns:a16="http://schemas.microsoft.com/office/drawing/2014/main" id="{BB368002-11F7-194A-AAD9-216615CDA3AB}"/>
              </a:ext>
            </a:extLst>
          </p:cNvPr>
          <p:cNvSpPr txBox="1"/>
          <p:nvPr/>
        </p:nvSpPr>
        <p:spPr>
          <a:xfrm>
            <a:off x="6705599" y="12040093"/>
            <a:ext cx="22716981" cy="1631216"/>
          </a:xfrm>
          <a:prstGeom prst="rect">
            <a:avLst/>
          </a:prstGeom>
          <a:solidFill>
            <a:srgbClr val="40DBEF"/>
          </a:solidFill>
          <a:ln>
            <a:solidFill>
              <a:schemeClr val="accent1"/>
            </a:solidFill>
          </a:ln>
        </p:spPr>
        <p:txBody>
          <a:bodyPr wrap="square" rtlCol="0">
            <a:spAutoFit/>
          </a:bodyPr>
          <a:lstStyle/>
          <a:p>
            <a:pPr algn="ctr"/>
            <a:r>
              <a:rPr lang="en-US" sz="10000" dirty="0">
                <a:latin typeface="Arial" panose="020B0604020202020204" pitchFamily="34" charset="0"/>
                <a:cs typeface="Arial" panose="020B0604020202020204" pitchFamily="34" charset="0"/>
              </a:rPr>
              <a:t>Methodology</a:t>
            </a:r>
          </a:p>
        </p:txBody>
      </p:sp>
      <p:sp>
        <p:nvSpPr>
          <p:cNvPr id="34" name="TextBox 33">
            <a:extLst>
              <a:ext uri="{FF2B5EF4-FFF2-40B4-BE49-F238E27FC236}">
                <a16:creationId xmlns:a16="http://schemas.microsoft.com/office/drawing/2014/main" id="{185F9A95-97A6-D24C-BEE7-95E1AD0A4F26}"/>
              </a:ext>
            </a:extLst>
          </p:cNvPr>
          <p:cNvSpPr txBox="1"/>
          <p:nvPr/>
        </p:nvSpPr>
        <p:spPr>
          <a:xfrm>
            <a:off x="6705599" y="25210306"/>
            <a:ext cx="22716980" cy="1631216"/>
          </a:xfrm>
          <a:prstGeom prst="rect">
            <a:avLst/>
          </a:prstGeom>
          <a:solidFill>
            <a:srgbClr val="40DBEF"/>
          </a:solidFill>
          <a:ln>
            <a:solidFill>
              <a:schemeClr val="accent1"/>
            </a:solidFill>
          </a:ln>
        </p:spPr>
        <p:txBody>
          <a:bodyPr wrap="square" rtlCol="0">
            <a:spAutoFit/>
          </a:bodyPr>
          <a:lstStyle/>
          <a:p>
            <a:pPr algn="ctr"/>
            <a:r>
              <a:rPr lang="en-US" sz="10000" dirty="0">
                <a:latin typeface="Arial" panose="020B0604020202020204" pitchFamily="34" charset="0"/>
                <a:cs typeface="Arial" panose="020B0604020202020204" pitchFamily="34" charset="0"/>
              </a:rPr>
              <a:t>Results</a:t>
            </a:r>
          </a:p>
        </p:txBody>
      </p:sp>
      <p:sp>
        <p:nvSpPr>
          <p:cNvPr id="36" name="TextBox 35">
            <a:extLst>
              <a:ext uri="{FF2B5EF4-FFF2-40B4-BE49-F238E27FC236}">
                <a16:creationId xmlns:a16="http://schemas.microsoft.com/office/drawing/2014/main" id="{96EB1835-725E-C442-A75D-C430ACA1DCFF}"/>
              </a:ext>
            </a:extLst>
          </p:cNvPr>
          <p:cNvSpPr txBox="1"/>
          <p:nvPr/>
        </p:nvSpPr>
        <p:spPr>
          <a:xfrm>
            <a:off x="325497" y="3017015"/>
            <a:ext cx="29624219" cy="1015663"/>
          </a:xfrm>
          <a:prstGeom prst="rect">
            <a:avLst/>
          </a:prstGeom>
          <a:noFill/>
        </p:spPr>
        <p:txBody>
          <a:bodyPr wrap="square" rtlCol="0">
            <a:spAutoFit/>
          </a:bodyPr>
          <a:lstStyle/>
          <a:p>
            <a:pPr algn="ctr"/>
            <a:r>
              <a:rPr lang="en-US" sz="6000" dirty="0" err="1">
                <a:latin typeface="Arial" panose="020B0604020202020204" pitchFamily="34" charset="0"/>
                <a:cs typeface="Arial" panose="020B0604020202020204" pitchFamily="34" charset="0"/>
              </a:rPr>
              <a:t>Lewys</a:t>
            </a:r>
            <a:r>
              <a:rPr lang="en-US" sz="6000" dirty="0">
                <a:latin typeface="Arial" panose="020B0604020202020204" pitchFamily="34" charset="0"/>
                <a:cs typeface="Arial" panose="020B0604020202020204" pitchFamily="34" charset="0"/>
              </a:rPr>
              <a:t> Wilkes, BSc Sport Therapy, University of Wales Trinity St David.</a:t>
            </a:r>
          </a:p>
        </p:txBody>
      </p:sp>
      <p:sp>
        <p:nvSpPr>
          <p:cNvPr id="37" name="TextBox 36">
            <a:extLst>
              <a:ext uri="{FF2B5EF4-FFF2-40B4-BE49-F238E27FC236}">
                <a16:creationId xmlns:a16="http://schemas.microsoft.com/office/drawing/2014/main" id="{B41A0194-0C0E-4045-9347-12826E643FD0}"/>
              </a:ext>
            </a:extLst>
          </p:cNvPr>
          <p:cNvSpPr txBox="1"/>
          <p:nvPr/>
        </p:nvSpPr>
        <p:spPr>
          <a:xfrm>
            <a:off x="325496" y="6359455"/>
            <a:ext cx="29153017" cy="5632311"/>
          </a:xfrm>
          <a:prstGeom prst="rect">
            <a:avLst/>
          </a:prstGeom>
          <a:solidFill>
            <a:schemeClr val="bg1"/>
          </a:solidFill>
          <a:ln>
            <a:solidFill>
              <a:schemeClr val="bg1"/>
            </a:solidFill>
          </a:ln>
        </p:spPr>
        <p:txBody>
          <a:bodyPr wrap="square" rtlCol="0">
            <a:spAutoFit/>
          </a:bodyPr>
          <a:lstStyle/>
          <a:p>
            <a:r>
              <a:rPr lang="en-US" sz="4000" dirty="0">
                <a:latin typeface="Arial" panose="020B0604020202020204" pitchFamily="34" charset="0"/>
                <a:cs typeface="Arial" panose="020B0604020202020204" pitchFamily="34" charset="0"/>
              </a:rPr>
              <a:t>As populations continue to extend life expectancy, maintaining physical fitness levels is crucial in reducing the risk of diseases which older age is a risk factor for. These include cardiovascular disease, strokes and certain types of cancer (Langhammer </a:t>
            </a:r>
            <a:r>
              <a:rPr lang="en-US" sz="4000" i="1" dirty="0">
                <a:latin typeface="Arial" panose="020B0604020202020204" pitchFamily="34" charset="0"/>
                <a:cs typeface="Arial" panose="020B0604020202020204" pitchFamily="34" charset="0"/>
              </a:rPr>
              <a:t>et al.,</a:t>
            </a:r>
            <a:r>
              <a:rPr lang="en-US" sz="4000" dirty="0">
                <a:latin typeface="Arial" panose="020B0604020202020204" pitchFamily="34" charset="0"/>
                <a:cs typeface="Arial" panose="020B0604020202020204" pitchFamily="34" charset="0"/>
              </a:rPr>
              <a:t> 2018). It is important to develop lower impact exercises which are suitable for older adults but also produce the desired physiological effects which are associated with improved physical fitness such as increased VO</a:t>
            </a:r>
            <a:r>
              <a:rPr lang="en-US" sz="4000" baseline="-25000" dirty="0">
                <a:latin typeface="Arial" panose="020B0604020202020204" pitchFamily="34" charset="0"/>
                <a:cs typeface="Arial" panose="020B0604020202020204" pitchFamily="34" charset="0"/>
              </a:rPr>
              <a:t>2 max </a:t>
            </a:r>
            <a:r>
              <a:rPr lang="en-US" sz="4000" dirty="0">
                <a:latin typeface="Arial" panose="020B0604020202020204" pitchFamily="34" charset="0"/>
                <a:cs typeface="Arial" panose="020B0604020202020204" pitchFamily="34" charset="0"/>
              </a:rPr>
              <a:t>(Taylor, 2014). Nordic Walking is an example of a low impact exercise which may be appropriate for older adults. Nordic walking involves specially designed poles used to push against the ground with each stride for the purpose of incorporating the upper body whilst walking (Takeshima </a:t>
            </a:r>
            <a:r>
              <a:rPr lang="en-US" sz="4000" i="1" dirty="0">
                <a:latin typeface="Arial" panose="020B0604020202020204" pitchFamily="34" charset="0"/>
                <a:cs typeface="Arial" panose="020B0604020202020204" pitchFamily="34" charset="0"/>
              </a:rPr>
              <a:t>et al.</a:t>
            </a:r>
            <a:r>
              <a:rPr lang="en-US" sz="4000" dirty="0">
                <a:latin typeface="Arial" panose="020B0604020202020204" pitchFamily="34" charset="0"/>
                <a:cs typeface="Arial" panose="020B0604020202020204" pitchFamily="34" charset="0"/>
              </a:rPr>
              <a:t>, 2013). Nordic walking has been shown to use 70-90% of the muscles in the body (</a:t>
            </a:r>
            <a:r>
              <a:rPr lang="en-US" sz="4000" dirty="0" err="1">
                <a:latin typeface="Arial" panose="020B0604020202020204" pitchFamily="34" charset="0"/>
                <a:cs typeface="Arial" panose="020B0604020202020204" pitchFamily="34" charset="0"/>
              </a:rPr>
              <a:t>Morgulec-Adamowicz</a:t>
            </a:r>
            <a:r>
              <a:rPr lang="en-US" sz="4000" dirty="0">
                <a:latin typeface="Arial" panose="020B0604020202020204" pitchFamily="34" charset="0"/>
                <a:cs typeface="Arial" panose="020B0604020202020204" pitchFamily="34" charset="0"/>
              </a:rPr>
              <a:t>, </a:t>
            </a:r>
            <a:r>
              <a:rPr lang="en-US" sz="4000" i="1" dirty="0">
                <a:latin typeface="Arial" panose="020B0604020202020204" pitchFamily="34" charset="0"/>
                <a:cs typeface="Arial" panose="020B0604020202020204" pitchFamily="34" charset="0"/>
              </a:rPr>
              <a:t>et al., </a:t>
            </a:r>
            <a:r>
              <a:rPr lang="en-US" sz="4000" dirty="0">
                <a:latin typeface="Arial" panose="020B0604020202020204" pitchFamily="34" charset="0"/>
                <a:cs typeface="Arial" panose="020B0604020202020204" pitchFamily="34" charset="0"/>
              </a:rPr>
              <a:t>2011), therefore, it may be more effective in improving overall physical fitness when compared with conventional walking (Takeshima </a:t>
            </a:r>
            <a:r>
              <a:rPr lang="en-US" sz="4000" i="1" dirty="0">
                <a:latin typeface="Arial" panose="020B0604020202020204" pitchFamily="34" charset="0"/>
                <a:cs typeface="Arial" panose="020B0604020202020204" pitchFamily="34" charset="0"/>
              </a:rPr>
              <a:t>et al.</a:t>
            </a:r>
            <a:r>
              <a:rPr lang="en-US" sz="4000" dirty="0">
                <a:latin typeface="Arial" panose="020B0604020202020204" pitchFamily="34" charset="0"/>
                <a:cs typeface="Arial" panose="020B0604020202020204" pitchFamily="34" charset="0"/>
              </a:rPr>
              <a:t>, 2013). </a:t>
            </a:r>
            <a:endParaRPr lang="en-US" sz="60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FE93F9E6-D2A4-1140-942C-32C83537C00D}"/>
              </a:ext>
            </a:extLst>
          </p:cNvPr>
          <p:cNvSpPr txBox="1"/>
          <p:nvPr/>
        </p:nvSpPr>
        <p:spPr>
          <a:xfrm>
            <a:off x="325496" y="13671309"/>
            <a:ext cx="5972691" cy="4401205"/>
          </a:xfrm>
          <a:prstGeom prst="rect">
            <a:avLst/>
          </a:prstGeom>
          <a:solidFill>
            <a:schemeClr val="bg1"/>
          </a:solidFill>
          <a:ln>
            <a:solidFill>
              <a:schemeClr val="bg1"/>
            </a:solidFill>
          </a:ln>
        </p:spPr>
        <p:txBody>
          <a:bodyPr wrap="square" rtlCol="0">
            <a:spAutoFit/>
          </a:bodyPr>
          <a:lstStyle/>
          <a:p>
            <a:r>
              <a:rPr lang="en-US" sz="4000" dirty="0">
                <a:latin typeface="Arial" panose="020B0604020202020204" pitchFamily="34" charset="0"/>
                <a:cs typeface="Arial" panose="020B0604020202020204" pitchFamily="34" charset="0"/>
              </a:rPr>
              <a:t>The aim of this study was to determine the efficacy of a Nordic Walking intervention on physical fitness, sedentary time and quality of life in adults aged </a:t>
            </a:r>
            <a:r>
              <a:rPr lang="en-GB" sz="4000" dirty="0">
                <a:latin typeface="Arial" panose="020B0604020202020204" pitchFamily="34" charset="0"/>
                <a:cs typeface="Arial" panose="020B0604020202020204" pitchFamily="34" charset="0"/>
              </a:rPr>
              <a:t>≥50 years.  </a:t>
            </a:r>
          </a:p>
        </p:txBody>
      </p:sp>
      <p:sp>
        <p:nvSpPr>
          <p:cNvPr id="39" name="TextBox 38">
            <a:extLst>
              <a:ext uri="{FF2B5EF4-FFF2-40B4-BE49-F238E27FC236}">
                <a16:creationId xmlns:a16="http://schemas.microsoft.com/office/drawing/2014/main" id="{9ECC04CF-7339-5E45-968B-122D74465448}"/>
              </a:ext>
            </a:extLst>
          </p:cNvPr>
          <p:cNvSpPr txBox="1"/>
          <p:nvPr/>
        </p:nvSpPr>
        <p:spPr>
          <a:xfrm>
            <a:off x="15807017" y="27085724"/>
            <a:ext cx="13528451" cy="9325630"/>
          </a:xfrm>
          <a:prstGeom prst="rect">
            <a:avLst/>
          </a:prstGeom>
          <a:solidFill>
            <a:schemeClr val="bg1"/>
          </a:solidFill>
          <a:ln>
            <a:solidFill>
              <a:schemeClr val="bg1"/>
            </a:solidFill>
          </a:ln>
        </p:spPr>
        <p:txBody>
          <a:bodyPr wrap="square" rtlCol="0">
            <a:spAutoFit/>
          </a:bodyPr>
          <a:lstStyle/>
          <a:p>
            <a:r>
              <a:rPr lang="en-US" sz="4000" dirty="0">
                <a:latin typeface="Arial" panose="020B0604020202020204" pitchFamily="34" charset="0"/>
                <a:cs typeface="Arial" panose="020B0604020202020204" pitchFamily="34" charset="0"/>
              </a:rPr>
              <a:t>There were no statistically significant differences (p&gt;0.05) between the two groups in relation to pre and post intervention percentage changes for the physical fitness tests  within the trial. However, larger improvements were seen between baseline and post intervention in the intervention group compared with the control group for sit to stand test (+13.2% vs +5.7%), and the 6 minute walk test (+9.0% vs +2.8%). Small improvements were seen in the biceps curl test in the intervention group (+0.3%) but performance decreased within the control group (-19.3%). Both groups produced decreases in performance in the functional reach test (-1.4% vs -12.8%), grip strength (left) (-1.5% vs -4.4%) and grip strength (right) (-2.1% vs -4.6%). No significant differences were seen in the secondary outcomes of the study. </a:t>
            </a:r>
            <a:endParaRPr lang="en-US" sz="100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9CA2CBD9-008F-CD4E-AD7B-9D927FBDAA9D}"/>
              </a:ext>
            </a:extLst>
          </p:cNvPr>
          <p:cNvSpPr txBox="1"/>
          <p:nvPr/>
        </p:nvSpPr>
        <p:spPr>
          <a:xfrm>
            <a:off x="6705600" y="13732861"/>
            <a:ext cx="22772912" cy="6247864"/>
          </a:xfrm>
          <a:prstGeom prst="rect">
            <a:avLst/>
          </a:prstGeom>
          <a:solidFill>
            <a:schemeClr val="bg1"/>
          </a:solidFill>
          <a:ln>
            <a:solidFill>
              <a:schemeClr val="bg1"/>
            </a:solidFill>
          </a:ln>
        </p:spPr>
        <p:txBody>
          <a:bodyPr wrap="square" rtlCol="0">
            <a:spAutoFit/>
          </a:bodyPr>
          <a:lstStyle/>
          <a:p>
            <a:r>
              <a:rPr lang="en-GB" sz="4000" dirty="0">
                <a:latin typeface="Arial" panose="020B0604020202020204" pitchFamily="34" charset="0"/>
                <a:cs typeface="Arial" panose="020B0604020202020204" pitchFamily="34" charset="0"/>
              </a:rPr>
              <a:t>This trial was set up as a parallel group un-blinded trial where 27 participants were randomly allocated to either the intervention or the control group. The descriptive statistics for the intervention group and control group are shown in table 1 below. The intervention group underwent an 8-week Nordic Walking programme. 60 minute Nordic Walking sessions were held outdoors 3 times per week. The sessions gradually increased in intensity as the programme progressed but never exceeded moderate intensity levels of 5-6  rate of perceived exertion (RPE). The control group did not receive any intervention. The primary outcome of the study was physical fitness which was assessed through various tests including a 6 minute walk test, bicep curls, sit-to-stand, functional reach and grip strength. Secondary outcomes of the study were sedentary behaviour, body composition and quality of life. </a:t>
            </a:r>
            <a:endParaRPr lang="en-US" sz="100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0A4EF7B6-6383-F74F-942C-3B76477ECDF1}"/>
              </a:ext>
            </a:extLst>
          </p:cNvPr>
          <p:cNvSpPr txBox="1"/>
          <p:nvPr/>
        </p:nvSpPr>
        <p:spPr>
          <a:xfrm>
            <a:off x="325496" y="39392930"/>
            <a:ext cx="29313456" cy="2554545"/>
          </a:xfrm>
          <a:prstGeom prst="rect">
            <a:avLst/>
          </a:prstGeom>
          <a:solidFill>
            <a:schemeClr val="bg1"/>
          </a:solidFill>
          <a:ln>
            <a:solidFill>
              <a:schemeClr val="bg1"/>
            </a:solidFill>
          </a:ln>
        </p:spPr>
        <p:txBody>
          <a:bodyPr wrap="square" rtlCol="0">
            <a:spAutoFit/>
          </a:bodyPr>
          <a:lstStyle/>
          <a:p>
            <a:r>
              <a:rPr lang="en-GB" sz="4000" dirty="0">
                <a:latin typeface="Arial" panose="020B0604020202020204" pitchFamily="34" charset="0"/>
                <a:cs typeface="Arial" panose="020B0604020202020204" pitchFamily="34" charset="0"/>
              </a:rPr>
              <a:t>NW may be a useful, low impact exercise intervention for improving cardiorespiratory fitness and muscular strength endurance in adults </a:t>
            </a:r>
            <a:r>
              <a:rPr lang="en-US" sz="4000" dirty="0">
                <a:latin typeface="Arial" panose="020B0604020202020204" pitchFamily="34" charset="0"/>
                <a:cs typeface="Arial" panose="020B0604020202020204" pitchFamily="34" charset="0"/>
              </a:rPr>
              <a:t>aged </a:t>
            </a:r>
            <a:r>
              <a:rPr lang="en-GB" sz="4000" dirty="0">
                <a:latin typeface="Arial" panose="020B0604020202020204" pitchFamily="34" charset="0"/>
                <a:cs typeface="Arial" panose="020B0604020202020204" pitchFamily="34" charset="0"/>
              </a:rPr>
              <a:t>≥50 years. The small sample size has limited this study, making it difficult to draw full conclusions on the impact of the intervention therefore, further studies are required with larger sample sizes to determine the true impact of NW programmes. </a:t>
            </a:r>
          </a:p>
          <a:p>
            <a:endParaRPr lang="en-US" sz="4000" dirty="0">
              <a:latin typeface="Arial" panose="020B0604020202020204" pitchFamily="34" charset="0"/>
              <a:cs typeface="Arial" panose="020B0604020202020204" pitchFamily="34" charset="0"/>
            </a:endParaRPr>
          </a:p>
        </p:txBody>
      </p:sp>
      <p:pic>
        <p:nvPicPr>
          <p:cNvPr id="43" name="Picture 42">
            <a:extLst>
              <a:ext uri="{FF2B5EF4-FFF2-40B4-BE49-F238E27FC236}">
                <a16:creationId xmlns:a16="http://schemas.microsoft.com/office/drawing/2014/main" id="{730D961C-BA11-1D42-8367-96C3078EAF20}"/>
              </a:ext>
            </a:extLst>
          </p:cNvPr>
          <p:cNvPicPr>
            <a:picLocks noChangeAspect="1"/>
          </p:cNvPicPr>
          <p:nvPr/>
        </p:nvPicPr>
        <p:blipFill>
          <a:blip r:embed="rId2"/>
          <a:stretch>
            <a:fillRect/>
          </a:stretch>
        </p:blipFill>
        <p:spPr>
          <a:xfrm>
            <a:off x="23314644" y="86086"/>
            <a:ext cx="6960569" cy="3002752"/>
          </a:xfrm>
          <a:prstGeom prst="rect">
            <a:avLst/>
          </a:prstGeom>
        </p:spPr>
      </p:pic>
      <p:pic>
        <p:nvPicPr>
          <p:cNvPr id="3" name="Picture 2" descr="A person with a golf club&#10;&#10;Description automatically generated with low confidence">
            <a:extLst>
              <a:ext uri="{FF2B5EF4-FFF2-40B4-BE49-F238E27FC236}">
                <a16:creationId xmlns:a16="http://schemas.microsoft.com/office/drawing/2014/main" id="{C860CAF0-874A-E244-8E7D-9FB81902C9CB}"/>
              </a:ext>
            </a:extLst>
          </p:cNvPr>
          <p:cNvPicPr>
            <a:picLocks noChangeAspect="1"/>
          </p:cNvPicPr>
          <p:nvPr/>
        </p:nvPicPr>
        <p:blipFill>
          <a:blip r:embed="rId3"/>
          <a:stretch>
            <a:fillRect/>
          </a:stretch>
        </p:blipFill>
        <p:spPr>
          <a:xfrm>
            <a:off x="325496" y="19318571"/>
            <a:ext cx="6213709" cy="6419187"/>
          </a:xfrm>
          <a:prstGeom prst="rect">
            <a:avLst/>
          </a:prstGeom>
        </p:spPr>
      </p:pic>
      <p:sp>
        <p:nvSpPr>
          <p:cNvPr id="19" name="TextBox 18">
            <a:extLst>
              <a:ext uri="{FF2B5EF4-FFF2-40B4-BE49-F238E27FC236}">
                <a16:creationId xmlns:a16="http://schemas.microsoft.com/office/drawing/2014/main" id="{94DEE734-E0AB-2747-ADFF-442431103101}"/>
              </a:ext>
            </a:extLst>
          </p:cNvPr>
          <p:cNvSpPr txBox="1"/>
          <p:nvPr/>
        </p:nvSpPr>
        <p:spPr>
          <a:xfrm>
            <a:off x="485943" y="25824645"/>
            <a:ext cx="6053262" cy="1261884"/>
          </a:xfrm>
          <a:prstGeom prst="rect">
            <a:avLst/>
          </a:prstGeom>
          <a:solidFill>
            <a:schemeClr val="bg1"/>
          </a:solidFill>
          <a:ln>
            <a:noFill/>
          </a:ln>
        </p:spPr>
        <p:txBody>
          <a:bodyPr wrap="square" rtlCol="0">
            <a:spAutoFit/>
          </a:bodyPr>
          <a:lstStyle/>
          <a:p>
            <a:r>
              <a:rPr lang="en-US" sz="3800" b="1" dirty="0">
                <a:latin typeface="Arial" panose="020B0604020202020204" pitchFamily="34" charset="0"/>
                <a:cs typeface="Arial" panose="020B0604020202020204" pitchFamily="34" charset="0"/>
              </a:rPr>
              <a:t>Figure 1 </a:t>
            </a:r>
            <a:r>
              <a:rPr lang="en-US" sz="3800" dirty="0">
                <a:latin typeface="Arial" panose="020B0604020202020204" pitchFamily="34" charset="0"/>
                <a:cs typeface="Arial" panose="020B0604020202020204" pitchFamily="34" charset="0"/>
              </a:rPr>
              <a:t>Nordic Walker </a:t>
            </a:r>
          </a:p>
          <a:p>
            <a:r>
              <a:rPr lang="en-GB" sz="3800" dirty="0">
                <a:latin typeface="Arial" panose="020B0604020202020204" pitchFamily="34" charset="0"/>
                <a:cs typeface="Arial" panose="020B0604020202020204" pitchFamily="34" charset="0"/>
              </a:rPr>
              <a:t>(</a:t>
            </a:r>
            <a:r>
              <a:rPr lang="en-GB" sz="3800" dirty="0" err="1">
                <a:latin typeface="Arial" panose="020B0604020202020204" pitchFamily="34" charset="0"/>
                <a:cs typeface="Arial" panose="020B0604020202020204" pitchFamily="34" charset="0"/>
              </a:rPr>
              <a:t>Tschentscher</a:t>
            </a:r>
            <a:r>
              <a:rPr lang="en-GB" sz="3800" dirty="0">
                <a:latin typeface="Arial" panose="020B0604020202020204" pitchFamily="34" charset="0"/>
                <a:cs typeface="Arial" panose="020B0604020202020204" pitchFamily="34" charset="0"/>
              </a:rPr>
              <a:t> </a:t>
            </a:r>
            <a:r>
              <a:rPr lang="en-GB" sz="3800" i="1" dirty="0">
                <a:latin typeface="Arial" panose="020B0604020202020204" pitchFamily="34" charset="0"/>
                <a:cs typeface="Arial" panose="020B0604020202020204" pitchFamily="34" charset="0"/>
              </a:rPr>
              <a:t>et al.,</a:t>
            </a:r>
            <a:r>
              <a:rPr lang="en-GB" sz="3800" dirty="0">
                <a:latin typeface="Arial" panose="020B0604020202020204" pitchFamily="34" charset="0"/>
                <a:cs typeface="Arial" panose="020B0604020202020204" pitchFamily="34" charset="0"/>
              </a:rPr>
              <a:t> 2012)</a:t>
            </a:r>
            <a:endParaRPr lang="en-US" sz="3800" dirty="0">
              <a:latin typeface="Arial" panose="020B0604020202020204" pitchFamily="34" charset="0"/>
              <a:cs typeface="Arial" panose="020B0604020202020204" pitchFamily="34" charset="0"/>
            </a:endParaRPr>
          </a:p>
        </p:txBody>
      </p:sp>
      <p:graphicFrame>
        <p:nvGraphicFramePr>
          <p:cNvPr id="9" name="Table 8">
            <a:extLst>
              <a:ext uri="{FF2B5EF4-FFF2-40B4-BE49-F238E27FC236}">
                <a16:creationId xmlns:a16="http://schemas.microsoft.com/office/drawing/2014/main" id="{883EBF94-AC4C-1546-B5B3-5D4D84AEFEB9}"/>
              </a:ext>
            </a:extLst>
          </p:cNvPr>
          <p:cNvGraphicFramePr>
            <a:graphicFrameLocks noGrp="1"/>
          </p:cNvGraphicFramePr>
          <p:nvPr>
            <p:extLst>
              <p:ext uri="{D42A27DB-BD31-4B8C-83A1-F6EECF244321}">
                <p14:modId xmlns:p14="http://schemas.microsoft.com/office/powerpoint/2010/main" val="365607765"/>
              </p:ext>
            </p:extLst>
          </p:nvPr>
        </p:nvGraphicFramePr>
        <p:xfrm>
          <a:off x="6705599" y="20109284"/>
          <a:ext cx="22772915" cy="3705319"/>
        </p:xfrm>
        <a:graphic>
          <a:graphicData uri="http://schemas.openxmlformats.org/drawingml/2006/table">
            <a:tbl>
              <a:tblPr firstRow="1" firstCol="1" bandRow="1">
                <a:tableStyleId>{5C22544A-7EE6-4342-B048-85BDC9FD1C3A}</a:tableStyleId>
              </a:tblPr>
              <a:tblGrid>
                <a:gridCol w="3510632">
                  <a:extLst>
                    <a:ext uri="{9D8B030D-6E8A-4147-A177-3AD203B41FA5}">
                      <a16:colId xmlns:a16="http://schemas.microsoft.com/office/drawing/2014/main" val="363406026"/>
                    </a:ext>
                  </a:extLst>
                </a:gridCol>
                <a:gridCol w="3741593">
                  <a:extLst>
                    <a:ext uri="{9D8B030D-6E8A-4147-A177-3AD203B41FA5}">
                      <a16:colId xmlns:a16="http://schemas.microsoft.com/office/drawing/2014/main" val="1593519988"/>
                    </a:ext>
                  </a:extLst>
                </a:gridCol>
                <a:gridCol w="3880172">
                  <a:extLst>
                    <a:ext uri="{9D8B030D-6E8A-4147-A177-3AD203B41FA5}">
                      <a16:colId xmlns:a16="http://schemas.microsoft.com/office/drawing/2014/main" val="3044642289"/>
                    </a:ext>
                  </a:extLst>
                </a:gridCol>
                <a:gridCol w="4064943">
                  <a:extLst>
                    <a:ext uri="{9D8B030D-6E8A-4147-A177-3AD203B41FA5}">
                      <a16:colId xmlns:a16="http://schemas.microsoft.com/office/drawing/2014/main" val="4095303741"/>
                    </a:ext>
                  </a:extLst>
                </a:gridCol>
                <a:gridCol w="3741593">
                  <a:extLst>
                    <a:ext uri="{9D8B030D-6E8A-4147-A177-3AD203B41FA5}">
                      <a16:colId xmlns:a16="http://schemas.microsoft.com/office/drawing/2014/main" val="4208685279"/>
                    </a:ext>
                  </a:extLst>
                </a:gridCol>
                <a:gridCol w="3833982">
                  <a:extLst>
                    <a:ext uri="{9D8B030D-6E8A-4147-A177-3AD203B41FA5}">
                      <a16:colId xmlns:a16="http://schemas.microsoft.com/office/drawing/2014/main" val="3726472921"/>
                    </a:ext>
                  </a:extLst>
                </a:gridCol>
              </a:tblGrid>
              <a:tr h="1032229">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Group</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No. of </a:t>
                      </a:r>
                      <a:br>
                        <a:rPr lang="en-GB" sz="4000" dirty="0">
                          <a:solidFill>
                            <a:sysClr val="windowText" lastClr="000000"/>
                          </a:solidFill>
                          <a:effectLst/>
                          <a:latin typeface="Arial" panose="020B0604020202020204" pitchFamily="34" charset="0"/>
                          <a:cs typeface="Arial" panose="020B0604020202020204" pitchFamily="34" charset="0"/>
                        </a:rPr>
                      </a:br>
                      <a:r>
                        <a:rPr lang="en-GB" sz="4000" dirty="0">
                          <a:solidFill>
                            <a:sysClr val="windowText" lastClr="000000"/>
                          </a:solidFill>
                          <a:effectLst/>
                          <a:latin typeface="Arial" panose="020B0604020202020204" pitchFamily="34" charset="0"/>
                          <a:cs typeface="Arial" panose="020B0604020202020204" pitchFamily="34" charset="0"/>
                        </a:rPr>
                        <a:t>Participants</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Mean Age </a:t>
                      </a:r>
                      <a:br>
                        <a:rPr lang="en-GB" sz="4000" dirty="0">
                          <a:solidFill>
                            <a:sysClr val="windowText" lastClr="000000"/>
                          </a:solidFill>
                          <a:effectLst/>
                          <a:latin typeface="Arial" panose="020B0604020202020204" pitchFamily="34" charset="0"/>
                          <a:cs typeface="Arial" panose="020B0604020202020204" pitchFamily="34" charset="0"/>
                        </a:rPr>
                      </a:br>
                      <a:r>
                        <a:rPr lang="en-GB" sz="4000" dirty="0">
                          <a:solidFill>
                            <a:sysClr val="windowText" lastClr="000000"/>
                          </a:solidFill>
                          <a:effectLst/>
                          <a:latin typeface="Arial" panose="020B0604020202020204" pitchFamily="34" charset="0"/>
                          <a:cs typeface="Arial" panose="020B0604020202020204" pitchFamily="34" charset="0"/>
                        </a:rPr>
                        <a:t>(Years)</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Gender </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a:solidFill>
                            <a:sysClr val="windowText" lastClr="000000"/>
                          </a:solidFill>
                          <a:effectLst/>
                          <a:latin typeface="Arial" panose="020B0604020202020204" pitchFamily="34" charset="0"/>
                          <a:cs typeface="Arial" panose="020B0604020202020204" pitchFamily="34" charset="0"/>
                        </a:rPr>
                        <a:t>Retired</a:t>
                      </a:r>
                      <a:endParaRPr lang="en-GB" sz="400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Smokers</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extLst>
                  <a:ext uri="{0D108BD9-81ED-4DB2-BD59-A6C34878D82A}">
                    <a16:rowId xmlns:a16="http://schemas.microsoft.com/office/drawing/2014/main" val="1383704988"/>
                  </a:ext>
                </a:extLst>
              </a:tr>
              <a:tr h="1222342">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Intervention</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15</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a:solidFill>
                            <a:sysClr val="windowText" lastClr="000000"/>
                          </a:solidFill>
                          <a:effectLst/>
                          <a:latin typeface="Arial" panose="020B0604020202020204" pitchFamily="34" charset="0"/>
                          <a:cs typeface="Arial" panose="020B0604020202020204" pitchFamily="34" charset="0"/>
                        </a:rPr>
                        <a:t>62.6 ± 6.3</a:t>
                      </a:r>
                      <a:endParaRPr lang="en-GB" sz="400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Male: 27%</a:t>
                      </a:r>
                      <a:br>
                        <a:rPr lang="en-GB" sz="4000" dirty="0">
                          <a:solidFill>
                            <a:sysClr val="windowText" lastClr="000000"/>
                          </a:solidFill>
                          <a:effectLst/>
                          <a:latin typeface="Arial" panose="020B0604020202020204" pitchFamily="34" charset="0"/>
                          <a:cs typeface="Arial" panose="020B0604020202020204" pitchFamily="34" charset="0"/>
                        </a:rPr>
                      </a:br>
                      <a:r>
                        <a:rPr lang="en-GB" sz="4000" dirty="0">
                          <a:solidFill>
                            <a:sysClr val="windowText" lastClr="000000"/>
                          </a:solidFill>
                          <a:effectLst/>
                          <a:latin typeface="Arial" panose="020B0604020202020204" pitchFamily="34" charset="0"/>
                          <a:cs typeface="Arial" panose="020B0604020202020204" pitchFamily="34" charset="0"/>
                        </a:rPr>
                        <a:t>Female: 73%</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73%</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a:solidFill>
                            <a:sysClr val="windowText" lastClr="000000"/>
                          </a:solidFill>
                          <a:effectLst/>
                          <a:latin typeface="Arial" panose="020B0604020202020204" pitchFamily="34" charset="0"/>
                          <a:cs typeface="Arial" panose="020B0604020202020204" pitchFamily="34" charset="0"/>
                        </a:rPr>
                        <a:t>7%</a:t>
                      </a:r>
                      <a:endParaRPr lang="en-GB" sz="400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16911764"/>
                  </a:ext>
                </a:extLst>
              </a:tr>
              <a:tr h="1263777">
                <a:tc>
                  <a:txBody>
                    <a:bodyPr/>
                    <a:lstStyle/>
                    <a:p>
                      <a:pPr algn="ctr">
                        <a:spcAft>
                          <a:spcPts val="0"/>
                        </a:spcAft>
                      </a:pPr>
                      <a:r>
                        <a:rPr lang="en-GB" sz="4000">
                          <a:solidFill>
                            <a:sysClr val="windowText" lastClr="000000"/>
                          </a:solidFill>
                          <a:effectLst/>
                          <a:latin typeface="Arial" panose="020B0604020202020204" pitchFamily="34" charset="0"/>
                          <a:cs typeface="Arial" panose="020B0604020202020204" pitchFamily="34" charset="0"/>
                        </a:rPr>
                        <a:t>Control</a:t>
                      </a:r>
                      <a:endParaRPr lang="en-GB" sz="400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11</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66.1 ± 9.0</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Male: 18%</a:t>
                      </a:r>
                      <a:br>
                        <a:rPr lang="en-GB" sz="4000" dirty="0">
                          <a:solidFill>
                            <a:sysClr val="windowText" lastClr="000000"/>
                          </a:solidFill>
                          <a:effectLst/>
                          <a:latin typeface="Arial" panose="020B0604020202020204" pitchFamily="34" charset="0"/>
                          <a:cs typeface="Arial" panose="020B0604020202020204" pitchFamily="34" charset="0"/>
                        </a:rPr>
                      </a:br>
                      <a:r>
                        <a:rPr lang="en-GB" sz="4000" dirty="0">
                          <a:solidFill>
                            <a:sysClr val="windowText" lastClr="000000"/>
                          </a:solidFill>
                          <a:effectLst/>
                          <a:latin typeface="Arial" panose="020B0604020202020204" pitchFamily="34" charset="0"/>
                          <a:cs typeface="Arial" panose="020B0604020202020204" pitchFamily="34" charset="0"/>
                        </a:rPr>
                        <a:t>Female: 82%</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82%</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0%</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55410303"/>
                  </a:ext>
                </a:extLst>
              </a:tr>
            </a:tbl>
          </a:graphicData>
        </a:graphic>
      </p:graphicFrame>
      <p:sp>
        <p:nvSpPr>
          <p:cNvPr id="26" name="TextBox 25">
            <a:extLst>
              <a:ext uri="{FF2B5EF4-FFF2-40B4-BE49-F238E27FC236}">
                <a16:creationId xmlns:a16="http://schemas.microsoft.com/office/drawing/2014/main" id="{3BD19667-782A-3540-B7FB-B2AA46235A60}"/>
              </a:ext>
            </a:extLst>
          </p:cNvPr>
          <p:cNvSpPr txBox="1"/>
          <p:nvPr/>
        </p:nvSpPr>
        <p:spPr>
          <a:xfrm>
            <a:off x="6705598" y="24072993"/>
            <a:ext cx="21762721" cy="707886"/>
          </a:xfrm>
          <a:prstGeom prst="rect">
            <a:avLst/>
          </a:prstGeom>
          <a:solidFill>
            <a:schemeClr val="bg1"/>
          </a:solidFill>
          <a:ln>
            <a:noFill/>
          </a:ln>
        </p:spPr>
        <p:txBody>
          <a:bodyPr wrap="square" rtlCol="0">
            <a:spAutoFit/>
          </a:bodyPr>
          <a:lstStyle/>
          <a:p>
            <a:r>
              <a:rPr lang="en-US" sz="4000" b="1" dirty="0">
                <a:latin typeface="Arial" panose="020B0604020202020204" pitchFamily="34" charset="0"/>
                <a:cs typeface="Arial" panose="020B0604020202020204" pitchFamily="34" charset="0"/>
              </a:rPr>
              <a:t>Table 1 </a:t>
            </a:r>
            <a:r>
              <a:rPr lang="en-GB" sz="4000" dirty="0">
                <a:latin typeface="Arial" panose="020B0604020202020204" pitchFamily="34" charset="0"/>
                <a:cs typeface="Arial" panose="020B0604020202020204" pitchFamily="34" charset="0"/>
              </a:rPr>
              <a:t>Descriptive characteristics of the intervention group and the control group of the trial. </a:t>
            </a:r>
          </a:p>
        </p:txBody>
      </p:sp>
      <p:graphicFrame>
        <p:nvGraphicFramePr>
          <p:cNvPr id="45" name="Chart 44">
            <a:extLst>
              <a:ext uri="{FF2B5EF4-FFF2-40B4-BE49-F238E27FC236}">
                <a16:creationId xmlns:a16="http://schemas.microsoft.com/office/drawing/2014/main" id="{838271CD-2A0F-604C-85E7-821776DFE921}"/>
              </a:ext>
            </a:extLst>
          </p:cNvPr>
          <p:cNvGraphicFramePr>
            <a:graphicFrameLocks/>
          </p:cNvGraphicFramePr>
          <p:nvPr>
            <p:extLst>
              <p:ext uri="{D42A27DB-BD31-4B8C-83A1-F6EECF244321}">
                <p14:modId xmlns:p14="http://schemas.microsoft.com/office/powerpoint/2010/main" val="2123211464"/>
              </p:ext>
            </p:extLst>
          </p:nvPr>
        </p:nvGraphicFramePr>
        <p:xfrm>
          <a:off x="360301" y="27184524"/>
          <a:ext cx="15280322" cy="7967214"/>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1" name="Table 10">
            <a:extLst>
              <a:ext uri="{FF2B5EF4-FFF2-40B4-BE49-F238E27FC236}">
                <a16:creationId xmlns:a16="http://schemas.microsoft.com/office/drawing/2014/main" id="{53E2E274-86CD-C445-9E9D-DB5D27ECB4AC}"/>
              </a:ext>
            </a:extLst>
          </p:cNvPr>
          <p:cNvGraphicFramePr>
            <a:graphicFrameLocks noGrp="1"/>
          </p:cNvGraphicFramePr>
          <p:nvPr/>
        </p:nvGraphicFramePr>
        <p:xfrm>
          <a:off x="0" y="0"/>
          <a:ext cx="1905000" cy="190500"/>
        </p:xfrm>
        <a:graphic>
          <a:graphicData uri="http://schemas.openxmlformats.org/drawingml/2006/table">
            <a:tbl>
              <a:tblPr>
                <a:tableStyleId>{5C22544A-7EE6-4342-B048-85BDC9FD1C3A}</a:tableStyleId>
              </a:tblPr>
              <a:tblGrid>
                <a:gridCol w="1905000">
                  <a:extLst>
                    <a:ext uri="{9D8B030D-6E8A-4147-A177-3AD203B41FA5}">
                      <a16:colId xmlns:a16="http://schemas.microsoft.com/office/drawing/2014/main" val="3345718811"/>
                    </a:ext>
                  </a:extLst>
                </a:gridCol>
              </a:tblGrid>
              <a:tr h="190500">
                <a:tc>
                  <a:txBody>
                    <a:bodyPr/>
                    <a:lstStyle/>
                    <a:p>
                      <a:pPr algn="ctr" fontAlgn="b"/>
                      <a:r>
                        <a:rPr lang="en-GB" sz="1100" u="none" strike="noStrike" dirty="0">
                          <a:effectLst/>
                        </a:rPr>
                        <a:t>13.20%</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055915035"/>
                  </a:ext>
                </a:extLst>
              </a:tr>
            </a:tbl>
          </a:graphicData>
        </a:graphic>
      </p:graphicFrame>
      <p:graphicFrame>
        <p:nvGraphicFramePr>
          <p:cNvPr id="12" name="Table 11">
            <a:extLst>
              <a:ext uri="{FF2B5EF4-FFF2-40B4-BE49-F238E27FC236}">
                <a16:creationId xmlns:a16="http://schemas.microsoft.com/office/drawing/2014/main" id="{0E8F34B7-FC37-E241-A9DA-3CA720897932}"/>
              </a:ext>
            </a:extLst>
          </p:cNvPr>
          <p:cNvGraphicFramePr>
            <a:graphicFrameLocks noGrp="1"/>
          </p:cNvGraphicFramePr>
          <p:nvPr/>
        </p:nvGraphicFramePr>
        <p:xfrm>
          <a:off x="0" y="0"/>
          <a:ext cx="1905000" cy="190500"/>
        </p:xfrm>
        <a:graphic>
          <a:graphicData uri="http://schemas.openxmlformats.org/drawingml/2006/table">
            <a:tbl>
              <a:tblPr>
                <a:tableStyleId>{5C22544A-7EE6-4342-B048-85BDC9FD1C3A}</a:tableStyleId>
              </a:tblPr>
              <a:tblGrid>
                <a:gridCol w="1905000">
                  <a:extLst>
                    <a:ext uri="{9D8B030D-6E8A-4147-A177-3AD203B41FA5}">
                      <a16:colId xmlns:a16="http://schemas.microsoft.com/office/drawing/2014/main" val="2333038335"/>
                    </a:ext>
                  </a:extLst>
                </a:gridCol>
              </a:tblGrid>
              <a:tr h="190500">
                <a:tc>
                  <a:txBody>
                    <a:bodyPr/>
                    <a:lstStyle/>
                    <a:p>
                      <a:pPr algn="ctr" fontAlgn="b"/>
                      <a:r>
                        <a:rPr lang="en-GB" sz="1100" u="none" strike="noStrike" dirty="0">
                          <a:effectLst/>
                        </a:rPr>
                        <a:t>13.20%</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098899244"/>
                  </a:ext>
                </a:extLst>
              </a:tr>
            </a:tbl>
          </a:graphicData>
        </a:graphic>
      </p:graphicFrame>
      <p:sp>
        <p:nvSpPr>
          <p:cNvPr id="13" name="TextBox 12">
            <a:extLst>
              <a:ext uri="{FF2B5EF4-FFF2-40B4-BE49-F238E27FC236}">
                <a16:creationId xmlns:a16="http://schemas.microsoft.com/office/drawing/2014/main" id="{2A5D049D-BDB4-114A-8186-BF989FFCB1F2}"/>
              </a:ext>
            </a:extLst>
          </p:cNvPr>
          <p:cNvSpPr txBox="1"/>
          <p:nvPr/>
        </p:nvSpPr>
        <p:spPr>
          <a:xfrm>
            <a:off x="360301" y="35450098"/>
            <a:ext cx="14651663" cy="1938992"/>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Figure 2 </a:t>
            </a:r>
            <a:r>
              <a:rPr lang="en-US" sz="4000" dirty="0">
                <a:latin typeface="Arial" panose="020B0604020202020204" pitchFamily="34" charset="0"/>
                <a:cs typeface="Arial" panose="020B0604020202020204" pitchFamily="34" charset="0"/>
              </a:rPr>
              <a:t>Graph showing the percentage changes in baseline vs post intervention mean measurements for the primary outcomes.</a:t>
            </a:r>
          </a:p>
        </p:txBody>
      </p:sp>
    </p:spTree>
    <p:extLst>
      <p:ext uri="{BB962C8B-B14F-4D97-AF65-F5344CB8AC3E}">
        <p14:creationId xmlns:p14="http://schemas.microsoft.com/office/powerpoint/2010/main" val="12852931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41476</TotalTime>
  <Words>735</Words>
  <Application>Microsoft Macintosh PowerPoint</Application>
  <PresentationFormat>Custom</PresentationFormat>
  <Paragraphs>38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don wilkes</dc:creator>
  <cp:lastModifiedBy>Lewys Wilkes</cp:lastModifiedBy>
  <cp:revision>40</cp:revision>
  <dcterms:created xsi:type="dcterms:W3CDTF">2021-03-29T13:25:21Z</dcterms:created>
  <dcterms:modified xsi:type="dcterms:W3CDTF">2021-04-28T06:08:34Z</dcterms:modified>
</cp:coreProperties>
</file>