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authors.xml" ContentType="application/vnd.ms-powerpoint.authors+xml"/>
  <Override PartName="/ppt/fonts/font1.fntdata" ContentType="application/x-fontdata"/>
  <Override PartName="/ppt/fonts/font2.fntdata" ContentType="application/x-fontdata"/>
  <Override PartName="/ppt/fonts/font3.fntdata" ContentType="application/x-fontdata"/>
  <Override PartName="/ppt/fonts/font4.fntdata" ContentType="application/x-fontdata"/>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7"/>
  </p:notesMasterIdLst>
  <p:sldIdLst>
    <p:sldId id="256" r:id="rId3"/>
    <p:sldId id="271" r:id="rId4"/>
    <p:sldId id="257" r:id="rId5"/>
    <p:sldId id="258" r:id="rId6"/>
    <p:sldId id="259" r:id="rId8"/>
    <p:sldId id="260" r:id="rId9"/>
    <p:sldId id="261" r:id="rId10"/>
    <p:sldId id="262" r:id="rId11"/>
    <p:sldId id="263" r:id="rId12"/>
    <p:sldId id="264" r:id="rId13"/>
    <p:sldId id="265" r:id="rId14"/>
    <p:sldId id="266" r:id="rId15"/>
    <p:sldId id="267" r:id="rId16"/>
    <p:sldId id="270" r:id="rId17"/>
    <p:sldId id="268" r:id="rId18"/>
    <p:sldId id="269" r:id="rId19"/>
  </p:sldIdLst>
  <p:sldSz cx="18288000" cy="10287000"/>
  <p:notesSz cx="6858000" cy="9144000"/>
  <p:embeddedFontLst>
    <p:embeddedFont>
      <p:font typeface="Calibri" panose="020F0502020204030204" charset="0"/>
      <p:regular r:id="rId24"/>
      <p:bold r:id="rId25"/>
      <p:italic r:id="rId26"/>
      <p:boldItalic r:id="rId27"/>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2880"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6FBEB74A-7CEC-E36A-2B72-0ACEC3B7B894}" name="Taha Fatehnagar" initials="TF" userId="086b95eb4d64c7d0" providerId="Windows Live"/>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80000" autoAdjust="0"/>
  </p:normalViewPr>
  <p:slideViewPr>
    <p:cSldViewPr showGuides="1">
      <p:cViewPr varScale="1">
        <p:scale>
          <a:sx n="61" d="100"/>
          <a:sy n="61" d="100"/>
        </p:scale>
        <p:origin x="1314" y="9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 Type="http://schemas.openxmlformats.org/officeDocument/2006/relationships/notesMaster" Target="notesMasters/notesMaster1.xml"/><Relationship Id="rId6" Type="http://schemas.openxmlformats.org/officeDocument/2006/relationships/slide" Target="slides/slide4.xml"/><Relationship Id="rId5" Type="http://schemas.openxmlformats.org/officeDocument/2006/relationships/slide" Target="slides/slide3.xml"/><Relationship Id="rId4" Type="http://schemas.openxmlformats.org/officeDocument/2006/relationships/slide" Target="slides/slide2.xml"/><Relationship Id="rId3" Type="http://schemas.openxmlformats.org/officeDocument/2006/relationships/slide" Target="slides/slide1.xml"/><Relationship Id="rId27" Type="http://schemas.openxmlformats.org/officeDocument/2006/relationships/font" Target="fonts/font4.fntdata"/><Relationship Id="rId26" Type="http://schemas.openxmlformats.org/officeDocument/2006/relationships/font" Target="fonts/font3.fntdata"/><Relationship Id="rId25" Type="http://schemas.openxmlformats.org/officeDocument/2006/relationships/font" Target="fonts/font2.fntdata"/><Relationship Id="rId24" Type="http://schemas.openxmlformats.org/officeDocument/2006/relationships/font" Target="fonts/font1.fntdata"/><Relationship Id="rId23" Type="http://schemas.microsoft.com/office/2018/10/relationships/authors" Target="authors.xml"/><Relationship Id="rId22" Type="http://schemas.openxmlformats.org/officeDocument/2006/relationships/tableStyles" Target="tableStyles.xml"/><Relationship Id="rId21" Type="http://schemas.openxmlformats.org/officeDocument/2006/relationships/viewProps" Target="viewProps.xml"/><Relationship Id="rId20" Type="http://schemas.openxmlformats.org/officeDocument/2006/relationships/presProps" Target="presProps.xml"/><Relationship Id="rId2" Type="http://schemas.openxmlformats.org/officeDocument/2006/relationships/theme" Target="theme/theme1.xml"/><Relationship Id="rId19" Type="http://schemas.openxmlformats.org/officeDocument/2006/relationships/slide" Target="slides/slide16.xml"/><Relationship Id="rId18" Type="http://schemas.openxmlformats.org/officeDocument/2006/relationships/slide" Target="slides/slide15.xml"/><Relationship Id="rId17" Type="http://schemas.openxmlformats.org/officeDocument/2006/relationships/slide" Target="slides/slide14.xml"/><Relationship Id="rId16" Type="http://schemas.openxmlformats.org/officeDocument/2006/relationships/slide" Target="slides/slide13.xml"/><Relationship Id="rId15" Type="http://schemas.openxmlformats.org/officeDocument/2006/relationships/slide" Target="slides/slide12.xml"/><Relationship Id="rId14" Type="http://schemas.openxmlformats.org/officeDocument/2006/relationships/slide" Target="slides/slide11.xml"/><Relationship Id="rId13" Type="http://schemas.openxmlformats.org/officeDocument/2006/relationships/slide" Target="slides/slide10.xml"/><Relationship Id="rId12" Type="http://schemas.openxmlformats.org/officeDocument/2006/relationships/slide" Target="slides/slide9.xml"/><Relationship Id="rId11" Type="http://schemas.openxmlformats.org/officeDocument/2006/relationships/slide" Target="slides/slide8.xml"/><Relationship Id="rId10" Type="http://schemas.openxmlformats.org/officeDocument/2006/relationships/slide" Target="slides/slide7.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36321D9-87EE-4EA5-B89A-794A5F5D2279}" type="datetimeFigureOut">
              <a:rPr lang="en-US" smtClean="0"/>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endParaRPr lang="en-GB"/>
          </a:p>
          <a:p>
            <a:pPr lvl="1"/>
            <a:r>
              <a:rPr lang="en-GB"/>
              <a:t>Second level</a:t>
            </a:r>
            <a:endParaRPr lang="en-GB"/>
          </a:p>
          <a:p>
            <a:pPr lvl="2"/>
            <a:r>
              <a:rPr lang="en-GB"/>
              <a:t>Third level</a:t>
            </a:r>
            <a:endParaRPr lang="en-GB"/>
          </a:p>
          <a:p>
            <a:pPr lvl="3"/>
            <a:r>
              <a:rPr lang="en-GB"/>
              <a:t>Fourth level</a:t>
            </a:r>
            <a:endParaRPr lang="en-GB"/>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45CC15A-4C38-4DE5-9108-B3EC37DAE27E}" type="slidenum">
              <a:rPr lang="en-US" smtClean="0"/>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7.xml"/></Relationships>
</file>

<file path=ppt/notesSlides/_rels/notesSlide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8.xml"/></Relationships>
</file>

<file path=ppt/notesSlides/_rels/notesSlide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9.xml"/></Relationships>
</file>

<file path=ppt/notesSlides/_rels/notesSlide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0.xml"/></Relationships>
</file>

<file path=ppt/notesSlides/_rels/notesSlide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1.xml"/></Relationships>
</file>

<file path=ppt/notesSlides/_rels/notesSlide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2.xml"/></Relationships>
</file>

<file path=ppt/notesSlides/_rels/notesSlide1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3.xml"/></Relationships>
</file>

<file path=ppt/notesSlides/_rels/notesSlide1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4.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GB" sz="1200" kern="1200" dirty="0">
                <a:solidFill>
                  <a:schemeClr val="tx1"/>
                </a:solidFill>
                <a:effectLst/>
                <a:latin typeface="+mn-lt"/>
                <a:ea typeface="+mn-ea"/>
                <a:cs typeface="+mn-cs"/>
              </a:rPr>
              <a:t>Isaac is a 4-year-old who is in a Children's Centre of London. Emotional distress, withdrawn behaviour, and language development were noted. He might have had a disrupted childhood and emotional support because of his experiences. This presentation uses the attachment theory of John Bowlby to examine the condition of Isaac and suggest viable support steps.</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345CC15A-4C38-4DE5-9108-B3EC37DAE27E}" type="slidenum">
              <a:rPr lang="en-US" smtClean="0"/>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GB" sz="1200" kern="1200" dirty="0">
                <a:solidFill>
                  <a:schemeClr val="tx1"/>
                </a:solidFill>
                <a:effectLst/>
                <a:latin typeface="+mn-lt"/>
                <a:ea typeface="+mn-ea"/>
                <a:cs typeface="+mn-cs"/>
              </a:rPr>
              <a:t>Attachment theory was developed by John Bowlby to explain how the relationships formed in the early years affect emotional and social development. Bowlby states that children need to feel emotionally safe, and this can only be achieved through responsive and consistent caregiving. Dependent or impaired attachment relationships may lead to insecurity, anxiety and behavioural problems, and therefore the theory is very applicable in trying to learn what problems Isaac was facing as a prisoner of development.</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345CC15A-4C38-4DE5-9108-B3EC37DAE27E}" type="slidenum">
              <a:rPr lang="en-US" smtClean="0"/>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GB" sz="1200" kern="1200" dirty="0">
                <a:solidFill>
                  <a:schemeClr val="tx1"/>
                </a:solidFill>
                <a:effectLst/>
                <a:latin typeface="+mn-lt"/>
                <a:ea typeface="+mn-ea"/>
                <a:cs typeface="+mn-cs"/>
              </a:rPr>
              <a:t>Attachment theory is very applicable in early childhood since emotional security influences communication, learning and behaviour. Securely attached children tend to acquire confidence and strength. Clinginess, separation anxiety, withdrawal behaviour all indicate that Isaac is emotionally insecure, which could be related to his inconsistent caregiving experiences and his lack of emotional stability at home.</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345CC15A-4C38-4DE5-9108-B3EC37DAE27E}" type="slidenum">
              <a:rPr lang="en-US" smtClean="0"/>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GB" sz="1200" kern="1200" dirty="0">
                <a:solidFill>
                  <a:schemeClr val="tx1"/>
                </a:solidFill>
                <a:effectLst/>
                <a:latin typeface="+mn-lt"/>
                <a:ea typeface="+mn-ea"/>
                <a:cs typeface="+mn-cs"/>
              </a:rPr>
              <a:t>Isaac has not had a consistent childcare set-up in critical developmental periods. Often, changing caregivers may disallow safe attachment bonding with non-family caregivers. Such instability may augment anxiety and emotional insecurity. His hesitation in group activities and dislike of being alone with his mother speak to a lack of trust in new surroundings and building emotional confidence in the social context.</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345CC15A-4C38-4DE5-9108-B3EC37DAE27E}" type="slidenum">
              <a:rPr lang="en-US" smtClean="0"/>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GB" sz="1200" kern="1200" dirty="0">
                <a:solidFill>
                  <a:schemeClr val="tx1"/>
                </a:solidFill>
                <a:effectLst/>
                <a:latin typeface="+mn-lt"/>
                <a:ea typeface="+mn-ea"/>
                <a:cs typeface="+mn-cs"/>
              </a:rPr>
              <a:t>The mother of Isaac has postnatal depression and a lack of social support. Mental health problems can lead to less sensitive affectivity in regard to attachment security. Younger children tend to completely rely on the people who look after them in order to get a sense of safety. The clingy behaviour of Isaac and his sleeping problems may have originated in emotional insecurity and apprehension due to emotional instability and stress in the home.</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345CC15A-4C38-4DE5-9108-B3EC37DAE27E}" type="slidenum">
              <a:rPr lang="en-US" smtClean="0"/>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GB" sz="1200" kern="1200" dirty="0">
                <a:solidFill>
                  <a:schemeClr val="tx1"/>
                </a:solidFill>
                <a:effectLst/>
                <a:latin typeface="+mn-lt"/>
                <a:ea typeface="+mn-ea"/>
                <a:cs typeface="+mn-cs"/>
              </a:rPr>
              <a:t>Language development is achieved through interaction, play, and communication with the caregivers and peers. The shy demeanour and few interactions of Isaac might decrease the exposure to speaking and interaction. According to the theory of Bowlby, emotional insecurity may influence barriers to trust in communication. Positive adult interactions and stable encouragement can enhance his language progress and ability to communicate with peers.</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345CC15A-4C38-4DE5-9108-B3EC37DAE27E}" type="slidenum">
              <a:rPr lang="en-US" smtClean="0"/>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GB" sz="1200" kern="1200" dirty="0">
                <a:solidFill>
                  <a:schemeClr val="tx1"/>
                </a:solidFill>
                <a:effectLst/>
                <a:latin typeface="+mn-lt"/>
                <a:ea typeface="+mn-ea"/>
                <a:cs typeface="+mn-cs"/>
              </a:rPr>
              <a:t>Both the biological and environmental factors have an impact on the development of Isaac. His emotional instability could be genetically prone to being emotive, and environmental stress has been imposed by broken schedules and the psychological difficulties of the mother. Stable relationships, emotional safety, and social interaction are vital in early brain development, indicating the facet of collaboration between nature and nurture in childhood development.</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345CC15A-4C38-4DE5-9108-B3EC37DAE27E}" type="slidenum">
              <a:rPr lang="en-US" smtClean="0"/>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GB" sz="1200" kern="1200" dirty="0">
                <a:solidFill>
                  <a:schemeClr val="tx1"/>
                </a:solidFill>
                <a:effectLst/>
                <a:latin typeface="+mn-lt"/>
                <a:ea typeface="+mn-ea"/>
                <a:cs typeface="+mn-cs"/>
              </a:rPr>
              <a:t>The strategies used to provide support should emphasise emotional security, communication and social confidence. A regular key worker can assist Isaac in establishing trusting relationships. Learning through the use of play promotes emotional expressiveness and language development. Employees are supposed to emulate good communication and practices.</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345CC15A-4C38-4DE5-9108-B3EC37DAE27E}" type="slidenum">
              <a:rPr lang="en-US" smtClean="0"/>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GB" sz="1200" kern="1200" dirty="0">
                <a:solidFill>
                  <a:schemeClr val="tx1"/>
                </a:solidFill>
                <a:effectLst/>
                <a:latin typeface="+mn-lt"/>
                <a:ea typeface="+mn-ea"/>
                <a:cs typeface="+mn-cs"/>
              </a:rPr>
              <a:t>A multiagency approach ensures that Isaac has coordinated support that entails addressing emotional, social, and developmental needs. Communication delays can be helped by speech and language therapists, whereas mental health professionals can support his mother. Isaac involves the use of emotional regulation activities such as storytelling and calming routines to deal with anxiety. Teamwork between practitioners enhances the maintenance of support at home and school.</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345CC15A-4C38-4DE5-9108-B3EC37DAE27E}" type="slidenum">
              <a:rPr lang="en-US" smtClean="0"/>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GB" sz="1200" kern="1200" dirty="0">
                <a:solidFill>
                  <a:schemeClr val="tx1"/>
                </a:solidFill>
                <a:effectLst/>
                <a:latin typeface="+mn-lt"/>
                <a:ea typeface="+mn-ea"/>
                <a:cs typeface="+mn-cs"/>
              </a:rPr>
              <a:t>The attachment theory by Bowlby is useful as it elucidates the influences of early relationships on emotional security, behaviour, and social development. The theory promotes effective interventions applicable during the early years.</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345CC15A-4C38-4DE5-9108-B3EC37DAE27E}" type="slidenum">
              <a:rPr lang="en-US" smtClean="0"/>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GB" sz="1200" kern="1200" dirty="0">
                <a:solidFill>
                  <a:schemeClr val="tx1"/>
                </a:solidFill>
                <a:effectLst/>
                <a:latin typeface="+mn-lt"/>
                <a:ea typeface="+mn-ea"/>
                <a:cs typeface="+mn-cs"/>
              </a:rPr>
              <a:t>It can be reflected through cultural differences and a wider range of influence; however, critics claim that it can ignore these issues.</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345CC15A-4C38-4DE5-9108-B3EC37DAE27E}" type="slidenum">
              <a:rPr lang="en-US" smtClean="0"/>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a:p>
        </p:txBody>
      </p:sp>
      <p:sp>
        <p:nvSpPr>
          <p:cNvPr id="3" name="Content Placeholder 2"/>
          <p:cNvSpPr>
            <a:spLocks noGrp="1"/>
          </p:cNvSpPr>
          <p:nvPr>
            <p:ph idx="1"/>
          </p:nvPr>
        </p:nvSpPr>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2" Type="http://schemas.openxmlformats.org/officeDocument/2006/relationships/theme" Target="../theme/theme1.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7.xml"/><Relationship Id="rId1"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7.xml"/><Relationship Id="rId1"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7.xml"/><Relationship Id="rId1"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7.xml"/><Relationship Id="rId1" Type="http://schemas.openxmlformats.org/officeDocument/2006/relationships/image" Target="../media/image5.pn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7.xml"/><Relationship Id="rId1" Type="http://schemas.openxmlformats.org/officeDocument/2006/relationships/image" Target="../media/image6.pn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7.xml"/><Relationship Id="rId1" Type="http://schemas.openxmlformats.org/officeDocument/2006/relationships/image" Target="../media/image7.png"/></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7.xml"/><Relationship Id="rId1" Type="http://schemas.openxmlformats.org/officeDocument/2006/relationships/image" Target="../media/image8.png"/></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7.xml"/><Relationship Id="rId1" Type="http://schemas.openxmlformats.org/officeDocument/2006/relationships/image" Target="../media/image9.png"/></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7.xml"/><Relationship Id="rId1" Type="http://schemas.openxmlformats.org/officeDocument/2006/relationships/image" Target="../media/image10.png"/></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7.xml"/><Relationship Id="rId1" Type="http://schemas.openxmlformats.org/officeDocument/2006/relationships/image" Target="../media/image11.png"/></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7.xml"/><Relationship Id="rId1" Type="http://schemas.openxmlformats.org/officeDocument/2006/relationships/image" Target="../media/image11.png"/></Relationships>
</file>

<file path=ppt/slides/_rels/slide15.xml.rels><?xml version="1.0" encoding="UTF-8" standalone="yes"?>
<Relationships xmlns="http://schemas.openxmlformats.org/package/2006/relationships"><Relationship Id="rId8" Type="http://schemas.openxmlformats.org/officeDocument/2006/relationships/slideLayout" Target="../slideLayouts/slideLayout7.xml"/><Relationship Id="rId7" Type="http://schemas.openxmlformats.org/officeDocument/2006/relationships/hyperlink" Target="https://doi.org/10.3390/children10111807" TargetMode="External"/><Relationship Id="rId6" Type="http://schemas.openxmlformats.org/officeDocument/2006/relationships/hyperlink" Target="https://doi.org/10.30983/humanisma.v9i1.9366" TargetMode="External"/><Relationship Id="rId5" Type="http://schemas.openxmlformats.org/officeDocument/2006/relationships/hyperlink" Target="https://doi.org/10.3126/tutaj.v10i1.74328" TargetMode="External"/><Relationship Id="rId4" Type="http://schemas.openxmlformats.org/officeDocument/2006/relationships/hyperlink" Target="https://doi.org/10.3389/fnins.2022.856886" TargetMode="External"/><Relationship Id="rId3" Type="http://schemas.openxmlformats.org/officeDocument/2006/relationships/hyperlink" Target="https://doi.org/10.1016/bs.hesedu.2022.11.005" TargetMode="External"/><Relationship Id="rId2" Type="http://schemas.openxmlformats.org/officeDocument/2006/relationships/hyperlink" Target="https://doi.org/10.1186/s13023-022-02214-y" TargetMode="External"/><Relationship Id="rId1" Type="http://schemas.openxmlformats.org/officeDocument/2006/relationships/hyperlink" Target="https://doi.org/10.1146/annurev-economics-092821-053234" TargetMode="External"/></Relationships>
</file>

<file path=ppt/slides/_rels/slide16.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image" Target="../media/image1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B9D6ED"/>
        </a:solidFill>
        <a:effectLst/>
      </p:bgPr>
    </p:bg>
    <p:spTree>
      <p:nvGrpSpPr>
        <p:cNvPr id="1" name=""/>
        <p:cNvGrpSpPr/>
        <p:nvPr/>
      </p:nvGrpSpPr>
      <p:grpSpPr>
        <a:xfrm>
          <a:off x="0" y="0"/>
          <a:ext cx="0" cy="0"/>
          <a:chOff x="0" y="0"/>
          <a:chExt cx="0" cy="0"/>
        </a:xfrm>
      </p:grpSpPr>
      <p:sp>
        <p:nvSpPr>
          <p:cNvPr id="7" name="Rectangle 6"/>
          <p:cNvSpPr/>
          <p:nvPr/>
        </p:nvSpPr>
        <p:spPr>
          <a:xfrm>
            <a:off x="0" y="2019300"/>
            <a:ext cx="10515600" cy="6946900"/>
          </a:xfrm>
          <a:prstGeom prst="rect">
            <a:avLst/>
          </a:prstGeom>
        </p:spPr>
        <p:txBody>
          <a:bodyPr wrap="square">
            <a:spAutoFit/>
          </a:bodyPr>
          <a:lstStyle/>
          <a:p>
            <a:pPr algn="ctr">
              <a:lnSpc>
                <a:spcPts val="5940"/>
              </a:lnSpc>
            </a:pPr>
            <a:r>
              <a:rPr lang="en-US" sz="5400" b="1" spc="-253" dirty="0">
                <a:solidFill>
                  <a:srgbClr val="000000"/>
                </a:solidFill>
                <a:latin typeface="Times New Roman" panose="02020603050405020304" pitchFamily="18" charset="0"/>
                <a:cs typeface="Times New Roman" panose="02020603050405020304" pitchFamily="18" charset="0"/>
              </a:rPr>
              <a:t>LCHS4010</a:t>
            </a:r>
            <a:endParaRPr lang="en-US" sz="5400" b="1" spc="-253" dirty="0">
              <a:solidFill>
                <a:srgbClr val="000000"/>
              </a:solidFill>
              <a:latin typeface="Times New Roman" panose="02020603050405020304" pitchFamily="18" charset="0"/>
              <a:cs typeface="Times New Roman" panose="02020603050405020304" pitchFamily="18" charset="0"/>
            </a:endParaRPr>
          </a:p>
          <a:p>
            <a:pPr algn="ctr">
              <a:lnSpc>
                <a:spcPts val="5940"/>
              </a:lnSpc>
            </a:pPr>
            <a:r>
              <a:rPr lang="en-US" sz="5400" b="1" spc="-253" dirty="0">
                <a:solidFill>
                  <a:srgbClr val="000000"/>
                </a:solidFill>
                <a:latin typeface="Times New Roman" panose="02020603050405020304" pitchFamily="18" charset="0"/>
                <a:cs typeface="Times New Roman" panose="02020603050405020304" pitchFamily="18" charset="0"/>
              </a:rPr>
              <a:t>Psychology in Health and Social Care</a:t>
            </a:r>
            <a:endParaRPr lang="en-US" sz="5400" b="1" spc="-253" dirty="0">
              <a:solidFill>
                <a:srgbClr val="000000"/>
              </a:solidFill>
              <a:latin typeface="Times New Roman" panose="02020603050405020304" pitchFamily="18" charset="0"/>
              <a:cs typeface="Times New Roman" panose="02020603050405020304" pitchFamily="18" charset="0"/>
            </a:endParaRPr>
          </a:p>
          <a:p>
            <a:pPr algn="ctr">
              <a:lnSpc>
                <a:spcPts val="5940"/>
              </a:lnSpc>
            </a:pPr>
            <a:endParaRPr lang="en-US" sz="5400" b="1" spc="-253" dirty="0">
              <a:solidFill>
                <a:srgbClr val="000000"/>
              </a:solidFill>
              <a:latin typeface="Times New Roman" panose="02020603050405020304" pitchFamily="18" charset="0"/>
              <a:cs typeface="Times New Roman" panose="02020603050405020304" pitchFamily="18" charset="0"/>
            </a:endParaRPr>
          </a:p>
          <a:p>
            <a:pPr algn="ctr">
              <a:lnSpc>
                <a:spcPts val="5940"/>
              </a:lnSpc>
            </a:pPr>
            <a:r>
              <a:rPr lang="en-US" sz="5400" b="1" spc="-253" dirty="0">
                <a:solidFill>
                  <a:srgbClr val="000000"/>
                </a:solidFill>
                <a:latin typeface="Times New Roman" panose="02020603050405020304" pitchFamily="18" charset="0"/>
                <a:cs typeface="Times New Roman" panose="02020603050405020304" pitchFamily="18" charset="0"/>
              </a:rPr>
              <a:t>Presentation</a:t>
            </a:r>
            <a:endParaRPr lang="en-US" sz="5400" b="1" spc="-253" dirty="0">
              <a:solidFill>
                <a:srgbClr val="000000"/>
              </a:solidFill>
              <a:latin typeface="Times New Roman" panose="02020603050405020304" pitchFamily="18" charset="0"/>
              <a:cs typeface="Times New Roman" panose="02020603050405020304" pitchFamily="18" charset="0"/>
            </a:endParaRPr>
          </a:p>
          <a:p>
            <a:pPr algn="ctr">
              <a:lnSpc>
                <a:spcPts val="5940"/>
              </a:lnSpc>
            </a:pPr>
            <a:endParaRPr lang="en-US" sz="5400" b="1" spc="-253" dirty="0">
              <a:solidFill>
                <a:srgbClr val="000000"/>
              </a:solidFill>
              <a:latin typeface="Times New Roman" panose="02020603050405020304" pitchFamily="18" charset="0"/>
              <a:cs typeface="Times New Roman" panose="02020603050405020304" pitchFamily="18" charset="0"/>
            </a:endParaRPr>
          </a:p>
          <a:p>
            <a:pPr algn="ctr">
              <a:lnSpc>
                <a:spcPts val="5940"/>
              </a:lnSpc>
            </a:pPr>
            <a:r>
              <a:rPr lang="en-US" sz="3600" b="1" spc="-253" dirty="0">
                <a:solidFill>
                  <a:srgbClr val="000000"/>
                </a:solidFill>
                <a:latin typeface="Times New Roman" panose="02020603050405020304" pitchFamily="18" charset="0"/>
                <a:cs typeface="Times New Roman" panose="02020603050405020304" pitchFamily="18" charset="0"/>
              </a:rPr>
              <a:t>Student name: Rene </a:t>
            </a:r>
            <a:r>
              <a:rPr lang="en-US" sz="3600" b="1" spc="-253" dirty="0" err="1">
                <a:solidFill>
                  <a:srgbClr val="000000"/>
                </a:solidFill>
                <a:latin typeface="Times New Roman" panose="02020603050405020304" pitchFamily="18" charset="0"/>
                <a:cs typeface="Times New Roman" panose="02020603050405020304" pitchFamily="18" charset="0"/>
              </a:rPr>
              <a:t>Bogyah</a:t>
            </a:r>
            <a:r>
              <a:rPr lang="en-US" sz="3600" b="1" spc="-253" dirty="0">
                <a:solidFill>
                  <a:srgbClr val="000000"/>
                </a:solidFill>
                <a:latin typeface="Times New Roman" panose="02020603050405020304" pitchFamily="18" charset="0"/>
                <a:cs typeface="Times New Roman" panose="02020603050405020304" pitchFamily="18" charset="0"/>
              </a:rPr>
              <a:t> </a:t>
            </a:r>
            <a:endParaRPr lang="en-US" sz="3600" b="1" spc="-253" dirty="0">
              <a:solidFill>
                <a:srgbClr val="000000"/>
              </a:solidFill>
              <a:latin typeface="Times New Roman" panose="02020603050405020304" pitchFamily="18" charset="0"/>
              <a:cs typeface="Times New Roman" panose="02020603050405020304" pitchFamily="18" charset="0"/>
            </a:endParaRPr>
          </a:p>
          <a:p>
            <a:pPr algn="ctr">
              <a:lnSpc>
                <a:spcPts val="5940"/>
              </a:lnSpc>
            </a:pPr>
            <a:r>
              <a:rPr lang="en-US" sz="3600" b="1" spc="-253" dirty="0">
                <a:solidFill>
                  <a:srgbClr val="000000"/>
                </a:solidFill>
                <a:latin typeface="Times New Roman" panose="02020603050405020304" pitchFamily="18" charset="0"/>
                <a:cs typeface="Times New Roman" panose="02020603050405020304" pitchFamily="18" charset="0"/>
              </a:rPr>
              <a:t>Student ID: 2332913</a:t>
            </a:r>
            <a:endParaRPr lang="en-US" sz="3600" b="1" spc="-253" dirty="0">
              <a:solidFill>
                <a:srgbClr val="000000"/>
              </a:solidFill>
              <a:latin typeface="Times New Roman" panose="02020603050405020304" pitchFamily="18" charset="0"/>
              <a:cs typeface="Times New Roman" panose="02020603050405020304" pitchFamily="18" charset="0"/>
            </a:endParaRPr>
          </a:p>
          <a:p>
            <a:pPr algn="ctr">
              <a:lnSpc>
                <a:spcPts val="5940"/>
              </a:lnSpc>
            </a:pPr>
            <a:r>
              <a:rPr lang="en-US" sz="3600" b="1" spc="-253" dirty="0">
                <a:solidFill>
                  <a:srgbClr val="000000"/>
                </a:solidFill>
                <a:latin typeface="Times New Roman" panose="02020603050405020304" pitchFamily="18" charset="0"/>
                <a:cs typeface="Times New Roman" panose="02020603050405020304" pitchFamily="18" charset="0"/>
              </a:rPr>
              <a:t>Lecturer: Neale Haddon</a:t>
            </a:r>
            <a:endParaRPr lang="en-US" sz="3600" b="1" spc="-253" dirty="0">
              <a:solidFill>
                <a:srgbClr val="000000"/>
              </a:solidFill>
              <a:latin typeface="Times New Roman" panose="02020603050405020304" pitchFamily="18" charset="0"/>
              <a:cs typeface="Times New Roman" panose="02020603050405020304" pitchFamily="18" charset="0"/>
            </a:endParaRPr>
          </a:p>
          <a:p>
            <a:pPr algn="ctr">
              <a:lnSpc>
                <a:spcPts val="5940"/>
              </a:lnSpc>
            </a:pPr>
            <a:endParaRPr lang="en-US" sz="5400" b="1" spc="-253" dirty="0">
              <a:solidFill>
                <a:srgbClr val="000000"/>
              </a:solidFill>
              <a:latin typeface="Times New Roman" panose="02020603050405020304" pitchFamily="18" charset="0"/>
              <a:cs typeface="Times New Roman" panose="02020603050405020304" pitchFamily="18" charset="0"/>
            </a:endParaRPr>
          </a:p>
        </p:txBody>
      </p:sp>
      <p:sp>
        <p:nvSpPr>
          <p:cNvPr id="9" name="Freeform 3"/>
          <p:cNvSpPr/>
          <p:nvPr/>
        </p:nvSpPr>
        <p:spPr>
          <a:xfrm>
            <a:off x="10306695" y="0"/>
            <a:ext cx="7981305" cy="10287000"/>
          </a:xfrm>
          <a:custGeom>
            <a:avLst/>
            <a:gdLst/>
            <a:ahLst/>
            <a:cxnLst/>
            <a:rect l="l" t="t" r="r" b="b"/>
            <a:pathLst>
              <a:path w="2102072" h="2481117">
                <a:moveTo>
                  <a:pt x="0" y="0"/>
                </a:moveTo>
                <a:lnTo>
                  <a:pt x="2102072" y="0"/>
                </a:lnTo>
                <a:lnTo>
                  <a:pt x="2102072" y="2481117"/>
                </a:lnTo>
                <a:lnTo>
                  <a:pt x="0" y="2481117"/>
                </a:lnTo>
                <a:close/>
              </a:path>
            </a:pathLst>
          </a:custGeom>
          <a:solidFill>
            <a:srgbClr val="FBF6F1"/>
          </a:solidFill>
        </p:spPr>
      </p:sp>
      <p:pic>
        <p:nvPicPr>
          <p:cNvPr id="11" name="Picture 10"/>
          <p:cNvPicPr>
            <a:picLocks noChangeAspect="1"/>
          </p:cNvPicPr>
          <p:nvPr/>
        </p:nvPicPr>
        <p:blipFill>
          <a:blip r:embed="rId1"/>
          <a:stretch>
            <a:fillRect/>
          </a:stretch>
        </p:blipFill>
        <p:spPr>
          <a:xfrm>
            <a:off x="10306695" y="2367108"/>
            <a:ext cx="7981305" cy="5552783"/>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B9D6ED"/>
        </a:solidFill>
        <a:effectLst/>
      </p:bgPr>
    </p:bg>
    <p:spTree>
      <p:nvGrpSpPr>
        <p:cNvPr id="1" name=""/>
        <p:cNvGrpSpPr/>
        <p:nvPr/>
      </p:nvGrpSpPr>
      <p:grpSpPr>
        <a:xfrm>
          <a:off x="0" y="0"/>
          <a:ext cx="0" cy="0"/>
          <a:chOff x="0" y="0"/>
          <a:chExt cx="0" cy="0"/>
        </a:xfrm>
      </p:grpSpPr>
      <p:sp>
        <p:nvSpPr>
          <p:cNvPr id="2" name="Text Box 1"/>
          <p:cNvSpPr txBox="1"/>
          <p:nvPr/>
        </p:nvSpPr>
        <p:spPr>
          <a:xfrm>
            <a:off x="4114800" y="4229100"/>
            <a:ext cx="11000740" cy="1316355"/>
          </a:xfrm>
          <a:prstGeom prst="rect">
            <a:avLst/>
          </a:prstGeom>
        </p:spPr>
        <p:txBody>
          <a:bodyPr>
            <a:noAutofit/>
          </a:bodyPr>
          <a:p>
            <a:pPr marL="0" indent="0"/>
            <a:r>
              <a:rPr lang="en-US" sz="7200" b="1" spc="-253" dirty="0">
                <a:solidFill>
                  <a:srgbClr val="000000"/>
                </a:solidFill>
                <a:latin typeface="Times New Roman" panose="02020603050405020304" pitchFamily="18" charset="0"/>
                <a:cs typeface="Times New Roman" panose="02020603050405020304" pitchFamily="18" charset="0"/>
              </a:rPr>
              <a:t> Title:</a:t>
            </a:r>
            <a:r>
              <a:rPr lang="en-US" sz="7200" b="1" i="1" spc="-253" dirty="0">
                <a:solidFill>
                  <a:srgbClr val="000000"/>
                </a:solidFill>
                <a:latin typeface="Times New Roman" panose="02020603050405020304" pitchFamily="18" charset="0"/>
                <a:cs typeface="Times New Roman" panose="02020603050405020304" pitchFamily="18" charset="0"/>
              </a:rPr>
              <a:t> Lifespan Development</a:t>
            </a:r>
            <a:endParaRPr lang="en-US" sz="7200" b="1" i="1" spc="-253" dirty="0">
              <a:solidFill>
                <a:srgbClr val="000000"/>
              </a:solidFill>
              <a:latin typeface="Times New Roman" panose="02020603050405020304" pitchFamily="18" charset="0"/>
              <a:cs typeface="Times New Roman" panose="02020603050405020304" pitchFamily="18"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4EEE7"/>
        </a:solidFill>
        <a:effectLst/>
      </p:bgPr>
    </p:bg>
    <p:spTree>
      <p:nvGrpSpPr>
        <p:cNvPr id="1" name=""/>
        <p:cNvGrpSpPr/>
        <p:nvPr/>
      </p:nvGrpSpPr>
      <p:grpSpPr>
        <a:xfrm>
          <a:off x="0" y="0"/>
          <a:ext cx="0" cy="0"/>
          <a:chOff x="0" y="0"/>
          <a:chExt cx="0" cy="0"/>
        </a:xfrm>
      </p:grpSpPr>
      <p:grpSp>
        <p:nvGrpSpPr>
          <p:cNvPr id="2" name="Group 2"/>
          <p:cNvGrpSpPr/>
          <p:nvPr/>
        </p:nvGrpSpPr>
        <p:grpSpPr>
          <a:xfrm>
            <a:off x="369504" y="369504"/>
            <a:ext cx="17548991" cy="9547991"/>
            <a:chOff x="0" y="0"/>
            <a:chExt cx="4621957" cy="2514697"/>
          </a:xfrm>
        </p:grpSpPr>
        <p:sp>
          <p:nvSpPr>
            <p:cNvPr id="3" name="Freeform 3"/>
            <p:cNvSpPr/>
            <p:nvPr/>
          </p:nvSpPr>
          <p:spPr>
            <a:xfrm>
              <a:off x="0" y="0"/>
              <a:ext cx="4621957" cy="2514697"/>
            </a:xfrm>
            <a:custGeom>
              <a:avLst/>
              <a:gdLst/>
              <a:ahLst/>
              <a:cxnLst/>
              <a:rect l="l" t="t" r="r" b="b"/>
              <a:pathLst>
                <a:path w="4621957" h="2514697">
                  <a:moveTo>
                    <a:pt x="0" y="0"/>
                  </a:moveTo>
                  <a:lnTo>
                    <a:pt x="4621957" y="0"/>
                  </a:lnTo>
                  <a:lnTo>
                    <a:pt x="4621957" y="2514697"/>
                  </a:lnTo>
                  <a:lnTo>
                    <a:pt x="0" y="2514697"/>
                  </a:lnTo>
                  <a:close/>
                </a:path>
              </a:pathLst>
            </a:custGeom>
            <a:solidFill>
              <a:srgbClr val="B9D6ED"/>
            </a:solidFill>
          </p:spPr>
        </p:sp>
        <p:sp>
          <p:nvSpPr>
            <p:cNvPr id="4" name="TextBox 4"/>
            <p:cNvSpPr txBox="1"/>
            <p:nvPr/>
          </p:nvSpPr>
          <p:spPr>
            <a:xfrm>
              <a:off x="0" y="-38100"/>
              <a:ext cx="4621957" cy="2552797"/>
            </a:xfrm>
            <a:prstGeom prst="rect">
              <a:avLst/>
            </a:prstGeom>
          </p:spPr>
          <p:txBody>
            <a:bodyPr lIns="50800" tIns="50800" rIns="50800" bIns="50800" rtlCol="0" anchor="ctr"/>
            <a:lstStyle/>
            <a:p>
              <a:pPr algn="ctr">
                <a:lnSpc>
                  <a:spcPts val="2660"/>
                </a:lnSpc>
              </a:pPr>
            </a:p>
          </p:txBody>
        </p:sp>
      </p:grpSp>
      <p:sp>
        <p:nvSpPr>
          <p:cNvPr id="6" name="TextBox 6"/>
          <p:cNvSpPr txBox="1"/>
          <p:nvPr/>
        </p:nvSpPr>
        <p:spPr>
          <a:xfrm>
            <a:off x="6248400" y="1195904"/>
            <a:ext cx="7026949" cy="779059"/>
          </a:xfrm>
          <a:prstGeom prst="rect">
            <a:avLst/>
          </a:prstGeom>
        </p:spPr>
        <p:txBody>
          <a:bodyPr lIns="0" tIns="0" rIns="0" bIns="0" rtlCol="0" anchor="t">
            <a:spAutoFit/>
          </a:bodyPr>
          <a:lstStyle/>
          <a:p>
            <a:pPr marL="0" lvl="0" indent="0" algn="l">
              <a:lnSpc>
                <a:spcPts val="5940"/>
              </a:lnSpc>
            </a:pPr>
            <a:r>
              <a:rPr lang="en-US" sz="6600" b="1" spc="-253" dirty="0">
                <a:solidFill>
                  <a:srgbClr val="000000"/>
                </a:solidFill>
                <a:latin typeface="Times New Roman" panose="02020603050405020304" pitchFamily="18" charset="0"/>
                <a:ea typeface="Roca Two Bold" panose="00000800000000000000"/>
                <a:cs typeface="Times New Roman" panose="02020603050405020304" pitchFamily="18" charset="0"/>
                <a:sym typeface="Roca Two Bold" panose="00000800000000000000"/>
              </a:rPr>
              <a:t>Table of Contents</a:t>
            </a:r>
            <a:endParaRPr lang="en-US" sz="6600" b="1" spc="-253" dirty="0">
              <a:solidFill>
                <a:srgbClr val="000000"/>
              </a:solidFill>
              <a:latin typeface="Times New Roman" panose="02020603050405020304" pitchFamily="18" charset="0"/>
              <a:ea typeface="Roca Two Bold" panose="00000800000000000000"/>
              <a:cs typeface="Times New Roman" panose="02020603050405020304" pitchFamily="18" charset="0"/>
              <a:sym typeface="Roca Two Bold" panose="00000800000000000000"/>
            </a:endParaRPr>
          </a:p>
        </p:txBody>
      </p:sp>
      <p:sp>
        <p:nvSpPr>
          <p:cNvPr id="7" name="TextBox 7"/>
          <p:cNvSpPr txBox="1"/>
          <p:nvPr/>
        </p:nvSpPr>
        <p:spPr>
          <a:xfrm>
            <a:off x="5520151" y="2552700"/>
            <a:ext cx="7247696" cy="6385851"/>
          </a:xfrm>
          <a:prstGeom prst="rect">
            <a:avLst/>
          </a:prstGeom>
        </p:spPr>
        <p:txBody>
          <a:bodyPr wrap="square" lIns="0" tIns="0" rIns="0" bIns="0" rtlCol="0" anchor="t">
            <a:spAutoFit/>
          </a:bodyPr>
          <a:lstStyle/>
          <a:p>
            <a:pPr marL="457200" lvl="0" indent="-457200" algn="just">
              <a:lnSpc>
                <a:spcPct val="150000"/>
              </a:lnSpc>
              <a:buFont typeface="Arial" panose="020B0604020202020204" pitchFamily="34" charset="0"/>
              <a:buChar char="•"/>
            </a:pPr>
            <a:r>
              <a:rPr lang="en-US" sz="2800" b="1" u="none" dirty="0">
                <a:solidFill>
                  <a:srgbClr val="000000"/>
                </a:solidFill>
                <a:latin typeface="Times New Roman" panose="02020603050405020304" pitchFamily="18" charset="0"/>
                <a:ea typeface="Open Sauce"/>
                <a:cs typeface="Times New Roman" panose="02020603050405020304" pitchFamily="18" charset="0"/>
                <a:sym typeface="Open Sauce"/>
              </a:rPr>
              <a:t>Introduction</a:t>
            </a:r>
            <a:endParaRPr lang="en-US" sz="2800" b="1" u="none" dirty="0">
              <a:solidFill>
                <a:srgbClr val="000000"/>
              </a:solidFill>
              <a:latin typeface="Times New Roman" panose="02020603050405020304" pitchFamily="18" charset="0"/>
              <a:ea typeface="Open Sauce"/>
              <a:cs typeface="Times New Roman" panose="02020603050405020304" pitchFamily="18" charset="0"/>
              <a:sym typeface="Open Sauce"/>
            </a:endParaRPr>
          </a:p>
          <a:p>
            <a:pPr marL="457200" indent="-457200" algn="just">
              <a:lnSpc>
                <a:spcPct val="150000"/>
              </a:lnSpc>
              <a:buFont typeface="Arial" panose="020B0604020202020204" pitchFamily="34" charset="0"/>
              <a:buChar char="•"/>
            </a:pPr>
            <a:r>
              <a:rPr lang="en-GB" sz="2800" b="1" dirty="0">
                <a:latin typeface="Times New Roman" panose="02020603050405020304" pitchFamily="18" charset="0"/>
                <a:cs typeface="Times New Roman" panose="02020603050405020304" pitchFamily="18" charset="0"/>
              </a:rPr>
              <a:t>Bowlby’s Attachment Theory</a:t>
            </a:r>
            <a:endParaRPr lang="en-US" sz="2800" b="1" dirty="0">
              <a:latin typeface="Times New Roman" panose="02020603050405020304" pitchFamily="18" charset="0"/>
              <a:cs typeface="Times New Roman" panose="02020603050405020304" pitchFamily="18" charset="0"/>
            </a:endParaRPr>
          </a:p>
          <a:p>
            <a:pPr marL="457200" indent="-457200" algn="just">
              <a:lnSpc>
                <a:spcPct val="150000"/>
              </a:lnSpc>
              <a:buFont typeface="Arial" panose="020B0604020202020204" pitchFamily="34" charset="0"/>
              <a:buChar char="•"/>
            </a:pPr>
            <a:r>
              <a:rPr lang="en-GB" sz="2800" b="1" dirty="0">
                <a:latin typeface="Times New Roman" panose="02020603050405020304" pitchFamily="18" charset="0"/>
                <a:cs typeface="Times New Roman" panose="02020603050405020304" pitchFamily="18" charset="0"/>
              </a:rPr>
              <a:t>Childhood Relevance of Attachment</a:t>
            </a:r>
            <a:endParaRPr lang="en-US" sz="2800" b="1" dirty="0">
              <a:latin typeface="Times New Roman" panose="02020603050405020304" pitchFamily="18" charset="0"/>
              <a:cs typeface="Times New Roman" panose="02020603050405020304" pitchFamily="18" charset="0"/>
            </a:endParaRPr>
          </a:p>
          <a:p>
            <a:pPr marL="457200" indent="-457200" algn="just">
              <a:lnSpc>
                <a:spcPct val="150000"/>
              </a:lnSpc>
              <a:buFont typeface="Arial" panose="020B0604020202020204" pitchFamily="34" charset="0"/>
              <a:buChar char="•"/>
            </a:pPr>
            <a:r>
              <a:rPr lang="en-GB" sz="2800" b="1" dirty="0">
                <a:latin typeface="Times New Roman" panose="02020603050405020304" pitchFamily="18" charset="0"/>
                <a:cs typeface="Times New Roman" panose="02020603050405020304" pitchFamily="18" charset="0"/>
              </a:rPr>
              <a:t>Disrupted Childcare Experiences</a:t>
            </a:r>
            <a:endParaRPr lang="en-US" sz="2800" b="1" dirty="0">
              <a:latin typeface="Times New Roman" panose="02020603050405020304" pitchFamily="18" charset="0"/>
              <a:cs typeface="Times New Roman" panose="02020603050405020304" pitchFamily="18" charset="0"/>
            </a:endParaRPr>
          </a:p>
          <a:p>
            <a:pPr marL="457200" lvl="0" indent="-457200" algn="just">
              <a:lnSpc>
                <a:spcPct val="150000"/>
              </a:lnSpc>
              <a:buFont typeface="Arial" panose="020B0604020202020204" pitchFamily="34" charset="0"/>
              <a:buChar char="•"/>
            </a:pPr>
            <a:r>
              <a:rPr lang="en-GB" sz="2800" b="1" dirty="0">
                <a:latin typeface="Times New Roman" panose="02020603050405020304" pitchFamily="18" charset="0"/>
                <a:cs typeface="Times New Roman" panose="02020603050405020304" pitchFamily="18" charset="0"/>
              </a:rPr>
              <a:t>Maternal Mental Health Effects</a:t>
            </a:r>
            <a:endParaRPr lang="en-GB" sz="2800" b="1" dirty="0">
              <a:latin typeface="Times New Roman" panose="02020603050405020304" pitchFamily="18" charset="0"/>
              <a:cs typeface="Times New Roman" panose="02020603050405020304" pitchFamily="18" charset="0"/>
            </a:endParaRPr>
          </a:p>
          <a:p>
            <a:pPr marL="457200" lvl="0" indent="-457200" algn="just">
              <a:lnSpc>
                <a:spcPct val="150000"/>
              </a:lnSpc>
              <a:buFont typeface="Arial" panose="020B0604020202020204" pitchFamily="34" charset="0"/>
              <a:buChar char="•"/>
            </a:pPr>
            <a:r>
              <a:rPr lang="en-GB" sz="2800" b="1" dirty="0">
                <a:latin typeface="Times New Roman" panose="02020603050405020304" pitchFamily="18" charset="0"/>
                <a:cs typeface="Times New Roman" panose="02020603050405020304" pitchFamily="18" charset="0"/>
              </a:rPr>
              <a:t>Language and Social Difficulties</a:t>
            </a:r>
            <a:endParaRPr lang="en-GB" sz="2800" b="1" dirty="0">
              <a:latin typeface="Times New Roman" panose="02020603050405020304" pitchFamily="18" charset="0"/>
              <a:cs typeface="Times New Roman" panose="02020603050405020304" pitchFamily="18" charset="0"/>
            </a:endParaRPr>
          </a:p>
          <a:p>
            <a:pPr marL="457200" lvl="0" indent="-457200" algn="just">
              <a:lnSpc>
                <a:spcPct val="150000"/>
              </a:lnSpc>
              <a:buFont typeface="Arial" panose="020B0604020202020204" pitchFamily="34" charset="0"/>
              <a:buChar char="•"/>
            </a:pPr>
            <a:r>
              <a:rPr lang="en-GB" sz="2800" b="1" dirty="0">
                <a:latin typeface="Times New Roman" panose="02020603050405020304" pitchFamily="18" charset="0"/>
                <a:cs typeface="Times New Roman" panose="02020603050405020304" pitchFamily="18" charset="0"/>
              </a:rPr>
              <a:t>Nature and Nurture Influences</a:t>
            </a:r>
            <a:endParaRPr lang="en-GB" sz="2800" b="1" dirty="0">
              <a:latin typeface="Times New Roman" panose="02020603050405020304" pitchFamily="18" charset="0"/>
              <a:cs typeface="Times New Roman" panose="02020603050405020304" pitchFamily="18" charset="0"/>
            </a:endParaRPr>
          </a:p>
          <a:p>
            <a:pPr marL="457200" lvl="0" indent="-457200" algn="just">
              <a:lnSpc>
                <a:spcPct val="150000"/>
              </a:lnSpc>
              <a:buFont typeface="Arial" panose="020B0604020202020204" pitchFamily="34" charset="0"/>
              <a:buChar char="•"/>
            </a:pPr>
            <a:r>
              <a:rPr lang="en-GB" sz="2800" b="1" dirty="0">
                <a:latin typeface="Times New Roman" panose="02020603050405020304" pitchFamily="18" charset="0"/>
                <a:cs typeface="Times New Roman" panose="02020603050405020304" pitchFamily="18" charset="0"/>
              </a:rPr>
              <a:t>Theory-Informed Support Strategies</a:t>
            </a:r>
            <a:endParaRPr lang="en-GB" sz="2800" b="1" dirty="0">
              <a:latin typeface="Times New Roman" panose="02020603050405020304" pitchFamily="18" charset="0"/>
              <a:cs typeface="Times New Roman" panose="02020603050405020304" pitchFamily="18" charset="0"/>
            </a:endParaRPr>
          </a:p>
          <a:p>
            <a:pPr marL="457200" lvl="0" indent="-457200" algn="just">
              <a:lnSpc>
                <a:spcPct val="150000"/>
              </a:lnSpc>
              <a:buFont typeface="Arial" panose="020B0604020202020204" pitchFamily="34" charset="0"/>
              <a:buChar char="•"/>
            </a:pPr>
            <a:r>
              <a:rPr lang="en-GB" sz="2800" b="1" u="none" dirty="0">
                <a:solidFill>
                  <a:srgbClr val="000000"/>
                </a:solidFill>
                <a:latin typeface="Times New Roman" panose="02020603050405020304" pitchFamily="18" charset="0"/>
                <a:ea typeface="Open Sauce"/>
                <a:cs typeface="Times New Roman" panose="02020603050405020304" pitchFamily="18" charset="0"/>
                <a:sym typeface="Open Sauce"/>
              </a:rPr>
              <a:t>Mul</a:t>
            </a:r>
            <a:r>
              <a:rPr lang="en-GB" sz="2800" b="1" dirty="0">
                <a:solidFill>
                  <a:srgbClr val="000000"/>
                </a:solidFill>
                <a:latin typeface="Times New Roman" panose="02020603050405020304" pitchFamily="18" charset="0"/>
                <a:ea typeface="Open Sauce"/>
                <a:cs typeface="Times New Roman" panose="02020603050405020304" pitchFamily="18" charset="0"/>
                <a:sym typeface="Open Sauce"/>
              </a:rPr>
              <a:t>ti-Agency Collaboration</a:t>
            </a:r>
            <a:endParaRPr lang="en-GB" sz="2800" b="1" dirty="0">
              <a:solidFill>
                <a:srgbClr val="000000"/>
              </a:solidFill>
              <a:latin typeface="Times New Roman" panose="02020603050405020304" pitchFamily="18" charset="0"/>
              <a:ea typeface="Open Sauce"/>
              <a:cs typeface="Times New Roman" panose="02020603050405020304" pitchFamily="18" charset="0"/>
              <a:sym typeface="Open Sauce"/>
            </a:endParaRPr>
          </a:p>
          <a:p>
            <a:pPr marL="457200" lvl="0" indent="-457200" algn="just">
              <a:lnSpc>
                <a:spcPct val="150000"/>
              </a:lnSpc>
              <a:buFont typeface="Arial" panose="020B0604020202020204" pitchFamily="34" charset="0"/>
              <a:buChar char="•"/>
            </a:pPr>
            <a:r>
              <a:rPr lang="en-GB" sz="2800" b="1" u="none" dirty="0">
                <a:solidFill>
                  <a:srgbClr val="000000"/>
                </a:solidFill>
                <a:latin typeface="Times New Roman" panose="02020603050405020304" pitchFamily="18" charset="0"/>
                <a:ea typeface="Open Sauce"/>
                <a:cs typeface="Times New Roman" panose="02020603050405020304" pitchFamily="18" charset="0"/>
                <a:sym typeface="Open Sauce"/>
              </a:rPr>
              <a:t>Evaluation and Conclusion</a:t>
            </a:r>
            <a:endParaRPr lang="en-US" sz="2800" b="1" u="none" dirty="0">
              <a:solidFill>
                <a:srgbClr val="000000"/>
              </a:solidFill>
              <a:latin typeface="Times New Roman" panose="02020603050405020304" pitchFamily="18" charset="0"/>
              <a:ea typeface="Open Sauce"/>
              <a:cs typeface="Times New Roman" panose="02020603050405020304" pitchFamily="18" charset="0"/>
              <a:sym typeface="Open Sauce"/>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4EEE7"/>
        </a:solidFill>
        <a:effectLst/>
      </p:bgPr>
    </p:bg>
    <p:spTree>
      <p:nvGrpSpPr>
        <p:cNvPr id="1" name=""/>
        <p:cNvGrpSpPr/>
        <p:nvPr/>
      </p:nvGrpSpPr>
      <p:grpSpPr>
        <a:xfrm>
          <a:off x="0" y="0"/>
          <a:ext cx="0" cy="0"/>
          <a:chOff x="0" y="0"/>
          <a:chExt cx="0" cy="0"/>
        </a:xfrm>
      </p:grpSpPr>
      <p:grpSp>
        <p:nvGrpSpPr>
          <p:cNvPr id="2" name="Group 2"/>
          <p:cNvGrpSpPr/>
          <p:nvPr/>
        </p:nvGrpSpPr>
        <p:grpSpPr>
          <a:xfrm>
            <a:off x="369504" y="369504"/>
            <a:ext cx="17548991" cy="9547991"/>
            <a:chOff x="0" y="0"/>
            <a:chExt cx="4621957" cy="2514697"/>
          </a:xfrm>
        </p:grpSpPr>
        <p:sp>
          <p:nvSpPr>
            <p:cNvPr id="3" name="Freeform 3"/>
            <p:cNvSpPr/>
            <p:nvPr/>
          </p:nvSpPr>
          <p:spPr>
            <a:xfrm>
              <a:off x="0" y="0"/>
              <a:ext cx="4621957" cy="2514697"/>
            </a:xfrm>
            <a:custGeom>
              <a:avLst/>
              <a:gdLst/>
              <a:ahLst/>
              <a:cxnLst/>
              <a:rect l="l" t="t" r="r" b="b"/>
              <a:pathLst>
                <a:path w="4621957" h="2514697">
                  <a:moveTo>
                    <a:pt x="0" y="0"/>
                  </a:moveTo>
                  <a:lnTo>
                    <a:pt x="4621957" y="0"/>
                  </a:lnTo>
                  <a:lnTo>
                    <a:pt x="4621957" y="2514697"/>
                  </a:lnTo>
                  <a:lnTo>
                    <a:pt x="0" y="2514697"/>
                  </a:lnTo>
                  <a:close/>
                </a:path>
              </a:pathLst>
            </a:custGeom>
            <a:solidFill>
              <a:srgbClr val="B9D6ED"/>
            </a:solidFill>
          </p:spPr>
        </p:sp>
        <p:sp>
          <p:nvSpPr>
            <p:cNvPr id="4" name="TextBox 4"/>
            <p:cNvSpPr txBox="1"/>
            <p:nvPr/>
          </p:nvSpPr>
          <p:spPr>
            <a:xfrm>
              <a:off x="0" y="-38100"/>
              <a:ext cx="4621957" cy="2552797"/>
            </a:xfrm>
            <a:prstGeom prst="rect">
              <a:avLst/>
            </a:prstGeom>
          </p:spPr>
          <p:txBody>
            <a:bodyPr lIns="50800" tIns="50800" rIns="50800" bIns="50800" rtlCol="0" anchor="ctr"/>
            <a:lstStyle/>
            <a:p>
              <a:pPr algn="ctr">
                <a:lnSpc>
                  <a:spcPts val="2660"/>
                </a:lnSpc>
              </a:pPr>
            </a:p>
          </p:txBody>
        </p:sp>
      </p:grpSp>
      <p:sp>
        <p:nvSpPr>
          <p:cNvPr id="6" name="TextBox 6"/>
          <p:cNvSpPr txBox="1"/>
          <p:nvPr/>
        </p:nvSpPr>
        <p:spPr>
          <a:xfrm>
            <a:off x="2209800" y="1976628"/>
            <a:ext cx="4743769" cy="779059"/>
          </a:xfrm>
          <a:prstGeom prst="rect">
            <a:avLst/>
          </a:prstGeom>
        </p:spPr>
        <p:txBody>
          <a:bodyPr wrap="square" lIns="0" tIns="0" rIns="0" bIns="0" rtlCol="0" anchor="t">
            <a:spAutoFit/>
          </a:bodyPr>
          <a:lstStyle/>
          <a:p>
            <a:pPr marL="0" lvl="0" indent="0" algn="l">
              <a:lnSpc>
                <a:spcPts val="5940"/>
              </a:lnSpc>
            </a:pPr>
            <a:r>
              <a:rPr lang="en-US" sz="6600" b="1" spc="-253" dirty="0">
                <a:solidFill>
                  <a:srgbClr val="000000"/>
                </a:solidFill>
                <a:latin typeface="Times New Roman" panose="02020603050405020304" pitchFamily="18" charset="0"/>
                <a:ea typeface="Roca Two Bold" panose="00000800000000000000"/>
                <a:cs typeface="Times New Roman" panose="02020603050405020304" pitchFamily="18" charset="0"/>
                <a:sym typeface="Roca Two Bold" panose="00000800000000000000"/>
              </a:rPr>
              <a:t>Introduction</a:t>
            </a:r>
            <a:endParaRPr lang="en-US" sz="6600" b="1" spc="-253" dirty="0">
              <a:solidFill>
                <a:srgbClr val="000000"/>
              </a:solidFill>
              <a:latin typeface="Times New Roman" panose="02020603050405020304" pitchFamily="18" charset="0"/>
              <a:ea typeface="Roca Two Bold" panose="00000800000000000000"/>
              <a:cs typeface="Times New Roman" panose="02020603050405020304" pitchFamily="18" charset="0"/>
              <a:sym typeface="Roca Two Bold" panose="00000800000000000000"/>
            </a:endParaRPr>
          </a:p>
        </p:txBody>
      </p:sp>
      <p:sp>
        <p:nvSpPr>
          <p:cNvPr id="8" name="TextBox 7"/>
          <p:cNvSpPr txBox="1"/>
          <p:nvPr/>
        </p:nvSpPr>
        <p:spPr>
          <a:xfrm>
            <a:off x="533400" y="3381231"/>
            <a:ext cx="8763000" cy="5131661"/>
          </a:xfrm>
          <a:prstGeom prst="rect">
            <a:avLst/>
          </a:prstGeom>
          <a:noFill/>
        </p:spPr>
        <p:txBody>
          <a:bodyPr wrap="square" rtlCol="0">
            <a:spAutoFit/>
          </a:bodyPr>
          <a:lstStyle/>
          <a:p>
            <a:pPr marL="457200" indent="-457200">
              <a:lnSpc>
                <a:spcPct val="200000"/>
              </a:lnSpc>
              <a:buFont typeface="Arial" panose="020B0604020202020204" pitchFamily="34" charset="0"/>
              <a:buChar char="•"/>
            </a:pPr>
            <a:r>
              <a:rPr lang="en-GB" sz="2800" dirty="0">
                <a:latin typeface="Times New Roman" panose="02020603050405020304" pitchFamily="18" charset="0"/>
                <a:cs typeface="Times New Roman" panose="02020603050405020304" pitchFamily="18" charset="0"/>
              </a:rPr>
              <a:t>Early age experiences greatly affect emotional growth, which is seen in Issac.</a:t>
            </a:r>
            <a:endParaRPr lang="en-US" sz="2800" dirty="0">
              <a:latin typeface="Times New Roman" panose="02020603050405020304" pitchFamily="18" charset="0"/>
              <a:cs typeface="Times New Roman" panose="02020603050405020304" pitchFamily="18" charset="0"/>
            </a:endParaRPr>
          </a:p>
          <a:p>
            <a:pPr marL="457200" indent="-457200">
              <a:lnSpc>
                <a:spcPct val="200000"/>
              </a:lnSpc>
              <a:buFont typeface="Arial" panose="020B0604020202020204" pitchFamily="34" charset="0"/>
              <a:buChar char="•"/>
            </a:pPr>
            <a:r>
              <a:rPr lang="en-GB" sz="2800" dirty="0">
                <a:latin typeface="Times New Roman" panose="02020603050405020304" pitchFamily="18" charset="0"/>
                <a:cs typeface="Times New Roman" panose="02020603050405020304" pitchFamily="18" charset="0"/>
              </a:rPr>
              <a:t>Isaac exhibits communication and emotional problems.</a:t>
            </a:r>
            <a:endParaRPr lang="en-US" sz="2800" dirty="0">
              <a:latin typeface="Times New Roman" panose="02020603050405020304" pitchFamily="18" charset="0"/>
              <a:cs typeface="Times New Roman" panose="02020603050405020304" pitchFamily="18" charset="0"/>
            </a:endParaRPr>
          </a:p>
          <a:p>
            <a:pPr marL="457200" indent="-457200">
              <a:lnSpc>
                <a:spcPct val="200000"/>
              </a:lnSpc>
              <a:buFont typeface="Arial" panose="020B0604020202020204" pitchFamily="34" charset="0"/>
              <a:buChar char="•"/>
            </a:pPr>
            <a:r>
              <a:rPr lang="en-GB" sz="2800" dirty="0">
                <a:latin typeface="Times New Roman" panose="02020603050405020304" pitchFamily="18" charset="0"/>
                <a:cs typeface="Times New Roman" panose="02020603050405020304" pitchFamily="18" charset="0"/>
              </a:rPr>
              <a:t>The wellbeing of mother's influences child behaviour.</a:t>
            </a:r>
            <a:endParaRPr lang="en-US" sz="2800" dirty="0">
              <a:latin typeface="Times New Roman" panose="02020603050405020304" pitchFamily="18" charset="0"/>
              <a:cs typeface="Times New Roman" panose="02020603050405020304" pitchFamily="18" charset="0"/>
            </a:endParaRPr>
          </a:p>
          <a:p>
            <a:pPr marL="457200" indent="-457200">
              <a:lnSpc>
                <a:spcPct val="200000"/>
              </a:lnSpc>
              <a:buFont typeface="Arial" panose="020B0604020202020204" pitchFamily="34" charset="0"/>
              <a:buChar char="•"/>
            </a:pPr>
            <a:r>
              <a:rPr lang="en-GB" sz="2800" dirty="0">
                <a:latin typeface="Times New Roman" panose="02020603050405020304" pitchFamily="18" charset="0"/>
                <a:cs typeface="Times New Roman" panose="02020603050405020304" pitchFamily="18" charset="0"/>
              </a:rPr>
              <a:t>Lack of childcare caused emotional instability (</a:t>
            </a:r>
            <a:r>
              <a:rPr lang="en-GB" sz="2800" dirty="0" err="1">
                <a:latin typeface="Times New Roman" panose="02020603050405020304" pitchFamily="18" charset="0"/>
                <a:cs typeface="Times New Roman" panose="02020603050405020304" pitchFamily="18" charset="0"/>
              </a:rPr>
              <a:t>Likhar</a:t>
            </a:r>
            <a:r>
              <a:rPr lang="en-GB" sz="2800" dirty="0">
                <a:latin typeface="Times New Roman" panose="02020603050405020304" pitchFamily="18" charset="0"/>
                <a:cs typeface="Times New Roman" panose="02020603050405020304" pitchFamily="18" charset="0"/>
              </a:rPr>
              <a:t> </a:t>
            </a:r>
            <a:r>
              <a:rPr lang="en-GB" sz="2800" i="1" dirty="0">
                <a:latin typeface="Times New Roman" panose="02020603050405020304" pitchFamily="18" charset="0"/>
                <a:cs typeface="Times New Roman" panose="02020603050405020304" pitchFamily="18" charset="0"/>
              </a:rPr>
              <a:t>et al</a:t>
            </a:r>
            <a:r>
              <a:rPr lang="en-GB" sz="2800" dirty="0">
                <a:latin typeface="Times New Roman" panose="02020603050405020304" pitchFamily="18" charset="0"/>
                <a:cs typeface="Times New Roman" panose="02020603050405020304" pitchFamily="18" charset="0"/>
              </a:rPr>
              <a:t>, 2022).</a:t>
            </a:r>
            <a:endParaRPr lang="en-US" sz="2800" dirty="0">
              <a:latin typeface="Times New Roman" panose="02020603050405020304" pitchFamily="18" charset="0"/>
              <a:cs typeface="Times New Roman" panose="02020603050405020304" pitchFamily="18" charset="0"/>
            </a:endParaRPr>
          </a:p>
        </p:txBody>
      </p:sp>
      <p:pic>
        <p:nvPicPr>
          <p:cNvPr id="10" name="Picture 9"/>
          <p:cNvPicPr>
            <a:picLocks noChangeAspect="1"/>
          </p:cNvPicPr>
          <p:nvPr/>
        </p:nvPicPr>
        <p:blipFill>
          <a:blip r:embed="rId1"/>
          <a:stretch>
            <a:fillRect/>
          </a:stretch>
        </p:blipFill>
        <p:spPr>
          <a:xfrm>
            <a:off x="9460296" y="2476500"/>
            <a:ext cx="8294304" cy="6251678"/>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4EEE7"/>
        </a:solidFill>
        <a:effectLst/>
      </p:bgPr>
    </p:bg>
    <p:spTree>
      <p:nvGrpSpPr>
        <p:cNvPr id="1" name=""/>
        <p:cNvGrpSpPr/>
        <p:nvPr/>
      </p:nvGrpSpPr>
      <p:grpSpPr>
        <a:xfrm>
          <a:off x="0" y="0"/>
          <a:ext cx="0" cy="0"/>
          <a:chOff x="0" y="0"/>
          <a:chExt cx="0" cy="0"/>
        </a:xfrm>
      </p:grpSpPr>
      <p:grpSp>
        <p:nvGrpSpPr>
          <p:cNvPr id="2" name="Group 2"/>
          <p:cNvGrpSpPr/>
          <p:nvPr/>
        </p:nvGrpSpPr>
        <p:grpSpPr>
          <a:xfrm>
            <a:off x="369504" y="369504"/>
            <a:ext cx="17548991" cy="9547991"/>
            <a:chOff x="0" y="0"/>
            <a:chExt cx="4621957" cy="2514697"/>
          </a:xfrm>
        </p:grpSpPr>
        <p:sp>
          <p:nvSpPr>
            <p:cNvPr id="3" name="Freeform 3"/>
            <p:cNvSpPr/>
            <p:nvPr/>
          </p:nvSpPr>
          <p:spPr>
            <a:xfrm>
              <a:off x="0" y="0"/>
              <a:ext cx="4621957" cy="2514697"/>
            </a:xfrm>
            <a:custGeom>
              <a:avLst/>
              <a:gdLst/>
              <a:ahLst/>
              <a:cxnLst/>
              <a:rect l="l" t="t" r="r" b="b"/>
              <a:pathLst>
                <a:path w="4621957" h="2514697">
                  <a:moveTo>
                    <a:pt x="0" y="0"/>
                  </a:moveTo>
                  <a:lnTo>
                    <a:pt x="4621957" y="0"/>
                  </a:lnTo>
                  <a:lnTo>
                    <a:pt x="4621957" y="2514697"/>
                  </a:lnTo>
                  <a:lnTo>
                    <a:pt x="0" y="2514697"/>
                  </a:lnTo>
                  <a:close/>
                </a:path>
              </a:pathLst>
            </a:custGeom>
            <a:solidFill>
              <a:srgbClr val="B9D6ED"/>
            </a:solidFill>
          </p:spPr>
        </p:sp>
        <p:sp>
          <p:nvSpPr>
            <p:cNvPr id="4" name="TextBox 4"/>
            <p:cNvSpPr txBox="1"/>
            <p:nvPr/>
          </p:nvSpPr>
          <p:spPr>
            <a:xfrm>
              <a:off x="0" y="-38100"/>
              <a:ext cx="4621957" cy="2552797"/>
            </a:xfrm>
            <a:prstGeom prst="rect">
              <a:avLst/>
            </a:prstGeom>
          </p:spPr>
          <p:txBody>
            <a:bodyPr lIns="50800" tIns="50800" rIns="50800" bIns="50800" rtlCol="0" anchor="ctr"/>
            <a:lstStyle/>
            <a:p>
              <a:pPr algn="ctr">
                <a:lnSpc>
                  <a:spcPts val="2660"/>
                </a:lnSpc>
              </a:pPr>
            </a:p>
          </p:txBody>
        </p:sp>
      </p:grpSp>
      <p:sp>
        <p:nvSpPr>
          <p:cNvPr id="6" name="TextBox 6"/>
          <p:cNvSpPr txBox="1"/>
          <p:nvPr/>
        </p:nvSpPr>
        <p:spPr>
          <a:xfrm>
            <a:off x="1219200" y="1657764"/>
            <a:ext cx="7715569" cy="2031325"/>
          </a:xfrm>
          <a:prstGeom prst="rect">
            <a:avLst/>
          </a:prstGeom>
        </p:spPr>
        <p:txBody>
          <a:bodyPr wrap="square" lIns="0" tIns="0" rIns="0" bIns="0" rtlCol="0" anchor="t">
            <a:spAutoFit/>
          </a:bodyPr>
          <a:lstStyle/>
          <a:p>
            <a:pPr lvl="0"/>
            <a:r>
              <a:rPr lang="en-GB" sz="6600" b="1" dirty="0">
                <a:latin typeface="Times New Roman" panose="02020603050405020304" pitchFamily="18" charset="0"/>
                <a:cs typeface="Times New Roman" panose="02020603050405020304" pitchFamily="18" charset="0"/>
              </a:rPr>
              <a:t>Bowlby’s Attachment Theory</a:t>
            </a:r>
            <a:endParaRPr lang="en-US" sz="23900" b="1" spc="-253" dirty="0">
              <a:solidFill>
                <a:srgbClr val="000000"/>
              </a:solidFill>
              <a:latin typeface="Times New Roman" panose="02020603050405020304" pitchFamily="18" charset="0"/>
              <a:ea typeface="Roca Two Bold" panose="00000800000000000000"/>
              <a:cs typeface="Times New Roman" panose="02020603050405020304" pitchFamily="18" charset="0"/>
              <a:sym typeface="Roca Two Bold" panose="00000800000000000000"/>
            </a:endParaRPr>
          </a:p>
        </p:txBody>
      </p:sp>
      <p:sp>
        <p:nvSpPr>
          <p:cNvPr id="9" name="TextBox 8"/>
          <p:cNvSpPr txBox="1"/>
          <p:nvPr/>
        </p:nvSpPr>
        <p:spPr>
          <a:xfrm>
            <a:off x="457200" y="3467100"/>
            <a:ext cx="9144000" cy="5131661"/>
          </a:xfrm>
          <a:prstGeom prst="rect">
            <a:avLst/>
          </a:prstGeom>
          <a:noFill/>
        </p:spPr>
        <p:txBody>
          <a:bodyPr wrap="square" rtlCol="0">
            <a:spAutoFit/>
          </a:bodyPr>
          <a:lstStyle/>
          <a:p>
            <a:pPr marL="457200" indent="-457200">
              <a:lnSpc>
                <a:spcPct val="200000"/>
              </a:lnSpc>
              <a:buFont typeface="Arial" panose="020B0604020202020204" pitchFamily="34" charset="0"/>
              <a:buChar char="•"/>
            </a:pPr>
            <a:r>
              <a:rPr lang="en-GB" sz="2800" dirty="0">
                <a:latin typeface="Times New Roman" panose="02020603050405020304" pitchFamily="18" charset="0"/>
                <a:cs typeface="Times New Roman" panose="02020603050405020304" pitchFamily="18" charset="0"/>
              </a:rPr>
              <a:t>Children need a safe attachment to their caregivers.</a:t>
            </a:r>
            <a:endParaRPr lang="en-US" sz="2800" dirty="0">
              <a:latin typeface="Times New Roman" panose="02020603050405020304" pitchFamily="18" charset="0"/>
              <a:cs typeface="Times New Roman" panose="02020603050405020304" pitchFamily="18" charset="0"/>
            </a:endParaRPr>
          </a:p>
          <a:p>
            <a:pPr marL="457200" indent="-457200">
              <a:lnSpc>
                <a:spcPct val="200000"/>
              </a:lnSpc>
              <a:buFont typeface="Arial" panose="020B0604020202020204" pitchFamily="34" charset="0"/>
              <a:buChar char="•"/>
            </a:pPr>
            <a:r>
              <a:rPr lang="en-GB" sz="2800" dirty="0">
                <a:latin typeface="Times New Roman" panose="02020603050405020304" pitchFamily="18" charset="0"/>
                <a:cs typeface="Times New Roman" panose="02020603050405020304" pitchFamily="18" charset="0"/>
              </a:rPr>
              <a:t>Honourable care will create emotional safety effectively.</a:t>
            </a:r>
            <a:endParaRPr lang="en-US" sz="2800" dirty="0">
              <a:latin typeface="Times New Roman" panose="02020603050405020304" pitchFamily="18" charset="0"/>
              <a:cs typeface="Times New Roman" panose="02020603050405020304" pitchFamily="18" charset="0"/>
            </a:endParaRPr>
          </a:p>
          <a:p>
            <a:pPr marL="457200" indent="-457200">
              <a:lnSpc>
                <a:spcPct val="200000"/>
              </a:lnSpc>
              <a:buFont typeface="Arial" panose="020B0604020202020204" pitchFamily="34" charset="0"/>
              <a:buChar char="•"/>
            </a:pPr>
            <a:r>
              <a:rPr lang="en-GB" sz="2800" dirty="0">
                <a:latin typeface="Times New Roman" panose="02020603050405020304" pitchFamily="18" charset="0"/>
                <a:cs typeface="Times New Roman" panose="02020603050405020304" pitchFamily="18" charset="0"/>
              </a:rPr>
              <a:t>Divorce can heighten the anxiety experienced by children.</a:t>
            </a:r>
            <a:endParaRPr lang="en-US" sz="2800" dirty="0">
              <a:latin typeface="Times New Roman" panose="02020603050405020304" pitchFamily="18" charset="0"/>
              <a:cs typeface="Times New Roman" panose="02020603050405020304" pitchFamily="18" charset="0"/>
            </a:endParaRPr>
          </a:p>
          <a:p>
            <a:pPr marL="457200" indent="-457200">
              <a:lnSpc>
                <a:spcPct val="200000"/>
              </a:lnSpc>
              <a:buFont typeface="Arial" panose="020B0604020202020204" pitchFamily="34" charset="0"/>
              <a:buChar char="•"/>
            </a:pPr>
            <a:r>
              <a:rPr lang="en-GB" sz="2800" dirty="0">
                <a:latin typeface="Times New Roman" panose="02020603050405020304" pitchFamily="18" charset="0"/>
                <a:cs typeface="Times New Roman" panose="02020603050405020304" pitchFamily="18" charset="0"/>
              </a:rPr>
              <a:t>Safe attachment promotes safe exploration and confidence.</a:t>
            </a:r>
            <a:endParaRPr lang="en-US" sz="2800" dirty="0">
              <a:latin typeface="Times New Roman" panose="02020603050405020304" pitchFamily="18" charset="0"/>
              <a:cs typeface="Times New Roman" panose="02020603050405020304" pitchFamily="18" charset="0"/>
            </a:endParaRPr>
          </a:p>
          <a:p>
            <a:pPr marL="457200" indent="-457200">
              <a:lnSpc>
                <a:spcPct val="200000"/>
              </a:lnSpc>
              <a:buFont typeface="Arial" panose="020B0604020202020204" pitchFamily="34" charset="0"/>
              <a:buChar char="•"/>
            </a:pPr>
            <a:r>
              <a:rPr lang="en-GB" sz="2800" dirty="0">
                <a:latin typeface="Times New Roman" panose="02020603050405020304" pitchFamily="18" charset="0"/>
                <a:cs typeface="Times New Roman" panose="02020603050405020304" pitchFamily="18" charset="0"/>
              </a:rPr>
              <a:t>Initial attachments impact subsequent social behaviour (Khadka, 2022).</a:t>
            </a:r>
            <a:endParaRPr lang="en-US" sz="2800" dirty="0">
              <a:latin typeface="Times New Roman" panose="02020603050405020304" pitchFamily="18" charset="0"/>
              <a:cs typeface="Times New Roman" panose="02020603050405020304" pitchFamily="18" charset="0"/>
            </a:endParaRPr>
          </a:p>
        </p:txBody>
      </p:sp>
      <p:pic>
        <p:nvPicPr>
          <p:cNvPr id="11" name="Picture 10"/>
          <p:cNvPicPr>
            <a:picLocks noChangeAspect="1"/>
          </p:cNvPicPr>
          <p:nvPr/>
        </p:nvPicPr>
        <p:blipFill>
          <a:blip r:embed="rId1"/>
          <a:stretch>
            <a:fillRect/>
          </a:stretch>
        </p:blipFill>
        <p:spPr>
          <a:xfrm>
            <a:off x="9688896" y="2410439"/>
            <a:ext cx="8085552" cy="5131661"/>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4EEE7"/>
        </a:solidFill>
        <a:effectLst/>
      </p:bgPr>
    </p:bg>
    <p:spTree>
      <p:nvGrpSpPr>
        <p:cNvPr id="1" name=""/>
        <p:cNvGrpSpPr/>
        <p:nvPr/>
      </p:nvGrpSpPr>
      <p:grpSpPr>
        <a:xfrm>
          <a:off x="0" y="0"/>
          <a:ext cx="0" cy="0"/>
          <a:chOff x="0" y="0"/>
          <a:chExt cx="0" cy="0"/>
        </a:xfrm>
      </p:grpSpPr>
      <p:grpSp>
        <p:nvGrpSpPr>
          <p:cNvPr id="2" name="Group 2"/>
          <p:cNvGrpSpPr/>
          <p:nvPr/>
        </p:nvGrpSpPr>
        <p:grpSpPr>
          <a:xfrm>
            <a:off x="369504" y="369504"/>
            <a:ext cx="17548991" cy="9547991"/>
            <a:chOff x="0" y="0"/>
            <a:chExt cx="4621957" cy="2514697"/>
          </a:xfrm>
        </p:grpSpPr>
        <p:sp>
          <p:nvSpPr>
            <p:cNvPr id="3" name="Freeform 3"/>
            <p:cNvSpPr/>
            <p:nvPr/>
          </p:nvSpPr>
          <p:spPr>
            <a:xfrm>
              <a:off x="0" y="0"/>
              <a:ext cx="4621957" cy="2514697"/>
            </a:xfrm>
            <a:custGeom>
              <a:avLst/>
              <a:gdLst/>
              <a:ahLst/>
              <a:cxnLst/>
              <a:rect l="l" t="t" r="r" b="b"/>
              <a:pathLst>
                <a:path w="4621957" h="2514697">
                  <a:moveTo>
                    <a:pt x="0" y="0"/>
                  </a:moveTo>
                  <a:lnTo>
                    <a:pt x="4621957" y="0"/>
                  </a:lnTo>
                  <a:lnTo>
                    <a:pt x="4621957" y="2514697"/>
                  </a:lnTo>
                  <a:lnTo>
                    <a:pt x="0" y="2514697"/>
                  </a:lnTo>
                  <a:close/>
                </a:path>
              </a:pathLst>
            </a:custGeom>
            <a:solidFill>
              <a:srgbClr val="B9D6ED"/>
            </a:solidFill>
          </p:spPr>
          <p:txBody>
            <a:bodyPr/>
            <a:lstStyle/>
            <a:p>
              <a:endParaRPr lang="en-US" dirty="0"/>
            </a:p>
          </p:txBody>
        </p:sp>
        <p:sp>
          <p:nvSpPr>
            <p:cNvPr id="4" name="TextBox 4"/>
            <p:cNvSpPr txBox="1"/>
            <p:nvPr/>
          </p:nvSpPr>
          <p:spPr>
            <a:xfrm>
              <a:off x="0" y="-38100"/>
              <a:ext cx="4621957" cy="2552797"/>
            </a:xfrm>
            <a:prstGeom prst="rect">
              <a:avLst/>
            </a:prstGeom>
          </p:spPr>
          <p:txBody>
            <a:bodyPr lIns="50800" tIns="50800" rIns="50800" bIns="50800" rtlCol="0" anchor="ctr"/>
            <a:lstStyle/>
            <a:p>
              <a:pPr algn="ctr">
                <a:lnSpc>
                  <a:spcPts val="2660"/>
                </a:lnSpc>
              </a:pPr>
            </a:p>
          </p:txBody>
        </p:sp>
      </p:grpSp>
      <p:sp>
        <p:nvSpPr>
          <p:cNvPr id="7" name="TextBox 7"/>
          <p:cNvSpPr txBox="1"/>
          <p:nvPr/>
        </p:nvSpPr>
        <p:spPr>
          <a:xfrm>
            <a:off x="533400" y="3472038"/>
            <a:ext cx="9468169" cy="5093189"/>
          </a:xfrm>
          <a:prstGeom prst="rect">
            <a:avLst/>
          </a:prstGeom>
        </p:spPr>
        <p:txBody>
          <a:bodyPr wrap="square" lIns="0" tIns="0" rIns="0" bIns="0" rtlCol="0" anchor="t">
            <a:spAutoFit/>
          </a:bodyPr>
          <a:lstStyle/>
          <a:p>
            <a:pPr marL="457200" indent="-457200" algn="just">
              <a:lnSpc>
                <a:spcPct val="150000"/>
              </a:lnSpc>
              <a:buFont typeface="Arial" panose="020B0604020202020204" pitchFamily="34" charset="0"/>
              <a:buChar char="•"/>
            </a:pPr>
            <a:r>
              <a:rPr lang="en-GB" sz="2800" dirty="0">
                <a:latin typeface="Times New Roman" panose="02020603050405020304" pitchFamily="18" charset="0"/>
                <a:cs typeface="Times New Roman" panose="02020603050405020304" pitchFamily="18" charset="0"/>
              </a:rPr>
              <a:t>Attachment to the person is safe and helps in regulating emotions.</a:t>
            </a:r>
            <a:endParaRPr lang="en-US" sz="2800" dirty="0">
              <a:latin typeface="Times New Roman" panose="02020603050405020304" pitchFamily="18" charset="0"/>
              <a:cs typeface="Times New Roman" panose="02020603050405020304" pitchFamily="18" charset="0"/>
            </a:endParaRPr>
          </a:p>
          <a:p>
            <a:pPr marL="457200" indent="-457200" algn="just">
              <a:lnSpc>
                <a:spcPct val="150000"/>
              </a:lnSpc>
              <a:buFont typeface="Arial" panose="020B0604020202020204" pitchFamily="34" charset="0"/>
              <a:buChar char="•"/>
            </a:pPr>
            <a:r>
              <a:rPr lang="en-GB" sz="2800" dirty="0">
                <a:latin typeface="Times New Roman" panose="02020603050405020304" pitchFamily="18" charset="0"/>
                <a:cs typeface="Times New Roman" panose="02020603050405020304" pitchFamily="18" charset="0"/>
              </a:rPr>
              <a:t>With emotional security, children are able to explore without any fear.</a:t>
            </a:r>
            <a:endParaRPr lang="en-US" sz="2800" dirty="0">
              <a:latin typeface="Times New Roman" panose="02020603050405020304" pitchFamily="18" charset="0"/>
              <a:cs typeface="Times New Roman" panose="02020603050405020304" pitchFamily="18" charset="0"/>
            </a:endParaRPr>
          </a:p>
          <a:p>
            <a:pPr marL="457200" indent="-457200" algn="just">
              <a:lnSpc>
                <a:spcPct val="150000"/>
              </a:lnSpc>
              <a:buFont typeface="Arial" panose="020B0604020202020204" pitchFamily="34" charset="0"/>
              <a:buChar char="•"/>
            </a:pPr>
            <a:r>
              <a:rPr lang="en-GB" sz="2800" dirty="0">
                <a:latin typeface="Times New Roman" panose="02020603050405020304" pitchFamily="18" charset="0"/>
                <a:cs typeface="Times New Roman" panose="02020603050405020304" pitchFamily="18" charset="0"/>
              </a:rPr>
              <a:t>Avoidant attachment predisposes the entailment of a great deal of emotion.</a:t>
            </a:r>
            <a:endParaRPr lang="en-US" sz="2800" dirty="0">
              <a:latin typeface="Times New Roman" panose="02020603050405020304" pitchFamily="18" charset="0"/>
              <a:cs typeface="Times New Roman" panose="02020603050405020304" pitchFamily="18" charset="0"/>
            </a:endParaRPr>
          </a:p>
          <a:p>
            <a:pPr marL="457200" indent="-457200" algn="just">
              <a:lnSpc>
                <a:spcPct val="150000"/>
              </a:lnSpc>
              <a:buFont typeface="Arial" panose="020B0604020202020204" pitchFamily="34" charset="0"/>
              <a:buChar char="•"/>
            </a:pPr>
            <a:r>
              <a:rPr lang="en-GB" sz="2800" dirty="0">
                <a:latin typeface="Times New Roman" panose="02020603050405020304" pitchFamily="18" charset="0"/>
                <a:cs typeface="Times New Roman" panose="02020603050405020304" pitchFamily="18" charset="0"/>
              </a:rPr>
              <a:t>Good relationships enhance language development (Attanasio </a:t>
            </a:r>
            <a:r>
              <a:rPr lang="en-GB" sz="2800" i="1" dirty="0">
                <a:latin typeface="Times New Roman" panose="02020603050405020304" pitchFamily="18" charset="0"/>
                <a:cs typeface="Times New Roman" panose="02020603050405020304" pitchFamily="18" charset="0"/>
              </a:rPr>
              <a:t>et al</a:t>
            </a:r>
            <a:r>
              <a:rPr lang="en-GB" sz="2800" dirty="0">
                <a:latin typeface="Times New Roman" panose="02020603050405020304" pitchFamily="18" charset="0"/>
                <a:cs typeface="Times New Roman" panose="02020603050405020304" pitchFamily="18" charset="0"/>
              </a:rPr>
              <a:t>, 2022).</a:t>
            </a:r>
            <a:endParaRPr lang="en-US" sz="2800" dirty="0">
              <a:latin typeface="Times New Roman" panose="02020603050405020304" pitchFamily="18" charset="0"/>
              <a:cs typeface="Times New Roman" panose="02020603050405020304" pitchFamily="18" charset="0"/>
            </a:endParaRPr>
          </a:p>
        </p:txBody>
      </p:sp>
      <p:sp>
        <p:nvSpPr>
          <p:cNvPr id="8" name="TextBox 7"/>
          <p:cNvSpPr txBox="1"/>
          <p:nvPr/>
        </p:nvSpPr>
        <p:spPr>
          <a:xfrm>
            <a:off x="1828799" y="1370714"/>
            <a:ext cx="14630400" cy="1107996"/>
          </a:xfrm>
          <a:prstGeom prst="rect">
            <a:avLst/>
          </a:prstGeom>
          <a:noFill/>
        </p:spPr>
        <p:txBody>
          <a:bodyPr wrap="square" rtlCol="0">
            <a:spAutoFit/>
          </a:bodyPr>
          <a:lstStyle/>
          <a:p>
            <a:r>
              <a:rPr lang="en-GB" sz="6600" b="1" dirty="0">
                <a:latin typeface="Times New Roman" panose="02020603050405020304" pitchFamily="18" charset="0"/>
                <a:cs typeface="Times New Roman" panose="02020603050405020304" pitchFamily="18" charset="0"/>
              </a:rPr>
              <a:t>Childhood Relevance of Attachment</a:t>
            </a:r>
            <a:endParaRPr lang="en-US" sz="6600" b="1" dirty="0">
              <a:latin typeface="Times New Roman" panose="02020603050405020304" pitchFamily="18" charset="0"/>
              <a:cs typeface="Times New Roman" panose="02020603050405020304" pitchFamily="18" charset="0"/>
            </a:endParaRPr>
          </a:p>
        </p:txBody>
      </p:sp>
      <p:pic>
        <p:nvPicPr>
          <p:cNvPr id="10" name="Picture 9"/>
          <p:cNvPicPr>
            <a:picLocks noChangeAspect="1"/>
          </p:cNvPicPr>
          <p:nvPr/>
        </p:nvPicPr>
        <p:blipFill>
          <a:blip r:embed="rId1"/>
          <a:stretch>
            <a:fillRect/>
          </a:stretch>
        </p:blipFill>
        <p:spPr>
          <a:xfrm>
            <a:off x="10524742" y="3695700"/>
            <a:ext cx="7367477" cy="5123081"/>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4EEE7"/>
        </a:solidFill>
        <a:effectLst/>
      </p:bgPr>
    </p:bg>
    <p:spTree>
      <p:nvGrpSpPr>
        <p:cNvPr id="1" name=""/>
        <p:cNvGrpSpPr/>
        <p:nvPr/>
      </p:nvGrpSpPr>
      <p:grpSpPr>
        <a:xfrm>
          <a:off x="0" y="0"/>
          <a:ext cx="0" cy="0"/>
          <a:chOff x="0" y="0"/>
          <a:chExt cx="0" cy="0"/>
        </a:xfrm>
      </p:grpSpPr>
      <p:grpSp>
        <p:nvGrpSpPr>
          <p:cNvPr id="2" name="Group 2"/>
          <p:cNvGrpSpPr/>
          <p:nvPr/>
        </p:nvGrpSpPr>
        <p:grpSpPr>
          <a:xfrm>
            <a:off x="369504" y="369504"/>
            <a:ext cx="17548991" cy="9547991"/>
            <a:chOff x="0" y="0"/>
            <a:chExt cx="4621957" cy="2514697"/>
          </a:xfrm>
        </p:grpSpPr>
        <p:sp>
          <p:nvSpPr>
            <p:cNvPr id="3" name="Freeform 3"/>
            <p:cNvSpPr/>
            <p:nvPr/>
          </p:nvSpPr>
          <p:spPr>
            <a:xfrm>
              <a:off x="0" y="0"/>
              <a:ext cx="4621957" cy="2514697"/>
            </a:xfrm>
            <a:custGeom>
              <a:avLst/>
              <a:gdLst/>
              <a:ahLst/>
              <a:cxnLst/>
              <a:rect l="l" t="t" r="r" b="b"/>
              <a:pathLst>
                <a:path w="4621957" h="2514697">
                  <a:moveTo>
                    <a:pt x="0" y="0"/>
                  </a:moveTo>
                  <a:lnTo>
                    <a:pt x="4621957" y="0"/>
                  </a:lnTo>
                  <a:lnTo>
                    <a:pt x="4621957" y="2514697"/>
                  </a:lnTo>
                  <a:lnTo>
                    <a:pt x="0" y="2514697"/>
                  </a:lnTo>
                  <a:close/>
                </a:path>
              </a:pathLst>
            </a:custGeom>
            <a:solidFill>
              <a:srgbClr val="B9D6ED"/>
            </a:solidFill>
          </p:spPr>
        </p:sp>
        <p:sp>
          <p:nvSpPr>
            <p:cNvPr id="4" name="TextBox 4"/>
            <p:cNvSpPr txBox="1"/>
            <p:nvPr/>
          </p:nvSpPr>
          <p:spPr>
            <a:xfrm>
              <a:off x="0" y="-38100"/>
              <a:ext cx="4621957" cy="2552797"/>
            </a:xfrm>
            <a:prstGeom prst="rect">
              <a:avLst/>
            </a:prstGeom>
          </p:spPr>
          <p:txBody>
            <a:bodyPr lIns="50800" tIns="50800" rIns="50800" bIns="50800" rtlCol="0" anchor="ctr"/>
            <a:lstStyle/>
            <a:p>
              <a:pPr algn="ctr">
                <a:lnSpc>
                  <a:spcPts val="2660"/>
                </a:lnSpc>
              </a:pPr>
            </a:p>
          </p:txBody>
        </p:sp>
      </p:grpSp>
      <p:sp>
        <p:nvSpPr>
          <p:cNvPr id="6" name="TextBox 6"/>
          <p:cNvSpPr txBox="1"/>
          <p:nvPr/>
        </p:nvSpPr>
        <p:spPr>
          <a:xfrm>
            <a:off x="1371600" y="416629"/>
            <a:ext cx="8870105" cy="2031325"/>
          </a:xfrm>
          <a:prstGeom prst="rect">
            <a:avLst/>
          </a:prstGeom>
        </p:spPr>
        <p:txBody>
          <a:bodyPr wrap="square" lIns="0" tIns="0" rIns="0" bIns="0" rtlCol="0" anchor="t">
            <a:spAutoFit/>
          </a:bodyPr>
          <a:lstStyle/>
          <a:p>
            <a:pPr lvl="0"/>
            <a:r>
              <a:rPr lang="en-GB" sz="6600" b="1" dirty="0">
                <a:latin typeface="Times New Roman" panose="02020603050405020304" pitchFamily="18" charset="0"/>
                <a:cs typeface="Times New Roman" panose="02020603050405020304" pitchFamily="18" charset="0"/>
              </a:rPr>
              <a:t>Disrupted Childcare Experiences</a:t>
            </a:r>
            <a:endParaRPr lang="en-US" sz="23900" b="1" spc="-253" dirty="0">
              <a:solidFill>
                <a:srgbClr val="000000"/>
              </a:solidFill>
              <a:latin typeface="Times New Roman" panose="02020603050405020304" pitchFamily="18" charset="0"/>
              <a:ea typeface="Roca Two Bold" panose="00000800000000000000"/>
              <a:cs typeface="Times New Roman" panose="02020603050405020304" pitchFamily="18" charset="0"/>
              <a:sym typeface="Roca Two Bold" panose="00000800000000000000"/>
            </a:endParaRPr>
          </a:p>
        </p:txBody>
      </p:sp>
      <p:sp>
        <p:nvSpPr>
          <p:cNvPr id="7" name="TextBox 7"/>
          <p:cNvSpPr txBox="1"/>
          <p:nvPr/>
        </p:nvSpPr>
        <p:spPr>
          <a:xfrm>
            <a:off x="453273" y="2801286"/>
            <a:ext cx="9071727" cy="6762877"/>
          </a:xfrm>
          <a:prstGeom prst="rect">
            <a:avLst/>
          </a:prstGeom>
        </p:spPr>
        <p:txBody>
          <a:bodyPr wrap="square" lIns="0" tIns="0" rIns="0" bIns="0" rtlCol="0" anchor="t">
            <a:spAutoFit/>
          </a:bodyPr>
          <a:lstStyle/>
          <a:p>
            <a:pPr marL="457200" indent="-457200">
              <a:lnSpc>
                <a:spcPct val="200000"/>
              </a:lnSpc>
              <a:buFont typeface="Arial" panose="020B0604020202020204" pitchFamily="34" charset="0"/>
              <a:buChar char="•"/>
            </a:pPr>
            <a:r>
              <a:rPr lang="en-GB" sz="2800" dirty="0">
                <a:latin typeface="Times New Roman" panose="02020603050405020304" pitchFamily="18" charset="0"/>
                <a:cs typeface="Times New Roman" panose="02020603050405020304" pitchFamily="18" charset="0"/>
              </a:rPr>
              <a:t>The emotional state was disturbed by frequent shifts.</a:t>
            </a:r>
            <a:endParaRPr lang="en-US" sz="2800" dirty="0">
              <a:latin typeface="Times New Roman" panose="02020603050405020304" pitchFamily="18" charset="0"/>
              <a:cs typeface="Times New Roman" panose="02020603050405020304" pitchFamily="18" charset="0"/>
            </a:endParaRPr>
          </a:p>
          <a:p>
            <a:pPr marL="457200" indent="-457200">
              <a:lnSpc>
                <a:spcPct val="200000"/>
              </a:lnSpc>
              <a:buFont typeface="Arial" panose="020B0604020202020204" pitchFamily="34" charset="0"/>
              <a:buChar char="•"/>
            </a:pPr>
            <a:r>
              <a:rPr lang="en-GB" sz="2800" dirty="0">
                <a:latin typeface="Times New Roman" panose="02020603050405020304" pitchFamily="18" charset="0"/>
                <a:cs typeface="Times New Roman" panose="02020603050405020304" pitchFamily="18" charset="0"/>
              </a:rPr>
              <a:t>Unpredictable routines brought about insecurity and disorientation.</a:t>
            </a:r>
            <a:endParaRPr lang="en-US" sz="2800" dirty="0">
              <a:latin typeface="Times New Roman" panose="02020603050405020304" pitchFamily="18" charset="0"/>
              <a:cs typeface="Times New Roman" panose="02020603050405020304" pitchFamily="18" charset="0"/>
            </a:endParaRPr>
          </a:p>
          <a:p>
            <a:pPr marL="457200" indent="-457200">
              <a:lnSpc>
                <a:spcPct val="200000"/>
              </a:lnSpc>
              <a:buFont typeface="Arial" panose="020B0604020202020204" pitchFamily="34" charset="0"/>
              <a:buChar char="•"/>
            </a:pPr>
            <a:r>
              <a:rPr lang="en-GB" sz="2800" dirty="0">
                <a:latin typeface="Times New Roman" panose="02020603050405020304" pitchFamily="18" charset="0"/>
                <a:cs typeface="Times New Roman" panose="02020603050405020304" pitchFamily="18" charset="0"/>
              </a:rPr>
              <a:t>Classroom participation was adversely impacted by separation anxiety.</a:t>
            </a:r>
            <a:endParaRPr lang="en-US" sz="2800" dirty="0">
              <a:latin typeface="Times New Roman" panose="02020603050405020304" pitchFamily="18" charset="0"/>
              <a:cs typeface="Times New Roman" panose="02020603050405020304" pitchFamily="18" charset="0"/>
            </a:endParaRPr>
          </a:p>
          <a:p>
            <a:pPr marL="457200" indent="-457200">
              <a:lnSpc>
                <a:spcPct val="200000"/>
              </a:lnSpc>
              <a:buFont typeface="Arial" panose="020B0604020202020204" pitchFamily="34" charset="0"/>
              <a:buChar char="•"/>
            </a:pPr>
            <a:r>
              <a:rPr lang="en-GB" sz="2800" dirty="0">
                <a:latin typeface="Times New Roman" panose="02020603050405020304" pitchFamily="18" charset="0"/>
                <a:cs typeface="Times New Roman" panose="02020603050405020304" pitchFamily="18" charset="0"/>
              </a:rPr>
              <a:t>Low confidence creates a lack of social trust (Banerjee </a:t>
            </a:r>
            <a:r>
              <a:rPr lang="en-GB" sz="2800" i="1" dirty="0">
                <a:latin typeface="Times New Roman" panose="02020603050405020304" pitchFamily="18" charset="0"/>
                <a:cs typeface="Times New Roman" panose="02020603050405020304" pitchFamily="18" charset="0"/>
              </a:rPr>
              <a:t>et al</a:t>
            </a:r>
            <a:r>
              <a:rPr lang="en-GB" sz="2800" dirty="0">
                <a:latin typeface="Times New Roman" panose="02020603050405020304" pitchFamily="18" charset="0"/>
                <a:cs typeface="Times New Roman" panose="02020603050405020304" pitchFamily="18" charset="0"/>
              </a:rPr>
              <a:t>, 2022).</a:t>
            </a:r>
            <a:endParaRPr lang="en-US" sz="2800" dirty="0">
              <a:latin typeface="Times New Roman" panose="02020603050405020304" pitchFamily="18" charset="0"/>
              <a:cs typeface="Times New Roman" panose="02020603050405020304" pitchFamily="18" charset="0"/>
            </a:endParaRPr>
          </a:p>
          <a:p>
            <a:pPr marL="457200" indent="-457200">
              <a:lnSpc>
                <a:spcPct val="200000"/>
              </a:lnSpc>
              <a:buFont typeface="Arial" panose="020B0604020202020204" pitchFamily="34" charset="0"/>
              <a:buChar char="•"/>
            </a:pPr>
            <a:r>
              <a:rPr lang="en-GB" sz="2800" dirty="0">
                <a:latin typeface="Times New Roman" panose="02020603050405020304" pitchFamily="18" charset="0"/>
                <a:cs typeface="Times New Roman" panose="02020603050405020304" pitchFamily="18" charset="0"/>
              </a:rPr>
              <a:t>The emotional distress also slowed the development.</a:t>
            </a:r>
            <a:endParaRPr lang="en-US" sz="2800" dirty="0">
              <a:latin typeface="Times New Roman" panose="02020603050405020304" pitchFamily="18" charset="0"/>
              <a:cs typeface="Times New Roman" panose="02020603050405020304" pitchFamily="18" charset="0"/>
            </a:endParaRPr>
          </a:p>
        </p:txBody>
      </p:sp>
      <p:pic>
        <p:nvPicPr>
          <p:cNvPr id="9" name="Picture 8"/>
          <p:cNvPicPr>
            <a:picLocks noChangeAspect="1"/>
          </p:cNvPicPr>
          <p:nvPr/>
        </p:nvPicPr>
        <p:blipFill>
          <a:blip r:embed="rId1"/>
          <a:stretch>
            <a:fillRect/>
          </a:stretch>
        </p:blipFill>
        <p:spPr>
          <a:xfrm>
            <a:off x="10767232" y="2324099"/>
            <a:ext cx="6911167" cy="6599385"/>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4EEE7"/>
        </a:solidFill>
        <a:effectLst/>
      </p:bgPr>
    </p:bg>
    <p:spTree>
      <p:nvGrpSpPr>
        <p:cNvPr id="1" name=""/>
        <p:cNvGrpSpPr/>
        <p:nvPr/>
      </p:nvGrpSpPr>
      <p:grpSpPr>
        <a:xfrm>
          <a:off x="0" y="0"/>
          <a:ext cx="0" cy="0"/>
          <a:chOff x="0" y="0"/>
          <a:chExt cx="0" cy="0"/>
        </a:xfrm>
      </p:grpSpPr>
      <p:grpSp>
        <p:nvGrpSpPr>
          <p:cNvPr id="2" name="Group 2"/>
          <p:cNvGrpSpPr/>
          <p:nvPr/>
        </p:nvGrpSpPr>
        <p:grpSpPr>
          <a:xfrm>
            <a:off x="369504" y="224843"/>
            <a:ext cx="17570010" cy="9692652"/>
            <a:chOff x="0" y="-38100"/>
            <a:chExt cx="4627493" cy="2552797"/>
          </a:xfrm>
        </p:grpSpPr>
        <p:sp>
          <p:nvSpPr>
            <p:cNvPr id="3" name="Freeform 3"/>
            <p:cNvSpPr/>
            <p:nvPr/>
          </p:nvSpPr>
          <p:spPr>
            <a:xfrm>
              <a:off x="5536" y="-4735"/>
              <a:ext cx="4621957" cy="2514697"/>
            </a:xfrm>
            <a:custGeom>
              <a:avLst/>
              <a:gdLst/>
              <a:ahLst/>
              <a:cxnLst/>
              <a:rect l="l" t="t" r="r" b="b"/>
              <a:pathLst>
                <a:path w="4621957" h="2514697">
                  <a:moveTo>
                    <a:pt x="0" y="0"/>
                  </a:moveTo>
                  <a:lnTo>
                    <a:pt x="4621957" y="0"/>
                  </a:lnTo>
                  <a:lnTo>
                    <a:pt x="4621957" y="2514697"/>
                  </a:lnTo>
                  <a:lnTo>
                    <a:pt x="0" y="2514697"/>
                  </a:lnTo>
                  <a:close/>
                </a:path>
              </a:pathLst>
            </a:custGeom>
            <a:solidFill>
              <a:srgbClr val="B9D6ED"/>
            </a:solidFill>
          </p:spPr>
        </p:sp>
        <p:sp>
          <p:nvSpPr>
            <p:cNvPr id="4" name="TextBox 4"/>
            <p:cNvSpPr txBox="1"/>
            <p:nvPr/>
          </p:nvSpPr>
          <p:spPr>
            <a:xfrm>
              <a:off x="0" y="-38100"/>
              <a:ext cx="4621957" cy="2552797"/>
            </a:xfrm>
            <a:prstGeom prst="rect">
              <a:avLst/>
            </a:prstGeom>
          </p:spPr>
          <p:txBody>
            <a:bodyPr lIns="50800" tIns="50800" rIns="50800" bIns="50800" rtlCol="0" anchor="ctr"/>
            <a:lstStyle/>
            <a:p>
              <a:pPr algn="ctr">
                <a:lnSpc>
                  <a:spcPts val="2660"/>
                </a:lnSpc>
              </a:pPr>
            </a:p>
          </p:txBody>
        </p:sp>
      </p:grpSp>
      <p:sp>
        <p:nvSpPr>
          <p:cNvPr id="6" name="TextBox 6"/>
          <p:cNvSpPr txBox="1"/>
          <p:nvPr/>
        </p:nvSpPr>
        <p:spPr>
          <a:xfrm>
            <a:off x="1447800" y="827681"/>
            <a:ext cx="8527897" cy="2031325"/>
          </a:xfrm>
          <a:prstGeom prst="rect">
            <a:avLst/>
          </a:prstGeom>
        </p:spPr>
        <p:txBody>
          <a:bodyPr wrap="square" lIns="0" tIns="0" rIns="0" bIns="0" rtlCol="0" anchor="t">
            <a:spAutoFit/>
          </a:bodyPr>
          <a:lstStyle/>
          <a:p>
            <a:pPr lvl="0"/>
            <a:r>
              <a:rPr lang="en-GB" sz="6600" b="1" dirty="0">
                <a:latin typeface="Times New Roman" panose="02020603050405020304" pitchFamily="18" charset="0"/>
                <a:cs typeface="Times New Roman" panose="02020603050405020304" pitchFamily="18" charset="0"/>
              </a:rPr>
              <a:t>Maternal Mental Health Effects</a:t>
            </a:r>
            <a:endParaRPr lang="en-US" sz="23900" b="1" spc="-253" dirty="0">
              <a:solidFill>
                <a:srgbClr val="000000"/>
              </a:solidFill>
              <a:latin typeface="Times New Roman" panose="02020603050405020304" pitchFamily="18" charset="0"/>
              <a:ea typeface="Roca Two Bold" panose="00000800000000000000"/>
              <a:cs typeface="Times New Roman" panose="02020603050405020304" pitchFamily="18" charset="0"/>
              <a:sym typeface="Roca Two Bold" panose="00000800000000000000"/>
            </a:endParaRPr>
          </a:p>
        </p:txBody>
      </p:sp>
      <p:sp>
        <p:nvSpPr>
          <p:cNvPr id="7" name="TextBox 7"/>
          <p:cNvSpPr txBox="1"/>
          <p:nvPr/>
        </p:nvSpPr>
        <p:spPr>
          <a:xfrm>
            <a:off x="369504" y="3390900"/>
            <a:ext cx="8937406" cy="5739520"/>
          </a:xfrm>
          <a:prstGeom prst="rect">
            <a:avLst/>
          </a:prstGeom>
        </p:spPr>
        <p:txBody>
          <a:bodyPr wrap="square" lIns="0" tIns="0" rIns="0" bIns="0" rtlCol="0" anchor="t">
            <a:spAutoFit/>
          </a:bodyPr>
          <a:lstStyle/>
          <a:p>
            <a:pPr marL="457200" indent="-457200">
              <a:lnSpc>
                <a:spcPct val="150000"/>
              </a:lnSpc>
              <a:buFont typeface="Arial" panose="020B0604020202020204" pitchFamily="34" charset="0"/>
              <a:buChar char="•"/>
            </a:pPr>
            <a:r>
              <a:rPr lang="en-GB" sz="2800" dirty="0">
                <a:latin typeface="Times New Roman" panose="02020603050405020304" pitchFamily="18" charset="0"/>
                <a:cs typeface="Times New Roman" panose="02020603050405020304" pitchFamily="18" charset="0"/>
              </a:rPr>
              <a:t>Postnatal depression has a negative impact on caregiving responsiveness.</a:t>
            </a:r>
            <a:endParaRPr lang="en-US" sz="2800" dirty="0">
              <a:latin typeface="Times New Roman" panose="02020603050405020304" pitchFamily="18" charset="0"/>
              <a:cs typeface="Times New Roman" panose="02020603050405020304" pitchFamily="18" charset="0"/>
            </a:endParaRPr>
          </a:p>
          <a:p>
            <a:pPr marL="457200" indent="-457200">
              <a:lnSpc>
                <a:spcPct val="150000"/>
              </a:lnSpc>
              <a:buFont typeface="Arial" panose="020B0604020202020204" pitchFamily="34" charset="0"/>
              <a:buChar char="•"/>
            </a:pPr>
            <a:r>
              <a:rPr lang="en-GB" sz="2800" dirty="0">
                <a:latin typeface="Times New Roman" panose="02020603050405020304" pitchFamily="18" charset="0"/>
                <a:cs typeface="Times New Roman" panose="02020603050405020304" pitchFamily="18" charset="0"/>
              </a:rPr>
              <a:t>The lack of confidence limits emotional availability at times.</a:t>
            </a:r>
            <a:endParaRPr lang="en-US" sz="2800" dirty="0">
              <a:latin typeface="Times New Roman" panose="02020603050405020304" pitchFamily="18" charset="0"/>
              <a:cs typeface="Times New Roman" panose="02020603050405020304" pitchFamily="18" charset="0"/>
            </a:endParaRPr>
          </a:p>
          <a:p>
            <a:pPr marL="457200" indent="-457200">
              <a:lnSpc>
                <a:spcPct val="150000"/>
              </a:lnSpc>
              <a:buFont typeface="Arial" panose="020B0604020202020204" pitchFamily="34" charset="0"/>
              <a:buChar char="•"/>
            </a:pPr>
            <a:r>
              <a:rPr lang="en-GB" sz="2800" dirty="0">
                <a:latin typeface="Times New Roman" panose="02020603050405020304" pitchFamily="18" charset="0"/>
                <a:cs typeface="Times New Roman" panose="02020603050405020304" pitchFamily="18" charset="0"/>
              </a:rPr>
              <a:t>Children can get emotionally dependent without a problem.</a:t>
            </a:r>
            <a:endParaRPr lang="en-US" sz="2800" dirty="0">
              <a:latin typeface="Times New Roman" panose="02020603050405020304" pitchFamily="18" charset="0"/>
              <a:cs typeface="Times New Roman" panose="02020603050405020304" pitchFamily="18" charset="0"/>
            </a:endParaRPr>
          </a:p>
          <a:p>
            <a:pPr marL="457200" indent="-457200">
              <a:lnSpc>
                <a:spcPct val="150000"/>
              </a:lnSpc>
              <a:buFont typeface="Arial" panose="020B0604020202020204" pitchFamily="34" charset="0"/>
              <a:buChar char="•"/>
            </a:pPr>
            <a:r>
              <a:rPr lang="en-GB" sz="2800" dirty="0">
                <a:latin typeface="Times New Roman" panose="02020603050405020304" pitchFamily="18" charset="0"/>
                <a:cs typeface="Times New Roman" panose="02020603050405020304" pitchFamily="18" charset="0"/>
              </a:rPr>
              <a:t>Childhood well-being is impacted by family stress (</a:t>
            </a:r>
            <a:r>
              <a:rPr lang="en-GB" sz="2800" dirty="0" err="1">
                <a:latin typeface="Times New Roman" panose="02020603050405020304" pitchFamily="18" charset="0"/>
                <a:cs typeface="Times New Roman" panose="02020603050405020304" pitchFamily="18" charset="0"/>
              </a:rPr>
              <a:t>Frenquelli</a:t>
            </a:r>
            <a:r>
              <a:rPr lang="en-GB" sz="2800" dirty="0">
                <a:latin typeface="Times New Roman" panose="02020603050405020304" pitchFamily="18" charset="0"/>
                <a:cs typeface="Times New Roman" panose="02020603050405020304" pitchFamily="18" charset="0"/>
              </a:rPr>
              <a:t> </a:t>
            </a:r>
            <a:r>
              <a:rPr lang="en-GB" sz="2800" i="1" dirty="0">
                <a:latin typeface="Times New Roman" panose="02020603050405020304" pitchFamily="18" charset="0"/>
                <a:cs typeface="Times New Roman" panose="02020603050405020304" pitchFamily="18" charset="0"/>
              </a:rPr>
              <a:t>et al</a:t>
            </a:r>
            <a:r>
              <a:rPr lang="en-GB" sz="2800" dirty="0">
                <a:latin typeface="Times New Roman" panose="02020603050405020304" pitchFamily="18" charset="0"/>
                <a:cs typeface="Times New Roman" panose="02020603050405020304" pitchFamily="18" charset="0"/>
              </a:rPr>
              <a:t>, 2022).</a:t>
            </a:r>
            <a:endParaRPr lang="en-US" sz="2800" dirty="0">
              <a:latin typeface="Times New Roman" panose="02020603050405020304" pitchFamily="18" charset="0"/>
              <a:cs typeface="Times New Roman" panose="02020603050405020304" pitchFamily="18" charset="0"/>
            </a:endParaRPr>
          </a:p>
          <a:p>
            <a:pPr marL="457200" indent="-457200">
              <a:lnSpc>
                <a:spcPct val="150000"/>
              </a:lnSpc>
              <a:buFont typeface="Arial" panose="020B0604020202020204" pitchFamily="34" charset="0"/>
              <a:buChar char="•"/>
            </a:pPr>
            <a:r>
              <a:rPr lang="en-GB" sz="2800" dirty="0">
                <a:latin typeface="Times New Roman" panose="02020603050405020304" pitchFamily="18" charset="0"/>
                <a:cs typeface="Times New Roman" panose="02020603050405020304" pitchFamily="18" charset="0"/>
              </a:rPr>
              <a:t>Emotional support has a positive effect on attachment relationships.</a:t>
            </a:r>
            <a:endParaRPr lang="en-US" sz="2800" dirty="0">
              <a:latin typeface="Times New Roman" panose="02020603050405020304" pitchFamily="18" charset="0"/>
              <a:cs typeface="Times New Roman" panose="02020603050405020304" pitchFamily="18" charset="0"/>
            </a:endParaRPr>
          </a:p>
        </p:txBody>
      </p:sp>
      <p:pic>
        <p:nvPicPr>
          <p:cNvPr id="9" name="Picture 8"/>
          <p:cNvPicPr>
            <a:picLocks noChangeAspect="1"/>
          </p:cNvPicPr>
          <p:nvPr/>
        </p:nvPicPr>
        <p:blipFill>
          <a:blip r:embed="rId1"/>
          <a:stretch>
            <a:fillRect/>
          </a:stretch>
        </p:blipFill>
        <p:spPr>
          <a:xfrm>
            <a:off x="9525000" y="2857500"/>
            <a:ext cx="8178392" cy="6553200"/>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4EEE7"/>
        </a:solidFill>
        <a:effectLst/>
      </p:bgPr>
    </p:bg>
    <p:spTree>
      <p:nvGrpSpPr>
        <p:cNvPr id="1" name=""/>
        <p:cNvGrpSpPr/>
        <p:nvPr/>
      </p:nvGrpSpPr>
      <p:grpSpPr>
        <a:xfrm>
          <a:off x="0" y="0"/>
          <a:ext cx="0" cy="0"/>
          <a:chOff x="0" y="0"/>
          <a:chExt cx="0" cy="0"/>
        </a:xfrm>
      </p:grpSpPr>
      <p:grpSp>
        <p:nvGrpSpPr>
          <p:cNvPr id="2" name="Group 2"/>
          <p:cNvGrpSpPr/>
          <p:nvPr/>
        </p:nvGrpSpPr>
        <p:grpSpPr>
          <a:xfrm>
            <a:off x="369504" y="369504"/>
            <a:ext cx="17548991" cy="9547991"/>
            <a:chOff x="0" y="0"/>
            <a:chExt cx="4621957" cy="2514697"/>
          </a:xfrm>
        </p:grpSpPr>
        <p:sp>
          <p:nvSpPr>
            <p:cNvPr id="3" name="Freeform 3"/>
            <p:cNvSpPr/>
            <p:nvPr/>
          </p:nvSpPr>
          <p:spPr>
            <a:xfrm>
              <a:off x="0" y="0"/>
              <a:ext cx="4621957" cy="2514697"/>
            </a:xfrm>
            <a:custGeom>
              <a:avLst/>
              <a:gdLst/>
              <a:ahLst/>
              <a:cxnLst/>
              <a:rect l="l" t="t" r="r" b="b"/>
              <a:pathLst>
                <a:path w="4621957" h="2514697">
                  <a:moveTo>
                    <a:pt x="0" y="0"/>
                  </a:moveTo>
                  <a:lnTo>
                    <a:pt x="4621957" y="0"/>
                  </a:lnTo>
                  <a:lnTo>
                    <a:pt x="4621957" y="2514697"/>
                  </a:lnTo>
                  <a:lnTo>
                    <a:pt x="0" y="2514697"/>
                  </a:lnTo>
                  <a:close/>
                </a:path>
              </a:pathLst>
            </a:custGeom>
            <a:solidFill>
              <a:srgbClr val="B9D6ED"/>
            </a:solidFill>
          </p:spPr>
        </p:sp>
        <p:sp>
          <p:nvSpPr>
            <p:cNvPr id="4" name="TextBox 4"/>
            <p:cNvSpPr txBox="1"/>
            <p:nvPr/>
          </p:nvSpPr>
          <p:spPr>
            <a:xfrm>
              <a:off x="0" y="-38100"/>
              <a:ext cx="4621957" cy="2552797"/>
            </a:xfrm>
            <a:prstGeom prst="rect">
              <a:avLst/>
            </a:prstGeom>
          </p:spPr>
          <p:txBody>
            <a:bodyPr lIns="50800" tIns="50800" rIns="50800" bIns="50800" rtlCol="0" anchor="ctr"/>
            <a:lstStyle/>
            <a:p>
              <a:pPr algn="ctr">
                <a:lnSpc>
                  <a:spcPts val="2660"/>
                </a:lnSpc>
              </a:pPr>
            </a:p>
          </p:txBody>
        </p:sp>
      </p:grpSp>
      <p:sp>
        <p:nvSpPr>
          <p:cNvPr id="6" name="TextBox 6"/>
          <p:cNvSpPr txBox="1"/>
          <p:nvPr/>
        </p:nvSpPr>
        <p:spPr>
          <a:xfrm>
            <a:off x="1028700" y="1485900"/>
            <a:ext cx="11982769" cy="765851"/>
          </a:xfrm>
          <a:prstGeom prst="rect">
            <a:avLst/>
          </a:prstGeom>
        </p:spPr>
        <p:txBody>
          <a:bodyPr wrap="square" lIns="0" tIns="0" rIns="0" bIns="0" rtlCol="0" anchor="t">
            <a:spAutoFit/>
          </a:bodyPr>
          <a:lstStyle/>
          <a:p>
            <a:pPr lvl="0">
              <a:lnSpc>
                <a:spcPts val="5940"/>
              </a:lnSpc>
            </a:pPr>
            <a:r>
              <a:rPr lang="en-GB" sz="6600" b="1" dirty="0">
                <a:latin typeface="Times New Roman" panose="02020603050405020304" pitchFamily="18" charset="0"/>
                <a:cs typeface="Times New Roman" panose="02020603050405020304" pitchFamily="18" charset="0"/>
              </a:rPr>
              <a:t>Language and Social Difficulties</a:t>
            </a:r>
            <a:endParaRPr lang="en-US" sz="23900" b="1" spc="-253" dirty="0">
              <a:solidFill>
                <a:srgbClr val="000000"/>
              </a:solidFill>
              <a:latin typeface="Times New Roman" panose="02020603050405020304" pitchFamily="18" charset="0"/>
              <a:ea typeface="Roca Two Bold" panose="00000800000000000000"/>
              <a:cs typeface="Times New Roman" panose="02020603050405020304" pitchFamily="18" charset="0"/>
              <a:sym typeface="Roca Two Bold" panose="00000800000000000000"/>
            </a:endParaRPr>
          </a:p>
        </p:txBody>
      </p:sp>
      <p:sp>
        <p:nvSpPr>
          <p:cNvPr id="7" name="TextBox 7"/>
          <p:cNvSpPr txBox="1"/>
          <p:nvPr/>
        </p:nvSpPr>
        <p:spPr>
          <a:xfrm>
            <a:off x="533400" y="3771900"/>
            <a:ext cx="9156229" cy="5739520"/>
          </a:xfrm>
          <a:prstGeom prst="rect">
            <a:avLst/>
          </a:prstGeom>
        </p:spPr>
        <p:txBody>
          <a:bodyPr wrap="square" lIns="0" tIns="0" rIns="0" bIns="0" rtlCol="0" anchor="t">
            <a:spAutoFit/>
          </a:bodyPr>
          <a:lstStyle/>
          <a:p>
            <a:pPr marL="457200" indent="-457200">
              <a:lnSpc>
                <a:spcPct val="150000"/>
              </a:lnSpc>
              <a:buFont typeface="Arial" panose="020B0604020202020204" pitchFamily="34" charset="0"/>
              <a:buChar char="•"/>
            </a:pPr>
            <a:r>
              <a:rPr lang="en-GB" sz="2800" dirty="0">
                <a:latin typeface="Times New Roman" panose="02020603050405020304" pitchFamily="18" charset="0"/>
                <a:cs typeface="Times New Roman" panose="02020603050405020304" pitchFamily="18" charset="0"/>
              </a:rPr>
              <a:t>The lack of interaction minimised the amount of communication.</a:t>
            </a:r>
            <a:endParaRPr lang="en-US" sz="2800" dirty="0">
              <a:latin typeface="Times New Roman" panose="02020603050405020304" pitchFamily="18" charset="0"/>
              <a:cs typeface="Times New Roman" panose="02020603050405020304" pitchFamily="18" charset="0"/>
            </a:endParaRPr>
          </a:p>
          <a:p>
            <a:pPr marL="457200" indent="-457200">
              <a:lnSpc>
                <a:spcPct val="150000"/>
              </a:lnSpc>
              <a:buFont typeface="Arial" panose="020B0604020202020204" pitchFamily="34" charset="0"/>
              <a:buChar char="•"/>
            </a:pPr>
            <a:r>
              <a:rPr lang="en-GB" sz="2800" dirty="0">
                <a:latin typeface="Times New Roman" panose="02020603050405020304" pitchFamily="18" charset="0"/>
                <a:cs typeface="Times New Roman" panose="02020603050405020304" pitchFamily="18" charset="0"/>
              </a:rPr>
              <a:t>Peer learning experiences were limited by withdrawal (Duncan </a:t>
            </a:r>
            <a:r>
              <a:rPr lang="en-GB" sz="2800" i="1" dirty="0">
                <a:latin typeface="Times New Roman" panose="02020603050405020304" pitchFamily="18" charset="0"/>
                <a:cs typeface="Times New Roman" panose="02020603050405020304" pitchFamily="18" charset="0"/>
              </a:rPr>
              <a:t>et al</a:t>
            </a:r>
            <a:r>
              <a:rPr lang="en-GB" sz="2800" dirty="0">
                <a:latin typeface="Times New Roman" panose="02020603050405020304" pitchFamily="18" charset="0"/>
                <a:cs typeface="Times New Roman" panose="02020603050405020304" pitchFamily="18" charset="0"/>
              </a:rPr>
              <a:t>, 2023).</a:t>
            </a:r>
            <a:endParaRPr lang="en-US" sz="2800" dirty="0">
              <a:latin typeface="Times New Roman" panose="02020603050405020304" pitchFamily="18" charset="0"/>
              <a:cs typeface="Times New Roman" panose="02020603050405020304" pitchFamily="18" charset="0"/>
            </a:endParaRPr>
          </a:p>
          <a:p>
            <a:pPr marL="457200" indent="-457200">
              <a:lnSpc>
                <a:spcPct val="150000"/>
              </a:lnSpc>
              <a:buFont typeface="Arial" panose="020B0604020202020204" pitchFamily="34" charset="0"/>
              <a:buChar char="•"/>
            </a:pPr>
            <a:r>
              <a:rPr lang="en-GB" sz="2800" dirty="0">
                <a:latin typeface="Times New Roman" panose="02020603050405020304" pitchFamily="18" charset="0"/>
                <a:cs typeface="Times New Roman" panose="02020603050405020304" pitchFamily="18" charset="0"/>
              </a:rPr>
              <a:t>Sometimes it was impossible to communicate verbally with some anxiety.</a:t>
            </a:r>
            <a:endParaRPr lang="en-US" sz="2800" dirty="0">
              <a:latin typeface="Times New Roman" panose="02020603050405020304" pitchFamily="18" charset="0"/>
              <a:cs typeface="Times New Roman" panose="02020603050405020304" pitchFamily="18" charset="0"/>
            </a:endParaRPr>
          </a:p>
          <a:p>
            <a:pPr marL="457200" indent="-457200">
              <a:lnSpc>
                <a:spcPct val="150000"/>
              </a:lnSpc>
              <a:buFont typeface="Arial" panose="020B0604020202020204" pitchFamily="34" charset="0"/>
              <a:buChar char="•"/>
            </a:pPr>
            <a:r>
              <a:rPr lang="en-GB" sz="2800" dirty="0">
                <a:latin typeface="Times New Roman" panose="02020603050405020304" pitchFamily="18" charset="0"/>
                <a:cs typeface="Times New Roman" panose="02020603050405020304" pitchFamily="18" charset="0"/>
              </a:rPr>
              <a:t>Language development can be facilitated by play activities.</a:t>
            </a:r>
            <a:endParaRPr lang="en-US" sz="2800" dirty="0">
              <a:latin typeface="Times New Roman" panose="02020603050405020304" pitchFamily="18" charset="0"/>
              <a:cs typeface="Times New Roman" panose="02020603050405020304" pitchFamily="18" charset="0"/>
            </a:endParaRPr>
          </a:p>
          <a:p>
            <a:pPr marL="457200" indent="-457200">
              <a:lnSpc>
                <a:spcPct val="150000"/>
              </a:lnSpc>
              <a:buFont typeface="Arial" panose="020B0604020202020204" pitchFamily="34" charset="0"/>
              <a:buChar char="•"/>
            </a:pPr>
            <a:r>
              <a:rPr lang="en-GB" sz="2800" dirty="0">
                <a:latin typeface="Times New Roman" panose="02020603050405020304" pitchFamily="18" charset="0"/>
                <a:cs typeface="Times New Roman" panose="02020603050405020304" pitchFamily="18" charset="0"/>
              </a:rPr>
              <a:t>Social participation is led by supportive adults in a gradual manner.</a:t>
            </a:r>
            <a:endParaRPr lang="en-US" sz="2800" dirty="0">
              <a:latin typeface="Times New Roman" panose="02020603050405020304" pitchFamily="18" charset="0"/>
              <a:cs typeface="Times New Roman" panose="02020603050405020304" pitchFamily="18" charset="0"/>
            </a:endParaRPr>
          </a:p>
        </p:txBody>
      </p:sp>
      <p:pic>
        <p:nvPicPr>
          <p:cNvPr id="11" name="Picture 10"/>
          <p:cNvPicPr>
            <a:picLocks noChangeAspect="1"/>
          </p:cNvPicPr>
          <p:nvPr/>
        </p:nvPicPr>
        <p:blipFill>
          <a:blip r:embed="rId1"/>
          <a:stretch>
            <a:fillRect/>
          </a:stretch>
        </p:blipFill>
        <p:spPr>
          <a:xfrm>
            <a:off x="10134600" y="3086099"/>
            <a:ext cx="7620000" cy="6518845"/>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4EEE7"/>
        </a:solidFill>
        <a:effectLst/>
      </p:bgPr>
    </p:bg>
    <p:spTree>
      <p:nvGrpSpPr>
        <p:cNvPr id="1" name=""/>
        <p:cNvGrpSpPr/>
        <p:nvPr/>
      </p:nvGrpSpPr>
      <p:grpSpPr>
        <a:xfrm>
          <a:off x="0" y="0"/>
          <a:ext cx="0" cy="0"/>
          <a:chOff x="0" y="0"/>
          <a:chExt cx="0" cy="0"/>
        </a:xfrm>
      </p:grpSpPr>
      <p:grpSp>
        <p:nvGrpSpPr>
          <p:cNvPr id="2" name="Group 2"/>
          <p:cNvGrpSpPr/>
          <p:nvPr/>
        </p:nvGrpSpPr>
        <p:grpSpPr>
          <a:xfrm>
            <a:off x="369504" y="369504"/>
            <a:ext cx="17548991" cy="9547991"/>
            <a:chOff x="0" y="0"/>
            <a:chExt cx="4621957" cy="2514697"/>
          </a:xfrm>
        </p:grpSpPr>
        <p:sp>
          <p:nvSpPr>
            <p:cNvPr id="3" name="Freeform 3"/>
            <p:cNvSpPr/>
            <p:nvPr/>
          </p:nvSpPr>
          <p:spPr>
            <a:xfrm>
              <a:off x="0" y="0"/>
              <a:ext cx="4621957" cy="2514697"/>
            </a:xfrm>
            <a:custGeom>
              <a:avLst/>
              <a:gdLst/>
              <a:ahLst/>
              <a:cxnLst/>
              <a:rect l="l" t="t" r="r" b="b"/>
              <a:pathLst>
                <a:path w="4621957" h="2514697">
                  <a:moveTo>
                    <a:pt x="0" y="0"/>
                  </a:moveTo>
                  <a:lnTo>
                    <a:pt x="4621957" y="0"/>
                  </a:lnTo>
                  <a:lnTo>
                    <a:pt x="4621957" y="2514697"/>
                  </a:lnTo>
                  <a:lnTo>
                    <a:pt x="0" y="2514697"/>
                  </a:lnTo>
                  <a:close/>
                </a:path>
              </a:pathLst>
            </a:custGeom>
            <a:solidFill>
              <a:srgbClr val="B9D6ED"/>
            </a:solidFill>
          </p:spPr>
        </p:sp>
        <p:sp>
          <p:nvSpPr>
            <p:cNvPr id="4" name="TextBox 4"/>
            <p:cNvSpPr txBox="1"/>
            <p:nvPr/>
          </p:nvSpPr>
          <p:spPr>
            <a:xfrm>
              <a:off x="0" y="-38100"/>
              <a:ext cx="4621957" cy="2552797"/>
            </a:xfrm>
            <a:prstGeom prst="rect">
              <a:avLst/>
            </a:prstGeom>
          </p:spPr>
          <p:txBody>
            <a:bodyPr lIns="50800" tIns="50800" rIns="50800" bIns="50800" rtlCol="0" anchor="ctr"/>
            <a:lstStyle/>
            <a:p>
              <a:pPr algn="ctr">
                <a:lnSpc>
                  <a:spcPts val="2660"/>
                </a:lnSpc>
              </a:pPr>
            </a:p>
          </p:txBody>
        </p:sp>
      </p:grpSp>
      <p:sp>
        <p:nvSpPr>
          <p:cNvPr id="6" name="TextBox 6"/>
          <p:cNvSpPr txBox="1"/>
          <p:nvPr/>
        </p:nvSpPr>
        <p:spPr>
          <a:xfrm>
            <a:off x="1981200" y="1505650"/>
            <a:ext cx="11449369" cy="765851"/>
          </a:xfrm>
          <a:prstGeom prst="rect">
            <a:avLst/>
          </a:prstGeom>
        </p:spPr>
        <p:txBody>
          <a:bodyPr wrap="square" lIns="0" tIns="0" rIns="0" bIns="0" rtlCol="0" anchor="t">
            <a:spAutoFit/>
          </a:bodyPr>
          <a:lstStyle/>
          <a:p>
            <a:pPr lvl="0">
              <a:lnSpc>
                <a:spcPts val="5940"/>
              </a:lnSpc>
            </a:pPr>
            <a:r>
              <a:rPr lang="en-GB" sz="6600" b="1" dirty="0">
                <a:latin typeface="Times New Roman" panose="02020603050405020304" pitchFamily="18" charset="0"/>
                <a:cs typeface="Times New Roman" panose="02020603050405020304" pitchFamily="18" charset="0"/>
              </a:rPr>
              <a:t>Nature and Nurture Influences</a:t>
            </a:r>
            <a:endParaRPr lang="en-US" sz="23900" b="1" spc="-253" dirty="0">
              <a:solidFill>
                <a:srgbClr val="000000"/>
              </a:solidFill>
              <a:latin typeface="Times New Roman" panose="02020603050405020304" pitchFamily="18" charset="0"/>
              <a:ea typeface="Roca Two Bold" panose="00000800000000000000"/>
              <a:cs typeface="Times New Roman" panose="02020603050405020304" pitchFamily="18" charset="0"/>
              <a:sym typeface="Roca Two Bold" panose="00000800000000000000"/>
            </a:endParaRPr>
          </a:p>
        </p:txBody>
      </p:sp>
      <p:sp>
        <p:nvSpPr>
          <p:cNvPr id="7" name="TextBox 7"/>
          <p:cNvSpPr txBox="1"/>
          <p:nvPr/>
        </p:nvSpPr>
        <p:spPr>
          <a:xfrm>
            <a:off x="685800" y="3547903"/>
            <a:ext cx="9067800" cy="5093189"/>
          </a:xfrm>
          <a:prstGeom prst="rect">
            <a:avLst/>
          </a:prstGeom>
        </p:spPr>
        <p:txBody>
          <a:bodyPr wrap="square" lIns="0" tIns="0" rIns="0" bIns="0" rtlCol="0" anchor="t">
            <a:spAutoFit/>
          </a:bodyPr>
          <a:lstStyle/>
          <a:p>
            <a:pPr marL="457200" indent="-457200">
              <a:lnSpc>
                <a:spcPct val="150000"/>
              </a:lnSpc>
              <a:buFont typeface="Arial" panose="020B0604020202020204" pitchFamily="34" charset="0"/>
              <a:buChar char="•"/>
            </a:pPr>
            <a:r>
              <a:rPr lang="en-GB" sz="2800" dirty="0">
                <a:latin typeface="Times New Roman" panose="02020603050405020304" pitchFamily="18" charset="0"/>
                <a:cs typeface="Times New Roman" panose="02020603050405020304" pitchFamily="18" charset="0"/>
              </a:rPr>
              <a:t>The brain development at an early stage requires safe attachments.</a:t>
            </a:r>
            <a:endParaRPr lang="en-US" sz="2800" dirty="0">
              <a:latin typeface="Times New Roman" panose="02020603050405020304" pitchFamily="18" charset="0"/>
              <a:cs typeface="Times New Roman" panose="02020603050405020304" pitchFamily="18" charset="0"/>
            </a:endParaRPr>
          </a:p>
          <a:p>
            <a:pPr marL="457200" indent="-457200">
              <a:lnSpc>
                <a:spcPct val="150000"/>
              </a:lnSpc>
              <a:buFont typeface="Arial" panose="020B0604020202020204" pitchFamily="34" charset="0"/>
              <a:buChar char="•"/>
            </a:pPr>
            <a:r>
              <a:rPr lang="en-GB" sz="2800" dirty="0">
                <a:latin typeface="Times New Roman" panose="02020603050405020304" pitchFamily="18" charset="0"/>
                <a:cs typeface="Times New Roman" panose="02020603050405020304" pitchFamily="18" charset="0"/>
              </a:rPr>
              <a:t>The emotional regulation is adversely impacted by environmental stress.</a:t>
            </a:r>
            <a:endParaRPr lang="en-US" sz="2800" dirty="0">
              <a:latin typeface="Times New Roman" panose="02020603050405020304" pitchFamily="18" charset="0"/>
              <a:cs typeface="Times New Roman" panose="02020603050405020304" pitchFamily="18" charset="0"/>
            </a:endParaRPr>
          </a:p>
          <a:p>
            <a:pPr marL="457200" indent="-457200">
              <a:lnSpc>
                <a:spcPct val="150000"/>
              </a:lnSpc>
              <a:buFont typeface="Arial" panose="020B0604020202020204" pitchFamily="34" charset="0"/>
              <a:buChar char="•"/>
            </a:pPr>
            <a:r>
              <a:rPr lang="en-GB" sz="2800" dirty="0">
                <a:latin typeface="Times New Roman" panose="02020603050405020304" pitchFamily="18" charset="0"/>
                <a:cs typeface="Times New Roman" panose="02020603050405020304" pitchFamily="18" charset="0"/>
              </a:rPr>
              <a:t>Behaviour and communication are influenced by social interaction.</a:t>
            </a:r>
            <a:endParaRPr lang="en-US" sz="2800" dirty="0">
              <a:latin typeface="Times New Roman" panose="02020603050405020304" pitchFamily="18" charset="0"/>
              <a:cs typeface="Times New Roman" panose="02020603050405020304" pitchFamily="18" charset="0"/>
            </a:endParaRPr>
          </a:p>
          <a:p>
            <a:pPr marL="457200" indent="-457200">
              <a:lnSpc>
                <a:spcPct val="150000"/>
              </a:lnSpc>
              <a:buFont typeface="Arial" panose="020B0604020202020204" pitchFamily="34" charset="0"/>
              <a:buChar char="•"/>
            </a:pPr>
            <a:r>
              <a:rPr lang="en-GB" sz="2800" dirty="0">
                <a:latin typeface="Times New Roman" panose="02020603050405020304" pitchFamily="18" charset="0"/>
                <a:cs typeface="Times New Roman" panose="02020603050405020304" pitchFamily="18" charset="0"/>
              </a:rPr>
              <a:t>Consistent caregiving enhances development even more (Lubis and </a:t>
            </a:r>
            <a:r>
              <a:rPr lang="en-GB" sz="2800" dirty="0" err="1">
                <a:latin typeface="Times New Roman" panose="02020603050405020304" pitchFamily="18" charset="0"/>
                <a:cs typeface="Times New Roman" panose="02020603050405020304" pitchFamily="18" charset="0"/>
              </a:rPr>
              <a:t>Yustika</a:t>
            </a:r>
            <a:r>
              <a:rPr lang="en-GB" sz="2800" dirty="0">
                <a:latin typeface="Times New Roman" panose="02020603050405020304" pitchFamily="18" charset="0"/>
                <a:cs typeface="Times New Roman" panose="02020603050405020304" pitchFamily="18" charset="0"/>
              </a:rPr>
              <a:t>, 2025).</a:t>
            </a:r>
            <a:endParaRPr lang="en-US" sz="2800" dirty="0">
              <a:latin typeface="Times New Roman" panose="02020603050405020304" pitchFamily="18" charset="0"/>
              <a:cs typeface="Times New Roman" panose="02020603050405020304" pitchFamily="18" charset="0"/>
            </a:endParaRPr>
          </a:p>
        </p:txBody>
      </p:sp>
      <p:pic>
        <p:nvPicPr>
          <p:cNvPr id="11" name="Picture 10"/>
          <p:cNvPicPr>
            <a:picLocks noChangeAspect="1"/>
          </p:cNvPicPr>
          <p:nvPr/>
        </p:nvPicPr>
        <p:blipFill>
          <a:blip r:embed="rId1"/>
          <a:stretch>
            <a:fillRect/>
          </a:stretch>
        </p:blipFill>
        <p:spPr>
          <a:xfrm>
            <a:off x="9525000" y="3575493"/>
            <a:ext cx="8190948" cy="5277550"/>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4EEE7"/>
        </a:solidFill>
        <a:effectLst/>
      </p:bgPr>
    </p:bg>
    <p:spTree>
      <p:nvGrpSpPr>
        <p:cNvPr id="1" name=""/>
        <p:cNvGrpSpPr/>
        <p:nvPr/>
      </p:nvGrpSpPr>
      <p:grpSpPr>
        <a:xfrm>
          <a:off x="0" y="0"/>
          <a:ext cx="0" cy="0"/>
          <a:chOff x="0" y="0"/>
          <a:chExt cx="0" cy="0"/>
        </a:xfrm>
      </p:grpSpPr>
      <p:grpSp>
        <p:nvGrpSpPr>
          <p:cNvPr id="2" name="Group 2"/>
          <p:cNvGrpSpPr/>
          <p:nvPr/>
        </p:nvGrpSpPr>
        <p:grpSpPr>
          <a:xfrm>
            <a:off x="369504" y="369504"/>
            <a:ext cx="17548991" cy="9547991"/>
            <a:chOff x="0" y="0"/>
            <a:chExt cx="4621957" cy="2514697"/>
          </a:xfrm>
        </p:grpSpPr>
        <p:sp>
          <p:nvSpPr>
            <p:cNvPr id="3" name="Freeform 3"/>
            <p:cNvSpPr/>
            <p:nvPr/>
          </p:nvSpPr>
          <p:spPr>
            <a:xfrm>
              <a:off x="0" y="0"/>
              <a:ext cx="4621957" cy="2514697"/>
            </a:xfrm>
            <a:custGeom>
              <a:avLst/>
              <a:gdLst/>
              <a:ahLst/>
              <a:cxnLst/>
              <a:rect l="l" t="t" r="r" b="b"/>
              <a:pathLst>
                <a:path w="4621957" h="2514697">
                  <a:moveTo>
                    <a:pt x="0" y="0"/>
                  </a:moveTo>
                  <a:lnTo>
                    <a:pt x="4621957" y="0"/>
                  </a:lnTo>
                  <a:lnTo>
                    <a:pt x="4621957" y="2514697"/>
                  </a:lnTo>
                  <a:lnTo>
                    <a:pt x="0" y="2514697"/>
                  </a:lnTo>
                  <a:close/>
                </a:path>
              </a:pathLst>
            </a:custGeom>
            <a:solidFill>
              <a:srgbClr val="B9D6ED"/>
            </a:solidFill>
          </p:spPr>
        </p:sp>
        <p:sp>
          <p:nvSpPr>
            <p:cNvPr id="4" name="TextBox 4"/>
            <p:cNvSpPr txBox="1"/>
            <p:nvPr/>
          </p:nvSpPr>
          <p:spPr>
            <a:xfrm>
              <a:off x="0" y="-38100"/>
              <a:ext cx="4621957" cy="2552797"/>
            </a:xfrm>
            <a:prstGeom prst="rect">
              <a:avLst/>
            </a:prstGeom>
          </p:spPr>
          <p:txBody>
            <a:bodyPr lIns="50800" tIns="50800" rIns="50800" bIns="50800" rtlCol="0" anchor="ctr"/>
            <a:lstStyle/>
            <a:p>
              <a:pPr algn="ctr">
                <a:lnSpc>
                  <a:spcPts val="2660"/>
                </a:lnSpc>
              </a:pPr>
            </a:p>
          </p:txBody>
        </p:sp>
      </p:grpSp>
      <p:sp>
        <p:nvSpPr>
          <p:cNvPr id="6" name="TextBox 6"/>
          <p:cNvSpPr txBox="1"/>
          <p:nvPr/>
        </p:nvSpPr>
        <p:spPr>
          <a:xfrm>
            <a:off x="2133600" y="953584"/>
            <a:ext cx="13201969" cy="765851"/>
          </a:xfrm>
          <a:prstGeom prst="rect">
            <a:avLst/>
          </a:prstGeom>
        </p:spPr>
        <p:txBody>
          <a:bodyPr wrap="square" lIns="0" tIns="0" rIns="0" bIns="0" rtlCol="0" anchor="t">
            <a:spAutoFit/>
          </a:bodyPr>
          <a:lstStyle/>
          <a:p>
            <a:pPr lvl="0">
              <a:lnSpc>
                <a:spcPts val="5940"/>
              </a:lnSpc>
            </a:pPr>
            <a:r>
              <a:rPr lang="en-GB" sz="6600" b="1" dirty="0">
                <a:latin typeface="Times New Roman" panose="02020603050405020304" pitchFamily="18" charset="0"/>
                <a:cs typeface="Times New Roman" panose="02020603050405020304" pitchFamily="18" charset="0"/>
              </a:rPr>
              <a:t>Theory-Informed Support Strategies</a:t>
            </a:r>
            <a:endParaRPr lang="en-US" sz="23900" b="1" spc="-253" dirty="0">
              <a:solidFill>
                <a:srgbClr val="000000"/>
              </a:solidFill>
              <a:latin typeface="Times New Roman" panose="02020603050405020304" pitchFamily="18" charset="0"/>
              <a:ea typeface="Roca Two Bold" panose="00000800000000000000"/>
              <a:cs typeface="Times New Roman" panose="02020603050405020304" pitchFamily="18" charset="0"/>
              <a:sym typeface="Roca Two Bold" panose="00000800000000000000"/>
            </a:endParaRPr>
          </a:p>
        </p:txBody>
      </p:sp>
      <p:sp>
        <p:nvSpPr>
          <p:cNvPr id="7" name="TextBox 7"/>
          <p:cNvSpPr txBox="1"/>
          <p:nvPr/>
        </p:nvSpPr>
        <p:spPr>
          <a:xfrm>
            <a:off x="609600" y="2303515"/>
            <a:ext cx="9067800" cy="7624651"/>
          </a:xfrm>
          <a:prstGeom prst="rect">
            <a:avLst/>
          </a:prstGeom>
        </p:spPr>
        <p:txBody>
          <a:bodyPr wrap="square" lIns="0" tIns="0" rIns="0" bIns="0" rtlCol="0" anchor="t">
            <a:spAutoFit/>
          </a:bodyPr>
          <a:lstStyle/>
          <a:p>
            <a:pPr marL="457200" indent="-457200">
              <a:lnSpc>
                <a:spcPct val="200000"/>
              </a:lnSpc>
              <a:buFont typeface="Arial" panose="020B0604020202020204" pitchFamily="34" charset="0"/>
              <a:buChar char="•"/>
            </a:pPr>
            <a:r>
              <a:rPr lang="en-GB" sz="2800" dirty="0">
                <a:latin typeface="Times New Roman" panose="02020603050405020304" pitchFamily="18" charset="0"/>
                <a:cs typeface="Times New Roman" panose="02020603050405020304" pitchFamily="18" charset="0"/>
              </a:rPr>
              <a:t>Regular practices enhance emotional safety effectively (Rocha </a:t>
            </a:r>
            <a:r>
              <a:rPr lang="en-GB" sz="2800" i="1" dirty="0">
                <a:latin typeface="Times New Roman" panose="02020603050405020304" pitchFamily="18" charset="0"/>
                <a:cs typeface="Times New Roman" panose="02020603050405020304" pitchFamily="18" charset="0"/>
              </a:rPr>
              <a:t>et al</a:t>
            </a:r>
            <a:r>
              <a:rPr lang="en-GB" sz="2800" dirty="0">
                <a:latin typeface="Times New Roman" panose="02020603050405020304" pitchFamily="18" charset="0"/>
                <a:cs typeface="Times New Roman" panose="02020603050405020304" pitchFamily="18" charset="0"/>
              </a:rPr>
              <a:t>, 2023).</a:t>
            </a:r>
            <a:endParaRPr lang="en-US" sz="2800" dirty="0">
              <a:latin typeface="Times New Roman" panose="02020603050405020304" pitchFamily="18" charset="0"/>
              <a:cs typeface="Times New Roman" panose="02020603050405020304" pitchFamily="18" charset="0"/>
            </a:endParaRPr>
          </a:p>
          <a:p>
            <a:pPr marL="457200" indent="-457200">
              <a:lnSpc>
                <a:spcPct val="200000"/>
              </a:lnSpc>
              <a:buFont typeface="Arial" panose="020B0604020202020204" pitchFamily="34" charset="0"/>
              <a:buChar char="•"/>
            </a:pPr>
            <a:r>
              <a:rPr lang="en-GB" sz="2800" dirty="0">
                <a:latin typeface="Times New Roman" panose="02020603050405020304" pitchFamily="18" charset="0"/>
                <a:cs typeface="Times New Roman" panose="02020603050405020304" pitchFamily="18" charset="0"/>
              </a:rPr>
              <a:t>Emotional expression is elicited through play-based learning.</a:t>
            </a:r>
            <a:endParaRPr lang="en-US" sz="2800" dirty="0">
              <a:latin typeface="Times New Roman" panose="02020603050405020304" pitchFamily="18" charset="0"/>
              <a:cs typeface="Times New Roman" panose="02020603050405020304" pitchFamily="18" charset="0"/>
            </a:endParaRPr>
          </a:p>
          <a:p>
            <a:pPr marL="457200" indent="-457200">
              <a:lnSpc>
                <a:spcPct val="200000"/>
              </a:lnSpc>
              <a:buFont typeface="Arial" panose="020B0604020202020204" pitchFamily="34" charset="0"/>
              <a:buChar char="•"/>
            </a:pPr>
            <a:r>
              <a:rPr lang="en-GB" sz="2800" dirty="0">
                <a:latin typeface="Times New Roman" panose="02020603050405020304" pitchFamily="18" charset="0"/>
                <a:cs typeface="Times New Roman" panose="02020603050405020304" pitchFamily="18" charset="0"/>
              </a:rPr>
              <a:t>Language-rich environments enhance the development of communication effectively.</a:t>
            </a:r>
            <a:endParaRPr lang="en-US" sz="2800" dirty="0">
              <a:latin typeface="Times New Roman" panose="02020603050405020304" pitchFamily="18" charset="0"/>
              <a:cs typeface="Times New Roman" panose="02020603050405020304" pitchFamily="18" charset="0"/>
            </a:endParaRPr>
          </a:p>
          <a:p>
            <a:pPr marL="457200" indent="-457200">
              <a:lnSpc>
                <a:spcPct val="200000"/>
              </a:lnSpc>
              <a:buFont typeface="Arial" panose="020B0604020202020204" pitchFamily="34" charset="0"/>
              <a:buChar char="•"/>
            </a:pPr>
            <a:r>
              <a:rPr lang="en-GB" sz="2800" dirty="0">
                <a:latin typeface="Times New Roman" panose="02020603050405020304" pitchFamily="18" charset="0"/>
                <a:cs typeface="Times New Roman" panose="02020603050405020304" pitchFamily="18" charset="0"/>
              </a:rPr>
              <a:t>Key workers offer safe attachment opportunities at all times.</a:t>
            </a:r>
            <a:endParaRPr lang="en-US" sz="2800" dirty="0">
              <a:latin typeface="Times New Roman" panose="02020603050405020304" pitchFamily="18" charset="0"/>
              <a:cs typeface="Times New Roman" panose="02020603050405020304" pitchFamily="18" charset="0"/>
            </a:endParaRPr>
          </a:p>
          <a:p>
            <a:pPr marL="457200" indent="-457200">
              <a:lnSpc>
                <a:spcPct val="200000"/>
              </a:lnSpc>
              <a:buFont typeface="Arial" panose="020B0604020202020204" pitchFamily="34" charset="0"/>
              <a:buChar char="•"/>
            </a:pPr>
            <a:r>
              <a:rPr lang="en-GB" sz="2800" dirty="0">
                <a:latin typeface="Times New Roman" panose="02020603050405020304" pitchFamily="18" charset="0"/>
                <a:cs typeface="Times New Roman" panose="02020603050405020304" pitchFamily="18" charset="0"/>
              </a:rPr>
              <a:t>Parenting programmes have a positive effect on caregiver confidence.</a:t>
            </a:r>
            <a:endParaRPr lang="en-US" sz="2800" dirty="0">
              <a:latin typeface="Times New Roman" panose="02020603050405020304" pitchFamily="18" charset="0"/>
              <a:cs typeface="Times New Roman" panose="02020603050405020304" pitchFamily="18" charset="0"/>
            </a:endParaRPr>
          </a:p>
        </p:txBody>
      </p:sp>
      <p:pic>
        <p:nvPicPr>
          <p:cNvPr id="13" name="Picture 12"/>
          <p:cNvPicPr>
            <a:picLocks noChangeAspect="1"/>
          </p:cNvPicPr>
          <p:nvPr/>
        </p:nvPicPr>
        <p:blipFill>
          <a:blip r:embed="rId1"/>
          <a:stretch>
            <a:fillRect/>
          </a:stretch>
        </p:blipFill>
        <p:spPr>
          <a:xfrm>
            <a:off x="10230179" y="2476500"/>
            <a:ext cx="7456104" cy="7019486"/>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4EEE7"/>
        </a:solidFill>
        <a:effectLst/>
      </p:bgPr>
    </p:bg>
    <p:spTree>
      <p:nvGrpSpPr>
        <p:cNvPr id="1" name=""/>
        <p:cNvGrpSpPr/>
        <p:nvPr/>
      </p:nvGrpSpPr>
      <p:grpSpPr>
        <a:xfrm>
          <a:off x="0" y="0"/>
          <a:ext cx="0" cy="0"/>
          <a:chOff x="0" y="0"/>
          <a:chExt cx="0" cy="0"/>
        </a:xfrm>
      </p:grpSpPr>
      <p:grpSp>
        <p:nvGrpSpPr>
          <p:cNvPr id="2" name="Group 2"/>
          <p:cNvGrpSpPr/>
          <p:nvPr/>
        </p:nvGrpSpPr>
        <p:grpSpPr>
          <a:xfrm>
            <a:off x="369504" y="369504"/>
            <a:ext cx="17548991" cy="9547991"/>
            <a:chOff x="0" y="0"/>
            <a:chExt cx="4621957" cy="2514697"/>
          </a:xfrm>
        </p:grpSpPr>
        <p:sp>
          <p:nvSpPr>
            <p:cNvPr id="3" name="Freeform 3"/>
            <p:cNvSpPr/>
            <p:nvPr/>
          </p:nvSpPr>
          <p:spPr>
            <a:xfrm>
              <a:off x="0" y="0"/>
              <a:ext cx="4621957" cy="2514697"/>
            </a:xfrm>
            <a:custGeom>
              <a:avLst/>
              <a:gdLst/>
              <a:ahLst/>
              <a:cxnLst/>
              <a:rect l="l" t="t" r="r" b="b"/>
              <a:pathLst>
                <a:path w="4621957" h="2514697">
                  <a:moveTo>
                    <a:pt x="0" y="0"/>
                  </a:moveTo>
                  <a:lnTo>
                    <a:pt x="4621957" y="0"/>
                  </a:lnTo>
                  <a:lnTo>
                    <a:pt x="4621957" y="2514697"/>
                  </a:lnTo>
                  <a:lnTo>
                    <a:pt x="0" y="2514697"/>
                  </a:lnTo>
                  <a:close/>
                </a:path>
              </a:pathLst>
            </a:custGeom>
            <a:solidFill>
              <a:srgbClr val="B9D6ED"/>
            </a:solidFill>
          </p:spPr>
        </p:sp>
        <p:sp>
          <p:nvSpPr>
            <p:cNvPr id="4" name="TextBox 4"/>
            <p:cNvSpPr txBox="1"/>
            <p:nvPr/>
          </p:nvSpPr>
          <p:spPr>
            <a:xfrm>
              <a:off x="0" y="-38100"/>
              <a:ext cx="4621957" cy="2552797"/>
            </a:xfrm>
            <a:prstGeom prst="rect">
              <a:avLst/>
            </a:prstGeom>
          </p:spPr>
          <p:txBody>
            <a:bodyPr lIns="50800" tIns="50800" rIns="50800" bIns="50800" rtlCol="0" anchor="ctr"/>
            <a:lstStyle/>
            <a:p>
              <a:pPr algn="ctr">
                <a:lnSpc>
                  <a:spcPts val="2660"/>
                </a:lnSpc>
              </a:pPr>
            </a:p>
          </p:txBody>
        </p:sp>
      </p:grpSp>
      <p:sp>
        <p:nvSpPr>
          <p:cNvPr id="6" name="TextBox 6"/>
          <p:cNvSpPr txBox="1"/>
          <p:nvPr/>
        </p:nvSpPr>
        <p:spPr>
          <a:xfrm>
            <a:off x="3332442" y="1274838"/>
            <a:ext cx="11144569" cy="765851"/>
          </a:xfrm>
          <a:prstGeom prst="rect">
            <a:avLst/>
          </a:prstGeom>
        </p:spPr>
        <p:txBody>
          <a:bodyPr wrap="square" lIns="0" tIns="0" rIns="0" bIns="0" rtlCol="0" anchor="t">
            <a:spAutoFit/>
          </a:bodyPr>
          <a:lstStyle/>
          <a:p>
            <a:pPr lvl="0">
              <a:lnSpc>
                <a:spcPts val="5940"/>
              </a:lnSpc>
            </a:pPr>
            <a:r>
              <a:rPr lang="en-GB" sz="6600" b="1" dirty="0">
                <a:latin typeface="Times New Roman" panose="02020603050405020304" pitchFamily="18" charset="0"/>
                <a:cs typeface="Times New Roman" panose="02020603050405020304" pitchFamily="18" charset="0"/>
              </a:rPr>
              <a:t>Multiagency Collaboration</a:t>
            </a:r>
            <a:endParaRPr lang="en-US" sz="23900" b="1" spc="-253" dirty="0">
              <a:solidFill>
                <a:srgbClr val="000000"/>
              </a:solidFill>
              <a:latin typeface="Times New Roman" panose="02020603050405020304" pitchFamily="18" charset="0"/>
              <a:ea typeface="Roca Two Bold" panose="00000800000000000000"/>
              <a:cs typeface="Times New Roman" panose="02020603050405020304" pitchFamily="18" charset="0"/>
              <a:sym typeface="Roca Two Bold" panose="00000800000000000000"/>
            </a:endParaRPr>
          </a:p>
        </p:txBody>
      </p:sp>
      <p:sp>
        <p:nvSpPr>
          <p:cNvPr id="7" name="TextBox 7"/>
          <p:cNvSpPr txBox="1"/>
          <p:nvPr/>
        </p:nvSpPr>
        <p:spPr>
          <a:xfrm>
            <a:off x="666430" y="3426583"/>
            <a:ext cx="8477569" cy="5039328"/>
          </a:xfrm>
          <a:prstGeom prst="rect">
            <a:avLst/>
          </a:prstGeom>
        </p:spPr>
        <p:txBody>
          <a:bodyPr wrap="square" lIns="0" tIns="0" rIns="0" bIns="0" rtlCol="0" anchor="t">
            <a:spAutoFit/>
          </a:bodyPr>
          <a:lstStyle/>
          <a:p>
            <a:pPr marL="457200" indent="-457200">
              <a:lnSpc>
                <a:spcPct val="200000"/>
              </a:lnSpc>
              <a:buFont typeface="Arial" panose="020B0604020202020204" pitchFamily="34" charset="0"/>
              <a:buChar char="•"/>
            </a:pPr>
            <a:r>
              <a:rPr lang="en-GB" sz="2800" dirty="0">
                <a:latin typeface="Times New Roman" panose="02020603050405020304" pitchFamily="18" charset="0"/>
                <a:cs typeface="Times New Roman" panose="02020603050405020304" pitchFamily="18" charset="0"/>
              </a:rPr>
              <a:t>Language development is effectively assisted by speech therapists.</a:t>
            </a:r>
            <a:endParaRPr lang="en-US" sz="2800" dirty="0">
              <a:latin typeface="Times New Roman" panose="02020603050405020304" pitchFamily="18" charset="0"/>
              <a:cs typeface="Times New Roman" panose="02020603050405020304" pitchFamily="18" charset="0"/>
            </a:endParaRPr>
          </a:p>
          <a:p>
            <a:pPr marL="457200" indent="-457200">
              <a:lnSpc>
                <a:spcPct val="200000"/>
              </a:lnSpc>
              <a:buFont typeface="Arial" panose="020B0604020202020204" pitchFamily="34" charset="0"/>
              <a:buChar char="•"/>
            </a:pPr>
            <a:r>
              <a:rPr lang="en-GB" sz="2800" dirty="0">
                <a:latin typeface="Times New Roman" panose="02020603050405020304" pitchFamily="18" charset="0"/>
                <a:cs typeface="Times New Roman" panose="02020603050405020304" pitchFamily="18" charset="0"/>
              </a:rPr>
              <a:t>Psychological care supports the well-being of parents (</a:t>
            </a:r>
            <a:r>
              <a:rPr lang="en-GB" sz="2800" dirty="0" err="1">
                <a:latin typeface="Times New Roman" panose="02020603050405020304" pitchFamily="18" charset="0"/>
                <a:cs typeface="Times New Roman" panose="02020603050405020304" pitchFamily="18" charset="0"/>
              </a:rPr>
              <a:t>Muppalla</a:t>
            </a:r>
            <a:r>
              <a:rPr lang="en-GB" sz="2800" dirty="0">
                <a:latin typeface="Times New Roman" panose="02020603050405020304" pitchFamily="18" charset="0"/>
                <a:cs typeface="Times New Roman" panose="02020603050405020304" pitchFamily="18" charset="0"/>
              </a:rPr>
              <a:t> </a:t>
            </a:r>
            <a:r>
              <a:rPr lang="en-GB" sz="2800" i="1" dirty="0">
                <a:latin typeface="Times New Roman" panose="02020603050405020304" pitchFamily="18" charset="0"/>
                <a:cs typeface="Times New Roman" panose="02020603050405020304" pitchFamily="18" charset="0"/>
              </a:rPr>
              <a:t>et al</a:t>
            </a:r>
            <a:r>
              <a:rPr lang="en-GB" sz="2800" dirty="0">
                <a:latin typeface="Times New Roman" panose="02020603050405020304" pitchFamily="18" charset="0"/>
                <a:cs typeface="Times New Roman" panose="02020603050405020304" pitchFamily="18" charset="0"/>
              </a:rPr>
              <a:t>, 2023).</a:t>
            </a:r>
            <a:endParaRPr lang="en-US" sz="2800" dirty="0">
              <a:latin typeface="Times New Roman" panose="02020603050405020304" pitchFamily="18" charset="0"/>
              <a:cs typeface="Times New Roman" panose="02020603050405020304" pitchFamily="18" charset="0"/>
            </a:endParaRPr>
          </a:p>
          <a:p>
            <a:pPr marL="457200" indent="-457200">
              <a:lnSpc>
                <a:spcPct val="200000"/>
              </a:lnSpc>
              <a:buFont typeface="Arial" panose="020B0604020202020204" pitchFamily="34" charset="0"/>
              <a:buChar char="•"/>
            </a:pPr>
            <a:r>
              <a:rPr lang="en-GB" sz="2800" dirty="0">
                <a:latin typeface="Times New Roman" panose="02020603050405020304" pitchFamily="18" charset="0"/>
                <a:cs typeface="Times New Roman" panose="02020603050405020304" pitchFamily="18" charset="0"/>
              </a:rPr>
              <a:t>Staff of the early years observe the progress regularly.</a:t>
            </a:r>
            <a:endParaRPr lang="en-US" sz="2800" dirty="0">
              <a:latin typeface="Times New Roman" panose="02020603050405020304" pitchFamily="18" charset="0"/>
              <a:cs typeface="Times New Roman" panose="02020603050405020304" pitchFamily="18" charset="0"/>
            </a:endParaRPr>
          </a:p>
          <a:p>
            <a:pPr marL="457200" indent="-457200">
              <a:lnSpc>
                <a:spcPct val="200000"/>
              </a:lnSpc>
              <a:buFont typeface="Arial" panose="020B0604020202020204" pitchFamily="34" charset="0"/>
              <a:buChar char="•"/>
            </a:pPr>
            <a:r>
              <a:rPr lang="en-GB" sz="2800" dirty="0">
                <a:latin typeface="Times New Roman" panose="02020603050405020304" pitchFamily="18" charset="0"/>
                <a:cs typeface="Times New Roman" panose="02020603050405020304" pitchFamily="18" charset="0"/>
              </a:rPr>
              <a:t>Anxiety is minimised by emotional regulation activities.</a:t>
            </a:r>
            <a:endParaRPr lang="en-US" sz="2800" dirty="0">
              <a:latin typeface="Times New Roman" panose="02020603050405020304" pitchFamily="18" charset="0"/>
              <a:cs typeface="Times New Roman" panose="02020603050405020304" pitchFamily="18" charset="0"/>
            </a:endParaRPr>
          </a:p>
        </p:txBody>
      </p:sp>
      <p:pic>
        <p:nvPicPr>
          <p:cNvPr id="9" name="Picture 8"/>
          <p:cNvPicPr>
            <a:picLocks noChangeAspect="1"/>
          </p:cNvPicPr>
          <p:nvPr/>
        </p:nvPicPr>
        <p:blipFill>
          <a:blip r:embed="rId1"/>
          <a:stretch>
            <a:fillRect/>
          </a:stretch>
        </p:blipFill>
        <p:spPr>
          <a:xfrm>
            <a:off x="9440925" y="2540032"/>
            <a:ext cx="8180645" cy="6830571"/>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4EEE7"/>
        </a:solidFill>
        <a:effectLst/>
      </p:bgPr>
    </p:bg>
    <p:spTree>
      <p:nvGrpSpPr>
        <p:cNvPr id="1" name=""/>
        <p:cNvGrpSpPr/>
        <p:nvPr/>
      </p:nvGrpSpPr>
      <p:grpSpPr>
        <a:xfrm>
          <a:off x="0" y="0"/>
          <a:ext cx="0" cy="0"/>
          <a:chOff x="0" y="0"/>
          <a:chExt cx="0" cy="0"/>
        </a:xfrm>
      </p:grpSpPr>
      <p:grpSp>
        <p:nvGrpSpPr>
          <p:cNvPr id="2" name="Group 2"/>
          <p:cNvGrpSpPr/>
          <p:nvPr/>
        </p:nvGrpSpPr>
        <p:grpSpPr>
          <a:xfrm>
            <a:off x="369504" y="369504"/>
            <a:ext cx="17548991" cy="9547991"/>
            <a:chOff x="0" y="0"/>
            <a:chExt cx="4621957" cy="2514697"/>
          </a:xfrm>
        </p:grpSpPr>
        <p:sp>
          <p:nvSpPr>
            <p:cNvPr id="3" name="Freeform 3"/>
            <p:cNvSpPr/>
            <p:nvPr/>
          </p:nvSpPr>
          <p:spPr>
            <a:xfrm>
              <a:off x="0" y="0"/>
              <a:ext cx="4621957" cy="2514697"/>
            </a:xfrm>
            <a:custGeom>
              <a:avLst/>
              <a:gdLst/>
              <a:ahLst/>
              <a:cxnLst/>
              <a:rect l="l" t="t" r="r" b="b"/>
              <a:pathLst>
                <a:path w="4621957" h="2514697">
                  <a:moveTo>
                    <a:pt x="0" y="0"/>
                  </a:moveTo>
                  <a:lnTo>
                    <a:pt x="4621957" y="0"/>
                  </a:lnTo>
                  <a:lnTo>
                    <a:pt x="4621957" y="2514697"/>
                  </a:lnTo>
                  <a:lnTo>
                    <a:pt x="0" y="2514697"/>
                  </a:lnTo>
                  <a:close/>
                </a:path>
              </a:pathLst>
            </a:custGeom>
            <a:solidFill>
              <a:srgbClr val="B9D6ED"/>
            </a:solidFill>
          </p:spPr>
        </p:sp>
        <p:sp>
          <p:nvSpPr>
            <p:cNvPr id="4" name="TextBox 4"/>
            <p:cNvSpPr txBox="1"/>
            <p:nvPr/>
          </p:nvSpPr>
          <p:spPr>
            <a:xfrm>
              <a:off x="0" y="-38100"/>
              <a:ext cx="4621957" cy="2552797"/>
            </a:xfrm>
            <a:prstGeom prst="rect">
              <a:avLst/>
            </a:prstGeom>
          </p:spPr>
          <p:txBody>
            <a:bodyPr lIns="50800" tIns="50800" rIns="50800" bIns="50800" rtlCol="0" anchor="ctr"/>
            <a:lstStyle/>
            <a:p>
              <a:pPr algn="ctr">
                <a:lnSpc>
                  <a:spcPts val="2660"/>
                </a:lnSpc>
              </a:pPr>
            </a:p>
          </p:txBody>
        </p:sp>
      </p:grpSp>
      <p:sp>
        <p:nvSpPr>
          <p:cNvPr id="6" name="TextBox 6"/>
          <p:cNvSpPr txBox="1"/>
          <p:nvPr/>
        </p:nvSpPr>
        <p:spPr>
          <a:xfrm>
            <a:off x="3352800" y="1505650"/>
            <a:ext cx="9677400" cy="765851"/>
          </a:xfrm>
          <a:prstGeom prst="rect">
            <a:avLst/>
          </a:prstGeom>
        </p:spPr>
        <p:txBody>
          <a:bodyPr wrap="square" lIns="0" tIns="0" rIns="0" bIns="0" rtlCol="0" anchor="t">
            <a:spAutoFit/>
          </a:bodyPr>
          <a:lstStyle/>
          <a:p>
            <a:pPr marL="0" lvl="0" indent="0" algn="l">
              <a:lnSpc>
                <a:spcPts val="5940"/>
              </a:lnSpc>
            </a:pPr>
            <a:r>
              <a:rPr lang="en-US" sz="6600" b="1" spc="-253" dirty="0">
                <a:solidFill>
                  <a:srgbClr val="000000"/>
                </a:solidFill>
                <a:latin typeface="Times New Roman" panose="02020603050405020304" pitchFamily="18" charset="0"/>
                <a:ea typeface="Roca Two Bold" panose="00000800000000000000"/>
                <a:cs typeface="Times New Roman" panose="02020603050405020304" pitchFamily="18" charset="0"/>
                <a:sym typeface="Roca Two Bold" panose="00000800000000000000"/>
              </a:rPr>
              <a:t>Evaluation</a:t>
            </a:r>
            <a:endParaRPr lang="en-US" sz="6600" b="1" spc="-253" dirty="0">
              <a:solidFill>
                <a:srgbClr val="000000"/>
              </a:solidFill>
              <a:latin typeface="Times New Roman" panose="02020603050405020304" pitchFamily="18" charset="0"/>
              <a:ea typeface="Roca Two Bold" panose="00000800000000000000"/>
              <a:cs typeface="Times New Roman" panose="02020603050405020304" pitchFamily="18" charset="0"/>
              <a:sym typeface="Roca Two Bold" panose="00000800000000000000"/>
            </a:endParaRPr>
          </a:p>
        </p:txBody>
      </p:sp>
      <p:sp>
        <p:nvSpPr>
          <p:cNvPr id="8" name="TextBox 7"/>
          <p:cNvSpPr txBox="1"/>
          <p:nvPr/>
        </p:nvSpPr>
        <p:spPr>
          <a:xfrm>
            <a:off x="762000" y="3086100"/>
            <a:ext cx="8382000" cy="3408112"/>
          </a:xfrm>
          <a:prstGeom prst="rect">
            <a:avLst/>
          </a:prstGeom>
          <a:noFill/>
        </p:spPr>
        <p:txBody>
          <a:bodyPr wrap="square" rtlCol="0">
            <a:spAutoFit/>
          </a:bodyPr>
          <a:lstStyle/>
          <a:p>
            <a:pPr marL="457200" indent="-457200">
              <a:lnSpc>
                <a:spcPct val="200000"/>
              </a:lnSpc>
              <a:buFont typeface="Arial" panose="020B0604020202020204" pitchFamily="34" charset="0"/>
              <a:buChar char="•"/>
            </a:pPr>
            <a:r>
              <a:rPr lang="en-GB" sz="2800" dirty="0">
                <a:latin typeface="Times New Roman" panose="02020603050405020304" pitchFamily="18" charset="0"/>
                <a:cs typeface="Times New Roman" panose="02020603050405020304" pitchFamily="18" charset="0"/>
              </a:rPr>
              <a:t>The attachment theory is a clear explanation of emotional development.</a:t>
            </a:r>
            <a:endParaRPr lang="en-US" sz="2800" dirty="0">
              <a:latin typeface="Times New Roman" panose="02020603050405020304" pitchFamily="18" charset="0"/>
              <a:cs typeface="Times New Roman" panose="02020603050405020304" pitchFamily="18" charset="0"/>
            </a:endParaRPr>
          </a:p>
          <a:p>
            <a:pPr marL="457200" indent="-457200">
              <a:lnSpc>
                <a:spcPct val="200000"/>
              </a:lnSpc>
              <a:buFont typeface="Arial" panose="020B0604020202020204" pitchFamily="34" charset="0"/>
              <a:buChar char="•"/>
            </a:pPr>
            <a:r>
              <a:rPr lang="en-GB" sz="2800" dirty="0">
                <a:latin typeface="Times New Roman" panose="02020603050405020304" pitchFamily="18" charset="0"/>
                <a:cs typeface="Times New Roman" panose="02020603050405020304" pitchFamily="18" charset="0"/>
              </a:rPr>
              <a:t>Practical early years interventions are supported through theory.</a:t>
            </a:r>
            <a:endParaRPr lang="en-US" sz="2800" dirty="0">
              <a:latin typeface="Times New Roman" panose="02020603050405020304" pitchFamily="18" charset="0"/>
              <a:cs typeface="Times New Roman" panose="02020603050405020304" pitchFamily="18" charset="0"/>
            </a:endParaRPr>
          </a:p>
        </p:txBody>
      </p:sp>
      <p:pic>
        <p:nvPicPr>
          <p:cNvPr id="10" name="Picture 9"/>
          <p:cNvPicPr>
            <a:picLocks noChangeAspect="1"/>
          </p:cNvPicPr>
          <p:nvPr/>
        </p:nvPicPr>
        <p:blipFill>
          <a:blip r:embed="rId1"/>
          <a:stretch>
            <a:fillRect/>
          </a:stretch>
        </p:blipFill>
        <p:spPr>
          <a:xfrm>
            <a:off x="8933878" y="3086100"/>
            <a:ext cx="8765426" cy="6400800"/>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369504" y="369504"/>
            <a:ext cx="17548991" cy="9547991"/>
            <a:chOff x="0" y="0"/>
            <a:chExt cx="4621957" cy="2514697"/>
          </a:xfrm>
        </p:grpSpPr>
        <p:sp>
          <p:nvSpPr>
            <p:cNvPr id="3" name="Freeform 3"/>
            <p:cNvSpPr/>
            <p:nvPr/>
          </p:nvSpPr>
          <p:spPr>
            <a:xfrm>
              <a:off x="0" y="0"/>
              <a:ext cx="4621957" cy="2514697"/>
            </a:xfrm>
            <a:custGeom>
              <a:avLst/>
              <a:gdLst/>
              <a:ahLst/>
              <a:cxnLst/>
              <a:rect l="l" t="t" r="r" b="b"/>
              <a:pathLst>
                <a:path w="4621957" h="2514697">
                  <a:moveTo>
                    <a:pt x="0" y="0"/>
                  </a:moveTo>
                  <a:lnTo>
                    <a:pt x="4621957" y="0"/>
                  </a:lnTo>
                  <a:lnTo>
                    <a:pt x="4621957" y="2514697"/>
                  </a:lnTo>
                  <a:lnTo>
                    <a:pt x="0" y="2514697"/>
                  </a:lnTo>
                  <a:close/>
                </a:path>
              </a:pathLst>
            </a:custGeom>
            <a:solidFill>
              <a:srgbClr val="B9D6ED"/>
            </a:solidFill>
          </p:spPr>
        </p:sp>
        <p:sp>
          <p:nvSpPr>
            <p:cNvPr id="4" name="TextBox 4"/>
            <p:cNvSpPr txBox="1"/>
            <p:nvPr/>
          </p:nvSpPr>
          <p:spPr>
            <a:xfrm>
              <a:off x="0" y="-38100"/>
              <a:ext cx="4621957" cy="2552797"/>
            </a:xfrm>
            <a:prstGeom prst="rect">
              <a:avLst/>
            </a:prstGeom>
          </p:spPr>
          <p:txBody>
            <a:bodyPr lIns="50800" tIns="50800" rIns="50800" bIns="50800" rtlCol="0" anchor="ctr"/>
            <a:lstStyle/>
            <a:p>
              <a:pPr algn="ctr">
                <a:lnSpc>
                  <a:spcPts val="2660"/>
                </a:lnSpc>
              </a:pPr>
            </a:p>
          </p:txBody>
        </p:sp>
      </p:grpSp>
      <p:sp>
        <p:nvSpPr>
          <p:cNvPr id="6" name="TextBox 6"/>
          <p:cNvSpPr txBox="1"/>
          <p:nvPr/>
        </p:nvSpPr>
        <p:spPr>
          <a:xfrm>
            <a:off x="3352800" y="1505650"/>
            <a:ext cx="9677400" cy="765851"/>
          </a:xfrm>
          <a:prstGeom prst="rect">
            <a:avLst/>
          </a:prstGeom>
        </p:spPr>
        <p:txBody>
          <a:bodyPr wrap="square" lIns="0" tIns="0" rIns="0" bIns="0" rtlCol="0" anchor="t">
            <a:spAutoFit/>
          </a:bodyPr>
          <a:lstStyle/>
          <a:p>
            <a:pPr marL="0" lvl="0" indent="0" algn="l">
              <a:lnSpc>
                <a:spcPts val="5940"/>
              </a:lnSpc>
            </a:pPr>
            <a:r>
              <a:rPr lang="en-US" sz="6600" b="1" spc="-253" dirty="0">
                <a:solidFill>
                  <a:srgbClr val="000000"/>
                </a:solidFill>
                <a:latin typeface="Times New Roman" panose="02020603050405020304" pitchFamily="18" charset="0"/>
                <a:ea typeface="Roca Two Bold" panose="00000800000000000000"/>
                <a:cs typeface="Times New Roman" panose="02020603050405020304" pitchFamily="18" charset="0"/>
                <a:sym typeface="Roca Two Bold" panose="00000800000000000000"/>
              </a:rPr>
              <a:t>Conclusion</a:t>
            </a:r>
            <a:endParaRPr lang="en-US" sz="6600" b="1" spc="-253" dirty="0">
              <a:solidFill>
                <a:srgbClr val="000000"/>
              </a:solidFill>
              <a:latin typeface="Times New Roman" panose="02020603050405020304" pitchFamily="18" charset="0"/>
              <a:ea typeface="Roca Two Bold" panose="00000800000000000000"/>
              <a:cs typeface="Times New Roman" panose="02020603050405020304" pitchFamily="18" charset="0"/>
              <a:sym typeface="Roca Two Bold" panose="00000800000000000000"/>
            </a:endParaRPr>
          </a:p>
        </p:txBody>
      </p:sp>
      <p:sp>
        <p:nvSpPr>
          <p:cNvPr id="8" name="TextBox 7"/>
          <p:cNvSpPr txBox="1"/>
          <p:nvPr/>
        </p:nvSpPr>
        <p:spPr>
          <a:xfrm>
            <a:off x="588696" y="4000500"/>
            <a:ext cx="7336104" cy="3408112"/>
          </a:xfrm>
          <a:prstGeom prst="rect">
            <a:avLst/>
          </a:prstGeom>
          <a:noFill/>
        </p:spPr>
        <p:txBody>
          <a:bodyPr wrap="square" rtlCol="0">
            <a:spAutoFit/>
          </a:bodyPr>
          <a:lstStyle/>
          <a:p>
            <a:pPr marL="457200" indent="-457200">
              <a:lnSpc>
                <a:spcPct val="200000"/>
              </a:lnSpc>
              <a:buFont typeface="Arial" panose="020B0604020202020204" pitchFamily="34" charset="0"/>
              <a:buChar char="•"/>
            </a:pPr>
            <a:r>
              <a:rPr lang="en-GB" sz="2800" dirty="0">
                <a:latin typeface="Times New Roman" panose="02020603050405020304" pitchFamily="18" charset="0"/>
                <a:cs typeface="Times New Roman" panose="02020603050405020304" pitchFamily="18" charset="0"/>
              </a:rPr>
              <a:t>Care giving differs according to cultural differences.</a:t>
            </a:r>
            <a:endParaRPr lang="en-US" sz="2800" dirty="0">
              <a:latin typeface="Times New Roman" panose="02020603050405020304" pitchFamily="18" charset="0"/>
              <a:cs typeface="Times New Roman" panose="02020603050405020304" pitchFamily="18" charset="0"/>
            </a:endParaRPr>
          </a:p>
          <a:p>
            <a:pPr marL="457200" indent="-457200">
              <a:lnSpc>
                <a:spcPct val="200000"/>
              </a:lnSpc>
              <a:buFont typeface="Arial" panose="020B0604020202020204" pitchFamily="34" charset="0"/>
              <a:buChar char="•"/>
            </a:pPr>
            <a:r>
              <a:rPr lang="en-GB" sz="2800" dirty="0">
                <a:latin typeface="Times New Roman" panose="02020603050405020304" pitchFamily="18" charset="0"/>
                <a:cs typeface="Times New Roman" panose="02020603050405020304" pitchFamily="18" charset="0"/>
              </a:rPr>
              <a:t>Emotional well-being is improved with early intervention.</a:t>
            </a:r>
            <a:endParaRPr lang="en-US" sz="2800" dirty="0">
              <a:latin typeface="Times New Roman" panose="02020603050405020304" pitchFamily="18" charset="0"/>
              <a:cs typeface="Times New Roman" panose="02020603050405020304" pitchFamily="18" charset="0"/>
            </a:endParaRPr>
          </a:p>
        </p:txBody>
      </p:sp>
      <p:pic>
        <p:nvPicPr>
          <p:cNvPr id="10" name="Picture 9"/>
          <p:cNvPicPr>
            <a:picLocks noChangeAspect="1"/>
          </p:cNvPicPr>
          <p:nvPr/>
        </p:nvPicPr>
        <p:blipFill>
          <a:blip r:embed="rId1"/>
          <a:stretch>
            <a:fillRect/>
          </a:stretch>
        </p:blipFill>
        <p:spPr>
          <a:xfrm>
            <a:off x="8458200" y="2628900"/>
            <a:ext cx="9241104" cy="6858000"/>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4EEE7"/>
        </a:solidFill>
        <a:effectLst/>
      </p:bgPr>
    </p:bg>
    <p:spTree>
      <p:nvGrpSpPr>
        <p:cNvPr id="1" name=""/>
        <p:cNvGrpSpPr/>
        <p:nvPr/>
      </p:nvGrpSpPr>
      <p:grpSpPr>
        <a:xfrm>
          <a:off x="0" y="0"/>
          <a:ext cx="0" cy="0"/>
          <a:chOff x="0" y="0"/>
          <a:chExt cx="0" cy="0"/>
        </a:xfrm>
      </p:grpSpPr>
      <p:grpSp>
        <p:nvGrpSpPr>
          <p:cNvPr id="2" name="Group 2"/>
          <p:cNvGrpSpPr/>
          <p:nvPr/>
        </p:nvGrpSpPr>
        <p:grpSpPr>
          <a:xfrm>
            <a:off x="369504" y="369504"/>
            <a:ext cx="17548991" cy="9547991"/>
            <a:chOff x="0" y="0"/>
            <a:chExt cx="4621957" cy="2514697"/>
          </a:xfrm>
        </p:grpSpPr>
        <p:sp>
          <p:nvSpPr>
            <p:cNvPr id="3" name="Freeform 3"/>
            <p:cNvSpPr/>
            <p:nvPr/>
          </p:nvSpPr>
          <p:spPr>
            <a:xfrm>
              <a:off x="0" y="0"/>
              <a:ext cx="4621957" cy="2514697"/>
            </a:xfrm>
            <a:custGeom>
              <a:avLst/>
              <a:gdLst/>
              <a:ahLst/>
              <a:cxnLst/>
              <a:rect l="l" t="t" r="r" b="b"/>
              <a:pathLst>
                <a:path w="4621957" h="2514697">
                  <a:moveTo>
                    <a:pt x="0" y="0"/>
                  </a:moveTo>
                  <a:lnTo>
                    <a:pt x="4621957" y="0"/>
                  </a:lnTo>
                  <a:lnTo>
                    <a:pt x="4621957" y="2514697"/>
                  </a:lnTo>
                  <a:lnTo>
                    <a:pt x="0" y="2514697"/>
                  </a:lnTo>
                  <a:close/>
                </a:path>
              </a:pathLst>
            </a:custGeom>
            <a:solidFill>
              <a:srgbClr val="B9D6ED"/>
            </a:solidFill>
          </p:spPr>
        </p:sp>
        <p:sp>
          <p:nvSpPr>
            <p:cNvPr id="4" name="TextBox 4"/>
            <p:cNvSpPr txBox="1"/>
            <p:nvPr/>
          </p:nvSpPr>
          <p:spPr>
            <a:xfrm>
              <a:off x="0" y="-38100"/>
              <a:ext cx="4621957" cy="2552797"/>
            </a:xfrm>
            <a:prstGeom prst="rect">
              <a:avLst/>
            </a:prstGeom>
          </p:spPr>
          <p:txBody>
            <a:bodyPr lIns="50800" tIns="50800" rIns="50800" bIns="50800" rtlCol="0" anchor="ctr"/>
            <a:lstStyle/>
            <a:p>
              <a:pPr algn="ctr">
                <a:lnSpc>
                  <a:spcPts val="2660"/>
                </a:lnSpc>
              </a:pPr>
            </a:p>
          </p:txBody>
        </p:sp>
      </p:grpSp>
      <p:sp>
        <p:nvSpPr>
          <p:cNvPr id="6" name="TextBox 6"/>
          <p:cNvSpPr txBox="1"/>
          <p:nvPr/>
        </p:nvSpPr>
        <p:spPr>
          <a:xfrm>
            <a:off x="7213548" y="831405"/>
            <a:ext cx="3829369" cy="765851"/>
          </a:xfrm>
          <a:prstGeom prst="rect">
            <a:avLst/>
          </a:prstGeom>
        </p:spPr>
        <p:txBody>
          <a:bodyPr wrap="square" lIns="0" tIns="0" rIns="0" bIns="0" rtlCol="0" anchor="t">
            <a:spAutoFit/>
          </a:bodyPr>
          <a:lstStyle/>
          <a:p>
            <a:pPr marL="0" lvl="0" indent="0" algn="l">
              <a:lnSpc>
                <a:spcPts val="5940"/>
              </a:lnSpc>
            </a:pPr>
            <a:r>
              <a:rPr lang="en-US" sz="6600" b="1" spc="-253" dirty="0">
                <a:solidFill>
                  <a:srgbClr val="000000"/>
                </a:solidFill>
                <a:latin typeface="Times New Roman" panose="02020603050405020304" pitchFamily="18" charset="0"/>
                <a:ea typeface="Roca Two Bold" panose="00000800000000000000"/>
                <a:cs typeface="Times New Roman" panose="02020603050405020304" pitchFamily="18" charset="0"/>
                <a:sym typeface="Roca Two Bold" panose="00000800000000000000"/>
              </a:rPr>
              <a:t>References</a:t>
            </a:r>
            <a:endParaRPr lang="en-US" sz="6600" b="1" spc="-253" dirty="0">
              <a:solidFill>
                <a:srgbClr val="000000"/>
              </a:solidFill>
              <a:latin typeface="Times New Roman" panose="02020603050405020304" pitchFamily="18" charset="0"/>
              <a:ea typeface="Roca Two Bold" panose="00000800000000000000"/>
              <a:cs typeface="Times New Roman" panose="02020603050405020304" pitchFamily="18" charset="0"/>
              <a:sym typeface="Roca Two Bold" panose="00000800000000000000"/>
            </a:endParaRPr>
          </a:p>
        </p:txBody>
      </p:sp>
      <p:sp>
        <p:nvSpPr>
          <p:cNvPr id="8" name="TextBox 7"/>
          <p:cNvSpPr txBox="1"/>
          <p:nvPr/>
        </p:nvSpPr>
        <p:spPr>
          <a:xfrm>
            <a:off x="353738" y="1826428"/>
            <a:ext cx="17548991" cy="7478970"/>
          </a:xfrm>
          <a:prstGeom prst="rect">
            <a:avLst/>
          </a:prstGeom>
          <a:noFill/>
        </p:spPr>
        <p:txBody>
          <a:bodyPr wrap="square" rtlCol="0">
            <a:spAutoFit/>
          </a:bodyPr>
          <a:lstStyle/>
          <a:p>
            <a:pPr marL="342900" indent="-342900" algn="just">
              <a:buFont typeface="Arial" panose="020B0604020202020204" pitchFamily="34" charset="0"/>
              <a:buChar char="•"/>
            </a:pPr>
            <a:r>
              <a:rPr lang="en-GB" sz="2400" u="sng" dirty="0">
                <a:latin typeface="Times New Roman" panose="02020603050405020304" pitchFamily="18" charset="0"/>
                <a:cs typeface="Times New Roman" panose="02020603050405020304" pitchFamily="18" charset="0"/>
              </a:rPr>
              <a:t>Attanasio</a:t>
            </a:r>
            <a:r>
              <a:rPr lang="en-GB" sz="2400" dirty="0">
                <a:latin typeface="Times New Roman" panose="02020603050405020304" pitchFamily="18" charset="0"/>
                <a:cs typeface="Times New Roman" panose="02020603050405020304" pitchFamily="18" charset="0"/>
              </a:rPr>
              <a:t>, O., Cattan, S. and </a:t>
            </a:r>
            <a:r>
              <a:rPr lang="en-GB" sz="2400" dirty="0" err="1">
                <a:latin typeface="Times New Roman" panose="02020603050405020304" pitchFamily="18" charset="0"/>
                <a:cs typeface="Times New Roman" panose="02020603050405020304" pitchFamily="18" charset="0"/>
              </a:rPr>
              <a:t>Meghir</a:t>
            </a:r>
            <a:r>
              <a:rPr lang="en-GB" sz="2400" dirty="0">
                <a:latin typeface="Times New Roman" panose="02020603050405020304" pitchFamily="18" charset="0"/>
                <a:cs typeface="Times New Roman" panose="02020603050405020304" pitchFamily="18" charset="0"/>
              </a:rPr>
              <a:t>, C. (2022) Early childhood development, human capital, and poverty. </a:t>
            </a:r>
            <a:r>
              <a:rPr lang="en-GB" sz="2400" i="1" dirty="0">
                <a:latin typeface="Times New Roman" panose="02020603050405020304" pitchFamily="18" charset="0"/>
                <a:cs typeface="Times New Roman" panose="02020603050405020304" pitchFamily="18" charset="0"/>
              </a:rPr>
              <a:t>Annual Review of Economics</a:t>
            </a:r>
            <a:r>
              <a:rPr lang="en-GB" sz="2400" dirty="0">
                <a:latin typeface="Times New Roman" panose="02020603050405020304" pitchFamily="18" charset="0"/>
                <a:cs typeface="Times New Roman" panose="02020603050405020304" pitchFamily="18" charset="0"/>
              </a:rPr>
              <a:t>, </a:t>
            </a:r>
            <a:r>
              <a:rPr lang="en-GB" sz="2400" i="1" dirty="0">
                <a:latin typeface="Times New Roman" panose="02020603050405020304" pitchFamily="18" charset="0"/>
                <a:cs typeface="Times New Roman" panose="02020603050405020304" pitchFamily="18" charset="0"/>
              </a:rPr>
              <a:t>14</a:t>
            </a:r>
            <a:r>
              <a:rPr lang="en-GB" sz="2400" dirty="0">
                <a:latin typeface="Times New Roman" panose="02020603050405020304" pitchFamily="18" charset="0"/>
                <a:cs typeface="Times New Roman" panose="02020603050405020304" pitchFamily="18" charset="0"/>
              </a:rPr>
              <a:t>(1), pp.853-892. </a:t>
            </a:r>
            <a:r>
              <a:rPr lang="en-GB" sz="2400" u="sng" dirty="0">
                <a:latin typeface="Times New Roman" panose="02020603050405020304" pitchFamily="18" charset="0"/>
                <a:cs typeface="Times New Roman" panose="02020603050405020304" pitchFamily="18" charset="0"/>
                <a:hlinkClick r:id="rId1"/>
              </a:rPr>
              <a:t>https://doi.org/10.1146/annurev-economics-092821-053234</a:t>
            </a:r>
            <a:endParaRPr lang="en-US" sz="2400" dirty="0">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r>
              <a:rPr lang="en-GB" sz="2400" u="sng" dirty="0">
                <a:latin typeface="Times New Roman" panose="02020603050405020304" pitchFamily="18" charset="0"/>
                <a:cs typeface="Times New Roman" panose="02020603050405020304" pitchFamily="18" charset="0"/>
              </a:rPr>
              <a:t>Banerjee</a:t>
            </a:r>
            <a:r>
              <a:rPr lang="en-GB" sz="2400" dirty="0">
                <a:latin typeface="Times New Roman" panose="02020603050405020304" pitchFamily="18" charset="0"/>
                <a:cs typeface="Times New Roman" panose="02020603050405020304" pitchFamily="18" charset="0"/>
              </a:rPr>
              <a:t>, I., Raskin, J., Arnoux, J.B., De Leon, D.D., Weinzimer, S.A., Hammer, M., Kendall, D.M. and Thornton, P.S. (2022) Congenital hyperinsulinism in infancy and childhood: challenges, unmet needs and the perspective of patients and families. </a:t>
            </a:r>
            <a:r>
              <a:rPr lang="en-GB" sz="2400" i="1" dirty="0" err="1">
                <a:latin typeface="Times New Roman" panose="02020603050405020304" pitchFamily="18" charset="0"/>
                <a:cs typeface="Times New Roman" panose="02020603050405020304" pitchFamily="18" charset="0"/>
              </a:rPr>
              <a:t>Orphanet</a:t>
            </a:r>
            <a:r>
              <a:rPr lang="en-GB" sz="2400" i="1" dirty="0">
                <a:latin typeface="Times New Roman" panose="02020603050405020304" pitchFamily="18" charset="0"/>
                <a:cs typeface="Times New Roman" panose="02020603050405020304" pitchFamily="18" charset="0"/>
              </a:rPr>
              <a:t> journal of rare diseases</a:t>
            </a:r>
            <a:r>
              <a:rPr lang="en-GB" sz="2400" dirty="0">
                <a:latin typeface="Times New Roman" panose="02020603050405020304" pitchFamily="18" charset="0"/>
                <a:cs typeface="Times New Roman" panose="02020603050405020304" pitchFamily="18" charset="0"/>
              </a:rPr>
              <a:t>, </a:t>
            </a:r>
            <a:r>
              <a:rPr lang="en-GB" sz="2400" i="1" dirty="0">
                <a:latin typeface="Times New Roman" panose="02020603050405020304" pitchFamily="18" charset="0"/>
                <a:cs typeface="Times New Roman" panose="02020603050405020304" pitchFamily="18" charset="0"/>
              </a:rPr>
              <a:t>17</a:t>
            </a:r>
            <a:r>
              <a:rPr lang="en-GB" sz="2400" dirty="0">
                <a:latin typeface="Times New Roman" panose="02020603050405020304" pitchFamily="18" charset="0"/>
                <a:cs typeface="Times New Roman" panose="02020603050405020304" pitchFamily="18" charset="0"/>
              </a:rPr>
              <a:t>(1), p.61. </a:t>
            </a:r>
            <a:r>
              <a:rPr lang="en-GB" sz="2400" u="sng" dirty="0">
                <a:latin typeface="Times New Roman" panose="02020603050405020304" pitchFamily="18" charset="0"/>
                <a:cs typeface="Times New Roman" panose="02020603050405020304" pitchFamily="18" charset="0"/>
                <a:hlinkClick r:id="rId2"/>
              </a:rPr>
              <a:t>https://doi.org/10.1186/s13023-022-02214-y</a:t>
            </a:r>
            <a:endParaRPr lang="en-US" sz="2400" dirty="0">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r>
              <a:rPr lang="en-GB" sz="2400" u="sng" dirty="0">
                <a:latin typeface="Times New Roman" panose="02020603050405020304" pitchFamily="18" charset="0"/>
                <a:cs typeface="Times New Roman" panose="02020603050405020304" pitchFamily="18" charset="0"/>
              </a:rPr>
              <a:t>Duncan</a:t>
            </a:r>
            <a:r>
              <a:rPr lang="en-GB" sz="2400" dirty="0">
                <a:latin typeface="Times New Roman" panose="02020603050405020304" pitchFamily="18" charset="0"/>
                <a:cs typeface="Times New Roman" panose="02020603050405020304" pitchFamily="18" charset="0"/>
              </a:rPr>
              <a:t>, G., Kalil, A., Mogstad, M. and Rege, M. (2023) Investing in early childhood development in preschool and at home. </a:t>
            </a:r>
            <a:r>
              <a:rPr lang="en-GB" sz="2400" i="1" dirty="0">
                <a:latin typeface="Times New Roman" panose="02020603050405020304" pitchFamily="18" charset="0"/>
                <a:cs typeface="Times New Roman" panose="02020603050405020304" pitchFamily="18" charset="0"/>
              </a:rPr>
              <a:t>Handbook of the Economics of Education</a:t>
            </a:r>
            <a:r>
              <a:rPr lang="en-GB" sz="2400" dirty="0">
                <a:latin typeface="Times New Roman" panose="02020603050405020304" pitchFamily="18" charset="0"/>
                <a:cs typeface="Times New Roman" panose="02020603050405020304" pitchFamily="18" charset="0"/>
              </a:rPr>
              <a:t>, </a:t>
            </a:r>
            <a:r>
              <a:rPr lang="en-GB" sz="2400" i="1" dirty="0">
                <a:latin typeface="Times New Roman" panose="02020603050405020304" pitchFamily="18" charset="0"/>
                <a:cs typeface="Times New Roman" panose="02020603050405020304" pitchFamily="18" charset="0"/>
              </a:rPr>
              <a:t>6</a:t>
            </a:r>
            <a:r>
              <a:rPr lang="en-GB" sz="2400" dirty="0">
                <a:latin typeface="Times New Roman" panose="02020603050405020304" pitchFamily="18" charset="0"/>
                <a:cs typeface="Times New Roman" panose="02020603050405020304" pitchFamily="18" charset="0"/>
              </a:rPr>
              <a:t>, pp.1-91. </a:t>
            </a:r>
            <a:r>
              <a:rPr lang="en-GB" sz="2400" u="sng" dirty="0">
                <a:latin typeface="Times New Roman" panose="02020603050405020304" pitchFamily="18" charset="0"/>
                <a:cs typeface="Times New Roman" panose="02020603050405020304" pitchFamily="18" charset="0"/>
                <a:hlinkClick r:id="rId3"/>
              </a:rPr>
              <a:t>https://doi.org/10.1016/bs.hesedu.2022.11.005</a:t>
            </a:r>
            <a:endParaRPr lang="en-US" sz="2400" dirty="0">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r>
              <a:rPr lang="en-GB" sz="2400" u="sng" dirty="0" err="1">
                <a:latin typeface="Times New Roman" panose="02020603050405020304" pitchFamily="18" charset="0"/>
                <a:cs typeface="Times New Roman" panose="02020603050405020304" pitchFamily="18" charset="0"/>
              </a:rPr>
              <a:t>Frenquelli</a:t>
            </a:r>
            <a:r>
              <a:rPr lang="en-GB" sz="2400" dirty="0">
                <a:latin typeface="Times New Roman" panose="02020603050405020304" pitchFamily="18" charset="0"/>
                <a:cs typeface="Times New Roman" panose="02020603050405020304" pitchFamily="18" charset="0"/>
              </a:rPr>
              <a:t>, R., Ratcliff, M., Villar de Onis, J., Fernandes, M., Barros, F.C., Hirst, J.E., </a:t>
            </a:r>
            <a:r>
              <a:rPr lang="en-GB" sz="2400" dirty="0" err="1">
                <a:latin typeface="Times New Roman" panose="02020603050405020304" pitchFamily="18" charset="0"/>
                <a:cs typeface="Times New Roman" panose="02020603050405020304" pitchFamily="18" charset="0"/>
              </a:rPr>
              <a:t>Papageorghiou</a:t>
            </a:r>
            <a:r>
              <a:rPr lang="en-GB" sz="2400" dirty="0">
                <a:latin typeface="Times New Roman" panose="02020603050405020304" pitchFamily="18" charset="0"/>
                <a:cs typeface="Times New Roman" panose="02020603050405020304" pitchFamily="18" charset="0"/>
              </a:rPr>
              <a:t>, A.T., Kennedy, S.H. and Villar, J. (2022) Complex perinatal syndromes affecting early human growth and development: issues to consider to understand their aetiology and postnatal effects. </a:t>
            </a:r>
            <a:r>
              <a:rPr lang="en-GB" sz="2400" i="1" dirty="0">
                <a:latin typeface="Times New Roman" panose="02020603050405020304" pitchFamily="18" charset="0"/>
                <a:cs typeface="Times New Roman" panose="02020603050405020304" pitchFamily="18" charset="0"/>
              </a:rPr>
              <a:t>Frontiers in neuroscience</a:t>
            </a:r>
            <a:r>
              <a:rPr lang="en-GB" sz="2400" dirty="0">
                <a:latin typeface="Times New Roman" panose="02020603050405020304" pitchFamily="18" charset="0"/>
                <a:cs typeface="Times New Roman" panose="02020603050405020304" pitchFamily="18" charset="0"/>
              </a:rPr>
              <a:t>, </a:t>
            </a:r>
            <a:r>
              <a:rPr lang="en-GB" sz="2400" i="1" dirty="0">
                <a:latin typeface="Times New Roman" panose="02020603050405020304" pitchFamily="18" charset="0"/>
                <a:cs typeface="Times New Roman" panose="02020603050405020304" pitchFamily="18" charset="0"/>
              </a:rPr>
              <a:t>16</a:t>
            </a:r>
            <a:r>
              <a:rPr lang="en-GB" sz="2400" dirty="0">
                <a:latin typeface="Times New Roman" panose="02020603050405020304" pitchFamily="18" charset="0"/>
                <a:cs typeface="Times New Roman" panose="02020603050405020304" pitchFamily="18" charset="0"/>
              </a:rPr>
              <a:t>, p.856886. </a:t>
            </a:r>
            <a:r>
              <a:rPr lang="en-GB" sz="2400" u="sng" dirty="0">
                <a:latin typeface="Times New Roman" panose="02020603050405020304" pitchFamily="18" charset="0"/>
                <a:cs typeface="Times New Roman" panose="02020603050405020304" pitchFamily="18" charset="0"/>
                <a:hlinkClick r:id="rId4"/>
              </a:rPr>
              <a:t>https://doi.org/10.3389/fnins.2022.856886</a:t>
            </a:r>
            <a:endParaRPr lang="en-US" sz="2400" dirty="0">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r>
              <a:rPr lang="en-GB" sz="2400" u="sng" dirty="0">
                <a:latin typeface="Times New Roman" panose="02020603050405020304" pitchFamily="18" charset="0"/>
                <a:cs typeface="Times New Roman" panose="02020603050405020304" pitchFamily="18" charset="0"/>
              </a:rPr>
              <a:t>Khadka</a:t>
            </a:r>
            <a:r>
              <a:rPr lang="en-GB" sz="2400" dirty="0">
                <a:latin typeface="Times New Roman" panose="02020603050405020304" pitchFamily="18" charset="0"/>
                <a:cs typeface="Times New Roman" panose="02020603050405020304" pitchFamily="18" charset="0"/>
              </a:rPr>
              <a:t>, C. (2022) The evolution of attachment theory: From Bowlby to modern perspectives. </a:t>
            </a:r>
            <a:r>
              <a:rPr lang="en-GB" sz="2400" i="1" dirty="0">
                <a:latin typeface="Times New Roman" panose="02020603050405020304" pitchFamily="18" charset="0"/>
                <a:cs typeface="Times New Roman" panose="02020603050405020304" pitchFamily="18" charset="0"/>
              </a:rPr>
              <a:t>TUTA Journal</a:t>
            </a:r>
            <a:r>
              <a:rPr lang="en-GB" sz="2400" dirty="0">
                <a:latin typeface="Times New Roman" panose="02020603050405020304" pitchFamily="18" charset="0"/>
                <a:cs typeface="Times New Roman" panose="02020603050405020304" pitchFamily="18" charset="0"/>
              </a:rPr>
              <a:t>, pp.125-140. </a:t>
            </a:r>
            <a:r>
              <a:rPr lang="en-GB" sz="2400" u="sng" dirty="0">
                <a:latin typeface="Times New Roman" panose="02020603050405020304" pitchFamily="18" charset="0"/>
                <a:cs typeface="Times New Roman" panose="02020603050405020304" pitchFamily="18" charset="0"/>
                <a:hlinkClick r:id="rId5"/>
              </a:rPr>
              <a:t>https://doi.org/10.3126/tutaj.v10i1.74328</a:t>
            </a:r>
            <a:endParaRPr lang="en-US" sz="2400" dirty="0">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r>
              <a:rPr lang="en-GB" sz="2400" u="sng" dirty="0" err="1">
                <a:latin typeface="Times New Roman" panose="02020603050405020304" pitchFamily="18" charset="0"/>
                <a:cs typeface="Times New Roman" panose="02020603050405020304" pitchFamily="18" charset="0"/>
              </a:rPr>
              <a:t>Likhar</a:t>
            </a:r>
            <a:r>
              <a:rPr lang="en-GB" sz="2400" dirty="0">
                <a:latin typeface="Times New Roman" panose="02020603050405020304" pitchFamily="18" charset="0"/>
                <a:cs typeface="Times New Roman" panose="02020603050405020304" pitchFamily="18" charset="0"/>
              </a:rPr>
              <a:t>, A., Baghel, P., Patil, M. and Patil, M.S. (2022) Early childhood development and social determinants. </a:t>
            </a:r>
            <a:r>
              <a:rPr lang="en-GB" sz="2400" i="1" dirty="0" err="1">
                <a:latin typeface="Times New Roman" panose="02020603050405020304" pitchFamily="18" charset="0"/>
                <a:cs typeface="Times New Roman" panose="02020603050405020304" pitchFamily="18" charset="0"/>
              </a:rPr>
              <a:t>Cureus</a:t>
            </a:r>
            <a:r>
              <a:rPr lang="en-GB" sz="2400" dirty="0">
                <a:latin typeface="Times New Roman" panose="02020603050405020304" pitchFamily="18" charset="0"/>
                <a:cs typeface="Times New Roman" panose="02020603050405020304" pitchFamily="18" charset="0"/>
              </a:rPr>
              <a:t>, </a:t>
            </a:r>
            <a:r>
              <a:rPr lang="en-GB" sz="2400" i="1" dirty="0">
                <a:latin typeface="Times New Roman" panose="02020603050405020304" pitchFamily="18" charset="0"/>
                <a:cs typeface="Times New Roman" panose="02020603050405020304" pitchFamily="18" charset="0"/>
              </a:rPr>
              <a:t>14</a:t>
            </a:r>
            <a:r>
              <a:rPr lang="en-GB" sz="2400" dirty="0">
                <a:latin typeface="Times New Roman" panose="02020603050405020304" pitchFamily="18" charset="0"/>
                <a:cs typeface="Times New Roman" panose="02020603050405020304" pitchFamily="18" charset="0"/>
              </a:rPr>
              <a:t>(9). 10.7759/cureus.29500</a:t>
            </a:r>
            <a:endParaRPr lang="en-US" sz="2400" dirty="0">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r>
              <a:rPr lang="en-GB" sz="2400" u="sng" dirty="0">
                <a:latin typeface="Times New Roman" panose="02020603050405020304" pitchFamily="18" charset="0"/>
                <a:cs typeface="Times New Roman" panose="02020603050405020304" pitchFamily="18" charset="0"/>
              </a:rPr>
              <a:t>Lubis, M. and </a:t>
            </a:r>
            <a:r>
              <a:rPr lang="en-GB" sz="2400" u="sng" dirty="0" err="1">
                <a:latin typeface="Times New Roman" panose="02020603050405020304" pitchFamily="18" charset="0"/>
                <a:cs typeface="Times New Roman" panose="02020603050405020304" pitchFamily="18" charset="0"/>
              </a:rPr>
              <a:t>Yustika</a:t>
            </a:r>
            <a:r>
              <a:rPr lang="en-GB" sz="2400" dirty="0">
                <a:latin typeface="Times New Roman" panose="02020603050405020304" pitchFamily="18" charset="0"/>
                <a:cs typeface="Times New Roman" panose="02020603050405020304" pitchFamily="18" charset="0"/>
              </a:rPr>
              <a:t>, S. (2025) Dynamics of Nature-Based learning in Developing Children’s </a:t>
            </a:r>
            <a:r>
              <a:rPr lang="en-GB" sz="2400" dirty="0" err="1">
                <a:latin typeface="Times New Roman" panose="02020603050405020304" pitchFamily="18" charset="0"/>
                <a:cs typeface="Times New Roman" panose="02020603050405020304" pitchFamily="18" charset="0"/>
              </a:rPr>
              <a:t>Motoricic</a:t>
            </a:r>
            <a:r>
              <a:rPr lang="en-GB" sz="2400" dirty="0">
                <a:latin typeface="Times New Roman" panose="02020603050405020304" pitchFamily="18" charset="0"/>
                <a:cs typeface="Times New Roman" panose="02020603050405020304" pitchFamily="18" charset="0"/>
              </a:rPr>
              <a:t> Skills: Teacher and Parent Perspectives. </a:t>
            </a:r>
            <a:r>
              <a:rPr lang="en-GB" sz="2400" i="1" dirty="0">
                <a:latin typeface="Times New Roman" panose="02020603050405020304" pitchFamily="18" charset="0"/>
                <a:cs typeface="Times New Roman" panose="02020603050405020304" pitchFamily="18" charset="0"/>
              </a:rPr>
              <a:t>HUMANISMA: Journal of Gender Studies</a:t>
            </a:r>
            <a:r>
              <a:rPr lang="en-GB" sz="2400" dirty="0">
                <a:latin typeface="Times New Roman" panose="02020603050405020304" pitchFamily="18" charset="0"/>
                <a:cs typeface="Times New Roman" panose="02020603050405020304" pitchFamily="18" charset="0"/>
              </a:rPr>
              <a:t>, </a:t>
            </a:r>
            <a:r>
              <a:rPr lang="en-GB" sz="2400" i="1" dirty="0">
                <a:latin typeface="Times New Roman" panose="02020603050405020304" pitchFamily="18" charset="0"/>
                <a:cs typeface="Times New Roman" panose="02020603050405020304" pitchFamily="18" charset="0"/>
              </a:rPr>
              <a:t>9</a:t>
            </a:r>
            <a:r>
              <a:rPr lang="en-GB" sz="2400" dirty="0">
                <a:latin typeface="Times New Roman" panose="02020603050405020304" pitchFamily="18" charset="0"/>
                <a:cs typeface="Times New Roman" panose="02020603050405020304" pitchFamily="18" charset="0"/>
              </a:rPr>
              <a:t>(1), pp.64-79. </a:t>
            </a:r>
            <a:r>
              <a:rPr lang="en-GB" sz="2400" u="sng" dirty="0">
                <a:latin typeface="Times New Roman" panose="02020603050405020304" pitchFamily="18" charset="0"/>
                <a:cs typeface="Times New Roman" panose="02020603050405020304" pitchFamily="18" charset="0"/>
                <a:hlinkClick r:id="rId6"/>
              </a:rPr>
              <a:t>https://doi.org/10.30983/humanisma.v9i1.9366</a:t>
            </a:r>
            <a:endParaRPr lang="en-US" sz="2400" dirty="0">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r>
              <a:rPr lang="en-GB" sz="2400" u="sng" dirty="0" err="1">
                <a:latin typeface="Times New Roman" panose="02020603050405020304" pitchFamily="18" charset="0"/>
                <a:cs typeface="Times New Roman" panose="02020603050405020304" pitchFamily="18" charset="0"/>
              </a:rPr>
              <a:t>Muppalla</a:t>
            </a:r>
            <a:r>
              <a:rPr lang="en-GB" sz="2400" dirty="0">
                <a:latin typeface="Times New Roman" panose="02020603050405020304" pitchFamily="18" charset="0"/>
                <a:cs typeface="Times New Roman" panose="02020603050405020304" pitchFamily="18" charset="0"/>
              </a:rPr>
              <a:t>, S.K., </a:t>
            </a:r>
            <a:r>
              <a:rPr lang="en-GB" sz="2400" dirty="0" err="1">
                <a:latin typeface="Times New Roman" panose="02020603050405020304" pitchFamily="18" charset="0"/>
                <a:cs typeface="Times New Roman" panose="02020603050405020304" pitchFamily="18" charset="0"/>
              </a:rPr>
              <a:t>Vuppalapati</a:t>
            </a:r>
            <a:r>
              <a:rPr lang="en-GB" sz="2400" dirty="0">
                <a:latin typeface="Times New Roman" panose="02020603050405020304" pitchFamily="18" charset="0"/>
                <a:cs typeface="Times New Roman" panose="02020603050405020304" pitchFamily="18" charset="0"/>
              </a:rPr>
              <a:t>, S., </a:t>
            </a:r>
            <a:r>
              <a:rPr lang="en-GB" sz="2400" dirty="0" err="1">
                <a:latin typeface="Times New Roman" panose="02020603050405020304" pitchFamily="18" charset="0"/>
                <a:cs typeface="Times New Roman" panose="02020603050405020304" pitchFamily="18" charset="0"/>
              </a:rPr>
              <a:t>Pulliahgaru</a:t>
            </a:r>
            <a:r>
              <a:rPr lang="en-GB" sz="2400" dirty="0">
                <a:latin typeface="Times New Roman" panose="02020603050405020304" pitchFamily="18" charset="0"/>
                <a:cs typeface="Times New Roman" panose="02020603050405020304" pitchFamily="18" charset="0"/>
              </a:rPr>
              <a:t>, A.R., Sreenivasulu, H. and </a:t>
            </a:r>
            <a:r>
              <a:rPr lang="en-GB" sz="2400" dirty="0" err="1">
                <a:latin typeface="Times New Roman" panose="02020603050405020304" pitchFamily="18" charset="0"/>
                <a:cs typeface="Times New Roman" panose="02020603050405020304" pitchFamily="18" charset="0"/>
              </a:rPr>
              <a:t>kumar</a:t>
            </a:r>
            <a:r>
              <a:rPr lang="en-GB" sz="2400" dirty="0">
                <a:latin typeface="Times New Roman" panose="02020603050405020304" pitchFamily="18" charset="0"/>
                <a:cs typeface="Times New Roman" panose="02020603050405020304" pitchFamily="18" charset="0"/>
              </a:rPr>
              <a:t> </a:t>
            </a:r>
            <a:r>
              <a:rPr lang="en-GB" sz="2400" dirty="0" err="1">
                <a:latin typeface="Times New Roman" panose="02020603050405020304" pitchFamily="18" charset="0"/>
                <a:cs typeface="Times New Roman" panose="02020603050405020304" pitchFamily="18" charset="0"/>
              </a:rPr>
              <a:t>Muppalla</a:t>
            </a:r>
            <a:r>
              <a:rPr lang="en-GB" sz="2400" dirty="0">
                <a:latin typeface="Times New Roman" panose="02020603050405020304" pitchFamily="18" charset="0"/>
                <a:cs typeface="Times New Roman" panose="02020603050405020304" pitchFamily="18" charset="0"/>
              </a:rPr>
              <a:t>, S. (2023) Effects of excessive screen time on child development: an updated review and strategies for management. </a:t>
            </a:r>
            <a:r>
              <a:rPr lang="en-GB" sz="2400" i="1" dirty="0" err="1">
                <a:latin typeface="Times New Roman" panose="02020603050405020304" pitchFamily="18" charset="0"/>
                <a:cs typeface="Times New Roman" panose="02020603050405020304" pitchFamily="18" charset="0"/>
              </a:rPr>
              <a:t>Cureus</a:t>
            </a:r>
            <a:r>
              <a:rPr lang="en-GB" sz="2400" dirty="0">
                <a:latin typeface="Times New Roman" panose="02020603050405020304" pitchFamily="18" charset="0"/>
                <a:cs typeface="Times New Roman" panose="02020603050405020304" pitchFamily="18" charset="0"/>
              </a:rPr>
              <a:t>, </a:t>
            </a:r>
            <a:r>
              <a:rPr lang="en-GB" sz="2400" i="1" dirty="0">
                <a:latin typeface="Times New Roman" panose="02020603050405020304" pitchFamily="18" charset="0"/>
                <a:cs typeface="Times New Roman" panose="02020603050405020304" pitchFamily="18" charset="0"/>
              </a:rPr>
              <a:t>15</a:t>
            </a:r>
            <a:r>
              <a:rPr lang="en-GB" sz="2400" dirty="0">
                <a:latin typeface="Times New Roman" panose="02020603050405020304" pitchFamily="18" charset="0"/>
                <a:cs typeface="Times New Roman" panose="02020603050405020304" pitchFamily="18" charset="0"/>
              </a:rPr>
              <a:t>(6). 10.7759/cureus.40608</a:t>
            </a:r>
            <a:endParaRPr lang="en-US" sz="2400" dirty="0">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r>
              <a:rPr lang="en-GB" sz="2400" u="sng" dirty="0">
                <a:latin typeface="Times New Roman" panose="02020603050405020304" pitchFamily="18" charset="0"/>
                <a:cs typeface="Times New Roman" panose="02020603050405020304" pitchFamily="18" charset="0"/>
              </a:rPr>
              <a:t>Rocha</a:t>
            </a:r>
            <a:r>
              <a:rPr lang="en-GB" sz="2400" dirty="0">
                <a:latin typeface="Times New Roman" panose="02020603050405020304" pitchFamily="18" charset="0"/>
                <a:cs typeface="Times New Roman" panose="02020603050405020304" pitchFamily="18" charset="0"/>
              </a:rPr>
              <a:t>, B., Ferreira, L.I., Martins, C., Santos, R. and Nunes, C. (2023) The dark side of multimedia devices: Negative consequences for socioemotional development in early childhood. </a:t>
            </a:r>
            <a:r>
              <a:rPr lang="en-GB" sz="2400" i="1" dirty="0">
                <a:latin typeface="Times New Roman" panose="02020603050405020304" pitchFamily="18" charset="0"/>
                <a:cs typeface="Times New Roman" panose="02020603050405020304" pitchFamily="18" charset="0"/>
              </a:rPr>
              <a:t>Children</a:t>
            </a:r>
            <a:r>
              <a:rPr lang="en-GB" sz="2400" dirty="0">
                <a:latin typeface="Times New Roman" panose="02020603050405020304" pitchFamily="18" charset="0"/>
                <a:cs typeface="Times New Roman" panose="02020603050405020304" pitchFamily="18" charset="0"/>
              </a:rPr>
              <a:t>, </a:t>
            </a:r>
            <a:r>
              <a:rPr lang="en-GB" sz="2400" i="1" dirty="0">
                <a:latin typeface="Times New Roman" panose="02020603050405020304" pitchFamily="18" charset="0"/>
                <a:cs typeface="Times New Roman" panose="02020603050405020304" pitchFamily="18" charset="0"/>
              </a:rPr>
              <a:t>10</a:t>
            </a:r>
            <a:r>
              <a:rPr lang="en-GB" sz="2400" dirty="0">
                <a:latin typeface="Times New Roman" panose="02020603050405020304" pitchFamily="18" charset="0"/>
                <a:cs typeface="Times New Roman" panose="02020603050405020304" pitchFamily="18" charset="0"/>
              </a:rPr>
              <a:t>(11), p.1807. </a:t>
            </a:r>
            <a:r>
              <a:rPr lang="en-GB" sz="2400" u="sng" dirty="0">
                <a:latin typeface="Times New Roman" panose="02020603050405020304" pitchFamily="18" charset="0"/>
                <a:cs typeface="Times New Roman" panose="02020603050405020304" pitchFamily="18" charset="0"/>
                <a:hlinkClick r:id="rId7"/>
              </a:rPr>
              <a:t>https://doi.org/10.3390/children10111807</a:t>
            </a:r>
            <a:endParaRPr lang="en-GB" sz="2400" u="sng"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B9D6ED"/>
        </a:solidFill>
        <a:effectLst/>
      </p:bgPr>
    </p:bg>
    <p:spTree>
      <p:nvGrpSpPr>
        <p:cNvPr id="1" name=""/>
        <p:cNvGrpSpPr/>
        <p:nvPr/>
      </p:nvGrpSpPr>
      <p:grpSpPr>
        <a:xfrm>
          <a:off x="0" y="0"/>
          <a:ext cx="0" cy="0"/>
          <a:chOff x="0" y="0"/>
          <a:chExt cx="0" cy="0"/>
        </a:xfrm>
      </p:grpSpPr>
      <p:grpSp>
        <p:nvGrpSpPr>
          <p:cNvPr id="2" name="Group 2"/>
          <p:cNvGrpSpPr/>
          <p:nvPr/>
        </p:nvGrpSpPr>
        <p:grpSpPr>
          <a:xfrm>
            <a:off x="8554935" y="433255"/>
            <a:ext cx="9330268" cy="9420491"/>
            <a:chOff x="0" y="0"/>
            <a:chExt cx="2457355" cy="2481117"/>
          </a:xfrm>
        </p:grpSpPr>
        <p:sp>
          <p:nvSpPr>
            <p:cNvPr id="3" name="Freeform 3"/>
            <p:cNvSpPr/>
            <p:nvPr/>
          </p:nvSpPr>
          <p:spPr>
            <a:xfrm>
              <a:off x="0" y="0"/>
              <a:ext cx="2457355" cy="2481117"/>
            </a:xfrm>
            <a:custGeom>
              <a:avLst/>
              <a:gdLst/>
              <a:ahLst/>
              <a:cxnLst/>
              <a:rect l="l" t="t" r="r" b="b"/>
              <a:pathLst>
                <a:path w="2457355" h="2481117">
                  <a:moveTo>
                    <a:pt x="0" y="0"/>
                  </a:moveTo>
                  <a:lnTo>
                    <a:pt x="2457355" y="0"/>
                  </a:lnTo>
                  <a:lnTo>
                    <a:pt x="2457355" y="2481117"/>
                  </a:lnTo>
                  <a:lnTo>
                    <a:pt x="0" y="2481117"/>
                  </a:lnTo>
                  <a:close/>
                </a:path>
              </a:pathLst>
            </a:custGeom>
            <a:solidFill>
              <a:srgbClr val="FBF6F1"/>
            </a:solidFill>
          </p:spPr>
        </p:sp>
        <p:sp>
          <p:nvSpPr>
            <p:cNvPr id="4" name="TextBox 4"/>
            <p:cNvSpPr txBox="1"/>
            <p:nvPr/>
          </p:nvSpPr>
          <p:spPr>
            <a:xfrm>
              <a:off x="0" y="-38100"/>
              <a:ext cx="2457355" cy="2519217"/>
            </a:xfrm>
            <a:prstGeom prst="rect">
              <a:avLst/>
            </a:prstGeom>
          </p:spPr>
          <p:txBody>
            <a:bodyPr lIns="50800" tIns="50800" rIns="50800" bIns="50800" rtlCol="0" anchor="ctr"/>
            <a:lstStyle/>
            <a:p>
              <a:pPr algn="ctr">
                <a:lnSpc>
                  <a:spcPts val="2660"/>
                </a:lnSpc>
                <a:spcBef>
                  <a:spcPct val="0"/>
                </a:spcBef>
              </a:pPr>
            </a:p>
          </p:txBody>
        </p:sp>
      </p:grpSp>
      <p:sp>
        <p:nvSpPr>
          <p:cNvPr id="6" name="TextBox 6"/>
          <p:cNvSpPr txBox="1"/>
          <p:nvPr/>
        </p:nvSpPr>
        <p:spPr>
          <a:xfrm>
            <a:off x="228600" y="4229100"/>
            <a:ext cx="8554935" cy="3482364"/>
          </a:xfrm>
          <a:prstGeom prst="rect">
            <a:avLst/>
          </a:prstGeom>
        </p:spPr>
        <p:txBody>
          <a:bodyPr wrap="square" lIns="0" tIns="0" rIns="0" bIns="0" rtlCol="0" anchor="t">
            <a:spAutoFit/>
          </a:bodyPr>
          <a:lstStyle/>
          <a:p>
            <a:pPr marL="0" lvl="0" indent="0" algn="l">
              <a:lnSpc>
                <a:spcPts val="11905"/>
              </a:lnSpc>
            </a:pPr>
            <a:r>
              <a:rPr lang="en-US" sz="21100" b="1" spc="-454" dirty="0">
                <a:solidFill>
                  <a:srgbClr val="000000"/>
                </a:solidFill>
                <a:latin typeface="Roca Two Bold" panose="00000800000000000000"/>
                <a:ea typeface="Roca Two Bold" panose="00000800000000000000"/>
                <a:cs typeface="Roca Two Bold" panose="00000800000000000000"/>
                <a:sym typeface="Roca Two Bold" panose="00000800000000000000"/>
              </a:rPr>
              <a:t>Thank you </a:t>
            </a:r>
            <a:endParaRPr lang="en-US" sz="21100" b="1" spc="-454" dirty="0">
              <a:solidFill>
                <a:srgbClr val="000000"/>
              </a:solidFill>
              <a:latin typeface="Roca Two Bold" panose="00000800000000000000"/>
              <a:ea typeface="Roca Two Bold" panose="00000800000000000000"/>
              <a:cs typeface="Roca Two Bold" panose="00000800000000000000"/>
              <a:sym typeface="Roca Two Bold" panose="00000800000000000000"/>
            </a:endParaRPr>
          </a:p>
        </p:txBody>
      </p:sp>
      <p:pic>
        <p:nvPicPr>
          <p:cNvPr id="8" name="Picture 7"/>
          <p:cNvPicPr>
            <a:picLocks noChangeAspect="1"/>
          </p:cNvPicPr>
          <p:nvPr/>
        </p:nvPicPr>
        <p:blipFill>
          <a:blip r:embed="rId1"/>
          <a:stretch>
            <a:fillRect/>
          </a:stretch>
        </p:blipFill>
        <p:spPr>
          <a:xfrm>
            <a:off x="9753600" y="726574"/>
            <a:ext cx="7315200" cy="8833851"/>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5838</Words>
  <PresentationFormat>Custom</PresentationFormat>
  <Paragraphs>117</Paragraphs>
  <Slides>16</Slides>
  <Notes>11</Notes>
  <HiddenSlides>0</HiddenSlides>
  <MMClips>0</MMClips>
  <ScaleCrop>false</ScaleCrop>
  <HeadingPairs>
    <vt:vector size="6" baseType="variant">
      <vt:variant>
        <vt:lpstr>已用的字体</vt:lpstr>
      </vt:variant>
      <vt:variant>
        <vt:i4>11</vt:i4>
      </vt:variant>
      <vt:variant>
        <vt:lpstr>主题</vt:lpstr>
      </vt:variant>
      <vt:variant>
        <vt:i4>1</vt:i4>
      </vt:variant>
      <vt:variant>
        <vt:lpstr>幻灯片标题</vt:lpstr>
      </vt:variant>
      <vt:variant>
        <vt:i4>16</vt:i4>
      </vt:variant>
    </vt:vector>
  </HeadingPairs>
  <TitlesOfParts>
    <vt:vector size="28" baseType="lpstr">
      <vt:lpstr>Arial</vt:lpstr>
      <vt:lpstr>SimSun</vt:lpstr>
      <vt:lpstr>Wingdings</vt:lpstr>
      <vt:lpstr>Times New Roman</vt:lpstr>
      <vt:lpstr>Roca Two Bold</vt:lpstr>
      <vt:lpstr>Open Sauce</vt:lpstr>
      <vt:lpstr>Segoe Print</vt:lpstr>
      <vt:lpstr>Microsoft YaHei</vt:lpstr>
      <vt:lpstr>Arial Unicode MS</vt:lpstr>
      <vt:lpstr>Calibri</vt:lpstr>
      <vt:lpstr>-apple-system</vt:lpstr>
      <vt:lpstr>Office Theme</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dcterms:created xsi:type="dcterms:W3CDTF">2026-06-05T11:03:08Z</dcterms:created>
  <dcterms:modified xsi:type="dcterms:W3CDTF">2026-06-05T11:03:09Z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DF07D1736B634079842B679D02DD47E1_13</vt:lpwstr>
  </property>
  <property fmtid="{D5CDD505-2E9C-101B-9397-08002B2CF9AE}" pid="3" name="KSOProductBuildVer">
    <vt:lpwstr>1033-12.1.0.26369</vt:lpwstr>
  </property>
</Properties>
</file>