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Inter" panose="020B0604020202020204" charset="0"/>
      <p:regular r:id="rId15"/>
    </p:embeddedFont>
    <p:embeddedFont>
      <p:font typeface="Inter Bold" panose="020B0604020202020204" charset="0"/>
      <p:regular r:id="rId16"/>
    </p:embeddedFont>
    <p:embeddedFont>
      <p:font typeface="Inter Medium"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Оля Яцина" userId="3aaafbeef5148b22" providerId="LiveId" clId="{1E18360C-03BA-4F8B-A7BB-46FB5EE21FE7}"/>
    <pc:docChg chg="undo custSel modSld">
      <pc:chgData name="Оля Яцина" userId="3aaafbeef5148b22" providerId="LiveId" clId="{1E18360C-03BA-4F8B-A7BB-46FB5EE21FE7}" dt="2026-04-18T08:32:57.750" v="63" actId="14100"/>
      <pc:docMkLst>
        <pc:docMk/>
      </pc:docMkLst>
      <pc:sldChg chg="modSp mod">
        <pc:chgData name="Оля Яцина" userId="3aaafbeef5148b22" providerId="LiveId" clId="{1E18360C-03BA-4F8B-A7BB-46FB5EE21FE7}" dt="2026-04-18T08:14:29.346" v="15" actId="1076"/>
        <pc:sldMkLst>
          <pc:docMk/>
          <pc:sldMk cId="0" sldId="261"/>
        </pc:sldMkLst>
        <pc:spChg chg="mod">
          <ac:chgData name="Оля Яцина" userId="3aaafbeef5148b22" providerId="LiveId" clId="{1E18360C-03BA-4F8B-A7BB-46FB5EE21FE7}" dt="2026-04-18T08:14:29.346" v="15" actId="1076"/>
          <ac:spMkLst>
            <pc:docMk/>
            <pc:sldMk cId="0" sldId="261"/>
            <ac:spMk id="53" creationId="{00000000-0000-0000-0000-000000000000}"/>
          </ac:spMkLst>
        </pc:spChg>
        <pc:spChg chg="mod">
          <ac:chgData name="Оля Яцина" userId="3aaafbeef5148b22" providerId="LiveId" clId="{1E18360C-03BA-4F8B-A7BB-46FB5EE21FE7}" dt="2026-04-18T08:14:21.382" v="14" actId="1076"/>
          <ac:spMkLst>
            <pc:docMk/>
            <pc:sldMk cId="0" sldId="261"/>
            <ac:spMk id="54" creationId="{00000000-0000-0000-0000-000000000000}"/>
          </ac:spMkLst>
        </pc:spChg>
        <pc:spChg chg="mod">
          <ac:chgData name="Оля Яцина" userId="3aaafbeef5148b22" providerId="LiveId" clId="{1E18360C-03BA-4F8B-A7BB-46FB5EE21FE7}" dt="2026-04-18T08:12:41.292" v="9" actId="255"/>
          <ac:spMkLst>
            <pc:docMk/>
            <pc:sldMk cId="0" sldId="261"/>
            <ac:spMk id="55" creationId="{00000000-0000-0000-0000-000000000000}"/>
          </ac:spMkLst>
        </pc:spChg>
        <pc:spChg chg="mod">
          <ac:chgData name="Оля Яцина" userId="3aaafbeef5148b22" providerId="LiveId" clId="{1E18360C-03BA-4F8B-A7BB-46FB5EE21FE7}" dt="2026-04-18T08:12:03.369" v="7" actId="1076"/>
          <ac:spMkLst>
            <pc:docMk/>
            <pc:sldMk cId="0" sldId="261"/>
            <ac:spMk id="56" creationId="{00000000-0000-0000-0000-000000000000}"/>
          </ac:spMkLst>
        </pc:spChg>
        <pc:spChg chg="mod">
          <ac:chgData name="Оля Яцина" userId="3aaafbeef5148b22" providerId="LiveId" clId="{1E18360C-03BA-4F8B-A7BB-46FB5EE21FE7}" dt="2026-04-18T08:12:59.740" v="11" actId="1076"/>
          <ac:spMkLst>
            <pc:docMk/>
            <pc:sldMk cId="0" sldId="261"/>
            <ac:spMk id="62" creationId="{00000000-0000-0000-0000-000000000000}"/>
          </ac:spMkLst>
        </pc:spChg>
        <pc:grpChg chg="mod">
          <ac:chgData name="Оля Яцина" userId="3aaafbeef5148b22" providerId="LiveId" clId="{1E18360C-03BA-4F8B-A7BB-46FB5EE21FE7}" dt="2026-04-18T08:12:53.769" v="10" actId="1076"/>
          <ac:grpSpMkLst>
            <pc:docMk/>
            <pc:sldMk cId="0" sldId="261"/>
            <ac:grpSpMk id="17" creationId="{00000000-0000-0000-0000-000000000000}"/>
          </ac:grpSpMkLst>
        </pc:grpChg>
        <pc:grpChg chg="mod">
          <ac:chgData name="Оля Яцина" userId="3aaafbeef5148b22" providerId="LiveId" clId="{1E18360C-03BA-4F8B-A7BB-46FB5EE21FE7}" dt="2026-04-18T08:11:41.742" v="5" actId="1076"/>
          <ac:grpSpMkLst>
            <pc:docMk/>
            <pc:sldMk cId="0" sldId="261"/>
            <ac:grpSpMk id="20" creationId="{00000000-0000-0000-0000-000000000000}"/>
          </ac:grpSpMkLst>
        </pc:grpChg>
        <pc:grpChg chg="mod">
          <ac:chgData name="Оля Яцина" userId="3aaafbeef5148b22" providerId="LiveId" clId="{1E18360C-03BA-4F8B-A7BB-46FB5EE21FE7}" dt="2026-04-18T08:13:06.906" v="12" actId="1076"/>
          <ac:grpSpMkLst>
            <pc:docMk/>
            <pc:sldMk cId="0" sldId="261"/>
            <ac:grpSpMk id="44" creationId="{00000000-0000-0000-0000-000000000000}"/>
          </ac:grpSpMkLst>
        </pc:grpChg>
        <pc:grpChg chg="mod">
          <ac:chgData name="Оля Яцина" userId="3aaafbeef5148b22" providerId="LiveId" clId="{1E18360C-03BA-4F8B-A7BB-46FB5EE21FE7}" dt="2026-04-18T08:11:47.324" v="6" actId="1076"/>
          <ac:grpSpMkLst>
            <pc:docMk/>
            <pc:sldMk cId="0" sldId="261"/>
            <ac:grpSpMk id="47" creationId="{00000000-0000-0000-0000-000000000000}"/>
          </ac:grpSpMkLst>
        </pc:grpChg>
      </pc:sldChg>
      <pc:sldChg chg="addSp delSp modSp mod">
        <pc:chgData name="Оля Яцина" userId="3aaafbeef5148b22" providerId="LiveId" clId="{1E18360C-03BA-4F8B-A7BB-46FB5EE21FE7}" dt="2026-04-18T08:32:57.750" v="63" actId="14100"/>
        <pc:sldMkLst>
          <pc:docMk/>
          <pc:sldMk cId="0" sldId="262"/>
        </pc:sldMkLst>
        <pc:spChg chg="mod">
          <ac:chgData name="Оля Яцина" userId="3aaafbeef5148b22" providerId="LiveId" clId="{1E18360C-03BA-4F8B-A7BB-46FB5EE21FE7}" dt="2026-04-18T08:32:36.751" v="62" actId="14100"/>
          <ac:spMkLst>
            <pc:docMk/>
            <pc:sldMk cId="0" sldId="262"/>
            <ac:spMk id="8" creationId="{00000000-0000-0000-0000-000000000000}"/>
          </ac:spMkLst>
        </pc:spChg>
        <pc:spChg chg="add del mod topLvl">
          <ac:chgData name="Оля Яцина" userId="3aaafbeef5148b22" providerId="LiveId" clId="{1E18360C-03BA-4F8B-A7BB-46FB5EE21FE7}" dt="2026-04-18T08:30:28.006" v="52" actId="478"/>
          <ac:spMkLst>
            <pc:docMk/>
            <pc:sldMk cId="0" sldId="262"/>
            <ac:spMk id="11" creationId="{00000000-0000-0000-0000-000000000000}"/>
          </ac:spMkLst>
        </pc:spChg>
        <pc:grpChg chg="mod">
          <ac:chgData name="Оля Яцина" userId="3aaafbeef5148b22" providerId="LiveId" clId="{1E18360C-03BA-4F8B-A7BB-46FB5EE21FE7}" dt="2026-04-18T08:31:00.263" v="55" actId="1076"/>
          <ac:grpSpMkLst>
            <pc:docMk/>
            <pc:sldMk cId="0" sldId="262"/>
            <ac:grpSpMk id="2" creationId="{00000000-0000-0000-0000-000000000000}"/>
          </ac:grpSpMkLst>
        </pc:grpChg>
        <pc:grpChg chg="del">
          <ac:chgData name="Оля Яцина" userId="3aaafbeef5148b22" providerId="LiveId" clId="{1E18360C-03BA-4F8B-A7BB-46FB5EE21FE7}" dt="2026-04-18T08:30:17.973" v="49" actId="478"/>
          <ac:grpSpMkLst>
            <pc:docMk/>
            <pc:sldMk cId="0" sldId="262"/>
            <ac:grpSpMk id="10" creationId="{00000000-0000-0000-0000-000000000000}"/>
          </ac:grpSpMkLst>
        </pc:grpChg>
        <pc:picChg chg="add mod">
          <ac:chgData name="Оля Яцина" userId="3aaafbeef5148b22" providerId="LiveId" clId="{1E18360C-03BA-4F8B-A7BB-46FB5EE21FE7}" dt="2026-04-18T08:32:57.750" v="63" actId="14100"/>
          <ac:picMkLst>
            <pc:docMk/>
            <pc:sldMk cId="0" sldId="262"/>
            <ac:picMk id="62" creationId="{C1585A18-214D-00C1-366E-4936A9F743AA}"/>
          </ac:picMkLst>
        </pc:picChg>
      </pc:sldChg>
      <pc:sldChg chg="modSp mod">
        <pc:chgData name="Оля Яцина" userId="3aaafbeef5148b22" providerId="LiveId" clId="{1E18360C-03BA-4F8B-A7BB-46FB5EE21FE7}" dt="2026-04-12T21:39:06.709" v="4" actId="1076"/>
        <pc:sldMkLst>
          <pc:docMk/>
          <pc:sldMk cId="0" sldId="263"/>
        </pc:sldMkLst>
        <pc:spChg chg="mod">
          <ac:chgData name="Оля Яцина" userId="3aaafbeef5148b22" providerId="LiveId" clId="{1E18360C-03BA-4F8B-A7BB-46FB5EE21FE7}" dt="2026-04-12T21:38:58.731" v="3" actId="14100"/>
          <ac:spMkLst>
            <pc:docMk/>
            <pc:sldMk cId="0" sldId="263"/>
            <ac:spMk id="10" creationId="{00000000-0000-0000-0000-000000000000}"/>
          </ac:spMkLst>
        </pc:spChg>
        <pc:spChg chg="mod">
          <ac:chgData name="Оля Яцина" userId="3aaafbeef5148b22" providerId="LiveId" clId="{1E18360C-03BA-4F8B-A7BB-46FB5EE21FE7}" dt="2026-04-12T21:39:06.709" v="4" actId="1076"/>
          <ac:spMkLst>
            <pc:docMk/>
            <pc:sldMk cId="0" sldId="263"/>
            <ac:spMk id="11" creationId="{00000000-0000-0000-0000-000000000000}"/>
          </ac:spMkLst>
        </pc:spChg>
      </pc:sldChg>
      <pc:sldChg chg="addSp delSp modSp mod">
        <pc:chgData name="Оля Яцина" userId="3aaafbeef5148b22" providerId="LiveId" clId="{1E18360C-03BA-4F8B-A7BB-46FB5EE21FE7}" dt="2026-04-18T08:22:55.332" v="46" actId="122"/>
        <pc:sldMkLst>
          <pc:docMk/>
          <pc:sldMk cId="0" sldId="265"/>
        </pc:sldMkLst>
        <pc:spChg chg="add mod">
          <ac:chgData name="Оля Яцина" userId="3aaafbeef5148b22" providerId="LiveId" clId="{1E18360C-03BA-4F8B-A7BB-46FB5EE21FE7}" dt="2026-04-18T08:21:40.231" v="39" actId="14100"/>
          <ac:spMkLst>
            <pc:docMk/>
            <pc:sldMk cId="0" sldId="265"/>
            <ac:spMk id="11" creationId="{E7AB7E78-35EE-390A-5663-F347D3F58130}"/>
          </ac:spMkLst>
        </pc:spChg>
        <pc:spChg chg="add mod">
          <ac:chgData name="Оля Яцина" userId="3aaafbeef5148b22" providerId="LiveId" clId="{1E18360C-03BA-4F8B-A7BB-46FB5EE21FE7}" dt="2026-04-18T08:22:24.910" v="43" actId="14100"/>
          <ac:spMkLst>
            <pc:docMk/>
            <pc:sldMk cId="0" sldId="265"/>
            <ac:spMk id="13" creationId="{AC1D8C45-A1BF-BC12-8466-D49D7CE9F2C4}"/>
          </ac:spMkLst>
        </pc:spChg>
        <pc:graphicFrameChg chg="del mod">
          <ac:chgData name="Оля Яцина" userId="3aaafbeef5148b22" providerId="LiveId" clId="{1E18360C-03BA-4F8B-A7BB-46FB5EE21FE7}" dt="2026-04-18T08:21:35.740" v="37" actId="478"/>
          <ac:graphicFrameMkLst>
            <pc:docMk/>
            <pc:sldMk cId="0" sldId="265"/>
            <ac:graphicFrameMk id="8" creationId="{00000000-0000-0000-0000-000000000000}"/>
          </ac:graphicFrameMkLst>
        </pc:graphicFrameChg>
        <pc:graphicFrameChg chg="del">
          <ac:chgData name="Оля Яцина" userId="3aaafbeef5148b22" providerId="LiveId" clId="{1E18360C-03BA-4F8B-A7BB-46FB5EE21FE7}" dt="2026-04-18T08:22:10.332" v="40" actId="478"/>
          <ac:graphicFrameMkLst>
            <pc:docMk/>
            <pc:sldMk cId="0" sldId="265"/>
            <ac:graphicFrameMk id="9" creationId="{00000000-0000-0000-0000-000000000000}"/>
          </ac:graphicFrameMkLst>
        </pc:graphicFrameChg>
        <pc:graphicFrameChg chg="add mod modGraphic">
          <ac:chgData name="Оля Яцина" userId="3aaafbeef5148b22" providerId="LiveId" clId="{1E18360C-03BA-4F8B-A7BB-46FB5EE21FE7}" dt="2026-04-18T08:22:55.332" v="46" actId="122"/>
          <ac:graphicFrameMkLst>
            <pc:docMk/>
            <pc:sldMk cId="0" sldId="265"/>
            <ac:graphicFrameMk id="10" creationId="{E71F82E9-F57E-FDD8-5274-D5E2D33366A5}"/>
          </ac:graphicFrameMkLst>
        </pc:graphicFrameChg>
        <pc:graphicFrameChg chg="add mod modGraphic">
          <ac:chgData name="Оля Яцина" userId="3aaafbeef5148b22" providerId="LiveId" clId="{1E18360C-03BA-4F8B-A7BB-46FB5EE21FE7}" dt="2026-04-18T08:22:37.737" v="44" actId="120"/>
          <ac:graphicFrameMkLst>
            <pc:docMk/>
            <pc:sldMk cId="0" sldId="265"/>
            <ac:graphicFrameMk id="12" creationId="{F7E1DEE6-FC0D-47E3-1C20-9C97A4B9A163}"/>
          </ac:graphicFrameMkLst>
        </pc:graphicFrameChg>
      </pc:sldChg>
      <pc:sldChg chg="addSp delSp modSp mod">
        <pc:chgData name="Оля Яцина" userId="3aaafbeef5148b22" providerId="LiveId" clId="{1E18360C-03BA-4F8B-A7BB-46FB5EE21FE7}" dt="2026-04-18T08:20:55.815" v="36" actId="14100"/>
        <pc:sldMkLst>
          <pc:docMk/>
          <pc:sldMk cId="0" sldId="266"/>
        </pc:sldMkLst>
        <pc:spChg chg="add mod">
          <ac:chgData name="Оля Яцина" userId="3aaafbeef5148b22" providerId="LiveId" clId="{1E18360C-03BA-4F8B-A7BB-46FB5EE21FE7}" dt="2026-04-18T08:20:26.133" v="34" actId="14100"/>
          <ac:spMkLst>
            <pc:docMk/>
            <pc:sldMk cId="0" sldId="266"/>
            <ac:spMk id="9" creationId="{E08EC8B2-F58F-E608-6B86-531D2D8B7200}"/>
          </ac:spMkLst>
        </pc:spChg>
        <pc:graphicFrameChg chg="del">
          <ac:chgData name="Оля Яцина" userId="3aaafbeef5148b22" providerId="LiveId" clId="{1E18360C-03BA-4F8B-A7BB-46FB5EE21FE7}" dt="2026-04-18T08:19:39.186" v="26" actId="478"/>
          <ac:graphicFrameMkLst>
            <pc:docMk/>
            <pc:sldMk cId="0" sldId="266"/>
            <ac:graphicFrameMk id="7" creationId="{00000000-0000-0000-0000-000000000000}"/>
          </ac:graphicFrameMkLst>
        </pc:graphicFrameChg>
        <pc:graphicFrameChg chg="add mod modGraphic">
          <ac:chgData name="Оля Яцина" userId="3aaafbeef5148b22" providerId="LiveId" clId="{1E18360C-03BA-4F8B-A7BB-46FB5EE21FE7}" dt="2026-04-18T08:20:55.815" v="36" actId="14100"/>
          <ac:graphicFrameMkLst>
            <pc:docMk/>
            <pc:sldMk cId="0" sldId="266"/>
            <ac:graphicFrameMk id="8" creationId="{FD1E4933-A1E3-B0DB-AEE9-2329384893C4}"/>
          </ac:graphicFrameMkLst>
        </pc:graphicFrameChg>
      </pc:sldChg>
      <pc:sldChg chg="addSp delSp modSp mod">
        <pc:chgData name="Оля Яцина" userId="3aaafbeef5148b22" providerId="LiveId" clId="{1E18360C-03BA-4F8B-A7BB-46FB5EE21FE7}" dt="2026-04-18T08:19:03.060" v="25" actId="1076"/>
        <pc:sldMkLst>
          <pc:docMk/>
          <pc:sldMk cId="0" sldId="267"/>
        </pc:sldMkLst>
        <pc:spChg chg="add mod">
          <ac:chgData name="Оля Яцина" userId="3aaafbeef5148b22" providerId="LiveId" clId="{1E18360C-03BA-4F8B-A7BB-46FB5EE21FE7}" dt="2026-04-18T08:19:03.060" v="25" actId="1076"/>
          <ac:spMkLst>
            <pc:docMk/>
            <pc:sldMk cId="0" sldId="267"/>
            <ac:spMk id="10" creationId="{096EBD0E-3C67-A1E8-07A8-F4ADC158C8D2}"/>
          </ac:spMkLst>
        </pc:spChg>
        <pc:graphicFrameChg chg="del">
          <ac:chgData name="Оля Яцина" userId="3aaafbeef5148b22" providerId="LiveId" clId="{1E18360C-03BA-4F8B-A7BB-46FB5EE21FE7}" dt="2026-04-18T08:18:22.422" v="18" actId="478"/>
          <ac:graphicFrameMkLst>
            <pc:docMk/>
            <pc:sldMk cId="0" sldId="267"/>
            <ac:graphicFrameMk id="7" creationId="{00000000-0000-0000-0000-000000000000}"/>
          </ac:graphicFrameMkLst>
        </pc:graphicFrameChg>
        <pc:graphicFrameChg chg="add mod">
          <ac:chgData name="Оля Яцина" userId="3aaafbeef5148b22" providerId="LiveId" clId="{1E18360C-03BA-4F8B-A7BB-46FB5EE21FE7}" dt="2026-04-18T08:19:03.060" v="25" actId="1076"/>
          <ac:graphicFrameMkLst>
            <pc:docMk/>
            <pc:sldMk cId="0" sldId="267"/>
            <ac:graphicFrameMk id="9" creationId="{C4FCD549-56BD-8A8F-11EE-6C651416C1CD}"/>
          </ac:graphicFrameMkLst>
        </pc:graphicFrameChg>
      </pc:sldChg>
      <pc:sldChg chg="delSp modSp mod">
        <pc:chgData name="Оля Яцина" userId="3aaafbeef5148b22" providerId="LiveId" clId="{1E18360C-03BA-4F8B-A7BB-46FB5EE21FE7}" dt="2026-04-18T08:24:46.110" v="48" actId="1076"/>
        <pc:sldMkLst>
          <pc:docMk/>
          <pc:sldMk cId="0" sldId="268"/>
        </pc:sldMkLst>
        <pc:spChg chg="del">
          <ac:chgData name="Оля Яцина" userId="3aaafbeef5148b22" providerId="LiveId" clId="{1E18360C-03BA-4F8B-A7BB-46FB5EE21FE7}" dt="2026-04-18T08:24:36.828" v="47" actId="478"/>
          <ac:spMkLst>
            <pc:docMk/>
            <pc:sldMk cId="0" sldId="268"/>
            <ac:spMk id="5" creationId="{00000000-0000-0000-0000-000000000000}"/>
          </ac:spMkLst>
        </pc:spChg>
        <pc:spChg chg="mod">
          <ac:chgData name="Оля Яцина" userId="3aaafbeef5148b22" providerId="LiveId" clId="{1E18360C-03BA-4F8B-A7BB-46FB5EE21FE7}" dt="2026-04-18T08:24:46.110" v="48" actId="1076"/>
          <ac:spMkLst>
            <pc:docMk/>
            <pc:sldMk cId="0" sldId="268"/>
            <ac:spMk id="6"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sv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sv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5.sv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9.sv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AutoShape 2"/>
          <p:cNvSpPr/>
          <p:nvPr/>
        </p:nvSpPr>
        <p:spPr>
          <a:xfrm flipV="1">
            <a:off x="1202538" y="7869327"/>
            <a:ext cx="417144" cy="0"/>
          </a:xfrm>
          <a:prstGeom prst="line">
            <a:avLst/>
          </a:prstGeom>
          <a:ln w="19050" cap="flat">
            <a:solidFill>
              <a:srgbClr val="000000"/>
            </a:solidFill>
            <a:prstDash val="solid"/>
            <a:headEnd type="none" w="sm" len="sm"/>
            <a:tailEnd type="none" w="sm" len="sm"/>
          </a:ln>
        </p:spPr>
      </p:sp>
      <p:grpSp>
        <p:nvGrpSpPr>
          <p:cNvPr id="3" name="Group 3"/>
          <p:cNvGrpSpPr/>
          <p:nvPr/>
        </p:nvGrpSpPr>
        <p:grpSpPr>
          <a:xfrm>
            <a:off x="0" y="6825226"/>
            <a:ext cx="18288000" cy="3110979"/>
            <a:chOff x="0" y="0"/>
            <a:chExt cx="4816593" cy="819352"/>
          </a:xfrm>
        </p:grpSpPr>
        <p:sp>
          <p:nvSpPr>
            <p:cNvPr id="4" name="Freeform 4"/>
            <p:cNvSpPr/>
            <p:nvPr/>
          </p:nvSpPr>
          <p:spPr>
            <a:xfrm>
              <a:off x="0" y="0"/>
              <a:ext cx="4816592" cy="819353"/>
            </a:xfrm>
            <a:custGeom>
              <a:avLst/>
              <a:gdLst/>
              <a:ahLst/>
              <a:cxnLst/>
              <a:rect l="l" t="t" r="r" b="b"/>
              <a:pathLst>
                <a:path w="4816592" h="819353">
                  <a:moveTo>
                    <a:pt x="0" y="0"/>
                  </a:moveTo>
                  <a:lnTo>
                    <a:pt x="4816592" y="0"/>
                  </a:lnTo>
                  <a:lnTo>
                    <a:pt x="4816592" y="819353"/>
                  </a:lnTo>
                  <a:lnTo>
                    <a:pt x="0" y="819353"/>
                  </a:lnTo>
                  <a:close/>
                </a:path>
              </a:pathLst>
            </a:custGeom>
            <a:solidFill>
              <a:srgbClr val="DBDBDD"/>
            </a:solidFill>
          </p:spPr>
        </p:sp>
        <p:sp>
          <p:nvSpPr>
            <p:cNvPr id="5" name="TextBox 5"/>
            <p:cNvSpPr txBox="1"/>
            <p:nvPr/>
          </p:nvSpPr>
          <p:spPr>
            <a:xfrm>
              <a:off x="0" y="-57150"/>
              <a:ext cx="4816593" cy="876502"/>
            </a:xfrm>
            <a:prstGeom prst="rect">
              <a:avLst/>
            </a:prstGeom>
          </p:spPr>
          <p:txBody>
            <a:bodyPr lIns="50800" tIns="50800" rIns="50800" bIns="50800" rtlCol="0" anchor="ctr"/>
            <a:lstStyle/>
            <a:p>
              <a:pPr algn="ctr">
                <a:lnSpc>
                  <a:spcPts val="3602"/>
                </a:lnSpc>
              </a:pPr>
              <a:endParaRPr/>
            </a:p>
          </p:txBody>
        </p:sp>
      </p:grpSp>
      <p:sp>
        <p:nvSpPr>
          <p:cNvPr id="6" name="Freeform 6"/>
          <p:cNvSpPr/>
          <p:nvPr/>
        </p:nvSpPr>
        <p:spPr>
          <a:xfrm>
            <a:off x="9122877" y="4649142"/>
            <a:ext cx="8704333" cy="4352167"/>
          </a:xfrm>
          <a:custGeom>
            <a:avLst/>
            <a:gdLst/>
            <a:ahLst/>
            <a:cxnLst/>
            <a:rect l="l" t="t" r="r" b="b"/>
            <a:pathLst>
              <a:path w="8704333" h="4352167">
                <a:moveTo>
                  <a:pt x="0" y="0"/>
                </a:moveTo>
                <a:lnTo>
                  <a:pt x="8704334" y="0"/>
                </a:lnTo>
                <a:lnTo>
                  <a:pt x="8704334" y="4352167"/>
                </a:lnTo>
                <a:lnTo>
                  <a:pt x="0" y="4352167"/>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7" name="Group 7"/>
          <p:cNvGrpSpPr/>
          <p:nvPr/>
        </p:nvGrpSpPr>
        <p:grpSpPr>
          <a:xfrm>
            <a:off x="9690788" y="890346"/>
            <a:ext cx="7568512" cy="7604194"/>
            <a:chOff x="0" y="0"/>
            <a:chExt cx="808986" cy="812800"/>
          </a:xfrm>
        </p:grpSpPr>
        <p:sp>
          <p:nvSpPr>
            <p:cNvPr id="8" name="Freeform 8"/>
            <p:cNvSpPr/>
            <p:nvPr/>
          </p:nvSpPr>
          <p:spPr>
            <a:xfrm>
              <a:off x="0" y="0"/>
              <a:ext cx="808986" cy="812800"/>
            </a:xfrm>
            <a:custGeom>
              <a:avLst/>
              <a:gdLst/>
              <a:ahLst/>
              <a:cxnLst/>
              <a:rect l="l" t="t" r="r" b="b"/>
              <a:pathLst>
                <a:path w="808986" h="812800">
                  <a:moveTo>
                    <a:pt x="404493" y="0"/>
                  </a:moveTo>
                  <a:cubicBezTo>
                    <a:pt x="181098" y="0"/>
                    <a:pt x="0" y="181951"/>
                    <a:pt x="0" y="406400"/>
                  </a:cubicBezTo>
                  <a:cubicBezTo>
                    <a:pt x="0" y="630849"/>
                    <a:pt x="181098" y="812800"/>
                    <a:pt x="404493" y="812800"/>
                  </a:cubicBezTo>
                  <a:cubicBezTo>
                    <a:pt x="627888" y="812800"/>
                    <a:pt x="808986" y="630849"/>
                    <a:pt x="808986" y="406400"/>
                  </a:cubicBezTo>
                  <a:cubicBezTo>
                    <a:pt x="808986" y="181951"/>
                    <a:pt x="627888" y="0"/>
                    <a:pt x="404493" y="0"/>
                  </a:cubicBezTo>
                  <a:close/>
                </a:path>
              </a:pathLst>
            </a:custGeom>
            <a:solidFill>
              <a:srgbClr val="830001"/>
            </a:solidFill>
          </p:spPr>
        </p:sp>
        <p:sp>
          <p:nvSpPr>
            <p:cNvPr id="9" name="TextBox 9"/>
            <p:cNvSpPr txBox="1"/>
            <p:nvPr/>
          </p:nvSpPr>
          <p:spPr>
            <a:xfrm>
              <a:off x="75842" y="19050"/>
              <a:ext cx="657301" cy="717550"/>
            </a:xfrm>
            <a:prstGeom prst="rect">
              <a:avLst/>
            </a:prstGeom>
          </p:spPr>
          <p:txBody>
            <a:bodyPr lIns="50800" tIns="50800" rIns="50800" bIns="50800" rtlCol="0" anchor="ctr"/>
            <a:lstStyle/>
            <a:p>
              <a:pPr algn="ctr">
                <a:lnSpc>
                  <a:spcPts val="3602"/>
                </a:lnSpc>
              </a:pPr>
              <a:endParaRPr/>
            </a:p>
          </p:txBody>
        </p:sp>
      </p:grpSp>
      <p:grpSp>
        <p:nvGrpSpPr>
          <p:cNvPr id="10" name="Group 10"/>
          <p:cNvGrpSpPr/>
          <p:nvPr/>
        </p:nvGrpSpPr>
        <p:grpSpPr>
          <a:xfrm>
            <a:off x="10217492" y="1434891"/>
            <a:ext cx="6515103" cy="651510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9522" r="-29522"/>
              </a:stretch>
            </a:blipFill>
            <a:ln w="190500" cap="sq">
              <a:solidFill>
                <a:srgbClr val="DBDBDD"/>
              </a:solidFill>
              <a:prstDash val="solid"/>
              <a:miter/>
            </a:ln>
          </p:spPr>
        </p:sp>
      </p:grpSp>
      <p:sp>
        <p:nvSpPr>
          <p:cNvPr id="12" name="TextBox 12"/>
          <p:cNvSpPr txBox="1"/>
          <p:nvPr/>
        </p:nvSpPr>
        <p:spPr>
          <a:xfrm>
            <a:off x="940221" y="728421"/>
            <a:ext cx="9345084" cy="1500311"/>
          </a:xfrm>
          <a:prstGeom prst="rect">
            <a:avLst/>
          </a:prstGeom>
        </p:spPr>
        <p:txBody>
          <a:bodyPr lIns="0" tIns="0" rIns="0" bIns="0" rtlCol="0" anchor="t">
            <a:spAutoFit/>
          </a:bodyPr>
          <a:lstStyle/>
          <a:p>
            <a:pPr algn="l">
              <a:lnSpc>
                <a:spcPts val="12330"/>
              </a:lnSpc>
            </a:pPr>
            <a:r>
              <a:rPr lang="en-US" sz="8807" b="1">
                <a:solidFill>
                  <a:srgbClr val="000000"/>
                </a:solidFill>
                <a:latin typeface="Inter Bold"/>
                <a:ea typeface="Inter Bold"/>
                <a:cs typeface="Inter Bold"/>
                <a:sym typeface="Inter Bold"/>
              </a:rPr>
              <a:t>CityFrame Tours</a:t>
            </a:r>
          </a:p>
        </p:txBody>
      </p:sp>
      <p:sp>
        <p:nvSpPr>
          <p:cNvPr id="13" name="TextBox 13"/>
          <p:cNvSpPr txBox="1"/>
          <p:nvPr/>
        </p:nvSpPr>
        <p:spPr>
          <a:xfrm>
            <a:off x="940221" y="2231594"/>
            <a:ext cx="8750567" cy="3097757"/>
          </a:xfrm>
          <a:prstGeom prst="rect">
            <a:avLst/>
          </a:prstGeom>
        </p:spPr>
        <p:txBody>
          <a:bodyPr lIns="0" tIns="0" rIns="0" bIns="0" rtlCol="0" anchor="t">
            <a:spAutoFit/>
          </a:bodyPr>
          <a:lstStyle/>
          <a:p>
            <a:pPr algn="l">
              <a:lnSpc>
                <a:spcPts val="12482"/>
              </a:lnSpc>
            </a:pPr>
            <a:r>
              <a:rPr lang="en-US" sz="8916" b="1">
                <a:solidFill>
                  <a:srgbClr val="830001"/>
                </a:solidFill>
                <a:latin typeface="Inter Bold"/>
                <a:ea typeface="Inter Bold"/>
                <a:cs typeface="Inter Bold"/>
                <a:sym typeface="Inter Bold"/>
              </a:rPr>
              <a:t>Business Plan Presentation</a:t>
            </a:r>
          </a:p>
        </p:txBody>
      </p:sp>
      <p:sp>
        <p:nvSpPr>
          <p:cNvPr id="14" name="TextBox 14"/>
          <p:cNvSpPr txBox="1"/>
          <p:nvPr/>
        </p:nvSpPr>
        <p:spPr>
          <a:xfrm>
            <a:off x="676869" y="6961090"/>
            <a:ext cx="9277271" cy="3325910"/>
          </a:xfrm>
          <a:prstGeom prst="rect">
            <a:avLst/>
          </a:prstGeom>
        </p:spPr>
        <p:txBody>
          <a:bodyPr lIns="0" tIns="0" rIns="0" bIns="0" rtlCol="0" anchor="t">
            <a:spAutoFit/>
          </a:bodyPr>
          <a:lstStyle/>
          <a:p>
            <a:pPr algn="l">
              <a:lnSpc>
                <a:spcPts val="4346"/>
              </a:lnSpc>
            </a:pPr>
            <a:r>
              <a:rPr lang="en-US" sz="3104" b="1" spc="93">
                <a:solidFill>
                  <a:srgbClr val="000000"/>
                </a:solidFill>
                <a:latin typeface="Inter Medium"/>
                <a:ea typeface="Inter Medium"/>
                <a:cs typeface="Inter Medium"/>
                <a:sym typeface="Inter Medium"/>
              </a:rPr>
              <a:t>Presented by: Olha Yatsyna</a:t>
            </a:r>
          </a:p>
          <a:p>
            <a:pPr algn="l">
              <a:lnSpc>
                <a:spcPts val="4346"/>
              </a:lnSpc>
            </a:pPr>
            <a:r>
              <a:rPr lang="en-US" sz="3104" b="1" spc="93">
                <a:solidFill>
                  <a:srgbClr val="000000"/>
                </a:solidFill>
                <a:latin typeface="Inter Medium"/>
                <a:ea typeface="Inter Medium"/>
                <a:cs typeface="Inter Medium"/>
                <a:sym typeface="Inter Medium"/>
              </a:rPr>
              <a:t>Student ID:2441936</a:t>
            </a:r>
          </a:p>
          <a:p>
            <a:pPr algn="l">
              <a:lnSpc>
                <a:spcPts val="4346"/>
              </a:lnSpc>
            </a:pPr>
            <a:r>
              <a:rPr lang="en-US" sz="3104" b="1" spc="93">
                <a:solidFill>
                  <a:srgbClr val="000000"/>
                </a:solidFill>
                <a:latin typeface="Inter Medium"/>
                <a:ea typeface="Inter Medium"/>
                <a:cs typeface="Inter Medium"/>
                <a:sym typeface="Inter Medium"/>
              </a:rPr>
              <a:t>Module: Enterprise and Entepreneurship (LCLM4006)</a:t>
            </a:r>
          </a:p>
          <a:p>
            <a:pPr algn="l">
              <a:lnSpc>
                <a:spcPts val="4346"/>
              </a:lnSpc>
            </a:pPr>
            <a:r>
              <a:rPr lang="en-US" sz="3104" b="1" spc="93">
                <a:solidFill>
                  <a:srgbClr val="000000"/>
                </a:solidFill>
                <a:latin typeface="Inter Medium"/>
                <a:ea typeface="Inter Medium"/>
                <a:cs typeface="Inter Medium"/>
                <a:sym typeface="Inter Medium"/>
              </a:rPr>
              <a:t>Lecturer: Richard Ashaye</a:t>
            </a:r>
          </a:p>
          <a:p>
            <a:pPr algn="l">
              <a:lnSpc>
                <a:spcPts val="4346"/>
              </a:lnSpc>
            </a:pPr>
            <a:endParaRPr lang="en-US" sz="3104" b="1" spc="93">
              <a:solidFill>
                <a:srgbClr val="000000"/>
              </a:solidFill>
              <a:latin typeface="Inter Medium"/>
              <a:ea typeface="Inter Medium"/>
              <a:cs typeface="Inter Medium"/>
              <a:sym typeface="Inter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8298793" cy="10287000"/>
            <a:chOff x="0" y="0"/>
            <a:chExt cx="2185690" cy="2709333"/>
          </a:xfrm>
        </p:grpSpPr>
        <p:sp>
          <p:nvSpPr>
            <p:cNvPr id="3" name="Freeform 3"/>
            <p:cNvSpPr/>
            <p:nvPr/>
          </p:nvSpPr>
          <p:spPr>
            <a:xfrm>
              <a:off x="0" y="0"/>
              <a:ext cx="2185690" cy="2709333"/>
            </a:xfrm>
            <a:custGeom>
              <a:avLst/>
              <a:gdLst/>
              <a:ahLst/>
              <a:cxnLst/>
              <a:rect l="l" t="t" r="r" b="b"/>
              <a:pathLst>
                <a:path w="2185690" h="2709333">
                  <a:moveTo>
                    <a:pt x="0" y="0"/>
                  </a:moveTo>
                  <a:lnTo>
                    <a:pt x="2185690" y="0"/>
                  </a:lnTo>
                  <a:lnTo>
                    <a:pt x="2185690" y="2709333"/>
                  </a:lnTo>
                  <a:lnTo>
                    <a:pt x="0" y="2709333"/>
                  </a:lnTo>
                  <a:close/>
                </a:path>
              </a:pathLst>
            </a:custGeom>
            <a:solidFill>
              <a:srgbClr val="DBDBDD"/>
            </a:solidFill>
          </p:spPr>
        </p:sp>
        <p:sp>
          <p:nvSpPr>
            <p:cNvPr id="4" name="TextBox 4"/>
            <p:cNvSpPr txBox="1"/>
            <p:nvPr/>
          </p:nvSpPr>
          <p:spPr>
            <a:xfrm>
              <a:off x="0" y="-57150"/>
              <a:ext cx="2185690" cy="2766483"/>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1028700" y="1028700"/>
            <a:ext cx="6475634" cy="3597793"/>
            <a:chOff x="0" y="0"/>
            <a:chExt cx="2954853" cy="1641685"/>
          </a:xfrm>
        </p:grpSpPr>
        <p:sp>
          <p:nvSpPr>
            <p:cNvPr id="6" name="Freeform 6"/>
            <p:cNvSpPr/>
            <p:nvPr/>
          </p:nvSpPr>
          <p:spPr>
            <a:xfrm>
              <a:off x="0" y="0"/>
              <a:ext cx="2954853" cy="1641685"/>
            </a:xfrm>
            <a:custGeom>
              <a:avLst/>
              <a:gdLst/>
              <a:ahLst/>
              <a:cxnLst/>
              <a:rect l="l" t="t" r="r" b="b"/>
              <a:pathLst>
                <a:path w="2954853" h="1641685">
                  <a:moveTo>
                    <a:pt x="0" y="0"/>
                  </a:moveTo>
                  <a:lnTo>
                    <a:pt x="2954853" y="0"/>
                  </a:lnTo>
                  <a:lnTo>
                    <a:pt x="2954853" y="1641685"/>
                  </a:lnTo>
                  <a:lnTo>
                    <a:pt x="0" y="1641685"/>
                  </a:lnTo>
                  <a:close/>
                </a:path>
              </a:pathLst>
            </a:custGeom>
            <a:blipFill>
              <a:blip r:embed="rId2"/>
              <a:stretch>
                <a:fillRect l="-6640" r="-6640" b="-35844"/>
              </a:stretch>
            </a:blipFill>
          </p:spPr>
        </p:sp>
      </p:grpSp>
      <p:sp>
        <p:nvSpPr>
          <p:cNvPr id="7" name="TextBox 7"/>
          <p:cNvSpPr txBox="1"/>
          <p:nvPr/>
        </p:nvSpPr>
        <p:spPr>
          <a:xfrm>
            <a:off x="1028700" y="5461622"/>
            <a:ext cx="3479403"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Table of</a:t>
            </a:r>
          </a:p>
        </p:txBody>
      </p:sp>
      <p:sp>
        <p:nvSpPr>
          <p:cNvPr id="8" name="TextBox 8"/>
          <p:cNvSpPr txBox="1"/>
          <p:nvPr/>
        </p:nvSpPr>
        <p:spPr>
          <a:xfrm>
            <a:off x="1028700" y="6432538"/>
            <a:ext cx="4066842"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Contents</a:t>
            </a:r>
          </a:p>
        </p:txBody>
      </p:sp>
      <p:sp>
        <p:nvSpPr>
          <p:cNvPr id="9" name="TextBox 9"/>
          <p:cNvSpPr txBox="1"/>
          <p:nvPr/>
        </p:nvSpPr>
        <p:spPr>
          <a:xfrm>
            <a:off x="9612441" y="1691288"/>
            <a:ext cx="3987256"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Introduction</a:t>
            </a:r>
          </a:p>
        </p:txBody>
      </p:sp>
      <p:sp>
        <p:nvSpPr>
          <p:cNvPr id="10" name="AutoShape 10"/>
          <p:cNvSpPr/>
          <p:nvPr/>
        </p:nvSpPr>
        <p:spPr>
          <a:xfrm>
            <a:off x="8675752" y="2449664"/>
            <a:ext cx="9128243" cy="0"/>
          </a:xfrm>
          <a:prstGeom prst="line">
            <a:avLst/>
          </a:prstGeom>
          <a:ln w="19050" cap="flat">
            <a:solidFill>
              <a:srgbClr val="000000"/>
            </a:solidFill>
            <a:prstDash val="solid"/>
            <a:headEnd type="none" w="sm" len="sm"/>
            <a:tailEnd type="none" w="sm" len="sm"/>
          </a:ln>
        </p:spPr>
      </p:sp>
      <p:sp>
        <p:nvSpPr>
          <p:cNvPr id="11" name="Freeform 11"/>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3"/>
                </a:ext>
              </a:extLst>
            </a:blip>
            <a:stretch>
              <a:fillRect/>
            </a:stretch>
          </a:blipFill>
        </p:spPr>
      </p:sp>
      <p:sp>
        <p:nvSpPr>
          <p:cNvPr id="12" name="Freeform 12"/>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3" name="Freeform 13"/>
          <p:cNvSpPr/>
          <p:nvPr/>
        </p:nvSpPr>
        <p:spPr>
          <a:xfrm>
            <a:off x="1139299" y="7990242"/>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4" name="Freeform 14"/>
          <p:cNvSpPr/>
          <p:nvPr/>
        </p:nvSpPr>
        <p:spPr>
          <a:xfrm>
            <a:off x="17391140" y="1738913"/>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8675752" y="1739945"/>
            <a:ext cx="496244" cy="339568"/>
          </a:xfrm>
          <a:prstGeom prst="rect">
            <a:avLst/>
          </a:prstGeom>
        </p:spPr>
        <p:txBody>
          <a:bodyPr lIns="0" tIns="0" rIns="0" bIns="0" rtlCol="0" anchor="t">
            <a:spAutoFit/>
          </a:bodyPr>
          <a:lstStyle/>
          <a:p>
            <a:pPr algn="l">
              <a:lnSpc>
                <a:spcPts val="2738"/>
              </a:lnSpc>
            </a:pPr>
            <a:r>
              <a:rPr lang="en-US" sz="1956" spc="58">
                <a:solidFill>
                  <a:srgbClr val="000000"/>
                </a:solidFill>
                <a:latin typeface="Inter"/>
                <a:ea typeface="Inter"/>
                <a:cs typeface="Inter"/>
                <a:sym typeface="Inter"/>
              </a:rPr>
              <a:t>01</a:t>
            </a:r>
          </a:p>
        </p:txBody>
      </p:sp>
      <p:sp>
        <p:nvSpPr>
          <p:cNvPr id="16" name="TextBox 16"/>
          <p:cNvSpPr txBox="1"/>
          <p:nvPr/>
        </p:nvSpPr>
        <p:spPr>
          <a:xfrm>
            <a:off x="9612441" y="2702265"/>
            <a:ext cx="5517433"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Overview of the Business Idea</a:t>
            </a:r>
          </a:p>
        </p:txBody>
      </p:sp>
      <p:sp>
        <p:nvSpPr>
          <p:cNvPr id="17" name="AutoShape 17"/>
          <p:cNvSpPr/>
          <p:nvPr/>
        </p:nvSpPr>
        <p:spPr>
          <a:xfrm>
            <a:off x="8675752" y="3460641"/>
            <a:ext cx="9128243" cy="0"/>
          </a:xfrm>
          <a:prstGeom prst="line">
            <a:avLst/>
          </a:prstGeom>
          <a:ln w="19050" cap="flat">
            <a:solidFill>
              <a:srgbClr val="000000"/>
            </a:solidFill>
            <a:prstDash val="solid"/>
            <a:headEnd type="none" w="sm" len="sm"/>
            <a:tailEnd type="none" w="sm" len="sm"/>
          </a:ln>
        </p:spPr>
      </p:sp>
      <p:sp>
        <p:nvSpPr>
          <p:cNvPr id="18" name="Freeform 18"/>
          <p:cNvSpPr/>
          <p:nvPr/>
        </p:nvSpPr>
        <p:spPr>
          <a:xfrm>
            <a:off x="17391140" y="2749890"/>
            <a:ext cx="412855" cy="412855"/>
          </a:xfrm>
          <a:custGeom>
            <a:avLst/>
            <a:gdLst/>
            <a:ahLst/>
            <a:cxnLst/>
            <a:rect l="l" t="t" r="r" b="b"/>
            <a:pathLst>
              <a:path w="412855" h="412855">
                <a:moveTo>
                  <a:pt x="0" y="0"/>
                </a:moveTo>
                <a:lnTo>
                  <a:pt x="412855" y="0"/>
                </a:lnTo>
                <a:lnTo>
                  <a:pt x="412855" y="412854"/>
                </a:lnTo>
                <a:lnTo>
                  <a:pt x="0" y="41285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9" name="TextBox 19"/>
          <p:cNvSpPr txBox="1"/>
          <p:nvPr/>
        </p:nvSpPr>
        <p:spPr>
          <a:xfrm>
            <a:off x="8675752" y="2750922"/>
            <a:ext cx="496244" cy="339568"/>
          </a:xfrm>
          <a:prstGeom prst="rect">
            <a:avLst/>
          </a:prstGeom>
        </p:spPr>
        <p:txBody>
          <a:bodyPr lIns="0" tIns="0" rIns="0" bIns="0" rtlCol="0" anchor="t">
            <a:spAutoFit/>
          </a:bodyPr>
          <a:lstStyle/>
          <a:p>
            <a:pPr algn="l">
              <a:lnSpc>
                <a:spcPts val="2738"/>
              </a:lnSpc>
            </a:pPr>
            <a:r>
              <a:rPr lang="en-US" sz="1956" spc="58">
                <a:solidFill>
                  <a:srgbClr val="000000"/>
                </a:solidFill>
                <a:latin typeface="Inter"/>
                <a:ea typeface="Inter"/>
                <a:cs typeface="Inter"/>
                <a:sym typeface="Inter"/>
              </a:rPr>
              <a:t>02</a:t>
            </a:r>
          </a:p>
        </p:txBody>
      </p:sp>
      <p:sp>
        <p:nvSpPr>
          <p:cNvPr id="20" name="TextBox 20"/>
          <p:cNvSpPr txBox="1"/>
          <p:nvPr/>
        </p:nvSpPr>
        <p:spPr>
          <a:xfrm>
            <a:off x="9612441" y="3713242"/>
            <a:ext cx="6141944"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Legal Structure and Management </a:t>
            </a:r>
          </a:p>
        </p:txBody>
      </p:sp>
      <p:sp>
        <p:nvSpPr>
          <p:cNvPr id="21" name="AutoShape 21"/>
          <p:cNvSpPr/>
          <p:nvPr/>
        </p:nvSpPr>
        <p:spPr>
          <a:xfrm>
            <a:off x="8675752" y="4471618"/>
            <a:ext cx="9128243" cy="0"/>
          </a:xfrm>
          <a:prstGeom prst="line">
            <a:avLst/>
          </a:prstGeom>
          <a:ln w="19050" cap="flat">
            <a:solidFill>
              <a:srgbClr val="000000"/>
            </a:solidFill>
            <a:prstDash val="solid"/>
            <a:headEnd type="none" w="sm" len="sm"/>
            <a:tailEnd type="none" w="sm" len="sm"/>
          </a:ln>
        </p:spPr>
      </p:sp>
      <p:sp>
        <p:nvSpPr>
          <p:cNvPr id="22" name="Freeform 22"/>
          <p:cNvSpPr/>
          <p:nvPr/>
        </p:nvSpPr>
        <p:spPr>
          <a:xfrm>
            <a:off x="17391140" y="3760867"/>
            <a:ext cx="412855" cy="412855"/>
          </a:xfrm>
          <a:custGeom>
            <a:avLst/>
            <a:gdLst/>
            <a:ahLst/>
            <a:cxnLst/>
            <a:rect l="l" t="t" r="r" b="b"/>
            <a:pathLst>
              <a:path w="412855" h="412855">
                <a:moveTo>
                  <a:pt x="0" y="0"/>
                </a:moveTo>
                <a:lnTo>
                  <a:pt x="412855" y="0"/>
                </a:lnTo>
                <a:lnTo>
                  <a:pt x="412855" y="412854"/>
                </a:lnTo>
                <a:lnTo>
                  <a:pt x="0" y="41285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23" name="TextBox 23"/>
          <p:cNvSpPr txBox="1"/>
          <p:nvPr/>
        </p:nvSpPr>
        <p:spPr>
          <a:xfrm>
            <a:off x="8675752" y="3761899"/>
            <a:ext cx="496244" cy="339568"/>
          </a:xfrm>
          <a:prstGeom prst="rect">
            <a:avLst/>
          </a:prstGeom>
        </p:spPr>
        <p:txBody>
          <a:bodyPr lIns="0" tIns="0" rIns="0" bIns="0" rtlCol="0" anchor="t">
            <a:spAutoFit/>
          </a:bodyPr>
          <a:lstStyle/>
          <a:p>
            <a:pPr algn="l">
              <a:lnSpc>
                <a:spcPts val="2738"/>
              </a:lnSpc>
            </a:pPr>
            <a:r>
              <a:rPr lang="en-US" sz="1956" spc="58">
                <a:solidFill>
                  <a:srgbClr val="000000"/>
                </a:solidFill>
                <a:latin typeface="Inter"/>
                <a:ea typeface="Inter"/>
                <a:cs typeface="Inter"/>
                <a:sym typeface="Inter"/>
              </a:rPr>
              <a:t>03</a:t>
            </a:r>
          </a:p>
        </p:txBody>
      </p:sp>
      <p:sp>
        <p:nvSpPr>
          <p:cNvPr id="24" name="TextBox 24"/>
          <p:cNvSpPr txBox="1"/>
          <p:nvPr/>
        </p:nvSpPr>
        <p:spPr>
          <a:xfrm>
            <a:off x="9612441" y="4724218"/>
            <a:ext cx="3987256"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PESTEL Analysis</a:t>
            </a:r>
          </a:p>
        </p:txBody>
      </p:sp>
      <p:sp>
        <p:nvSpPr>
          <p:cNvPr id="25" name="AutoShape 25"/>
          <p:cNvSpPr/>
          <p:nvPr/>
        </p:nvSpPr>
        <p:spPr>
          <a:xfrm>
            <a:off x="8675752" y="5482595"/>
            <a:ext cx="9128243" cy="0"/>
          </a:xfrm>
          <a:prstGeom prst="line">
            <a:avLst/>
          </a:prstGeom>
          <a:ln w="19050" cap="flat">
            <a:solidFill>
              <a:srgbClr val="000000"/>
            </a:solidFill>
            <a:prstDash val="solid"/>
            <a:headEnd type="none" w="sm" len="sm"/>
            <a:tailEnd type="none" w="sm" len="sm"/>
          </a:ln>
        </p:spPr>
      </p:sp>
      <p:sp>
        <p:nvSpPr>
          <p:cNvPr id="26" name="Freeform 26"/>
          <p:cNvSpPr/>
          <p:nvPr/>
        </p:nvSpPr>
        <p:spPr>
          <a:xfrm>
            <a:off x="17391140" y="4771843"/>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27" name="TextBox 27"/>
          <p:cNvSpPr txBox="1"/>
          <p:nvPr/>
        </p:nvSpPr>
        <p:spPr>
          <a:xfrm>
            <a:off x="8675752" y="4772876"/>
            <a:ext cx="496244" cy="339568"/>
          </a:xfrm>
          <a:prstGeom prst="rect">
            <a:avLst/>
          </a:prstGeom>
        </p:spPr>
        <p:txBody>
          <a:bodyPr lIns="0" tIns="0" rIns="0" bIns="0" rtlCol="0" anchor="t">
            <a:spAutoFit/>
          </a:bodyPr>
          <a:lstStyle/>
          <a:p>
            <a:pPr algn="l">
              <a:lnSpc>
                <a:spcPts val="2738"/>
              </a:lnSpc>
            </a:pPr>
            <a:r>
              <a:rPr lang="en-US" sz="1956" spc="58">
                <a:solidFill>
                  <a:srgbClr val="000000"/>
                </a:solidFill>
                <a:latin typeface="Inter"/>
                <a:ea typeface="Inter"/>
                <a:cs typeface="Inter"/>
                <a:sym typeface="Inter"/>
              </a:rPr>
              <a:t>04</a:t>
            </a:r>
          </a:p>
        </p:txBody>
      </p:sp>
      <p:sp>
        <p:nvSpPr>
          <p:cNvPr id="28" name="TextBox 28"/>
          <p:cNvSpPr txBox="1"/>
          <p:nvPr/>
        </p:nvSpPr>
        <p:spPr>
          <a:xfrm>
            <a:off x="9612441" y="5735195"/>
            <a:ext cx="3987256"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Marketing Strategy</a:t>
            </a:r>
          </a:p>
        </p:txBody>
      </p:sp>
      <p:sp>
        <p:nvSpPr>
          <p:cNvPr id="29" name="AutoShape 29"/>
          <p:cNvSpPr/>
          <p:nvPr/>
        </p:nvSpPr>
        <p:spPr>
          <a:xfrm>
            <a:off x="8675752" y="6493572"/>
            <a:ext cx="9128243" cy="0"/>
          </a:xfrm>
          <a:prstGeom prst="line">
            <a:avLst/>
          </a:prstGeom>
          <a:ln w="19050" cap="flat">
            <a:solidFill>
              <a:srgbClr val="000000"/>
            </a:solidFill>
            <a:prstDash val="solid"/>
            <a:headEnd type="none" w="sm" len="sm"/>
            <a:tailEnd type="none" w="sm" len="sm"/>
          </a:ln>
        </p:spPr>
      </p:sp>
      <p:sp>
        <p:nvSpPr>
          <p:cNvPr id="30" name="Freeform 30"/>
          <p:cNvSpPr/>
          <p:nvPr/>
        </p:nvSpPr>
        <p:spPr>
          <a:xfrm>
            <a:off x="17391140" y="5782820"/>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31" name="TextBox 31"/>
          <p:cNvSpPr txBox="1"/>
          <p:nvPr/>
        </p:nvSpPr>
        <p:spPr>
          <a:xfrm>
            <a:off x="8675752" y="5783853"/>
            <a:ext cx="496244" cy="339568"/>
          </a:xfrm>
          <a:prstGeom prst="rect">
            <a:avLst/>
          </a:prstGeom>
        </p:spPr>
        <p:txBody>
          <a:bodyPr lIns="0" tIns="0" rIns="0" bIns="0" rtlCol="0" anchor="t">
            <a:spAutoFit/>
          </a:bodyPr>
          <a:lstStyle/>
          <a:p>
            <a:pPr algn="l">
              <a:lnSpc>
                <a:spcPts val="2738"/>
              </a:lnSpc>
            </a:pPr>
            <a:r>
              <a:rPr lang="en-US" sz="1956" spc="58">
                <a:solidFill>
                  <a:srgbClr val="000000"/>
                </a:solidFill>
                <a:latin typeface="Inter"/>
                <a:ea typeface="Inter"/>
                <a:cs typeface="Inter"/>
                <a:sym typeface="Inter"/>
              </a:rPr>
              <a:t>05</a:t>
            </a:r>
          </a:p>
        </p:txBody>
      </p:sp>
      <p:sp>
        <p:nvSpPr>
          <p:cNvPr id="32" name="TextBox 32"/>
          <p:cNvSpPr txBox="1"/>
          <p:nvPr/>
        </p:nvSpPr>
        <p:spPr>
          <a:xfrm>
            <a:off x="9612441" y="6746172"/>
            <a:ext cx="3987256"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Financial Plan</a:t>
            </a:r>
          </a:p>
        </p:txBody>
      </p:sp>
      <p:sp>
        <p:nvSpPr>
          <p:cNvPr id="33" name="AutoShape 33"/>
          <p:cNvSpPr/>
          <p:nvPr/>
        </p:nvSpPr>
        <p:spPr>
          <a:xfrm>
            <a:off x="8675752" y="7504549"/>
            <a:ext cx="9128243" cy="0"/>
          </a:xfrm>
          <a:prstGeom prst="line">
            <a:avLst/>
          </a:prstGeom>
          <a:ln w="19050" cap="flat">
            <a:solidFill>
              <a:srgbClr val="000000"/>
            </a:solidFill>
            <a:prstDash val="solid"/>
            <a:headEnd type="none" w="sm" len="sm"/>
            <a:tailEnd type="none" w="sm" len="sm"/>
          </a:ln>
        </p:spPr>
      </p:sp>
      <p:sp>
        <p:nvSpPr>
          <p:cNvPr id="34" name="Freeform 34"/>
          <p:cNvSpPr/>
          <p:nvPr/>
        </p:nvSpPr>
        <p:spPr>
          <a:xfrm>
            <a:off x="17391140" y="6793797"/>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35" name="TextBox 35"/>
          <p:cNvSpPr txBox="1"/>
          <p:nvPr/>
        </p:nvSpPr>
        <p:spPr>
          <a:xfrm>
            <a:off x="8675752" y="6794830"/>
            <a:ext cx="496244" cy="339568"/>
          </a:xfrm>
          <a:prstGeom prst="rect">
            <a:avLst/>
          </a:prstGeom>
        </p:spPr>
        <p:txBody>
          <a:bodyPr lIns="0" tIns="0" rIns="0" bIns="0" rtlCol="0" anchor="t">
            <a:spAutoFit/>
          </a:bodyPr>
          <a:lstStyle/>
          <a:p>
            <a:pPr algn="l">
              <a:lnSpc>
                <a:spcPts val="2738"/>
              </a:lnSpc>
            </a:pPr>
            <a:r>
              <a:rPr lang="en-US" sz="1956" spc="58">
                <a:solidFill>
                  <a:srgbClr val="000000"/>
                </a:solidFill>
                <a:latin typeface="Inter"/>
                <a:ea typeface="Inter"/>
                <a:cs typeface="Inter"/>
                <a:sym typeface="Inter"/>
              </a:rPr>
              <a:t>06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3834929" y="0"/>
            <a:ext cx="4391522" cy="10287000"/>
            <a:chOff x="0" y="0"/>
            <a:chExt cx="1156615" cy="2709333"/>
          </a:xfrm>
        </p:grpSpPr>
        <p:sp>
          <p:nvSpPr>
            <p:cNvPr id="3" name="Freeform 3"/>
            <p:cNvSpPr/>
            <p:nvPr/>
          </p:nvSpPr>
          <p:spPr>
            <a:xfrm>
              <a:off x="0" y="0"/>
              <a:ext cx="1156615" cy="2709333"/>
            </a:xfrm>
            <a:custGeom>
              <a:avLst/>
              <a:gdLst/>
              <a:ahLst/>
              <a:cxnLst/>
              <a:rect l="l" t="t" r="r" b="b"/>
              <a:pathLst>
                <a:path w="1156615" h="2709333">
                  <a:moveTo>
                    <a:pt x="0" y="0"/>
                  </a:moveTo>
                  <a:lnTo>
                    <a:pt x="1156615" y="0"/>
                  </a:lnTo>
                  <a:lnTo>
                    <a:pt x="1156615" y="2709333"/>
                  </a:lnTo>
                  <a:lnTo>
                    <a:pt x="0" y="2709333"/>
                  </a:lnTo>
                  <a:close/>
                </a:path>
              </a:pathLst>
            </a:custGeom>
            <a:solidFill>
              <a:srgbClr val="DBDBDD"/>
            </a:solidFill>
          </p:spPr>
        </p:sp>
        <p:sp>
          <p:nvSpPr>
            <p:cNvPr id="4" name="TextBox 4"/>
            <p:cNvSpPr txBox="1"/>
            <p:nvPr/>
          </p:nvSpPr>
          <p:spPr>
            <a:xfrm>
              <a:off x="0" y="-57150"/>
              <a:ext cx="1156615" cy="2766483"/>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rot="-5400000">
            <a:off x="2540937" y="9055470"/>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6" name="Group 6"/>
          <p:cNvGrpSpPr/>
          <p:nvPr/>
        </p:nvGrpSpPr>
        <p:grpSpPr>
          <a:xfrm>
            <a:off x="722665" y="310826"/>
            <a:ext cx="6820738" cy="8767619"/>
            <a:chOff x="0" y="0"/>
            <a:chExt cx="911698" cy="1171929"/>
          </a:xfrm>
        </p:grpSpPr>
        <p:sp>
          <p:nvSpPr>
            <p:cNvPr id="7" name="Freeform 7"/>
            <p:cNvSpPr/>
            <p:nvPr/>
          </p:nvSpPr>
          <p:spPr>
            <a:xfrm>
              <a:off x="0" y="0"/>
              <a:ext cx="911698" cy="1171929"/>
            </a:xfrm>
            <a:custGeom>
              <a:avLst/>
              <a:gdLst/>
              <a:ahLst/>
              <a:cxnLst/>
              <a:rect l="l" t="t" r="r" b="b"/>
              <a:pathLst>
                <a:path w="911698" h="1171929">
                  <a:moveTo>
                    <a:pt x="0" y="0"/>
                  </a:moveTo>
                  <a:lnTo>
                    <a:pt x="911698" y="0"/>
                  </a:lnTo>
                  <a:lnTo>
                    <a:pt x="911698" y="1171929"/>
                  </a:lnTo>
                  <a:lnTo>
                    <a:pt x="0" y="1171929"/>
                  </a:lnTo>
                  <a:close/>
                </a:path>
              </a:pathLst>
            </a:custGeom>
            <a:blipFill>
              <a:blip r:embed="rId3"/>
              <a:stretch>
                <a:fillRect l="-51816" r="-51816"/>
              </a:stretch>
            </a:blipFill>
          </p:spPr>
        </p:sp>
      </p:grpSp>
      <p:sp>
        <p:nvSpPr>
          <p:cNvPr id="8" name="Freeform 8"/>
          <p:cNvSpPr/>
          <p:nvPr/>
        </p:nvSpPr>
        <p:spPr>
          <a:xfrm rot="-5400000">
            <a:off x="0" y="8392474"/>
            <a:ext cx="1894526" cy="1894526"/>
          </a:xfrm>
          <a:custGeom>
            <a:avLst/>
            <a:gdLst/>
            <a:ahLst/>
            <a:cxnLst/>
            <a:rect l="l" t="t" r="r" b="b"/>
            <a:pathLst>
              <a:path w="1894526" h="1894526">
                <a:moveTo>
                  <a:pt x="1894526" y="0"/>
                </a:moveTo>
                <a:lnTo>
                  <a:pt x="1894526" y="1894526"/>
                </a:lnTo>
                <a:lnTo>
                  <a:pt x="0" y="1894526"/>
                </a:lnTo>
                <a:lnTo>
                  <a:pt x="0" y="0"/>
                </a:lnTo>
                <a:lnTo>
                  <a:pt x="1894526" y="0"/>
                </a:lnTo>
                <a:close/>
              </a:path>
            </a:pathLst>
          </a:custGeom>
          <a:blipFill>
            <a:blip>
              <a:extLst>
                <a:ext uri="{96DAC541-7B7A-43D3-8B79-37D633B846F1}">
                  <asvg:svgBlip xmlns:asvg="http://schemas.microsoft.com/office/drawing/2016/SVG/main" r:embed="rId4"/>
                </a:ext>
              </a:extLst>
            </a:blip>
            <a:stretch>
              <a:fillRect l="-17157" t="-17157"/>
            </a:stretch>
          </a:blipFill>
        </p:spPr>
      </p:sp>
      <p:sp>
        <p:nvSpPr>
          <p:cNvPr id="9" name="Freeform 9"/>
          <p:cNvSpPr/>
          <p:nvPr/>
        </p:nvSpPr>
        <p:spPr>
          <a:xfrm>
            <a:off x="17572730"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AutoShape 10"/>
          <p:cNvSpPr/>
          <p:nvPr/>
        </p:nvSpPr>
        <p:spPr>
          <a:xfrm>
            <a:off x="8226451" y="9817805"/>
            <a:ext cx="10061549" cy="0"/>
          </a:xfrm>
          <a:prstGeom prst="line">
            <a:avLst/>
          </a:prstGeom>
          <a:ln w="19050" cap="flat">
            <a:solidFill>
              <a:srgbClr val="000000"/>
            </a:solidFill>
            <a:prstDash val="solid"/>
            <a:headEnd type="none" w="sm" len="sm"/>
            <a:tailEnd type="none" w="sm" len="sm"/>
          </a:ln>
        </p:spPr>
      </p:sp>
      <p:sp>
        <p:nvSpPr>
          <p:cNvPr id="11" name="Freeform 11"/>
          <p:cNvSpPr/>
          <p:nvPr/>
        </p:nvSpPr>
        <p:spPr>
          <a:xfrm>
            <a:off x="8700958" y="3480186"/>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sp>
      <p:sp>
        <p:nvSpPr>
          <p:cNvPr id="12" name="Freeform 12"/>
          <p:cNvSpPr/>
          <p:nvPr/>
        </p:nvSpPr>
        <p:spPr>
          <a:xfrm>
            <a:off x="8700958" y="4750242"/>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a:off x="8700958" y="6091133"/>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Freeform 14"/>
          <p:cNvSpPr/>
          <p:nvPr/>
        </p:nvSpPr>
        <p:spPr>
          <a:xfrm>
            <a:off x="8700958" y="7197897"/>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10456290" y="815028"/>
            <a:ext cx="5201229"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Introduction</a:t>
            </a:r>
          </a:p>
        </p:txBody>
      </p:sp>
      <p:sp>
        <p:nvSpPr>
          <p:cNvPr id="16" name="TextBox 16"/>
          <p:cNvSpPr txBox="1"/>
          <p:nvPr/>
        </p:nvSpPr>
        <p:spPr>
          <a:xfrm>
            <a:off x="9555316" y="3198433"/>
            <a:ext cx="6283863" cy="895731"/>
          </a:xfrm>
          <a:prstGeom prst="rect">
            <a:avLst/>
          </a:prstGeom>
        </p:spPr>
        <p:txBody>
          <a:bodyPr lIns="0" tIns="0" rIns="0" bIns="0" rtlCol="0" anchor="t">
            <a:spAutoFit/>
          </a:bodyPr>
          <a:lstStyle/>
          <a:p>
            <a:pPr algn="l">
              <a:lnSpc>
                <a:spcPts val="3653"/>
              </a:lnSpc>
            </a:pPr>
            <a:r>
              <a:rPr lang="en-US" sz="2610" b="1" spc="78">
                <a:solidFill>
                  <a:srgbClr val="000000"/>
                </a:solidFill>
                <a:latin typeface="Inter Bold"/>
                <a:ea typeface="Inter Bold"/>
                <a:cs typeface="Inter Bold"/>
                <a:sym typeface="Inter Bold"/>
              </a:rPr>
              <a:t>This presentation presents CityFrame Tours</a:t>
            </a:r>
          </a:p>
        </p:txBody>
      </p:sp>
      <p:sp>
        <p:nvSpPr>
          <p:cNvPr id="17" name="TextBox 17"/>
          <p:cNvSpPr txBox="1"/>
          <p:nvPr/>
        </p:nvSpPr>
        <p:spPr>
          <a:xfrm>
            <a:off x="9555316" y="4468490"/>
            <a:ext cx="6283863" cy="895731"/>
          </a:xfrm>
          <a:prstGeom prst="rect">
            <a:avLst/>
          </a:prstGeom>
        </p:spPr>
        <p:txBody>
          <a:bodyPr lIns="0" tIns="0" rIns="0" bIns="0" rtlCol="0" anchor="t">
            <a:spAutoFit/>
          </a:bodyPr>
          <a:lstStyle/>
          <a:p>
            <a:pPr algn="just">
              <a:lnSpc>
                <a:spcPts val="3653"/>
              </a:lnSpc>
            </a:pPr>
            <a:r>
              <a:rPr lang="en-US" sz="2610" b="1" spc="78">
                <a:solidFill>
                  <a:srgbClr val="000000"/>
                </a:solidFill>
                <a:latin typeface="Inter Bold"/>
                <a:ea typeface="Inter Bold"/>
                <a:cs typeface="Inter Bold"/>
                <a:sym typeface="Inter Bold"/>
              </a:rPr>
              <a:t>A business offering curated travel experiences</a:t>
            </a:r>
          </a:p>
        </p:txBody>
      </p:sp>
      <p:sp>
        <p:nvSpPr>
          <p:cNvPr id="18" name="TextBox 18"/>
          <p:cNvSpPr txBox="1"/>
          <p:nvPr/>
        </p:nvSpPr>
        <p:spPr>
          <a:xfrm>
            <a:off x="9555316" y="5692317"/>
            <a:ext cx="6283863" cy="895731"/>
          </a:xfrm>
          <a:prstGeom prst="rect">
            <a:avLst/>
          </a:prstGeom>
        </p:spPr>
        <p:txBody>
          <a:bodyPr lIns="0" tIns="0" rIns="0" bIns="0" rtlCol="0" anchor="t">
            <a:spAutoFit/>
          </a:bodyPr>
          <a:lstStyle/>
          <a:p>
            <a:pPr algn="just">
              <a:lnSpc>
                <a:spcPts val="3653"/>
              </a:lnSpc>
            </a:pPr>
            <a:r>
              <a:rPr lang="en-US" sz="2610" b="1" spc="78">
                <a:solidFill>
                  <a:srgbClr val="000000"/>
                </a:solidFill>
                <a:latin typeface="Inter Bold"/>
                <a:ea typeface="Inter Bold"/>
                <a:cs typeface="Inter Bold"/>
                <a:sym typeface="Inter Bold"/>
              </a:rPr>
              <a:t>Focus on structured trips and convenience</a:t>
            </a:r>
          </a:p>
        </p:txBody>
      </p:sp>
      <p:sp>
        <p:nvSpPr>
          <p:cNvPr id="19" name="TextBox 19"/>
          <p:cNvSpPr txBox="1"/>
          <p:nvPr/>
        </p:nvSpPr>
        <p:spPr>
          <a:xfrm>
            <a:off x="9555316" y="6916144"/>
            <a:ext cx="6283863" cy="895731"/>
          </a:xfrm>
          <a:prstGeom prst="rect">
            <a:avLst/>
          </a:prstGeom>
        </p:spPr>
        <p:txBody>
          <a:bodyPr lIns="0" tIns="0" rIns="0" bIns="0" rtlCol="0" anchor="t">
            <a:spAutoFit/>
          </a:bodyPr>
          <a:lstStyle/>
          <a:p>
            <a:pPr algn="just">
              <a:lnSpc>
                <a:spcPts val="3653"/>
              </a:lnSpc>
            </a:pPr>
            <a:r>
              <a:rPr lang="en-US" sz="2610" b="1" spc="78">
                <a:solidFill>
                  <a:srgbClr val="000000"/>
                </a:solidFill>
                <a:latin typeface="Inter Bold"/>
                <a:ea typeface="Inter Bold"/>
                <a:cs typeface="Inter Bold"/>
                <a:sym typeface="Inter Bold"/>
              </a:rPr>
              <a:t>The aim is to explain the business idea and financial plan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3834929" y="0"/>
            <a:ext cx="4391522" cy="10287000"/>
            <a:chOff x="0" y="0"/>
            <a:chExt cx="1156615" cy="2709333"/>
          </a:xfrm>
        </p:grpSpPr>
        <p:sp>
          <p:nvSpPr>
            <p:cNvPr id="3" name="Freeform 3"/>
            <p:cNvSpPr/>
            <p:nvPr/>
          </p:nvSpPr>
          <p:spPr>
            <a:xfrm>
              <a:off x="0" y="0"/>
              <a:ext cx="1156615" cy="2709333"/>
            </a:xfrm>
            <a:custGeom>
              <a:avLst/>
              <a:gdLst/>
              <a:ahLst/>
              <a:cxnLst/>
              <a:rect l="l" t="t" r="r" b="b"/>
              <a:pathLst>
                <a:path w="1156615" h="2709333">
                  <a:moveTo>
                    <a:pt x="0" y="0"/>
                  </a:moveTo>
                  <a:lnTo>
                    <a:pt x="1156615" y="0"/>
                  </a:lnTo>
                  <a:lnTo>
                    <a:pt x="1156615" y="2709333"/>
                  </a:lnTo>
                  <a:lnTo>
                    <a:pt x="0" y="2709333"/>
                  </a:lnTo>
                  <a:close/>
                </a:path>
              </a:pathLst>
            </a:custGeom>
            <a:solidFill>
              <a:srgbClr val="DBDBDD"/>
            </a:solidFill>
          </p:spPr>
        </p:sp>
        <p:sp>
          <p:nvSpPr>
            <p:cNvPr id="4" name="TextBox 4"/>
            <p:cNvSpPr txBox="1"/>
            <p:nvPr/>
          </p:nvSpPr>
          <p:spPr>
            <a:xfrm>
              <a:off x="0" y="-57150"/>
              <a:ext cx="1156615" cy="2766483"/>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6" name="Group 6"/>
          <p:cNvGrpSpPr/>
          <p:nvPr/>
        </p:nvGrpSpPr>
        <p:grpSpPr>
          <a:xfrm>
            <a:off x="1028700" y="1143364"/>
            <a:ext cx="6616450" cy="8410242"/>
            <a:chOff x="0" y="0"/>
            <a:chExt cx="884427" cy="1124205"/>
          </a:xfrm>
        </p:grpSpPr>
        <p:sp>
          <p:nvSpPr>
            <p:cNvPr id="7" name="Freeform 7"/>
            <p:cNvSpPr/>
            <p:nvPr/>
          </p:nvSpPr>
          <p:spPr>
            <a:xfrm>
              <a:off x="0" y="0"/>
              <a:ext cx="884427" cy="1124205"/>
            </a:xfrm>
            <a:custGeom>
              <a:avLst/>
              <a:gdLst/>
              <a:ahLst/>
              <a:cxnLst/>
              <a:rect l="l" t="t" r="r" b="b"/>
              <a:pathLst>
                <a:path w="884427" h="1124205">
                  <a:moveTo>
                    <a:pt x="0" y="0"/>
                  </a:moveTo>
                  <a:lnTo>
                    <a:pt x="884427" y="0"/>
                  </a:lnTo>
                  <a:lnTo>
                    <a:pt x="884427" y="1124205"/>
                  </a:lnTo>
                  <a:lnTo>
                    <a:pt x="0" y="1124205"/>
                  </a:lnTo>
                  <a:close/>
                </a:path>
              </a:pathLst>
            </a:custGeom>
            <a:blipFill>
              <a:blip r:embed="rId3"/>
              <a:stretch>
                <a:fillRect l="-45392" r="-45392"/>
              </a:stretch>
            </a:blipFill>
          </p:spPr>
        </p:sp>
      </p:grpSp>
      <p:sp>
        <p:nvSpPr>
          <p:cNvPr id="8" name="Freeform 8"/>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a:off x="17468733"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AutoShape 10"/>
          <p:cNvSpPr/>
          <p:nvPr/>
        </p:nvSpPr>
        <p:spPr>
          <a:xfrm>
            <a:off x="8226451" y="9817805"/>
            <a:ext cx="10061549" cy="0"/>
          </a:xfrm>
          <a:prstGeom prst="line">
            <a:avLst/>
          </a:prstGeom>
          <a:ln w="19050" cap="flat">
            <a:solidFill>
              <a:srgbClr val="000000"/>
            </a:solidFill>
            <a:prstDash val="solid"/>
            <a:headEnd type="none" w="sm" len="sm"/>
            <a:tailEnd type="none" w="sm" len="sm"/>
          </a:ln>
        </p:spPr>
      </p:sp>
      <p:sp>
        <p:nvSpPr>
          <p:cNvPr id="11" name="Freeform 11"/>
          <p:cNvSpPr/>
          <p:nvPr/>
        </p:nvSpPr>
        <p:spPr>
          <a:xfrm>
            <a:off x="8909461" y="5436051"/>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a:off x="8909461" y="6706108"/>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a:off x="8909461" y="7976164"/>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TextBox 14"/>
          <p:cNvSpPr txBox="1"/>
          <p:nvPr/>
        </p:nvSpPr>
        <p:spPr>
          <a:xfrm>
            <a:off x="11062266" y="250862"/>
            <a:ext cx="3829595" cy="1094741"/>
          </a:xfrm>
          <a:prstGeom prst="rect">
            <a:avLst/>
          </a:prstGeom>
        </p:spPr>
        <p:txBody>
          <a:bodyPr lIns="0" tIns="0" rIns="0" bIns="0" rtlCol="0" anchor="t">
            <a:spAutoFit/>
          </a:bodyPr>
          <a:lstStyle/>
          <a:p>
            <a:pPr algn="l">
              <a:lnSpc>
                <a:spcPts val="8959"/>
              </a:lnSpc>
            </a:pPr>
            <a:r>
              <a:rPr lang="en-US" sz="6399" b="1">
                <a:solidFill>
                  <a:srgbClr val="000000"/>
                </a:solidFill>
                <a:latin typeface="Inter Bold"/>
                <a:ea typeface="Inter Bold"/>
                <a:cs typeface="Inter Bold"/>
                <a:sym typeface="Inter Bold"/>
              </a:rPr>
              <a:t>Overview</a:t>
            </a:r>
          </a:p>
        </p:txBody>
      </p:sp>
      <p:sp>
        <p:nvSpPr>
          <p:cNvPr id="15" name="TextBox 15"/>
          <p:cNvSpPr txBox="1"/>
          <p:nvPr/>
        </p:nvSpPr>
        <p:spPr>
          <a:xfrm>
            <a:off x="9122946" y="1321432"/>
            <a:ext cx="8345786"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 of the Business Idea</a:t>
            </a:r>
          </a:p>
        </p:txBody>
      </p:sp>
      <p:sp>
        <p:nvSpPr>
          <p:cNvPr id="16" name="TextBox 16"/>
          <p:cNvSpPr txBox="1"/>
          <p:nvPr/>
        </p:nvSpPr>
        <p:spPr>
          <a:xfrm>
            <a:off x="8909461" y="2911473"/>
            <a:ext cx="7601348" cy="18783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    CityFrame Tours is a London-based travel business offering curated short-break experiences in major European cities such as Paris, Prague, and Budapest. The business provides organised travel packages that include accommodation coordination, itinerary planning, and optional local activities for customers who want convenient and structured travel.</a:t>
            </a:r>
          </a:p>
        </p:txBody>
      </p:sp>
      <p:sp>
        <p:nvSpPr>
          <p:cNvPr id="17" name="TextBox 17"/>
          <p:cNvSpPr txBox="1"/>
          <p:nvPr/>
        </p:nvSpPr>
        <p:spPr>
          <a:xfrm>
            <a:off x="9789614" y="5300861"/>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Business Concept</a:t>
            </a:r>
          </a:p>
        </p:txBody>
      </p:sp>
      <p:sp>
        <p:nvSpPr>
          <p:cNvPr id="18" name="TextBox 18"/>
          <p:cNvSpPr txBox="1"/>
          <p:nvPr/>
        </p:nvSpPr>
        <p:spPr>
          <a:xfrm>
            <a:off x="9789614" y="5702184"/>
            <a:ext cx="6283863"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Curated short city-break trips for small groups of 8–12 customers.</a:t>
            </a:r>
          </a:p>
        </p:txBody>
      </p:sp>
      <p:sp>
        <p:nvSpPr>
          <p:cNvPr id="19" name="TextBox 19"/>
          <p:cNvSpPr txBox="1"/>
          <p:nvPr/>
        </p:nvSpPr>
        <p:spPr>
          <a:xfrm>
            <a:off x="9763737" y="6548314"/>
            <a:ext cx="3800674"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Service Offered</a:t>
            </a:r>
          </a:p>
        </p:txBody>
      </p:sp>
      <p:sp>
        <p:nvSpPr>
          <p:cNvPr id="20" name="TextBox 20"/>
          <p:cNvSpPr txBox="1"/>
          <p:nvPr/>
        </p:nvSpPr>
        <p:spPr>
          <a:xfrm>
            <a:off x="9763737" y="6949638"/>
            <a:ext cx="6309740"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Accommodation coordination, itinerary planning, and optional local experiences.</a:t>
            </a:r>
          </a:p>
        </p:txBody>
      </p:sp>
      <p:sp>
        <p:nvSpPr>
          <p:cNvPr id="21" name="TextBox 21"/>
          <p:cNvSpPr txBox="1"/>
          <p:nvPr/>
        </p:nvSpPr>
        <p:spPr>
          <a:xfrm>
            <a:off x="9789614" y="7816840"/>
            <a:ext cx="3800674"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Market Need</a:t>
            </a:r>
          </a:p>
        </p:txBody>
      </p:sp>
      <p:sp>
        <p:nvSpPr>
          <p:cNvPr id="22" name="TextBox 22"/>
          <p:cNvSpPr txBox="1"/>
          <p:nvPr/>
        </p:nvSpPr>
        <p:spPr>
          <a:xfrm>
            <a:off x="9789614" y="8218163"/>
            <a:ext cx="6283863"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The service saves time, reduces planning stress, and meets demand for convenient travel.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0" y="7349412"/>
            <a:ext cx="18288000" cy="2738428"/>
            <a:chOff x="0" y="0"/>
            <a:chExt cx="4816593" cy="721232"/>
          </a:xfrm>
        </p:grpSpPr>
        <p:sp>
          <p:nvSpPr>
            <p:cNvPr id="3" name="Freeform 3"/>
            <p:cNvSpPr/>
            <p:nvPr/>
          </p:nvSpPr>
          <p:spPr>
            <a:xfrm>
              <a:off x="0" y="0"/>
              <a:ext cx="4816592" cy="721232"/>
            </a:xfrm>
            <a:custGeom>
              <a:avLst/>
              <a:gdLst/>
              <a:ahLst/>
              <a:cxnLst/>
              <a:rect l="l" t="t" r="r" b="b"/>
              <a:pathLst>
                <a:path w="4816592" h="721232">
                  <a:moveTo>
                    <a:pt x="0" y="0"/>
                  </a:moveTo>
                  <a:lnTo>
                    <a:pt x="4816592" y="0"/>
                  </a:lnTo>
                  <a:lnTo>
                    <a:pt x="4816592" y="721232"/>
                  </a:lnTo>
                  <a:lnTo>
                    <a:pt x="0" y="721232"/>
                  </a:lnTo>
                  <a:close/>
                </a:path>
              </a:pathLst>
            </a:custGeom>
            <a:solidFill>
              <a:srgbClr val="DBDBDD"/>
            </a:solidFill>
          </p:spPr>
        </p:sp>
        <p:sp>
          <p:nvSpPr>
            <p:cNvPr id="4" name="TextBox 4"/>
            <p:cNvSpPr txBox="1"/>
            <p:nvPr/>
          </p:nvSpPr>
          <p:spPr>
            <a:xfrm>
              <a:off x="0" y="-57150"/>
              <a:ext cx="4816593" cy="778382"/>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7" name="Group 7"/>
          <p:cNvGrpSpPr/>
          <p:nvPr/>
        </p:nvGrpSpPr>
        <p:grpSpPr>
          <a:xfrm>
            <a:off x="1313521" y="6477958"/>
            <a:ext cx="6126983" cy="2780342"/>
            <a:chOff x="0" y="0"/>
            <a:chExt cx="2756601" cy="1250908"/>
          </a:xfrm>
        </p:grpSpPr>
        <p:sp>
          <p:nvSpPr>
            <p:cNvPr id="8" name="Freeform 8"/>
            <p:cNvSpPr/>
            <p:nvPr/>
          </p:nvSpPr>
          <p:spPr>
            <a:xfrm>
              <a:off x="0" y="0"/>
              <a:ext cx="2756601" cy="1250908"/>
            </a:xfrm>
            <a:custGeom>
              <a:avLst/>
              <a:gdLst/>
              <a:ahLst/>
              <a:cxnLst/>
              <a:rect l="l" t="t" r="r" b="b"/>
              <a:pathLst>
                <a:path w="2756601" h="1250908">
                  <a:moveTo>
                    <a:pt x="0" y="0"/>
                  </a:moveTo>
                  <a:lnTo>
                    <a:pt x="2756601" y="0"/>
                  </a:lnTo>
                  <a:lnTo>
                    <a:pt x="2756601" y="1250908"/>
                  </a:lnTo>
                  <a:lnTo>
                    <a:pt x="0" y="1250908"/>
                  </a:lnTo>
                  <a:close/>
                </a:path>
              </a:pathLst>
            </a:custGeom>
            <a:blipFill>
              <a:blip r:embed="rId4"/>
              <a:stretch>
                <a:fillRect t="-11978" b="-11978"/>
              </a:stretch>
            </a:blipFill>
          </p:spPr>
        </p:sp>
      </p:grpSp>
      <p:sp>
        <p:nvSpPr>
          <p:cNvPr id="9" name="Freeform 9"/>
          <p:cNvSpPr/>
          <p:nvPr/>
        </p:nvSpPr>
        <p:spPr>
          <a:xfrm>
            <a:off x="459367"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AutoShape 10"/>
          <p:cNvSpPr/>
          <p:nvPr/>
        </p:nvSpPr>
        <p:spPr>
          <a:xfrm flipH="1">
            <a:off x="532234" y="0"/>
            <a:ext cx="0" cy="4143590"/>
          </a:xfrm>
          <a:prstGeom prst="line">
            <a:avLst/>
          </a:prstGeom>
          <a:ln w="19050" cap="flat">
            <a:solidFill>
              <a:srgbClr val="000000"/>
            </a:solidFill>
            <a:prstDash val="solid"/>
            <a:headEnd type="none" w="sm" len="sm"/>
            <a:tailEnd type="none" w="sm" len="sm"/>
          </a:ln>
        </p:spPr>
      </p:sp>
      <p:sp>
        <p:nvSpPr>
          <p:cNvPr id="11" name="TextBox 11"/>
          <p:cNvSpPr txBox="1"/>
          <p:nvPr/>
        </p:nvSpPr>
        <p:spPr>
          <a:xfrm>
            <a:off x="1313521" y="815028"/>
            <a:ext cx="2609310"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LEGAL</a:t>
            </a:r>
          </a:p>
        </p:txBody>
      </p:sp>
      <p:sp>
        <p:nvSpPr>
          <p:cNvPr id="12" name="TextBox 12"/>
          <p:cNvSpPr txBox="1"/>
          <p:nvPr/>
        </p:nvSpPr>
        <p:spPr>
          <a:xfrm>
            <a:off x="1313521" y="1785944"/>
            <a:ext cx="5218621"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FORMAT</a:t>
            </a:r>
          </a:p>
        </p:txBody>
      </p:sp>
      <p:sp>
        <p:nvSpPr>
          <p:cNvPr id="13" name="TextBox 13"/>
          <p:cNvSpPr txBox="1"/>
          <p:nvPr/>
        </p:nvSpPr>
        <p:spPr>
          <a:xfrm>
            <a:off x="1028700" y="3541084"/>
            <a:ext cx="7219902" cy="2206587"/>
          </a:xfrm>
          <a:prstGeom prst="rect">
            <a:avLst/>
          </a:prstGeom>
        </p:spPr>
        <p:txBody>
          <a:bodyPr lIns="0" tIns="0" rIns="0" bIns="0" rtlCol="0" anchor="t">
            <a:spAutoFit/>
          </a:bodyPr>
          <a:lstStyle/>
          <a:p>
            <a:pPr algn="l">
              <a:lnSpc>
                <a:spcPts val="2969"/>
              </a:lnSpc>
            </a:pPr>
            <a:r>
              <a:rPr lang="en-US" sz="2121" spc="63">
                <a:solidFill>
                  <a:srgbClr val="000000"/>
                </a:solidFill>
                <a:latin typeface="Inter"/>
                <a:ea typeface="Inter"/>
                <a:cs typeface="Inter"/>
                <a:sym typeface="Inter"/>
              </a:rPr>
              <a:t>   CityFrame Tours operates as a Sole Trader business owned and managed by one individual. This structure is simple to set up, requires low initial costs, and allows full control over decision-making. It aligns with the business goal of starting small, minimising financial risk, and maintaining flexibility.</a:t>
            </a:r>
          </a:p>
        </p:txBody>
      </p:sp>
      <p:grpSp>
        <p:nvGrpSpPr>
          <p:cNvPr id="14" name="Group 14"/>
          <p:cNvGrpSpPr/>
          <p:nvPr/>
        </p:nvGrpSpPr>
        <p:grpSpPr>
          <a:xfrm>
            <a:off x="9020730" y="2893766"/>
            <a:ext cx="8407125" cy="1458080"/>
            <a:chOff x="0" y="0"/>
            <a:chExt cx="2214222" cy="384021"/>
          </a:xfrm>
        </p:grpSpPr>
        <p:sp>
          <p:nvSpPr>
            <p:cNvPr id="15" name="Freeform 15"/>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16" name="TextBox 16"/>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17" name="TextBox 17"/>
          <p:cNvSpPr txBox="1"/>
          <p:nvPr/>
        </p:nvSpPr>
        <p:spPr>
          <a:xfrm>
            <a:off x="9484925" y="3716728"/>
            <a:ext cx="5964306" cy="306705"/>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Sole Trader – full ownership and control.</a:t>
            </a:r>
          </a:p>
        </p:txBody>
      </p:sp>
      <p:grpSp>
        <p:nvGrpSpPr>
          <p:cNvPr id="18" name="Group 18"/>
          <p:cNvGrpSpPr/>
          <p:nvPr/>
        </p:nvGrpSpPr>
        <p:grpSpPr>
          <a:xfrm>
            <a:off x="9484925" y="2742953"/>
            <a:ext cx="1931444" cy="341607"/>
            <a:chOff x="0" y="0"/>
            <a:chExt cx="508693" cy="89971"/>
          </a:xfrm>
        </p:grpSpPr>
        <p:sp>
          <p:nvSpPr>
            <p:cNvPr id="19" name="Freeform 19"/>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0" name="TextBox 20"/>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21" name="TextBox 21"/>
          <p:cNvSpPr txBox="1"/>
          <p:nvPr/>
        </p:nvSpPr>
        <p:spPr>
          <a:xfrm>
            <a:off x="9484925" y="3273556"/>
            <a:ext cx="2798207"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Legal Structure</a:t>
            </a:r>
          </a:p>
        </p:txBody>
      </p:sp>
      <p:grpSp>
        <p:nvGrpSpPr>
          <p:cNvPr id="22" name="Group 22"/>
          <p:cNvGrpSpPr/>
          <p:nvPr/>
        </p:nvGrpSpPr>
        <p:grpSpPr>
          <a:xfrm>
            <a:off x="9020730" y="4752306"/>
            <a:ext cx="8407125" cy="1458080"/>
            <a:chOff x="0" y="0"/>
            <a:chExt cx="2214222" cy="384021"/>
          </a:xfrm>
        </p:grpSpPr>
        <p:sp>
          <p:nvSpPr>
            <p:cNvPr id="23" name="Freeform 23"/>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24" name="TextBox 24"/>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25" name="TextBox 25"/>
          <p:cNvSpPr txBox="1"/>
          <p:nvPr/>
        </p:nvSpPr>
        <p:spPr>
          <a:xfrm>
            <a:off x="9484925" y="5575268"/>
            <a:ext cx="6558261" cy="621030"/>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Quick decision-making and operational flexibility.</a:t>
            </a:r>
          </a:p>
          <a:p>
            <a:pPr algn="l">
              <a:lnSpc>
                <a:spcPts val="2520"/>
              </a:lnSpc>
            </a:pPr>
            <a:endParaRPr lang="en-US" sz="1800" spc="54">
              <a:solidFill>
                <a:srgbClr val="FAFAFA"/>
              </a:solidFill>
              <a:latin typeface="Inter"/>
              <a:ea typeface="Inter"/>
              <a:cs typeface="Inter"/>
              <a:sym typeface="Inter"/>
            </a:endParaRPr>
          </a:p>
        </p:txBody>
      </p:sp>
      <p:grpSp>
        <p:nvGrpSpPr>
          <p:cNvPr id="26" name="Group 26"/>
          <p:cNvGrpSpPr/>
          <p:nvPr/>
        </p:nvGrpSpPr>
        <p:grpSpPr>
          <a:xfrm>
            <a:off x="9484925" y="4601494"/>
            <a:ext cx="1931444" cy="341607"/>
            <a:chOff x="0" y="0"/>
            <a:chExt cx="508693" cy="89971"/>
          </a:xfrm>
        </p:grpSpPr>
        <p:sp>
          <p:nvSpPr>
            <p:cNvPr id="27" name="Freeform 27"/>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8" name="TextBox 28"/>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29" name="TextBox 29"/>
          <p:cNvSpPr txBox="1"/>
          <p:nvPr/>
        </p:nvSpPr>
        <p:spPr>
          <a:xfrm>
            <a:off x="9484925" y="5132096"/>
            <a:ext cx="3739368"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Reason for Choice</a:t>
            </a:r>
          </a:p>
        </p:txBody>
      </p:sp>
      <p:grpSp>
        <p:nvGrpSpPr>
          <p:cNvPr id="30" name="Group 30"/>
          <p:cNvGrpSpPr/>
          <p:nvPr/>
        </p:nvGrpSpPr>
        <p:grpSpPr>
          <a:xfrm>
            <a:off x="9020730" y="6610847"/>
            <a:ext cx="8407125" cy="1458080"/>
            <a:chOff x="0" y="0"/>
            <a:chExt cx="2214222" cy="384021"/>
          </a:xfrm>
        </p:grpSpPr>
        <p:sp>
          <p:nvSpPr>
            <p:cNvPr id="31" name="Freeform 31"/>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32" name="TextBox 32"/>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33" name="TextBox 33"/>
          <p:cNvSpPr txBox="1"/>
          <p:nvPr/>
        </p:nvSpPr>
        <p:spPr>
          <a:xfrm>
            <a:off x="9484925" y="7433808"/>
            <a:ext cx="6884197" cy="306705"/>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Easy to scale and expand the business in the future.</a:t>
            </a:r>
          </a:p>
        </p:txBody>
      </p:sp>
      <p:grpSp>
        <p:nvGrpSpPr>
          <p:cNvPr id="34" name="Group 34"/>
          <p:cNvGrpSpPr/>
          <p:nvPr/>
        </p:nvGrpSpPr>
        <p:grpSpPr>
          <a:xfrm>
            <a:off x="9484925" y="6460034"/>
            <a:ext cx="1931444" cy="341607"/>
            <a:chOff x="0" y="0"/>
            <a:chExt cx="508693" cy="89971"/>
          </a:xfrm>
        </p:grpSpPr>
        <p:sp>
          <p:nvSpPr>
            <p:cNvPr id="35" name="Freeform 35"/>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36" name="TextBox 36"/>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37" name="TextBox 37"/>
          <p:cNvSpPr txBox="1"/>
          <p:nvPr/>
        </p:nvSpPr>
        <p:spPr>
          <a:xfrm>
            <a:off x="9484925" y="6990637"/>
            <a:ext cx="3739368"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Business Goal Alignment</a:t>
            </a:r>
          </a:p>
        </p:txBody>
      </p:sp>
      <p:sp>
        <p:nvSpPr>
          <p:cNvPr id="38" name="TextBox 38"/>
          <p:cNvSpPr txBox="1"/>
          <p:nvPr/>
        </p:nvSpPr>
        <p:spPr>
          <a:xfrm>
            <a:off x="16369121" y="3283081"/>
            <a:ext cx="564243" cy="306705"/>
          </a:xfrm>
          <a:prstGeom prst="rect">
            <a:avLst/>
          </a:prstGeom>
        </p:spPr>
        <p:txBody>
          <a:bodyPr lIns="0" tIns="0" rIns="0" bIns="0" rtlCol="0" anchor="t">
            <a:spAutoFit/>
          </a:bodyPr>
          <a:lstStyle/>
          <a:p>
            <a:pPr algn="r">
              <a:lnSpc>
                <a:spcPts val="2520"/>
              </a:lnSpc>
            </a:pPr>
            <a:r>
              <a:rPr lang="en-US" sz="1800" spc="54">
                <a:solidFill>
                  <a:srgbClr val="FAFAFA"/>
                </a:solidFill>
                <a:latin typeface="Inter"/>
                <a:ea typeface="Inter"/>
                <a:cs typeface="Inter"/>
                <a:sym typeface="Inter"/>
              </a:rPr>
              <a:t>01</a:t>
            </a:r>
          </a:p>
        </p:txBody>
      </p:sp>
      <p:sp>
        <p:nvSpPr>
          <p:cNvPr id="39" name="TextBox 39"/>
          <p:cNvSpPr txBox="1"/>
          <p:nvPr/>
        </p:nvSpPr>
        <p:spPr>
          <a:xfrm>
            <a:off x="16369121" y="5158132"/>
            <a:ext cx="564243" cy="306705"/>
          </a:xfrm>
          <a:prstGeom prst="rect">
            <a:avLst/>
          </a:prstGeom>
        </p:spPr>
        <p:txBody>
          <a:bodyPr lIns="0" tIns="0" rIns="0" bIns="0" rtlCol="0" anchor="t">
            <a:spAutoFit/>
          </a:bodyPr>
          <a:lstStyle/>
          <a:p>
            <a:pPr algn="r">
              <a:lnSpc>
                <a:spcPts val="2520"/>
              </a:lnSpc>
            </a:pPr>
            <a:r>
              <a:rPr lang="en-US" sz="1800" spc="54">
                <a:solidFill>
                  <a:srgbClr val="FAFAFA"/>
                </a:solidFill>
                <a:latin typeface="Inter"/>
                <a:ea typeface="Inter"/>
                <a:cs typeface="Inter"/>
                <a:sym typeface="Inter"/>
              </a:rPr>
              <a:t>02</a:t>
            </a:r>
          </a:p>
        </p:txBody>
      </p:sp>
      <p:sp>
        <p:nvSpPr>
          <p:cNvPr id="40" name="TextBox 40"/>
          <p:cNvSpPr txBox="1"/>
          <p:nvPr/>
        </p:nvSpPr>
        <p:spPr>
          <a:xfrm>
            <a:off x="16369121" y="7033182"/>
            <a:ext cx="564243" cy="306705"/>
          </a:xfrm>
          <a:prstGeom prst="rect">
            <a:avLst/>
          </a:prstGeom>
        </p:spPr>
        <p:txBody>
          <a:bodyPr lIns="0" tIns="0" rIns="0" bIns="0" rtlCol="0" anchor="t">
            <a:spAutoFit/>
          </a:bodyPr>
          <a:lstStyle/>
          <a:p>
            <a:pPr algn="r">
              <a:lnSpc>
                <a:spcPts val="2520"/>
              </a:lnSpc>
            </a:pPr>
            <a:r>
              <a:rPr lang="en-US" sz="1800" spc="54">
                <a:solidFill>
                  <a:srgbClr val="FAFAFA"/>
                </a:solidFill>
                <a:latin typeface="Inter"/>
                <a:ea typeface="Inter"/>
                <a:cs typeface="Inter"/>
                <a:sym typeface="Inter"/>
              </a:rPr>
              <a:t>03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14524565" y="0"/>
            <a:ext cx="3763435" cy="10287000"/>
            <a:chOff x="0" y="0"/>
            <a:chExt cx="991193" cy="2709333"/>
          </a:xfrm>
        </p:grpSpPr>
        <p:sp>
          <p:nvSpPr>
            <p:cNvPr id="3" name="Freeform 3"/>
            <p:cNvSpPr/>
            <p:nvPr/>
          </p:nvSpPr>
          <p:spPr>
            <a:xfrm>
              <a:off x="0" y="0"/>
              <a:ext cx="991193" cy="2709333"/>
            </a:xfrm>
            <a:custGeom>
              <a:avLst/>
              <a:gdLst/>
              <a:ahLst/>
              <a:cxnLst/>
              <a:rect l="l" t="t" r="r" b="b"/>
              <a:pathLst>
                <a:path w="991193" h="2709333">
                  <a:moveTo>
                    <a:pt x="0" y="0"/>
                  </a:moveTo>
                  <a:lnTo>
                    <a:pt x="991193" y="0"/>
                  </a:lnTo>
                  <a:lnTo>
                    <a:pt x="991193" y="2709333"/>
                  </a:lnTo>
                  <a:lnTo>
                    <a:pt x="0" y="2709333"/>
                  </a:lnTo>
                  <a:close/>
                </a:path>
              </a:pathLst>
            </a:custGeom>
            <a:solidFill>
              <a:srgbClr val="DBDBDD"/>
            </a:solidFill>
          </p:spPr>
        </p:sp>
        <p:sp>
          <p:nvSpPr>
            <p:cNvPr id="4" name="TextBox 4"/>
            <p:cNvSpPr txBox="1"/>
            <p:nvPr/>
          </p:nvSpPr>
          <p:spPr>
            <a:xfrm>
              <a:off x="0" y="-57150"/>
              <a:ext cx="991193" cy="2766483"/>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9933821" y="2323107"/>
            <a:ext cx="7110084" cy="3892278"/>
            <a:chOff x="0" y="0"/>
            <a:chExt cx="3198910" cy="1751181"/>
          </a:xfrm>
        </p:grpSpPr>
        <p:sp>
          <p:nvSpPr>
            <p:cNvPr id="6" name="Freeform 6"/>
            <p:cNvSpPr/>
            <p:nvPr/>
          </p:nvSpPr>
          <p:spPr>
            <a:xfrm>
              <a:off x="0" y="0"/>
              <a:ext cx="3198910" cy="1751181"/>
            </a:xfrm>
            <a:custGeom>
              <a:avLst/>
              <a:gdLst/>
              <a:ahLst/>
              <a:cxnLst/>
              <a:rect l="l" t="t" r="r" b="b"/>
              <a:pathLst>
                <a:path w="3198910" h="1751181">
                  <a:moveTo>
                    <a:pt x="0" y="0"/>
                  </a:moveTo>
                  <a:lnTo>
                    <a:pt x="3198910" y="0"/>
                  </a:lnTo>
                  <a:lnTo>
                    <a:pt x="3198910" y="1751181"/>
                  </a:lnTo>
                  <a:lnTo>
                    <a:pt x="0" y="1751181"/>
                  </a:lnTo>
                  <a:close/>
                </a:path>
              </a:pathLst>
            </a:custGeom>
            <a:blipFill>
              <a:blip r:embed="rId2"/>
              <a:stretch>
                <a:fillRect t="-18501" b="-18501"/>
              </a:stretch>
            </a:blipFill>
          </p:spPr>
        </p:sp>
      </p:grpSp>
      <p:sp>
        <p:nvSpPr>
          <p:cNvPr id="7" name="Freeform 7"/>
          <p:cNvSpPr/>
          <p:nvPr/>
        </p:nvSpPr>
        <p:spPr>
          <a:xfrm>
            <a:off x="9144000" y="3780920"/>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AutoShape 8"/>
          <p:cNvSpPr/>
          <p:nvPr/>
        </p:nvSpPr>
        <p:spPr>
          <a:xfrm flipH="1" flipV="1">
            <a:off x="0" y="9762810"/>
            <a:ext cx="14524565" cy="0"/>
          </a:xfrm>
          <a:prstGeom prst="line">
            <a:avLst/>
          </a:prstGeom>
          <a:ln w="19050" cap="flat">
            <a:solidFill>
              <a:srgbClr val="000000"/>
            </a:solidFill>
            <a:prstDash val="solid"/>
            <a:headEnd type="none" w="sm" len="sm"/>
            <a:tailEnd type="none" w="sm" len="sm"/>
          </a:ln>
        </p:spPr>
      </p:sp>
      <p:sp>
        <p:nvSpPr>
          <p:cNvPr id="9" name="Freeform 9"/>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11" name="Group 11"/>
          <p:cNvGrpSpPr/>
          <p:nvPr/>
        </p:nvGrpSpPr>
        <p:grpSpPr>
          <a:xfrm>
            <a:off x="1746011" y="3389181"/>
            <a:ext cx="5723302" cy="651635"/>
            <a:chOff x="0" y="0"/>
            <a:chExt cx="1507372" cy="171624"/>
          </a:xfrm>
        </p:grpSpPr>
        <p:sp>
          <p:nvSpPr>
            <p:cNvPr id="12" name="Freeform 12"/>
            <p:cNvSpPr/>
            <p:nvPr/>
          </p:nvSpPr>
          <p:spPr>
            <a:xfrm>
              <a:off x="0" y="0"/>
              <a:ext cx="1507372" cy="171624"/>
            </a:xfrm>
            <a:custGeom>
              <a:avLst/>
              <a:gdLst/>
              <a:ahLst/>
              <a:cxnLst/>
              <a:rect l="l" t="t" r="r" b="b"/>
              <a:pathLst>
                <a:path w="1507372" h="171624">
                  <a:moveTo>
                    <a:pt x="68988" y="0"/>
                  </a:moveTo>
                  <a:lnTo>
                    <a:pt x="1438384" y="0"/>
                  </a:lnTo>
                  <a:cubicBezTo>
                    <a:pt x="1476485" y="0"/>
                    <a:pt x="1507372" y="30887"/>
                    <a:pt x="1507372" y="68988"/>
                  </a:cubicBezTo>
                  <a:lnTo>
                    <a:pt x="1507372" y="102636"/>
                  </a:lnTo>
                  <a:cubicBezTo>
                    <a:pt x="1507372" y="140737"/>
                    <a:pt x="1476485" y="171624"/>
                    <a:pt x="1438384" y="171624"/>
                  </a:cubicBezTo>
                  <a:lnTo>
                    <a:pt x="68988" y="171624"/>
                  </a:lnTo>
                  <a:cubicBezTo>
                    <a:pt x="30887" y="171624"/>
                    <a:pt x="0" y="140737"/>
                    <a:pt x="0" y="102636"/>
                  </a:cubicBezTo>
                  <a:lnTo>
                    <a:pt x="0" y="68988"/>
                  </a:lnTo>
                  <a:cubicBezTo>
                    <a:pt x="0" y="30887"/>
                    <a:pt x="30887" y="0"/>
                    <a:pt x="68988" y="0"/>
                  </a:cubicBezTo>
                  <a:close/>
                </a:path>
              </a:pathLst>
            </a:custGeom>
            <a:solidFill>
              <a:srgbClr val="830001"/>
            </a:solidFill>
          </p:spPr>
        </p:sp>
        <p:sp>
          <p:nvSpPr>
            <p:cNvPr id="13" name="TextBox 13"/>
            <p:cNvSpPr txBox="1"/>
            <p:nvPr/>
          </p:nvSpPr>
          <p:spPr>
            <a:xfrm>
              <a:off x="0" y="-38100"/>
              <a:ext cx="1507372" cy="209724"/>
            </a:xfrm>
            <a:prstGeom prst="rect">
              <a:avLst/>
            </a:prstGeom>
          </p:spPr>
          <p:txBody>
            <a:bodyPr lIns="50800" tIns="50800" rIns="50800" bIns="50800" rtlCol="0" anchor="ctr"/>
            <a:lstStyle/>
            <a:p>
              <a:pPr algn="ctr">
                <a:lnSpc>
                  <a:spcPts val="2520"/>
                </a:lnSpc>
              </a:pPr>
              <a:r>
                <a:rPr lang="en-US" sz="1800" spc="54">
                  <a:solidFill>
                    <a:srgbClr val="FFFFFF"/>
                  </a:solidFill>
                  <a:latin typeface="Inter"/>
                  <a:ea typeface="Inter"/>
                  <a:cs typeface="Inter"/>
                  <a:sym typeface="Inter"/>
                </a:rPr>
                <a:t>Founder (Owner)</a:t>
              </a:r>
            </a:p>
          </p:txBody>
        </p:sp>
      </p:grpSp>
      <p:grpSp>
        <p:nvGrpSpPr>
          <p:cNvPr id="14" name="Group 14"/>
          <p:cNvGrpSpPr/>
          <p:nvPr/>
        </p:nvGrpSpPr>
        <p:grpSpPr>
          <a:xfrm>
            <a:off x="1746011" y="4568702"/>
            <a:ext cx="5723302" cy="651635"/>
            <a:chOff x="0" y="0"/>
            <a:chExt cx="1507372" cy="171624"/>
          </a:xfrm>
        </p:grpSpPr>
        <p:sp>
          <p:nvSpPr>
            <p:cNvPr id="15" name="Freeform 15"/>
            <p:cNvSpPr/>
            <p:nvPr/>
          </p:nvSpPr>
          <p:spPr>
            <a:xfrm>
              <a:off x="0" y="0"/>
              <a:ext cx="1507372" cy="171624"/>
            </a:xfrm>
            <a:custGeom>
              <a:avLst/>
              <a:gdLst/>
              <a:ahLst/>
              <a:cxnLst/>
              <a:rect l="l" t="t" r="r" b="b"/>
              <a:pathLst>
                <a:path w="1507372" h="171624">
                  <a:moveTo>
                    <a:pt x="68988" y="0"/>
                  </a:moveTo>
                  <a:lnTo>
                    <a:pt x="1438384" y="0"/>
                  </a:lnTo>
                  <a:cubicBezTo>
                    <a:pt x="1476485" y="0"/>
                    <a:pt x="1507372" y="30887"/>
                    <a:pt x="1507372" y="68988"/>
                  </a:cubicBezTo>
                  <a:lnTo>
                    <a:pt x="1507372" y="102636"/>
                  </a:lnTo>
                  <a:cubicBezTo>
                    <a:pt x="1507372" y="140737"/>
                    <a:pt x="1476485" y="171624"/>
                    <a:pt x="1438384" y="171624"/>
                  </a:cubicBezTo>
                  <a:lnTo>
                    <a:pt x="68988" y="171624"/>
                  </a:lnTo>
                  <a:cubicBezTo>
                    <a:pt x="30887" y="171624"/>
                    <a:pt x="0" y="140737"/>
                    <a:pt x="0" y="102636"/>
                  </a:cubicBezTo>
                  <a:lnTo>
                    <a:pt x="0" y="68988"/>
                  </a:lnTo>
                  <a:cubicBezTo>
                    <a:pt x="0" y="30887"/>
                    <a:pt x="30887" y="0"/>
                    <a:pt x="68988" y="0"/>
                  </a:cubicBezTo>
                  <a:close/>
                </a:path>
              </a:pathLst>
            </a:custGeom>
            <a:solidFill>
              <a:srgbClr val="830001"/>
            </a:solidFill>
          </p:spPr>
        </p:sp>
        <p:sp>
          <p:nvSpPr>
            <p:cNvPr id="16" name="TextBox 16"/>
            <p:cNvSpPr txBox="1"/>
            <p:nvPr/>
          </p:nvSpPr>
          <p:spPr>
            <a:xfrm>
              <a:off x="0" y="-38100"/>
              <a:ext cx="1507372" cy="209724"/>
            </a:xfrm>
            <a:prstGeom prst="rect">
              <a:avLst/>
            </a:prstGeom>
          </p:spPr>
          <p:txBody>
            <a:bodyPr lIns="50800" tIns="50800" rIns="50800" bIns="50800" rtlCol="0" anchor="ctr"/>
            <a:lstStyle/>
            <a:p>
              <a:pPr algn="ctr">
                <a:lnSpc>
                  <a:spcPts val="2520"/>
                </a:lnSpc>
              </a:pPr>
              <a:endParaRPr/>
            </a:p>
          </p:txBody>
        </p:sp>
      </p:grpSp>
      <p:grpSp>
        <p:nvGrpSpPr>
          <p:cNvPr id="17" name="Group 17"/>
          <p:cNvGrpSpPr/>
          <p:nvPr/>
        </p:nvGrpSpPr>
        <p:grpSpPr>
          <a:xfrm>
            <a:off x="38905" y="5780426"/>
            <a:ext cx="2688452" cy="804652"/>
            <a:chOff x="0" y="0"/>
            <a:chExt cx="708070" cy="211925"/>
          </a:xfrm>
        </p:grpSpPr>
        <p:sp>
          <p:nvSpPr>
            <p:cNvPr id="18" name="Freeform 18"/>
            <p:cNvSpPr/>
            <p:nvPr/>
          </p:nvSpPr>
          <p:spPr>
            <a:xfrm>
              <a:off x="0" y="0"/>
              <a:ext cx="708070" cy="211925"/>
            </a:xfrm>
            <a:custGeom>
              <a:avLst/>
              <a:gdLst/>
              <a:ahLst/>
              <a:cxnLst/>
              <a:rect l="l" t="t" r="r" b="b"/>
              <a:pathLst>
                <a:path w="708070" h="211925">
                  <a:moveTo>
                    <a:pt x="105962" y="0"/>
                  </a:moveTo>
                  <a:lnTo>
                    <a:pt x="602107" y="0"/>
                  </a:lnTo>
                  <a:cubicBezTo>
                    <a:pt x="660629" y="0"/>
                    <a:pt x="708070" y="47441"/>
                    <a:pt x="708070" y="105962"/>
                  </a:cubicBezTo>
                  <a:lnTo>
                    <a:pt x="708070" y="105962"/>
                  </a:lnTo>
                  <a:cubicBezTo>
                    <a:pt x="708070" y="164484"/>
                    <a:pt x="660629" y="211925"/>
                    <a:pt x="602107" y="211925"/>
                  </a:cubicBezTo>
                  <a:lnTo>
                    <a:pt x="105962" y="211925"/>
                  </a:lnTo>
                  <a:cubicBezTo>
                    <a:pt x="47441" y="211925"/>
                    <a:pt x="0" y="164484"/>
                    <a:pt x="0" y="105962"/>
                  </a:cubicBezTo>
                  <a:lnTo>
                    <a:pt x="0" y="105962"/>
                  </a:lnTo>
                  <a:cubicBezTo>
                    <a:pt x="0" y="47441"/>
                    <a:pt x="47441" y="0"/>
                    <a:pt x="105962" y="0"/>
                  </a:cubicBezTo>
                  <a:close/>
                </a:path>
              </a:pathLst>
            </a:custGeom>
            <a:solidFill>
              <a:srgbClr val="830001"/>
            </a:solidFill>
          </p:spPr>
        </p:sp>
        <p:sp>
          <p:nvSpPr>
            <p:cNvPr id="19" name="TextBox 19"/>
            <p:cNvSpPr txBox="1"/>
            <p:nvPr/>
          </p:nvSpPr>
          <p:spPr>
            <a:xfrm>
              <a:off x="0" y="-38100"/>
              <a:ext cx="708070" cy="250025"/>
            </a:xfrm>
            <a:prstGeom prst="rect">
              <a:avLst/>
            </a:prstGeom>
          </p:spPr>
          <p:txBody>
            <a:bodyPr lIns="50800" tIns="50800" rIns="50800" bIns="50800" rtlCol="0" anchor="ctr"/>
            <a:lstStyle/>
            <a:p>
              <a:pPr algn="ctr">
                <a:lnSpc>
                  <a:spcPts val="2520"/>
                </a:lnSpc>
              </a:pPr>
              <a:endParaRPr/>
            </a:p>
          </p:txBody>
        </p:sp>
      </p:grpSp>
      <p:grpSp>
        <p:nvGrpSpPr>
          <p:cNvPr id="20" name="Group 20"/>
          <p:cNvGrpSpPr/>
          <p:nvPr/>
        </p:nvGrpSpPr>
        <p:grpSpPr>
          <a:xfrm>
            <a:off x="6884201" y="5813059"/>
            <a:ext cx="2688452" cy="804652"/>
            <a:chOff x="0" y="0"/>
            <a:chExt cx="708070" cy="211925"/>
          </a:xfrm>
        </p:grpSpPr>
        <p:sp>
          <p:nvSpPr>
            <p:cNvPr id="21" name="Freeform 21"/>
            <p:cNvSpPr/>
            <p:nvPr/>
          </p:nvSpPr>
          <p:spPr>
            <a:xfrm>
              <a:off x="0" y="0"/>
              <a:ext cx="708070" cy="211925"/>
            </a:xfrm>
            <a:custGeom>
              <a:avLst/>
              <a:gdLst/>
              <a:ahLst/>
              <a:cxnLst/>
              <a:rect l="l" t="t" r="r" b="b"/>
              <a:pathLst>
                <a:path w="708070" h="211925">
                  <a:moveTo>
                    <a:pt x="105962" y="0"/>
                  </a:moveTo>
                  <a:lnTo>
                    <a:pt x="602107" y="0"/>
                  </a:lnTo>
                  <a:cubicBezTo>
                    <a:pt x="660629" y="0"/>
                    <a:pt x="708070" y="47441"/>
                    <a:pt x="708070" y="105962"/>
                  </a:cubicBezTo>
                  <a:lnTo>
                    <a:pt x="708070" y="105962"/>
                  </a:lnTo>
                  <a:cubicBezTo>
                    <a:pt x="708070" y="164484"/>
                    <a:pt x="660629" y="211925"/>
                    <a:pt x="602107" y="211925"/>
                  </a:cubicBezTo>
                  <a:lnTo>
                    <a:pt x="105962" y="211925"/>
                  </a:lnTo>
                  <a:cubicBezTo>
                    <a:pt x="47441" y="211925"/>
                    <a:pt x="0" y="164484"/>
                    <a:pt x="0" y="105962"/>
                  </a:cubicBezTo>
                  <a:lnTo>
                    <a:pt x="0" y="105962"/>
                  </a:lnTo>
                  <a:cubicBezTo>
                    <a:pt x="0" y="47441"/>
                    <a:pt x="47441" y="0"/>
                    <a:pt x="105962" y="0"/>
                  </a:cubicBezTo>
                  <a:close/>
                </a:path>
              </a:pathLst>
            </a:custGeom>
            <a:solidFill>
              <a:srgbClr val="830001"/>
            </a:solidFill>
          </p:spPr>
        </p:sp>
        <p:sp>
          <p:nvSpPr>
            <p:cNvPr id="22" name="TextBox 22"/>
            <p:cNvSpPr txBox="1"/>
            <p:nvPr/>
          </p:nvSpPr>
          <p:spPr>
            <a:xfrm>
              <a:off x="0" y="-38100"/>
              <a:ext cx="708070" cy="250025"/>
            </a:xfrm>
            <a:prstGeom prst="rect">
              <a:avLst/>
            </a:prstGeom>
          </p:spPr>
          <p:txBody>
            <a:bodyPr lIns="50800" tIns="50800" rIns="50800" bIns="50800" rtlCol="0" anchor="ctr"/>
            <a:lstStyle/>
            <a:p>
              <a:pPr algn="ctr">
                <a:lnSpc>
                  <a:spcPts val="2520"/>
                </a:lnSpc>
              </a:pPr>
              <a:endParaRPr/>
            </a:p>
          </p:txBody>
        </p:sp>
      </p:grpSp>
      <p:grpSp>
        <p:nvGrpSpPr>
          <p:cNvPr id="23" name="Group 23"/>
          <p:cNvGrpSpPr/>
          <p:nvPr/>
        </p:nvGrpSpPr>
        <p:grpSpPr>
          <a:xfrm>
            <a:off x="1224599" y="7605224"/>
            <a:ext cx="3439880" cy="804652"/>
            <a:chOff x="0" y="0"/>
            <a:chExt cx="905977" cy="211925"/>
          </a:xfrm>
        </p:grpSpPr>
        <p:sp>
          <p:nvSpPr>
            <p:cNvPr id="24" name="Freeform 24"/>
            <p:cNvSpPr/>
            <p:nvPr/>
          </p:nvSpPr>
          <p:spPr>
            <a:xfrm>
              <a:off x="0" y="0"/>
              <a:ext cx="905977" cy="211925"/>
            </a:xfrm>
            <a:custGeom>
              <a:avLst/>
              <a:gdLst/>
              <a:ahLst/>
              <a:cxnLst/>
              <a:rect l="l" t="t" r="r" b="b"/>
              <a:pathLst>
                <a:path w="905977" h="211925">
                  <a:moveTo>
                    <a:pt x="105962" y="0"/>
                  </a:moveTo>
                  <a:lnTo>
                    <a:pt x="800014" y="0"/>
                  </a:lnTo>
                  <a:cubicBezTo>
                    <a:pt x="828117" y="0"/>
                    <a:pt x="855069" y="11164"/>
                    <a:pt x="874941" y="31036"/>
                  </a:cubicBezTo>
                  <a:cubicBezTo>
                    <a:pt x="894813" y="50907"/>
                    <a:pt x="905977" y="77859"/>
                    <a:pt x="905977" y="105962"/>
                  </a:cubicBezTo>
                  <a:lnTo>
                    <a:pt x="905977" y="105962"/>
                  </a:lnTo>
                  <a:cubicBezTo>
                    <a:pt x="905977" y="164484"/>
                    <a:pt x="858536" y="211925"/>
                    <a:pt x="800014" y="211925"/>
                  </a:cubicBezTo>
                  <a:lnTo>
                    <a:pt x="105962" y="211925"/>
                  </a:lnTo>
                  <a:cubicBezTo>
                    <a:pt x="47441" y="211925"/>
                    <a:pt x="0" y="164484"/>
                    <a:pt x="0" y="105962"/>
                  </a:cubicBezTo>
                  <a:lnTo>
                    <a:pt x="0" y="105962"/>
                  </a:lnTo>
                  <a:cubicBezTo>
                    <a:pt x="0" y="47441"/>
                    <a:pt x="47441" y="0"/>
                    <a:pt x="105962" y="0"/>
                  </a:cubicBezTo>
                  <a:close/>
                </a:path>
              </a:pathLst>
            </a:custGeom>
            <a:solidFill>
              <a:srgbClr val="830001"/>
            </a:solidFill>
          </p:spPr>
        </p:sp>
        <p:sp>
          <p:nvSpPr>
            <p:cNvPr id="25" name="TextBox 25"/>
            <p:cNvSpPr txBox="1"/>
            <p:nvPr/>
          </p:nvSpPr>
          <p:spPr>
            <a:xfrm>
              <a:off x="0" y="-38100"/>
              <a:ext cx="905977" cy="250025"/>
            </a:xfrm>
            <a:prstGeom prst="rect">
              <a:avLst/>
            </a:prstGeom>
          </p:spPr>
          <p:txBody>
            <a:bodyPr lIns="50800" tIns="50800" rIns="50800" bIns="50800" rtlCol="0" anchor="ctr"/>
            <a:lstStyle/>
            <a:p>
              <a:pPr algn="ctr">
                <a:lnSpc>
                  <a:spcPts val="2520"/>
                </a:lnSpc>
              </a:pPr>
              <a:endParaRPr/>
            </a:p>
          </p:txBody>
        </p:sp>
      </p:grpSp>
      <p:grpSp>
        <p:nvGrpSpPr>
          <p:cNvPr id="26" name="Group 26"/>
          <p:cNvGrpSpPr/>
          <p:nvPr/>
        </p:nvGrpSpPr>
        <p:grpSpPr>
          <a:xfrm>
            <a:off x="5473349" y="7618879"/>
            <a:ext cx="4216038" cy="804652"/>
            <a:chOff x="0" y="0"/>
            <a:chExt cx="1110397" cy="211925"/>
          </a:xfrm>
        </p:grpSpPr>
        <p:sp>
          <p:nvSpPr>
            <p:cNvPr id="27" name="Freeform 27"/>
            <p:cNvSpPr/>
            <p:nvPr/>
          </p:nvSpPr>
          <p:spPr>
            <a:xfrm>
              <a:off x="0" y="0"/>
              <a:ext cx="1110397" cy="211925"/>
            </a:xfrm>
            <a:custGeom>
              <a:avLst/>
              <a:gdLst/>
              <a:ahLst/>
              <a:cxnLst/>
              <a:rect l="l" t="t" r="r" b="b"/>
              <a:pathLst>
                <a:path w="1110397" h="211925">
                  <a:moveTo>
                    <a:pt x="93651" y="0"/>
                  </a:moveTo>
                  <a:lnTo>
                    <a:pt x="1016745" y="0"/>
                  </a:lnTo>
                  <a:cubicBezTo>
                    <a:pt x="1041583" y="0"/>
                    <a:pt x="1065404" y="9867"/>
                    <a:pt x="1082967" y="27430"/>
                  </a:cubicBezTo>
                  <a:cubicBezTo>
                    <a:pt x="1100530" y="44993"/>
                    <a:pt x="1110397" y="68814"/>
                    <a:pt x="1110397" y="93651"/>
                  </a:cubicBezTo>
                  <a:lnTo>
                    <a:pt x="1110397" y="118273"/>
                  </a:lnTo>
                  <a:cubicBezTo>
                    <a:pt x="1110397" y="143111"/>
                    <a:pt x="1100530" y="166932"/>
                    <a:pt x="1082967" y="184495"/>
                  </a:cubicBezTo>
                  <a:cubicBezTo>
                    <a:pt x="1065404" y="202058"/>
                    <a:pt x="1041583" y="211925"/>
                    <a:pt x="1016745" y="211925"/>
                  </a:cubicBezTo>
                  <a:lnTo>
                    <a:pt x="93651" y="211925"/>
                  </a:lnTo>
                  <a:cubicBezTo>
                    <a:pt x="68814" y="211925"/>
                    <a:pt x="44993" y="202058"/>
                    <a:pt x="27430" y="184495"/>
                  </a:cubicBezTo>
                  <a:cubicBezTo>
                    <a:pt x="9867" y="166932"/>
                    <a:pt x="0" y="143111"/>
                    <a:pt x="0" y="118273"/>
                  </a:cubicBezTo>
                  <a:lnTo>
                    <a:pt x="0" y="93651"/>
                  </a:lnTo>
                  <a:cubicBezTo>
                    <a:pt x="0" y="68814"/>
                    <a:pt x="9867" y="44993"/>
                    <a:pt x="27430" y="27430"/>
                  </a:cubicBezTo>
                  <a:cubicBezTo>
                    <a:pt x="44993" y="9867"/>
                    <a:pt x="68814" y="0"/>
                    <a:pt x="93651" y="0"/>
                  </a:cubicBezTo>
                  <a:close/>
                </a:path>
              </a:pathLst>
            </a:custGeom>
            <a:solidFill>
              <a:srgbClr val="830001"/>
            </a:solidFill>
          </p:spPr>
        </p:sp>
        <p:sp>
          <p:nvSpPr>
            <p:cNvPr id="28" name="TextBox 28"/>
            <p:cNvSpPr txBox="1"/>
            <p:nvPr/>
          </p:nvSpPr>
          <p:spPr>
            <a:xfrm>
              <a:off x="0" y="-38100"/>
              <a:ext cx="1110397" cy="250025"/>
            </a:xfrm>
            <a:prstGeom prst="rect">
              <a:avLst/>
            </a:prstGeom>
          </p:spPr>
          <p:txBody>
            <a:bodyPr lIns="50800" tIns="50800" rIns="50800" bIns="50800" rtlCol="0" anchor="ctr"/>
            <a:lstStyle/>
            <a:p>
              <a:pPr algn="ctr">
                <a:lnSpc>
                  <a:spcPts val="2520"/>
                </a:lnSpc>
              </a:pPr>
              <a:endParaRPr/>
            </a:p>
          </p:txBody>
        </p:sp>
      </p:grpSp>
      <p:grpSp>
        <p:nvGrpSpPr>
          <p:cNvPr id="29" name="Group 29"/>
          <p:cNvGrpSpPr/>
          <p:nvPr/>
        </p:nvGrpSpPr>
        <p:grpSpPr>
          <a:xfrm>
            <a:off x="1720289" y="3370540"/>
            <a:ext cx="991557" cy="668796"/>
            <a:chOff x="0" y="0"/>
            <a:chExt cx="261151" cy="176144"/>
          </a:xfrm>
        </p:grpSpPr>
        <p:sp>
          <p:nvSpPr>
            <p:cNvPr id="30" name="Freeform 30"/>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31" name="TextBox 31"/>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sp>
        <p:nvSpPr>
          <p:cNvPr id="32" name="TextBox 32"/>
          <p:cNvSpPr txBox="1"/>
          <p:nvPr/>
        </p:nvSpPr>
        <p:spPr>
          <a:xfrm>
            <a:off x="2921145" y="635811"/>
            <a:ext cx="5914006"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MANAGEMENT</a:t>
            </a:r>
          </a:p>
        </p:txBody>
      </p:sp>
      <p:sp>
        <p:nvSpPr>
          <p:cNvPr id="33" name="TextBox 33"/>
          <p:cNvSpPr txBox="1"/>
          <p:nvPr/>
        </p:nvSpPr>
        <p:spPr>
          <a:xfrm>
            <a:off x="2921145" y="1713825"/>
            <a:ext cx="5431731"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STRUCTURE</a:t>
            </a:r>
          </a:p>
        </p:txBody>
      </p:sp>
      <p:sp>
        <p:nvSpPr>
          <p:cNvPr id="34" name="TextBox 34"/>
          <p:cNvSpPr txBox="1"/>
          <p:nvPr/>
        </p:nvSpPr>
        <p:spPr>
          <a:xfrm>
            <a:off x="9933821" y="6277178"/>
            <a:ext cx="7110084" cy="3449955"/>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  CityFrame Tours operates with a simple and flexible management structure led by one founder who manages all core business operations.</a:t>
            </a:r>
          </a:p>
          <a:p>
            <a:pPr algn="l">
              <a:lnSpc>
                <a:spcPts val="2520"/>
              </a:lnSpc>
            </a:pPr>
            <a:r>
              <a:rPr lang="en-US" sz="1800" spc="54">
                <a:solidFill>
                  <a:srgbClr val="000000"/>
                </a:solidFill>
                <a:latin typeface="Inter"/>
                <a:ea typeface="Inter"/>
                <a:cs typeface="Inter"/>
                <a:sym typeface="Inter"/>
              </a:rPr>
              <a:t> The founder is responsible for planning, marketing, and customer communication, ensuring efficient and fast decision-making.</a:t>
            </a:r>
          </a:p>
          <a:p>
            <a:pPr algn="l">
              <a:lnSpc>
                <a:spcPts val="2520"/>
              </a:lnSpc>
            </a:pPr>
            <a:r>
              <a:rPr lang="en-US" sz="1800" spc="54">
                <a:solidFill>
                  <a:srgbClr val="000000"/>
                </a:solidFill>
                <a:latin typeface="Inter"/>
                <a:ea typeface="Inter"/>
                <a:cs typeface="Inter"/>
                <a:sym typeface="Inter"/>
              </a:rPr>
              <a:t> External partners, including tour guides, photographers, and transport providers, support service delivery without the need for full-time employees.</a:t>
            </a:r>
          </a:p>
          <a:p>
            <a:pPr algn="l">
              <a:lnSpc>
                <a:spcPts val="2520"/>
              </a:lnSpc>
            </a:pPr>
            <a:r>
              <a:rPr lang="en-US" sz="1800" spc="54">
                <a:solidFill>
                  <a:srgbClr val="000000"/>
                </a:solidFill>
                <a:latin typeface="Inter"/>
                <a:ea typeface="Inter"/>
                <a:cs typeface="Inter"/>
                <a:sym typeface="Inter"/>
              </a:rPr>
              <a:t> This structure allows the business to remain cost-efficient, flexible, and easy to manage.</a:t>
            </a:r>
          </a:p>
        </p:txBody>
      </p:sp>
      <p:grpSp>
        <p:nvGrpSpPr>
          <p:cNvPr id="35" name="Group 35"/>
          <p:cNvGrpSpPr/>
          <p:nvPr/>
        </p:nvGrpSpPr>
        <p:grpSpPr>
          <a:xfrm>
            <a:off x="1720289" y="4550061"/>
            <a:ext cx="991557" cy="668796"/>
            <a:chOff x="0" y="0"/>
            <a:chExt cx="261151" cy="176144"/>
          </a:xfrm>
        </p:grpSpPr>
        <p:sp>
          <p:nvSpPr>
            <p:cNvPr id="36" name="Freeform 36"/>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37" name="TextBox 37"/>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38" name="Group 38"/>
          <p:cNvGrpSpPr/>
          <p:nvPr/>
        </p:nvGrpSpPr>
        <p:grpSpPr>
          <a:xfrm>
            <a:off x="5473349" y="7686807"/>
            <a:ext cx="991557" cy="668796"/>
            <a:chOff x="0" y="0"/>
            <a:chExt cx="261151" cy="176144"/>
          </a:xfrm>
        </p:grpSpPr>
        <p:sp>
          <p:nvSpPr>
            <p:cNvPr id="39" name="Freeform 39"/>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0" name="TextBox 40"/>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41" name="Group 41"/>
          <p:cNvGrpSpPr/>
          <p:nvPr/>
        </p:nvGrpSpPr>
        <p:grpSpPr>
          <a:xfrm>
            <a:off x="1269172" y="7673223"/>
            <a:ext cx="991557" cy="668796"/>
            <a:chOff x="0" y="0"/>
            <a:chExt cx="261151" cy="176144"/>
          </a:xfrm>
        </p:grpSpPr>
        <p:sp>
          <p:nvSpPr>
            <p:cNvPr id="42" name="Freeform 42"/>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3" name="TextBox 43"/>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44" name="Group 44"/>
          <p:cNvGrpSpPr/>
          <p:nvPr/>
        </p:nvGrpSpPr>
        <p:grpSpPr>
          <a:xfrm>
            <a:off x="75125" y="5858925"/>
            <a:ext cx="991557" cy="668796"/>
            <a:chOff x="0" y="0"/>
            <a:chExt cx="261151" cy="176144"/>
          </a:xfrm>
        </p:grpSpPr>
        <p:sp>
          <p:nvSpPr>
            <p:cNvPr id="45" name="Freeform 45"/>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6" name="TextBox 46"/>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47" name="Group 47"/>
          <p:cNvGrpSpPr/>
          <p:nvPr/>
        </p:nvGrpSpPr>
        <p:grpSpPr>
          <a:xfrm>
            <a:off x="6916290" y="5874583"/>
            <a:ext cx="991557" cy="668796"/>
            <a:chOff x="0" y="0"/>
            <a:chExt cx="261151" cy="176144"/>
          </a:xfrm>
        </p:grpSpPr>
        <p:sp>
          <p:nvSpPr>
            <p:cNvPr id="48" name="Freeform 48"/>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9" name="TextBox 49"/>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sp>
        <p:nvSpPr>
          <p:cNvPr id="50" name="TextBox 50"/>
          <p:cNvSpPr txBox="1"/>
          <p:nvPr/>
        </p:nvSpPr>
        <p:spPr>
          <a:xfrm>
            <a:off x="1576918" y="3463494"/>
            <a:ext cx="1367620" cy="389255"/>
          </a:xfrm>
          <a:prstGeom prst="rect">
            <a:avLst/>
          </a:prstGeom>
        </p:spPr>
        <p:txBody>
          <a:bodyPr lIns="0" tIns="0" rIns="0" bIns="0" rtlCol="0" anchor="t">
            <a:spAutoFit/>
          </a:bodyPr>
          <a:lstStyle/>
          <a:p>
            <a:pPr algn="ctr">
              <a:lnSpc>
                <a:spcPts val="3220"/>
              </a:lnSpc>
              <a:spcBef>
                <a:spcPct val="0"/>
              </a:spcBef>
            </a:pPr>
            <a:r>
              <a:rPr lang="en-US" sz="2300" spc="69">
                <a:solidFill>
                  <a:srgbClr val="000000"/>
                </a:solidFill>
                <a:latin typeface="Inter"/>
                <a:ea typeface="Inter"/>
                <a:cs typeface="Inter"/>
                <a:sym typeface="Inter"/>
              </a:rPr>
              <a:t>F</a:t>
            </a:r>
          </a:p>
        </p:txBody>
      </p:sp>
      <p:sp>
        <p:nvSpPr>
          <p:cNvPr id="51" name="TextBox 51"/>
          <p:cNvSpPr txBox="1"/>
          <p:nvPr/>
        </p:nvSpPr>
        <p:spPr>
          <a:xfrm>
            <a:off x="1720289" y="4712057"/>
            <a:ext cx="5723302" cy="306705"/>
          </a:xfrm>
          <a:prstGeom prst="rect">
            <a:avLst/>
          </a:prstGeom>
        </p:spPr>
        <p:txBody>
          <a:bodyPr lIns="0" tIns="0" rIns="0" bIns="0" rtlCol="0" anchor="t">
            <a:spAutoFit/>
          </a:bodyPr>
          <a:lstStyle/>
          <a:p>
            <a:pPr algn="ctr">
              <a:lnSpc>
                <a:spcPts val="2520"/>
              </a:lnSpc>
              <a:spcBef>
                <a:spcPct val="0"/>
              </a:spcBef>
            </a:pPr>
            <a:r>
              <a:rPr lang="en-US" sz="1800" spc="54">
                <a:solidFill>
                  <a:srgbClr val="FFFFFF"/>
                </a:solidFill>
                <a:latin typeface="Inter"/>
                <a:ea typeface="Inter"/>
                <a:cs typeface="Inter"/>
                <a:sym typeface="Inter"/>
              </a:rPr>
              <a:t>Manages all operations</a:t>
            </a:r>
          </a:p>
        </p:txBody>
      </p:sp>
      <p:sp>
        <p:nvSpPr>
          <p:cNvPr id="52" name="TextBox 52"/>
          <p:cNvSpPr txBox="1"/>
          <p:nvPr/>
        </p:nvSpPr>
        <p:spPr>
          <a:xfrm>
            <a:off x="1764950" y="4641254"/>
            <a:ext cx="991557" cy="389255"/>
          </a:xfrm>
          <a:prstGeom prst="rect">
            <a:avLst/>
          </a:prstGeom>
        </p:spPr>
        <p:txBody>
          <a:bodyPr lIns="0" tIns="0" rIns="0" bIns="0" rtlCol="0" anchor="t">
            <a:spAutoFit/>
          </a:bodyPr>
          <a:lstStyle/>
          <a:p>
            <a:pPr algn="ctr">
              <a:lnSpc>
                <a:spcPts val="3219"/>
              </a:lnSpc>
              <a:spcBef>
                <a:spcPct val="0"/>
              </a:spcBef>
            </a:pPr>
            <a:r>
              <a:rPr lang="en-US" sz="2299" spc="68">
                <a:solidFill>
                  <a:srgbClr val="000000"/>
                </a:solidFill>
                <a:latin typeface="Inter"/>
                <a:ea typeface="Inter"/>
                <a:cs typeface="Inter"/>
                <a:sym typeface="Inter"/>
              </a:rPr>
              <a:t>M</a:t>
            </a:r>
          </a:p>
        </p:txBody>
      </p:sp>
      <p:sp>
        <p:nvSpPr>
          <p:cNvPr id="53" name="TextBox 53"/>
          <p:cNvSpPr txBox="1"/>
          <p:nvPr/>
        </p:nvSpPr>
        <p:spPr>
          <a:xfrm>
            <a:off x="495778" y="6021171"/>
            <a:ext cx="2688452" cy="306705"/>
          </a:xfrm>
          <a:prstGeom prst="rect">
            <a:avLst/>
          </a:prstGeom>
        </p:spPr>
        <p:txBody>
          <a:bodyPr lIns="0" tIns="0" rIns="0" bIns="0" rtlCol="0" anchor="t">
            <a:spAutoFit/>
          </a:bodyPr>
          <a:lstStyle/>
          <a:p>
            <a:pPr algn="ctr">
              <a:lnSpc>
                <a:spcPts val="2520"/>
              </a:lnSpc>
              <a:spcBef>
                <a:spcPct val="0"/>
              </a:spcBef>
            </a:pPr>
            <a:r>
              <a:rPr lang="en-US" sz="1800" spc="54" dirty="0">
                <a:solidFill>
                  <a:srgbClr val="FFFFFF"/>
                </a:solidFill>
                <a:latin typeface="Inter"/>
                <a:ea typeface="Inter"/>
                <a:cs typeface="Inter"/>
                <a:sym typeface="Inter"/>
              </a:rPr>
              <a:t>Tour Guides</a:t>
            </a:r>
          </a:p>
        </p:txBody>
      </p:sp>
      <p:sp>
        <p:nvSpPr>
          <p:cNvPr id="54" name="TextBox 54"/>
          <p:cNvSpPr txBox="1"/>
          <p:nvPr/>
        </p:nvSpPr>
        <p:spPr>
          <a:xfrm>
            <a:off x="0" y="5988124"/>
            <a:ext cx="991557" cy="389255"/>
          </a:xfrm>
          <a:prstGeom prst="rect">
            <a:avLst/>
          </a:prstGeom>
        </p:spPr>
        <p:txBody>
          <a:bodyPr lIns="0" tIns="0" rIns="0" bIns="0" rtlCol="0" anchor="t">
            <a:spAutoFit/>
          </a:bodyPr>
          <a:lstStyle/>
          <a:p>
            <a:pPr algn="ctr">
              <a:lnSpc>
                <a:spcPts val="3219"/>
              </a:lnSpc>
              <a:spcBef>
                <a:spcPct val="0"/>
              </a:spcBef>
            </a:pPr>
            <a:r>
              <a:rPr lang="en-US" sz="2299" spc="68" dirty="0">
                <a:solidFill>
                  <a:srgbClr val="000000"/>
                </a:solidFill>
                <a:latin typeface="Inter"/>
                <a:ea typeface="Inter"/>
                <a:cs typeface="Inter"/>
                <a:sym typeface="Inter"/>
              </a:rPr>
              <a:t>TG</a:t>
            </a:r>
          </a:p>
        </p:txBody>
      </p:sp>
      <p:sp>
        <p:nvSpPr>
          <p:cNvPr id="55" name="TextBox 55"/>
          <p:cNvSpPr txBox="1"/>
          <p:nvPr/>
        </p:nvSpPr>
        <p:spPr>
          <a:xfrm>
            <a:off x="7863221" y="6059690"/>
            <a:ext cx="1694557" cy="288733"/>
          </a:xfrm>
          <a:prstGeom prst="rect">
            <a:avLst/>
          </a:prstGeom>
        </p:spPr>
        <p:txBody>
          <a:bodyPr lIns="0" tIns="0" rIns="0" bIns="0" rtlCol="0" anchor="t">
            <a:spAutoFit/>
          </a:bodyPr>
          <a:lstStyle/>
          <a:p>
            <a:pPr algn="ctr">
              <a:lnSpc>
                <a:spcPts val="2520"/>
              </a:lnSpc>
              <a:spcBef>
                <a:spcPct val="0"/>
              </a:spcBef>
            </a:pPr>
            <a:r>
              <a:rPr lang="en-US" sz="1600" spc="54" dirty="0">
                <a:solidFill>
                  <a:srgbClr val="FFFFFF"/>
                </a:solidFill>
                <a:latin typeface="Inter"/>
                <a:ea typeface="Inter"/>
                <a:cs typeface="Inter"/>
                <a:sym typeface="Inter"/>
              </a:rPr>
              <a:t>Photographers</a:t>
            </a:r>
          </a:p>
        </p:txBody>
      </p:sp>
      <p:sp>
        <p:nvSpPr>
          <p:cNvPr id="56" name="TextBox 56"/>
          <p:cNvSpPr txBox="1"/>
          <p:nvPr/>
        </p:nvSpPr>
        <p:spPr>
          <a:xfrm>
            <a:off x="6902547" y="5998696"/>
            <a:ext cx="991557" cy="389255"/>
          </a:xfrm>
          <a:prstGeom prst="rect">
            <a:avLst/>
          </a:prstGeom>
        </p:spPr>
        <p:txBody>
          <a:bodyPr lIns="0" tIns="0" rIns="0" bIns="0" rtlCol="0" anchor="t">
            <a:spAutoFit/>
          </a:bodyPr>
          <a:lstStyle/>
          <a:p>
            <a:pPr algn="ctr">
              <a:lnSpc>
                <a:spcPts val="3219"/>
              </a:lnSpc>
              <a:spcBef>
                <a:spcPct val="0"/>
              </a:spcBef>
            </a:pPr>
            <a:r>
              <a:rPr lang="en-US" sz="2299" spc="68">
                <a:solidFill>
                  <a:srgbClr val="000000"/>
                </a:solidFill>
                <a:latin typeface="Inter"/>
                <a:ea typeface="Inter"/>
                <a:cs typeface="Inter"/>
                <a:sym typeface="Inter"/>
              </a:rPr>
              <a:t>P</a:t>
            </a:r>
          </a:p>
        </p:txBody>
      </p:sp>
      <p:sp>
        <p:nvSpPr>
          <p:cNvPr id="57" name="TextBox 57"/>
          <p:cNvSpPr txBox="1"/>
          <p:nvPr/>
        </p:nvSpPr>
        <p:spPr>
          <a:xfrm>
            <a:off x="2216068" y="7835148"/>
            <a:ext cx="2688452" cy="306705"/>
          </a:xfrm>
          <a:prstGeom prst="rect">
            <a:avLst/>
          </a:prstGeom>
        </p:spPr>
        <p:txBody>
          <a:bodyPr lIns="0" tIns="0" rIns="0" bIns="0" rtlCol="0" anchor="t">
            <a:spAutoFit/>
          </a:bodyPr>
          <a:lstStyle/>
          <a:p>
            <a:pPr algn="ctr">
              <a:lnSpc>
                <a:spcPts val="2520"/>
              </a:lnSpc>
              <a:spcBef>
                <a:spcPct val="0"/>
              </a:spcBef>
            </a:pPr>
            <a:r>
              <a:rPr lang="en-US" sz="1800" spc="54">
                <a:solidFill>
                  <a:srgbClr val="FFFFFF"/>
                </a:solidFill>
                <a:latin typeface="Inter"/>
                <a:ea typeface="Inter"/>
                <a:cs typeface="Inter"/>
                <a:sym typeface="Inter"/>
              </a:rPr>
              <a:t>Transport Providers</a:t>
            </a:r>
          </a:p>
        </p:txBody>
      </p:sp>
      <p:sp>
        <p:nvSpPr>
          <p:cNvPr id="58" name="TextBox 58"/>
          <p:cNvSpPr txBox="1"/>
          <p:nvPr/>
        </p:nvSpPr>
        <p:spPr>
          <a:xfrm>
            <a:off x="1269172" y="7794510"/>
            <a:ext cx="991557" cy="405765"/>
          </a:xfrm>
          <a:prstGeom prst="rect">
            <a:avLst/>
          </a:prstGeom>
        </p:spPr>
        <p:txBody>
          <a:bodyPr lIns="0" tIns="0" rIns="0" bIns="0" rtlCol="0" anchor="t">
            <a:spAutoFit/>
          </a:bodyPr>
          <a:lstStyle/>
          <a:p>
            <a:pPr algn="ctr">
              <a:lnSpc>
                <a:spcPts val="3359"/>
              </a:lnSpc>
              <a:spcBef>
                <a:spcPct val="0"/>
              </a:spcBef>
            </a:pPr>
            <a:r>
              <a:rPr lang="en-US" sz="2399" spc="71">
                <a:solidFill>
                  <a:srgbClr val="000000"/>
                </a:solidFill>
                <a:latin typeface="Inter"/>
                <a:ea typeface="Inter"/>
                <a:cs typeface="Inter"/>
                <a:sym typeface="Inter"/>
              </a:rPr>
              <a:t>TP</a:t>
            </a:r>
          </a:p>
        </p:txBody>
      </p:sp>
      <p:sp>
        <p:nvSpPr>
          <p:cNvPr id="59" name="TextBox 59"/>
          <p:cNvSpPr txBox="1"/>
          <p:nvPr/>
        </p:nvSpPr>
        <p:spPr>
          <a:xfrm>
            <a:off x="6166450" y="7848803"/>
            <a:ext cx="3753044" cy="306705"/>
          </a:xfrm>
          <a:prstGeom prst="rect">
            <a:avLst/>
          </a:prstGeom>
        </p:spPr>
        <p:txBody>
          <a:bodyPr lIns="0" tIns="0" rIns="0" bIns="0" rtlCol="0" anchor="t">
            <a:spAutoFit/>
          </a:bodyPr>
          <a:lstStyle/>
          <a:p>
            <a:pPr algn="ctr">
              <a:lnSpc>
                <a:spcPts val="2520"/>
              </a:lnSpc>
              <a:spcBef>
                <a:spcPct val="0"/>
              </a:spcBef>
            </a:pPr>
            <a:r>
              <a:rPr lang="en-US" sz="1800" spc="54">
                <a:solidFill>
                  <a:srgbClr val="FFFFFF"/>
                </a:solidFill>
                <a:latin typeface="Inter"/>
                <a:ea typeface="Inter"/>
                <a:cs typeface="Inter"/>
                <a:sym typeface="Inter"/>
              </a:rPr>
              <a:t>Accommodation Providers</a:t>
            </a:r>
          </a:p>
        </p:txBody>
      </p:sp>
      <p:sp>
        <p:nvSpPr>
          <p:cNvPr id="60" name="TextBox 60"/>
          <p:cNvSpPr txBox="1"/>
          <p:nvPr/>
        </p:nvSpPr>
        <p:spPr>
          <a:xfrm>
            <a:off x="5473349" y="7839278"/>
            <a:ext cx="991557" cy="389255"/>
          </a:xfrm>
          <a:prstGeom prst="rect">
            <a:avLst/>
          </a:prstGeom>
        </p:spPr>
        <p:txBody>
          <a:bodyPr lIns="0" tIns="0" rIns="0" bIns="0" rtlCol="0" anchor="t">
            <a:spAutoFit/>
          </a:bodyPr>
          <a:lstStyle/>
          <a:p>
            <a:pPr algn="ctr">
              <a:lnSpc>
                <a:spcPts val="3219"/>
              </a:lnSpc>
              <a:spcBef>
                <a:spcPct val="0"/>
              </a:spcBef>
            </a:pPr>
            <a:r>
              <a:rPr lang="en-US" sz="2299" spc="68">
                <a:solidFill>
                  <a:srgbClr val="000000"/>
                </a:solidFill>
                <a:latin typeface="Inter"/>
                <a:ea typeface="Inter"/>
                <a:cs typeface="Inter"/>
                <a:sym typeface="Inter"/>
              </a:rPr>
              <a:t>AP</a:t>
            </a:r>
          </a:p>
        </p:txBody>
      </p:sp>
      <p:sp>
        <p:nvSpPr>
          <p:cNvPr id="61" name="AutoShape 61"/>
          <p:cNvSpPr/>
          <p:nvPr/>
        </p:nvSpPr>
        <p:spPr>
          <a:xfrm flipH="1">
            <a:off x="4607663" y="4040816"/>
            <a:ext cx="0" cy="509245"/>
          </a:xfrm>
          <a:prstGeom prst="line">
            <a:avLst/>
          </a:prstGeom>
          <a:ln w="38100" cap="flat">
            <a:solidFill>
              <a:srgbClr val="000000"/>
            </a:solidFill>
            <a:prstDash val="solid"/>
            <a:headEnd type="none" w="sm" len="sm"/>
            <a:tailEnd type="triangle" w="lg" len="med"/>
          </a:ln>
        </p:spPr>
      </p:sp>
      <p:sp>
        <p:nvSpPr>
          <p:cNvPr id="62" name="AutoShape 62"/>
          <p:cNvSpPr/>
          <p:nvPr/>
        </p:nvSpPr>
        <p:spPr>
          <a:xfrm flipH="1">
            <a:off x="2705471" y="5195815"/>
            <a:ext cx="1939590" cy="904606"/>
          </a:xfrm>
          <a:prstGeom prst="line">
            <a:avLst/>
          </a:prstGeom>
          <a:ln w="38100" cap="flat">
            <a:solidFill>
              <a:srgbClr val="000000"/>
            </a:solidFill>
            <a:prstDash val="solid"/>
            <a:headEnd type="none" w="sm" len="sm"/>
            <a:tailEnd type="triangle" w="lg" len="med"/>
          </a:ln>
        </p:spPr>
      </p:sp>
      <p:sp>
        <p:nvSpPr>
          <p:cNvPr id="63" name="AutoShape 63"/>
          <p:cNvSpPr/>
          <p:nvPr/>
        </p:nvSpPr>
        <p:spPr>
          <a:xfrm flipH="1">
            <a:off x="3516066" y="5220337"/>
            <a:ext cx="1091596" cy="2186690"/>
          </a:xfrm>
          <a:prstGeom prst="line">
            <a:avLst/>
          </a:prstGeom>
          <a:ln w="38100" cap="flat">
            <a:solidFill>
              <a:srgbClr val="000000"/>
            </a:solidFill>
            <a:prstDash val="solid"/>
            <a:headEnd type="none" w="sm" len="sm"/>
            <a:tailEnd type="triangle" w="lg" len="med"/>
          </a:ln>
        </p:spPr>
      </p:sp>
      <p:sp>
        <p:nvSpPr>
          <p:cNvPr id="64" name="AutoShape 64"/>
          <p:cNvSpPr/>
          <p:nvPr/>
        </p:nvSpPr>
        <p:spPr>
          <a:xfrm>
            <a:off x="4607663" y="5220337"/>
            <a:ext cx="1737812" cy="2263855"/>
          </a:xfrm>
          <a:prstGeom prst="line">
            <a:avLst/>
          </a:prstGeom>
          <a:ln w="38100" cap="flat">
            <a:solidFill>
              <a:srgbClr val="000000"/>
            </a:solidFill>
            <a:prstDash val="solid"/>
            <a:headEnd type="none" w="sm" len="sm"/>
            <a:tailEnd type="triangle" w="lg" len="med"/>
          </a:ln>
        </p:spPr>
      </p:sp>
      <p:sp>
        <p:nvSpPr>
          <p:cNvPr id="65" name="AutoShape 65"/>
          <p:cNvSpPr/>
          <p:nvPr/>
        </p:nvSpPr>
        <p:spPr>
          <a:xfrm>
            <a:off x="4607663" y="5220337"/>
            <a:ext cx="2201413" cy="952909"/>
          </a:xfrm>
          <a:prstGeom prst="line">
            <a:avLst/>
          </a:prstGeom>
          <a:ln w="38100" cap="flat">
            <a:solidFill>
              <a:srgbClr val="000000"/>
            </a:solidFill>
            <a:prstDash val="solid"/>
            <a:headEnd type="none" w="sm" len="sm"/>
            <a:tailEnd type="triangle" w="lg" len="med"/>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22643" y="7548572"/>
            <a:ext cx="18288000" cy="2738428"/>
            <a:chOff x="0" y="0"/>
            <a:chExt cx="4816593" cy="721232"/>
          </a:xfrm>
        </p:grpSpPr>
        <p:sp>
          <p:nvSpPr>
            <p:cNvPr id="3" name="Freeform 3"/>
            <p:cNvSpPr/>
            <p:nvPr/>
          </p:nvSpPr>
          <p:spPr>
            <a:xfrm>
              <a:off x="0" y="0"/>
              <a:ext cx="4816592" cy="721232"/>
            </a:xfrm>
            <a:custGeom>
              <a:avLst/>
              <a:gdLst/>
              <a:ahLst/>
              <a:cxnLst/>
              <a:rect l="l" t="t" r="r" b="b"/>
              <a:pathLst>
                <a:path w="4816592" h="721232">
                  <a:moveTo>
                    <a:pt x="0" y="0"/>
                  </a:moveTo>
                  <a:lnTo>
                    <a:pt x="4816592" y="0"/>
                  </a:lnTo>
                  <a:lnTo>
                    <a:pt x="4816592" y="721232"/>
                  </a:lnTo>
                  <a:lnTo>
                    <a:pt x="0" y="721232"/>
                  </a:lnTo>
                  <a:close/>
                </a:path>
              </a:pathLst>
            </a:custGeom>
            <a:solidFill>
              <a:srgbClr val="DBDBDD"/>
            </a:solidFill>
          </p:spPr>
        </p:sp>
        <p:sp>
          <p:nvSpPr>
            <p:cNvPr id="4" name="TextBox 4"/>
            <p:cNvSpPr txBox="1"/>
            <p:nvPr/>
          </p:nvSpPr>
          <p:spPr>
            <a:xfrm>
              <a:off x="0" y="-57150"/>
              <a:ext cx="4816593" cy="778382"/>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8922050" y="8044107"/>
            <a:ext cx="1931444" cy="341607"/>
            <a:chOff x="0" y="0"/>
            <a:chExt cx="508693" cy="89971"/>
          </a:xfrm>
        </p:grpSpPr>
        <p:sp>
          <p:nvSpPr>
            <p:cNvPr id="6" name="Freeform 6"/>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7" name="TextBox 7"/>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8" name="Freeform 8"/>
          <p:cNvSpPr/>
          <p:nvPr/>
        </p:nvSpPr>
        <p:spPr>
          <a:xfrm rot="5400000" flipH="1" flipV="1">
            <a:off x="8550" y="8694597"/>
            <a:ext cx="1605739" cy="1577561"/>
          </a:xfrm>
          <a:custGeom>
            <a:avLst/>
            <a:gdLst/>
            <a:ahLst/>
            <a:cxnLst/>
            <a:rect l="l" t="t" r="r" b="b"/>
            <a:pathLst>
              <a:path w="1720289" h="1720289">
                <a:moveTo>
                  <a:pt x="1720289" y="1720290"/>
                </a:moveTo>
                <a:lnTo>
                  <a:pt x="0" y="1720290"/>
                </a:lnTo>
                <a:lnTo>
                  <a:pt x="0" y="0"/>
                </a:lnTo>
                <a:lnTo>
                  <a:pt x="1720289" y="0"/>
                </a:lnTo>
                <a:lnTo>
                  <a:pt x="1720289" y="1720290"/>
                </a:lnTo>
                <a:close/>
              </a:path>
            </a:pathLst>
          </a:custGeom>
          <a:blipFill>
            <a:blip>
              <a:extLst>
                <a:ext uri="{96DAC541-7B7A-43D3-8B79-37D633B846F1}">
                  <asvg:svgBlip xmlns:asvg="http://schemas.microsoft.com/office/drawing/2016/SVG/main" r:embed="rId2"/>
                </a:ext>
              </a:extLst>
            </a:blip>
            <a:stretch>
              <a:fillRect/>
            </a:stretch>
          </a:blipFill>
        </p:spPr>
      </p:sp>
      <p:sp>
        <p:nvSpPr>
          <p:cNvPr id="9" name="Freeform 9"/>
          <p:cNvSpPr/>
          <p:nvPr/>
        </p:nvSpPr>
        <p:spPr>
          <a:xfrm rot="-5400000">
            <a:off x="16327453" y="8417192"/>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2" name="Freeform 12"/>
          <p:cNvSpPr/>
          <p:nvPr/>
        </p:nvSpPr>
        <p:spPr>
          <a:xfrm>
            <a:off x="459367"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3" name="AutoShape 13"/>
          <p:cNvSpPr/>
          <p:nvPr/>
        </p:nvSpPr>
        <p:spPr>
          <a:xfrm flipH="1">
            <a:off x="532234" y="0"/>
            <a:ext cx="0" cy="4143590"/>
          </a:xfrm>
          <a:prstGeom prst="line">
            <a:avLst/>
          </a:prstGeom>
          <a:ln w="19050" cap="flat">
            <a:solidFill>
              <a:srgbClr val="000000"/>
            </a:solidFill>
            <a:prstDash val="solid"/>
            <a:headEnd type="none" w="sm" len="sm"/>
            <a:tailEnd type="none" w="sm" len="sm"/>
          </a:ln>
        </p:spPr>
      </p:sp>
      <p:sp>
        <p:nvSpPr>
          <p:cNvPr id="14" name="TextBox 14"/>
          <p:cNvSpPr txBox="1"/>
          <p:nvPr/>
        </p:nvSpPr>
        <p:spPr>
          <a:xfrm>
            <a:off x="1313521" y="815028"/>
            <a:ext cx="3063491"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PESTEL</a:t>
            </a:r>
          </a:p>
        </p:txBody>
      </p:sp>
      <p:sp>
        <p:nvSpPr>
          <p:cNvPr id="15" name="TextBox 15"/>
          <p:cNvSpPr txBox="1"/>
          <p:nvPr/>
        </p:nvSpPr>
        <p:spPr>
          <a:xfrm>
            <a:off x="1313521" y="1785944"/>
            <a:ext cx="5218621"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Analysis</a:t>
            </a:r>
          </a:p>
        </p:txBody>
      </p:sp>
      <p:sp>
        <p:nvSpPr>
          <p:cNvPr id="16" name="TextBox 16"/>
          <p:cNvSpPr txBox="1"/>
          <p:nvPr/>
        </p:nvSpPr>
        <p:spPr>
          <a:xfrm>
            <a:off x="1028700" y="3541084"/>
            <a:ext cx="7219902" cy="2206587"/>
          </a:xfrm>
          <a:prstGeom prst="rect">
            <a:avLst/>
          </a:prstGeom>
        </p:spPr>
        <p:txBody>
          <a:bodyPr lIns="0" tIns="0" rIns="0" bIns="0" rtlCol="0" anchor="t">
            <a:spAutoFit/>
          </a:bodyPr>
          <a:lstStyle/>
          <a:p>
            <a:pPr algn="l">
              <a:lnSpc>
                <a:spcPts val="2969"/>
              </a:lnSpc>
            </a:pPr>
            <a:r>
              <a:rPr lang="en-US" sz="2121" spc="63">
                <a:solidFill>
                  <a:srgbClr val="000000"/>
                </a:solidFill>
                <a:latin typeface="Inter"/>
                <a:ea typeface="Inter"/>
                <a:cs typeface="Inter"/>
                <a:sym typeface="Inter"/>
              </a:rPr>
              <a:t>   CityFrame Tours operates in a dynamic external environment influenced by political, economic, social, technological, environmental, and legal factors. Understanding these factors helps the business adapt its strategy, reduce risks, and identify growth opportunities in the travel market.</a:t>
            </a:r>
          </a:p>
        </p:txBody>
      </p:sp>
      <p:grpSp>
        <p:nvGrpSpPr>
          <p:cNvPr id="17" name="Group 17"/>
          <p:cNvGrpSpPr/>
          <p:nvPr/>
        </p:nvGrpSpPr>
        <p:grpSpPr>
          <a:xfrm>
            <a:off x="8922050" y="3283831"/>
            <a:ext cx="1931444" cy="279573"/>
            <a:chOff x="0" y="0"/>
            <a:chExt cx="508693" cy="73632"/>
          </a:xfrm>
        </p:grpSpPr>
        <p:sp>
          <p:nvSpPr>
            <p:cNvPr id="18" name="Freeform 18"/>
            <p:cNvSpPr/>
            <p:nvPr/>
          </p:nvSpPr>
          <p:spPr>
            <a:xfrm>
              <a:off x="0" y="0"/>
              <a:ext cx="508693" cy="73632"/>
            </a:xfrm>
            <a:custGeom>
              <a:avLst/>
              <a:gdLst/>
              <a:ahLst/>
              <a:cxnLst/>
              <a:rect l="l" t="t" r="r" b="b"/>
              <a:pathLst>
                <a:path w="508693" h="73632">
                  <a:moveTo>
                    <a:pt x="36816" y="0"/>
                  </a:moveTo>
                  <a:lnTo>
                    <a:pt x="471877" y="0"/>
                  </a:lnTo>
                  <a:cubicBezTo>
                    <a:pt x="492210" y="0"/>
                    <a:pt x="508693" y="16483"/>
                    <a:pt x="508693" y="36816"/>
                  </a:cubicBezTo>
                  <a:lnTo>
                    <a:pt x="508693" y="36816"/>
                  </a:lnTo>
                  <a:cubicBezTo>
                    <a:pt x="508693" y="57149"/>
                    <a:pt x="492210" y="73632"/>
                    <a:pt x="471877" y="73632"/>
                  </a:cubicBezTo>
                  <a:lnTo>
                    <a:pt x="36816" y="73632"/>
                  </a:lnTo>
                  <a:cubicBezTo>
                    <a:pt x="16483" y="73632"/>
                    <a:pt x="0" y="57149"/>
                    <a:pt x="0" y="36816"/>
                  </a:cubicBezTo>
                  <a:lnTo>
                    <a:pt x="0" y="36816"/>
                  </a:lnTo>
                  <a:cubicBezTo>
                    <a:pt x="0" y="16483"/>
                    <a:pt x="16483" y="0"/>
                    <a:pt x="36816" y="0"/>
                  </a:cubicBezTo>
                  <a:close/>
                </a:path>
              </a:pathLst>
            </a:custGeom>
            <a:solidFill>
              <a:srgbClr val="FF6600"/>
            </a:solidFill>
          </p:spPr>
        </p:sp>
        <p:sp>
          <p:nvSpPr>
            <p:cNvPr id="19" name="TextBox 19"/>
            <p:cNvSpPr txBox="1"/>
            <p:nvPr/>
          </p:nvSpPr>
          <p:spPr>
            <a:xfrm>
              <a:off x="0" y="-57150"/>
              <a:ext cx="508693" cy="130782"/>
            </a:xfrm>
            <a:prstGeom prst="rect">
              <a:avLst/>
            </a:prstGeom>
          </p:spPr>
          <p:txBody>
            <a:bodyPr lIns="50800" tIns="50800" rIns="50800" bIns="50800" rtlCol="0" anchor="ctr"/>
            <a:lstStyle/>
            <a:p>
              <a:pPr algn="ctr">
                <a:lnSpc>
                  <a:spcPts val="3602"/>
                </a:lnSpc>
              </a:pPr>
              <a:endParaRPr/>
            </a:p>
          </p:txBody>
        </p:sp>
      </p:grpSp>
      <p:grpSp>
        <p:nvGrpSpPr>
          <p:cNvPr id="20" name="Group 20"/>
          <p:cNvGrpSpPr/>
          <p:nvPr/>
        </p:nvGrpSpPr>
        <p:grpSpPr>
          <a:xfrm>
            <a:off x="8922050" y="1794733"/>
            <a:ext cx="1931444" cy="341607"/>
            <a:chOff x="0" y="0"/>
            <a:chExt cx="508693" cy="89971"/>
          </a:xfrm>
        </p:grpSpPr>
        <p:sp>
          <p:nvSpPr>
            <p:cNvPr id="21" name="Freeform 21"/>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2" name="TextBox 22"/>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grpSp>
        <p:nvGrpSpPr>
          <p:cNvPr id="23" name="Group 23"/>
          <p:cNvGrpSpPr/>
          <p:nvPr/>
        </p:nvGrpSpPr>
        <p:grpSpPr>
          <a:xfrm>
            <a:off x="9020730" y="1965537"/>
            <a:ext cx="8407125" cy="1458080"/>
            <a:chOff x="0" y="0"/>
            <a:chExt cx="2214222" cy="384021"/>
          </a:xfrm>
        </p:grpSpPr>
        <p:sp>
          <p:nvSpPr>
            <p:cNvPr id="24" name="Freeform 24"/>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25" name="TextBox 25"/>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26" name="Group 26"/>
          <p:cNvGrpSpPr/>
          <p:nvPr/>
        </p:nvGrpSpPr>
        <p:grpSpPr>
          <a:xfrm>
            <a:off x="8922050" y="4801893"/>
            <a:ext cx="1931444" cy="341607"/>
            <a:chOff x="0" y="0"/>
            <a:chExt cx="508693" cy="89971"/>
          </a:xfrm>
        </p:grpSpPr>
        <p:sp>
          <p:nvSpPr>
            <p:cNvPr id="27" name="Freeform 27"/>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8" name="TextBox 28"/>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grpSp>
        <p:nvGrpSpPr>
          <p:cNvPr id="29" name="Group 29"/>
          <p:cNvGrpSpPr/>
          <p:nvPr/>
        </p:nvGrpSpPr>
        <p:grpSpPr>
          <a:xfrm>
            <a:off x="9020730" y="3518868"/>
            <a:ext cx="8407125" cy="1458080"/>
            <a:chOff x="0" y="0"/>
            <a:chExt cx="2214222" cy="384021"/>
          </a:xfrm>
        </p:grpSpPr>
        <p:sp>
          <p:nvSpPr>
            <p:cNvPr id="30" name="Freeform 30"/>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31" name="TextBox 31"/>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32" name="Group 32"/>
          <p:cNvGrpSpPr/>
          <p:nvPr/>
        </p:nvGrpSpPr>
        <p:grpSpPr>
          <a:xfrm>
            <a:off x="8922050" y="6381750"/>
            <a:ext cx="1931444" cy="341607"/>
            <a:chOff x="0" y="0"/>
            <a:chExt cx="508693" cy="89971"/>
          </a:xfrm>
        </p:grpSpPr>
        <p:sp>
          <p:nvSpPr>
            <p:cNvPr id="33" name="Freeform 33"/>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34" name="TextBox 34"/>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grpSp>
        <p:nvGrpSpPr>
          <p:cNvPr id="35" name="Group 35"/>
          <p:cNvGrpSpPr/>
          <p:nvPr/>
        </p:nvGrpSpPr>
        <p:grpSpPr>
          <a:xfrm>
            <a:off x="9020730" y="5072198"/>
            <a:ext cx="8407125" cy="1458080"/>
            <a:chOff x="0" y="0"/>
            <a:chExt cx="2214222" cy="384021"/>
          </a:xfrm>
        </p:grpSpPr>
        <p:sp>
          <p:nvSpPr>
            <p:cNvPr id="36" name="Freeform 36"/>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37" name="TextBox 37"/>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38" name="TextBox 38"/>
          <p:cNvSpPr txBox="1"/>
          <p:nvPr/>
        </p:nvSpPr>
        <p:spPr>
          <a:xfrm>
            <a:off x="9683514" y="842383"/>
            <a:ext cx="6884197" cy="306705"/>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Easy to scale and expand the business in the future.</a:t>
            </a:r>
          </a:p>
        </p:txBody>
      </p:sp>
      <p:sp>
        <p:nvSpPr>
          <p:cNvPr id="39" name="TextBox 39"/>
          <p:cNvSpPr txBox="1"/>
          <p:nvPr/>
        </p:nvSpPr>
        <p:spPr>
          <a:xfrm>
            <a:off x="9994810" y="102609"/>
            <a:ext cx="3739368"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Business Goal Alignment</a:t>
            </a:r>
          </a:p>
        </p:txBody>
      </p:sp>
      <p:grpSp>
        <p:nvGrpSpPr>
          <p:cNvPr id="40" name="Group 40"/>
          <p:cNvGrpSpPr/>
          <p:nvPr/>
        </p:nvGrpSpPr>
        <p:grpSpPr>
          <a:xfrm>
            <a:off x="9020730" y="412207"/>
            <a:ext cx="8407125" cy="1458080"/>
            <a:chOff x="0" y="0"/>
            <a:chExt cx="2214222" cy="384021"/>
          </a:xfrm>
        </p:grpSpPr>
        <p:sp>
          <p:nvSpPr>
            <p:cNvPr id="41" name="Freeform 41"/>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42" name="TextBox 42"/>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43" name="Group 43"/>
          <p:cNvGrpSpPr/>
          <p:nvPr/>
        </p:nvGrpSpPr>
        <p:grpSpPr>
          <a:xfrm>
            <a:off x="9020730" y="6625528"/>
            <a:ext cx="8407125" cy="1458080"/>
            <a:chOff x="0" y="0"/>
            <a:chExt cx="2214222" cy="384021"/>
          </a:xfrm>
        </p:grpSpPr>
        <p:sp>
          <p:nvSpPr>
            <p:cNvPr id="44" name="Freeform 44"/>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45" name="TextBox 45"/>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46" name="Group 46"/>
          <p:cNvGrpSpPr/>
          <p:nvPr/>
        </p:nvGrpSpPr>
        <p:grpSpPr>
          <a:xfrm>
            <a:off x="9020730" y="8181808"/>
            <a:ext cx="8407125" cy="1458080"/>
            <a:chOff x="0" y="0"/>
            <a:chExt cx="2214222" cy="384021"/>
          </a:xfrm>
        </p:grpSpPr>
        <p:sp>
          <p:nvSpPr>
            <p:cNvPr id="47" name="Freeform 47"/>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48" name="TextBox 48"/>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49" name="TextBox 49"/>
          <p:cNvSpPr txBox="1"/>
          <p:nvPr/>
        </p:nvSpPr>
        <p:spPr>
          <a:xfrm>
            <a:off x="9020730" y="541923"/>
            <a:ext cx="8407125"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Political</a:t>
            </a:r>
          </a:p>
        </p:txBody>
      </p:sp>
      <p:sp>
        <p:nvSpPr>
          <p:cNvPr id="50" name="TextBox 50"/>
          <p:cNvSpPr txBox="1"/>
          <p:nvPr/>
        </p:nvSpPr>
        <p:spPr>
          <a:xfrm>
            <a:off x="9144000" y="948323"/>
            <a:ext cx="8137943" cy="621030"/>
          </a:xfrm>
          <a:prstGeom prst="rect">
            <a:avLst/>
          </a:prstGeom>
        </p:spPr>
        <p:txBody>
          <a:bodyPr lIns="0" tIns="0" rIns="0" bIns="0" rtlCol="0" anchor="t">
            <a:spAutoFit/>
          </a:bodyPr>
          <a:lstStyle/>
          <a:p>
            <a:pPr algn="just">
              <a:lnSpc>
                <a:spcPts val="2520"/>
              </a:lnSpc>
              <a:spcBef>
                <a:spcPct val="0"/>
              </a:spcBef>
            </a:pPr>
            <a:r>
              <a:rPr lang="en-US" sz="1800" spc="54">
                <a:solidFill>
                  <a:srgbClr val="FFFFFF"/>
                </a:solidFill>
                <a:latin typeface="Inter"/>
                <a:ea typeface="Inter"/>
                <a:cs typeface="Inter"/>
                <a:sym typeface="Inter"/>
              </a:rPr>
              <a:t>Travel regulations, visas, and international relations affect destination accessibility</a:t>
            </a:r>
            <a:r>
              <a:rPr lang="en-US" sz="1800" b="1" spc="54">
                <a:solidFill>
                  <a:srgbClr val="FFFFFF"/>
                </a:solidFill>
                <a:latin typeface="Inter Bold"/>
                <a:ea typeface="Inter Bold"/>
                <a:cs typeface="Inter Bold"/>
                <a:sym typeface="Inter Bold"/>
              </a:rPr>
              <a:t>.</a:t>
            </a:r>
          </a:p>
        </p:txBody>
      </p:sp>
      <p:sp>
        <p:nvSpPr>
          <p:cNvPr id="51" name="TextBox 51"/>
          <p:cNvSpPr txBox="1"/>
          <p:nvPr/>
        </p:nvSpPr>
        <p:spPr>
          <a:xfrm>
            <a:off x="12732952" y="2078997"/>
            <a:ext cx="1229221" cy="349250"/>
          </a:xfrm>
          <a:prstGeom prst="rect">
            <a:avLst/>
          </a:prstGeom>
        </p:spPr>
        <p:txBody>
          <a:bodyPr lIns="0" tIns="0" rIns="0" bIns="0" rtlCol="0" anchor="t">
            <a:spAutoFit/>
          </a:bodyPr>
          <a:lstStyle/>
          <a:p>
            <a:pPr algn="ctr">
              <a:lnSpc>
                <a:spcPts val="2800"/>
              </a:lnSpc>
              <a:spcBef>
                <a:spcPct val="0"/>
              </a:spcBef>
            </a:pPr>
            <a:r>
              <a:rPr lang="en-US" sz="2000" spc="60">
                <a:solidFill>
                  <a:srgbClr val="FFFFFF"/>
                </a:solidFill>
                <a:latin typeface="Inter"/>
                <a:ea typeface="Inter"/>
                <a:cs typeface="Inter"/>
                <a:sym typeface="Inter"/>
              </a:rPr>
              <a:t>Economic</a:t>
            </a:r>
          </a:p>
        </p:txBody>
      </p:sp>
      <p:sp>
        <p:nvSpPr>
          <p:cNvPr id="52" name="TextBox 52"/>
          <p:cNvSpPr txBox="1"/>
          <p:nvPr/>
        </p:nvSpPr>
        <p:spPr>
          <a:xfrm>
            <a:off x="9020730" y="3744379"/>
            <a:ext cx="8407125"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Social</a:t>
            </a:r>
          </a:p>
        </p:txBody>
      </p:sp>
      <p:sp>
        <p:nvSpPr>
          <p:cNvPr id="53" name="TextBox 53"/>
          <p:cNvSpPr txBox="1"/>
          <p:nvPr/>
        </p:nvSpPr>
        <p:spPr>
          <a:xfrm>
            <a:off x="9144000" y="2523497"/>
            <a:ext cx="8407125" cy="621030"/>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Customer spending depends on income levels, inflation, and travel  costs.</a:t>
            </a:r>
          </a:p>
        </p:txBody>
      </p:sp>
      <p:sp>
        <p:nvSpPr>
          <p:cNvPr id="54" name="TextBox 54"/>
          <p:cNvSpPr txBox="1"/>
          <p:nvPr/>
        </p:nvSpPr>
        <p:spPr>
          <a:xfrm>
            <a:off x="9144000" y="4180863"/>
            <a:ext cx="8407125" cy="306705"/>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Growing demand for short trips and personalised travel experiences.</a:t>
            </a:r>
          </a:p>
        </p:txBody>
      </p:sp>
      <p:sp>
        <p:nvSpPr>
          <p:cNvPr id="55" name="TextBox 55"/>
          <p:cNvSpPr txBox="1"/>
          <p:nvPr/>
        </p:nvSpPr>
        <p:spPr>
          <a:xfrm>
            <a:off x="12302997" y="5227894"/>
            <a:ext cx="1842591"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Technological</a:t>
            </a:r>
          </a:p>
        </p:txBody>
      </p:sp>
      <p:sp>
        <p:nvSpPr>
          <p:cNvPr id="56" name="TextBox 56"/>
          <p:cNvSpPr txBox="1"/>
          <p:nvPr/>
        </p:nvSpPr>
        <p:spPr>
          <a:xfrm>
            <a:off x="9166643" y="5634294"/>
            <a:ext cx="8115300" cy="621030"/>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Online booking platforms and social media marketing suppor business growth.</a:t>
            </a:r>
          </a:p>
        </p:txBody>
      </p:sp>
      <p:sp>
        <p:nvSpPr>
          <p:cNvPr id="57" name="TextBox 57"/>
          <p:cNvSpPr txBox="1"/>
          <p:nvPr/>
        </p:nvSpPr>
        <p:spPr>
          <a:xfrm>
            <a:off x="12396303" y="6777928"/>
            <a:ext cx="1902520"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Environmental</a:t>
            </a:r>
          </a:p>
        </p:txBody>
      </p:sp>
      <p:sp>
        <p:nvSpPr>
          <p:cNvPr id="58" name="TextBox 58"/>
          <p:cNvSpPr txBox="1"/>
          <p:nvPr/>
        </p:nvSpPr>
        <p:spPr>
          <a:xfrm>
            <a:off x="9166643" y="7218657"/>
            <a:ext cx="8092657" cy="306705"/>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Customers prefer sustainable and eco-friendly travel options.</a:t>
            </a:r>
          </a:p>
        </p:txBody>
      </p:sp>
      <p:sp>
        <p:nvSpPr>
          <p:cNvPr id="59" name="TextBox 59"/>
          <p:cNvSpPr txBox="1"/>
          <p:nvPr/>
        </p:nvSpPr>
        <p:spPr>
          <a:xfrm>
            <a:off x="12991863" y="8331259"/>
            <a:ext cx="711398"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Legal</a:t>
            </a:r>
          </a:p>
        </p:txBody>
      </p:sp>
      <p:sp>
        <p:nvSpPr>
          <p:cNvPr id="60" name="TextBox 60"/>
          <p:cNvSpPr txBox="1"/>
          <p:nvPr/>
        </p:nvSpPr>
        <p:spPr>
          <a:xfrm>
            <a:off x="9144000" y="8738445"/>
            <a:ext cx="8115300" cy="621030"/>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Business must comply with travel regulations, insurance, an consumer protection laws.</a:t>
            </a:r>
          </a:p>
        </p:txBody>
      </p:sp>
      <p:pic>
        <p:nvPicPr>
          <p:cNvPr id="62" name="Picture 61">
            <a:extLst>
              <a:ext uri="{FF2B5EF4-FFF2-40B4-BE49-F238E27FC236}">
                <a16:creationId xmlns:a16="http://schemas.microsoft.com/office/drawing/2014/main" id="{C1585A18-214D-00C1-366E-4936A9F743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9585" y="6002401"/>
            <a:ext cx="6351816" cy="295787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0" y="168555"/>
            <a:ext cx="18288000" cy="1720289"/>
            <a:chOff x="0" y="0"/>
            <a:chExt cx="4816593" cy="453080"/>
          </a:xfrm>
        </p:grpSpPr>
        <p:sp>
          <p:nvSpPr>
            <p:cNvPr id="3" name="Freeform 3"/>
            <p:cNvSpPr/>
            <p:nvPr/>
          </p:nvSpPr>
          <p:spPr>
            <a:xfrm>
              <a:off x="0" y="0"/>
              <a:ext cx="4816592" cy="453080"/>
            </a:xfrm>
            <a:custGeom>
              <a:avLst/>
              <a:gdLst/>
              <a:ahLst/>
              <a:cxnLst/>
              <a:rect l="l" t="t" r="r" b="b"/>
              <a:pathLst>
                <a:path w="4816592" h="453080">
                  <a:moveTo>
                    <a:pt x="0" y="0"/>
                  </a:moveTo>
                  <a:lnTo>
                    <a:pt x="4816592" y="0"/>
                  </a:lnTo>
                  <a:lnTo>
                    <a:pt x="4816592" y="453080"/>
                  </a:lnTo>
                  <a:lnTo>
                    <a:pt x="0" y="453080"/>
                  </a:lnTo>
                  <a:close/>
                </a:path>
              </a:pathLst>
            </a:custGeom>
            <a:solidFill>
              <a:srgbClr val="DBDBDD"/>
            </a:solidFill>
          </p:spPr>
        </p:sp>
        <p:sp>
          <p:nvSpPr>
            <p:cNvPr id="4" name="TextBox 4"/>
            <p:cNvSpPr txBox="1"/>
            <p:nvPr/>
          </p:nvSpPr>
          <p:spPr>
            <a:xfrm>
              <a:off x="0" y="-57150"/>
              <a:ext cx="4816593" cy="510230"/>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9420106" y="6975528"/>
            <a:ext cx="6099321" cy="2679740"/>
            <a:chOff x="0" y="0"/>
            <a:chExt cx="4306837" cy="1892211"/>
          </a:xfrm>
        </p:grpSpPr>
        <p:sp>
          <p:nvSpPr>
            <p:cNvPr id="6" name="Freeform 6"/>
            <p:cNvSpPr/>
            <p:nvPr/>
          </p:nvSpPr>
          <p:spPr>
            <a:xfrm>
              <a:off x="0" y="0"/>
              <a:ext cx="4306837" cy="1892211"/>
            </a:xfrm>
            <a:custGeom>
              <a:avLst/>
              <a:gdLst/>
              <a:ahLst/>
              <a:cxnLst/>
              <a:rect l="l" t="t" r="r" b="b"/>
              <a:pathLst>
                <a:path w="4306837" h="1892211">
                  <a:moveTo>
                    <a:pt x="0" y="0"/>
                  </a:moveTo>
                  <a:lnTo>
                    <a:pt x="4306837" y="0"/>
                  </a:lnTo>
                  <a:lnTo>
                    <a:pt x="4306837" y="1892211"/>
                  </a:lnTo>
                  <a:lnTo>
                    <a:pt x="0" y="1892211"/>
                  </a:lnTo>
                  <a:close/>
                </a:path>
              </a:pathLst>
            </a:custGeom>
            <a:blipFill>
              <a:blip r:embed="rId2"/>
              <a:stretch>
                <a:fillRect t="-25822" b="-25822"/>
              </a:stretch>
            </a:blipFill>
          </p:spPr>
        </p:sp>
      </p:grpSp>
      <p:sp>
        <p:nvSpPr>
          <p:cNvPr id="7" name="Freeform 7"/>
          <p:cNvSpPr/>
          <p:nvPr/>
        </p:nvSpPr>
        <p:spPr>
          <a:xfrm>
            <a:off x="17551125" y="4557960"/>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AutoShape 8"/>
          <p:cNvSpPr/>
          <p:nvPr/>
        </p:nvSpPr>
        <p:spPr>
          <a:xfrm flipV="1">
            <a:off x="9420106" y="1888845"/>
            <a:ext cx="0" cy="4586323"/>
          </a:xfrm>
          <a:prstGeom prst="line">
            <a:avLst/>
          </a:prstGeom>
          <a:ln w="19050" cap="flat">
            <a:solidFill>
              <a:srgbClr val="000000"/>
            </a:solidFill>
            <a:prstDash val="solid"/>
            <a:headEnd type="none" w="sm" len="sm"/>
            <a:tailEnd type="none" w="sm" len="sm"/>
          </a:ln>
        </p:spPr>
      </p:sp>
      <p:sp>
        <p:nvSpPr>
          <p:cNvPr id="9" name="TextBox 9"/>
          <p:cNvSpPr txBox="1"/>
          <p:nvPr/>
        </p:nvSpPr>
        <p:spPr>
          <a:xfrm>
            <a:off x="1028700" y="3958088"/>
            <a:ext cx="4142756"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Marketing</a:t>
            </a:r>
          </a:p>
        </p:txBody>
      </p:sp>
      <p:sp>
        <p:nvSpPr>
          <p:cNvPr id="10" name="TextBox 10"/>
          <p:cNvSpPr txBox="1"/>
          <p:nvPr/>
        </p:nvSpPr>
        <p:spPr>
          <a:xfrm>
            <a:off x="1028699" y="4909100"/>
            <a:ext cx="4533899" cy="1094741"/>
          </a:xfrm>
          <a:prstGeom prst="rect">
            <a:avLst/>
          </a:prstGeom>
        </p:spPr>
        <p:txBody>
          <a:bodyPr wrap="square" lIns="0" tIns="0" rIns="0" bIns="0" rtlCol="0" anchor="t">
            <a:spAutoFit/>
          </a:bodyPr>
          <a:lstStyle/>
          <a:p>
            <a:pPr algn="l">
              <a:lnSpc>
                <a:spcPts val="8959"/>
              </a:lnSpc>
            </a:pPr>
            <a:r>
              <a:rPr lang="en-US" sz="6399" b="1" dirty="0">
                <a:solidFill>
                  <a:srgbClr val="830001"/>
                </a:solidFill>
                <a:latin typeface="Inter Bold"/>
                <a:ea typeface="Inter Bold"/>
                <a:cs typeface="Inter Bold"/>
                <a:sym typeface="Inter Bold"/>
              </a:rPr>
              <a:t>Strategies</a:t>
            </a:r>
          </a:p>
        </p:txBody>
      </p:sp>
      <p:sp>
        <p:nvSpPr>
          <p:cNvPr id="11" name="TextBox 11"/>
          <p:cNvSpPr txBox="1"/>
          <p:nvPr/>
        </p:nvSpPr>
        <p:spPr>
          <a:xfrm>
            <a:off x="677443" y="6166856"/>
            <a:ext cx="7894510" cy="3449955"/>
          </a:xfrm>
          <a:prstGeom prst="rect">
            <a:avLst/>
          </a:prstGeom>
        </p:spPr>
        <p:txBody>
          <a:bodyPr lIns="0" tIns="0" rIns="0" bIns="0" rtlCol="0" anchor="t">
            <a:spAutoFit/>
          </a:bodyPr>
          <a:lstStyle/>
          <a:p>
            <a:pPr algn="l">
              <a:lnSpc>
                <a:spcPts val="2520"/>
              </a:lnSpc>
            </a:pPr>
            <a:r>
              <a:rPr lang="en-US" sz="1800" spc="54" dirty="0">
                <a:solidFill>
                  <a:srgbClr val="000000"/>
                </a:solidFill>
                <a:latin typeface="Inter"/>
                <a:ea typeface="Inter"/>
                <a:cs typeface="Inter"/>
                <a:sym typeface="Inter"/>
              </a:rPr>
              <a:t>   </a:t>
            </a:r>
            <a:r>
              <a:rPr lang="en-US" sz="1800" spc="54" dirty="0" err="1">
                <a:solidFill>
                  <a:srgbClr val="000000"/>
                </a:solidFill>
                <a:latin typeface="Inter"/>
                <a:ea typeface="Inter"/>
                <a:cs typeface="Inter"/>
                <a:sym typeface="Inter"/>
              </a:rPr>
              <a:t>CityFrame</a:t>
            </a:r>
            <a:r>
              <a:rPr lang="en-US" sz="1800" spc="54" dirty="0">
                <a:solidFill>
                  <a:srgbClr val="000000"/>
                </a:solidFill>
                <a:latin typeface="Inter"/>
                <a:ea typeface="Inter"/>
                <a:cs typeface="Inter"/>
                <a:sym typeface="Inter"/>
              </a:rPr>
              <a:t> Tours applies an integrated marketing strategy focused on building brand trust, increasing visibility, and driving customer acquisition across digital and offline channels. The business targets time-conscious </a:t>
            </a:r>
            <a:r>
              <a:rPr lang="en-US" sz="1800" spc="54" dirty="0" err="1">
                <a:solidFill>
                  <a:srgbClr val="000000"/>
                </a:solidFill>
                <a:latin typeface="Inter"/>
                <a:ea typeface="Inter"/>
                <a:cs typeface="Inter"/>
                <a:sym typeface="Inter"/>
              </a:rPr>
              <a:t>travellers</a:t>
            </a:r>
            <a:r>
              <a:rPr lang="en-US" sz="1800" spc="54" dirty="0">
                <a:solidFill>
                  <a:srgbClr val="000000"/>
                </a:solidFill>
                <a:latin typeface="Inter"/>
                <a:ea typeface="Inter"/>
                <a:cs typeface="Inter"/>
                <a:sym typeface="Inter"/>
              </a:rPr>
              <a:t> who value convenience and curated experiences.</a:t>
            </a:r>
          </a:p>
          <a:p>
            <a:pPr algn="l">
              <a:lnSpc>
                <a:spcPts val="2520"/>
              </a:lnSpc>
            </a:pPr>
            <a:r>
              <a:rPr lang="en-US" sz="1800" spc="54" dirty="0">
                <a:solidFill>
                  <a:srgbClr val="000000"/>
                </a:solidFill>
                <a:latin typeface="Inter"/>
                <a:ea typeface="Inter"/>
                <a:cs typeface="Inter"/>
                <a:sym typeface="Inter"/>
              </a:rPr>
              <a:t>   The strategy combines targeted digital marketing with partnerships and word-of-mouth to </a:t>
            </a:r>
            <a:r>
              <a:rPr lang="en-US" sz="1800" spc="54" dirty="0" err="1">
                <a:solidFill>
                  <a:srgbClr val="000000"/>
                </a:solidFill>
                <a:latin typeface="Inter"/>
                <a:ea typeface="Inter"/>
                <a:cs typeface="Inter"/>
                <a:sym typeface="Inter"/>
              </a:rPr>
              <a:t>maximise</a:t>
            </a:r>
            <a:r>
              <a:rPr lang="en-US" sz="1800" spc="54" dirty="0">
                <a:solidFill>
                  <a:srgbClr val="000000"/>
                </a:solidFill>
                <a:latin typeface="Inter"/>
                <a:ea typeface="Inter"/>
                <a:cs typeface="Inter"/>
                <a:sym typeface="Inter"/>
              </a:rPr>
              <a:t> reach and conversion. A data-driven approach is used to track performance, </a:t>
            </a:r>
            <a:r>
              <a:rPr lang="en-US" sz="1800" spc="54" dirty="0" err="1">
                <a:solidFill>
                  <a:srgbClr val="000000"/>
                </a:solidFill>
                <a:latin typeface="Inter"/>
                <a:ea typeface="Inter"/>
                <a:cs typeface="Inter"/>
                <a:sym typeface="Inter"/>
              </a:rPr>
              <a:t>optimise</a:t>
            </a:r>
            <a:r>
              <a:rPr lang="en-US" sz="1800" spc="54" dirty="0">
                <a:solidFill>
                  <a:srgbClr val="000000"/>
                </a:solidFill>
                <a:latin typeface="Inter"/>
                <a:ea typeface="Inter"/>
                <a:cs typeface="Inter"/>
                <a:sym typeface="Inter"/>
              </a:rPr>
              <a:t> campaigns, and improve customer retention, ensuring sustainable business growth.</a:t>
            </a:r>
          </a:p>
          <a:p>
            <a:pPr algn="l">
              <a:lnSpc>
                <a:spcPts val="2520"/>
              </a:lnSpc>
            </a:pPr>
            <a:endParaRPr lang="en-US" sz="1800" spc="54" dirty="0">
              <a:solidFill>
                <a:srgbClr val="000000"/>
              </a:solidFill>
              <a:latin typeface="Inter"/>
              <a:ea typeface="Inter"/>
              <a:cs typeface="Inter"/>
              <a:sym typeface="Inter"/>
            </a:endParaRPr>
          </a:p>
        </p:txBody>
      </p:sp>
      <p:grpSp>
        <p:nvGrpSpPr>
          <p:cNvPr id="12" name="Group 12"/>
          <p:cNvGrpSpPr/>
          <p:nvPr/>
        </p:nvGrpSpPr>
        <p:grpSpPr>
          <a:xfrm>
            <a:off x="1028700" y="938853"/>
            <a:ext cx="2860292" cy="2679740"/>
            <a:chOff x="0" y="0"/>
            <a:chExt cx="2126849" cy="1992595"/>
          </a:xfrm>
        </p:grpSpPr>
        <p:sp>
          <p:nvSpPr>
            <p:cNvPr id="13" name="Freeform 13"/>
            <p:cNvSpPr/>
            <p:nvPr/>
          </p:nvSpPr>
          <p:spPr>
            <a:xfrm>
              <a:off x="0" y="0"/>
              <a:ext cx="2126849" cy="1992595"/>
            </a:xfrm>
            <a:custGeom>
              <a:avLst/>
              <a:gdLst/>
              <a:ahLst/>
              <a:cxnLst/>
              <a:rect l="l" t="t" r="r" b="b"/>
              <a:pathLst>
                <a:path w="2126849" h="1992595">
                  <a:moveTo>
                    <a:pt x="0" y="0"/>
                  </a:moveTo>
                  <a:lnTo>
                    <a:pt x="2126849" y="0"/>
                  </a:lnTo>
                  <a:lnTo>
                    <a:pt x="2126849" y="1992595"/>
                  </a:lnTo>
                  <a:lnTo>
                    <a:pt x="0" y="1992595"/>
                  </a:lnTo>
                  <a:close/>
                </a:path>
              </a:pathLst>
            </a:custGeom>
            <a:blipFill>
              <a:blip r:embed="rId4"/>
              <a:stretch>
                <a:fillRect l="-30074" r="-30074"/>
              </a:stretch>
            </a:blipFill>
          </p:spPr>
        </p:sp>
      </p:grpSp>
      <p:sp>
        <p:nvSpPr>
          <p:cNvPr id="14" name="Freeform 14"/>
          <p:cNvSpPr/>
          <p:nvPr/>
        </p:nvSpPr>
        <p:spPr>
          <a:xfrm>
            <a:off x="10236260" y="3006902"/>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5" name="TextBox 15"/>
          <p:cNvSpPr txBox="1"/>
          <p:nvPr/>
        </p:nvSpPr>
        <p:spPr>
          <a:xfrm>
            <a:off x="11116413" y="2871711"/>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Brand Positioning</a:t>
            </a:r>
          </a:p>
        </p:txBody>
      </p:sp>
      <p:sp>
        <p:nvSpPr>
          <p:cNvPr id="16" name="TextBox 16"/>
          <p:cNvSpPr txBox="1"/>
          <p:nvPr/>
        </p:nvSpPr>
        <p:spPr>
          <a:xfrm>
            <a:off x="11116413" y="3273034"/>
            <a:ext cx="5326732"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Premium, convenient, and stress-free travel experience tailored for modern travellers.</a:t>
            </a:r>
          </a:p>
        </p:txBody>
      </p:sp>
      <p:sp>
        <p:nvSpPr>
          <p:cNvPr id="17" name="Freeform 17"/>
          <p:cNvSpPr/>
          <p:nvPr/>
        </p:nvSpPr>
        <p:spPr>
          <a:xfrm>
            <a:off x="10236260" y="4167680"/>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8" name="TextBox 18"/>
          <p:cNvSpPr txBox="1"/>
          <p:nvPr/>
        </p:nvSpPr>
        <p:spPr>
          <a:xfrm>
            <a:off x="11116413" y="4032489"/>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Digital Marketing</a:t>
            </a:r>
          </a:p>
        </p:txBody>
      </p:sp>
      <p:sp>
        <p:nvSpPr>
          <p:cNvPr id="19" name="TextBox 19"/>
          <p:cNvSpPr txBox="1"/>
          <p:nvPr/>
        </p:nvSpPr>
        <p:spPr>
          <a:xfrm>
            <a:off x="11116413" y="4433812"/>
            <a:ext cx="5326732" cy="124968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Instagram, TikTok, SEO, paid ads, and influencer collaborations to reach target audiences.</a:t>
            </a:r>
          </a:p>
          <a:p>
            <a:pPr algn="l">
              <a:lnSpc>
                <a:spcPts val="2520"/>
              </a:lnSpc>
            </a:pPr>
            <a:endParaRPr lang="en-US" sz="1800" spc="54">
              <a:solidFill>
                <a:srgbClr val="000000"/>
              </a:solidFill>
              <a:latin typeface="Inter"/>
              <a:ea typeface="Inter"/>
              <a:cs typeface="Inter"/>
              <a:sym typeface="Inter"/>
            </a:endParaRPr>
          </a:p>
        </p:txBody>
      </p:sp>
      <p:sp>
        <p:nvSpPr>
          <p:cNvPr id="20" name="Freeform 20"/>
          <p:cNvSpPr/>
          <p:nvPr/>
        </p:nvSpPr>
        <p:spPr>
          <a:xfrm>
            <a:off x="10236260" y="5623990"/>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21" name="TextBox 21"/>
          <p:cNvSpPr txBox="1"/>
          <p:nvPr/>
        </p:nvSpPr>
        <p:spPr>
          <a:xfrm>
            <a:off x="11116413" y="5509871"/>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Offline Outreach</a:t>
            </a:r>
          </a:p>
        </p:txBody>
      </p:sp>
      <p:sp>
        <p:nvSpPr>
          <p:cNvPr id="22" name="TextBox 22"/>
          <p:cNvSpPr txBox="1"/>
          <p:nvPr/>
        </p:nvSpPr>
        <p:spPr>
          <a:xfrm>
            <a:off x="11116413" y="5906746"/>
            <a:ext cx="5326732"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Partnerships, referrals, and networking to build trust and brand awareness.</a:t>
            </a:r>
          </a:p>
        </p:txBody>
      </p:sp>
      <p:sp>
        <p:nvSpPr>
          <p:cNvPr id="23" name="Freeform 23"/>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6"/>
                </a:ext>
              </a:extLst>
            </a:blip>
            <a:stretch>
              <a:fillRect/>
            </a:stretch>
          </a:blipFill>
        </p:spPr>
      </p:sp>
      <p:sp>
        <p:nvSpPr>
          <p:cNvPr id="24" name="Freeform 24"/>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4615038" y="3075958"/>
            <a:ext cx="12225856" cy="2191617"/>
            <a:chOff x="0" y="0"/>
            <a:chExt cx="3219979" cy="577216"/>
          </a:xfrm>
        </p:grpSpPr>
        <p:sp>
          <p:nvSpPr>
            <p:cNvPr id="3" name="Freeform 3"/>
            <p:cNvSpPr/>
            <p:nvPr/>
          </p:nvSpPr>
          <p:spPr>
            <a:xfrm>
              <a:off x="0" y="0"/>
              <a:ext cx="3219978" cy="577216"/>
            </a:xfrm>
            <a:custGeom>
              <a:avLst/>
              <a:gdLst/>
              <a:ahLst/>
              <a:cxnLst/>
              <a:rect l="l" t="t" r="r" b="b"/>
              <a:pathLst>
                <a:path w="3219978" h="577216">
                  <a:moveTo>
                    <a:pt x="0" y="0"/>
                  </a:moveTo>
                  <a:lnTo>
                    <a:pt x="3219978" y="0"/>
                  </a:lnTo>
                  <a:lnTo>
                    <a:pt x="3219978" y="577216"/>
                  </a:lnTo>
                  <a:lnTo>
                    <a:pt x="0" y="577216"/>
                  </a:lnTo>
                  <a:close/>
                </a:path>
              </a:pathLst>
            </a:custGeom>
            <a:solidFill>
              <a:srgbClr val="DBDBDD"/>
            </a:solidFill>
          </p:spPr>
        </p:sp>
        <p:sp>
          <p:nvSpPr>
            <p:cNvPr id="4" name="TextBox 4"/>
            <p:cNvSpPr txBox="1"/>
            <p:nvPr/>
          </p:nvSpPr>
          <p:spPr>
            <a:xfrm>
              <a:off x="0" y="-57150"/>
              <a:ext cx="3219979" cy="634366"/>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17468733" y="6397738"/>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AutoShape 6"/>
          <p:cNvSpPr/>
          <p:nvPr/>
        </p:nvSpPr>
        <p:spPr>
          <a:xfrm flipV="1">
            <a:off x="17541600" y="1810394"/>
            <a:ext cx="0" cy="4207852"/>
          </a:xfrm>
          <a:prstGeom prst="line">
            <a:avLst/>
          </a:prstGeom>
          <a:ln w="19050" cap="flat">
            <a:solidFill>
              <a:srgbClr val="000000"/>
            </a:solidFill>
            <a:prstDash val="solid"/>
            <a:headEnd type="none" w="sm" len="sm"/>
            <a:tailEnd type="none" w="sm" len="sm"/>
          </a:ln>
        </p:spPr>
      </p:sp>
      <p:sp>
        <p:nvSpPr>
          <p:cNvPr id="7" name="AutoShape 7"/>
          <p:cNvSpPr/>
          <p:nvPr/>
        </p:nvSpPr>
        <p:spPr>
          <a:xfrm>
            <a:off x="17212947" y="938853"/>
            <a:ext cx="338178" cy="0"/>
          </a:xfrm>
          <a:prstGeom prst="line">
            <a:avLst/>
          </a:prstGeom>
          <a:ln w="19050" cap="flat">
            <a:solidFill>
              <a:srgbClr val="000000"/>
            </a:solidFill>
            <a:prstDash val="solid"/>
            <a:headEnd type="none" w="sm" len="sm"/>
            <a:tailEnd type="none" w="sm" len="sm"/>
          </a:ln>
        </p:spPr>
      </p:sp>
      <p:sp>
        <p:nvSpPr>
          <p:cNvPr id="8" name="TextBox 8"/>
          <p:cNvSpPr txBox="1"/>
          <p:nvPr/>
        </p:nvSpPr>
        <p:spPr>
          <a:xfrm>
            <a:off x="4615038" y="815028"/>
            <a:ext cx="6573918" cy="1094741"/>
          </a:xfrm>
          <a:prstGeom prst="rect">
            <a:avLst/>
          </a:prstGeom>
        </p:spPr>
        <p:txBody>
          <a:bodyPr lIns="0" tIns="0" rIns="0" bIns="0" rtlCol="0" anchor="t">
            <a:spAutoFit/>
          </a:bodyPr>
          <a:lstStyle/>
          <a:p>
            <a:pPr algn="l">
              <a:lnSpc>
                <a:spcPts val="8959"/>
              </a:lnSpc>
            </a:pPr>
            <a:r>
              <a:rPr lang="en-US" sz="6399" b="1">
                <a:solidFill>
                  <a:srgbClr val="000000"/>
                </a:solidFill>
                <a:latin typeface="Inter Bold"/>
                <a:ea typeface="Inter Bold"/>
                <a:cs typeface="Inter Bold"/>
                <a:sym typeface="Inter Bold"/>
              </a:rPr>
              <a:t>Financial </a:t>
            </a:r>
          </a:p>
        </p:txBody>
      </p:sp>
      <p:sp>
        <p:nvSpPr>
          <p:cNvPr id="9" name="TextBox 9"/>
          <p:cNvSpPr txBox="1"/>
          <p:nvPr/>
        </p:nvSpPr>
        <p:spPr>
          <a:xfrm>
            <a:off x="4615038" y="1766040"/>
            <a:ext cx="3667137"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Plan</a:t>
            </a:r>
          </a:p>
        </p:txBody>
      </p:sp>
      <p:sp>
        <p:nvSpPr>
          <p:cNvPr id="10" name="TextBox 10"/>
          <p:cNvSpPr txBox="1"/>
          <p:nvPr/>
        </p:nvSpPr>
        <p:spPr>
          <a:xfrm>
            <a:off x="16536686" y="482776"/>
            <a:ext cx="1014439" cy="276860"/>
          </a:xfrm>
          <a:prstGeom prst="rect">
            <a:avLst/>
          </a:prstGeom>
        </p:spPr>
        <p:txBody>
          <a:bodyPr lIns="0" tIns="0" rIns="0" bIns="0" rtlCol="0" anchor="t">
            <a:spAutoFit/>
          </a:bodyPr>
          <a:lstStyle/>
          <a:p>
            <a:pPr algn="r">
              <a:lnSpc>
                <a:spcPts val="2100"/>
              </a:lnSpc>
            </a:pPr>
            <a:r>
              <a:rPr lang="en-US" sz="1500" b="1" spc="44">
                <a:solidFill>
                  <a:srgbClr val="000000"/>
                </a:solidFill>
                <a:latin typeface="Inter Medium"/>
                <a:ea typeface="Inter Medium"/>
                <a:cs typeface="Inter Medium"/>
                <a:sym typeface="Inter Medium"/>
              </a:rPr>
              <a:t>Page 08</a:t>
            </a:r>
          </a:p>
        </p:txBody>
      </p:sp>
      <p:sp>
        <p:nvSpPr>
          <p:cNvPr id="11" name="TextBox 11"/>
          <p:cNvSpPr txBox="1"/>
          <p:nvPr/>
        </p:nvSpPr>
        <p:spPr>
          <a:xfrm>
            <a:off x="5196745" y="3530142"/>
            <a:ext cx="11201910" cy="1054100"/>
          </a:xfrm>
          <a:prstGeom prst="rect">
            <a:avLst/>
          </a:prstGeom>
        </p:spPr>
        <p:txBody>
          <a:bodyPr lIns="0" tIns="0" rIns="0" bIns="0" rtlCol="0" anchor="t">
            <a:spAutoFit/>
          </a:bodyPr>
          <a:lstStyle/>
          <a:p>
            <a:pPr algn="l">
              <a:lnSpc>
                <a:spcPts val="2800"/>
              </a:lnSpc>
            </a:pPr>
            <a:r>
              <a:rPr lang="en-US" sz="2000" spc="60">
                <a:solidFill>
                  <a:srgbClr val="000000"/>
                </a:solidFill>
                <a:latin typeface="Inter"/>
                <a:ea typeface="Inter"/>
                <a:cs typeface="Inter"/>
                <a:sym typeface="Inter"/>
              </a:rPr>
              <a:t>   The funding plan outlines the financial requirements needed to launch and sustain CityFrame Tours. It includes a clear allocation of funds, cost structure, and financial projections to ensure business stability and growth.</a:t>
            </a:r>
          </a:p>
        </p:txBody>
      </p:sp>
      <p:grpSp>
        <p:nvGrpSpPr>
          <p:cNvPr id="12" name="Group 12"/>
          <p:cNvGrpSpPr/>
          <p:nvPr/>
        </p:nvGrpSpPr>
        <p:grpSpPr>
          <a:xfrm>
            <a:off x="860145" y="938853"/>
            <a:ext cx="3282451" cy="4328722"/>
            <a:chOff x="0" y="0"/>
            <a:chExt cx="2440757" cy="3218740"/>
          </a:xfrm>
        </p:grpSpPr>
        <p:sp>
          <p:nvSpPr>
            <p:cNvPr id="13" name="Freeform 13"/>
            <p:cNvSpPr/>
            <p:nvPr/>
          </p:nvSpPr>
          <p:spPr>
            <a:xfrm>
              <a:off x="0" y="0"/>
              <a:ext cx="2440757" cy="3218740"/>
            </a:xfrm>
            <a:custGeom>
              <a:avLst/>
              <a:gdLst/>
              <a:ahLst/>
              <a:cxnLst/>
              <a:rect l="l" t="t" r="r" b="b"/>
              <a:pathLst>
                <a:path w="2440757" h="3218740">
                  <a:moveTo>
                    <a:pt x="0" y="0"/>
                  </a:moveTo>
                  <a:lnTo>
                    <a:pt x="2440757" y="0"/>
                  </a:lnTo>
                  <a:lnTo>
                    <a:pt x="2440757" y="3218740"/>
                  </a:lnTo>
                  <a:lnTo>
                    <a:pt x="0" y="3218740"/>
                  </a:lnTo>
                  <a:close/>
                </a:path>
              </a:pathLst>
            </a:custGeom>
            <a:blipFill>
              <a:blip r:embed="rId3"/>
              <a:stretch>
                <a:fillRect l="-48967" r="-48967"/>
              </a:stretch>
            </a:blipFill>
          </p:spPr>
        </p:sp>
      </p:grpSp>
      <p:grpSp>
        <p:nvGrpSpPr>
          <p:cNvPr id="14" name="Group 14"/>
          <p:cNvGrpSpPr/>
          <p:nvPr/>
        </p:nvGrpSpPr>
        <p:grpSpPr>
          <a:xfrm rot="5400000">
            <a:off x="1358435" y="5301889"/>
            <a:ext cx="2643898" cy="3640479"/>
            <a:chOff x="0" y="0"/>
            <a:chExt cx="1813479" cy="2497045"/>
          </a:xfrm>
        </p:grpSpPr>
        <p:sp>
          <p:nvSpPr>
            <p:cNvPr id="15" name="Freeform 15"/>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16" name="TextBox 16"/>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17" name="TextBox 17"/>
          <p:cNvSpPr txBox="1"/>
          <p:nvPr/>
        </p:nvSpPr>
        <p:spPr>
          <a:xfrm>
            <a:off x="1218172" y="6482132"/>
            <a:ext cx="2351974"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Funding Amount</a:t>
            </a:r>
          </a:p>
        </p:txBody>
      </p:sp>
      <p:sp>
        <p:nvSpPr>
          <p:cNvPr id="18" name="TextBox 18"/>
          <p:cNvSpPr txBox="1"/>
          <p:nvPr/>
        </p:nvSpPr>
        <p:spPr>
          <a:xfrm>
            <a:off x="1220470" y="7070810"/>
            <a:ext cx="2924423" cy="93535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Total funding required to start the business and cover initial expenses.</a:t>
            </a:r>
          </a:p>
        </p:txBody>
      </p:sp>
      <p:sp>
        <p:nvSpPr>
          <p:cNvPr id="19" name="TextBox 19"/>
          <p:cNvSpPr txBox="1"/>
          <p:nvPr/>
        </p:nvSpPr>
        <p:spPr>
          <a:xfrm>
            <a:off x="1218172"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01</a:t>
            </a:r>
          </a:p>
        </p:txBody>
      </p:sp>
      <p:grpSp>
        <p:nvGrpSpPr>
          <p:cNvPr id="20" name="Group 20"/>
          <p:cNvGrpSpPr/>
          <p:nvPr/>
        </p:nvGrpSpPr>
        <p:grpSpPr>
          <a:xfrm rot="5400000">
            <a:off x="5471859" y="5301889"/>
            <a:ext cx="2643898" cy="3640479"/>
            <a:chOff x="0" y="0"/>
            <a:chExt cx="1813479" cy="2497045"/>
          </a:xfrm>
        </p:grpSpPr>
        <p:sp>
          <p:nvSpPr>
            <p:cNvPr id="21" name="Freeform 21"/>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22" name="TextBox 22"/>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23" name="TextBox 23"/>
          <p:cNvSpPr txBox="1"/>
          <p:nvPr/>
        </p:nvSpPr>
        <p:spPr>
          <a:xfrm>
            <a:off x="5331596" y="6482132"/>
            <a:ext cx="2570401"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Cost Structure</a:t>
            </a:r>
          </a:p>
        </p:txBody>
      </p:sp>
      <p:sp>
        <p:nvSpPr>
          <p:cNvPr id="24" name="TextBox 24"/>
          <p:cNvSpPr txBox="1"/>
          <p:nvPr/>
        </p:nvSpPr>
        <p:spPr>
          <a:xfrm>
            <a:off x="5331596" y="7012357"/>
            <a:ext cx="3126746" cy="1249680"/>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Startup costs, fixed monthly costs, and variable operational expenses.</a:t>
            </a:r>
          </a:p>
        </p:txBody>
      </p:sp>
      <p:sp>
        <p:nvSpPr>
          <p:cNvPr id="25" name="TextBox 25"/>
          <p:cNvSpPr txBox="1"/>
          <p:nvPr/>
        </p:nvSpPr>
        <p:spPr>
          <a:xfrm>
            <a:off x="5331596"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02</a:t>
            </a:r>
          </a:p>
        </p:txBody>
      </p:sp>
      <p:grpSp>
        <p:nvGrpSpPr>
          <p:cNvPr id="26" name="Group 26"/>
          <p:cNvGrpSpPr/>
          <p:nvPr/>
        </p:nvGrpSpPr>
        <p:grpSpPr>
          <a:xfrm rot="5400000">
            <a:off x="9585282" y="5301889"/>
            <a:ext cx="2643898" cy="3640479"/>
            <a:chOff x="0" y="0"/>
            <a:chExt cx="1813479" cy="2497045"/>
          </a:xfrm>
        </p:grpSpPr>
        <p:sp>
          <p:nvSpPr>
            <p:cNvPr id="27" name="Freeform 27"/>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28" name="TextBox 28"/>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29" name="TextBox 29"/>
          <p:cNvSpPr txBox="1"/>
          <p:nvPr/>
        </p:nvSpPr>
        <p:spPr>
          <a:xfrm>
            <a:off x="9445019" y="6482132"/>
            <a:ext cx="2613122"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Financial Forecast</a:t>
            </a:r>
          </a:p>
        </p:txBody>
      </p:sp>
      <p:sp>
        <p:nvSpPr>
          <p:cNvPr id="30" name="TextBox 30"/>
          <p:cNvSpPr txBox="1"/>
          <p:nvPr/>
        </p:nvSpPr>
        <p:spPr>
          <a:xfrm>
            <a:off x="9445019" y="7012357"/>
            <a:ext cx="2924423" cy="93535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Projected monthly income and expenses for the first six months.</a:t>
            </a:r>
          </a:p>
        </p:txBody>
      </p:sp>
      <p:sp>
        <p:nvSpPr>
          <p:cNvPr id="31" name="TextBox 31"/>
          <p:cNvSpPr txBox="1"/>
          <p:nvPr/>
        </p:nvSpPr>
        <p:spPr>
          <a:xfrm>
            <a:off x="9445019"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03</a:t>
            </a:r>
          </a:p>
        </p:txBody>
      </p:sp>
      <p:grpSp>
        <p:nvGrpSpPr>
          <p:cNvPr id="32" name="Group 32"/>
          <p:cNvGrpSpPr/>
          <p:nvPr/>
        </p:nvGrpSpPr>
        <p:grpSpPr>
          <a:xfrm rot="5400000">
            <a:off x="13698706" y="5301889"/>
            <a:ext cx="2643898" cy="3640479"/>
            <a:chOff x="0" y="0"/>
            <a:chExt cx="1813479" cy="2497045"/>
          </a:xfrm>
        </p:grpSpPr>
        <p:sp>
          <p:nvSpPr>
            <p:cNvPr id="33" name="Freeform 33"/>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34" name="TextBox 34"/>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35" name="TextBox 35"/>
          <p:cNvSpPr txBox="1"/>
          <p:nvPr/>
        </p:nvSpPr>
        <p:spPr>
          <a:xfrm>
            <a:off x="13558443" y="6482132"/>
            <a:ext cx="2484743"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Break-even Point</a:t>
            </a:r>
          </a:p>
        </p:txBody>
      </p:sp>
      <p:sp>
        <p:nvSpPr>
          <p:cNvPr id="36" name="TextBox 36"/>
          <p:cNvSpPr txBox="1"/>
          <p:nvPr/>
        </p:nvSpPr>
        <p:spPr>
          <a:xfrm>
            <a:off x="13558443" y="7012357"/>
            <a:ext cx="2924423" cy="15640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Expected time when the business covers all costs and starts generating profit.</a:t>
            </a:r>
          </a:p>
          <a:p>
            <a:pPr algn="l">
              <a:lnSpc>
                <a:spcPts val="2520"/>
              </a:lnSpc>
            </a:pPr>
            <a:endParaRPr lang="en-US" sz="1800" spc="54">
              <a:solidFill>
                <a:srgbClr val="FFFFFF"/>
              </a:solidFill>
              <a:latin typeface="Inter"/>
              <a:ea typeface="Inter"/>
              <a:cs typeface="Inter"/>
              <a:sym typeface="Inter"/>
            </a:endParaRPr>
          </a:p>
        </p:txBody>
      </p:sp>
      <p:sp>
        <p:nvSpPr>
          <p:cNvPr id="37" name="TextBox 37"/>
          <p:cNvSpPr txBox="1"/>
          <p:nvPr/>
        </p:nvSpPr>
        <p:spPr>
          <a:xfrm>
            <a:off x="13558443"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04</a:t>
            </a:r>
          </a:p>
        </p:txBody>
      </p:sp>
      <p:sp>
        <p:nvSpPr>
          <p:cNvPr id="38" name="Freeform 38"/>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4"/>
                </a:ext>
              </a:extLst>
            </a:blip>
            <a:stretch>
              <a:fillRect/>
            </a:stretch>
          </a:blipFill>
        </p:spPr>
      </p:sp>
      <p:sp>
        <p:nvSpPr>
          <p:cNvPr id="39" name="Freeform 39"/>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9366938" y="1272169"/>
            <a:ext cx="8266580" cy="8634234"/>
            <a:chOff x="0" y="0"/>
            <a:chExt cx="2177206" cy="2274037"/>
          </a:xfrm>
        </p:grpSpPr>
        <p:sp>
          <p:nvSpPr>
            <p:cNvPr id="3" name="Freeform 3"/>
            <p:cNvSpPr/>
            <p:nvPr/>
          </p:nvSpPr>
          <p:spPr>
            <a:xfrm>
              <a:off x="0" y="0"/>
              <a:ext cx="2177206" cy="2274037"/>
            </a:xfrm>
            <a:custGeom>
              <a:avLst/>
              <a:gdLst/>
              <a:ahLst/>
              <a:cxnLst/>
              <a:rect l="l" t="t" r="r" b="b"/>
              <a:pathLst>
                <a:path w="2177206" h="2274037">
                  <a:moveTo>
                    <a:pt x="0" y="0"/>
                  </a:moveTo>
                  <a:lnTo>
                    <a:pt x="2177206" y="0"/>
                  </a:lnTo>
                  <a:lnTo>
                    <a:pt x="2177206" y="2274037"/>
                  </a:lnTo>
                  <a:lnTo>
                    <a:pt x="0" y="2274037"/>
                  </a:lnTo>
                  <a:close/>
                </a:path>
              </a:pathLst>
            </a:custGeom>
            <a:solidFill>
              <a:srgbClr val="DBDBDD"/>
            </a:solidFill>
          </p:spPr>
        </p:sp>
        <p:sp>
          <p:nvSpPr>
            <p:cNvPr id="4" name="TextBox 4"/>
            <p:cNvSpPr txBox="1"/>
            <p:nvPr/>
          </p:nvSpPr>
          <p:spPr>
            <a:xfrm>
              <a:off x="0" y="-57150"/>
              <a:ext cx="2177206" cy="2331187"/>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8434090" y="2115959"/>
            <a:ext cx="164785" cy="867288"/>
          </a:xfrm>
          <a:custGeom>
            <a:avLst/>
            <a:gdLst/>
            <a:ahLst/>
            <a:cxnLst/>
            <a:rect l="l" t="t" r="r" b="b"/>
            <a:pathLst>
              <a:path w="164785" h="867288">
                <a:moveTo>
                  <a:pt x="0" y="0"/>
                </a:moveTo>
                <a:lnTo>
                  <a:pt x="164785" y="0"/>
                </a:lnTo>
                <a:lnTo>
                  <a:pt x="164785" y="867289"/>
                </a:lnTo>
                <a:lnTo>
                  <a:pt x="0" y="867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4"/>
                </a:ext>
              </a:extLst>
            </a:blip>
            <a:stretch>
              <a:fillRect/>
            </a:stretch>
          </a:blipFill>
        </p:spPr>
      </p:sp>
      <p:graphicFrame>
        <p:nvGraphicFramePr>
          <p:cNvPr id="10" name="Table 9">
            <a:extLst>
              <a:ext uri="{FF2B5EF4-FFF2-40B4-BE49-F238E27FC236}">
                <a16:creationId xmlns:a16="http://schemas.microsoft.com/office/drawing/2014/main" id="{E71F82E9-F57E-FDD8-5274-D5E2D33366A5}"/>
              </a:ext>
            </a:extLst>
          </p:cNvPr>
          <p:cNvGraphicFramePr>
            <a:graphicFrameLocks noGrp="1"/>
          </p:cNvGraphicFramePr>
          <p:nvPr>
            <p:extLst>
              <p:ext uri="{D42A27DB-BD31-4B8C-83A1-F6EECF244321}">
                <p14:modId xmlns:p14="http://schemas.microsoft.com/office/powerpoint/2010/main" val="521855556"/>
              </p:ext>
            </p:extLst>
          </p:nvPr>
        </p:nvGraphicFramePr>
        <p:xfrm>
          <a:off x="1116847" y="1600199"/>
          <a:ext cx="6910306" cy="7581897"/>
        </p:xfrm>
        <a:graphic>
          <a:graphicData uri="http://schemas.openxmlformats.org/drawingml/2006/table">
            <a:tbl>
              <a:tblPr/>
              <a:tblGrid>
                <a:gridCol w="3455153">
                  <a:extLst>
                    <a:ext uri="{9D8B030D-6E8A-4147-A177-3AD203B41FA5}">
                      <a16:colId xmlns:a16="http://schemas.microsoft.com/office/drawing/2014/main" val="544953710"/>
                    </a:ext>
                  </a:extLst>
                </a:gridCol>
                <a:gridCol w="3455153">
                  <a:extLst>
                    <a:ext uri="{9D8B030D-6E8A-4147-A177-3AD203B41FA5}">
                      <a16:colId xmlns:a16="http://schemas.microsoft.com/office/drawing/2014/main" val="1531502713"/>
                    </a:ext>
                  </a:extLst>
                </a:gridCol>
              </a:tblGrid>
              <a:tr h="842433">
                <a:tc>
                  <a:txBody>
                    <a:bodyPr/>
                    <a:lstStyle/>
                    <a:p>
                      <a:pPr>
                        <a:buNone/>
                      </a:pPr>
                      <a:r>
                        <a:rPr lang="en-GB" sz="1500" b="1">
                          <a:solidFill>
                            <a:srgbClr val="FAFAFA"/>
                          </a:solidFill>
                          <a:effectLst/>
                        </a:rPr>
                        <a:t>Startup Cost</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500" b="1">
                          <a:solidFill>
                            <a:srgbClr val="FAFAFA"/>
                          </a:solidFill>
                          <a:effectLst/>
                        </a:rPr>
                        <a:t>Amount</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809451582"/>
                  </a:ext>
                </a:extLst>
              </a:tr>
              <a:tr h="842433">
                <a:tc>
                  <a:txBody>
                    <a:bodyPr/>
                    <a:lstStyle/>
                    <a:p>
                      <a:pPr>
                        <a:buNone/>
                      </a:pPr>
                      <a:r>
                        <a:rPr lang="en-GB" sz="1500">
                          <a:solidFill>
                            <a:srgbClr val="830001"/>
                          </a:solidFill>
                          <a:effectLst/>
                        </a:rPr>
                        <a:t>Website and domain 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£800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95369958"/>
                  </a:ext>
                </a:extLst>
              </a:tr>
              <a:tr h="842433">
                <a:tc>
                  <a:txBody>
                    <a:bodyPr/>
                    <a:lstStyle/>
                    <a:p>
                      <a:pPr>
                        <a:buNone/>
                      </a:pPr>
                      <a:r>
                        <a:rPr lang="en-GB" sz="1500">
                          <a:solidFill>
                            <a:srgbClr val="830001"/>
                          </a:solidFill>
                          <a:effectLst/>
                        </a:rPr>
                        <a:t>Branding and logo design</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£300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194598584"/>
                  </a:ext>
                </a:extLst>
              </a:tr>
              <a:tr h="842433">
                <a:tc>
                  <a:txBody>
                    <a:bodyPr/>
                    <a:lstStyle/>
                    <a:p>
                      <a:pPr>
                        <a:buNone/>
                      </a:pPr>
                      <a:r>
                        <a:rPr lang="en-GB" sz="1500">
                          <a:solidFill>
                            <a:srgbClr val="830001"/>
                          </a:solidFill>
                          <a:effectLst/>
                        </a:rPr>
                        <a:t>Laptop/software 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£1000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08610781"/>
                  </a:ext>
                </a:extLst>
              </a:tr>
              <a:tr h="842433">
                <a:tc>
                  <a:txBody>
                    <a:bodyPr/>
                    <a:lstStyle/>
                    <a:p>
                      <a:pPr>
                        <a:buNone/>
                      </a:pPr>
                      <a:r>
                        <a:rPr lang="en-GB" sz="1500">
                          <a:solidFill>
                            <a:srgbClr val="830001"/>
                          </a:solidFill>
                          <a:effectLst/>
                        </a:rPr>
                        <a:t>Business registration and insurance 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£500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21817947"/>
                  </a:ext>
                </a:extLst>
              </a:tr>
              <a:tr h="842433">
                <a:tc>
                  <a:txBody>
                    <a:bodyPr/>
                    <a:lstStyle/>
                    <a:p>
                      <a:pPr>
                        <a:buNone/>
                      </a:pPr>
                      <a:r>
                        <a:rPr lang="en-GB" sz="1500">
                          <a:solidFill>
                            <a:srgbClr val="830001"/>
                          </a:solidFill>
                          <a:effectLst/>
                        </a:rPr>
                        <a:t>Initial digital marketing launch</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£700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68599363"/>
                  </a:ext>
                </a:extLst>
              </a:tr>
              <a:tr h="842433">
                <a:tc>
                  <a:txBody>
                    <a:bodyPr/>
                    <a:lstStyle/>
                    <a:p>
                      <a:pPr>
                        <a:buNone/>
                      </a:pPr>
                      <a:r>
                        <a:rPr lang="en-GB" sz="1500">
                          <a:solidFill>
                            <a:srgbClr val="830001"/>
                          </a:solidFill>
                          <a:effectLst/>
                        </a:rPr>
                        <a:t>Supplier and partner research/setup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£500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54969290"/>
                  </a:ext>
                </a:extLst>
              </a:tr>
              <a:tr h="842433">
                <a:tc>
                  <a:txBody>
                    <a:bodyPr/>
                    <a:lstStyle/>
                    <a:p>
                      <a:pPr>
                        <a:buNone/>
                      </a:pPr>
                      <a:r>
                        <a:rPr lang="en-GB" sz="1500">
                          <a:solidFill>
                            <a:srgbClr val="830001"/>
                          </a:solidFill>
                          <a:effectLst/>
                        </a:rPr>
                        <a:t>Contingency fund</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£700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60292727"/>
                  </a:ext>
                </a:extLst>
              </a:tr>
              <a:tr h="842433">
                <a:tc>
                  <a:txBody>
                    <a:bodyPr/>
                    <a:lstStyle/>
                    <a:p>
                      <a:pPr algn="ctr">
                        <a:buNone/>
                      </a:pPr>
                      <a:r>
                        <a:rPr lang="en-GB" sz="1500" b="1" dirty="0">
                          <a:solidFill>
                            <a:srgbClr val="830001"/>
                          </a:solidFill>
                          <a:effectLst/>
                        </a:rPr>
                        <a:t>Total</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lgn="ctr">
                        <a:buNone/>
                      </a:pPr>
                      <a:r>
                        <a:rPr lang="uk-UA" sz="1500" b="1" dirty="0">
                          <a:effectLst/>
                        </a:rPr>
                        <a:t>£4500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41024163"/>
                  </a:ext>
                </a:extLst>
              </a:tr>
            </a:tbl>
          </a:graphicData>
        </a:graphic>
      </p:graphicFrame>
      <p:sp>
        <p:nvSpPr>
          <p:cNvPr id="11" name="Rectangle 1">
            <a:extLst>
              <a:ext uri="{FF2B5EF4-FFF2-40B4-BE49-F238E27FC236}">
                <a16:creationId xmlns:a16="http://schemas.microsoft.com/office/drawing/2014/main" id="{E7AB7E78-35EE-390A-5663-F347D3F58130}"/>
              </a:ext>
            </a:extLst>
          </p:cNvPr>
          <p:cNvSpPr>
            <a:spLocks noChangeArrowheads="1"/>
          </p:cNvSpPr>
          <p:nvPr/>
        </p:nvSpPr>
        <p:spPr bwMode="auto">
          <a:xfrm>
            <a:off x="1117600" y="16002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uk-UA"/>
          </a:p>
        </p:txBody>
      </p:sp>
      <p:graphicFrame>
        <p:nvGraphicFramePr>
          <p:cNvPr id="12" name="Table 11">
            <a:extLst>
              <a:ext uri="{FF2B5EF4-FFF2-40B4-BE49-F238E27FC236}">
                <a16:creationId xmlns:a16="http://schemas.microsoft.com/office/drawing/2014/main" id="{F7E1DEE6-FC0D-47E3-1C20-9C97A4B9A163}"/>
              </a:ext>
            </a:extLst>
          </p:cNvPr>
          <p:cNvGraphicFramePr>
            <a:graphicFrameLocks noGrp="1"/>
          </p:cNvGraphicFramePr>
          <p:nvPr>
            <p:extLst>
              <p:ext uri="{D42A27DB-BD31-4B8C-83A1-F6EECF244321}">
                <p14:modId xmlns:p14="http://schemas.microsoft.com/office/powerpoint/2010/main" val="852576033"/>
              </p:ext>
            </p:extLst>
          </p:nvPr>
        </p:nvGraphicFramePr>
        <p:xfrm>
          <a:off x="9926185" y="1600199"/>
          <a:ext cx="6910304" cy="7631622"/>
        </p:xfrm>
        <a:graphic>
          <a:graphicData uri="http://schemas.openxmlformats.org/drawingml/2006/table">
            <a:tbl>
              <a:tblPr/>
              <a:tblGrid>
                <a:gridCol w="3455152">
                  <a:extLst>
                    <a:ext uri="{9D8B030D-6E8A-4147-A177-3AD203B41FA5}">
                      <a16:colId xmlns:a16="http://schemas.microsoft.com/office/drawing/2014/main" val="1820422725"/>
                    </a:ext>
                  </a:extLst>
                </a:gridCol>
                <a:gridCol w="3455152">
                  <a:extLst>
                    <a:ext uri="{9D8B030D-6E8A-4147-A177-3AD203B41FA5}">
                      <a16:colId xmlns:a16="http://schemas.microsoft.com/office/drawing/2014/main" val="229180713"/>
                    </a:ext>
                  </a:extLst>
                </a:gridCol>
              </a:tblGrid>
              <a:tr h="1102604">
                <a:tc>
                  <a:txBody>
                    <a:bodyPr/>
                    <a:lstStyle/>
                    <a:p>
                      <a:pPr algn="ctr" rtl="0">
                        <a:buNone/>
                      </a:pPr>
                      <a:r>
                        <a:rPr lang="en-GB" sz="1500" b="1" i="0" dirty="0">
                          <a:solidFill>
                            <a:srgbClr val="FAFAFA"/>
                          </a:solidFill>
                          <a:effectLst/>
                        </a:rPr>
                        <a:t>Fixed Costs per month</a:t>
                      </a:r>
                      <a:endParaRPr lang="en-GB" sz="1500" b="1" dirty="0">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500" b="1">
                          <a:solidFill>
                            <a:srgbClr val="FAFAFA"/>
                          </a:solidFill>
                          <a:effectLst/>
                        </a:rPr>
                        <a:t>Amount</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3168870884"/>
                  </a:ext>
                </a:extLst>
              </a:tr>
              <a:tr h="906649">
                <a:tc>
                  <a:txBody>
                    <a:bodyPr/>
                    <a:lstStyle/>
                    <a:p>
                      <a:pPr>
                        <a:buNone/>
                      </a:pPr>
                      <a:r>
                        <a:rPr lang="en-GB" sz="1500">
                          <a:solidFill>
                            <a:srgbClr val="830001"/>
                          </a:solidFill>
                          <a:effectLst/>
                        </a:rPr>
                        <a:t>Internet and phone</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£80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129908442"/>
                  </a:ext>
                </a:extLst>
              </a:tr>
              <a:tr h="903953">
                <a:tc>
                  <a:txBody>
                    <a:bodyPr/>
                    <a:lstStyle/>
                    <a:p>
                      <a:pPr>
                        <a:buNone/>
                      </a:pPr>
                      <a:r>
                        <a:rPr lang="en-GB" sz="1500">
                          <a:solidFill>
                            <a:srgbClr val="830001"/>
                          </a:solidFill>
                          <a:effectLst/>
                        </a:rPr>
                        <a:t>Software subscriptions</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£70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239854470"/>
                  </a:ext>
                </a:extLst>
              </a:tr>
              <a:tr h="903953">
                <a:tc>
                  <a:txBody>
                    <a:bodyPr/>
                    <a:lstStyle/>
                    <a:p>
                      <a:pPr algn="l" rtl="0">
                        <a:buNone/>
                      </a:pPr>
                      <a:r>
                        <a:rPr lang="en-GB" sz="1500" b="0" i="0" dirty="0">
                          <a:solidFill>
                            <a:srgbClr val="830001"/>
                          </a:solidFill>
                          <a:effectLst/>
                        </a:rPr>
                        <a:t>Digital advertising</a:t>
                      </a:r>
                      <a:endParaRPr lang="en-GB" sz="1500" dirty="0">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£250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78036563"/>
                  </a:ext>
                </a:extLst>
              </a:tr>
              <a:tr h="903953">
                <a:tc>
                  <a:txBody>
                    <a:bodyPr/>
                    <a:lstStyle/>
                    <a:p>
                      <a:pPr>
                        <a:buNone/>
                      </a:pPr>
                      <a:r>
                        <a:rPr lang="en-GB" sz="1500">
                          <a:solidFill>
                            <a:srgbClr val="830001"/>
                          </a:solidFill>
                          <a:effectLst/>
                        </a:rPr>
                        <a:t>Accountant / bookkeeping</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£100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93668839"/>
                  </a:ext>
                </a:extLst>
              </a:tr>
              <a:tr h="903953">
                <a:tc>
                  <a:txBody>
                    <a:bodyPr/>
                    <a:lstStyle/>
                    <a:p>
                      <a:pPr>
                        <a:buNone/>
                      </a:pPr>
                      <a:r>
                        <a:rPr lang="en-GB" sz="1500">
                          <a:solidFill>
                            <a:srgbClr val="830001"/>
                          </a:solidFill>
                          <a:effectLst/>
                        </a:rPr>
                        <a:t>Business insurance</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£80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734630548"/>
                  </a:ext>
                </a:extLst>
              </a:tr>
              <a:tr h="903953">
                <a:tc>
                  <a:txBody>
                    <a:bodyPr/>
                    <a:lstStyle/>
                    <a:p>
                      <a:pPr>
                        <a:buNone/>
                      </a:pPr>
                      <a:r>
                        <a:rPr lang="en-GB" sz="1500">
                          <a:solidFill>
                            <a:srgbClr val="830001"/>
                          </a:solidFill>
                          <a:effectLst/>
                        </a:rPr>
                        <a:t>Transport / admin costs</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£120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366618640"/>
                  </a:ext>
                </a:extLst>
              </a:tr>
              <a:tr h="1102604">
                <a:tc>
                  <a:txBody>
                    <a:bodyPr/>
                    <a:lstStyle/>
                    <a:p>
                      <a:pPr algn="ctr" rtl="0">
                        <a:buNone/>
                      </a:pPr>
                      <a:r>
                        <a:rPr lang="en-GB" sz="1500" b="1" i="0">
                          <a:solidFill>
                            <a:srgbClr val="830001"/>
                          </a:solidFill>
                          <a:effectLst/>
                        </a:rPr>
                        <a:t>Total cost</a:t>
                      </a:r>
                      <a:endParaRPr lang="en-GB" sz="1500" b="1">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lgn="ctr" rtl="0">
                        <a:buNone/>
                      </a:pPr>
                      <a:r>
                        <a:rPr lang="uk-UA" sz="1500" b="1" i="0" dirty="0">
                          <a:solidFill>
                            <a:srgbClr val="000000"/>
                          </a:solidFill>
                          <a:effectLst/>
                        </a:rPr>
                        <a:t>£700</a:t>
                      </a:r>
                      <a:endParaRPr lang="uk-UA" sz="1500" b="1" dirty="0">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516887463"/>
                  </a:ext>
                </a:extLst>
              </a:tr>
            </a:tbl>
          </a:graphicData>
        </a:graphic>
      </p:graphicFrame>
      <p:sp>
        <p:nvSpPr>
          <p:cNvPr id="13" name="Rectangle 2">
            <a:extLst>
              <a:ext uri="{FF2B5EF4-FFF2-40B4-BE49-F238E27FC236}">
                <a16:creationId xmlns:a16="http://schemas.microsoft.com/office/drawing/2014/main" id="{AC1D8C45-A1BF-BC12-8466-D49D7CE9F2C4}"/>
              </a:ext>
            </a:extLst>
          </p:cNvPr>
          <p:cNvSpPr>
            <a:spLocks noChangeArrowheads="1"/>
          </p:cNvSpPr>
          <p:nvPr/>
        </p:nvSpPr>
        <p:spPr bwMode="auto">
          <a:xfrm>
            <a:off x="9926937" y="16002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uk-UA"/>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9366938" y="1272169"/>
            <a:ext cx="8266580" cy="8634234"/>
            <a:chOff x="0" y="0"/>
            <a:chExt cx="2177206" cy="2274037"/>
          </a:xfrm>
        </p:grpSpPr>
        <p:sp>
          <p:nvSpPr>
            <p:cNvPr id="3" name="Freeform 3"/>
            <p:cNvSpPr/>
            <p:nvPr/>
          </p:nvSpPr>
          <p:spPr>
            <a:xfrm>
              <a:off x="0" y="0"/>
              <a:ext cx="2177206" cy="2274037"/>
            </a:xfrm>
            <a:custGeom>
              <a:avLst/>
              <a:gdLst/>
              <a:ahLst/>
              <a:cxnLst/>
              <a:rect l="l" t="t" r="r" b="b"/>
              <a:pathLst>
                <a:path w="2177206" h="2274037">
                  <a:moveTo>
                    <a:pt x="0" y="0"/>
                  </a:moveTo>
                  <a:lnTo>
                    <a:pt x="2177206" y="0"/>
                  </a:lnTo>
                  <a:lnTo>
                    <a:pt x="2177206" y="2274037"/>
                  </a:lnTo>
                  <a:lnTo>
                    <a:pt x="0" y="2274037"/>
                  </a:lnTo>
                  <a:close/>
                </a:path>
              </a:pathLst>
            </a:custGeom>
            <a:solidFill>
              <a:srgbClr val="DBDBDD"/>
            </a:solidFill>
          </p:spPr>
        </p:sp>
        <p:sp>
          <p:nvSpPr>
            <p:cNvPr id="4" name="TextBox 4"/>
            <p:cNvSpPr txBox="1"/>
            <p:nvPr/>
          </p:nvSpPr>
          <p:spPr>
            <a:xfrm>
              <a:off x="0" y="-57150"/>
              <a:ext cx="2177206" cy="2331187"/>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graphicFrame>
        <p:nvGraphicFramePr>
          <p:cNvPr id="8" name="Table 7">
            <a:extLst>
              <a:ext uri="{FF2B5EF4-FFF2-40B4-BE49-F238E27FC236}">
                <a16:creationId xmlns:a16="http://schemas.microsoft.com/office/drawing/2014/main" id="{FD1E4933-A1E3-B0DB-AEE9-2329384893C4}"/>
              </a:ext>
            </a:extLst>
          </p:cNvPr>
          <p:cNvGraphicFramePr>
            <a:graphicFrameLocks noGrp="1"/>
          </p:cNvGraphicFramePr>
          <p:nvPr>
            <p:extLst>
              <p:ext uri="{D42A27DB-BD31-4B8C-83A1-F6EECF244321}">
                <p14:modId xmlns:p14="http://schemas.microsoft.com/office/powerpoint/2010/main" val="3706716841"/>
              </p:ext>
            </p:extLst>
          </p:nvPr>
        </p:nvGraphicFramePr>
        <p:xfrm>
          <a:off x="2328347" y="2171700"/>
          <a:ext cx="13673653" cy="6843133"/>
        </p:xfrm>
        <a:graphic>
          <a:graphicData uri="http://schemas.openxmlformats.org/drawingml/2006/table">
            <a:tbl>
              <a:tblPr/>
              <a:tblGrid>
                <a:gridCol w="1953379">
                  <a:extLst>
                    <a:ext uri="{9D8B030D-6E8A-4147-A177-3AD203B41FA5}">
                      <a16:colId xmlns:a16="http://schemas.microsoft.com/office/drawing/2014/main" val="503766967"/>
                    </a:ext>
                  </a:extLst>
                </a:gridCol>
                <a:gridCol w="1953379">
                  <a:extLst>
                    <a:ext uri="{9D8B030D-6E8A-4147-A177-3AD203B41FA5}">
                      <a16:colId xmlns:a16="http://schemas.microsoft.com/office/drawing/2014/main" val="2758045622"/>
                    </a:ext>
                  </a:extLst>
                </a:gridCol>
                <a:gridCol w="1953379">
                  <a:extLst>
                    <a:ext uri="{9D8B030D-6E8A-4147-A177-3AD203B41FA5}">
                      <a16:colId xmlns:a16="http://schemas.microsoft.com/office/drawing/2014/main" val="1841941920"/>
                    </a:ext>
                  </a:extLst>
                </a:gridCol>
                <a:gridCol w="1953379">
                  <a:extLst>
                    <a:ext uri="{9D8B030D-6E8A-4147-A177-3AD203B41FA5}">
                      <a16:colId xmlns:a16="http://schemas.microsoft.com/office/drawing/2014/main" val="3368240860"/>
                    </a:ext>
                  </a:extLst>
                </a:gridCol>
                <a:gridCol w="1953379">
                  <a:extLst>
                    <a:ext uri="{9D8B030D-6E8A-4147-A177-3AD203B41FA5}">
                      <a16:colId xmlns:a16="http://schemas.microsoft.com/office/drawing/2014/main" val="678659563"/>
                    </a:ext>
                  </a:extLst>
                </a:gridCol>
                <a:gridCol w="1953379">
                  <a:extLst>
                    <a:ext uri="{9D8B030D-6E8A-4147-A177-3AD203B41FA5}">
                      <a16:colId xmlns:a16="http://schemas.microsoft.com/office/drawing/2014/main" val="2219691564"/>
                    </a:ext>
                  </a:extLst>
                </a:gridCol>
                <a:gridCol w="1953379">
                  <a:extLst>
                    <a:ext uri="{9D8B030D-6E8A-4147-A177-3AD203B41FA5}">
                      <a16:colId xmlns:a16="http://schemas.microsoft.com/office/drawing/2014/main" val="1561047096"/>
                    </a:ext>
                  </a:extLst>
                </a:gridCol>
              </a:tblGrid>
              <a:tr h="963416">
                <a:tc>
                  <a:txBody>
                    <a:bodyPr/>
                    <a:lstStyle/>
                    <a:p>
                      <a:pPr>
                        <a:buNone/>
                      </a:pPr>
                      <a:r>
                        <a:rPr lang="en-GB" sz="1600" b="1">
                          <a:solidFill>
                            <a:srgbClr val="FAFAFA"/>
                          </a:solidFill>
                          <a:effectLst/>
                        </a:rPr>
                        <a:t>Variable Costs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Jan</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Feb</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Mar</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Apr</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May</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Jun</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2726290100"/>
                  </a:ext>
                </a:extLst>
              </a:tr>
              <a:tr h="963416">
                <a:tc>
                  <a:txBody>
                    <a:bodyPr/>
                    <a:lstStyle/>
                    <a:p>
                      <a:pPr>
                        <a:buNone/>
                      </a:pPr>
                      <a:r>
                        <a:rPr lang="en-GB" sz="1600" b="1">
                          <a:solidFill>
                            <a:srgbClr val="FAFAFA"/>
                          </a:solidFill>
                          <a:effectLst/>
                        </a:rPr>
                        <a:t>Utility Bills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noFill/>
                  </a:tcPr>
                </a:tc>
                <a:tc>
                  <a:txBody>
                    <a:bodyPr/>
                    <a:lstStyle/>
                    <a:p>
                      <a:pPr>
                        <a:buNone/>
                      </a:pPr>
                      <a:r>
                        <a:rPr lang="uk-UA" sz="1600" b="1">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84033060"/>
                  </a:ext>
                </a:extLst>
              </a:tr>
              <a:tr h="1197844">
                <a:tc>
                  <a:txBody>
                    <a:bodyPr/>
                    <a:lstStyle/>
                    <a:p>
                      <a:pPr>
                        <a:buNone/>
                      </a:pPr>
                      <a:r>
                        <a:rPr lang="en-GB" sz="1600" b="1">
                          <a:solidFill>
                            <a:srgbClr val="FAFAFA"/>
                          </a:solidFill>
                          <a:effectLst/>
                        </a:rPr>
                        <a:t>Transportation Costs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solidFill>
                            <a:srgbClr val="830001"/>
                          </a:solidFill>
                          <a:effectLst/>
                        </a:rPr>
                        <a:t>£240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£300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£350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£400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£450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£500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1752255"/>
                  </a:ext>
                </a:extLst>
              </a:tr>
              <a:tr h="1197844">
                <a:tc>
                  <a:txBody>
                    <a:bodyPr/>
                    <a:lstStyle/>
                    <a:p>
                      <a:pPr>
                        <a:buNone/>
                      </a:pPr>
                      <a:r>
                        <a:rPr lang="en-GB" sz="1600" b="1">
                          <a:solidFill>
                            <a:srgbClr val="FAFAFA"/>
                          </a:solidFill>
                          <a:effectLst/>
                        </a:rPr>
                        <a:t>Photography Services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58266860"/>
                  </a:ext>
                </a:extLst>
              </a:tr>
              <a:tr h="1557197">
                <a:tc>
                  <a:txBody>
                    <a:bodyPr/>
                    <a:lstStyle/>
                    <a:p>
                      <a:pPr>
                        <a:buNone/>
                      </a:pPr>
                      <a:r>
                        <a:rPr lang="en-GB" sz="1600" b="1">
                          <a:solidFill>
                            <a:srgbClr val="FAFAFA"/>
                          </a:solidFill>
                          <a:effectLst/>
                        </a:rPr>
                        <a:t>Marketing/ Promotion</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solidFill>
                            <a:srgbClr val="830001"/>
                          </a:solidFill>
                          <a:effectLst/>
                        </a:rPr>
                        <a:t>£90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£200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£300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£400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£450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£500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279530917"/>
                  </a:ext>
                </a:extLst>
              </a:tr>
              <a:tr h="963416">
                <a:tc>
                  <a:txBody>
                    <a:bodyPr/>
                    <a:lstStyle/>
                    <a:p>
                      <a:pPr>
                        <a:buNone/>
                      </a:pPr>
                      <a:r>
                        <a:rPr lang="en-GB" sz="1600" b="1">
                          <a:solidFill>
                            <a:srgbClr val="FAFAFA"/>
                          </a:solidFill>
                          <a:effectLst/>
                        </a:rPr>
                        <a:t>Total</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effectLst/>
                        </a:rPr>
                        <a:t>£600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£1050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£1350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£1650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£1800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dirty="0">
                          <a:solidFill>
                            <a:srgbClr val="830001"/>
                          </a:solidFill>
                          <a:effectLst/>
                        </a:rPr>
                        <a:t>£1950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671107620"/>
                  </a:ext>
                </a:extLst>
              </a:tr>
            </a:tbl>
          </a:graphicData>
        </a:graphic>
      </p:graphicFrame>
      <p:sp>
        <p:nvSpPr>
          <p:cNvPr id="9" name="Rectangle 1">
            <a:extLst>
              <a:ext uri="{FF2B5EF4-FFF2-40B4-BE49-F238E27FC236}">
                <a16:creationId xmlns:a16="http://schemas.microsoft.com/office/drawing/2014/main" id="{E08EC8B2-F58F-E608-6B86-531D2D8B7200}"/>
              </a:ext>
            </a:extLst>
          </p:cNvPr>
          <p:cNvSpPr>
            <a:spLocks noChangeArrowheads="1"/>
          </p:cNvSpPr>
          <p:nvPr/>
        </p:nvSpPr>
        <p:spPr bwMode="auto">
          <a:xfrm>
            <a:off x="-5855370" y="3162300"/>
            <a:ext cx="3916773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uk-UA"/>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9366938" y="1272169"/>
            <a:ext cx="8266580" cy="8634234"/>
            <a:chOff x="0" y="0"/>
            <a:chExt cx="2177206" cy="2274037"/>
          </a:xfrm>
        </p:grpSpPr>
        <p:sp>
          <p:nvSpPr>
            <p:cNvPr id="3" name="Freeform 3"/>
            <p:cNvSpPr/>
            <p:nvPr/>
          </p:nvSpPr>
          <p:spPr>
            <a:xfrm>
              <a:off x="0" y="0"/>
              <a:ext cx="2177206" cy="2274037"/>
            </a:xfrm>
            <a:custGeom>
              <a:avLst/>
              <a:gdLst/>
              <a:ahLst/>
              <a:cxnLst/>
              <a:rect l="l" t="t" r="r" b="b"/>
              <a:pathLst>
                <a:path w="2177206" h="2274037">
                  <a:moveTo>
                    <a:pt x="0" y="0"/>
                  </a:moveTo>
                  <a:lnTo>
                    <a:pt x="2177206" y="0"/>
                  </a:lnTo>
                  <a:lnTo>
                    <a:pt x="2177206" y="2274037"/>
                  </a:lnTo>
                  <a:lnTo>
                    <a:pt x="0" y="2274037"/>
                  </a:lnTo>
                  <a:close/>
                </a:path>
              </a:pathLst>
            </a:custGeom>
            <a:solidFill>
              <a:srgbClr val="DBDBDD"/>
            </a:solidFill>
          </p:spPr>
        </p:sp>
        <p:sp>
          <p:nvSpPr>
            <p:cNvPr id="4" name="TextBox 4"/>
            <p:cNvSpPr txBox="1"/>
            <p:nvPr/>
          </p:nvSpPr>
          <p:spPr>
            <a:xfrm>
              <a:off x="0" y="-57150"/>
              <a:ext cx="2177206" cy="2331187"/>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3558059" y="8816658"/>
            <a:ext cx="11171881" cy="826135"/>
          </a:xfrm>
          <a:prstGeom prst="rect">
            <a:avLst/>
          </a:prstGeom>
        </p:spPr>
        <p:txBody>
          <a:bodyPr lIns="0" tIns="0" rIns="0" bIns="0" rtlCol="0" anchor="t">
            <a:spAutoFit/>
          </a:bodyPr>
          <a:lstStyle/>
          <a:p>
            <a:pPr algn="ctr">
              <a:lnSpc>
                <a:spcPts val="4059"/>
              </a:lnSpc>
            </a:pPr>
            <a:r>
              <a:rPr lang="en-US" sz="2899" b="1" spc="86">
                <a:solidFill>
                  <a:srgbClr val="830001"/>
                </a:solidFill>
                <a:latin typeface="Inter Bold"/>
                <a:ea typeface="Inter Bold"/>
                <a:cs typeface="Inter Bold"/>
                <a:sym typeface="Inter Bold"/>
              </a:rPr>
              <a:t>Total Investment capital needed = £6000</a:t>
            </a:r>
          </a:p>
          <a:p>
            <a:pPr algn="ctr">
              <a:lnSpc>
                <a:spcPts val="2520"/>
              </a:lnSpc>
              <a:spcBef>
                <a:spcPct val="0"/>
              </a:spcBef>
            </a:pPr>
            <a:endParaRPr lang="en-US" sz="2899" b="1" spc="86">
              <a:solidFill>
                <a:srgbClr val="830001"/>
              </a:solidFill>
              <a:latin typeface="Inter Bold"/>
              <a:ea typeface="Inter Bold"/>
              <a:cs typeface="Inter Bold"/>
              <a:sym typeface="Inter Bold"/>
            </a:endParaRPr>
          </a:p>
        </p:txBody>
      </p:sp>
      <p:graphicFrame>
        <p:nvGraphicFramePr>
          <p:cNvPr id="9" name="Table 8">
            <a:extLst>
              <a:ext uri="{FF2B5EF4-FFF2-40B4-BE49-F238E27FC236}">
                <a16:creationId xmlns:a16="http://schemas.microsoft.com/office/drawing/2014/main" id="{C4FCD549-56BD-8A8F-11EE-6C651416C1CD}"/>
              </a:ext>
            </a:extLst>
          </p:cNvPr>
          <p:cNvGraphicFramePr>
            <a:graphicFrameLocks noGrp="1"/>
          </p:cNvGraphicFramePr>
          <p:nvPr>
            <p:extLst>
              <p:ext uri="{D42A27DB-BD31-4B8C-83A1-F6EECF244321}">
                <p14:modId xmlns:p14="http://schemas.microsoft.com/office/powerpoint/2010/main" val="786399006"/>
              </p:ext>
            </p:extLst>
          </p:nvPr>
        </p:nvGraphicFramePr>
        <p:xfrm>
          <a:off x="2367862" y="2116518"/>
          <a:ext cx="13106401" cy="5638800"/>
        </p:xfrm>
        <a:graphic>
          <a:graphicData uri="http://schemas.openxmlformats.org/drawingml/2006/table">
            <a:tbl>
              <a:tblPr/>
              <a:tblGrid>
                <a:gridCol w="1872343">
                  <a:extLst>
                    <a:ext uri="{9D8B030D-6E8A-4147-A177-3AD203B41FA5}">
                      <a16:colId xmlns:a16="http://schemas.microsoft.com/office/drawing/2014/main" val="2338721652"/>
                    </a:ext>
                  </a:extLst>
                </a:gridCol>
                <a:gridCol w="1872343">
                  <a:extLst>
                    <a:ext uri="{9D8B030D-6E8A-4147-A177-3AD203B41FA5}">
                      <a16:colId xmlns:a16="http://schemas.microsoft.com/office/drawing/2014/main" val="188848886"/>
                    </a:ext>
                  </a:extLst>
                </a:gridCol>
                <a:gridCol w="1872343">
                  <a:extLst>
                    <a:ext uri="{9D8B030D-6E8A-4147-A177-3AD203B41FA5}">
                      <a16:colId xmlns:a16="http://schemas.microsoft.com/office/drawing/2014/main" val="1040890104"/>
                    </a:ext>
                  </a:extLst>
                </a:gridCol>
                <a:gridCol w="1872343">
                  <a:extLst>
                    <a:ext uri="{9D8B030D-6E8A-4147-A177-3AD203B41FA5}">
                      <a16:colId xmlns:a16="http://schemas.microsoft.com/office/drawing/2014/main" val="1082155534"/>
                    </a:ext>
                  </a:extLst>
                </a:gridCol>
                <a:gridCol w="1872343">
                  <a:extLst>
                    <a:ext uri="{9D8B030D-6E8A-4147-A177-3AD203B41FA5}">
                      <a16:colId xmlns:a16="http://schemas.microsoft.com/office/drawing/2014/main" val="1910852771"/>
                    </a:ext>
                  </a:extLst>
                </a:gridCol>
                <a:gridCol w="1872343">
                  <a:extLst>
                    <a:ext uri="{9D8B030D-6E8A-4147-A177-3AD203B41FA5}">
                      <a16:colId xmlns:a16="http://schemas.microsoft.com/office/drawing/2014/main" val="3815408295"/>
                    </a:ext>
                  </a:extLst>
                </a:gridCol>
                <a:gridCol w="1872343">
                  <a:extLst>
                    <a:ext uri="{9D8B030D-6E8A-4147-A177-3AD203B41FA5}">
                      <a16:colId xmlns:a16="http://schemas.microsoft.com/office/drawing/2014/main" val="1572136115"/>
                    </a:ext>
                  </a:extLst>
                </a:gridCol>
              </a:tblGrid>
              <a:tr h="939800">
                <a:tc>
                  <a:txBody>
                    <a:bodyPr/>
                    <a:lstStyle/>
                    <a:p>
                      <a:pPr>
                        <a:buNone/>
                      </a:pPr>
                      <a:endParaRPr lang="uk-UA" sz="1800">
                        <a:effectLst/>
                      </a:endParaRP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en-GB" sz="1800" b="1">
                          <a:solidFill>
                            <a:srgbClr val="FAFAFA"/>
                          </a:solidFill>
                          <a:effectLst/>
                        </a:rPr>
                        <a:t>Jan</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Feb</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Mar</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Apr</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May</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Jun</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67565244"/>
                  </a:ext>
                </a:extLst>
              </a:tr>
              <a:tr h="939800">
                <a:tc>
                  <a:txBody>
                    <a:bodyPr/>
                    <a:lstStyle/>
                    <a:p>
                      <a:pPr>
                        <a:buNone/>
                      </a:pPr>
                      <a:r>
                        <a:rPr lang="en-GB" sz="1800" b="1">
                          <a:solidFill>
                            <a:srgbClr val="830001"/>
                          </a:solidFill>
                          <a:effectLst/>
                        </a:rPr>
                        <a:t>Fixed cost</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30819536"/>
                  </a:ext>
                </a:extLst>
              </a:tr>
              <a:tr h="939800">
                <a:tc>
                  <a:txBody>
                    <a:bodyPr/>
                    <a:lstStyle/>
                    <a:p>
                      <a:pPr>
                        <a:buNone/>
                      </a:pPr>
                      <a:r>
                        <a:rPr lang="en-GB" sz="1800" b="1">
                          <a:solidFill>
                            <a:srgbClr val="830001"/>
                          </a:solidFill>
                          <a:effectLst/>
                        </a:rPr>
                        <a:t>Variable cost</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£600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£1050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£1350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£1650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£1800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£1950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800132301"/>
                  </a:ext>
                </a:extLst>
              </a:tr>
              <a:tr h="939800">
                <a:tc>
                  <a:txBody>
                    <a:bodyPr/>
                    <a:lstStyle/>
                    <a:p>
                      <a:pPr>
                        <a:buNone/>
                      </a:pPr>
                      <a:r>
                        <a:rPr lang="en-GB" sz="1800" b="1">
                          <a:solidFill>
                            <a:srgbClr val="830001"/>
                          </a:solidFill>
                          <a:effectLst/>
                        </a:rPr>
                        <a:t>Total cost</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£1300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£1750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£2050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£2350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£2500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£2650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5149645"/>
                  </a:ext>
                </a:extLst>
              </a:tr>
              <a:tr h="939800">
                <a:tc>
                  <a:txBody>
                    <a:bodyPr/>
                    <a:lstStyle/>
                    <a:p>
                      <a:pPr>
                        <a:buNone/>
                      </a:pPr>
                      <a:r>
                        <a:rPr lang="en-GB" sz="1800" b="1">
                          <a:solidFill>
                            <a:srgbClr val="830001"/>
                          </a:solidFill>
                          <a:effectLst/>
                        </a:rPr>
                        <a:t>Revenue</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£600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£1200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£1800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£2600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£3200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£3800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1768635"/>
                  </a:ext>
                </a:extLst>
              </a:tr>
              <a:tr h="939800">
                <a:tc>
                  <a:txBody>
                    <a:bodyPr/>
                    <a:lstStyle/>
                    <a:p>
                      <a:pPr>
                        <a:buNone/>
                      </a:pPr>
                      <a:r>
                        <a:rPr lang="en-GB" sz="1800" b="1">
                          <a:solidFill>
                            <a:srgbClr val="830001"/>
                          </a:solidFill>
                          <a:effectLst/>
                        </a:rPr>
                        <a:t>Profit / Loss</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-£550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dirty="0">
                          <a:effectLst/>
                        </a:rPr>
                        <a:t>£1150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0815159"/>
                  </a:ext>
                </a:extLst>
              </a:tr>
            </a:tbl>
          </a:graphicData>
        </a:graphic>
      </p:graphicFrame>
      <p:sp>
        <p:nvSpPr>
          <p:cNvPr id="10" name="Rectangle 1">
            <a:extLst>
              <a:ext uri="{FF2B5EF4-FFF2-40B4-BE49-F238E27FC236}">
                <a16:creationId xmlns:a16="http://schemas.microsoft.com/office/drawing/2014/main" id="{096EBD0E-3C67-A1E8-07A8-F4ADC158C8D2}"/>
              </a:ext>
            </a:extLst>
          </p:cNvPr>
          <p:cNvSpPr>
            <a:spLocks noChangeArrowheads="1"/>
          </p:cNvSpPr>
          <p:nvPr/>
        </p:nvSpPr>
        <p:spPr bwMode="auto">
          <a:xfrm>
            <a:off x="1042144" y="2116518"/>
            <a:ext cx="2917788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uk-UA"/>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433091" y="5684113"/>
            <a:ext cx="164785" cy="867288"/>
          </a:xfrm>
          <a:custGeom>
            <a:avLst/>
            <a:gdLst/>
            <a:ahLst/>
            <a:cxnLst/>
            <a:rect l="l" t="t" r="r" b="b"/>
            <a:pathLst>
              <a:path w="164785" h="867288">
                <a:moveTo>
                  <a:pt x="0" y="0"/>
                </a:moveTo>
                <a:lnTo>
                  <a:pt x="164785" y="0"/>
                </a:lnTo>
                <a:lnTo>
                  <a:pt x="164785" y="867289"/>
                </a:lnTo>
                <a:lnTo>
                  <a:pt x="0" y="867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3" name="Freeform 3"/>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838200" y="836295"/>
            <a:ext cx="16230600" cy="8115300"/>
          </a:xfrm>
          <a:custGeom>
            <a:avLst/>
            <a:gdLst/>
            <a:ahLst/>
            <a:cxnLst/>
            <a:rect l="l" t="t" r="r" b="b"/>
            <a:pathLst>
              <a:path w="16230600" h="8115300">
                <a:moveTo>
                  <a:pt x="0" y="0"/>
                </a:moveTo>
                <a:lnTo>
                  <a:pt x="16230600" y="0"/>
                </a:lnTo>
                <a:lnTo>
                  <a:pt x="16230600" y="8115300"/>
                </a:lnTo>
                <a:lnTo>
                  <a:pt x="0" y="8115300"/>
                </a:lnTo>
                <a:lnTo>
                  <a:pt x="0" y="0"/>
                </a:lnTo>
                <a:close/>
              </a:path>
            </a:pathLst>
          </a:custGeom>
          <a:blipFill>
            <a:blip r:embed="rId5"/>
            <a:stretch>
              <a:fillRect/>
            </a:stretch>
          </a:blipFill>
        </p:spPr>
      </p:sp>
      <p:sp>
        <p:nvSpPr>
          <p:cNvPr id="7" name="TextBox 7"/>
          <p:cNvSpPr txBox="1"/>
          <p:nvPr/>
        </p:nvSpPr>
        <p:spPr>
          <a:xfrm>
            <a:off x="4936587" y="8239254"/>
            <a:ext cx="96607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Email</a:t>
            </a:r>
          </a:p>
        </p:txBody>
      </p:sp>
      <p:sp>
        <p:nvSpPr>
          <p:cNvPr id="8" name="TextBox 8"/>
          <p:cNvSpPr txBox="1"/>
          <p:nvPr/>
        </p:nvSpPr>
        <p:spPr>
          <a:xfrm>
            <a:off x="6101964" y="8239254"/>
            <a:ext cx="341230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 hello@reallygreatsite.com</a:t>
            </a:r>
          </a:p>
        </p:txBody>
      </p:sp>
      <p:sp>
        <p:nvSpPr>
          <p:cNvPr id="9" name="TextBox 9"/>
          <p:cNvSpPr txBox="1"/>
          <p:nvPr/>
        </p:nvSpPr>
        <p:spPr>
          <a:xfrm>
            <a:off x="4936587" y="8951595"/>
            <a:ext cx="96607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Phone</a:t>
            </a:r>
          </a:p>
        </p:txBody>
      </p:sp>
      <p:sp>
        <p:nvSpPr>
          <p:cNvPr id="10" name="TextBox 10"/>
          <p:cNvSpPr txBox="1"/>
          <p:nvPr/>
        </p:nvSpPr>
        <p:spPr>
          <a:xfrm>
            <a:off x="6101964" y="8951595"/>
            <a:ext cx="341230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 +123-456-7890</a:t>
            </a:r>
          </a:p>
        </p:txBody>
      </p:sp>
      <p:sp>
        <p:nvSpPr>
          <p:cNvPr id="11" name="TextBox 11"/>
          <p:cNvSpPr txBox="1"/>
          <p:nvPr/>
        </p:nvSpPr>
        <p:spPr>
          <a:xfrm>
            <a:off x="10325311" y="8239254"/>
            <a:ext cx="96607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Webiste</a:t>
            </a:r>
          </a:p>
        </p:txBody>
      </p:sp>
      <p:sp>
        <p:nvSpPr>
          <p:cNvPr id="12" name="TextBox 12"/>
          <p:cNvSpPr txBox="1"/>
          <p:nvPr/>
        </p:nvSpPr>
        <p:spPr>
          <a:xfrm>
            <a:off x="10325311" y="8951595"/>
            <a:ext cx="1073836"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Address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1006</Words>
  <Application>Microsoft Office PowerPoint</Application>
  <PresentationFormat>Custom</PresentationFormat>
  <Paragraphs>231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Inter Bold</vt:lpstr>
      <vt:lpstr>Inter Medium</vt:lpstr>
      <vt:lpstr>Calibri</vt:lpstr>
      <vt:lpstr>Arial</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Ingoude Company</dc:title>
  <cp:lastModifiedBy>Оля Яцина</cp:lastModifiedBy>
  <cp:revision>1</cp:revision>
  <dcterms:created xsi:type="dcterms:W3CDTF">2006-08-16T00:00:00Z</dcterms:created>
  <dcterms:modified xsi:type="dcterms:W3CDTF">2026-04-18T08:33:22Z</dcterms:modified>
  <dc:identifier>DAHGo_nfX1s</dc:identifier>
</cp:coreProperties>
</file>