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3114" autoAdjust="0"/>
  </p:normalViewPr>
  <p:slideViewPr>
    <p:cSldViewPr>
      <p:cViewPr varScale="1">
        <p:scale>
          <a:sx n="52" d="100"/>
          <a:sy n="52" d="100"/>
        </p:scale>
        <p:origin x="1700" y="5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solt sztojka" userId="727ec150e6dd1889" providerId="LiveId" clId="{EDA13824-8AB0-4150-9113-A56D094BE48E}"/>
    <pc:docChg chg="custSel modSld">
      <pc:chgData name="zsolt sztojka" userId="727ec150e6dd1889" providerId="LiveId" clId="{EDA13824-8AB0-4150-9113-A56D094BE48E}" dt="2023-05-25T11:20:02.774" v="74" actId="20577"/>
      <pc:docMkLst>
        <pc:docMk/>
      </pc:docMkLst>
      <pc:sldChg chg="modSp mod">
        <pc:chgData name="zsolt sztojka" userId="727ec150e6dd1889" providerId="LiveId" clId="{EDA13824-8AB0-4150-9113-A56D094BE48E}" dt="2023-05-25T11:20:02.774" v="74" actId="20577"/>
        <pc:sldMkLst>
          <pc:docMk/>
          <pc:sldMk cId="0" sldId="256"/>
        </pc:sldMkLst>
        <pc:spChg chg="mod">
          <ac:chgData name="zsolt sztojka" userId="727ec150e6dd1889" providerId="LiveId" clId="{EDA13824-8AB0-4150-9113-A56D094BE48E}" dt="2023-05-25T11:20:02.774" v="74" actId="20577"/>
          <ac:spMkLst>
            <pc:docMk/>
            <pc:sldMk cId="0" sldId="25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2D2B3A4-C408-4C02-B621-0B285425D236}" type="datetimeFigureOut">
              <a:rPr lang="en-GB" smtClean="0"/>
              <a:t>25/05/2023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1788219-E84D-46BB-BC23-DAA528FEE5B2}" type="slidenum">
              <a:rPr lang="en-GB" smtClean="0"/>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Times New Roman" pitchFamily="18" charset="0"/>
                <a:ea typeface="+mn-ea"/>
                <a:cs typeface="Times New Roman" pitchFamily="18" charset="0"/>
              </a:rPr>
              <a:t>The study is going to be reflected in the evaluation of the hotel brand that helps in representing the importance of hospitality service, quality service, and even guest services in the hospitality industry. As the brand Marriot International has more than 30 different brands thus, the selection of this brand is highly justified for the research. </a:t>
            </a: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D1788219-E84D-46BB-BC23-DAA528FEE5B2}" type="slidenum">
              <a:rPr lang="en-GB" smtClean="0"/>
              <a:t>2</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200" kern="1200" dirty="0">
                <a:solidFill>
                  <a:schemeClr val="tx1"/>
                </a:solidFill>
                <a:latin typeface="Times New Roman" pitchFamily="18" charset="0"/>
                <a:ea typeface="+mn-ea"/>
                <a:cs typeface="Times New Roman" pitchFamily="18" charset="0"/>
              </a:rPr>
              <a:t>The core target customers of Marriot International is mainly included the “over the road </a:t>
            </a:r>
            <a:r>
              <a:rPr lang="en-GB" sz="1200" kern="1200" dirty="0" err="1">
                <a:solidFill>
                  <a:schemeClr val="tx1"/>
                </a:solidFill>
                <a:latin typeface="Times New Roman" pitchFamily="18" charset="0"/>
                <a:ea typeface="+mn-ea"/>
                <a:cs typeface="Times New Roman" pitchFamily="18" charset="0"/>
              </a:rPr>
              <a:t>travelers</a:t>
            </a:r>
            <a:r>
              <a:rPr lang="en-GB" sz="1200" kern="1200" dirty="0">
                <a:solidFill>
                  <a:schemeClr val="tx1"/>
                </a:solidFill>
                <a:latin typeface="Times New Roman" pitchFamily="18" charset="0"/>
                <a:ea typeface="+mn-ea"/>
                <a:cs typeface="Times New Roman" pitchFamily="18" charset="0"/>
              </a:rPr>
              <a:t>” and nowadays the brand mainly has more than 142 million members globally with their core geographic segmentation. </a:t>
            </a: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D1788219-E84D-46BB-BC23-DAA528FEE5B2}" type="slidenum">
              <a:rPr lang="en-GB" smtClean="0"/>
              <a:t>3</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Times New Roman" pitchFamily="18" charset="0"/>
                <a:ea typeface="+mn-ea"/>
                <a:cs typeface="Times New Roman" pitchFamily="18" charset="0"/>
              </a:rPr>
              <a:t>The customers are mainly spread in more than 72 countries as per the high level of customer persons and even as per the core needs and even the interest of the customers. </a:t>
            </a: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D1788219-E84D-46BB-BC23-DAA528FEE5B2}" type="slidenum">
              <a:rPr lang="en-GB" smtClean="0"/>
              <a:t>4</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Times New Roman" pitchFamily="18" charset="0"/>
                <a:ea typeface="+mn-ea"/>
                <a:cs typeface="Times New Roman" pitchFamily="18" charset="0"/>
              </a:rPr>
              <a:t>The core nature of guest service is to give the service with high quality along with affordable services that help in increasing the core scope for achieving high satisfaction among the customers. On the other hand, the core role of guest services for fulfilling the core wants and needs of customers and even attracts new customers.</a:t>
            </a:r>
          </a:p>
        </p:txBody>
      </p:sp>
      <p:sp>
        <p:nvSpPr>
          <p:cNvPr id="4" name="Slide Number Placeholder 3"/>
          <p:cNvSpPr>
            <a:spLocks noGrp="1"/>
          </p:cNvSpPr>
          <p:nvPr>
            <p:ph type="sldNum" sz="quarter" idx="10"/>
          </p:nvPr>
        </p:nvSpPr>
        <p:spPr/>
        <p:txBody>
          <a:bodyPr/>
          <a:lstStyle/>
          <a:p>
            <a:fld id="{D1788219-E84D-46BB-BC23-DAA528FEE5B2}" type="slidenum">
              <a:rPr lang="en-GB" smtClean="0"/>
              <a:t>5</a:t>
            </a:fld>
            <a:endParaRPr lang="en-GB"/>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lnSpc>
                <a:spcPct val="150000"/>
              </a:lnSpc>
            </a:pPr>
            <a:r>
              <a:rPr lang="en-GB" sz="1200" kern="1200" dirty="0">
                <a:solidFill>
                  <a:schemeClr val="tx1"/>
                </a:solidFill>
                <a:latin typeface="Times New Roman" pitchFamily="18" charset="0"/>
                <a:ea typeface="+mn-ea"/>
                <a:cs typeface="Times New Roman" pitchFamily="18" charset="0"/>
              </a:rPr>
              <a:t>This hotel brand always offers core accommodation along with core timeshare vacations. With providing the fully equipped meeting space they provide the core fitness centre.</a:t>
            </a: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D1788219-E84D-46BB-BC23-DAA528FEE5B2}" type="slidenum">
              <a:rPr lang="en-GB" smtClean="0"/>
              <a:t>6</a:t>
            </a:fld>
            <a:endParaRPr lang="en-GB"/>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Times New Roman" pitchFamily="18" charset="0"/>
                <a:ea typeface="+mn-ea"/>
                <a:cs typeface="Times New Roman" pitchFamily="18" charset="0"/>
              </a:rPr>
              <a:t>The core guest services is based on the provision of the core hotel service information to the guest and even accommodating them during the time of staying along with assisting the guests with a clear check-in and even check-out process. </a:t>
            </a: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D1788219-E84D-46BB-BC23-DAA528FEE5B2}" type="slidenum">
              <a:rPr lang="en-GB" smtClean="0"/>
              <a:t>7</a:t>
            </a:fld>
            <a:endParaRPr lang="en-GB"/>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Times New Roman" pitchFamily="18" charset="0"/>
                <a:ea typeface="+mn-ea"/>
                <a:cs typeface="Times New Roman" pitchFamily="18" charset="0"/>
              </a:rPr>
              <a:t>The core function of the guest service is to increase the core revenue of the business and even generate business marketing with the help of high customer retention that mainly comes from a high level of customer satisfaction. </a:t>
            </a: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D1788219-E84D-46BB-BC23-DAA528FEE5B2}" type="slidenum">
              <a:rPr lang="en-GB" smtClean="0"/>
              <a:t>8</a:t>
            </a:fld>
            <a:endParaRPr lang="en-GB"/>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Times New Roman" pitchFamily="18" charset="0"/>
                <a:ea typeface="+mn-ea"/>
                <a:cs typeface="Times New Roman" pitchFamily="18" charset="0"/>
              </a:rPr>
              <a:t>Hospitality is one of the most important factors for the hotel sectors in order to the core improvement of brand awareness through giving generous and even friendly treatment along with giving them a core chance for knowing others better.</a:t>
            </a:r>
          </a:p>
          <a:p>
            <a:endParaRPr lang="en-GB" dirty="0"/>
          </a:p>
        </p:txBody>
      </p:sp>
      <p:sp>
        <p:nvSpPr>
          <p:cNvPr id="4" name="Slide Number Placeholder 3"/>
          <p:cNvSpPr>
            <a:spLocks noGrp="1"/>
          </p:cNvSpPr>
          <p:nvPr>
            <p:ph type="sldNum" sz="quarter" idx="10"/>
          </p:nvPr>
        </p:nvSpPr>
        <p:spPr/>
        <p:txBody>
          <a:bodyPr/>
          <a:lstStyle/>
          <a:p>
            <a:fld id="{D1788219-E84D-46BB-BC23-DAA528FEE5B2}" type="slidenum">
              <a:rPr lang="en-GB" smtClean="0"/>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Times New Roman" pitchFamily="18" charset="0"/>
                <a:ea typeface="+mn-ea"/>
                <a:cs typeface="Times New Roman" pitchFamily="18" charset="0"/>
              </a:rPr>
              <a:t>The hospitality services can be improved with the help of properly communicating with the guests and even fulfilling their needs and even providing core customer service-centric approaches.</a:t>
            </a: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D1788219-E84D-46BB-BC23-DAA528FEE5B2}" type="slidenum">
              <a:rPr lang="en-GB" smtClean="0"/>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lgn="just"/>
            <a:r>
              <a:rPr lang="en-GB" sz="1200" kern="1200" dirty="0">
                <a:solidFill>
                  <a:schemeClr val="tx1"/>
                </a:solidFill>
                <a:latin typeface="Times New Roman" pitchFamily="18" charset="0"/>
                <a:ea typeface="+mn-ea"/>
                <a:cs typeface="Times New Roman" pitchFamily="18" charset="0"/>
              </a:rPr>
              <a:t>As per the evaluation, it can be concluded that Marriot international provides the best quality services and even “over the road travellers” for getting the high level of customer experiences. </a:t>
            </a:r>
            <a:endParaRPr lang="en-GB"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D1788219-E84D-46BB-BC23-DAA528FEE5B2}" type="slidenum">
              <a:rPr lang="en-GB" smtClean="0"/>
              <a:t>11</a:t>
            </a:fld>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D1788219-E84D-46BB-BC23-DAA528FEE5B2}" type="slidenum">
              <a:rPr lang="en-GB" smtClean="0"/>
              <a:t>12</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5/25/2023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5/25/2023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5/25/2023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5/25/2023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5/25/2023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5/25/2023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5/25/2023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l="-17000" r="-17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600199"/>
            <a:ext cx="7772400" cy="2000251"/>
          </a:xfrm>
        </p:spPr>
        <p:txBody>
          <a:bodyPr>
            <a:normAutofit fontScale="90000"/>
          </a:bodyPr>
          <a:lstStyle/>
          <a:p>
            <a:r>
              <a:rPr lang="en-GB" b="1" dirty="0">
                <a:effectLst>
                  <a:outerShdw blurRad="38100" dist="38100" dir="2700000" algn="tl">
                    <a:srgbClr val="000000">
                      <a:alpha val="43137"/>
                    </a:srgbClr>
                  </a:outerShdw>
                </a:effectLst>
                <a:latin typeface="Times New Roman" pitchFamily="18" charset="0"/>
                <a:cs typeface="Times New Roman" pitchFamily="18" charset="0"/>
              </a:rPr>
              <a:t>Presentation on Quality, Hospitality and Guest service on </a:t>
            </a:r>
            <a:r>
              <a:rPr lang="en-GB" b="1" i="1" dirty="0">
                <a:effectLst>
                  <a:outerShdw blurRad="38100" dist="38100" dir="2700000" algn="tl">
                    <a:srgbClr val="000000">
                      <a:alpha val="43137"/>
                    </a:srgbClr>
                  </a:outerShdw>
                </a:effectLst>
                <a:latin typeface="Times New Roman" pitchFamily="18" charset="0"/>
                <a:cs typeface="Times New Roman" pitchFamily="18" charset="0"/>
              </a:rPr>
              <a:t>Marriot International</a:t>
            </a:r>
            <a:endParaRPr lang="en-GB" dirty="0"/>
          </a:p>
        </p:txBody>
      </p:sp>
      <p:sp>
        <p:nvSpPr>
          <p:cNvPr id="3" name="Subtitle 2"/>
          <p:cNvSpPr>
            <a:spLocks noGrp="1"/>
          </p:cNvSpPr>
          <p:nvPr>
            <p:ph type="subTitle" idx="1"/>
          </p:nvPr>
        </p:nvSpPr>
        <p:spPr>
          <a:xfrm>
            <a:off x="1371600" y="4114800"/>
            <a:ext cx="6400800" cy="1752599"/>
          </a:xfrm>
        </p:spPr>
        <p:txBody>
          <a:bodyPr>
            <a:normAutofit/>
          </a:bodyPr>
          <a:lstStyle/>
          <a:p>
            <a:r>
              <a:rPr lang="en-US" b="1" dirty="0">
                <a:solidFill>
                  <a:schemeClr val="tx1"/>
                </a:solidFill>
                <a:effectLst>
                  <a:outerShdw blurRad="38100" dist="38100" dir="2700000" algn="tl">
                    <a:srgbClr val="000000">
                      <a:alpha val="43137"/>
                    </a:srgbClr>
                  </a:outerShdw>
                </a:effectLst>
                <a:latin typeface="Times New Roman" pitchFamily="18" charset="0"/>
                <a:cs typeface="Times New Roman" pitchFamily="18" charset="0"/>
              </a:rPr>
              <a:t>Student's Name: Diana </a:t>
            </a:r>
            <a:r>
              <a:rPr lang="en-US" b="1" dirty="0" err="1">
                <a:solidFill>
                  <a:schemeClr val="tx1"/>
                </a:solidFill>
                <a:effectLst>
                  <a:outerShdw blurRad="38100" dist="38100" dir="2700000" algn="tl">
                    <a:srgbClr val="000000">
                      <a:alpha val="43137"/>
                    </a:srgbClr>
                  </a:outerShdw>
                </a:effectLst>
                <a:latin typeface="Times New Roman" pitchFamily="18" charset="0"/>
                <a:cs typeface="Times New Roman" pitchFamily="18" charset="0"/>
              </a:rPr>
              <a:t>Vukov</a:t>
            </a:r>
            <a:endParaRPr lang="en-US" b="1" dirty="0">
              <a:solidFill>
                <a:schemeClr val="tx1"/>
              </a:solidFill>
              <a:effectLst>
                <a:outerShdw blurRad="38100" dist="38100" dir="2700000" algn="tl">
                  <a:srgbClr val="000000">
                    <a:alpha val="43137"/>
                  </a:srgbClr>
                </a:outerShdw>
              </a:effectLst>
              <a:latin typeface="Times New Roman" pitchFamily="18" charset="0"/>
              <a:cs typeface="Times New Roman" pitchFamily="18" charset="0"/>
            </a:endParaRPr>
          </a:p>
          <a:p>
            <a:r>
              <a:rPr lang="en-US" b="1" dirty="0">
                <a:solidFill>
                  <a:schemeClr val="tx1"/>
                </a:solidFill>
                <a:effectLst>
                  <a:outerShdw blurRad="38100" dist="38100" dir="2700000" algn="tl">
                    <a:srgbClr val="000000">
                      <a:alpha val="43137"/>
                    </a:srgbClr>
                  </a:outerShdw>
                </a:effectLst>
                <a:latin typeface="Times New Roman" pitchFamily="18" charset="0"/>
                <a:cs typeface="Times New Roman" pitchFamily="18" charset="0"/>
              </a:rPr>
              <a:t>Student’s ID: 2234549</a:t>
            </a:r>
          </a:p>
          <a:p>
            <a:r>
              <a:rPr lang="en-US" b="1" dirty="0">
                <a:solidFill>
                  <a:schemeClr val="tx1"/>
                </a:solidFill>
                <a:effectLst>
                  <a:outerShdw blurRad="38100" dist="38100" dir="2700000" algn="tl">
                    <a:srgbClr val="000000">
                      <a:alpha val="43137"/>
                    </a:srgbClr>
                  </a:outerShdw>
                </a:effectLst>
                <a:latin typeface="Times New Roman" pitchFamily="18" charset="0"/>
                <a:cs typeface="Times New Roman" pitchFamily="18" charset="0"/>
              </a:rPr>
              <a:t>Tutor’s Name: Luciana </a:t>
            </a:r>
            <a:r>
              <a:rPr lang="en-US" b="1">
                <a:solidFill>
                  <a:schemeClr val="tx1"/>
                </a:solidFill>
                <a:effectLst>
                  <a:outerShdw blurRad="38100" dist="38100" dir="2700000" algn="tl">
                    <a:srgbClr val="000000">
                      <a:alpha val="43137"/>
                    </a:srgbClr>
                  </a:outerShdw>
                </a:effectLst>
                <a:latin typeface="Times New Roman" pitchFamily="18" charset="0"/>
                <a:cs typeface="Times New Roman" pitchFamily="18" charset="0"/>
              </a:rPr>
              <a:t>Suardi</a:t>
            </a:r>
            <a:endParaRPr lang="en-US" b="1" dirty="0">
              <a:solidFill>
                <a:schemeClr val="tx1"/>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US" b="1" dirty="0">
              <a:solidFill>
                <a:schemeClr val="tx1"/>
              </a:solidFill>
              <a:effectLst>
                <a:outerShdw blurRad="38100" dist="38100" dir="2700000" algn="tl">
                  <a:srgbClr val="000000">
                    <a:alpha val="43137"/>
                  </a:srgbClr>
                </a:outerShdw>
              </a:effectLst>
              <a:latin typeface="Times New Roman" pitchFamily="18" charset="0"/>
              <a:cs typeface="Times New Roman" pitchFamily="18" charset="0"/>
            </a:endParaRPr>
          </a:p>
          <a:p>
            <a:endParaRPr lang="en-GB" b="1" dirty="0">
              <a:solidFill>
                <a:schemeClr val="tx1"/>
              </a:solidFill>
              <a:effectLst>
                <a:outerShdw blurRad="38100" dist="38100" dir="2700000" algn="tl">
                  <a:srgbClr val="000000">
                    <a:alpha val="43137"/>
                  </a:srgbClr>
                </a:outerShdw>
              </a:effectLst>
              <a:latin typeface="Times New Roman" pitchFamily="18" charset="0"/>
              <a:cs typeface="Times New Roman" pitchFamily="18"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100" b="1" dirty="0">
                <a:effectLst>
                  <a:outerShdw blurRad="38100" dist="38100" dir="2700000" algn="tl">
                    <a:srgbClr val="000000">
                      <a:alpha val="43137"/>
                    </a:srgbClr>
                  </a:outerShdw>
                </a:effectLst>
                <a:latin typeface="Times New Roman" pitchFamily="18" charset="0"/>
                <a:cs typeface="Times New Roman" pitchFamily="18" charset="0"/>
              </a:rPr>
              <a:t>INTRODUCTION</a:t>
            </a:r>
            <a:r>
              <a:rPr lang="en-GB" b="1" dirty="0"/>
              <a:t> </a:t>
            </a:r>
            <a:endParaRPr lang="en-GB" dirty="0"/>
          </a:p>
        </p:txBody>
      </p:sp>
      <p:sp>
        <p:nvSpPr>
          <p:cNvPr id="3" name="Content Placeholder 2"/>
          <p:cNvSpPr>
            <a:spLocks noGrp="1"/>
          </p:cNvSpPr>
          <p:nvPr>
            <p:ph sz="half" idx="1"/>
          </p:nvPr>
        </p:nvSpPr>
        <p:spPr>
          <a:xfrm>
            <a:off x="355601" y="2290762"/>
            <a:ext cx="4749800" cy="3195638"/>
          </a:xfrm>
        </p:spPr>
        <p:txBody>
          <a:bodyPr>
            <a:noAutofit/>
          </a:bodyPr>
          <a:lstStyle/>
          <a:p>
            <a:pPr lvl="0" algn="just"/>
            <a:r>
              <a:rPr lang="en-GB" sz="2500" dirty="0">
                <a:latin typeface="Times New Roman" pitchFamily="18" charset="0"/>
                <a:cs typeface="Times New Roman" pitchFamily="18" charset="0"/>
              </a:rPr>
              <a:t>The study focuses on introducing the hotel brand </a:t>
            </a:r>
          </a:p>
          <a:p>
            <a:pPr lvl="0" algn="just"/>
            <a:r>
              <a:rPr lang="en-GB" sz="2500" dirty="0">
                <a:latin typeface="Times New Roman" pitchFamily="18" charset="0"/>
                <a:cs typeface="Times New Roman" pitchFamily="18" charset="0"/>
              </a:rPr>
              <a:t>The chosen hotel brand is Marriott International </a:t>
            </a:r>
          </a:p>
          <a:p>
            <a:pPr lvl="0" algn="just"/>
            <a:r>
              <a:rPr lang="en-GB" sz="2500" dirty="0">
                <a:latin typeface="Times New Roman" pitchFamily="18" charset="0"/>
                <a:cs typeface="Times New Roman" pitchFamily="18" charset="0"/>
              </a:rPr>
              <a:t>This brand has been chosen because it has more than 30 different brands </a:t>
            </a:r>
          </a:p>
        </p:txBody>
      </p:sp>
      <p:pic>
        <p:nvPicPr>
          <p:cNvPr id="1026" name="Picture 2"/>
          <p:cNvPicPr>
            <a:picLocks noGrp="1" noChangeAspect="1" noChangeArrowheads="1"/>
          </p:cNvPicPr>
          <p:nvPr>
            <p:ph sz="half" idx="2"/>
          </p:nvPr>
        </p:nvPicPr>
        <p:blipFill>
          <a:blip r:embed="rId3" cstate="print"/>
          <a:srcRect/>
          <a:stretch>
            <a:fillRect/>
          </a:stretch>
        </p:blipFill>
        <p:spPr bwMode="auto">
          <a:xfrm>
            <a:off x="5359399" y="2667000"/>
            <a:ext cx="3429000" cy="2113221"/>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3400"/>
            <a:ext cx="8229600" cy="1143000"/>
          </a:xfrm>
        </p:spPr>
        <p:txBody>
          <a:bodyPr>
            <a:normAutofit/>
          </a:bodyPr>
          <a:lstStyle/>
          <a:p>
            <a:r>
              <a:rPr lang="en-GB" sz="2800" b="1" dirty="0">
                <a:effectLst>
                  <a:outerShdw blurRad="38100" dist="38100" dir="2700000" algn="tl">
                    <a:srgbClr val="000000">
                      <a:alpha val="43137"/>
                    </a:srgbClr>
                  </a:outerShdw>
                </a:effectLst>
                <a:latin typeface="Times New Roman" pitchFamily="18" charset="0"/>
                <a:cs typeface="Times New Roman" pitchFamily="18" charset="0"/>
              </a:rPr>
              <a:t>IDENTIFICATION OF THE HOTEL BRANDS </a:t>
            </a:r>
            <a:br>
              <a:rPr lang="en-GB" sz="2800" b="1" dirty="0">
                <a:effectLst>
                  <a:outerShdw blurRad="38100" dist="38100" dir="2700000" algn="tl">
                    <a:srgbClr val="000000">
                      <a:alpha val="43137"/>
                    </a:srgbClr>
                  </a:outerShdw>
                </a:effectLst>
                <a:latin typeface="Times New Roman" pitchFamily="18" charset="0"/>
                <a:cs typeface="Times New Roman" pitchFamily="18" charset="0"/>
              </a:rPr>
            </a:br>
            <a:endParaRPr lang="en-GB" sz="2800" dirty="0">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Content Placeholder 2"/>
          <p:cNvSpPr>
            <a:spLocks noGrp="1"/>
          </p:cNvSpPr>
          <p:nvPr>
            <p:ph sz="half" idx="1"/>
          </p:nvPr>
        </p:nvSpPr>
        <p:spPr>
          <a:xfrm>
            <a:off x="457200" y="1714500"/>
            <a:ext cx="4919132" cy="3733800"/>
          </a:xfrm>
        </p:spPr>
        <p:txBody>
          <a:bodyPr>
            <a:noAutofit/>
          </a:bodyPr>
          <a:lstStyle/>
          <a:p>
            <a:pPr lvl="0" algn="just"/>
            <a:r>
              <a:rPr lang="en-GB" sz="2500" dirty="0">
                <a:latin typeface="Times New Roman" pitchFamily="18" charset="0"/>
                <a:cs typeface="Times New Roman" pitchFamily="18" charset="0"/>
              </a:rPr>
              <a:t>The main target customers are included the over the road </a:t>
            </a:r>
            <a:r>
              <a:rPr lang="en-GB" sz="2500" dirty="0" err="1">
                <a:latin typeface="Times New Roman" pitchFamily="18" charset="0"/>
                <a:cs typeface="Times New Roman" pitchFamily="18" charset="0"/>
              </a:rPr>
              <a:t>travelers</a:t>
            </a:r>
            <a:endParaRPr lang="en-GB" sz="2500" dirty="0">
              <a:latin typeface="Times New Roman" pitchFamily="18" charset="0"/>
              <a:cs typeface="Times New Roman" pitchFamily="18" charset="0"/>
            </a:endParaRPr>
          </a:p>
          <a:p>
            <a:pPr lvl="0" algn="just"/>
            <a:r>
              <a:rPr lang="en-GB" sz="2500" dirty="0">
                <a:latin typeface="Times New Roman" pitchFamily="18" charset="0"/>
                <a:cs typeface="Times New Roman" pitchFamily="18" charset="0"/>
              </a:rPr>
              <a:t>The brand has more than 142 million members globally (News, 2023)</a:t>
            </a:r>
          </a:p>
          <a:p>
            <a:pPr lvl="0" algn="just"/>
            <a:r>
              <a:rPr lang="en-GB" sz="2500" dirty="0">
                <a:latin typeface="Times New Roman" pitchFamily="18" charset="0"/>
                <a:cs typeface="Times New Roman" pitchFamily="18" charset="0"/>
              </a:rPr>
              <a:t>The customer's segmentation is mainly based on geographic segmentation </a:t>
            </a:r>
          </a:p>
          <a:p>
            <a:endParaRPr lang="en-GB" sz="2500" dirty="0"/>
          </a:p>
        </p:txBody>
      </p:sp>
      <p:pic>
        <p:nvPicPr>
          <p:cNvPr id="2050" name="Picture 2"/>
          <p:cNvPicPr>
            <a:picLocks noGrp="1" noChangeAspect="1" noChangeArrowheads="1"/>
          </p:cNvPicPr>
          <p:nvPr>
            <p:ph sz="half" idx="2"/>
          </p:nvPr>
        </p:nvPicPr>
        <p:blipFill>
          <a:blip r:embed="rId3" cstate="print"/>
          <a:srcRect/>
          <a:stretch>
            <a:fillRect/>
          </a:stretch>
        </p:blipFill>
        <p:spPr bwMode="auto">
          <a:xfrm>
            <a:off x="5562600" y="2514600"/>
            <a:ext cx="2746180" cy="2133600"/>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85800"/>
            <a:ext cx="8229600" cy="731838"/>
          </a:xfrm>
        </p:spPr>
        <p:txBody>
          <a:bodyPr>
            <a:normAutofit fontScale="90000"/>
          </a:bodyPr>
          <a:lstStyle/>
          <a:p>
            <a:r>
              <a:rPr lang="en-GB" sz="3100" b="1" dirty="0">
                <a:effectLst>
                  <a:outerShdw blurRad="38100" dist="38100" dir="2700000" algn="tl">
                    <a:srgbClr val="000000">
                      <a:alpha val="43137"/>
                    </a:srgbClr>
                  </a:outerShdw>
                </a:effectLst>
                <a:latin typeface="Times New Roman" pitchFamily="18" charset="0"/>
                <a:cs typeface="Times New Roman" pitchFamily="18" charset="0"/>
              </a:rPr>
              <a:t>IDENTIFICATION OF THE HOTEL BRANDS </a:t>
            </a:r>
            <a:br>
              <a:rPr lang="en-GB" b="1" dirty="0"/>
            </a:br>
            <a:endParaRPr lang="en-GB" dirty="0"/>
          </a:p>
        </p:txBody>
      </p:sp>
      <p:sp>
        <p:nvSpPr>
          <p:cNvPr id="3" name="Content Placeholder 2"/>
          <p:cNvSpPr>
            <a:spLocks noGrp="1"/>
          </p:cNvSpPr>
          <p:nvPr>
            <p:ph sz="half" idx="1"/>
          </p:nvPr>
        </p:nvSpPr>
        <p:spPr>
          <a:xfrm>
            <a:off x="448733" y="1482304"/>
            <a:ext cx="4648200" cy="4232696"/>
          </a:xfrm>
        </p:spPr>
        <p:txBody>
          <a:bodyPr>
            <a:noAutofit/>
          </a:bodyPr>
          <a:lstStyle/>
          <a:p>
            <a:pPr lvl="0" algn="just"/>
            <a:r>
              <a:rPr lang="en-GB" sz="2500" dirty="0">
                <a:latin typeface="Times New Roman" pitchFamily="18" charset="0"/>
                <a:cs typeface="Times New Roman" pitchFamily="18" charset="0"/>
              </a:rPr>
              <a:t>The hotels of Marriot International mainly operate in more than 72 countries (</a:t>
            </a:r>
            <a:r>
              <a:rPr lang="en-GB" sz="2500" dirty="0" err="1">
                <a:latin typeface="Times New Roman" pitchFamily="18" charset="0"/>
                <a:cs typeface="Times New Roman" pitchFamily="18" charset="0"/>
              </a:rPr>
              <a:t>Iide</a:t>
            </a:r>
            <a:r>
              <a:rPr lang="en-GB" sz="2500" dirty="0">
                <a:latin typeface="Times New Roman" pitchFamily="18" charset="0"/>
                <a:cs typeface="Times New Roman" pitchFamily="18" charset="0"/>
              </a:rPr>
              <a:t>, 2023)</a:t>
            </a:r>
          </a:p>
          <a:p>
            <a:pPr lvl="0" algn="just"/>
            <a:r>
              <a:rPr lang="en-GB" sz="2500" dirty="0">
                <a:latin typeface="Times New Roman" pitchFamily="18" charset="0"/>
                <a:cs typeface="Times New Roman" pitchFamily="18" charset="0"/>
              </a:rPr>
              <a:t>The customer categories are mainly included the high-income persons </a:t>
            </a:r>
          </a:p>
          <a:p>
            <a:pPr lvl="0" algn="just"/>
            <a:r>
              <a:rPr lang="en-GB" sz="2500" dirty="0">
                <a:latin typeface="Times New Roman" pitchFamily="18" charset="0"/>
                <a:cs typeface="Times New Roman" pitchFamily="18" charset="0"/>
              </a:rPr>
              <a:t>Customers are mainly selected as per the interest and even needs of the customers </a:t>
            </a:r>
          </a:p>
          <a:p>
            <a:endParaRPr lang="en-GB" sz="2500" dirty="0"/>
          </a:p>
        </p:txBody>
      </p:sp>
      <p:pic>
        <p:nvPicPr>
          <p:cNvPr id="3074" name="Picture 2"/>
          <p:cNvPicPr>
            <a:picLocks noGrp="1" noChangeAspect="1" noChangeArrowheads="1"/>
          </p:cNvPicPr>
          <p:nvPr>
            <p:ph sz="half" idx="2"/>
          </p:nvPr>
        </p:nvPicPr>
        <p:blipFill>
          <a:blip r:embed="rId3" cstate="print"/>
          <a:srcRect/>
          <a:stretch>
            <a:fillRect/>
          </a:stretch>
        </p:blipFill>
        <p:spPr bwMode="auto">
          <a:xfrm>
            <a:off x="5257800" y="2251494"/>
            <a:ext cx="3200400" cy="2355011"/>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808038"/>
          </a:xfrm>
        </p:spPr>
        <p:txBody>
          <a:bodyPr>
            <a:normAutofit fontScale="90000"/>
          </a:bodyPr>
          <a:lstStyle/>
          <a:p>
            <a:r>
              <a:rPr lang="en-GB" sz="3100" b="1" dirty="0">
                <a:effectLst>
                  <a:outerShdw blurRad="38100" dist="38100" dir="2700000" algn="tl">
                    <a:srgbClr val="000000">
                      <a:alpha val="43137"/>
                    </a:srgbClr>
                  </a:outerShdw>
                </a:effectLst>
                <a:latin typeface="Times New Roman" pitchFamily="18" charset="0"/>
                <a:cs typeface="Times New Roman" pitchFamily="18" charset="0"/>
              </a:rPr>
              <a:t>OUTLINING THE NATURE, SCOPE, ROLE OF THE GUEST FACILITIES AND EVEN THE SERVICES </a:t>
            </a:r>
            <a:br>
              <a:rPr lang="en-GB" b="1" dirty="0"/>
            </a:br>
            <a:endParaRPr lang="en-GB" dirty="0"/>
          </a:p>
        </p:txBody>
      </p:sp>
      <p:sp>
        <p:nvSpPr>
          <p:cNvPr id="3" name="Content Placeholder 2"/>
          <p:cNvSpPr>
            <a:spLocks noGrp="1"/>
          </p:cNvSpPr>
          <p:nvPr>
            <p:ph sz="half" idx="1"/>
          </p:nvPr>
        </p:nvSpPr>
        <p:spPr>
          <a:xfrm>
            <a:off x="457200" y="1417638"/>
            <a:ext cx="4724400" cy="5135562"/>
          </a:xfrm>
        </p:spPr>
        <p:txBody>
          <a:bodyPr>
            <a:noAutofit/>
          </a:bodyPr>
          <a:lstStyle/>
          <a:p>
            <a:pPr lvl="0" algn="just"/>
            <a:r>
              <a:rPr lang="en-GB" sz="2500" i="1" dirty="0">
                <a:latin typeface="Times New Roman" pitchFamily="18" charset="0"/>
                <a:cs typeface="Times New Roman" pitchFamily="18" charset="0"/>
              </a:rPr>
              <a:t>Nature of the guest services</a:t>
            </a:r>
            <a:r>
              <a:rPr lang="en-GB" sz="2500" dirty="0">
                <a:latin typeface="Times New Roman" pitchFamily="18" charset="0"/>
                <a:cs typeface="Times New Roman" pitchFamily="18" charset="0"/>
              </a:rPr>
              <a:t>: The nature of guest services is to provide high-quality customers service at the affordable price </a:t>
            </a:r>
          </a:p>
          <a:p>
            <a:pPr lvl="0" algn="just"/>
            <a:r>
              <a:rPr lang="en-GB" sz="2500" i="1" dirty="0">
                <a:latin typeface="Times New Roman" pitchFamily="18" charset="0"/>
                <a:cs typeface="Times New Roman" pitchFamily="18" charset="0"/>
              </a:rPr>
              <a:t>Scope of the guest services</a:t>
            </a:r>
            <a:r>
              <a:rPr lang="en-GB" sz="2500" dirty="0">
                <a:latin typeface="Times New Roman" pitchFamily="18" charset="0"/>
                <a:cs typeface="Times New Roman" pitchFamily="18" charset="0"/>
              </a:rPr>
              <a:t>: The core scope of the guest services is to achieve high customer satisfaction (</a:t>
            </a:r>
            <a:r>
              <a:rPr lang="en-GB" sz="2500" dirty="0" err="1">
                <a:latin typeface="Times New Roman" pitchFamily="18" charset="0"/>
                <a:cs typeface="Times New Roman" pitchFamily="18" charset="0"/>
              </a:rPr>
              <a:t>Harnjo</a:t>
            </a:r>
            <a:r>
              <a:rPr lang="en-GB" sz="2500" dirty="0">
                <a:latin typeface="Times New Roman" pitchFamily="18" charset="0"/>
                <a:cs typeface="Times New Roman" pitchFamily="18" charset="0"/>
              </a:rPr>
              <a:t> et al., 2021)</a:t>
            </a:r>
          </a:p>
          <a:p>
            <a:pPr lvl="0" algn="just"/>
            <a:r>
              <a:rPr lang="en-GB" sz="2500" i="1" dirty="0">
                <a:latin typeface="Times New Roman" pitchFamily="18" charset="0"/>
                <a:cs typeface="Times New Roman" pitchFamily="18" charset="0"/>
              </a:rPr>
              <a:t>Role of the guest services</a:t>
            </a:r>
            <a:r>
              <a:rPr lang="en-GB" sz="2500" dirty="0">
                <a:latin typeface="Times New Roman" pitchFamily="18" charset="0"/>
                <a:cs typeface="Times New Roman" pitchFamily="18" charset="0"/>
              </a:rPr>
              <a:t>: The core role of the is mainly to fulfil the needs and wants of the customers and even attract the new customers </a:t>
            </a:r>
          </a:p>
          <a:p>
            <a:endParaRPr lang="en-GB" sz="2500" dirty="0"/>
          </a:p>
        </p:txBody>
      </p:sp>
      <p:pic>
        <p:nvPicPr>
          <p:cNvPr id="4098" name="Picture 2"/>
          <p:cNvPicPr>
            <a:picLocks noGrp="1" noChangeAspect="1" noChangeArrowheads="1"/>
          </p:cNvPicPr>
          <p:nvPr>
            <p:ph sz="half" idx="2"/>
          </p:nvPr>
        </p:nvPicPr>
        <p:blipFill>
          <a:blip r:embed="rId3" cstate="print"/>
          <a:srcRect/>
          <a:stretch>
            <a:fillRect/>
          </a:stretch>
        </p:blipFill>
        <p:spPr bwMode="auto">
          <a:xfrm>
            <a:off x="5368925" y="2362200"/>
            <a:ext cx="3343275" cy="2743200"/>
          </a:xfrm>
          <a:prstGeom prst="rect">
            <a:avLst/>
          </a:prstGeom>
          <a:noFill/>
          <a:ln w="9525">
            <a:noFill/>
            <a:miter lim="800000"/>
            <a:headEnd/>
            <a:tailEnd/>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0"/>
            <a:ext cx="8229600" cy="655638"/>
          </a:xfrm>
        </p:spPr>
        <p:txBody>
          <a:bodyPr>
            <a:normAutofit fontScale="90000"/>
          </a:bodyPr>
          <a:lstStyle/>
          <a:p>
            <a:r>
              <a:rPr lang="en-GB" sz="3100" b="1" dirty="0">
                <a:effectLst>
                  <a:outerShdw blurRad="38100" dist="38100" dir="2700000" algn="tl">
                    <a:srgbClr val="000000">
                      <a:alpha val="43137"/>
                    </a:srgbClr>
                  </a:outerShdw>
                </a:effectLst>
                <a:latin typeface="Times New Roman" pitchFamily="18" charset="0"/>
                <a:cs typeface="Times New Roman" pitchFamily="18" charset="0"/>
              </a:rPr>
              <a:t>OUTLINING THE NATURE, SCOPE, ROLE OF THE GUEST FACILITIES AND EVEN THE SERVICES </a:t>
            </a:r>
            <a:br>
              <a:rPr lang="en-GB" b="1" dirty="0"/>
            </a:br>
            <a:endParaRPr lang="en-GB" dirty="0"/>
          </a:p>
        </p:txBody>
      </p:sp>
      <p:sp>
        <p:nvSpPr>
          <p:cNvPr id="3" name="Content Placeholder 2"/>
          <p:cNvSpPr>
            <a:spLocks noGrp="1"/>
          </p:cNvSpPr>
          <p:nvPr>
            <p:ph sz="half" idx="1"/>
          </p:nvPr>
        </p:nvSpPr>
        <p:spPr>
          <a:xfrm>
            <a:off x="457200" y="1905000"/>
            <a:ext cx="4572000" cy="3733799"/>
          </a:xfrm>
        </p:spPr>
        <p:txBody>
          <a:bodyPr>
            <a:noAutofit/>
          </a:bodyPr>
          <a:lstStyle/>
          <a:p>
            <a:pPr lvl="0" algn="just"/>
            <a:r>
              <a:rPr lang="en-GB" sz="2500" dirty="0">
                <a:latin typeface="Times New Roman" pitchFamily="18" charset="0"/>
                <a:cs typeface="Times New Roman" pitchFamily="18" charset="0"/>
              </a:rPr>
              <a:t>Marriott mainly offers accommodation and even timeshare vacations </a:t>
            </a:r>
          </a:p>
          <a:p>
            <a:pPr lvl="0" algn="just"/>
            <a:r>
              <a:rPr lang="en-GB" sz="2500" dirty="0">
                <a:latin typeface="Times New Roman" pitchFamily="18" charset="0"/>
                <a:cs typeface="Times New Roman" pitchFamily="18" charset="0"/>
              </a:rPr>
              <a:t>It even provides fully equipped meeting spaces all over the world (Marriott, 2023)</a:t>
            </a:r>
          </a:p>
          <a:p>
            <a:pPr lvl="0" algn="just"/>
            <a:r>
              <a:rPr lang="en-GB" sz="2500" dirty="0">
                <a:latin typeface="Times New Roman" pitchFamily="18" charset="0"/>
                <a:cs typeface="Times New Roman" pitchFamily="18" charset="0"/>
              </a:rPr>
              <a:t>Also provides the fitness centre with core state of art types of equipment </a:t>
            </a:r>
          </a:p>
          <a:p>
            <a:endParaRPr lang="en-GB" sz="2500" dirty="0"/>
          </a:p>
        </p:txBody>
      </p:sp>
      <p:pic>
        <p:nvPicPr>
          <p:cNvPr id="5122" name="Picture 2"/>
          <p:cNvPicPr>
            <a:picLocks noGrp="1" noChangeAspect="1" noChangeArrowheads="1"/>
          </p:cNvPicPr>
          <p:nvPr>
            <p:ph sz="half" idx="2"/>
          </p:nvPr>
        </p:nvPicPr>
        <p:blipFill>
          <a:blip r:embed="rId3" cstate="print"/>
          <a:srcRect/>
          <a:stretch>
            <a:fillRect/>
          </a:stretch>
        </p:blipFill>
        <p:spPr bwMode="auto">
          <a:xfrm>
            <a:off x="5400675" y="2667000"/>
            <a:ext cx="3286125" cy="1828800"/>
          </a:xfrm>
          <a:prstGeom prst="rect">
            <a:avLst/>
          </a:prstGeom>
          <a:noFill/>
          <a:ln w="9525">
            <a:noFill/>
            <a:miter lim="800000"/>
            <a:headEnd/>
            <a:tailEnd/>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85800"/>
            <a:ext cx="8229600" cy="1143000"/>
          </a:xfrm>
        </p:spPr>
        <p:txBody>
          <a:bodyPr>
            <a:normAutofit fontScale="90000"/>
          </a:bodyPr>
          <a:lstStyle/>
          <a:p>
            <a:r>
              <a:rPr lang="en-GB" sz="3100" b="1" dirty="0">
                <a:effectLst>
                  <a:outerShdw blurRad="38100" dist="38100" dir="2700000" algn="tl">
                    <a:srgbClr val="000000">
                      <a:alpha val="43137"/>
                    </a:srgbClr>
                  </a:outerShdw>
                </a:effectLst>
                <a:latin typeface="Times New Roman" pitchFamily="18" charset="0"/>
                <a:cs typeface="Times New Roman" pitchFamily="18" charset="0"/>
              </a:rPr>
              <a:t>EXPLANATION OF THE NEED FOR CONSIDERING THE FUNCTION AND ROLE OF THE GUEST SERVICES </a:t>
            </a:r>
            <a:br>
              <a:rPr lang="en-GB" b="1" dirty="0"/>
            </a:br>
            <a:endParaRPr lang="en-GB" dirty="0"/>
          </a:p>
        </p:txBody>
      </p:sp>
      <p:sp>
        <p:nvSpPr>
          <p:cNvPr id="3" name="Content Placeholder 2"/>
          <p:cNvSpPr>
            <a:spLocks noGrp="1"/>
          </p:cNvSpPr>
          <p:nvPr>
            <p:ph sz="half" idx="1"/>
          </p:nvPr>
        </p:nvSpPr>
        <p:spPr>
          <a:xfrm>
            <a:off x="457200" y="2514601"/>
            <a:ext cx="4038600" cy="2514599"/>
          </a:xfrm>
        </p:spPr>
        <p:txBody>
          <a:bodyPr>
            <a:normAutofit fontScale="77500" lnSpcReduction="20000"/>
          </a:bodyPr>
          <a:lstStyle/>
          <a:p>
            <a:pPr lvl="0" algn="just">
              <a:lnSpc>
                <a:spcPct val="160000"/>
              </a:lnSpc>
            </a:pPr>
            <a:r>
              <a:rPr lang="en-GB" sz="1900" dirty="0">
                <a:latin typeface="Times New Roman" pitchFamily="18" charset="0"/>
                <a:cs typeface="Times New Roman" pitchFamily="18" charset="0"/>
              </a:rPr>
              <a:t>The role of guest services is to assist guests with cheek in along with check-in processes </a:t>
            </a:r>
          </a:p>
          <a:p>
            <a:pPr lvl="0" algn="just">
              <a:lnSpc>
                <a:spcPct val="160000"/>
              </a:lnSpc>
            </a:pPr>
            <a:r>
              <a:rPr lang="en-GB" sz="1900" dirty="0">
                <a:latin typeface="Times New Roman" pitchFamily="18" charset="0"/>
                <a:cs typeface="Times New Roman" pitchFamily="18" charset="0"/>
              </a:rPr>
              <a:t>Helps in providing information about hotel services (</a:t>
            </a:r>
            <a:r>
              <a:rPr lang="en-GB" sz="1900" dirty="0" err="1">
                <a:latin typeface="Times New Roman" pitchFamily="18" charset="0"/>
                <a:cs typeface="Times New Roman" pitchFamily="18" charset="0"/>
              </a:rPr>
              <a:t>Demir</a:t>
            </a:r>
            <a:r>
              <a:rPr lang="en-GB" sz="1900" dirty="0">
                <a:latin typeface="Times New Roman" pitchFamily="18" charset="0"/>
                <a:cs typeface="Times New Roman" pitchFamily="18" charset="0"/>
              </a:rPr>
              <a:t> et al., 2021)</a:t>
            </a:r>
          </a:p>
          <a:p>
            <a:pPr lvl="0" algn="just">
              <a:lnSpc>
                <a:spcPct val="160000"/>
              </a:lnSpc>
            </a:pPr>
            <a:r>
              <a:rPr lang="en-GB" sz="1900" dirty="0">
                <a:latin typeface="Times New Roman" pitchFamily="18" charset="0"/>
                <a:cs typeface="Times New Roman" pitchFamily="18" charset="0"/>
              </a:rPr>
              <a:t>Helps in accommodating guests during the time of their stay </a:t>
            </a:r>
          </a:p>
          <a:p>
            <a:endParaRPr lang="en-GB" dirty="0"/>
          </a:p>
        </p:txBody>
      </p:sp>
      <p:pic>
        <p:nvPicPr>
          <p:cNvPr id="6146" name="Picture 2"/>
          <p:cNvPicPr>
            <a:picLocks noGrp="1" noChangeAspect="1" noChangeArrowheads="1"/>
          </p:cNvPicPr>
          <p:nvPr>
            <p:ph sz="half" idx="2"/>
          </p:nvPr>
        </p:nvPicPr>
        <p:blipFill>
          <a:blip r:embed="rId3" cstate="print"/>
          <a:srcRect/>
          <a:stretch>
            <a:fillRect/>
          </a:stretch>
        </p:blipFill>
        <p:spPr bwMode="auto">
          <a:xfrm>
            <a:off x="4724400" y="2667000"/>
            <a:ext cx="4038600" cy="2209800"/>
          </a:xfrm>
          <a:prstGeom prst="rect">
            <a:avLst/>
          </a:prstGeom>
          <a:noFill/>
          <a:ln w="9525">
            <a:noFill/>
            <a:miter lim="800000"/>
            <a:headEnd/>
            <a:tailEnd/>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09600"/>
            <a:ext cx="8229600" cy="1143000"/>
          </a:xfrm>
        </p:spPr>
        <p:txBody>
          <a:bodyPr>
            <a:normAutofit fontScale="90000"/>
          </a:bodyPr>
          <a:lstStyle/>
          <a:p>
            <a:r>
              <a:rPr lang="en-GB" sz="3100" b="1" dirty="0">
                <a:effectLst>
                  <a:outerShdw blurRad="38100" dist="38100" dir="2700000" algn="tl">
                    <a:srgbClr val="000000">
                      <a:alpha val="43137"/>
                    </a:srgbClr>
                  </a:outerShdw>
                </a:effectLst>
                <a:latin typeface="Times New Roman" pitchFamily="18" charset="0"/>
                <a:cs typeface="Times New Roman" pitchFamily="18" charset="0"/>
              </a:rPr>
              <a:t>EXPLANATION OF THE NEED FOR CONSIDERING THE FUNCTION AND ROLE OF THE GUEST SERVICES </a:t>
            </a:r>
            <a:br>
              <a:rPr lang="en-GB" b="1" dirty="0"/>
            </a:br>
            <a:endParaRPr lang="en-GB" dirty="0"/>
          </a:p>
        </p:txBody>
      </p:sp>
      <p:sp>
        <p:nvSpPr>
          <p:cNvPr id="3" name="Content Placeholder 2"/>
          <p:cNvSpPr>
            <a:spLocks noGrp="1"/>
          </p:cNvSpPr>
          <p:nvPr>
            <p:ph sz="half" idx="1"/>
          </p:nvPr>
        </p:nvSpPr>
        <p:spPr>
          <a:xfrm>
            <a:off x="381000" y="2133600"/>
            <a:ext cx="4038600" cy="2209799"/>
          </a:xfrm>
        </p:spPr>
        <p:txBody>
          <a:bodyPr>
            <a:normAutofit fontScale="77500" lnSpcReduction="20000"/>
          </a:bodyPr>
          <a:lstStyle/>
          <a:p>
            <a:pPr lvl="0" algn="just">
              <a:lnSpc>
                <a:spcPct val="160000"/>
              </a:lnSpc>
            </a:pPr>
            <a:r>
              <a:rPr lang="en-GB" sz="1900" dirty="0">
                <a:latin typeface="Times New Roman" pitchFamily="18" charset="0"/>
                <a:cs typeface="Times New Roman" pitchFamily="18" charset="0"/>
              </a:rPr>
              <a:t>The main function of guest service is to increase the guest satisfaction </a:t>
            </a:r>
          </a:p>
          <a:p>
            <a:pPr lvl="0" algn="just">
              <a:lnSpc>
                <a:spcPct val="160000"/>
              </a:lnSpc>
            </a:pPr>
            <a:r>
              <a:rPr lang="en-GB" sz="1900" dirty="0">
                <a:latin typeface="Times New Roman" pitchFamily="18" charset="0"/>
                <a:cs typeface="Times New Roman" pitchFamily="18" charset="0"/>
              </a:rPr>
              <a:t>The other function is to retain more guests (</a:t>
            </a:r>
            <a:r>
              <a:rPr lang="en-GB" sz="1900" dirty="0" err="1">
                <a:latin typeface="Times New Roman" pitchFamily="18" charset="0"/>
                <a:cs typeface="Times New Roman" pitchFamily="18" charset="0"/>
              </a:rPr>
              <a:t>Merli</a:t>
            </a:r>
            <a:r>
              <a:rPr lang="en-GB" sz="1900" dirty="0">
                <a:latin typeface="Times New Roman" pitchFamily="18" charset="0"/>
                <a:cs typeface="Times New Roman" pitchFamily="18" charset="0"/>
              </a:rPr>
              <a:t> et al., 2019)</a:t>
            </a:r>
          </a:p>
          <a:p>
            <a:pPr lvl="0" algn="just">
              <a:lnSpc>
                <a:spcPct val="160000"/>
              </a:lnSpc>
            </a:pPr>
            <a:r>
              <a:rPr lang="en-GB" sz="1900" dirty="0">
                <a:latin typeface="Times New Roman" pitchFamily="18" charset="0"/>
                <a:cs typeface="Times New Roman" pitchFamily="18" charset="0"/>
              </a:rPr>
              <a:t>Helps in increasing the core revenue and generating the business marketing </a:t>
            </a:r>
          </a:p>
          <a:p>
            <a:endParaRPr lang="en-GB" dirty="0"/>
          </a:p>
        </p:txBody>
      </p:sp>
      <p:pic>
        <p:nvPicPr>
          <p:cNvPr id="7170" name="Picture 2"/>
          <p:cNvPicPr>
            <a:picLocks noGrp="1" noChangeAspect="1" noChangeArrowheads="1"/>
          </p:cNvPicPr>
          <p:nvPr>
            <p:ph sz="half" idx="2"/>
          </p:nvPr>
        </p:nvPicPr>
        <p:blipFill>
          <a:blip r:embed="rId3" cstate="print"/>
          <a:srcRect/>
          <a:stretch>
            <a:fillRect/>
          </a:stretch>
        </p:blipFill>
        <p:spPr bwMode="auto">
          <a:xfrm>
            <a:off x="4800600" y="2209800"/>
            <a:ext cx="4038600" cy="2286000"/>
          </a:xfrm>
          <a:prstGeom prst="rect">
            <a:avLst/>
          </a:prstGeom>
          <a:noFill/>
          <a:ln w="9525">
            <a:noFill/>
            <a:miter lim="800000"/>
            <a:headEnd/>
            <a:tailEnd/>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14400"/>
            <a:ext cx="8229600" cy="503238"/>
          </a:xfrm>
        </p:spPr>
        <p:txBody>
          <a:bodyPr>
            <a:normAutofit fontScale="90000"/>
          </a:bodyPr>
          <a:lstStyle/>
          <a:p>
            <a:r>
              <a:rPr lang="en-GB" sz="3100" b="1" dirty="0">
                <a:effectLst>
                  <a:outerShdw blurRad="38100" dist="38100" dir="2700000" algn="tl">
                    <a:srgbClr val="000000">
                      <a:alpha val="43137"/>
                    </a:srgbClr>
                  </a:outerShdw>
                </a:effectLst>
                <a:latin typeface="Times New Roman" pitchFamily="18" charset="0"/>
                <a:cs typeface="Times New Roman" pitchFamily="18" charset="0"/>
              </a:rPr>
              <a:t>IMPORTANCE OF HOSPITALITY AND WAYS FOR MEETING THE EXPECTATIONS OF THE GUESTS</a:t>
            </a:r>
            <a:br>
              <a:rPr lang="en-GB" b="1" dirty="0"/>
            </a:br>
            <a:endParaRPr lang="en-GB" dirty="0"/>
          </a:p>
        </p:txBody>
      </p:sp>
      <p:sp>
        <p:nvSpPr>
          <p:cNvPr id="3" name="Content Placeholder 2"/>
          <p:cNvSpPr>
            <a:spLocks noGrp="1"/>
          </p:cNvSpPr>
          <p:nvPr>
            <p:ph sz="half" idx="1"/>
          </p:nvPr>
        </p:nvSpPr>
        <p:spPr>
          <a:xfrm>
            <a:off x="609600" y="2095500"/>
            <a:ext cx="8077200" cy="2667000"/>
          </a:xfrm>
        </p:spPr>
        <p:txBody>
          <a:bodyPr>
            <a:noAutofit/>
          </a:bodyPr>
          <a:lstStyle/>
          <a:p>
            <a:pPr lvl="0" algn="just"/>
            <a:r>
              <a:rPr lang="en-GB" sz="2500" dirty="0">
                <a:latin typeface="Times New Roman" pitchFamily="18" charset="0"/>
                <a:cs typeface="Times New Roman" pitchFamily="18" charset="0"/>
              </a:rPr>
              <a:t>Hospitality helps in giving friendly and generous treatment </a:t>
            </a:r>
          </a:p>
          <a:p>
            <a:pPr lvl="0" algn="just"/>
            <a:r>
              <a:rPr lang="en-GB" sz="2500" dirty="0">
                <a:latin typeface="Times New Roman" pitchFamily="18" charset="0"/>
                <a:cs typeface="Times New Roman" pitchFamily="18" charset="0"/>
              </a:rPr>
              <a:t>It helps in giving a chance for knowing others in a better way (</a:t>
            </a:r>
            <a:r>
              <a:rPr lang="en-GB" sz="2500" dirty="0" err="1">
                <a:latin typeface="Times New Roman" pitchFamily="18" charset="0"/>
                <a:cs typeface="Times New Roman" pitchFamily="18" charset="0"/>
              </a:rPr>
              <a:t>Marneros</a:t>
            </a:r>
            <a:r>
              <a:rPr lang="en-GB" sz="2500" dirty="0">
                <a:latin typeface="Times New Roman" pitchFamily="18" charset="0"/>
                <a:cs typeface="Times New Roman" pitchFamily="18" charset="0"/>
              </a:rPr>
              <a:t> et al., 2021)</a:t>
            </a:r>
          </a:p>
          <a:p>
            <a:pPr lvl="0" algn="just"/>
            <a:r>
              <a:rPr lang="en-GB" sz="2500" dirty="0">
                <a:latin typeface="Times New Roman" pitchFamily="18" charset="0"/>
                <a:cs typeface="Times New Roman" pitchFamily="18" charset="0"/>
              </a:rPr>
              <a:t>It helps in increasing brand awareness significantly </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8200"/>
            <a:ext cx="8229600" cy="579438"/>
          </a:xfrm>
        </p:spPr>
        <p:txBody>
          <a:bodyPr>
            <a:normAutofit fontScale="90000"/>
          </a:bodyPr>
          <a:lstStyle/>
          <a:p>
            <a:r>
              <a:rPr lang="en-GB" sz="3100" b="1" dirty="0">
                <a:effectLst>
                  <a:outerShdw blurRad="38100" dist="38100" dir="2700000" algn="tl">
                    <a:srgbClr val="000000">
                      <a:alpha val="43137"/>
                    </a:srgbClr>
                  </a:outerShdw>
                </a:effectLst>
                <a:latin typeface="Times New Roman" pitchFamily="18" charset="0"/>
                <a:cs typeface="Times New Roman" pitchFamily="18" charset="0"/>
              </a:rPr>
              <a:t>IMPORTANCE OF HOSPITALITY AND WAYS FOR MEETING THE EXPECTATIONS OF THE GUESTS</a:t>
            </a:r>
            <a:br>
              <a:rPr lang="en-GB" b="1" dirty="0"/>
            </a:br>
            <a:endParaRPr lang="en-GB" dirty="0"/>
          </a:p>
        </p:txBody>
      </p:sp>
      <p:sp>
        <p:nvSpPr>
          <p:cNvPr id="3" name="Content Placeholder 2"/>
          <p:cNvSpPr>
            <a:spLocks noGrp="1"/>
          </p:cNvSpPr>
          <p:nvPr>
            <p:ph sz="half" idx="1"/>
          </p:nvPr>
        </p:nvSpPr>
        <p:spPr>
          <a:xfrm>
            <a:off x="482600" y="2057400"/>
            <a:ext cx="4495800" cy="4114800"/>
          </a:xfrm>
        </p:spPr>
        <p:txBody>
          <a:bodyPr>
            <a:noAutofit/>
          </a:bodyPr>
          <a:lstStyle/>
          <a:p>
            <a:pPr lvl="0" algn="just"/>
            <a:r>
              <a:rPr lang="en-GB" sz="2500" dirty="0">
                <a:latin typeface="Times New Roman" pitchFamily="18" charset="0"/>
                <a:cs typeface="Times New Roman" pitchFamily="18" charset="0"/>
              </a:rPr>
              <a:t>By hiring and even training the best people it can be maintained </a:t>
            </a:r>
          </a:p>
          <a:p>
            <a:pPr lvl="0" algn="just"/>
            <a:r>
              <a:rPr lang="en-GB" sz="2500" dirty="0">
                <a:latin typeface="Times New Roman" pitchFamily="18" charset="0"/>
                <a:cs typeface="Times New Roman" pitchFamily="18" charset="0"/>
              </a:rPr>
              <a:t>It has been maintained by giving a customer-centric experience (</a:t>
            </a:r>
            <a:r>
              <a:rPr lang="en-GB" sz="2500" dirty="0" err="1">
                <a:latin typeface="Times New Roman" pitchFamily="18" charset="0"/>
                <a:cs typeface="Times New Roman" pitchFamily="18" charset="0"/>
              </a:rPr>
              <a:t>Olimovich</a:t>
            </a:r>
            <a:r>
              <a:rPr lang="en-GB" sz="2500" dirty="0">
                <a:latin typeface="Times New Roman" pitchFamily="18" charset="0"/>
                <a:cs typeface="Times New Roman" pitchFamily="18" charset="0"/>
              </a:rPr>
              <a:t>, 2020)</a:t>
            </a:r>
          </a:p>
          <a:p>
            <a:pPr lvl="0" algn="just"/>
            <a:r>
              <a:rPr lang="en-GB" sz="2500" dirty="0">
                <a:latin typeface="Times New Roman" pitchFamily="18" charset="0"/>
                <a:cs typeface="Times New Roman" pitchFamily="18" charset="0"/>
              </a:rPr>
              <a:t>With the core improvement of collaboration and communication skills, it can be maintained </a:t>
            </a:r>
          </a:p>
          <a:p>
            <a:endParaRPr lang="en-GB" sz="2500" dirty="0"/>
          </a:p>
        </p:txBody>
      </p:sp>
      <p:pic>
        <p:nvPicPr>
          <p:cNvPr id="6" name="Picture 2">
            <a:extLst>
              <a:ext uri="{FF2B5EF4-FFF2-40B4-BE49-F238E27FC236}">
                <a16:creationId xmlns:a16="http://schemas.microsoft.com/office/drawing/2014/main" id="{1CF0039A-6B59-6A9C-ED48-DD2FADBAE7D5}"/>
              </a:ext>
            </a:extLst>
          </p:cNvPr>
          <p:cNvPicPr>
            <a:picLocks noGrp="1" noChangeAspect="1" noChangeArrowheads="1"/>
          </p:cNvPicPr>
          <p:nvPr>
            <p:ph sz="half" idx="2"/>
          </p:nvPr>
        </p:nvPicPr>
        <p:blipFill>
          <a:blip r:embed="rId3" cstate="print"/>
          <a:srcRect/>
          <a:stretch>
            <a:fillRect/>
          </a:stretch>
        </p:blipFill>
        <p:spPr bwMode="auto">
          <a:xfrm>
            <a:off x="5257800" y="2743200"/>
            <a:ext cx="3429000" cy="2396613"/>
          </a:xfrm>
          <a:prstGeom prst="rect">
            <a:avLst/>
          </a:prstGeom>
          <a:noFill/>
          <a:ln w="9525">
            <a:noFill/>
            <a:miter lim="800000"/>
            <a:headEnd/>
            <a:tailEnd/>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effectLst>
                  <a:outerShdw blurRad="38100" dist="38100" dir="2700000" algn="tl">
                    <a:srgbClr val="000000">
                      <a:alpha val="43137"/>
                    </a:srgbClr>
                  </a:outerShdw>
                </a:effectLst>
                <a:latin typeface="Times New Roman" pitchFamily="18" charset="0"/>
                <a:cs typeface="Times New Roman" pitchFamily="18" charset="0"/>
              </a:rPr>
              <a:t>CONCLUSION </a:t>
            </a:r>
            <a:br>
              <a:rPr lang="en-GB" sz="2800" b="1" dirty="0">
                <a:effectLst>
                  <a:outerShdw blurRad="38100" dist="38100" dir="2700000" algn="tl">
                    <a:srgbClr val="000000">
                      <a:alpha val="43137"/>
                    </a:srgbClr>
                  </a:outerShdw>
                </a:effectLst>
                <a:latin typeface="Times New Roman" pitchFamily="18" charset="0"/>
                <a:cs typeface="Times New Roman" pitchFamily="18" charset="0"/>
              </a:rPr>
            </a:br>
            <a:endParaRPr lang="en-GB" sz="2800" dirty="0">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Content Placeholder 2"/>
          <p:cNvSpPr>
            <a:spLocks noGrp="1"/>
          </p:cNvSpPr>
          <p:nvPr>
            <p:ph sz="half" idx="1"/>
          </p:nvPr>
        </p:nvSpPr>
        <p:spPr>
          <a:xfrm>
            <a:off x="457200" y="2057400"/>
            <a:ext cx="8229600" cy="4068763"/>
          </a:xfrm>
        </p:spPr>
        <p:txBody>
          <a:bodyPr>
            <a:noAutofit/>
          </a:bodyPr>
          <a:lstStyle/>
          <a:p>
            <a:pPr lvl="0" algn="just"/>
            <a:r>
              <a:rPr lang="en-GB" sz="2500" dirty="0">
                <a:latin typeface="Times New Roman" pitchFamily="18" charset="0"/>
                <a:cs typeface="Times New Roman" pitchFamily="18" charset="0"/>
              </a:rPr>
              <a:t>Hospitality is the important factors for increasing the brand awareness </a:t>
            </a:r>
          </a:p>
          <a:p>
            <a:pPr lvl="0" algn="just"/>
            <a:r>
              <a:rPr lang="en-GB" sz="2500" dirty="0">
                <a:latin typeface="Times New Roman" pitchFamily="18" charset="0"/>
                <a:cs typeface="Times New Roman" pitchFamily="18" charset="0"/>
              </a:rPr>
              <a:t>Marriot international provides the best quality services </a:t>
            </a:r>
          </a:p>
          <a:p>
            <a:pPr lvl="0" algn="just"/>
            <a:r>
              <a:rPr lang="en-GB" sz="2500" dirty="0">
                <a:latin typeface="Times New Roman" pitchFamily="18" charset="0"/>
                <a:cs typeface="Times New Roman" pitchFamily="18" charset="0"/>
              </a:rPr>
              <a:t>They are mainly focused on over the road travellers</a:t>
            </a:r>
          </a:p>
          <a:p>
            <a:endParaRPr lang="en-GB" sz="25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a:effectLst>
                  <a:outerShdw blurRad="38100" dist="38100" dir="2700000" algn="tl">
                    <a:srgbClr val="000000">
                      <a:alpha val="43137"/>
                    </a:srgbClr>
                  </a:outerShdw>
                </a:effectLst>
                <a:latin typeface="Times New Roman" pitchFamily="18" charset="0"/>
                <a:cs typeface="Times New Roman" pitchFamily="18" charset="0"/>
              </a:rPr>
              <a:t>REFERENCES </a:t>
            </a:r>
            <a:br>
              <a:rPr lang="en-GB" sz="2800" b="1" dirty="0">
                <a:effectLst>
                  <a:outerShdw blurRad="38100" dist="38100" dir="2700000" algn="tl">
                    <a:srgbClr val="000000">
                      <a:alpha val="43137"/>
                    </a:srgbClr>
                  </a:outerShdw>
                </a:effectLst>
                <a:latin typeface="Times New Roman" pitchFamily="18" charset="0"/>
                <a:cs typeface="Times New Roman" pitchFamily="18" charset="0"/>
              </a:rPr>
            </a:br>
            <a:endParaRPr lang="en-GB" sz="2800" dirty="0">
              <a:effectLst>
                <a:outerShdw blurRad="38100" dist="38100" dir="2700000" algn="tl">
                  <a:srgbClr val="000000">
                    <a:alpha val="43137"/>
                  </a:srgbClr>
                </a:outerShdw>
              </a:effectLst>
              <a:latin typeface="Times New Roman" pitchFamily="18" charset="0"/>
              <a:cs typeface="Times New Roman" pitchFamily="18" charset="0"/>
            </a:endParaRPr>
          </a:p>
        </p:txBody>
      </p:sp>
      <p:sp>
        <p:nvSpPr>
          <p:cNvPr id="3" name="Content Placeholder 2"/>
          <p:cNvSpPr>
            <a:spLocks noGrp="1"/>
          </p:cNvSpPr>
          <p:nvPr>
            <p:ph idx="1"/>
          </p:nvPr>
        </p:nvSpPr>
        <p:spPr>
          <a:xfrm>
            <a:off x="457200" y="1219200"/>
            <a:ext cx="8229600" cy="5105400"/>
          </a:xfrm>
        </p:spPr>
        <p:txBody>
          <a:bodyPr>
            <a:noAutofit/>
          </a:bodyPr>
          <a:lstStyle/>
          <a:p>
            <a:pPr algn="just"/>
            <a:r>
              <a:rPr lang="en-GB" sz="1300" dirty="0" err="1">
                <a:latin typeface="Times New Roman" pitchFamily="18" charset="0"/>
                <a:cs typeface="Times New Roman" pitchFamily="18" charset="0"/>
              </a:rPr>
              <a:t>Demir</a:t>
            </a:r>
            <a:r>
              <a:rPr lang="en-GB" sz="1300" dirty="0">
                <a:latin typeface="Times New Roman" pitchFamily="18" charset="0"/>
                <a:cs typeface="Times New Roman" pitchFamily="18" charset="0"/>
              </a:rPr>
              <a:t>, M., </a:t>
            </a:r>
            <a:r>
              <a:rPr lang="en-GB" sz="1300" dirty="0" err="1">
                <a:latin typeface="Times New Roman" pitchFamily="18" charset="0"/>
                <a:cs typeface="Times New Roman" pitchFamily="18" charset="0"/>
              </a:rPr>
              <a:t>Rjoub</a:t>
            </a:r>
            <a:r>
              <a:rPr lang="en-GB" sz="1300" dirty="0">
                <a:latin typeface="Times New Roman" pitchFamily="18" charset="0"/>
                <a:cs typeface="Times New Roman" pitchFamily="18" charset="0"/>
              </a:rPr>
              <a:t>, H. and </a:t>
            </a:r>
            <a:r>
              <a:rPr lang="en-GB" sz="1300" dirty="0" err="1">
                <a:latin typeface="Times New Roman" pitchFamily="18" charset="0"/>
                <a:cs typeface="Times New Roman" pitchFamily="18" charset="0"/>
              </a:rPr>
              <a:t>Yesiltas</a:t>
            </a:r>
            <a:r>
              <a:rPr lang="en-GB" sz="1300" dirty="0">
                <a:latin typeface="Times New Roman" pitchFamily="18" charset="0"/>
                <a:cs typeface="Times New Roman" pitchFamily="18" charset="0"/>
              </a:rPr>
              <a:t>, M. (2021). Environmental awareness and guests’ intention to visit green hotels: The mediation role of consumption values. </a:t>
            </a:r>
            <a:r>
              <a:rPr lang="en-GB" sz="1300" i="1" dirty="0" err="1">
                <a:latin typeface="Times New Roman" pitchFamily="18" charset="0"/>
                <a:cs typeface="Times New Roman" pitchFamily="18" charset="0"/>
              </a:rPr>
              <a:t>Plos</a:t>
            </a:r>
            <a:r>
              <a:rPr lang="en-GB" sz="1300" i="1" dirty="0">
                <a:latin typeface="Times New Roman" pitchFamily="18" charset="0"/>
                <a:cs typeface="Times New Roman" pitchFamily="18" charset="0"/>
              </a:rPr>
              <a:t> one</a:t>
            </a:r>
            <a:r>
              <a:rPr lang="en-GB" sz="1300" dirty="0">
                <a:latin typeface="Times New Roman" pitchFamily="18" charset="0"/>
                <a:cs typeface="Times New Roman" pitchFamily="18" charset="0"/>
              </a:rPr>
              <a:t>, </a:t>
            </a:r>
            <a:r>
              <a:rPr lang="en-GB" sz="1300" i="1" dirty="0">
                <a:latin typeface="Times New Roman" pitchFamily="18" charset="0"/>
                <a:cs typeface="Times New Roman" pitchFamily="18" charset="0"/>
              </a:rPr>
              <a:t>16</a:t>
            </a:r>
            <a:r>
              <a:rPr lang="en-GB" sz="1300" dirty="0">
                <a:latin typeface="Times New Roman" pitchFamily="18" charset="0"/>
                <a:cs typeface="Times New Roman" pitchFamily="18" charset="0"/>
              </a:rPr>
              <a:t>(5), p.e0248815, DOI: 10.1371/journal.pone.0248815</a:t>
            </a:r>
          </a:p>
          <a:p>
            <a:pPr algn="just"/>
            <a:r>
              <a:rPr lang="en-GB" sz="1300" dirty="0" err="1">
                <a:latin typeface="Times New Roman" pitchFamily="18" charset="0"/>
                <a:cs typeface="Times New Roman" pitchFamily="18" charset="0"/>
              </a:rPr>
              <a:t>Harnjo</a:t>
            </a:r>
            <a:r>
              <a:rPr lang="en-GB" sz="1300" dirty="0">
                <a:latin typeface="Times New Roman" pitchFamily="18" charset="0"/>
                <a:cs typeface="Times New Roman" pitchFamily="18" charset="0"/>
              </a:rPr>
              <a:t>, E., Rudy, R., </a:t>
            </a:r>
            <a:r>
              <a:rPr lang="en-GB" sz="1300" dirty="0" err="1">
                <a:latin typeface="Times New Roman" pitchFamily="18" charset="0"/>
                <a:cs typeface="Times New Roman" pitchFamily="18" charset="0"/>
              </a:rPr>
              <a:t>Simamora</a:t>
            </a:r>
            <a:r>
              <a:rPr lang="en-GB" sz="1300" dirty="0">
                <a:latin typeface="Times New Roman" pitchFamily="18" charset="0"/>
                <a:cs typeface="Times New Roman" pitchFamily="18" charset="0"/>
              </a:rPr>
              <a:t>, J., </a:t>
            </a:r>
            <a:r>
              <a:rPr lang="en-GB" sz="1300" dirty="0" err="1">
                <a:latin typeface="Times New Roman" pitchFamily="18" charset="0"/>
                <a:cs typeface="Times New Roman" pitchFamily="18" charset="0"/>
              </a:rPr>
              <a:t>Hutabarat</a:t>
            </a:r>
            <a:r>
              <a:rPr lang="en-GB" sz="1300" dirty="0">
                <a:latin typeface="Times New Roman" pitchFamily="18" charset="0"/>
                <a:cs typeface="Times New Roman" pitchFamily="18" charset="0"/>
              </a:rPr>
              <a:t>, L.R. and Juliana, J. (2021). Identifying customer </a:t>
            </a:r>
            <a:r>
              <a:rPr lang="en-GB" sz="1300" dirty="0" err="1">
                <a:latin typeface="Times New Roman" pitchFamily="18" charset="0"/>
                <a:cs typeface="Times New Roman" pitchFamily="18" charset="0"/>
              </a:rPr>
              <a:t>behavior</a:t>
            </a:r>
            <a:r>
              <a:rPr lang="en-GB" sz="1300" dirty="0">
                <a:latin typeface="Times New Roman" pitchFamily="18" charset="0"/>
                <a:cs typeface="Times New Roman" pitchFamily="18" charset="0"/>
              </a:rPr>
              <a:t> in hospitality to deliver quality service and customer satisfaction. </a:t>
            </a:r>
            <a:r>
              <a:rPr lang="en-GB" sz="1300" i="1" dirty="0">
                <a:latin typeface="Times New Roman" pitchFamily="18" charset="0"/>
                <a:cs typeface="Times New Roman" pitchFamily="18" charset="0"/>
              </a:rPr>
              <a:t>Journal Of Industrial Engineering &amp; Management Research</a:t>
            </a:r>
            <a:r>
              <a:rPr lang="en-GB" sz="1300" dirty="0">
                <a:latin typeface="Times New Roman" pitchFamily="18" charset="0"/>
                <a:cs typeface="Times New Roman" pitchFamily="18" charset="0"/>
              </a:rPr>
              <a:t>, </a:t>
            </a:r>
            <a:r>
              <a:rPr lang="en-GB" sz="1300" i="1" dirty="0">
                <a:latin typeface="Times New Roman" pitchFamily="18" charset="0"/>
                <a:cs typeface="Times New Roman" pitchFamily="18" charset="0"/>
              </a:rPr>
              <a:t>2</a:t>
            </a:r>
            <a:r>
              <a:rPr lang="en-GB" sz="1300" dirty="0">
                <a:latin typeface="Times New Roman" pitchFamily="18" charset="0"/>
                <a:cs typeface="Times New Roman" pitchFamily="18" charset="0"/>
              </a:rPr>
              <a:t>(4), pp.107-113, DOI: 10.7777/jiemar.v2i4</a:t>
            </a:r>
          </a:p>
          <a:p>
            <a:pPr algn="just"/>
            <a:r>
              <a:rPr lang="en-GB" sz="1300" dirty="0" err="1">
                <a:latin typeface="Times New Roman" pitchFamily="18" charset="0"/>
                <a:cs typeface="Times New Roman" pitchFamily="18" charset="0"/>
              </a:rPr>
              <a:t>Iide</a:t>
            </a:r>
            <a:r>
              <a:rPr lang="en-GB" sz="1300" dirty="0">
                <a:latin typeface="Times New Roman" pitchFamily="18" charset="0"/>
                <a:cs typeface="Times New Roman" pitchFamily="18" charset="0"/>
              </a:rPr>
              <a:t>, (2023), The Art of Marketing Hotels: Strategy of Marriott – A Case Study, https://iide.co/case-studies/marketing-strategy-marriott-international/</a:t>
            </a:r>
          </a:p>
          <a:p>
            <a:pPr algn="just"/>
            <a:r>
              <a:rPr lang="en-GB" sz="1300" dirty="0" err="1">
                <a:latin typeface="Times New Roman" pitchFamily="18" charset="0"/>
                <a:cs typeface="Times New Roman" pitchFamily="18" charset="0"/>
              </a:rPr>
              <a:t>Marneros</a:t>
            </a:r>
            <a:r>
              <a:rPr lang="en-GB" sz="1300" dirty="0">
                <a:latin typeface="Times New Roman" pitchFamily="18" charset="0"/>
                <a:cs typeface="Times New Roman" pitchFamily="18" charset="0"/>
              </a:rPr>
              <a:t>, S., </a:t>
            </a:r>
            <a:r>
              <a:rPr lang="en-GB" sz="1300" dirty="0" err="1">
                <a:latin typeface="Times New Roman" pitchFamily="18" charset="0"/>
                <a:cs typeface="Times New Roman" pitchFamily="18" charset="0"/>
              </a:rPr>
              <a:t>Papageorgiou</a:t>
            </a:r>
            <a:r>
              <a:rPr lang="en-GB" sz="1300" dirty="0">
                <a:latin typeface="Times New Roman" pitchFamily="18" charset="0"/>
                <a:cs typeface="Times New Roman" pitchFamily="18" charset="0"/>
              </a:rPr>
              <a:t>, G. and </a:t>
            </a:r>
            <a:r>
              <a:rPr lang="en-GB" sz="1300" dirty="0" err="1">
                <a:latin typeface="Times New Roman" pitchFamily="18" charset="0"/>
                <a:cs typeface="Times New Roman" pitchFamily="18" charset="0"/>
              </a:rPr>
              <a:t>Efstathiades</a:t>
            </a:r>
            <a:r>
              <a:rPr lang="en-GB" sz="1300" dirty="0">
                <a:latin typeface="Times New Roman" pitchFamily="18" charset="0"/>
                <a:cs typeface="Times New Roman" pitchFamily="18" charset="0"/>
              </a:rPr>
              <a:t>, A. (2021). Examining the core competencies for success in the hotel industry: The case of Cyprus. </a:t>
            </a:r>
            <a:r>
              <a:rPr lang="en-GB" sz="1300" i="1" dirty="0">
                <a:latin typeface="Times New Roman" pitchFamily="18" charset="0"/>
                <a:cs typeface="Times New Roman" pitchFamily="18" charset="0"/>
              </a:rPr>
              <a:t>Journal of Hospitality, Leisure, Sport &amp; Tourism Education</a:t>
            </a:r>
            <a:r>
              <a:rPr lang="en-GB" sz="1300" dirty="0">
                <a:latin typeface="Times New Roman" pitchFamily="18" charset="0"/>
                <a:cs typeface="Times New Roman" pitchFamily="18" charset="0"/>
              </a:rPr>
              <a:t>, </a:t>
            </a:r>
            <a:r>
              <a:rPr lang="en-GB" sz="1300" i="1" dirty="0">
                <a:latin typeface="Times New Roman" pitchFamily="18" charset="0"/>
                <a:cs typeface="Times New Roman" pitchFamily="18" charset="0"/>
              </a:rPr>
              <a:t>28</a:t>
            </a:r>
            <a:r>
              <a:rPr lang="en-GB" sz="1300" dirty="0">
                <a:latin typeface="Times New Roman" pitchFamily="18" charset="0"/>
                <a:cs typeface="Times New Roman" pitchFamily="18" charset="0"/>
              </a:rPr>
              <a:t>, p.100303, DOI: 10.1016/j.jhlste.2021.100303</a:t>
            </a:r>
          </a:p>
          <a:p>
            <a:pPr algn="just"/>
            <a:r>
              <a:rPr lang="en-GB" sz="1300" dirty="0">
                <a:latin typeface="Times New Roman" pitchFamily="18" charset="0"/>
                <a:cs typeface="Times New Roman" pitchFamily="18" charset="0"/>
              </a:rPr>
              <a:t>Marriott, (2023), ELEVATE THE EVERYDAY,</a:t>
            </a:r>
            <a:r>
              <a:rPr lang="en-GB" sz="1300" b="1" cap="all" dirty="0">
                <a:latin typeface="Times New Roman" pitchFamily="18" charset="0"/>
                <a:cs typeface="Times New Roman" pitchFamily="18" charset="0"/>
              </a:rPr>
              <a:t> </a:t>
            </a:r>
            <a:r>
              <a:rPr lang="en-GB" sz="1300" dirty="0">
                <a:latin typeface="Times New Roman" pitchFamily="18" charset="0"/>
                <a:cs typeface="Times New Roman" pitchFamily="18" charset="0"/>
              </a:rPr>
              <a:t>https://marriott-hotels.marriott.com/experience/</a:t>
            </a:r>
          </a:p>
          <a:p>
            <a:pPr algn="just"/>
            <a:r>
              <a:rPr lang="en-GB" sz="1300" dirty="0" err="1">
                <a:latin typeface="Times New Roman" pitchFamily="18" charset="0"/>
                <a:cs typeface="Times New Roman" pitchFamily="18" charset="0"/>
              </a:rPr>
              <a:t>Merli</a:t>
            </a:r>
            <a:r>
              <a:rPr lang="en-GB" sz="1300" dirty="0">
                <a:latin typeface="Times New Roman" pitchFamily="18" charset="0"/>
                <a:cs typeface="Times New Roman" pitchFamily="18" charset="0"/>
              </a:rPr>
              <a:t>, R., </a:t>
            </a:r>
            <a:r>
              <a:rPr lang="en-GB" sz="1300" dirty="0" err="1">
                <a:latin typeface="Times New Roman" pitchFamily="18" charset="0"/>
                <a:cs typeface="Times New Roman" pitchFamily="18" charset="0"/>
              </a:rPr>
              <a:t>Preziosi</a:t>
            </a:r>
            <a:r>
              <a:rPr lang="en-GB" sz="1300" dirty="0">
                <a:latin typeface="Times New Roman" pitchFamily="18" charset="0"/>
                <a:cs typeface="Times New Roman" pitchFamily="18" charset="0"/>
              </a:rPr>
              <a:t>, M., </a:t>
            </a:r>
            <a:r>
              <a:rPr lang="en-GB" sz="1300" dirty="0" err="1">
                <a:latin typeface="Times New Roman" pitchFamily="18" charset="0"/>
                <a:cs typeface="Times New Roman" pitchFamily="18" charset="0"/>
              </a:rPr>
              <a:t>Acampora</a:t>
            </a:r>
            <a:r>
              <a:rPr lang="en-GB" sz="1300" dirty="0">
                <a:latin typeface="Times New Roman" pitchFamily="18" charset="0"/>
                <a:cs typeface="Times New Roman" pitchFamily="18" charset="0"/>
              </a:rPr>
              <a:t>, A. and Ali, F. (2019). Why should hotels go green? Insights from guests experience in green hotels. </a:t>
            </a:r>
            <a:r>
              <a:rPr lang="en-GB" sz="1300" i="1" dirty="0">
                <a:latin typeface="Times New Roman" pitchFamily="18" charset="0"/>
                <a:cs typeface="Times New Roman" pitchFamily="18" charset="0"/>
              </a:rPr>
              <a:t>International Journal of Hospitality Management</a:t>
            </a:r>
            <a:r>
              <a:rPr lang="en-GB" sz="1300" dirty="0">
                <a:latin typeface="Times New Roman" pitchFamily="18" charset="0"/>
                <a:cs typeface="Times New Roman" pitchFamily="18" charset="0"/>
              </a:rPr>
              <a:t>, </a:t>
            </a:r>
            <a:r>
              <a:rPr lang="en-GB" sz="1300" i="1" dirty="0">
                <a:latin typeface="Times New Roman" pitchFamily="18" charset="0"/>
                <a:cs typeface="Times New Roman" pitchFamily="18" charset="0"/>
              </a:rPr>
              <a:t>81</a:t>
            </a:r>
            <a:r>
              <a:rPr lang="en-GB" sz="1300" dirty="0">
                <a:latin typeface="Times New Roman" pitchFamily="18" charset="0"/>
                <a:cs typeface="Times New Roman" pitchFamily="18" charset="0"/>
              </a:rPr>
              <a:t>, pp.169-179, DOI: 10.1016/j.ijhm.2019.04.022</a:t>
            </a:r>
          </a:p>
          <a:p>
            <a:pPr algn="just"/>
            <a:r>
              <a:rPr lang="en-GB" sz="1300" dirty="0">
                <a:latin typeface="Times New Roman" pitchFamily="18" charset="0"/>
                <a:cs typeface="Times New Roman" pitchFamily="18" charset="0"/>
              </a:rPr>
              <a:t>News, (2023), Marriott International Announces Seventh Consecutive Year of Record Organic Worldwide Rooms Signings in 2019, with Approximately 515,000 Rooms in the Pipeline, https://news.marriott.com/news/2020/01/27/marriott-international-announces-seventh-consecutive-year-of-record-organic-worldwide-rooms-signings-in-2019-with-approximately-515-000-rooms-in-the-pipeline#:~:text=About%20Marriott%20International,-Marriott%20International%2C%20Inc&amp;text=The%20company%20offers%20Marriott%20Bonvoy,with%20141%20million%20members%20globally.</a:t>
            </a:r>
          </a:p>
          <a:p>
            <a:pPr algn="just"/>
            <a:r>
              <a:rPr lang="en-GB" sz="1300" dirty="0" err="1">
                <a:latin typeface="Times New Roman" pitchFamily="18" charset="0"/>
                <a:cs typeface="Times New Roman" pitchFamily="18" charset="0"/>
              </a:rPr>
              <a:t>Olimovich</a:t>
            </a:r>
            <a:r>
              <a:rPr lang="en-GB" sz="1300" dirty="0">
                <a:latin typeface="Times New Roman" pitchFamily="18" charset="0"/>
                <a:cs typeface="Times New Roman" pitchFamily="18" charset="0"/>
              </a:rPr>
              <a:t>, D.I. (2020). The impact of innovative technologies for improving economy of hotels. </a:t>
            </a:r>
            <a:r>
              <a:rPr lang="en-GB" sz="1300" i="1" dirty="0">
                <a:latin typeface="Times New Roman" pitchFamily="18" charset="0"/>
                <a:cs typeface="Times New Roman" pitchFamily="18" charset="0"/>
              </a:rPr>
              <a:t>Asian Journal of Multidimensional Research (AJMR)</a:t>
            </a:r>
            <a:r>
              <a:rPr lang="en-GB" sz="1300" dirty="0">
                <a:latin typeface="Times New Roman" pitchFamily="18" charset="0"/>
                <a:cs typeface="Times New Roman" pitchFamily="18" charset="0"/>
              </a:rPr>
              <a:t>, </a:t>
            </a:r>
            <a:r>
              <a:rPr lang="en-GB" sz="1300" i="1" dirty="0">
                <a:latin typeface="Times New Roman" pitchFamily="18" charset="0"/>
                <a:cs typeface="Times New Roman" pitchFamily="18" charset="0"/>
              </a:rPr>
              <a:t>9</a:t>
            </a:r>
            <a:r>
              <a:rPr lang="en-GB" sz="1300" dirty="0">
                <a:latin typeface="Times New Roman" pitchFamily="18" charset="0"/>
                <a:cs typeface="Times New Roman" pitchFamily="18" charset="0"/>
              </a:rPr>
              <a:t>(5), pp.194-201, DOI: 10.5958/2278-4853.2020.00140.8</a:t>
            </a:r>
          </a:p>
          <a:p>
            <a:endParaRPr lang="en-GB" sz="13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40B3F28-E527-4955-357D-36691257383B}"/>
              </a:ext>
            </a:extLst>
          </p:cNvPr>
          <p:cNvSpPr txBox="1"/>
          <p:nvPr/>
        </p:nvSpPr>
        <p:spPr>
          <a:xfrm>
            <a:off x="1562100" y="3040797"/>
            <a:ext cx="6019800" cy="830997"/>
          </a:xfrm>
          <a:prstGeom prst="rect">
            <a:avLst/>
          </a:prstGeom>
          <a:noFill/>
        </p:spPr>
        <p:txBody>
          <a:bodyPr wrap="square" rtlCol="0">
            <a:spAutoFit/>
          </a:bodyPr>
          <a:lstStyle/>
          <a:p>
            <a:pPr algn="ctr"/>
            <a:r>
              <a:rPr lang="en-US" sz="4800" b="1" dirty="0">
                <a:latin typeface="Times New Roman" panose="02020603050405020304" pitchFamily="18" charset="0"/>
                <a:cs typeface="Times New Roman" panose="02020603050405020304" pitchFamily="18" charset="0"/>
              </a:rPr>
              <a:t>Thank You </a:t>
            </a:r>
            <a:endParaRPr lang="en-GB" b="1" dirty="0">
              <a:latin typeface="Times New Roman" panose="02020603050405020304" pitchFamily="18" charset="0"/>
              <a:cs typeface="Times New Roman" panose="02020603050405020304" pitchFamily="18" charset="0"/>
            </a:endParaRP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1321</Words>
  <Application>Microsoft Office PowerPoint</Application>
  <PresentationFormat>On-screen Show (4:3)</PresentationFormat>
  <Paragraphs>75</Paragraphs>
  <Slides>13</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Times New Roman</vt:lpstr>
      <vt:lpstr>Office Theme</vt:lpstr>
      <vt:lpstr>Presentation on Quality, Hospitality and Guest service on Marriot International</vt:lpstr>
      <vt:lpstr>INTRODUCTION </vt:lpstr>
      <vt:lpstr>IDENTIFICATION OF THE HOTEL BRANDS  </vt:lpstr>
      <vt:lpstr>IDENTIFICATION OF THE HOTEL BRANDS  </vt:lpstr>
      <vt:lpstr>OUTLINING THE NATURE, SCOPE, ROLE OF THE GUEST FACILITIES AND EVEN THE SERVICES  </vt:lpstr>
      <vt:lpstr>OUTLINING THE NATURE, SCOPE, ROLE OF THE GUEST FACILITIES AND EVEN THE SERVICES  </vt:lpstr>
      <vt:lpstr>EXPLANATION OF THE NEED FOR CONSIDERING THE FUNCTION AND ROLE OF THE GUEST SERVICES  </vt:lpstr>
      <vt:lpstr>EXPLANATION OF THE NEED FOR CONSIDERING THE FUNCTION AND ROLE OF THE GUEST SERVICES  </vt:lpstr>
      <vt:lpstr>IMPORTANCE OF HOSPITALITY AND WAYS FOR MEETING THE EXPECTATIONS OF THE GUESTS </vt:lpstr>
      <vt:lpstr>IMPORTANCE OF HOSPITALITY AND WAYS FOR MEETING THE EXPECTATIONS OF THE GUESTS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CHOSEN BRAND: MARRIOT INTERNATIONAL  </dc:title>
  <dc:creator>USER</dc:creator>
  <cp:lastModifiedBy>zsolt sztojka</cp:lastModifiedBy>
  <cp:revision>14</cp:revision>
  <dcterms:created xsi:type="dcterms:W3CDTF">2006-08-16T00:00:00Z</dcterms:created>
  <dcterms:modified xsi:type="dcterms:W3CDTF">2023-05-25T11:20:09Z</dcterms:modified>
</cp:coreProperties>
</file>