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4"/>
  </p:sldMasterIdLst>
  <p:notesMasterIdLst>
    <p:notesMasterId r:id="rId16"/>
  </p:notesMasterIdLst>
  <p:sldIdLst>
    <p:sldId id="256" r:id="rId5"/>
    <p:sldId id="273" r:id="rId6"/>
    <p:sldId id="258" r:id="rId7"/>
    <p:sldId id="269" r:id="rId8"/>
    <p:sldId id="275" r:id="rId9"/>
    <p:sldId id="270" r:id="rId10"/>
    <p:sldId id="271" r:id="rId11"/>
    <p:sldId id="272" r:id="rId12"/>
    <p:sldId id="264" r:id="rId13"/>
    <p:sldId id="276" r:id="rId14"/>
    <p:sldId id="27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660"/>
  </p:normalViewPr>
  <p:slideViewPr>
    <p:cSldViewPr snapToGrid="0">
      <p:cViewPr>
        <p:scale>
          <a:sx n="90" d="100"/>
          <a:sy n="90" d="100"/>
        </p:scale>
        <p:origin x="1578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C4278B-49FF-43D7-A504-B7AB0ABA655C}" type="datetimeFigureOut">
              <a:rPr lang="en-GB" smtClean="0"/>
              <a:t>10/12/2020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0B946-5618-435D-B643-6B0A1C338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60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DD4A6-B60A-4F1D-A9C4-087899537CD8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C7B55-2A4B-4E65-8027-07E07CBB5217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9BBEE-043A-4414-922C-CFB04F0F7BF0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51A7A-6F95-4121-8F69-1F13EEF00D9F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9459-05F1-4E50-B885-52D9F9BF1DAA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15A-1169-4F75-962E-B5E879DC1178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81E1-5CB4-44EE-A7C0-AD30697C7A21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006A0-5CD1-49C9-8285-DBE4A181F168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6078E-675C-49DC-9B5F-E2ECEEA569BE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FD31A-EBF4-48FD-8179-9076C545EFE1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D023-012E-4B63-8370-86F093BE6680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8552B-AEAE-47F0-998C-FFB36BCDBDC9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9EFE4-8D5A-482A-80E0-E6117B277A1D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58C4-DE66-4F33-92C8-552CB73AD70C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00C9F-7D71-4317-9C4F-04F00AE86B7F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1220F-86FA-4AEF-89BC-16323FDC9772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7286C-B6C6-4E84-A90E-A9D72875FE6D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62C3DBB-A6D6-4DA9-B04B-1D3EDA770546}" type="datetime1">
              <a:rPr lang="en-US" smtClean="0"/>
              <a:t>12/10/2020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2" r:id="rId10"/>
    <p:sldLayoutId id="2147483853" r:id="rId11"/>
    <p:sldLayoutId id="2147483854" r:id="rId12"/>
    <p:sldLayoutId id="2147483855" r:id="rId13"/>
    <p:sldLayoutId id="2147483858" r:id="rId14"/>
    <p:sldLayoutId id="2147483859" r:id="rId15"/>
    <p:sldLayoutId id="2147483850" r:id="rId16"/>
    <p:sldLayoutId id="2147483851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2.mp4"/><Relationship Id="rId7" Type="http://schemas.openxmlformats.org/officeDocument/2006/relationships/image" Target="../media/image13.pn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Relationship Id="rId9" Type="http://schemas.openxmlformats.org/officeDocument/2006/relationships/image" Target="../media/image1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7.png"/><Relationship Id="rId7" Type="http://schemas.microsoft.com/office/2017/06/relationships/model3d" Target="../media/model3d2.glb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microsoft.com/office/2017/06/relationships/model3d" Target="../media/model3d1.glb"/><Relationship Id="rId4" Type="http://schemas.openxmlformats.org/officeDocument/2006/relationships/image" Target="../media/image28.jp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slaveryandremembrance.org/partners/partner/?id=P0021" TargetMode="External"/><Relationship Id="rId3" Type="http://schemas.openxmlformats.org/officeDocument/2006/relationships/hyperlink" Target="https://www.independent.co.uk/arts-entertainment/art/news/40-000-year-old-cave-paintings-include-oldest-hand-stencil-known-science-9783840.html" TargetMode="External"/><Relationship Id="rId7" Type="http://schemas.openxmlformats.org/officeDocument/2006/relationships/hyperlink" Target="https://goldsworthy.cc.gla.ac.uk/image/?id=ag_03076&amp;backimg=ag_02944&amp;t=" TargetMode="External"/><Relationship Id="rId2" Type="http://schemas.openxmlformats.org/officeDocument/2006/relationships/hyperlink" Target="http://auschwitz.org/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ldsworthy.cc.gla.ac.uk/image/?tid=1984_076" TargetMode="External"/><Relationship Id="rId11" Type="http://schemas.openxmlformats.org/officeDocument/2006/relationships/hyperlink" Target="https://www.loc.gov/pictures/item/98504457/" TargetMode="External"/><Relationship Id="rId5" Type="http://schemas.openxmlformats.org/officeDocument/2006/relationships/hyperlink" Target="https://ageofrevolution.org/200-object/captured-africans/" TargetMode="External"/><Relationship Id="rId10" Type="http://schemas.openxmlformats.org/officeDocument/2006/relationships/hyperlink" Target="https://www.loc.gov/item/2008661312/" TargetMode="External"/><Relationship Id="rId4" Type="http://schemas.openxmlformats.org/officeDocument/2006/relationships/hyperlink" Target="https://docsouth.unc.edu/neh/cugoano/cugoano.html" TargetMode="External"/><Relationship Id="rId9" Type="http://schemas.openxmlformats.org/officeDocument/2006/relationships/hyperlink" Target="https://www.slavevoyages.org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muse.12078" TargetMode="External"/><Relationship Id="rId3" Type="http://schemas.openxmlformats.org/officeDocument/2006/relationships/hyperlink" Target="https://www.itv.com/news/update/2016-05-08/britains-forgotten-slave-owners-wins-specialist-factual-award/" TargetMode="External"/><Relationship Id="rId7" Type="http://schemas.openxmlformats.org/officeDocument/2006/relationships/hyperlink" Target="https://www.youtube.com/watch?v=0IJrhQE6DZk&amp;t=62s" TargetMode="External"/><Relationship Id="rId12" Type="http://schemas.openxmlformats.org/officeDocument/2006/relationships/hyperlink" Target="https://www.thetimes.co.uk/article/a-landscape-artist-in-the-city-jvmttlkvnjl" TargetMode="External"/><Relationship Id="rId2" Type="http://schemas.openxmlformats.org/officeDocument/2006/relationships/hyperlink" Target="https://twitter.com/AuschwitzMuse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commentisfree/2019/oct/23/memorial-2007-enslaved-africans-black-history-britain" TargetMode="External"/><Relationship Id="rId11" Type="http://schemas.openxmlformats.org/officeDocument/2006/relationships/hyperlink" Target="http://historicengland.org.uk/research/inclusive-heritage/the-slave-trade-and-abolition/legacies-of-slavery-and-abolition-in-listed-places/" TargetMode="External"/><Relationship Id="rId5" Type="http://schemas.openxmlformats.org/officeDocument/2006/relationships/hyperlink" Target="https://doi.org/10.1080/15596893.2018.1603031" TargetMode="External"/><Relationship Id="rId10" Type="http://schemas.openxmlformats.org/officeDocument/2006/relationships/hyperlink" Target="https://www.bbc.com/news/uk-england-london-52995586" TargetMode="External"/><Relationship Id="rId4" Type="http://schemas.openxmlformats.org/officeDocument/2006/relationships/hyperlink" Target="https://doi.org/10.1080/14788810.2012.688629" TargetMode="External"/><Relationship Id="rId9" Type="http://schemas.openxmlformats.org/officeDocument/2006/relationships/hyperlink" Target="https://www.theguardian.com/tv-and-radio/2015/jul/23/britains-forgotten-slave-owners-review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world/2020/jun/14/bame-leaders-call-museum-set-up-document-uk-racist-legacy" TargetMode="External"/><Relationship Id="rId3" Type="http://schemas.openxmlformats.org/officeDocument/2006/relationships/hyperlink" Target="https://doi.org/10.2307/1920430" TargetMode="External"/><Relationship Id="rId7" Type="http://schemas.openxmlformats.org/officeDocument/2006/relationships/hyperlink" Target="https://doi.org/10.3167/ajec.2012.210109" TargetMode="External"/><Relationship Id="rId2" Type="http://schemas.openxmlformats.org/officeDocument/2006/relationships/hyperlink" Target="https://www.crowdfunder.co.uk/stories/category/a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ariety.com/2020/film/news/hollywood-walk-of-fame-cant-buy-star-1234758589/" TargetMode="External"/><Relationship Id="rId5" Type="http://schemas.openxmlformats.org/officeDocument/2006/relationships/hyperlink" Target="https://www.kindpng.com/free/social-media-logos/" TargetMode="External"/><Relationship Id="rId10" Type="http://schemas.openxmlformats.org/officeDocument/2006/relationships/hyperlink" Target="https://doi.org/royalty-free-vectors/adult-footprints-vectors" TargetMode="External"/><Relationship Id="rId4" Type="http://schemas.openxmlformats.org/officeDocument/2006/relationships/hyperlink" Target="https://www.thetimes.co.uk/article/a-landscape-artist-in-the-city-jvmttlkvnjl" TargetMode="External"/><Relationship Id="rId9" Type="http://schemas.openxmlformats.org/officeDocument/2006/relationships/hyperlink" Target="http://www.diy.com/departments/silver-greypaving-slab-l-595mm-w-295mm/5015111379599_BQ.p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284EB-8BB7-4BA6-90C4-6CD8A8A41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5982" y="1061549"/>
            <a:ext cx="9440034" cy="2367451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effectLst/>
              </a:rPr>
              <a:t>Representation and Reconstruction of Narratives that Shackle our Past. 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BB513-554D-4694-95D8-8654BA6B91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5854377"/>
            <a:ext cx="12191999" cy="821060"/>
          </a:xfrm>
        </p:spPr>
        <p:txBody>
          <a:bodyPr>
            <a:noAutofit/>
          </a:bodyPr>
          <a:lstStyle/>
          <a:p>
            <a:pPr algn="just"/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 11</a:t>
            </a:r>
            <a:r>
              <a:rPr lang="en-GB" sz="2400" baseline="30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December 2020 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ClrTx/>
              <a:buSzTx/>
            </a:pPr>
            <a:r>
              <a:rPr lang="en-GB" sz="2400" dirty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Module: (Re)presenting and (Re)constructing the Past HPAR6012 (Level 6) </a:t>
            </a:r>
          </a:p>
          <a:p>
            <a:pPr lvl="0" algn="just">
              <a:spcBef>
                <a:spcPts val="0"/>
              </a:spcBef>
              <a:spcAft>
                <a:spcPts val="0"/>
              </a:spcAft>
              <a:buClrTx/>
              <a:buSzTx/>
            </a:pPr>
            <a:endParaRPr lang="en-GB" dirty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en-GB" dirty="0">
              <a:solidFill>
                <a:schemeClr val="tx2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en-GB" dirty="0">
              <a:solidFill>
                <a:schemeClr val="tx2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18B91D9-800B-4286-9CF4-4CD22433D719}"/>
              </a:ext>
            </a:extLst>
          </p:cNvPr>
          <p:cNvSpPr/>
          <p:nvPr/>
        </p:nvSpPr>
        <p:spPr>
          <a:xfrm>
            <a:off x="4312738" y="3671141"/>
            <a:ext cx="35665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>
                <a:solidFill>
                  <a:schemeClr val="tx2"/>
                </a:solidFill>
              </a:rPr>
              <a:t>By: Lee Perkins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E815DCB-0883-416F-8386-76897D302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1</a:t>
            </a:fld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657240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77C07-D387-4684-8188-73174E18E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0748"/>
            <a:ext cx="10353762" cy="970450"/>
          </a:xfrm>
        </p:spPr>
        <p:txBody>
          <a:bodyPr/>
          <a:lstStyle/>
          <a:p>
            <a:r>
              <a:rPr lang="en-GB" dirty="0"/>
              <a:t>Portfolio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5151-30A2-4F17-A5E8-887C5076F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018" y="1764827"/>
            <a:ext cx="6540786" cy="3770439"/>
          </a:xfrm>
        </p:spPr>
        <p:txBody>
          <a:bodyPr>
            <a:noAutofit/>
          </a:bodyPr>
          <a:lstStyle/>
          <a:p>
            <a:pPr marL="36900" indent="0">
              <a:buNone/>
            </a:pPr>
            <a:r>
              <a:rPr lang="en-GB" sz="2200" dirty="0"/>
              <a:t>National memorial proposal </a:t>
            </a:r>
          </a:p>
          <a:p>
            <a:pPr marL="36900" indent="0">
              <a:buNone/>
            </a:pPr>
            <a:r>
              <a:rPr lang="en-GB" sz="2200" dirty="0"/>
              <a:t>	</a:t>
            </a:r>
          </a:p>
          <a:p>
            <a:pPr marL="36900" indent="0">
              <a:buNone/>
            </a:pPr>
            <a:r>
              <a:rPr lang="en-GB" sz="2200" dirty="0"/>
              <a:t>Britain’s heritage 	</a:t>
            </a:r>
          </a:p>
          <a:p>
            <a:pPr marL="36900" indent="0">
              <a:buNone/>
            </a:pPr>
            <a:endParaRPr lang="en-GB" sz="2200" dirty="0"/>
          </a:p>
          <a:p>
            <a:pPr marL="36900" indent="0">
              <a:buNone/>
            </a:pPr>
            <a:r>
              <a:rPr lang="en-GB" sz="2200" dirty="0"/>
              <a:t>Memorialisation </a:t>
            </a:r>
          </a:p>
          <a:p>
            <a:pPr marL="36900" indent="0">
              <a:buNone/>
            </a:pPr>
            <a:endParaRPr lang="en-GB" sz="2200" dirty="0"/>
          </a:p>
          <a:p>
            <a:pPr marL="36900" indent="0">
              <a:buNone/>
            </a:pPr>
            <a:r>
              <a:rPr lang="en-GB" sz="2200" dirty="0"/>
              <a:t>Wider discourse</a:t>
            </a:r>
            <a:endParaRPr lang="en-GB" sz="2400" dirty="0"/>
          </a:p>
          <a:p>
            <a:pPr marL="36900" indent="0">
              <a:buNone/>
            </a:pPr>
            <a:r>
              <a:rPr lang="en-GB" sz="2400" dirty="0"/>
              <a:t>	</a:t>
            </a:r>
          </a:p>
          <a:p>
            <a:pPr marL="36900" indent="0">
              <a:buNone/>
            </a:pPr>
            <a:r>
              <a:rPr lang="en-GB" sz="2400" dirty="0"/>
              <a:t>	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FD237A9-CA03-4D85-A68E-BBFD27F38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4" y="6468812"/>
            <a:ext cx="753546" cy="389188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2</a:t>
            </a:fld>
            <a:endParaRPr lang="en-US" sz="18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3AA6BE-3D8E-4826-ABA9-B99B0DD952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645"/>
          <a:stretch/>
        </p:blipFill>
        <p:spPr>
          <a:xfrm>
            <a:off x="7072024" y="1401430"/>
            <a:ext cx="4195533" cy="457462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728650B-D143-4870-A5A3-1045D3F144CB}"/>
              </a:ext>
            </a:extLst>
          </p:cNvPr>
          <p:cNvSpPr/>
          <p:nvPr/>
        </p:nvSpPr>
        <p:spPr>
          <a:xfrm>
            <a:off x="7072024" y="5945498"/>
            <a:ext cx="2369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(Hirsch, 2019)</a:t>
            </a:r>
          </a:p>
        </p:txBody>
      </p:sp>
    </p:spTree>
    <p:extLst>
      <p:ext uri="{BB962C8B-B14F-4D97-AF65-F5344CB8AC3E}">
        <p14:creationId xmlns:p14="http://schemas.microsoft.com/office/powerpoint/2010/main" val="918899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9D3BA-654D-4A79-89DC-5EB326702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425" y="0"/>
            <a:ext cx="6096000" cy="970450"/>
          </a:xfrm>
        </p:spPr>
        <p:txBody>
          <a:bodyPr>
            <a:normAutofit/>
          </a:bodyPr>
          <a:lstStyle/>
          <a:p>
            <a:r>
              <a:rPr lang="en-GB" sz="3600" dirty="0"/>
              <a:t>Background and Context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8408635-F54D-4649-97DE-5A8A55FA6F61}"/>
              </a:ext>
            </a:extLst>
          </p:cNvPr>
          <p:cNvSpPr/>
          <p:nvPr/>
        </p:nvSpPr>
        <p:spPr>
          <a:xfrm>
            <a:off x="556170" y="1200703"/>
            <a:ext cx="6681329" cy="51429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Key issues and themes</a:t>
            </a:r>
          </a:p>
          <a:p>
            <a:pPr marL="36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Subdued narratives</a:t>
            </a:r>
          </a:p>
          <a:p>
            <a:pPr marL="36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endParaRPr lang="en-GB" sz="24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</a:endParaRP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Lack of representation</a:t>
            </a: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endParaRPr lang="en-GB" sz="24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</a:endParaRP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Difficult heritage</a:t>
            </a: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endParaRPr lang="en-GB" sz="24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</a:endParaRP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Acknowledgement </a:t>
            </a: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endParaRPr lang="en-GB" sz="24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</a:endParaRPr>
          </a:p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</a:rPr>
              <a:t>Paving slab memorial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F1E7C93-BEEE-4C77-A5F8-A0929E31E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3099" y="6528315"/>
            <a:ext cx="418901" cy="248745"/>
          </a:xfrm>
        </p:spPr>
        <p:txBody>
          <a:bodyPr/>
          <a:lstStyle/>
          <a:p>
            <a:fld id="{DF28FB93-0A08-4E7D-8E63-9EFA29F1E093}" type="slidenum">
              <a:rPr lang="en-US" sz="2200" smtClean="0"/>
              <a:pPr/>
              <a:t>3</a:t>
            </a:fld>
            <a:endParaRPr lang="en-US" sz="22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1D52ED2-CC59-4D13-9CBD-F8D065718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3889" y="970450"/>
            <a:ext cx="3683722" cy="537319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65B6E1D-C45B-415D-A9E9-488AA793883E}"/>
              </a:ext>
            </a:extLst>
          </p:cNvPr>
          <p:cNvSpPr/>
          <p:nvPr/>
        </p:nvSpPr>
        <p:spPr>
          <a:xfrm>
            <a:off x="7533889" y="6343649"/>
            <a:ext cx="2404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</a:t>
            </a:r>
            <a:r>
              <a:rPr lang="en-GB" dirty="0"/>
              <a:t>: (Dalton, 2005)</a:t>
            </a:r>
          </a:p>
        </p:txBody>
      </p:sp>
    </p:spTree>
    <p:extLst>
      <p:ext uri="{BB962C8B-B14F-4D97-AF65-F5344CB8AC3E}">
        <p14:creationId xmlns:p14="http://schemas.microsoft.com/office/powerpoint/2010/main" val="2820649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4C071-1256-489D-92CA-0AE804FE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168" y="-53443"/>
            <a:ext cx="8109664" cy="97045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Research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81CC0-797D-485E-A121-11F4D5111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317" y="1136795"/>
            <a:ext cx="5445483" cy="2022092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Phenomenology and </a:t>
            </a:r>
            <a:r>
              <a:rPr lang="en-GB" sz="2400" dirty="0"/>
              <a:t>Educational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First-hand experiences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curve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DE1822-2529-4775-A1B5-A44F30BF82E0}"/>
              </a:ext>
            </a:extLst>
          </p:cNvPr>
          <p:cNvSpPr/>
          <p:nvPr/>
        </p:nvSpPr>
        <p:spPr>
          <a:xfrm>
            <a:off x="7330720" y="1136795"/>
            <a:ext cx="4861279" cy="202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en-GB" sz="24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Achievable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Sensitivity issues 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 outline 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Alternative narrative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44E486-D39D-44D5-9E91-63A51F3B2897}"/>
              </a:ext>
            </a:extLst>
          </p:cNvPr>
          <p:cNvSpPr/>
          <p:nvPr/>
        </p:nvSpPr>
        <p:spPr>
          <a:xfrm>
            <a:off x="256330" y="4577585"/>
            <a:ext cx="2857500" cy="1501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</a:pPr>
            <a:r>
              <a:rPr lang="en-GB" sz="24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Approaches 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Immersive 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Realist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8D0FA4-4BD7-4E0E-ADEF-6EAACE84A76C}"/>
              </a:ext>
            </a:extLst>
          </p:cNvPr>
          <p:cNvSpPr/>
          <p:nvPr/>
        </p:nvSpPr>
        <p:spPr>
          <a:xfrm>
            <a:off x="7671514" y="4110865"/>
            <a:ext cx="2479318" cy="202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Videos 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 &amp; Images</a:t>
            </a:r>
          </a:p>
          <a:p>
            <a:pPr marL="379800" lvl="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Scholarship </a:t>
            </a:r>
          </a:p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4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Websites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76371D-2423-4857-9970-F7098C1EFED1}"/>
              </a:ext>
            </a:extLst>
          </p:cNvPr>
          <p:cNvSpPr/>
          <p:nvPr/>
        </p:nvSpPr>
        <p:spPr>
          <a:xfrm>
            <a:off x="7956513" y="3630406"/>
            <a:ext cx="19093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Sources</a:t>
            </a:r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D715536-3D54-4268-A009-C0FD8C9D47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14" b="7703"/>
          <a:stretch/>
        </p:blipFill>
        <p:spPr>
          <a:xfrm>
            <a:off x="288721" y="2953062"/>
            <a:ext cx="7065215" cy="3449488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DC9DF300-556C-456C-BB57-AC511231F2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37" t="5293" r="31238"/>
          <a:stretch/>
        </p:blipFill>
        <p:spPr>
          <a:xfrm>
            <a:off x="3844544" y="2328318"/>
            <a:ext cx="3732885" cy="4020246"/>
          </a:xfrm>
          <a:prstGeom prst="rect">
            <a:avLst/>
          </a:prstGeom>
        </p:spPr>
      </p:pic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7B54F930-0786-4AE4-858F-5EDEFF37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7811" y="6420964"/>
            <a:ext cx="834189" cy="548922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4</a:t>
            </a:fld>
            <a:endParaRPr lang="en-US" sz="18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05EEC22-342F-4A73-8D9E-3A1A16035603}"/>
              </a:ext>
            </a:extLst>
          </p:cNvPr>
          <p:cNvPicPr/>
          <p:nvPr/>
        </p:nvPicPr>
        <p:blipFill rotWithShape="1">
          <a:blip r:embed="rId4"/>
          <a:srcRect l="32455" t="21122" r="33762" b="56528"/>
          <a:stretch/>
        </p:blipFill>
        <p:spPr bwMode="auto">
          <a:xfrm>
            <a:off x="669725" y="3022214"/>
            <a:ext cx="6613953" cy="311074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FA85A40-9CB1-4D68-B586-03A4FBF31E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798" y="3029869"/>
            <a:ext cx="6733174" cy="3110743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D82BF57-DB2F-4BB5-A369-C4DE8518663F}"/>
              </a:ext>
            </a:extLst>
          </p:cNvPr>
          <p:cNvSpPr/>
          <p:nvPr/>
        </p:nvSpPr>
        <p:spPr>
          <a:xfrm>
            <a:off x="257487" y="6326093"/>
            <a:ext cx="22349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(Bafta, 2016)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02DF0B2-380E-4519-889E-04885F4976EE}"/>
              </a:ext>
            </a:extLst>
          </p:cNvPr>
          <p:cNvSpPr/>
          <p:nvPr/>
        </p:nvSpPr>
        <p:spPr>
          <a:xfrm>
            <a:off x="3798112" y="6339237"/>
            <a:ext cx="2511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(Glossop, 2010)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8AD2152-9A8F-43A3-B210-0D8E8465F1A3}"/>
              </a:ext>
            </a:extLst>
          </p:cNvPr>
          <p:cNvSpPr/>
          <p:nvPr/>
        </p:nvSpPr>
        <p:spPr>
          <a:xfrm>
            <a:off x="669724" y="5778935"/>
            <a:ext cx="28408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(Macdonald, 2015)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9F5CF32-CB0C-491A-99B1-363CA382EC2E}"/>
              </a:ext>
            </a:extLst>
          </p:cNvPr>
          <p:cNvSpPr/>
          <p:nvPr/>
        </p:nvSpPr>
        <p:spPr>
          <a:xfrm>
            <a:off x="746137" y="5721205"/>
            <a:ext cx="3279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SlaveVoyages</a:t>
            </a:r>
            <a:r>
              <a:rPr lang="en-GB" dirty="0"/>
              <a:t> Data Base, 2020)</a:t>
            </a:r>
          </a:p>
        </p:txBody>
      </p:sp>
    </p:spTree>
    <p:extLst>
      <p:ext uri="{BB962C8B-B14F-4D97-AF65-F5344CB8AC3E}">
        <p14:creationId xmlns:p14="http://schemas.microsoft.com/office/powerpoint/2010/main" val="41256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5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D69B315-ED14-459F-8114-F86248A7480C}"/>
              </a:ext>
            </a:extLst>
          </p:cNvPr>
          <p:cNvSpPr/>
          <p:nvPr/>
        </p:nvSpPr>
        <p:spPr>
          <a:xfrm>
            <a:off x="1292882" y="5808813"/>
            <a:ext cx="96062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‘death was more preferable than life’ (</a:t>
            </a:r>
            <a:r>
              <a:rPr lang="en-GB" sz="28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Cugoano</a:t>
            </a:r>
            <a:r>
              <a:rPr lang="en-GB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1787, p.124)</a:t>
            </a:r>
          </a:p>
        </p:txBody>
      </p:sp>
      <p:pic>
        <p:nvPicPr>
          <p:cNvPr id="13" name="final slave for presentation">
            <a:hlinkClick r:id="" action="ppaction://media"/>
            <a:extLst>
              <a:ext uri="{FF2B5EF4-FFF2-40B4-BE49-F238E27FC236}">
                <a16:creationId xmlns:a16="http://schemas.microsoft.com/office/drawing/2014/main" id="{C3CD22BF-FFC8-4EBB-B99D-12982B8F7F93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125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5012" y="1084844"/>
            <a:ext cx="7248525" cy="4077094"/>
          </a:xfrm>
        </p:spPr>
      </p:pic>
      <p:pic>
        <p:nvPicPr>
          <p:cNvPr id="2" name="Dad interview">
            <a:hlinkClick r:id="" action="ppaction://media"/>
            <a:extLst>
              <a:ext uri="{FF2B5EF4-FFF2-40B4-BE49-F238E27FC236}">
                <a16:creationId xmlns:a16="http://schemas.microsoft.com/office/drawing/2014/main" id="{5C094868-2183-479A-8DC0-2A19BE7A2EC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69824" y="1084844"/>
            <a:ext cx="2954006" cy="407709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5CB3239-998F-433B-96B8-FF09F62A6E69}"/>
              </a:ext>
            </a:extLst>
          </p:cNvPr>
          <p:cNvSpPr txBox="1"/>
          <p:nvPr/>
        </p:nvSpPr>
        <p:spPr>
          <a:xfrm>
            <a:off x="4330625" y="45383"/>
            <a:ext cx="43529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Diary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5E521E4-5751-4163-9846-7BAF37100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7660" y="6332033"/>
            <a:ext cx="354340" cy="525967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5</a:t>
            </a:fld>
            <a:endParaRPr lang="en-US" sz="1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BDD9433-BA1E-435D-9996-893D91B95666}"/>
              </a:ext>
            </a:extLst>
          </p:cNvPr>
          <p:cNvSpPr/>
          <p:nvPr/>
        </p:nvSpPr>
        <p:spPr>
          <a:xfrm>
            <a:off x="792687" y="5183645"/>
            <a:ext cx="5395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(Source: Baraka’s, 2013; History, 2017; Perkins, 2020)</a:t>
            </a:r>
          </a:p>
        </p:txBody>
      </p:sp>
      <p:pic>
        <p:nvPicPr>
          <p:cNvPr id="35" name="Graphic 34" descr="Close">
            <a:extLst>
              <a:ext uri="{FF2B5EF4-FFF2-40B4-BE49-F238E27FC236}">
                <a16:creationId xmlns:a16="http://schemas.microsoft.com/office/drawing/2014/main" id="{E130B82A-9C80-4E57-A0F5-6E59D4A74B0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32021" y="-313951"/>
            <a:ext cx="10550132" cy="74859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C924652-714D-4961-BC3D-057E4D88F3E2}"/>
              </a:ext>
            </a:extLst>
          </p:cNvPr>
          <p:cNvSpPr/>
          <p:nvPr/>
        </p:nvSpPr>
        <p:spPr>
          <a:xfrm>
            <a:off x="8869824" y="5116043"/>
            <a:ext cx="1636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(Perkins, 2020)</a:t>
            </a:r>
          </a:p>
        </p:txBody>
      </p:sp>
    </p:spTree>
    <p:extLst>
      <p:ext uri="{BB962C8B-B14F-4D97-AF65-F5344CB8AC3E}">
        <p14:creationId xmlns:p14="http://schemas.microsoft.com/office/powerpoint/2010/main" val="3903086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AAF2A2B-A150-4975-A032-B309FB0ECB7E}"/>
              </a:ext>
            </a:extLst>
          </p:cNvPr>
          <p:cNvSpPr/>
          <p:nvPr/>
        </p:nvSpPr>
        <p:spPr>
          <a:xfrm>
            <a:off x="355939" y="5927847"/>
            <a:ext cx="30641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Sources: (Goldsworthy, 1984)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4DD4B36-DB50-4592-B3B8-C1EB7273A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334" y="90110"/>
            <a:ext cx="3443331" cy="970450"/>
          </a:xfrm>
        </p:spPr>
        <p:txBody>
          <a:bodyPr/>
          <a:lstStyle/>
          <a:p>
            <a:r>
              <a:rPr lang="en-GB" dirty="0"/>
              <a:t>New Designs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E30282-53B0-490A-B7CA-0E4B47F6A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680" y="1401628"/>
            <a:ext cx="3886635" cy="21867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FC34BF-AA64-4BC2-A624-DB9B21E3F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77" y="1535143"/>
            <a:ext cx="3167027" cy="44058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073893-FDAC-4B9D-BFAF-A2920A643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7398" y="1535143"/>
            <a:ext cx="3167025" cy="44058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6BC4EC6-EAE4-4230-946F-309FAE5998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567" y="711643"/>
            <a:ext cx="2717356" cy="271735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9AB8B98-1E49-45A0-A6D7-D7B757B3B4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022" y="3738058"/>
            <a:ext cx="2717356" cy="2717356"/>
          </a:xfrm>
          <a:prstGeom prst="rect">
            <a:avLst/>
          </a:prstGeom>
        </p:spPr>
      </p:pic>
      <p:pic>
        <p:nvPicPr>
          <p:cNvPr id="17" name="Content Placeholder 4">
            <a:extLst>
              <a:ext uri="{FF2B5EF4-FFF2-40B4-BE49-F238E27FC236}">
                <a16:creationId xmlns:a16="http://schemas.microsoft.com/office/drawing/2014/main" id="{6F609566-F39D-43D6-B1E1-D834BFCA32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9057067" y="3738058"/>
            <a:ext cx="2717356" cy="2717356"/>
          </a:xfr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9251C3C-0FDD-4EDA-9C26-3312D1FBA2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97" y="711643"/>
            <a:ext cx="2717356" cy="271735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C945DEC-3972-41CF-A11A-27E7A6654E7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52681" y="3929419"/>
            <a:ext cx="3886635" cy="2188176"/>
          </a:xfrm>
          <a:prstGeom prst="rect">
            <a:avLst/>
          </a:prstGeom>
        </p:spPr>
      </p:pic>
      <p:pic>
        <p:nvPicPr>
          <p:cNvPr id="20" name="Picture 19" descr="A picture containing text, sidewalk, way, paving&#10;&#10;Description automatically generated">
            <a:extLst>
              <a:ext uri="{FF2B5EF4-FFF2-40B4-BE49-F238E27FC236}">
                <a16:creationId xmlns:a16="http://schemas.microsoft.com/office/drawing/2014/main" id="{2C68CDC4-224B-4590-A824-3D8E84FC8A7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6171" t="10235" r="1564"/>
          <a:stretch/>
        </p:blipFill>
        <p:spPr>
          <a:xfrm>
            <a:off x="65752" y="1830290"/>
            <a:ext cx="3906986" cy="3197417"/>
          </a:xfrm>
          <a:prstGeom prst="rect">
            <a:avLst/>
          </a:prstGeom>
        </p:spPr>
      </p:pic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CA3501B-7FE5-416F-910A-5ACB6419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8616" y="6406660"/>
            <a:ext cx="823384" cy="573137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6</a:t>
            </a:fld>
            <a:endParaRPr lang="en-US" sz="18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D56B6FD-4D88-418E-A04A-420A6873203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1329" t="-44" r="45081"/>
          <a:stretch/>
        </p:blipFill>
        <p:spPr>
          <a:xfrm>
            <a:off x="8814072" y="1830189"/>
            <a:ext cx="2960351" cy="356695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6D05D8B-5431-4C0E-B729-BF25111CC4D3}"/>
              </a:ext>
            </a:extLst>
          </p:cNvPr>
          <p:cNvSpPr/>
          <p:nvPr/>
        </p:nvSpPr>
        <p:spPr>
          <a:xfrm>
            <a:off x="4104603" y="3560086"/>
            <a:ext cx="2607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(Battersby, 2014)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F87A406-848F-48B2-B737-3001B8E607D0}"/>
              </a:ext>
            </a:extLst>
          </p:cNvPr>
          <p:cNvSpPr/>
          <p:nvPr/>
        </p:nvSpPr>
        <p:spPr>
          <a:xfrm>
            <a:off x="4104603" y="6117595"/>
            <a:ext cx="2071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(Lee, 2020)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11D475-B84C-4802-8487-660F64CE5B47}"/>
              </a:ext>
            </a:extLst>
          </p:cNvPr>
          <p:cNvSpPr/>
          <p:nvPr/>
        </p:nvSpPr>
        <p:spPr>
          <a:xfrm>
            <a:off x="8537068" y="5940973"/>
            <a:ext cx="2975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(Goldsworthy, 1984)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2A660AA-1D7F-4896-99A8-B4E91650F500}"/>
              </a:ext>
            </a:extLst>
          </p:cNvPr>
          <p:cNvSpPr txBox="1"/>
          <p:nvPr/>
        </p:nvSpPr>
        <p:spPr>
          <a:xfrm>
            <a:off x="4151354" y="1470169"/>
            <a:ext cx="383328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Symbolic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Individual sense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Concrete – Marble – Granite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Laser engraving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Weather resistant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Health and safety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Price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Further feed 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CB3EF59-7EAD-4FE7-8027-884FCEA330CF}"/>
              </a:ext>
            </a:extLst>
          </p:cNvPr>
          <p:cNvSpPr/>
          <p:nvPr/>
        </p:nvSpPr>
        <p:spPr>
          <a:xfrm>
            <a:off x="8715949" y="5397141"/>
            <a:ext cx="22349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(Bafta, 2016)</a:t>
            </a:r>
          </a:p>
        </p:txBody>
      </p:sp>
    </p:spTree>
    <p:extLst>
      <p:ext uri="{BB962C8B-B14F-4D97-AF65-F5344CB8AC3E}">
        <p14:creationId xmlns:p14="http://schemas.microsoft.com/office/powerpoint/2010/main" val="149528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25" grpId="0"/>
      <p:bldP spid="26" grpId="0"/>
      <p:bldP spid="29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B2AA3-ED0B-4CDD-8DA5-0ABF2971F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5044" y="106833"/>
            <a:ext cx="8650838" cy="783170"/>
          </a:xfrm>
        </p:spPr>
        <p:txBody>
          <a:bodyPr/>
          <a:lstStyle/>
          <a:p>
            <a:r>
              <a:rPr lang="en-GB" dirty="0"/>
              <a:t>Final Designs</a:t>
            </a:r>
          </a:p>
        </p:txBody>
      </p:sp>
      <p:pic>
        <p:nvPicPr>
          <p:cNvPr id="29" name="Content Placeholder 28" descr="A picture containing ground, outdoor, sidewalk, way&#10;&#10;Description automatically generated">
            <a:extLst>
              <a:ext uri="{FF2B5EF4-FFF2-40B4-BE49-F238E27FC236}">
                <a16:creationId xmlns:a16="http://schemas.microsoft.com/office/drawing/2014/main" id="{8D8D9E7B-C54E-49E0-9812-E565EDE6E7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1891" t="19047" r="1" b="32845"/>
          <a:stretch/>
        </p:blipFill>
        <p:spPr>
          <a:xfrm>
            <a:off x="309065" y="3324780"/>
            <a:ext cx="2374106" cy="3165475"/>
          </a:xfrm>
        </p:spPr>
      </p:pic>
      <p:pic>
        <p:nvPicPr>
          <p:cNvPr id="31" name="Picture 30" descr="A picture containing text, black&#10;&#10;Description automatically generated">
            <a:extLst>
              <a:ext uri="{FF2B5EF4-FFF2-40B4-BE49-F238E27FC236}">
                <a16:creationId xmlns:a16="http://schemas.microsoft.com/office/drawing/2014/main" id="{77F4F1D9-2620-4D8A-BA2B-D76BEA7E68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70" y="1085121"/>
            <a:ext cx="2624889" cy="1312445"/>
          </a:xfrm>
          <a:prstGeom prst="rect">
            <a:avLst/>
          </a:prstGeom>
        </p:spPr>
      </p:pic>
      <p:pic>
        <p:nvPicPr>
          <p:cNvPr id="35" name="Picture 34" descr="A picture containing ground, outdoor, sidewalk, way&#10;&#10;Description automatically generated">
            <a:extLst>
              <a:ext uri="{FF2B5EF4-FFF2-40B4-BE49-F238E27FC236}">
                <a16:creationId xmlns:a16="http://schemas.microsoft.com/office/drawing/2014/main" id="{61AA4BBC-5938-4C9C-96ED-A18B6BD40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8829" y="3324781"/>
            <a:ext cx="2374106" cy="3165475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>
                <a:extLst>
                  <a:ext uri="{FF2B5EF4-FFF2-40B4-BE49-F238E27FC236}">
                    <a16:creationId xmlns:a16="http://schemas.microsoft.com/office/drawing/2014/main" id="{81614C08-E058-43B7-BB9C-1172182076B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23556179"/>
                  </p:ext>
                </p:extLst>
              </p:nvPr>
            </p:nvGraphicFramePr>
            <p:xfrm>
              <a:off x="3645948" y="2682436"/>
              <a:ext cx="5127394" cy="1977535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5127394" cy="1977535"/>
                    </a:xfrm>
                    <a:prstGeom prst="rect">
                      <a:avLst/>
                    </a:prstGeom>
                  </am3d:spPr>
                  <am3d:camera>
                    <am3d:pos x="0" y="0" z="5261586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666665" d="1000000"/>
                    <am3d:preTrans dx="-19310271" dy="-653372" dz="10248624"/>
                    <am3d:scale>
                      <am3d:sx n="1000000" d="1000000"/>
                      <am3d:sy n="1000000" d="1000000"/>
                      <am3d:sz n="1000000" d="1000000"/>
                    </am3d:scale>
                    <am3d:rot ax="2810329" ay="13111" az="1396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541865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>
                <a:extLst>
                  <a:ext uri="{FF2B5EF4-FFF2-40B4-BE49-F238E27FC236}">
                    <a16:creationId xmlns:a16="http://schemas.microsoft.com/office/drawing/2014/main" id="{81614C08-E058-43B7-BB9C-1172182076B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645948" y="2682436"/>
                <a:ext cx="5127394" cy="19775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>
                <a:extLst>
                  <a:ext uri="{FF2B5EF4-FFF2-40B4-BE49-F238E27FC236}">
                    <a16:creationId xmlns:a16="http://schemas.microsoft.com/office/drawing/2014/main" id="{4D6B6BAC-4522-41D9-9E58-913A8AB3A99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22463168"/>
                  </p:ext>
                </p:extLst>
              </p:nvPr>
            </p:nvGraphicFramePr>
            <p:xfrm>
              <a:off x="9258050" y="962025"/>
              <a:ext cx="2624885" cy="1312445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2624885" cy="1312445"/>
                    </a:xfrm>
                    <a:prstGeom prst="rect">
                      <a:avLst/>
                    </a:prstGeom>
                  </am3d:spPr>
                  <am3d:camera>
                    <am3d:pos x="0" y="0" z="5261586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666665" d="1000000"/>
                    <am3d:preTrans dx="-19310271" dy="-653372" dz="10248624"/>
                    <am3d:scale>
                      <am3d:sx n="1000000" d="1000000"/>
                      <am3d:sy n="1000000" d="1000000"/>
                      <am3d:sz n="1000000" d="1000000"/>
                    </am3d:scale>
                    <am3d:rot ax="5400000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313871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>
                <a:extLst>
                  <a:ext uri="{FF2B5EF4-FFF2-40B4-BE49-F238E27FC236}">
                    <a16:creationId xmlns:a16="http://schemas.microsoft.com/office/drawing/2014/main" id="{4D6B6BAC-4522-41D9-9E58-913A8AB3A99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258050" y="962025"/>
                <a:ext cx="2624885" cy="1312445"/>
              </a:xfrm>
              <a:prstGeom prst="rect">
                <a:avLst/>
              </a:prstGeom>
            </p:spPr>
          </p:pic>
        </mc:Fallback>
      </mc:AlternateContent>
      <p:pic>
        <p:nvPicPr>
          <p:cNvPr id="38" name="Picture 37">
            <a:extLst>
              <a:ext uri="{FF2B5EF4-FFF2-40B4-BE49-F238E27FC236}">
                <a16:creationId xmlns:a16="http://schemas.microsoft.com/office/drawing/2014/main" id="{8563C971-50C0-452E-BAAB-5E40E3D61A4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79994" b="79794"/>
          <a:stretch/>
        </p:blipFill>
        <p:spPr>
          <a:xfrm rot="568871">
            <a:off x="1754917" y="5004152"/>
            <a:ext cx="144562" cy="145999"/>
          </a:xfrm>
          <a:prstGeom prst="rect">
            <a:avLst/>
          </a:prstGeom>
        </p:spPr>
      </p:pic>
      <p:sp>
        <p:nvSpPr>
          <p:cNvPr id="40" name="Slide Number Placeholder 39">
            <a:extLst>
              <a:ext uri="{FF2B5EF4-FFF2-40B4-BE49-F238E27FC236}">
                <a16:creationId xmlns:a16="http://schemas.microsoft.com/office/drawing/2014/main" id="{7F51791C-75E1-4276-9D52-142921FD3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025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7</a:t>
            </a:fld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648242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mph" presetSubtype="128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6" dur="10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3330">
                                          <p:val>
                                            <p:fltVal val="6.9747"/>
                                          </p:val>
                                        </p:tav>
                                        <p:tav tm="6660">
                                          <p:val>
                                            <p:fltVal val="12.1039"/>
                                          </p:val>
                                        </p:tav>
                                        <p:tav tm="9990">
                                          <p:val>
                                            <p:fltVal val="15.6713"/>
                                          </p:val>
                                        </p:tav>
                                        <p:tav tm="13320">
                                          <p:val>
                                            <p:fltVal val="17.9604"/>
                                          </p:val>
                                        </p:tav>
                                        <p:tav tm="16650">
                                          <p:val>
                                            <p:fltVal val="19.2548"/>
                                          </p:val>
                                        </p:tav>
                                        <p:tav tm="19970">
                                          <p:val>
                                            <p:fltVal val="19.8371"/>
                                          </p:val>
                                        </p:tav>
                                        <p:tav tm="23290">
                                          <p:val>
                                            <p:fltVal val="19.9936"/>
                                          </p:val>
                                        </p:tav>
                                        <p:tav tm="26620">
                                          <p:val>
                                            <p:fltVal val="19.9945"/>
                                          </p:val>
                                        </p:tav>
                                        <p:tav tm="29950">
                                          <p:val>
                                            <p:fltVal val="19.8447"/>
                                          </p:val>
                                        </p:tav>
                                        <p:tav tm="33280">
                                          <p:val>
                                            <p:fltVal val="19.2733"/>
                                          </p:val>
                                        </p:tav>
                                        <p:tav tm="36610">
                                          <p:val>
                                            <p:fltVal val="17.9968"/>
                                          </p:val>
                                        </p:tav>
                                        <p:tav tm="39940">
                                          <p:val>
                                            <p:fltVal val="15.7316"/>
                                          </p:val>
                                        </p:tav>
                                        <p:tav tm="43270">
                                          <p:val>
                                            <p:fltVal val="12.194"/>
                                          </p:val>
                                        </p:tav>
                                        <p:tav tm="46600">
                                          <p:val>
                                            <p:fltVal val="7.1005"/>
                                          </p:val>
                                        </p:tav>
                                        <p:tav tm="49930">
                                          <p:val>
                                            <p:fltVal val="0.1675"/>
                                          </p:val>
                                        </p:tav>
                                        <p:tav tm="53250">
                                          <p:val>
                                            <p:fltVal val="-6.8299"/>
                                          </p:val>
                                        </p:tav>
                                        <p:tav tm="56580">
                                          <p:val>
                                            <p:fltVal val="-12.0002"/>
                                          </p:val>
                                        </p:tav>
                                        <p:tav tm="59900">
                                          <p:val>
                                            <p:fltVal val="-15.593"/>
                                          </p:val>
                                        </p:tav>
                                        <p:tav tm="63220">
                                          <p:val>
                                            <p:fltVal val="-17.9075"/>
                                          </p:val>
                                        </p:tav>
                                        <p:tav tm="66540">
                                          <p:val>
                                            <p:fltVal val="-19.2249"/>
                                          </p:val>
                                        </p:tav>
                                        <p:tav tm="69870">
                                          <p:val>
                                            <p:fltVal val="-19.8271"/>
                                          </p:val>
                                        </p:tav>
                                        <p:tav tm="73190">
                                          <p:val>
                                            <p:fltVal val="-19.9924"/>
                                          </p:val>
                                        </p:tav>
                                        <p:tav tm="76510">
                                          <p:val>
                                            <p:fltVal val="-19.9955"/>
                                          </p:val>
                                        </p:tav>
                                        <p:tav tm="79830">
                                          <p:val>
                                            <p:fltVal val="-19.8557"/>
                                          </p:val>
                                        </p:tav>
                                        <p:tav tm="83160">
                                          <p:val>
                                            <p:fltVal val="-19.3045"/>
                                          </p:val>
                                        </p:tav>
                                        <p:tav tm="86480">
                                          <p:val>
                                            <p:fltVal val="-18.0634"/>
                                          </p:val>
                                        </p:tav>
                                        <p:tav tm="89800">
                                          <p:val>
                                            <p:fltVal val="-15.8505"/>
                                          </p:val>
                                        </p:tav>
                                        <p:tav tm="93120">
                                          <p:val>
                                            <p:fltVal val="-12.3847"/>
                                          </p:val>
                                        </p:tav>
                                        <p:tav tm="96450">
                                          <p:val>
                                            <p:fltVal val="-7.3674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43A5-7552-4F74-9962-491CE7C9E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633" y="255193"/>
            <a:ext cx="7406734" cy="970450"/>
          </a:xfrm>
        </p:spPr>
        <p:txBody>
          <a:bodyPr/>
          <a:lstStyle/>
          <a:p>
            <a:r>
              <a:rPr lang="en-GB" dirty="0"/>
              <a:t>Summary	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ECCD60-0126-45C5-AEC7-FA1796751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8</a:t>
            </a:fld>
            <a:endParaRPr lang="en-US" sz="1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F47BF1-7216-4FB5-B6BA-686C0E6C24E4}"/>
              </a:ext>
            </a:extLst>
          </p:cNvPr>
          <p:cNvSpPr txBox="1"/>
          <p:nvPr/>
        </p:nvSpPr>
        <p:spPr>
          <a:xfrm>
            <a:off x="376773" y="1338873"/>
            <a:ext cx="484909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Representation and narrative</a:t>
            </a: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endParaRPr lang="en-GB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Publicly funded</a:t>
            </a: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Individual participation </a:t>
            </a:r>
          </a:p>
          <a:p>
            <a:endParaRPr lang="en-GB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Difficult heritage</a:t>
            </a: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Honouring the unhonoured</a:t>
            </a:r>
          </a:p>
          <a:p>
            <a:endParaRPr lang="en-GB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Timely</a:t>
            </a:r>
          </a:p>
          <a:p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Acknowledging past and present</a:t>
            </a:r>
          </a:p>
          <a:p>
            <a:endParaRPr lang="en-GB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A252E3-D4EA-4ADC-A263-3C64CE7D7E41}"/>
              </a:ext>
            </a:extLst>
          </p:cNvPr>
          <p:cNvSpPr/>
          <p:nvPr/>
        </p:nvSpPr>
        <p:spPr>
          <a:xfrm>
            <a:off x="475385" y="2886098"/>
            <a:ext cx="4849091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responsibility</a:t>
            </a:r>
          </a:p>
          <a:p>
            <a:r>
              <a:rPr lang="en-GB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Do we all have one?</a:t>
            </a:r>
          </a:p>
          <a:p>
            <a:r>
              <a:rPr lang="en-GB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7C69022-0ED1-45F6-86ED-E07AD0DF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396" y="1978026"/>
            <a:ext cx="5761219" cy="290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63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C88E-0C35-4677-868D-7D93C4BD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56957"/>
            <a:ext cx="10353762" cy="855677"/>
          </a:xfrm>
        </p:spPr>
        <p:txBody>
          <a:bodyPr>
            <a:noAutofit/>
          </a:bodyPr>
          <a:lstStyle/>
          <a:p>
            <a:r>
              <a:rPr lang="en-GB" sz="600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409E-BF42-4FFC-91BA-48232113D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12634"/>
            <a:ext cx="12192000" cy="5975683"/>
          </a:xfrm>
        </p:spPr>
        <p:txBody>
          <a:bodyPr>
            <a:noAutofit/>
          </a:bodyPr>
          <a:lstStyle/>
          <a:p>
            <a:pPr marL="36900" indent="0">
              <a:buNone/>
            </a:pPr>
            <a:r>
              <a:rPr lang="en-GB" sz="1400" b="1" u="sng" dirty="0">
                <a:effectLst/>
              </a:rPr>
              <a:t>Primary Sources</a:t>
            </a:r>
            <a:endParaRPr lang="en-GB" sz="1400" dirty="0">
              <a:effectLst/>
            </a:endParaRPr>
          </a:p>
          <a:p>
            <a:pPr marL="36900" indent="0">
              <a:buNone/>
            </a:pPr>
            <a:r>
              <a:rPr lang="en-GB" sz="1400" dirty="0">
                <a:effectLst/>
              </a:rPr>
              <a:t>AUSCHWITZ-BIRKENAU (2020) </a:t>
            </a:r>
            <a:r>
              <a:rPr lang="en-GB" sz="1400" i="1" dirty="0">
                <a:effectLst/>
              </a:rPr>
              <a:t>Auschwitz-Birkenau</a:t>
            </a:r>
            <a:r>
              <a:rPr lang="en-GB" sz="1400" dirty="0">
                <a:effectLst/>
              </a:rPr>
              <a:t>. Available at: </a:t>
            </a:r>
            <a:r>
              <a:rPr lang="en-GB" sz="1400" u="sng" dirty="0">
                <a:effectLst/>
                <a:hlinkClick r:id="rId2"/>
              </a:rPr>
              <a:t>http://auschwitz.org/en/</a:t>
            </a:r>
            <a:r>
              <a:rPr lang="en-GB" sz="1400" dirty="0">
                <a:effectLst/>
              </a:rPr>
              <a:t> (Accessed: 11 December 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Battersby, M. (2014) </a:t>
            </a:r>
            <a:r>
              <a:rPr lang="en-GB" sz="1400" i="1" dirty="0">
                <a:effectLst/>
              </a:rPr>
              <a:t>40,000 year old cave paintings in Indonesia rewrite art history</a:t>
            </a:r>
            <a:r>
              <a:rPr lang="en-GB" sz="1400" dirty="0">
                <a:effectLst/>
              </a:rPr>
              <a:t>, </a:t>
            </a:r>
            <a:r>
              <a:rPr lang="en-GB" sz="1400" i="1" dirty="0">
                <a:effectLst/>
              </a:rPr>
              <a:t>The Independent</a:t>
            </a:r>
            <a:r>
              <a:rPr lang="en-GB" sz="1400" dirty="0">
                <a:effectLst/>
              </a:rPr>
              <a:t>. Available at: 	</a:t>
            </a:r>
            <a:r>
              <a:rPr lang="en-GB" sz="1400" u="sng" dirty="0">
                <a:effectLst/>
                <a:hlinkClick r:id="rId3"/>
              </a:rPr>
              <a:t>https://www.independent.co.uk/</a:t>
            </a:r>
            <a:r>
              <a:rPr lang="en-GB" sz="1400" dirty="0">
                <a:effectLst/>
                <a:hlinkClick r:id="rId3"/>
              </a:rPr>
              <a:t>art</a:t>
            </a:r>
            <a:r>
              <a:rPr lang="en-GB" sz="1400" dirty="0">
                <a:effectLst/>
                <a:hlinkClick r:id="rId3"/>
              </a:rPr>
              <a:t>sentertainment</a:t>
            </a:r>
            <a:r>
              <a:rPr lang="en-GB" sz="1400" u="sng" dirty="0">
                <a:effectLst/>
                <a:hlinkClick r:id="rId3"/>
              </a:rPr>
              <a:t>/art/news/40-000-year-old-cave-paintings-include-oldest-hand-stencil-known-science-9783840.html</a:t>
            </a:r>
            <a:r>
              <a:rPr lang="en-GB" sz="1400" dirty="0">
                <a:effectLst/>
              </a:rPr>
              <a:t> 	(Accessed: 10 December 2020).</a:t>
            </a:r>
          </a:p>
          <a:p>
            <a:pPr marL="36900" indent="0">
              <a:buNone/>
            </a:pPr>
            <a:r>
              <a:rPr lang="en-GB" sz="1400" dirty="0" err="1">
                <a:effectLst/>
              </a:rPr>
              <a:t>Cugoano</a:t>
            </a:r>
            <a:r>
              <a:rPr lang="en-GB" sz="1400" dirty="0">
                <a:effectLst/>
              </a:rPr>
              <a:t>, O. (1787) ‘“Narrative of the Enslavement of </a:t>
            </a:r>
            <a:r>
              <a:rPr lang="en-GB" sz="1400" dirty="0" err="1">
                <a:effectLst/>
              </a:rPr>
              <a:t>Ottobah</a:t>
            </a:r>
            <a:r>
              <a:rPr lang="en-GB" sz="1400" dirty="0">
                <a:effectLst/>
              </a:rPr>
              <a:t> </a:t>
            </a:r>
            <a:r>
              <a:rPr lang="en-GB" sz="1400" dirty="0" err="1">
                <a:effectLst/>
              </a:rPr>
              <a:t>Cugoano</a:t>
            </a:r>
            <a:r>
              <a:rPr lang="en-GB" sz="1400" dirty="0">
                <a:effectLst/>
              </a:rPr>
              <a:t>, a Native of Africa; published by himself, in the Year 1787” in “The Negro’s 	Memorial; or, Abolitionist’s catechism; by an Abolitionist”’, in </a:t>
            </a:r>
            <a:r>
              <a:rPr lang="en-GB" sz="1400" i="1" dirty="0">
                <a:effectLst/>
              </a:rPr>
              <a:t>The Negro’s Memorial; or, Abolitionist’s Catechism; by an Abolitionist</a:t>
            </a:r>
            <a:r>
              <a:rPr lang="en-GB" sz="1400" dirty="0">
                <a:effectLst/>
              </a:rPr>
              <a:t>. Electronic Edition. 	London: </a:t>
            </a:r>
            <a:r>
              <a:rPr lang="en-GB" sz="1400" dirty="0" err="1">
                <a:effectLst/>
              </a:rPr>
              <a:t>Hatchard</a:t>
            </a:r>
            <a:r>
              <a:rPr lang="en-GB" sz="1400" dirty="0">
                <a:effectLst/>
              </a:rPr>
              <a:t> and Co. J. and A. Arch. Available at: </a:t>
            </a:r>
            <a:r>
              <a:rPr lang="en-GB" sz="1400" u="sng" dirty="0">
                <a:effectLst/>
                <a:hlinkClick r:id="rId4"/>
              </a:rPr>
              <a:t>https://docsouth.unc.edu/neh/cugoano/cugoano.html</a:t>
            </a:r>
            <a:r>
              <a:rPr lang="en-GB" sz="1400" dirty="0">
                <a:effectLst/>
              </a:rPr>
              <a:t> (Accessed: 6 December 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Dalton, K. (2005) </a:t>
            </a:r>
            <a:r>
              <a:rPr lang="en-GB" sz="1400" i="1" dirty="0">
                <a:effectLst/>
              </a:rPr>
              <a:t>Captured Africans</a:t>
            </a:r>
            <a:r>
              <a:rPr lang="en-GB" sz="1400" dirty="0">
                <a:effectLst/>
              </a:rPr>
              <a:t>. Available at: </a:t>
            </a:r>
            <a:r>
              <a:rPr lang="en-GB" sz="1400" u="sng" dirty="0">
                <a:effectLst/>
                <a:hlinkClick r:id="rId5"/>
              </a:rPr>
              <a:t>https://ageofrevolution.org/200-object/captured-africans/</a:t>
            </a:r>
            <a:r>
              <a:rPr lang="en-GB" sz="1400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Goldsworthy, A. (1984) </a:t>
            </a:r>
            <a:r>
              <a:rPr lang="en-GB" sz="1400" i="1" dirty="0">
                <a:effectLst/>
              </a:rPr>
              <a:t>Rain Shadow - St. Abbs, Scotland</a:t>
            </a:r>
            <a:r>
              <a:rPr lang="en-GB" sz="1400" dirty="0">
                <a:effectLst/>
              </a:rPr>
              <a:t>. Available at: </a:t>
            </a:r>
            <a:r>
              <a:rPr lang="en-GB" sz="1400" u="sng" dirty="0">
                <a:effectLst/>
                <a:hlinkClick r:id="rId6"/>
              </a:rPr>
              <a:t>https://goldsworthy.cc.gla.ac.uk/image/?tid=1984_076</a:t>
            </a:r>
            <a:r>
              <a:rPr lang="en-GB" sz="1400" dirty="0">
                <a:effectLst/>
              </a:rPr>
              <a:t> (Accessed: 11 December 	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Goldsworthy, A. (1984) </a:t>
            </a:r>
            <a:r>
              <a:rPr lang="en-GB" sz="1400" i="1" dirty="0">
                <a:effectLst/>
              </a:rPr>
              <a:t>Started to rain laid down waited left a dry shadow</a:t>
            </a:r>
            <a:r>
              <a:rPr lang="en-GB" sz="1400" dirty="0">
                <a:effectLst/>
              </a:rPr>
              <a:t>. Available at: 	</a:t>
            </a:r>
            <a:r>
              <a:rPr lang="en-GB" sz="1400" u="sng" dirty="0">
                <a:effectLst/>
                <a:hlinkClick r:id="rId7"/>
              </a:rPr>
              <a:t>https://goldsworthy.cc.gla.ac.uk/image/?id=ag_03076&amp;backimg=ag_02944&amp;t=</a:t>
            </a:r>
            <a:r>
              <a:rPr lang="en-GB" sz="1400" dirty="0">
                <a:effectLst/>
              </a:rPr>
              <a:t> (Accessed: 11 December 2020).</a:t>
            </a:r>
          </a:p>
          <a:p>
            <a:pPr marL="36900" indent="0">
              <a:buNone/>
            </a:pPr>
            <a:r>
              <a:rPr lang="en-GB" sz="1400" i="1" dirty="0">
                <a:effectLst/>
              </a:rPr>
              <a:t>International Slavery Museum | Slavery and Remembrance</a:t>
            </a:r>
            <a:r>
              <a:rPr lang="en-GB" sz="1400" dirty="0">
                <a:effectLst/>
              </a:rPr>
              <a:t> (2020) </a:t>
            </a:r>
            <a:r>
              <a:rPr lang="en-GB" sz="1400" i="1" dirty="0">
                <a:effectLst/>
              </a:rPr>
              <a:t>Slavery and Remembrance</a:t>
            </a:r>
            <a:r>
              <a:rPr lang="en-GB" sz="1400" dirty="0">
                <a:effectLst/>
              </a:rPr>
              <a:t>. Available at: 	</a:t>
            </a:r>
            <a:r>
              <a:rPr lang="en-GB" sz="1400" u="sng" dirty="0">
                <a:effectLst/>
                <a:hlinkClick r:id="rId8"/>
              </a:rPr>
              <a:t>http://slaveryandremembrance.org/partners/partner/?id=P0021</a:t>
            </a:r>
            <a:r>
              <a:rPr lang="en-GB" sz="1400" dirty="0">
                <a:effectLst/>
              </a:rPr>
              <a:t> (Accessed: 9 December 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Perkins, H. (2020) ‘Interview One - Slavery Questionnaire’, Portfolio.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Perkins, L. (2020) </a:t>
            </a:r>
            <a:r>
              <a:rPr lang="en-GB" sz="1400" i="1" dirty="0">
                <a:effectLst/>
              </a:rPr>
              <a:t>Slave Exp Edit Video 1, Portfolio</a:t>
            </a:r>
            <a:r>
              <a:rPr lang="en-GB" sz="1400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sz="1400" dirty="0" err="1">
                <a:effectLst/>
              </a:rPr>
              <a:t>SlaveVoyages</a:t>
            </a:r>
            <a:r>
              <a:rPr lang="en-GB" sz="1400" dirty="0">
                <a:effectLst/>
              </a:rPr>
              <a:t> Data Base (2020), </a:t>
            </a:r>
            <a:r>
              <a:rPr lang="en-GB" sz="1400" i="1" dirty="0" err="1">
                <a:effectLst/>
              </a:rPr>
              <a:t>SlaveVoyages</a:t>
            </a:r>
            <a:r>
              <a:rPr lang="en-GB" sz="1400" dirty="0">
                <a:effectLst/>
              </a:rPr>
              <a:t>. Available at: </a:t>
            </a:r>
            <a:r>
              <a:rPr lang="en-GB" sz="1400" u="sng" dirty="0">
                <a:effectLst/>
                <a:hlinkClick r:id="rId9"/>
              </a:rPr>
              <a:t>https://www.slavevoyages.org/</a:t>
            </a:r>
            <a:r>
              <a:rPr lang="en-GB" sz="1400" dirty="0">
                <a:effectLst/>
              </a:rPr>
              <a:t> (Accessed: 10 December 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Wedgwood, J. (1837) </a:t>
            </a:r>
            <a:r>
              <a:rPr lang="en-GB" sz="1400" i="1" dirty="0">
                <a:effectLst/>
              </a:rPr>
              <a:t>Am I not a man and a brother?</a:t>
            </a:r>
            <a:r>
              <a:rPr lang="en-GB" sz="1400" dirty="0">
                <a:effectLst/>
              </a:rPr>
              <a:t> Available at: </a:t>
            </a:r>
            <a:r>
              <a:rPr lang="en-GB" sz="1400" u="sng" dirty="0">
                <a:effectLst/>
                <a:hlinkClick r:id="rId10"/>
              </a:rPr>
              <a:t>https://www.loc.gov/item/2008661312/</a:t>
            </a:r>
            <a:r>
              <a:rPr lang="en-GB" sz="1400" dirty="0">
                <a:effectLst/>
              </a:rPr>
              <a:t> (Accessed: 11 December 2020).</a:t>
            </a:r>
          </a:p>
          <a:p>
            <a:pPr marL="36900" indent="0">
              <a:buNone/>
            </a:pPr>
            <a:r>
              <a:rPr lang="en-GB" sz="1400" dirty="0">
                <a:effectLst/>
              </a:rPr>
              <a:t>Wood, S. (1807) </a:t>
            </a:r>
            <a:r>
              <a:rPr lang="en-GB" sz="1400" i="1" dirty="0">
                <a:effectLst/>
              </a:rPr>
              <a:t>[Iron mask, collar, leg shackles and spurs used to restrict slaves]</a:t>
            </a:r>
            <a:r>
              <a:rPr lang="en-GB" sz="1400" dirty="0">
                <a:effectLst/>
              </a:rPr>
              <a:t>. Available at: </a:t>
            </a:r>
            <a:r>
              <a:rPr lang="en-GB" sz="1400" u="sng" dirty="0">
                <a:effectLst/>
                <a:hlinkClick r:id="rId11"/>
              </a:rPr>
              <a:t>https://www.loc.gov/pictures/item/98504457/</a:t>
            </a:r>
            <a:r>
              <a:rPr lang="en-GB" sz="1400" dirty="0">
                <a:effectLst/>
              </a:rPr>
              <a:t> (Accessed: 11 	December 2020).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F764B5-1169-4448-BFDE-FBC52B85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9</a:t>
            </a:fld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2240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C88E-0C35-4677-868D-7D93C4BD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855677"/>
          </a:xfrm>
        </p:spPr>
        <p:txBody>
          <a:bodyPr>
            <a:noAutofit/>
          </a:bodyPr>
          <a:lstStyle/>
          <a:p>
            <a:r>
              <a:rPr lang="en-GB" sz="600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409E-BF42-4FFC-91BA-48232113D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7013"/>
            <a:ext cx="12192000" cy="5800987"/>
          </a:xfrm>
        </p:spPr>
        <p:txBody>
          <a:bodyPr>
            <a:normAutofit fontScale="62500" lnSpcReduction="20000"/>
          </a:bodyPr>
          <a:lstStyle/>
          <a:p>
            <a:pPr marL="36900" indent="0">
              <a:buNone/>
            </a:pPr>
            <a:r>
              <a:rPr lang="en-GB" b="1" u="sng" dirty="0">
                <a:effectLst/>
              </a:rPr>
              <a:t>Secondary Sources</a:t>
            </a:r>
            <a:endParaRPr lang="en-GB" dirty="0">
              <a:effectLst/>
            </a:endParaRPr>
          </a:p>
          <a:p>
            <a:pPr marL="36900" indent="0">
              <a:buNone/>
            </a:pPr>
            <a:r>
              <a:rPr lang="en-GB" dirty="0">
                <a:effectLst/>
              </a:rPr>
              <a:t>@AuschwitzMuseum (2020) </a:t>
            </a:r>
            <a:r>
              <a:rPr lang="en-GB" i="1" dirty="0">
                <a:effectLst/>
              </a:rPr>
              <a:t>Auschwitz Memorial (@AuschwitzMuseum) / Twitter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Twitter</a:t>
            </a:r>
            <a:r>
              <a:rPr lang="en-GB" dirty="0">
                <a:effectLst/>
              </a:rPr>
              <a:t>. Available at: </a:t>
            </a:r>
            <a:r>
              <a:rPr lang="en-GB" u="sng" dirty="0">
                <a:effectLst/>
                <a:hlinkClick r:id="rId2"/>
              </a:rPr>
              <a:t>https://twitter.com/AuschwitzMuseum</a:t>
            </a:r>
            <a:r>
              <a:rPr lang="en-GB" dirty="0">
                <a:effectLst/>
              </a:rPr>
              <a:t> (Accessed: 11 December 	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Bafta (2016) </a:t>
            </a:r>
            <a:r>
              <a:rPr lang="en-GB" i="1" dirty="0">
                <a:effectLst/>
              </a:rPr>
              <a:t>Britain’s Forgotten Slave Owners wins factual award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ITV News</a:t>
            </a:r>
            <a:r>
              <a:rPr lang="en-GB" dirty="0">
                <a:effectLst/>
              </a:rPr>
              <a:t>. Available at: </a:t>
            </a:r>
            <a:r>
              <a:rPr lang="en-GB" u="sng" dirty="0">
                <a:effectLst/>
                <a:hlinkClick r:id="rId3"/>
              </a:rPr>
              <a:t>https://www.itv.com/news/update/2016-05-08/</a:t>
            </a:r>
            <a:r>
              <a:rPr lang="en-GB" dirty="0">
                <a:effectLst/>
                <a:hlinkClick r:id="rId3"/>
              </a:rPr>
              <a:t>britains-forgotten-slave-owners-wins </a:t>
            </a:r>
            <a:r>
              <a:rPr lang="en-GB" dirty="0">
                <a:effectLst/>
              </a:rPr>
              <a:t>	</a:t>
            </a:r>
            <a:r>
              <a:rPr lang="en-GB" dirty="0">
                <a:effectLst/>
                <a:hlinkClick r:id="rId3"/>
              </a:rPr>
              <a:t>s</a:t>
            </a:r>
            <a:r>
              <a:rPr lang="en-GB" dirty="0">
                <a:effectLst/>
                <a:hlinkClick r:id="rId3"/>
              </a:rPr>
              <a:t>pecialist-factual-award</a:t>
            </a:r>
            <a:r>
              <a:rPr lang="en-GB" u="sng" dirty="0">
                <a:effectLst/>
                <a:hlinkClick r:id="rId3"/>
              </a:rPr>
              <a:t>/</a:t>
            </a:r>
            <a:r>
              <a:rPr lang="en-GB" dirty="0">
                <a:effectLst/>
              </a:rPr>
              <a:t> (Accessed: 10 December 2020).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Catalani</a:t>
            </a:r>
            <a:r>
              <a:rPr lang="en-GB" dirty="0">
                <a:effectLst/>
              </a:rPr>
              <a:t>, A. (11.01.2013) ‘Inheriting slavery: making sense of a difficult heritage.’, </a:t>
            </a:r>
            <a:r>
              <a:rPr lang="en-GB" i="1" dirty="0">
                <a:effectLst/>
              </a:rPr>
              <a:t>Journal of Heritage Tourism</a:t>
            </a:r>
            <a:r>
              <a:rPr lang="en-GB" dirty="0">
                <a:effectLst/>
              </a:rPr>
              <a:t>, 8(4), pp. 337–347.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Gwyn, M. (2012) ‘Wales and the memorialisation of slavery in 2007’, </a:t>
            </a:r>
            <a:r>
              <a:rPr lang="en-GB" i="1" dirty="0">
                <a:effectLst/>
              </a:rPr>
              <a:t>Atlantic Studies</a:t>
            </a:r>
            <a:r>
              <a:rPr lang="en-GB" dirty="0">
                <a:effectLst/>
              </a:rPr>
              <a:t>, 9(3), pp. 299–318. </a:t>
            </a:r>
            <a:r>
              <a:rPr lang="en-GB" dirty="0" err="1">
                <a:effectLst/>
              </a:rPr>
              <a:t>doi</a:t>
            </a:r>
            <a:r>
              <a:rPr lang="en-GB" dirty="0">
                <a:effectLst/>
              </a:rPr>
              <a:t>: </a:t>
            </a:r>
            <a:r>
              <a:rPr lang="en-GB" u="sng" dirty="0">
                <a:effectLst/>
                <a:hlinkClick r:id="rId4"/>
              </a:rPr>
              <a:t>10.1080/14788810.2012.688629</a:t>
            </a:r>
            <a:r>
              <a:rPr lang="en-GB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Hannedatter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Sontum</a:t>
            </a:r>
            <a:r>
              <a:rPr lang="en-GB" dirty="0">
                <a:effectLst/>
              </a:rPr>
              <a:t>, K. (2018) ‘The co-production of difference? Exploring urban youths’ negotiations of identity in meeting with difficult heritage of human 	classification’, </a:t>
            </a:r>
            <a:r>
              <a:rPr lang="en-GB" i="1" dirty="0">
                <a:effectLst/>
              </a:rPr>
              <a:t>Museums &amp; social issues</a:t>
            </a:r>
            <a:r>
              <a:rPr lang="en-GB" dirty="0">
                <a:effectLst/>
              </a:rPr>
              <a:t>, 13(2), pp. 43–57. </a:t>
            </a:r>
            <a:r>
              <a:rPr lang="en-GB" dirty="0" err="1">
                <a:effectLst/>
              </a:rPr>
              <a:t>doi</a:t>
            </a:r>
            <a:r>
              <a:rPr lang="en-GB" dirty="0">
                <a:effectLst/>
              </a:rPr>
              <a:t>: </a:t>
            </a:r>
            <a:r>
              <a:rPr lang="en-GB" u="sng" dirty="0">
                <a:effectLst/>
                <a:hlinkClick r:id="rId5"/>
              </a:rPr>
              <a:t>10.1080/15596893.2018.1603031</a:t>
            </a:r>
            <a:r>
              <a:rPr lang="en-GB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Hirsch, A. (2019) </a:t>
            </a:r>
            <a:r>
              <a:rPr lang="en-GB" i="1" dirty="0">
                <a:effectLst/>
              </a:rPr>
              <a:t>Britain was built on the backs of slaves. A memorial is the least they deserve.</a:t>
            </a:r>
            <a:r>
              <a:rPr lang="en-GB" dirty="0">
                <a:effectLst/>
              </a:rPr>
              <a:t> Available at: 	</a:t>
            </a:r>
            <a:r>
              <a:rPr lang="en-GB" u="sng" dirty="0">
                <a:effectLst/>
                <a:hlinkClick r:id="rId6"/>
              </a:rPr>
              <a:t>https://www.theguardian.com/commentisfree/2019/oct/23/memorial-2007-enslaved-africans-black-history-britain</a:t>
            </a:r>
            <a:r>
              <a:rPr lang="en-GB" dirty="0">
                <a:effectLst/>
              </a:rPr>
              <a:t> (Accessed: 9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History (2017) </a:t>
            </a:r>
            <a:r>
              <a:rPr lang="en-GB" i="1" dirty="0">
                <a:effectLst/>
              </a:rPr>
              <a:t>Roots: The Middle Passage | History</a:t>
            </a:r>
            <a:r>
              <a:rPr lang="en-GB" dirty="0">
                <a:effectLst/>
              </a:rPr>
              <a:t>. (Roots). Available at: </a:t>
            </a:r>
            <a:r>
              <a:rPr lang="en-GB" u="sng" dirty="0">
                <a:effectLst/>
                <a:hlinkClick r:id="rId7"/>
              </a:rPr>
              <a:t>https://www.youtube.com/watch?v=0IJrhQE6DZk&amp;t=62s</a:t>
            </a:r>
            <a:r>
              <a:rPr lang="en-GB" dirty="0">
                <a:effectLst/>
              </a:rPr>
              <a:t> (Accessed: 10 December 2020).</a:t>
            </a:r>
            <a:r>
              <a:rPr lang="en-GB" i="1" dirty="0">
                <a:effectLst/>
              </a:rPr>
              <a:t> </a:t>
            </a:r>
            <a:endParaRPr lang="en-GB" dirty="0">
              <a:effectLst/>
            </a:endParaRPr>
          </a:p>
          <a:p>
            <a:pPr marL="36900" indent="0">
              <a:buNone/>
            </a:pPr>
            <a:r>
              <a:rPr lang="en-GB" dirty="0">
                <a:effectLst/>
              </a:rPr>
              <a:t>Macdonald, S. (2015) ‘Is “Difficult Heritage” Still “Difficult”?: Why Public Acknowledgment of Past Perpetration May No Longer Be So Unsettling to Collective 	Identities’, </a:t>
            </a:r>
            <a:r>
              <a:rPr lang="en-GB" i="1" dirty="0">
                <a:effectLst/>
              </a:rPr>
              <a:t>Museum International</a:t>
            </a:r>
            <a:r>
              <a:rPr lang="en-GB" dirty="0">
                <a:effectLst/>
              </a:rPr>
              <a:t>, 67(1–4), pp. 6–22. </a:t>
            </a:r>
            <a:r>
              <a:rPr lang="en-GB" dirty="0" err="1">
                <a:effectLst/>
              </a:rPr>
              <a:t>doi</a:t>
            </a:r>
            <a:r>
              <a:rPr lang="en-GB" dirty="0">
                <a:effectLst/>
              </a:rPr>
              <a:t>: </a:t>
            </a:r>
            <a:r>
              <a:rPr lang="en-GB" u="sng" dirty="0">
                <a:effectLst/>
                <a:hlinkClick r:id="rId8"/>
              </a:rPr>
              <a:t>10.1111/muse.12078</a:t>
            </a:r>
            <a:r>
              <a:rPr lang="en-GB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Mangan, L. (2015) ‘Britain’s Forgotten Slave Owners review: “a vivid picture of the spread of slavery profits”’, </a:t>
            </a:r>
            <a:r>
              <a:rPr lang="en-GB" i="1" dirty="0">
                <a:effectLst/>
              </a:rPr>
              <a:t>The Guardian</a:t>
            </a:r>
            <a:r>
              <a:rPr lang="en-GB" dirty="0">
                <a:effectLst/>
              </a:rPr>
              <a:t>, 23 July. Available at: 	</a:t>
            </a:r>
            <a:r>
              <a:rPr lang="en-GB" u="sng" dirty="0">
                <a:effectLst/>
                <a:hlinkClick r:id="rId9"/>
              </a:rPr>
              <a:t>https://www.theguardian.com/tv-and-radio/2015/jul/23/britains-forgotten-slave-owners-review</a:t>
            </a:r>
            <a:r>
              <a:rPr lang="en-GB" dirty="0">
                <a:effectLst/>
              </a:rPr>
              <a:t> (Accessed: 10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Logan, W. S. and Reeves, K. (2009) </a:t>
            </a:r>
            <a:r>
              <a:rPr lang="en-GB" i="1" dirty="0">
                <a:effectLst/>
              </a:rPr>
              <a:t>Places of pain and shame: dealing with ‘difficult heritage’</a:t>
            </a:r>
            <a:r>
              <a:rPr lang="en-GB" dirty="0">
                <a:effectLst/>
              </a:rPr>
              <a:t>. Milton Park, Abingdon, Oxon: Routledge (Key issues in cultural heritage).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Macdonald, S. (2013) </a:t>
            </a:r>
            <a:r>
              <a:rPr lang="en-GB" i="1" dirty="0" err="1">
                <a:effectLst/>
              </a:rPr>
              <a:t>Memorylands</a:t>
            </a:r>
            <a:r>
              <a:rPr lang="en-GB" i="1" dirty="0">
                <a:effectLst/>
              </a:rPr>
              <a:t>: Heritage and Identity in Europe Today</a:t>
            </a:r>
            <a:r>
              <a:rPr lang="en-GB" dirty="0">
                <a:effectLst/>
              </a:rPr>
              <a:t>. Routledge.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Lee, S. (2020) ‘“We will not give up on London slavery memorial”’, </a:t>
            </a:r>
            <a:r>
              <a:rPr lang="en-GB" i="1" dirty="0">
                <a:effectLst/>
              </a:rPr>
              <a:t>BBC News</a:t>
            </a:r>
            <a:r>
              <a:rPr lang="en-GB" dirty="0">
                <a:effectLst/>
              </a:rPr>
              <a:t>, 10 June. Available at: </a:t>
            </a:r>
            <a:r>
              <a:rPr lang="en-GB" u="sng" dirty="0">
                <a:effectLst/>
                <a:hlinkClick r:id="rId10"/>
              </a:rPr>
              <a:t>https://www.bbc.com/news/uk-england-london-52995586</a:t>
            </a:r>
            <a:r>
              <a:rPr lang="en-GB" dirty="0">
                <a:effectLst/>
              </a:rPr>
              <a:t> (Accessed: 	9 December 2020).</a:t>
            </a:r>
          </a:p>
          <a:p>
            <a:pPr marL="36900" indent="0">
              <a:buNone/>
            </a:pPr>
            <a:r>
              <a:rPr lang="en-GB" i="1" dirty="0">
                <a:effectLst/>
              </a:rPr>
              <a:t>Legacies of Slavery and Abolition in Listed Places | Historic England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National Heritage</a:t>
            </a:r>
            <a:r>
              <a:rPr lang="en-GB" dirty="0">
                <a:effectLst/>
              </a:rPr>
              <a:t>. Available at: </a:t>
            </a:r>
            <a:r>
              <a:rPr lang="en-GB" u="sng" dirty="0">
                <a:effectLst/>
                <a:hlinkClick r:id="rId11"/>
              </a:rPr>
              <a:t>http://historicengland.org.uk/research/inclusive-heritage/</a:t>
            </a:r>
            <a:r>
              <a:rPr lang="en-GB" dirty="0">
                <a:effectLst/>
                <a:hlinkClick r:id="rId11"/>
              </a:rPr>
              <a:t>the-slave-trade-and-abolition</a:t>
            </a:r>
            <a:r>
              <a:rPr lang="en-GB" u="sng" dirty="0">
                <a:effectLst/>
                <a:hlinkClick r:id="rId11"/>
              </a:rPr>
              <a:t>/legacies-of-slavery-and-abolition-in-listed-places/</a:t>
            </a:r>
            <a:r>
              <a:rPr lang="en-GB" u="sng" dirty="0">
                <a:effectLst/>
              </a:rPr>
              <a:t> (Accessed: 8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Wade, M. (2010) ‘A landscape artist in the city’. Available at: </a:t>
            </a:r>
            <a:r>
              <a:rPr lang="en-GB" u="sng" dirty="0">
                <a:effectLst/>
                <a:hlinkClick r:id="rId12"/>
              </a:rPr>
              <a:t>https://www.thetimes.co.uk/article/a-landscape-artist-in-the-city-jvmttlkvnjl</a:t>
            </a:r>
            <a:r>
              <a:rPr lang="en-GB" dirty="0">
                <a:effectLst/>
              </a:rPr>
              <a:t> (Accessed: 9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Watson, S. (03.01.2019) ‘The British Museum and the Royal Academy; cultural politics and the nation state in the eighteenth century.’, </a:t>
            </a:r>
            <a:r>
              <a:rPr lang="en-GB" i="1" dirty="0">
                <a:effectLst/>
              </a:rPr>
              <a:t>Museum &amp; Society</a:t>
            </a:r>
            <a:r>
              <a:rPr lang="en-GB" dirty="0">
                <a:effectLst/>
              </a:rPr>
              <a:t>, 17(1), pp. 66–83.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F764B5-1169-4448-BFDE-FBC52B85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10</a:t>
            </a:fld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213087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C88E-0C35-4677-868D-7D93C4BD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6638"/>
            <a:ext cx="10353762" cy="855677"/>
          </a:xfrm>
        </p:spPr>
        <p:txBody>
          <a:bodyPr>
            <a:noAutofit/>
          </a:bodyPr>
          <a:lstStyle/>
          <a:p>
            <a:r>
              <a:rPr lang="en-GB" sz="600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409E-BF42-4FFC-91BA-48232113D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2316"/>
            <a:ext cx="12192000" cy="5975683"/>
          </a:xfrm>
        </p:spPr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r>
              <a:rPr lang="en-GB" b="1" u="sng" dirty="0">
                <a:effectLst/>
              </a:rPr>
              <a:t>Images</a:t>
            </a:r>
            <a:endParaRPr lang="en-GB" dirty="0">
              <a:effectLst/>
            </a:endParaRPr>
          </a:p>
          <a:p>
            <a:pPr marL="36900" indent="0">
              <a:buNone/>
            </a:pPr>
            <a:r>
              <a:rPr lang="en-GB" dirty="0" err="1">
                <a:effectLst/>
              </a:rPr>
              <a:t>CrowdFunder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Stories - Stories | Crowdfunder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Crowdfunder UK</a:t>
            </a:r>
            <a:r>
              <a:rPr lang="en-GB" dirty="0">
                <a:effectLst/>
              </a:rPr>
              <a:t>. Available at: </a:t>
            </a:r>
            <a:r>
              <a:rPr lang="en-GB" u="sng" dirty="0">
                <a:effectLst/>
                <a:hlinkClick r:id="rId2"/>
              </a:rPr>
              <a:t>https://www.crowdfunder.co.uk/stories/category/all</a:t>
            </a:r>
            <a:r>
              <a:rPr lang="en-GB" dirty="0">
                <a:effectLst/>
              </a:rPr>
              <a:t> 	(Accessed: 7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Garland, C. and Klein, H. S. (1985) ‘The Allotment of Space for Slaves aboard Eighteenth-Century British Slave Ships’, </a:t>
            </a:r>
            <a:r>
              <a:rPr lang="en-GB" i="1" dirty="0">
                <a:effectLst/>
              </a:rPr>
              <a:t>The William and Mary Quarterly</a:t>
            </a:r>
            <a:r>
              <a:rPr lang="en-GB" dirty="0">
                <a:effectLst/>
              </a:rPr>
              <a:t>, 42(2), pp. 238–248. </a:t>
            </a:r>
            <a:r>
              <a:rPr lang="en-GB" dirty="0" err="1">
                <a:effectLst/>
              </a:rPr>
              <a:t>doi</a:t>
            </a:r>
            <a:r>
              <a:rPr lang="en-GB" dirty="0">
                <a:effectLst/>
              </a:rPr>
              <a:t>: </a:t>
            </a:r>
            <a:r>
              <a:rPr lang="en-GB" u="sng" dirty="0">
                <a:effectLst/>
                <a:hlinkClick r:id="rId3"/>
              </a:rPr>
              <a:t>10.2307/1920430</a:t>
            </a:r>
            <a:r>
              <a:rPr lang="en-GB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Glossop, J. (2010) </a:t>
            </a:r>
            <a:r>
              <a:rPr lang="en-GB" i="1" dirty="0">
                <a:effectLst/>
              </a:rPr>
              <a:t>A landscape artist in the city | The Times</a:t>
            </a:r>
            <a:r>
              <a:rPr lang="en-GB" dirty="0">
                <a:effectLst/>
              </a:rPr>
              <a:t>. Available at: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	</a:t>
            </a:r>
            <a:r>
              <a:rPr lang="en-GB" u="sng" dirty="0">
                <a:effectLst/>
                <a:hlinkClick r:id="rId4"/>
              </a:rPr>
              <a:t>https://www.thetimes.co.uk/article/a-landscape-artist-in-	the-city-</a:t>
            </a:r>
            <a:r>
              <a:rPr lang="en-GB" u="sng" dirty="0" err="1">
                <a:effectLst/>
                <a:hlinkClick r:id="rId4"/>
              </a:rPr>
              <a:t>jvmttlkvnjl</a:t>
            </a:r>
            <a:r>
              <a:rPr lang="en-GB" dirty="0">
                <a:effectLst/>
              </a:rPr>
              <a:t> (Accessed: 10 December 2020).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KindPng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Social Media Logos PNG Images, Free Transparent Social Media Logos Download - </a:t>
            </a:r>
            <a:r>
              <a:rPr lang="en-GB" i="1" dirty="0" err="1">
                <a:effectLst/>
              </a:rPr>
              <a:t>KindPNG</a:t>
            </a:r>
            <a:r>
              <a:rPr lang="en-GB" dirty="0">
                <a:effectLst/>
              </a:rPr>
              <a:t>. Available at: 	</a:t>
            </a:r>
            <a:r>
              <a:rPr lang="en-GB" u="sng" dirty="0">
                <a:effectLst/>
                <a:hlinkClick r:id="rId5"/>
              </a:rPr>
              <a:t>https://www.kindpng.com/free/social-media-logos/</a:t>
            </a:r>
            <a:r>
              <a:rPr lang="en-GB" dirty="0">
                <a:effectLst/>
              </a:rPr>
              <a:t> (Accessed: 11 December 2020).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Lee, J. W. (2020) ‘Demystifying Hollywood Walk of Fame: “You Cannot Just Buy a Star”’, </a:t>
            </a:r>
            <a:r>
              <a:rPr lang="en-GB" i="1" dirty="0">
                <a:effectLst/>
              </a:rPr>
              <a:t>Variety</a:t>
            </a:r>
            <a:r>
              <a:rPr lang="en-GB" dirty="0">
                <a:effectLst/>
              </a:rPr>
              <a:t>, 3 September. Available at: 	</a:t>
            </a:r>
            <a:r>
              <a:rPr lang="en-GB" u="sng" dirty="0">
                <a:effectLst/>
                <a:hlinkClick r:id="rId6"/>
              </a:rPr>
              <a:t>https://variety.com/2020/film/news/hollywood-walk-of-fame-cant-buy-star-1234758589/</a:t>
            </a:r>
            <a:r>
              <a:rPr lang="en-GB" dirty="0">
                <a:effectLst/>
              </a:rPr>
              <a:t> (Accessed: 11 December 2020).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Peselmann</a:t>
            </a:r>
            <a:r>
              <a:rPr lang="en-GB" dirty="0">
                <a:effectLst/>
              </a:rPr>
              <a:t>, A. (2012) ‘William Logan and Keir Reeves , Places of Pain and Shame: Dealing with “Difficult Heritage”’, 	</a:t>
            </a:r>
            <a:r>
              <a:rPr lang="en-GB" i="1" dirty="0">
                <a:effectLst/>
              </a:rPr>
              <a:t>Anthropological journal of European cultures</a:t>
            </a:r>
            <a:r>
              <a:rPr lang="en-GB" dirty="0">
                <a:effectLst/>
              </a:rPr>
              <a:t>, 21(1), pp. 146-. </a:t>
            </a:r>
            <a:r>
              <a:rPr lang="en-GB" dirty="0" err="1">
                <a:effectLst/>
              </a:rPr>
              <a:t>doi</a:t>
            </a:r>
            <a:r>
              <a:rPr lang="en-GB" dirty="0">
                <a:effectLst/>
              </a:rPr>
              <a:t>: </a:t>
            </a:r>
            <a:r>
              <a:rPr lang="en-GB" u="sng" dirty="0">
                <a:effectLst/>
                <a:hlinkClick r:id="rId7"/>
              </a:rPr>
              <a:t>10.3167/ajec.2012.210109</a:t>
            </a:r>
            <a:r>
              <a:rPr lang="en-GB" dirty="0">
                <a:effectLst/>
              </a:rPr>
              <a:t>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Siddique, H., Morris, S. and Parveen, N. (2020) ‘Calls for national museum to document UK’s role in slave trade’, </a:t>
            </a:r>
            <a:r>
              <a:rPr lang="en-GB" i="1" dirty="0">
                <a:effectLst/>
              </a:rPr>
              <a:t>The Guardian</a:t>
            </a:r>
            <a:r>
              <a:rPr lang="en-GB" dirty="0">
                <a:effectLst/>
              </a:rPr>
              <a:t>, 14 	June. Available at: 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	</a:t>
            </a:r>
            <a:r>
              <a:rPr lang="en-GB" u="sng" dirty="0">
                <a:effectLst/>
                <a:hlinkClick r:id="rId8"/>
              </a:rPr>
              <a:t>https://www.theguardian.com/world/2020/jun/14/bame-leaders-call-museum-set-up-document-uk-racist-legacy</a:t>
            </a:r>
            <a:r>
              <a:rPr lang="en-GB" dirty="0">
                <a:effectLst/>
              </a:rPr>
              <a:t> 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	(Accessed: 7 December 2020).</a:t>
            </a:r>
          </a:p>
          <a:p>
            <a:pPr marL="36900" indent="0">
              <a:buNone/>
            </a:pPr>
            <a:r>
              <a:rPr lang="en-GB" i="1" dirty="0">
                <a:effectLst/>
              </a:rPr>
              <a:t>Silver grey Paving slab (L)595mm (W)295mm | DIY at B&amp;Q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B&amp;Q</a:t>
            </a:r>
            <a:r>
              <a:rPr lang="en-GB" dirty="0">
                <a:effectLst/>
              </a:rPr>
              <a:t>. Available at: 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	</a:t>
            </a:r>
            <a:r>
              <a:rPr lang="en-GB" u="sng" dirty="0">
                <a:effectLst/>
                <a:hlinkClick r:id="rId9"/>
              </a:rPr>
              <a:t>http://www.diy.com/departments/</a:t>
            </a:r>
            <a:r>
              <a:rPr lang="en-GB" dirty="0">
                <a:effectLst/>
                <a:hlinkClick r:id="rId9"/>
              </a:rPr>
              <a:t>silver-greypaving-slab-l-595mm-w-295mm</a:t>
            </a:r>
            <a:r>
              <a:rPr lang="en-GB" u="sng" dirty="0">
                <a:effectLst/>
                <a:hlinkClick r:id="rId9"/>
              </a:rPr>
              <a:t>/5015111379599_BQ.prd</a:t>
            </a:r>
            <a:r>
              <a:rPr lang="en-GB" dirty="0">
                <a:effectLst/>
              </a:rPr>
              <a:t> (Accessed: 10 December 	2020).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VectorStock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Adult Footprints Vector Images (over 130)</a:t>
            </a:r>
            <a:r>
              <a:rPr lang="en-GB" dirty="0">
                <a:effectLst/>
              </a:rPr>
              <a:t>, </a:t>
            </a:r>
            <a:r>
              <a:rPr lang="en-GB" i="1" dirty="0" err="1">
                <a:effectLst/>
              </a:rPr>
              <a:t>VectorStock</a:t>
            </a:r>
            <a:r>
              <a:rPr lang="en-GB" dirty="0">
                <a:effectLst/>
              </a:rPr>
              <a:t>. Available at: </a:t>
            </a:r>
            <a:r>
              <a:rPr lang="en-GB" u="sng" dirty="0">
                <a:effectLst/>
                <a:hlinkClick r:id="rId10"/>
              </a:rPr>
              <a:t>royalty-free-vectors/adult-</a:t>
            </a:r>
            <a:r>
              <a:rPr lang="en-GB" u="sng" dirty="0" err="1">
                <a:effectLst/>
                <a:hlinkClick r:id="rId10"/>
              </a:rPr>
              <a:t>footprintsvectors</a:t>
            </a:r>
            <a:r>
              <a:rPr lang="en-GB" dirty="0">
                <a:effectLst/>
              </a:rPr>
              <a:t> 	(Accessed: 9 December 2020).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F764B5-1169-4448-BFDE-FBC52B85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DF28FB93-0A08-4E7D-8E63-9EFA29F1E093}" type="slidenum">
              <a:rPr lang="en-US" sz="1800" smtClean="0"/>
              <a:pPr/>
              <a:t>11</a:t>
            </a:fld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319085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E8B826"/>
      </a:accent1>
      <a:accent2>
        <a:srgbClr val="E2CA72"/>
      </a:accent2>
      <a:accent3>
        <a:srgbClr val="BD723B"/>
      </a:accent3>
      <a:accent4>
        <a:srgbClr val="AE9376"/>
      </a:accent4>
      <a:accent5>
        <a:srgbClr val="A77F41"/>
      </a:accent5>
      <a:accent6>
        <a:srgbClr val="A1AE79"/>
      </a:accent6>
      <a:hlink>
        <a:srgbClr val="F1D06A"/>
      </a:hlink>
      <a:folHlink>
        <a:srgbClr val="EDDCA8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D5CBAF11-69B7-47EA-BC01-41F77058C2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73159165EAA34F9C9B3EE9F52511FE" ma:contentTypeVersion="9" ma:contentTypeDescription="Create a new document." ma:contentTypeScope="" ma:versionID="89d86659d75383ead29456a1e5c9d7bc">
  <xsd:schema xmlns:xsd="http://www.w3.org/2001/XMLSchema" xmlns:xs="http://www.w3.org/2001/XMLSchema" xmlns:p="http://schemas.microsoft.com/office/2006/metadata/properties" xmlns:ns3="efa9d651-39c0-4d22-8fcb-f0236f90333c" targetNamespace="http://schemas.microsoft.com/office/2006/metadata/properties" ma:root="true" ma:fieldsID="5ac5424ac53ac7bb69335b3e4418f80d" ns3:_="">
    <xsd:import namespace="efa9d651-39c0-4d22-8fcb-f0236f90333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a9d651-39c0-4d22-8fcb-f0236f903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5291840-F1F2-4BD6-8125-30685378C0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fa9d651-39c0-4d22-8fcb-f0236f90333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97E286-603F-4F4B-AAE8-977F0271260B}">
  <ds:schemaRefs>
    <ds:schemaRef ds:uri="http://schemas.openxmlformats.org/package/2006/metadata/core-properties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efa9d651-39c0-4d22-8fcb-f0236f90333c"/>
    <ds:schemaRef ds:uri="http://purl.org/dc/elements/1.1/"/>
    <ds:schemaRef ds:uri="http://schemas.microsoft.com/office/2006/documentManagement/typ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948ABD4-E4D0-4C27-A94B-BE466FFE0F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2546</TotalTime>
  <Words>1801</Words>
  <Application>Microsoft Office PowerPoint</Application>
  <PresentationFormat>Widescreen</PresentationFormat>
  <Paragraphs>151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Calisto MT</vt:lpstr>
      <vt:lpstr>Wingdings 2</vt:lpstr>
      <vt:lpstr>Slate</vt:lpstr>
      <vt:lpstr>Representation and Reconstruction of Narratives that Shackle our Past.  </vt:lpstr>
      <vt:lpstr>Portfolio Outline</vt:lpstr>
      <vt:lpstr>Background and Context</vt:lpstr>
      <vt:lpstr>Research and Methodology</vt:lpstr>
      <vt:lpstr>PowerPoint Presentation</vt:lpstr>
      <vt:lpstr>New Designs</vt:lpstr>
      <vt:lpstr>Final Designs</vt:lpstr>
      <vt:lpstr>Summary </vt:lpstr>
      <vt:lpstr>Bibliography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Representation and Reconstruction of Narratives that Shackle our Past.</dc:title>
  <dc:creator>Lee Perks</dc:creator>
  <cp:lastModifiedBy>Lee David Perkins (1711094)</cp:lastModifiedBy>
  <cp:revision>32</cp:revision>
  <dcterms:created xsi:type="dcterms:W3CDTF">2020-12-06T12:01:15Z</dcterms:created>
  <dcterms:modified xsi:type="dcterms:W3CDTF">2020-12-11T12:22:30Z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0x0101008373159165EAA34F9C9B3EE9F52511FE</vt:lpwstr>
  </property>
</Properties>
</file>