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2"/>
  </p:notesMasterIdLst>
  <p:sldIdLst>
    <p:sldId id="256" r:id="rId2"/>
    <p:sldId id="257" r:id="rId3"/>
    <p:sldId id="259" r:id="rId4"/>
    <p:sldId id="260" r:id="rId5"/>
    <p:sldId id="261" r:id="rId6"/>
    <p:sldId id="262" r:id="rId7"/>
    <p:sldId id="263" r:id="rId8"/>
    <p:sldId id="264" r:id="rId9"/>
    <p:sldId id="265" r:id="rId10"/>
    <p:sldId id="266"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69617" autoAdjust="0"/>
  </p:normalViewPr>
  <p:slideViewPr>
    <p:cSldViewPr snapToGrid="0">
      <p:cViewPr varScale="1">
        <p:scale>
          <a:sx n="91" d="100"/>
          <a:sy n="91" d="100"/>
        </p:scale>
        <p:origin x="1637"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BB37EFB-BE5D-4830-A3D1-20CBC6C348BF}" type="datetimeFigureOut">
              <a:rPr lang="en-GB" smtClean="0"/>
              <a:t>07/11/2018</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AE0104-0220-4646-A0B7-3CBC21877604}" type="slidenum">
              <a:rPr lang="en-GB" smtClean="0"/>
              <a:t>‹#›</a:t>
            </a:fld>
            <a:endParaRPr lang="en-GB"/>
          </a:p>
        </p:txBody>
      </p:sp>
    </p:spTree>
    <p:extLst>
      <p:ext uri="{BB962C8B-B14F-4D97-AF65-F5344CB8AC3E}">
        <p14:creationId xmlns:p14="http://schemas.microsoft.com/office/powerpoint/2010/main" val="14321960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8AE0104-0220-4646-A0B7-3CBC21877604}" type="slidenum">
              <a:rPr lang="en-GB" smtClean="0"/>
              <a:t>1</a:t>
            </a:fld>
            <a:endParaRPr lang="en-GB"/>
          </a:p>
        </p:txBody>
      </p:sp>
    </p:spTree>
    <p:extLst>
      <p:ext uri="{BB962C8B-B14F-4D97-AF65-F5344CB8AC3E}">
        <p14:creationId xmlns:p14="http://schemas.microsoft.com/office/powerpoint/2010/main" val="13883635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When games are adapted into film, and films adapted into video games, a key component to their popularity is lost in translation.</a:t>
            </a:r>
          </a:p>
          <a:p>
            <a:r>
              <a:rPr lang="en-GB" sz="1200" kern="1200" dirty="0">
                <a:solidFill>
                  <a:schemeClr val="tx1"/>
                </a:solidFill>
                <a:effectLst/>
                <a:latin typeface="+mn-lt"/>
                <a:ea typeface="+mn-ea"/>
                <a:cs typeface="+mn-cs"/>
              </a:rPr>
              <a:t>When games are created from films the overall reception is higher on average than when games are adapted into film: adding interactivity adds to the appeal of the world, even if games that tie-in with films are often slated as bad (average scores rarely reach higher than 80%, but don’t fall far below 50% either)</a:t>
            </a:r>
            <a:endParaRPr lang="en-GB" dirty="0"/>
          </a:p>
        </p:txBody>
      </p:sp>
      <p:sp>
        <p:nvSpPr>
          <p:cNvPr id="4" name="Slide Number Placeholder 3"/>
          <p:cNvSpPr>
            <a:spLocks noGrp="1"/>
          </p:cNvSpPr>
          <p:nvPr>
            <p:ph type="sldNum" sz="quarter" idx="5"/>
          </p:nvPr>
        </p:nvSpPr>
        <p:spPr/>
        <p:txBody>
          <a:bodyPr/>
          <a:lstStyle/>
          <a:p>
            <a:fld id="{E8AE0104-0220-4646-A0B7-3CBC21877604}" type="slidenum">
              <a:rPr lang="en-GB" smtClean="0"/>
              <a:t>2</a:t>
            </a:fld>
            <a:endParaRPr lang="en-GB"/>
          </a:p>
        </p:txBody>
      </p:sp>
    </p:spTree>
    <p:extLst>
      <p:ext uri="{BB962C8B-B14F-4D97-AF65-F5344CB8AC3E}">
        <p14:creationId xmlns:p14="http://schemas.microsoft.com/office/powerpoint/2010/main" val="9437298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 highest rated video game-based films on </a:t>
            </a:r>
            <a:r>
              <a:rPr lang="en-GB" sz="1200" i="1" kern="1200" dirty="0">
                <a:solidFill>
                  <a:schemeClr val="tx1"/>
                </a:solidFill>
                <a:effectLst/>
                <a:latin typeface="+mn-lt"/>
                <a:ea typeface="+mn-ea"/>
                <a:cs typeface="+mn-cs"/>
              </a:rPr>
              <a:t>Rotten Tomatoes</a:t>
            </a:r>
            <a:r>
              <a:rPr lang="en-GB" sz="1200" kern="1200" dirty="0">
                <a:solidFill>
                  <a:schemeClr val="tx1"/>
                </a:solidFill>
                <a:effectLst/>
                <a:latin typeface="+mn-lt"/>
                <a:ea typeface="+mn-ea"/>
                <a:cs typeface="+mn-cs"/>
              </a:rPr>
              <a:t> and </a:t>
            </a:r>
            <a:r>
              <a:rPr lang="en-GB" sz="1200" i="1" kern="1200" dirty="0">
                <a:solidFill>
                  <a:schemeClr val="tx1"/>
                </a:solidFill>
                <a:effectLst/>
                <a:latin typeface="+mn-lt"/>
                <a:ea typeface="+mn-ea"/>
                <a:cs typeface="+mn-cs"/>
              </a:rPr>
              <a:t>Metacritic</a:t>
            </a:r>
            <a:r>
              <a:rPr lang="en-GB" sz="1200" kern="1200" dirty="0">
                <a:solidFill>
                  <a:schemeClr val="tx1"/>
                </a:solidFill>
                <a:effectLst/>
                <a:latin typeface="+mn-lt"/>
                <a:ea typeface="+mn-ea"/>
                <a:cs typeface="+mn-cs"/>
              </a:rPr>
              <a:t> exceed the halfway mark for scores on 4 occasions, out of 34 games. When games are adapted into film, the interactivity of the narrative is taken away, as discussed by Torben </a:t>
            </a:r>
            <a:r>
              <a:rPr lang="en-GB" sz="1200" kern="1200" dirty="0" err="1">
                <a:solidFill>
                  <a:schemeClr val="tx1"/>
                </a:solidFill>
                <a:effectLst/>
                <a:latin typeface="+mn-lt"/>
                <a:ea typeface="+mn-ea"/>
                <a:cs typeface="+mn-cs"/>
              </a:rPr>
              <a:t>Grodal</a:t>
            </a:r>
            <a:r>
              <a:rPr lang="en-GB" sz="1200" kern="1200" dirty="0">
                <a:solidFill>
                  <a:schemeClr val="tx1"/>
                </a:solidFill>
                <a:effectLst/>
                <a:latin typeface="+mn-lt"/>
                <a:ea typeface="+mn-ea"/>
                <a:cs typeface="+mn-cs"/>
              </a:rPr>
              <a:t> in </a:t>
            </a:r>
            <a:r>
              <a:rPr lang="en-GB" sz="1200" i="1" kern="1200" dirty="0">
                <a:solidFill>
                  <a:schemeClr val="tx1"/>
                </a:solidFill>
                <a:effectLst/>
                <a:latin typeface="+mn-lt"/>
                <a:ea typeface="+mn-ea"/>
                <a:cs typeface="+mn-cs"/>
              </a:rPr>
              <a:t>Media Entertainment: The Psychology of Its Appeal</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Video Games and the Pleasures of Control</a:t>
            </a:r>
            <a:r>
              <a:rPr lang="en-GB" sz="1200" kern="1200" dirty="0">
                <a:solidFill>
                  <a:schemeClr val="tx1"/>
                </a:solidFill>
                <a:effectLst/>
                <a:latin typeface="+mn-lt"/>
                <a:ea typeface="+mn-ea"/>
                <a:cs typeface="+mn-cs"/>
              </a:rPr>
              <a:t>. In his book he discusses the popularity of video games through the player’s ability to control the outcome and become a part of the narrative, as opposed to the passive viewing of films. Becoming immersed in games through the control exerted through play is what makes video games popular these days.</a:t>
            </a:r>
          </a:p>
          <a:p>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In </a:t>
            </a:r>
            <a:r>
              <a:rPr lang="en-GB" sz="1200" i="1" kern="1200" dirty="0">
                <a:solidFill>
                  <a:schemeClr val="tx1"/>
                </a:solidFill>
                <a:effectLst/>
                <a:latin typeface="+mn-lt"/>
                <a:ea typeface="+mn-ea"/>
                <a:cs typeface="+mn-cs"/>
              </a:rPr>
              <a:t>Playing with Power in Movies, Television, and Video Games</a:t>
            </a:r>
            <a:r>
              <a:rPr lang="en-GB" sz="1200" kern="1200" dirty="0">
                <a:solidFill>
                  <a:schemeClr val="tx1"/>
                </a:solidFill>
                <a:effectLst/>
                <a:latin typeface="+mn-lt"/>
                <a:ea typeface="+mn-ea"/>
                <a:cs typeface="+mn-cs"/>
              </a:rPr>
              <a:t> by Marsha Kinder, it is posed that film is no longer an important pastime (though this was written back in 1991, and the perpetuation of cinema to this day shows that this wasn’t entirely true). She writes that “the history of entertainment is driven by the pleasure principal—the alleviation of boredom and the pursuit of control or mastery” when speaking of her son’s interests. This shows in more recent studies into the spending culture and pastimes of people in modern times: in 2016 the US video game industry generated $30.4 billion in revenue in comparison to $11.38 billion revenue earned in the film industry.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Upon reviewing these figures, it is understandable that the film industry would try and adapt the popular games into film, to try and take back some of the revenue. But, as discussed above, when it comes to ‘alleviating boredom’ video games are more popular, and it is likely attributed to the interact-ability of said games. </a:t>
            </a:r>
            <a:endParaRPr lang="en-GB" dirty="0"/>
          </a:p>
        </p:txBody>
      </p:sp>
      <p:sp>
        <p:nvSpPr>
          <p:cNvPr id="4" name="Slide Number Placeholder 3"/>
          <p:cNvSpPr>
            <a:spLocks noGrp="1"/>
          </p:cNvSpPr>
          <p:nvPr>
            <p:ph type="sldNum" sz="quarter" idx="5"/>
          </p:nvPr>
        </p:nvSpPr>
        <p:spPr/>
        <p:txBody>
          <a:bodyPr/>
          <a:lstStyle/>
          <a:p>
            <a:fld id="{E8AE0104-0220-4646-A0B7-3CBC21877604}" type="slidenum">
              <a:rPr lang="en-GB" smtClean="0"/>
              <a:t>3</a:t>
            </a:fld>
            <a:endParaRPr lang="en-GB"/>
          </a:p>
        </p:txBody>
      </p:sp>
    </p:spTree>
    <p:extLst>
      <p:ext uri="{BB962C8B-B14F-4D97-AF65-F5344CB8AC3E}">
        <p14:creationId xmlns:p14="http://schemas.microsoft.com/office/powerpoint/2010/main" val="15993620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When that interactivity is removed, the story is less engaging and suffers as a result (as seen through the waning scores of films based on video games). A review by Roger Ebert for the video game-based film </a:t>
            </a:r>
            <a:r>
              <a:rPr lang="en-GB" sz="1200" i="1" kern="1200" dirty="0">
                <a:solidFill>
                  <a:schemeClr val="tx1"/>
                </a:solidFill>
                <a:effectLst/>
                <a:latin typeface="+mn-lt"/>
                <a:ea typeface="+mn-ea"/>
                <a:cs typeface="+mn-cs"/>
              </a:rPr>
              <a:t>Doom (2005)</a:t>
            </a:r>
            <a:r>
              <a:rPr lang="en-GB" sz="1200" kern="1200" dirty="0">
                <a:solidFill>
                  <a:schemeClr val="tx1"/>
                </a:solidFill>
                <a:effectLst/>
                <a:latin typeface="+mn-lt"/>
                <a:ea typeface="+mn-ea"/>
                <a:cs typeface="+mn-cs"/>
              </a:rPr>
              <a:t> (based off a popular first-person series of games where the player character fights their way through the hoards of Hell from 1993) pertains to this, saying: “The movie has been inspired by the famous video game. No, I haven’t played it, and I never will, but I know how it is to </a:t>
            </a:r>
            <a:r>
              <a:rPr lang="en-GB" sz="1200" i="1" kern="1200" dirty="0">
                <a:solidFill>
                  <a:schemeClr val="tx1"/>
                </a:solidFill>
                <a:effectLst/>
                <a:latin typeface="+mn-lt"/>
                <a:ea typeface="+mn-ea"/>
                <a:cs typeface="+mn-cs"/>
              </a:rPr>
              <a:t>not</a:t>
            </a:r>
            <a:r>
              <a:rPr lang="en-GB" sz="1200" kern="1200" dirty="0">
                <a:solidFill>
                  <a:schemeClr val="tx1"/>
                </a:solidFill>
                <a:effectLst/>
                <a:latin typeface="+mn-lt"/>
                <a:ea typeface="+mn-ea"/>
                <a:cs typeface="+mn-cs"/>
              </a:rPr>
              <a:t> play it. Because I’ve seen the movie. </a:t>
            </a:r>
            <a:r>
              <a:rPr lang="en-GB" sz="1200" i="1" kern="1200" dirty="0">
                <a:solidFill>
                  <a:schemeClr val="tx1"/>
                </a:solidFill>
                <a:effectLst/>
                <a:latin typeface="+mn-lt"/>
                <a:ea typeface="+mn-ea"/>
                <a:cs typeface="+mn-cs"/>
              </a:rPr>
              <a:t>Doom</a:t>
            </a:r>
            <a:r>
              <a:rPr lang="en-GB" sz="1200" kern="1200" dirty="0">
                <a:solidFill>
                  <a:schemeClr val="tx1"/>
                </a:solidFill>
                <a:effectLst/>
                <a:latin typeface="+mn-lt"/>
                <a:ea typeface="+mn-ea"/>
                <a:cs typeface="+mn-cs"/>
              </a:rPr>
              <a:t> is like some kid came over and is using your computer and won’t let you play”. Once again this implies that while video game stories can be interesting to watch, when the interactivity is taken away it loses much of its charm. It’s not to say the film was bad, only that a lot of what makes it interesting (particularly with the </a:t>
            </a:r>
            <a:r>
              <a:rPr lang="en-GB" sz="1200" i="1" kern="1200" dirty="0">
                <a:solidFill>
                  <a:schemeClr val="tx1"/>
                </a:solidFill>
                <a:effectLst/>
                <a:latin typeface="+mn-lt"/>
                <a:ea typeface="+mn-ea"/>
                <a:cs typeface="+mn-cs"/>
              </a:rPr>
              <a:t>Doom</a:t>
            </a:r>
            <a:r>
              <a:rPr lang="en-GB" sz="1200" i="0" kern="1200" dirty="0">
                <a:solidFill>
                  <a:schemeClr val="tx1"/>
                </a:solidFill>
                <a:effectLst/>
                <a:latin typeface="+mn-lt"/>
                <a:ea typeface="+mn-ea"/>
                <a:cs typeface="+mn-cs"/>
              </a:rPr>
              <a:t> game series)</a:t>
            </a:r>
            <a:r>
              <a:rPr lang="en-GB" sz="1200" kern="1200" dirty="0">
                <a:solidFill>
                  <a:schemeClr val="tx1"/>
                </a:solidFill>
                <a:effectLst/>
                <a:latin typeface="+mn-lt"/>
                <a:ea typeface="+mn-ea"/>
                <a:cs typeface="+mn-cs"/>
              </a:rPr>
              <a:t> is how you play, and watching the action happen without the satisfaction of being a part of it takes away from the overall experience.</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Some films suffer from poor screen writing, such as the </a:t>
            </a:r>
            <a:r>
              <a:rPr lang="en-GB" sz="1200" i="1" kern="1200" dirty="0">
                <a:solidFill>
                  <a:schemeClr val="tx1"/>
                </a:solidFill>
                <a:effectLst/>
                <a:latin typeface="+mn-lt"/>
                <a:ea typeface="+mn-ea"/>
                <a:cs typeface="+mn-cs"/>
              </a:rPr>
              <a:t>Tekken</a:t>
            </a:r>
            <a:r>
              <a:rPr lang="en-GB" sz="1200" kern="1200" dirty="0">
                <a:solidFill>
                  <a:schemeClr val="tx1"/>
                </a:solidFill>
                <a:effectLst/>
                <a:latin typeface="+mn-lt"/>
                <a:ea typeface="+mn-ea"/>
                <a:cs typeface="+mn-cs"/>
              </a:rPr>
              <a:t> film in 2009, which currently holds a 0% rating on </a:t>
            </a:r>
            <a:r>
              <a:rPr lang="en-GB" sz="1200" i="1" kern="1200" dirty="0">
                <a:solidFill>
                  <a:schemeClr val="tx1"/>
                </a:solidFill>
                <a:effectLst/>
                <a:latin typeface="+mn-lt"/>
                <a:ea typeface="+mn-ea"/>
                <a:cs typeface="+mn-cs"/>
              </a:rPr>
              <a:t>Rotten Tomatoes. </a:t>
            </a:r>
            <a:r>
              <a:rPr lang="en-GB" sz="1200" i="0" kern="1200" dirty="0">
                <a:solidFill>
                  <a:schemeClr val="tx1"/>
                </a:solidFill>
                <a:effectLst/>
                <a:latin typeface="+mn-lt"/>
                <a:ea typeface="+mn-ea"/>
                <a:cs typeface="+mn-cs"/>
              </a:rPr>
              <a:t>It is</a:t>
            </a:r>
            <a:r>
              <a:rPr lang="en-GB" sz="1200" kern="1200" dirty="0">
                <a:solidFill>
                  <a:schemeClr val="tx1"/>
                </a:solidFill>
                <a:effectLst/>
                <a:latin typeface="+mn-lt"/>
                <a:ea typeface="+mn-ea"/>
                <a:cs typeface="+mn-cs"/>
              </a:rPr>
              <a:t> said to have suffered due to the lack of collaboration between the film producers and the developers of the game series, as said by director of the series Katsuhiro Harada. This study aims to understand why games are not easily portrayed through the film medium.</a:t>
            </a:r>
          </a:p>
        </p:txBody>
      </p:sp>
      <p:sp>
        <p:nvSpPr>
          <p:cNvPr id="4" name="Slide Number Placeholder 3"/>
          <p:cNvSpPr>
            <a:spLocks noGrp="1"/>
          </p:cNvSpPr>
          <p:nvPr>
            <p:ph type="sldNum" sz="quarter" idx="5"/>
          </p:nvPr>
        </p:nvSpPr>
        <p:spPr/>
        <p:txBody>
          <a:bodyPr/>
          <a:lstStyle/>
          <a:p>
            <a:fld id="{E8AE0104-0220-4646-A0B7-3CBC21877604}" type="slidenum">
              <a:rPr lang="en-GB" smtClean="0"/>
              <a:t>4</a:t>
            </a:fld>
            <a:endParaRPr lang="en-GB"/>
          </a:p>
        </p:txBody>
      </p:sp>
    </p:spTree>
    <p:extLst>
      <p:ext uri="{BB962C8B-B14F-4D97-AF65-F5344CB8AC3E}">
        <p14:creationId xmlns:p14="http://schemas.microsoft.com/office/powerpoint/2010/main" val="40985895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Interactivity seems an integral part of games, yet there is a rising popularity in both eSports (watching teams play competitively in designated games) and the watching of people playing games on YouTube (often referred to as </a:t>
            </a:r>
            <a:r>
              <a:rPr lang="en-GB" sz="1200" i="1" kern="1200" dirty="0">
                <a:solidFill>
                  <a:schemeClr val="tx1"/>
                </a:solidFill>
                <a:effectLst/>
                <a:latin typeface="+mn-lt"/>
                <a:ea typeface="+mn-ea"/>
                <a:cs typeface="+mn-cs"/>
              </a:rPr>
              <a:t>Let’s Play</a:t>
            </a:r>
            <a:r>
              <a:rPr lang="en-GB" sz="1200" kern="1200" dirty="0">
                <a:solidFill>
                  <a:schemeClr val="tx1"/>
                </a:solidFill>
                <a:effectLst/>
                <a:latin typeface="+mn-lt"/>
                <a:ea typeface="+mn-ea"/>
                <a:cs typeface="+mn-cs"/>
              </a:rPr>
              <a:t>). The popularity of eSports is arguably similar to the popularity of regular sports such as football, where viewers identify with specific teams and bond together over the feeling of belonging to a community (as described in an article by Christine </a:t>
            </a:r>
            <a:r>
              <a:rPr lang="en-GB" sz="1200" kern="1200" dirty="0" err="1">
                <a:solidFill>
                  <a:schemeClr val="tx1"/>
                </a:solidFill>
                <a:effectLst/>
                <a:latin typeface="+mn-lt"/>
                <a:ea typeface="+mn-ea"/>
                <a:cs typeface="+mn-cs"/>
              </a:rPr>
              <a:t>Emba</a:t>
            </a:r>
            <a:r>
              <a:rPr lang="en-GB" sz="1200" kern="1200" dirty="0">
                <a:solidFill>
                  <a:schemeClr val="tx1"/>
                </a:solidFill>
                <a:effectLst/>
                <a:latin typeface="+mn-lt"/>
                <a:ea typeface="+mn-ea"/>
                <a:cs typeface="+mn-cs"/>
              </a:rPr>
              <a:t> in the Washington Post titled </a:t>
            </a:r>
            <a:r>
              <a:rPr lang="en-GB" sz="1200" i="1" kern="1200" dirty="0">
                <a:solidFill>
                  <a:schemeClr val="tx1"/>
                </a:solidFill>
                <a:effectLst/>
                <a:latin typeface="+mn-lt"/>
                <a:ea typeface="+mn-ea"/>
                <a:cs typeface="+mn-cs"/>
              </a:rPr>
              <a:t>Why do we care about sports so much?</a:t>
            </a:r>
            <a:r>
              <a:rPr lang="en-GB" sz="1200" kern="1200" dirty="0">
                <a:solidFill>
                  <a:schemeClr val="tx1"/>
                </a:solidFill>
                <a:effectLst/>
                <a:latin typeface="+mn-lt"/>
                <a:ea typeface="+mn-ea"/>
                <a:cs typeface="+mn-cs"/>
              </a:rPr>
              <a:t>). Following a team in a popular sport has been integral to social relationships for centuries (even in Wales, with </a:t>
            </a:r>
            <a:r>
              <a:rPr lang="en-GB" sz="1200" kern="1200" dirty="0" err="1">
                <a:solidFill>
                  <a:schemeClr val="tx1"/>
                </a:solidFill>
                <a:effectLst/>
                <a:latin typeface="+mn-lt"/>
                <a:ea typeface="+mn-ea"/>
                <a:cs typeface="+mn-cs"/>
              </a:rPr>
              <a:t>cnapan</a:t>
            </a:r>
            <a:r>
              <a:rPr lang="en-GB" sz="1200" kern="1200" dirty="0">
                <a:solidFill>
                  <a:schemeClr val="tx1"/>
                </a:solidFill>
                <a:effectLst/>
                <a:latin typeface="+mn-lt"/>
                <a:ea typeface="+mn-ea"/>
                <a:cs typeface="+mn-cs"/>
              </a:rPr>
              <a:t> being a popular sport before rugby and football), but the rise of gaming on YouTube clashes with the theory that taking the interactivity from video games ruins the experience.</a:t>
            </a:r>
          </a:p>
          <a:p>
            <a:endParaRPr lang="en-GB" dirty="0"/>
          </a:p>
        </p:txBody>
      </p:sp>
      <p:sp>
        <p:nvSpPr>
          <p:cNvPr id="4" name="Slide Number Placeholder 3"/>
          <p:cNvSpPr>
            <a:spLocks noGrp="1"/>
          </p:cNvSpPr>
          <p:nvPr>
            <p:ph type="sldNum" sz="quarter" idx="5"/>
          </p:nvPr>
        </p:nvSpPr>
        <p:spPr/>
        <p:txBody>
          <a:bodyPr/>
          <a:lstStyle/>
          <a:p>
            <a:fld id="{E8AE0104-0220-4646-A0B7-3CBC21877604}" type="slidenum">
              <a:rPr lang="en-GB" smtClean="0"/>
              <a:t>5</a:t>
            </a:fld>
            <a:endParaRPr lang="en-GB"/>
          </a:p>
        </p:txBody>
      </p:sp>
    </p:spTree>
    <p:extLst>
      <p:ext uri="{BB962C8B-B14F-4D97-AF65-F5344CB8AC3E}">
        <p14:creationId xmlns:p14="http://schemas.microsoft.com/office/powerpoint/2010/main" val="20531938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Jessy Garza, in an article of </a:t>
            </a:r>
            <a:r>
              <a:rPr lang="en-GB" sz="1200" i="1" kern="1200" dirty="0">
                <a:solidFill>
                  <a:schemeClr val="tx1"/>
                </a:solidFill>
                <a:effectLst/>
                <a:latin typeface="+mn-lt"/>
                <a:ea typeface="+mn-ea"/>
                <a:cs typeface="+mn-cs"/>
              </a:rPr>
              <a:t>ODYSSEY</a:t>
            </a:r>
            <a:r>
              <a:rPr lang="en-GB" sz="1200" kern="1200" dirty="0">
                <a:solidFill>
                  <a:schemeClr val="tx1"/>
                </a:solidFill>
                <a:effectLst/>
                <a:latin typeface="+mn-lt"/>
                <a:ea typeface="+mn-ea"/>
                <a:cs typeface="+mn-cs"/>
              </a:rPr>
              <a:t>, discusses possibilities of why watching other people play games online has become so popular. In her article she writes about the entertainment aspect of these videos, in which the person playing is a part of the entertainment. The example provided is when viewers are watching these individuals playing, it gives off a “comfortable atmosphere as if they’re right there next to you as they play these games”. Thousands of people come to watch these ‘Let’s </a:t>
            </a:r>
            <a:r>
              <a:rPr lang="en-GB" sz="1200" kern="1200" dirty="0" err="1">
                <a:solidFill>
                  <a:schemeClr val="tx1"/>
                </a:solidFill>
                <a:effectLst/>
                <a:latin typeface="+mn-lt"/>
                <a:ea typeface="+mn-ea"/>
                <a:cs typeface="+mn-cs"/>
              </a:rPr>
              <a:t>Play’ers</a:t>
            </a:r>
            <a:r>
              <a:rPr lang="en-GB" sz="1200" kern="1200" dirty="0">
                <a:solidFill>
                  <a:schemeClr val="tx1"/>
                </a:solidFill>
                <a:effectLst/>
                <a:latin typeface="+mn-lt"/>
                <a:ea typeface="+mn-ea"/>
                <a:cs typeface="+mn-cs"/>
              </a:rPr>
              <a:t> reacting to different games despite there being no interactivity with the game itself (though through the advancement of the YouTube’s website, it is now possible to communicate with players as they play live via video ‘streaming’), which puts it at odds as to why films based on video games aren’t popular despite interesting narrative. The interactivity has been taken away and left nothing but story for the viewer, with the addition of simply another person speaking over the game as they play. Referencing back to the negative review of the </a:t>
            </a:r>
            <a:r>
              <a:rPr lang="en-GB" sz="1200" i="1" kern="1200" dirty="0">
                <a:solidFill>
                  <a:schemeClr val="tx1"/>
                </a:solidFill>
                <a:effectLst/>
                <a:latin typeface="+mn-lt"/>
                <a:ea typeface="+mn-ea"/>
                <a:cs typeface="+mn-cs"/>
              </a:rPr>
              <a:t>Doom (2005)</a:t>
            </a:r>
            <a:r>
              <a:rPr lang="en-GB" sz="1200" kern="1200" dirty="0">
                <a:solidFill>
                  <a:schemeClr val="tx1"/>
                </a:solidFill>
                <a:effectLst/>
                <a:latin typeface="+mn-lt"/>
                <a:ea typeface="+mn-ea"/>
                <a:cs typeface="+mn-cs"/>
              </a:rPr>
              <a:t> film by </a:t>
            </a:r>
            <a:r>
              <a:rPr lang="en-GB" sz="1200" kern="1200">
                <a:solidFill>
                  <a:schemeClr val="tx1"/>
                </a:solidFill>
                <a:effectLst/>
                <a:latin typeface="+mn-lt"/>
                <a:ea typeface="+mn-ea"/>
                <a:cs typeface="+mn-cs"/>
              </a:rPr>
              <a:t>Roger Ebert</a:t>
            </a:r>
            <a:r>
              <a:rPr lang="en-GB" sz="1200" kern="1200" dirty="0">
                <a:solidFill>
                  <a:schemeClr val="tx1"/>
                </a:solidFill>
                <a:effectLst/>
                <a:latin typeface="+mn-lt"/>
                <a:ea typeface="+mn-ea"/>
                <a:cs typeface="+mn-cs"/>
              </a:rPr>
              <a:t>, where it felt like watching someone else play, it contrasts against the theory that the popularity of games is because of the interactivity.</a:t>
            </a:r>
          </a:p>
          <a:p>
            <a:endParaRPr lang="en-GB" dirty="0"/>
          </a:p>
        </p:txBody>
      </p:sp>
      <p:sp>
        <p:nvSpPr>
          <p:cNvPr id="4" name="Slide Number Placeholder 3"/>
          <p:cNvSpPr>
            <a:spLocks noGrp="1"/>
          </p:cNvSpPr>
          <p:nvPr>
            <p:ph type="sldNum" sz="quarter" idx="5"/>
          </p:nvPr>
        </p:nvSpPr>
        <p:spPr/>
        <p:txBody>
          <a:bodyPr/>
          <a:lstStyle/>
          <a:p>
            <a:fld id="{E8AE0104-0220-4646-A0B7-3CBC21877604}" type="slidenum">
              <a:rPr lang="en-GB" smtClean="0"/>
              <a:t>6</a:t>
            </a:fld>
            <a:endParaRPr lang="en-GB"/>
          </a:p>
        </p:txBody>
      </p:sp>
    </p:spTree>
    <p:extLst>
      <p:ext uri="{BB962C8B-B14F-4D97-AF65-F5344CB8AC3E}">
        <p14:creationId xmlns:p14="http://schemas.microsoft.com/office/powerpoint/2010/main" val="26139381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To cover the complexity of the subject, and to gain as accurate a response as possible, the testing portion would be split into multiple tests. This is to study the responses to films based on video games and video games based on films: also, whether the same game and film can be enjoyed with other similarly to the situation displayed when people watch an individual playing a game.</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For this test, a short gameplay demo and a short film or animation would be created based on the same story. A completely original story, or one based on an already popular story such as King Arthur, would be suggested, to create as neutral a situation as possible in the experiencing of these pieces of media. Both would be no longer than thirty minutes, to give those participating enough time to familiarise themselves with the material (particularly with the controls and mechanics of the game).</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Two test groups would be required: one group would be shown the game first, and then the film or animation, the other would be given the opposite, before both groups would be asked to express which they preferred and why. They would be shown these media alone, with no audience and no outside stimulus, before giving their responses. The responses of both groups would then be brought together and compared, to see whether the ‘game based off the film’ was better or worse than the ‘film based off the game’. This is to test whether there is an actual problem with changing narrative between the two media, or if it is a biased gained from comparing the follow up to the original.</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The second portion of the test would use pre-existing games, and their corresponding films. One person would play the game while others watch, thereby mimicking the ‘Let’s Play’ scenario, whilst others would watch the film adaptation of the same game. This would test to see if removing the interactivity from the situation is still enjoyable to the audience, and why it’s different to be watching gameplay rather than a film.</a:t>
            </a:r>
          </a:p>
          <a:p>
            <a:endParaRPr lang="en-GB" dirty="0"/>
          </a:p>
        </p:txBody>
      </p:sp>
      <p:sp>
        <p:nvSpPr>
          <p:cNvPr id="4" name="Slide Number Placeholder 3"/>
          <p:cNvSpPr>
            <a:spLocks noGrp="1"/>
          </p:cNvSpPr>
          <p:nvPr>
            <p:ph type="sldNum" sz="quarter" idx="5"/>
          </p:nvPr>
        </p:nvSpPr>
        <p:spPr/>
        <p:txBody>
          <a:bodyPr/>
          <a:lstStyle/>
          <a:p>
            <a:fld id="{E8AE0104-0220-4646-A0B7-3CBC21877604}" type="slidenum">
              <a:rPr lang="en-GB" smtClean="0"/>
              <a:t>7</a:t>
            </a:fld>
            <a:endParaRPr lang="en-GB"/>
          </a:p>
        </p:txBody>
      </p:sp>
    </p:spTree>
    <p:extLst>
      <p:ext uri="{BB962C8B-B14F-4D97-AF65-F5344CB8AC3E}">
        <p14:creationId xmlns:p14="http://schemas.microsoft.com/office/powerpoint/2010/main" val="390111198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By performing these tests, it is hoped that an understanding is reached as to why subjectively good film adaptations of games are difficult to achieve, and whether interactivity has any bearing on the outcome.</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The results of the initial test—comparing ‘the film of the game’ versus the ‘the game of the film’—will aim to find out what causes the greatest difficulties when adapting one for the other, or if it is even achievable. Are these problems biases dependant on which media is seen first, resulting in comparisons being drawn (as films are often compared and derided when compared to their precursor books) or are they a problem in translating narrative between media, where the removal or inclusion of interactivity causes too much of an impact? With this test it is proposed that it is the former, where a bias is formed by the consumption of one before the other (if the material in use is suitably fair to both medias in question). </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The results of the second test—to see what the main differences between watching another person’s gameplay of a video game versus a film adaptation of the same story—require a game-film pairing with similar review scores to keep results fair (for example if the film in question doesn’t correspond with the paired game in terms of reviews and reception). This portion of the test would be more difficult because of the balance between game and film required, but the expected result is that the game is popular because of the addition of a person entertaining as they play when removing the interactivity of the game itself. The person playing can still interact and converse with the audience (as evidenced by YouTube gamers, even if they aren’t actively getting a response whilst recording), whilst films require that the audience remain as silent spectators when regarding the narrative.</a:t>
            </a:r>
          </a:p>
          <a:p>
            <a:endParaRPr lang="en-GB" dirty="0"/>
          </a:p>
        </p:txBody>
      </p:sp>
      <p:sp>
        <p:nvSpPr>
          <p:cNvPr id="4" name="Slide Number Placeholder 3"/>
          <p:cNvSpPr>
            <a:spLocks noGrp="1"/>
          </p:cNvSpPr>
          <p:nvPr>
            <p:ph type="sldNum" sz="quarter" idx="5"/>
          </p:nvPr>
        </p:nvSpPr>
        <p:spPr/>
        <p:txBody>
          <a:bodyPr/>
          <a:lstStyle/>
          <a:p>
            <a:fld id="{E8AE0104-0220-4646-A0B7-3CBC21877604}" type="slidenum">
              <a:rPr lang="en-GB" smtClean="0"/>
              <a:t>8</a:t>
            </a:fld>
            <a:endParaRPr lang="en-GB"/>
          </a:p>
        </p:txBody>
      </p:sp>
    </p:spTree>
    <p:extLst>
      <p:ext uri="{BB962C8B-B14F-4D97-AF65-F5344CB8AC3E}">
        <p14:creationId xmlns:p14="http://schemas.microsoft.com/office/powerpoint/2010/main" val="3817346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89" name="Group 88"/>
          <p:cNvGrpSpPr/>
          <p:nvPr/>
        </p:nvGrpSpPr>
        <p:grpSpPr>
          <a:xfrm>
            <a:off x="-329674" y="-59376"/>
            <a:ext cx="12515851" cy="6923798"/>
            <a:chOff x="-329674" y="-51881"/>
            <a:chExt cx="12515851" cy="6923798"/>
          </a:xfrm>
        </p:grpSpPr>
        <p:sp>
          <p:nvSpPr>
            <p:cNvPr id="90"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3"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9"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00"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101"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102"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3"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4"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5"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6"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7"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08"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9" name="Group 8"/>
          <p:cNvGrpSpPr/>
          <p:nvPr/>
        </p:nvGrpSpPr>
        <p:grpSpPr>
          <a:xfrm>
            <a:off x="1669293" y="1186483"/>
            <a:ext cx="8848345" cy="4477933"/>
            <a:chOff x="1669293" y="1186483"/>
            <a:chExt cx="8848345" cy="4477933"/>
          </a:xfrm>
        </p:grpSpPr>
        <p:sp>
          <p:nvSpPr>
            <p:cNvPr id="39" name="Rectangle 38"/>
            <p:cNvSpPr/>
            <p:nvPr/>
          </p:nvSpPr>
          <p:spPr>
            <a:xfrm>
              <a:off x="1674042" y="1186483"/>
              <a:ext cx="8843596"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0" name="Isosceles Triangle 39"/>
            <p:cNvSpPr/>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1" name="Rectangle 40"/>
            <p:cNvSpPr/>
            <p:nvPr/>
          </p:nvSpPr>
          <p:spPr>
            <a:xfrm>
              <a:off x="1669293" y="1991156"/>
              <a:ext cx="8845667"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ctrTitle"/>
          </p:nvPr>
        </p:nvSpPr>
        <p:spPr>
          <a:xfrm>
            <a:off x="1759236" y="2075504"/>
            <a:ext cx="8679915" cy="1748729"/>
          </a:xfrm>
        </p:spPr>
        <p:txBody>
          <a:bodyPr bIns="0" anchor="b">
            <a:normAutofit/>
          </a:bodyPr>
          <a:lstStyle>
            <a:lvl1pPr algn="ctr">
              <a:lnSpc>
                <a:spcPct val="80000"/>
              </a:lnSpc>
              <a:defRPr sz="5400" spc="-150">
                <a:solidFill>
                  <a:srgbClr val="FFFEFF"/>
                </a:solidFill>
              </a:defRPr>
            </a:lvl1pPr>
          </a:lstStyle>
          <a:p>
            <a:r>
              <a:rPr lang="en-GB" dirty="0"/>
              <a:t>Click to edit Master title style</a:t>
            </a:r>
            <a:endParaRPr lang="en-US" dirty="0"/>
          </a:p>
        </p:txBody>
      </p:sp>
      <p:sp>
        <p:nvSpPr>
          <p:cNvPr id="3" name="Subtitle 2"/>
          <p:cNvSpPr>
            <a:spLocks noGrp="1"/>
          </p:cNvSpPr>
          <p:nvPr>
            <p:ph type="subTitle" idx="1"/>
          </p:nvPr>
        </p:nvSpPr>
        <p:spPr>
          <a:xfrm>
            <a:off x="1759237" y="3906266"/>
            <a:ext cx="8673427" cy="1322587"/>
          </a:xfrm>
        </p:spPr>
        <p:txBody>
          <a:bodyPr tIns="0">
            <a:normAutofit/>
          </a:bodyPr>
          <a:lstStyle>
            <a:lvl1pPr marL="0" indent="0" algn="ctr">
              <a:lnSpc>
                <a:spcPct val="100000"/>
              </a:lnSpc>
              <a:buNone/>
              <a:defRPr sz="1800" b="0">
                <a:solidFill>
                  <a:srgbClr val="FFFEFF"/>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4" name="Date Placeholder 3"/>
          <p:cNvSpPr>
            <a:spLocks noGrp="1"/>
          </p:cNvSpPr>
          <p:nvPr>
            <p:ph type="dt" sz="half" idx="10"/>
          </p:nvPr>
        </p:nvSpPr>
        <p:spPr>
          <a:xfrm>
            <a:off x="804672" y="320040"/>
            <a:ext cx="3657600" cy="320040"/>
          </a:xfrm>
        </p:spPr>
        <p:txBody>
          <a:bodyPr vert="horz" lIns="91440" tIns="45720" rIns="91440" bIns="45720" rtlCol="0" anchor="ctr"/>
          <a:lstStyle>
            <a:lvl1pPr>
              <a:defRPr lang="en-US"/>
            </a:lvl1pPr>
          </a:lstStyle>
          <a:p>
            <a:fld id="{48A87A34-81AB-432B-8DAE-1953F412C126}" type="datetimeFigureOut">
              <a:rPr lang="en-US" dirty="0"/>
              <a:pPr/>
              <a:t>11/7/2018</a:t>
            </a:fld>
            <a:endParaRPr lang="en-US" dirty="0"/>
          </a:p>
        </p:txBody>
      </p:sp>
      <p:sp>
        <p:nvSpPr>
          <p:cNvPr id="5" name="Footer Placeholder 4"/>
          <p:cNvSpPr>
            <a:spLocks noGrp="1"/>
          </p:cNvSpPr>
          <p:nvPr>
            <p:ph type="ftr" sz="quarter" idx="11"/>
          </p:nvPr>
        </p:nvSpPr>
        <p:spPr>
          <a:xfrm>
            <a:off x="804672" y="6227064"/>
            <a:ext cx="10588752" cy="320040"/>
          </a:xfrm>
        </p:spPr>
        <p:txBody>
          <a:bodyPr/>
          <a:lstStyle>
            <a:lvl1pPr algn="ctr">
              <a:defRPr/>
            </a:lvl1pPr>
          </a:lstStyle>
          <a:p>
            <a:endParaRPr lang="en-US" dirty="0"/>
          </a:p>
        </p:txBody>
      </p:sp>
      <p:sp>
        <p:nvSpPr>
          <p:cNvPr id="6" name="Slide Number Placeholder 5"/>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pSp>
        <p:nvGrpSpPr>
          <p:cNvPr id="80" name="Group 79"/>
          <p:cNvGrpSpPr/>
          <p:nvPr/>
        </p:nvGrpSpPr>
        <p:grpSpPr>
          <a:xfrm>
            <a:off x="-417513" y="0"/>
            <a:ext cx="12584114" cy="6853238"/>
            <a:chOff x="-417513" y="0"/>
            <a:chExt cx="12584114" cy="6853238"/>
          </a:xfrm>
        </p:grpSpPr>
        <p:sp>
          <p:nvSpPr>
            <p:cNvPr id="81"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5"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6"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7"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7"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8"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9"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0"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1"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7" name="Group 26"/>
          <p:cNvGrpSpPr/>
          <p:nvPr/>
        </p:nvGrpSpPr>
        <p:grpSpPr>
          <a:xfrm>
            <a:off x="800144" y="1699589"/>
            <a:ext cx="3674476" cy="3470421"/>
            <a:chOff x="697883" y="1816768"/>
            <a:chExt cx="3674476" cy="3470421"/>
          </a:xfrm>
        </p:grpSpPr>
        <p:sp>
          <p:nvSpPr>
            <p:cNvPr id="28" name="Rectangle 27"/>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9"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Rectangle 29"/>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1" y="2349925"/>
            <a:ext cx="3498979" cy="2456442"/>
          </a:xfrm>
        </p:spPr>
        <p:txBody>
          <a:bodyPr/>
          <a:lstStyle>
            <a:lvl1pPr>
              <a:defRPr>
                <a:solidFill>
                  <a:srgbClr val="FFFEFF"/>
                </a:solidFill>
              </a:defRPr>
            </a:lvl1pPr>
          </a:lstStyle>
          <a:p>
            <a:r>
              <a:rPr lang="en-GB" dirty="0"/>
              <a:t>Click to edit Master title style</a:t>
            </a:r>
            <a:endParaRPr lang="en-US" dirty="0"/>
          </a:p>
        </p:txBody>
      </p:sp>
      <p:sp>
        <p:nvSpPr>
          <p:cNvPr id="3" name="Content Placeholder 2"/>
          <p:cNvSpPr>
            <a:spLocks noGrp="1"/>
          </p:cNvSpPr>
          <p:nvPr>
            <p:ph idx="1"/>
          </p:nvPr>
        </p:nvSpPr>
        <p:spPr>
          <a:xfrm>
            <a:off x="5118447" y="803186"/>
            <a:ext cx="6281873" cy="5248622"/>
          </a:xfrm>
        </p:spPr>
        <p:txBody>
          <a:bodyPr anchor="ctr"/>
          <a:lstStyle/>
          <a:p>
            <a:pPr lvl="0"/>
            <a:r>
              <a:rPr lang="en-GB" dirty="0"/>
              <a:t>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11/7/2018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grpSp>
        <p:nvGrpSpPr>
          <p:cNvPr id="77" name="Group 76"/>
          <p:cNvGrpSpPr/>
          <p:nvPr/>
        </p:nvGrpSpPr>
        <p:grpSpPr>
          <a:xfrm>
            <a:off x="-329674" y="-59376"/>
            <a:ext cx="12515851" cy="6923798"/>
            <a:chOff x="-329674" y="-51881"/>
            <a:chExt cx="12515851" cy="6923798"/>
          </a:xfrm>
        </p:grpSpPr>
        <p:sp>
          <p:nvSpPr>
            <p:cNvPr id="78"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0"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7"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8"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89"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0"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6"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9" name="Group 8"/>
          <p:cNvGrpSpPr/>
          <p:nvPr/>
        </p:nvGrpSpPr>
        <p:grpSpPr>
          <a:xfrm>
            <a:off x="3259545" y="1186483"/>
            <a:ext cx="5666145" cy="4477933"/>
            <a:chOff x="3259545" y="1186483"/>
            <a:chExt cx="5666145" cy="4477933"/>
          </a:xfrm>
        </p:grpSpPr>
        <p:sp>
          <p:nvSpPr>
            <p:cNvPr id="99" name="Rectangle 98"/>
            <p:cNvSpPr/>
            <p:nvPr/>
          </p:nvSpPr>
          <p:spPr>
            <a:xfrm>
              <a:off x="3259545" y="1186483"/>
              <a:ext cx="5657881"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0" name="Isosceles Triangle 39"/>
            <p:cNvSpPr/>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1" name="Rectangle 100"/>
            <p:cNvSpPr/>
            <p:nvPr/>
          </p:nvSpPr>
          <p:spPr>
            <a:xfrm>
              <a:off x="3259545" y="1991156"/>
              <a:ext cx="5666145"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3344216" y="2074730"/>
            <a:ext cx="5490224" cy="1689390"/>
          </a:xfrm>
        </p:spPr>
        <p:txBody>
          <a:bodyPr bIns="0" anchor="b">
            <a:normAutofit/>
          </a:bodyPr>
          <a:lstStyle>
            <a:lvl1pPr algn="ctr">
              <a:defRPr sz="4400">
                <a:solidFill>
                  <a:srgbClr val="FFFEFF"/>
                </a:solidFill>
              </a:defRPr>
            </a:lvl1pPr>
          </a:lstStyle>
          <a:p>
            <a:r>
              <a:rPr lang="en-GB" dirty="0"/>
              <a:t>Click to edit Master title style</a:t>
            </a:r>
            <a:endParaRPr lang="en-US" dirty="0"/>
          </a:p>
        </p:txBody>
      </p:sp>
      <p:sp>
        <p:nvSpPr>
          <p:cNvPr id="3" name="Text Placeholder 2"/>
          <p:cNvSpPr>
            <a:spLocks noGrp="1"/>
          </p:cNvSpPr>
          <p:nvPr>
            <p:ph type="body" idx="1"/>
          </p:nvPr>
        </p:nvSpPr>
        <p:spPr>
          <a:xfrm>
            <a:off x="3344215" y="3846851"/>
            <a:ext cx="5490223" cy="1383770"/>
          </a:xfrm>
        </p:spPr>
        <p:txBody>
          <a:bodyPr tIns="0">
            <a:normAutofit/>
          </a:bodyPr>
          <a:lstStyle>
            <a:lvl1pPr marL="0" indent="0" algn="ctr">
              <a:buNone/>
              <a:defRPr sz="1800">
                <a:solidFill>
                  <a:srgbClr val="FFFEFF"/>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Edit Master text styles</a:t>
            </a:r>
          </a:p>
        </p:txBody>
      </p:sp>
      <p:sp>
        <p:nvSpPr>
          <p:cNvPr id="4" name="Date Placeholder 3"/>
          <p:cNvSpPr>
            <a:spLocks noGrp="1"/>
          </p:cNvSpPr>
          <p:nvPr>
            <p:ph type="dt" sz="half" idx="10"/>
          </p:nvPr>
        </p:nvSpPr>
        <p:spPr>
          <a:xfrm>
            <a:off x="804672" y="320040"/>
            <a:ext cx="3657600" cy="320040"/>
          </a:xfrm>
        </p:spPr>
        <p:txBody>
          <a:bodyPr/>
          <a:lstStyle/>
          <a:p>
            <a:fld id="{48A87A34-81AB-432B-8DAE-1953F412C126}" type="datetimeFigureOut">
              <a:rPr lang="en-US" dirty="0"/>
              <a:t>11/7/2018</a:t>
            </a:fld>
            <a:endParaRPr lang="en-US" dirty="0"/>
          </a:p>
        </p:txBody>
      </p:sp>
      <p:sp>
        <p:nvSpPr>
          <p:cNvPr id="5" name="Footer Placeholder 4"/>
          <p:cNvSpPr>
            <a:spLocks noGrp="1"/>
          </p:cNvSpPr>
          <p:nvPr>
            <p:ph type="ftr" sz="quarter" idx="11"/>
          </p:nvPr>
        </p:nvSpPr>
        <p:spPr>
          <a:xfrm>
            <a:off x="804672" y="6227064"/>
            <a:ext cx="10588752" cy="320040"/>
          </a:xfrm>
        </p:spPr>
        <p:txBody>
          <a:bodyPr/>
          <a:lstStyle>
            <a:lvl1pPr algn="ctr">
              <a:defRPr/>
            </a:lvl1pPr>
          </a:lstStyle>
          <a:p>
            <a:endParaRPr lang="en-US" dirty="0"/>
          </a:p>
        </p:txBody>
      </p:sp>
      <p:sp>
        <p:nvSpPr>
          <p:cNvPr id="6" name="Slide Number Placeholder 5"/>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grpSp>
        <p:nvGrpSpPr>
          <p:cNvPr id="37" name="Group 36"/>
          <p:cNvGrpSpPr/>
          <p:nvPr/>
        </p:nvGrpSpPr>
        <p:grpSpPr>
          <a:xfrm>
            <a:off x="-417513" y="0"/>
            <a:ext cx="12584114" cy="6853238"/>
            <a:chOff x="-417513" y="0"/>
            <a:chExt cx="12584114" cy="6853238"/>
          </a:xfrm>
        </p:grpSpPr>
        <p:sp>
          <p:nvSpPr>
            <p:cNvPr id="38"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9"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0"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2"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3"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4"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5"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6"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8"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4"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55"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6"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7"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8"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59" name="Group 58"/>
          <p:cNvGrpSpPr/>
          <p:nvPr/>
        </p:nvGrpSpPr>
        <p:grpSpPr>
          <a:xfrm>
            <a:off x="800144" y="1699589"/>
            <a:ext cx="3674476" cy="3470421"/>
            <a:chOff x="697883" y="1816768"/>
            <a:chExt cx="3674476" cy="3470421"/>
          </a:xfrm>
        </p:grpSpPr>
        <p:sp>
          <p:nvSpPr>
            <p:cNvPr id="60" name="Rectangle 59"/>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1"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2" name="Rectangle 61"/>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9000" y="2339669"/>
            <a:ext cx="3500828" cy="2470065"/>
          </a:xfrm>
        </p:spPr>
        <p:txBody>
          <a:bodyPr lIns="91440" tIns="91440" rIns="91440" bIns="91440"/>
          <a:lstStyle>
            <a:lvl1pPr>
              <a:defRPr>
                <a:solidFill>
                  <a:srgbClr val="FFFEFF"/>
                </a:solidFill>
              </a:defRPr>
            </a:lvl1pPr>
          </a:lstStyle>
          <a:p>
            <a:r>
              <a:rPr lang="en-GB" dirty="0"/>
              <a:t>Click to edit Master title style</a:t>
            </a:r>
            <a:endParaRPr lang="en-US" dirty="0"/>
          </a:p>
        </p:txBody>
      </p:sp>
      <p:sp>
        <p:nvSpPr>
          <p:cNvPr id="3" name="Content Placeholder 2"/>
          <p:cNvSpPr>
            <a:spLocks noGrp="1"/>
          </p:cNvSpPr>
          <p:nvPr>
            <p:ph sz="half" idx="1"/>
          </p:nvPr>
        </p:nvSpPr>
        <p:spPr>
          <a:xfrm>
            <a:off x="5120878" y="803187"/>
            <a:ext cx="6269591" cy="2382651"/>
          </a:xfrm>
        </p:spPr>
        <p:txBody>
          <a:bodyPr/>
          <a:lstStyle/>
          <a:p>
            <a:pPr lvl="0"/>
            <a:r>
              <a:rPr lang="en-GB" dirty="0"/>
              <a:t>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 name="Content Placeholder 3"/>
          <p:cNvSpPr>
            <a:spLocks noGrp="1"/>
          </p:cNvSpPr>
          <p:nvPr>
            <p:ph sz="half" idx="2"/>
          </p:nvPr>
        </p:nvSpPr>
        <p:spPr>
          <a:xfrm>
            <a:off x="5118447" y="3672162"/>
            <a:ext cx="6272022" cy="2383586"/>
          </a:xfrm>
        </p:spPr>
        <p:txBody>
          <a:bodyPr/>
          <a:lstStyle/>
          <a:p>
            <a:pPr lvl="0"/>
            <a:r>
              <a:rPr lang="en-GB" dirty="0"/>
              <a:t>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5" name="Date Placeholder 4"/>
          <p:cNvSpPr>
            <a:spLocks noGrp="1"/>
          </p:cNvSpPr>
          <p:nvPr>
            <p:ph type="dt" sz="half" idx="10"/>
          </p:nvPr>
        </p:nvSpPr>
        <p:spPr>
          <a:xfrm>
            <a:off x="804672" y="320040"/>
            <a:ext cx="3657600" cy="320040"/>
          </a:xfrm>
        </p:spPr>
        <p:txBody>
          <a:bodyPr/>
          <a:lstStyle/>
          <a:p>
            <a:fld id="{48A87A34-81AB-432B-8DAE-1953F412C126}" type="datetimeFigureOut">
              <a:rPr lang="en-US" dirty="0"/>
              <a:t>11/7/2018</a:t>
            </a:fld>
            <a:endParaRPr lang="en-US" dirty="0"/>
          </a:p>
        </p:txBody>
      </p:sp>
      <p:sp>
        <p:nvSpPr>
          <p:cNvPr id="6" name="Footer Placeholder 5"/>
          <p:cNvSpPr>
            <a:spLocks noGrp="1"/>
          </p:cNvSpPr>
          <p:nvPr>
            <p:ph type="ftr" sz="quarter" idx="11"/>
          </p:nvPr>
        </p:nvSpPr>
        <p:spPr>
          <a:xfrm>
            <a:off x="804672" y="6227064"/>
            <a:ext cx="10588752" cy="320040"/>
          </a:xfrm>
        </p:spPr>
        <p:txBody>
          <a:bodyPr/>
          <a:lstStyle/>
          <a:p>
            <a:endParaRPr lang="en-US" dirty="0"/>
          </a:p>
        </p:txBody>
      </p:sp>
      <p:sp>
        <p:nvSpPr>
          <p:cNvPr id="7" name="Slide Number Placeholder 6"/>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grpSp>
        <p:nvGrpSpPr>
          <p:cNvPr id="39" name="Group 38"/>
          <p:cNvGrpSpPr/>
          <p:nvPr/>
        </p:nvGrpSpPr>
        <p:grpSpPr>
          <a:xfrm>
            <a:off x="-417513" y="0"/>
            <a:ext cx="12584114" cy="6853238"/>
            <a:chOff x="-417513" y="0"/>
            <a:chExt cx="12584114" cy="6853238"/>
          </a:xfrm>
        </p:grpSpPr>
        <p:sp>
          <p:nvSpPr>
            <p:cNvPr id="40"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2"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3"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4"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5"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6"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8"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4"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5"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6"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57"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8"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9"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0"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61" name="Group 60"/>
          <p:cNvGrpSpPr/>
          <p:nvPr/>
        </p:nvGrpSpPr>
        <p:grpSpPr>
          <a:xfrm>
            <a:off x="800144" y="1699589"/>
            <a:ext cx="3674476" cy="3470421"/>
            <a:chOff x="697883" y="1816768"/>
            <a:chExt cx="3674476" cy="3470421"/>
          </a:xfrm>
        </p:grpSpPr>
        <p:sp>
          <p:nvSpPr>
            <p:cNvPr id="62" name="Rectangle 61"/>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3"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4" name="Rectangle 63"/>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9001" y="2363915"/>
            <a:ext cx="3500828" cy="2460497"/>
          </a:xfrm>
        </p:spPr>
        <p:txBody>
          <a:bodyPr lIns="91440" tIns="91440" rIns="91440" bIns="91440"/>
          <a:lstStyle>
            <a:lvl1pPr>
              <a:defRPr>
                <a:solidFill>
                  <a:srgbClr val="FFFEFF"/>
                </a:solidFill>
              </a:defRPr>
            </a:lvl1pPr>
          </a:lstStyle>
          <a:p>
            <a:r>
              <a:rPr lang="en-GB" dirty="0"/>
              <a:t>Click to edit Master title style</a:t>
            </a:r>
            <a:endParaRPr lang="en-US" dirty="0"/>
          </a:p>
        </p:txBody>
      </p:sp>
      <p:sp>
        <p:nvSpPr>
          <p:cNvPr id="3" name="Text Placeholder 2"/>
          <p:cNvSpPr>
            <a:spLocks noGrp="1"/>
          </p:cNvSpPr>
          <p:nvPr>
            <p:ph type="body" idx="1"/>
          </p:nvPr>
        </p:nvSpPr>
        <p:spPr>
          <a:xfrm>
            <a:off x="5125137" y="803185"/>
            <a:ext cx="6265088" cy="685800"/>
          </a:xfrm>
        </p:spPr>
        <p:txBody>
          <a:bodyPr anchor="ctr">
            <a:noAutofit/>
          </a:bodyPr>
          <a:lstStyle>
            <a:lvl1pPr marL="0" indent="0" algn="l">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dirty="0"/>
              <a:t>Edit Master text styles</a:t>
            </a:r>
          </a:p>
        </p:txBody>
      </p:sp>
      <p:sp>
        <p:nvSpPr>
          <p:cNvPr id="4" name="Content Placeholder 3"/>
          <p:cNvSpPr>
            <a:spLocks noGrp="1"/>
          </p:cNvSpPr>
          <p:nvPr>
            <p:ph sz="half" idx="2"/>
          </p:nvPr>
        </p:nvSpPr>
        <p:spPr>
          <a:xfrm>
            <a:off x="5125305" y="1488985"/>
            <a:ext cx="6264350" cy="1696853"/>
          </a:xfrm>
        </p:spPr>
        <p:txBody>
          <a:bodyPr/>
          <a:lstStyle/>
          <a:p>
            <a:pPr lvl="0"/>
            <a:r>
              <a:rPr lang="en-GB" dirty="0"/>
              <a:t>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5" name="Text Placeholder 4"/>
          <p:cNvSpPr>
            <a:spLocks noGrp="1"/>
          </p:cNvSpPr>
          <p:nvPr>
            <p:ph type="body" sz="quarter" idx="3"/>
          </p:nvPr>
        </p:nvSpPr>
        <p:spPr>
          <a:xfrm>
            <a:off x="5118653" y="3665887"/>
            <a:ext cx="6264414" cy="685800"/>
          </a:xfrm>
        </p:spPr>
        <p:txBody>
          <a:bodyPr anchor="ctr">
            <a:noAutofit/>
          </a:bodyPr>
          <a:lstStyle>
            <a:lvl1pPr marL="0" indent="0" algn="l">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dirty="0"/>
              <a:t>Edit Master text styles</a:t>
            </a:r>
          </a:p>
        </p:txBody>
      </p:sp>
      <p:sp>
        <p:nvSpPr>
          <p:cNvPr id="6" name="Content Placeholder 5"/>
          <p:cNvSpPr>
            <a:spLocks noGrp="1"/>
          </p:cNvSpPr>
          <p:nvPr>
            <p:ph sz="quarter" idx="4"/>
          </p:nvPr>
        </p:nvSpPr>
        <p:spPr>
          <a:xfrm>
            <a:off x="5118447" y="4351687"/>
            <a:ext cx="6265588" cy="1704060"/>
          </a:xfrm>
        </p:spPr>
        <p:txBody>
          <a:bodyPr/>
          <a:lstStyle/>
          <a:p>
            <a:pPr lvl="0"/>
            <a:r>
              <a:rPr lang="en-GB" dirty="0"/>
              <a:t>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7" name="Date Placeholder 6"/>
          <p:cNvSpPr>
            <a:spLocks noGrp="1"/>
          </p:cNvSpPr>
          <p:nvPr>
            <p:ph type="dt" sz="half" idx="10"/>
          </p:nvPr>
        </p:nvSpPr>
        <p:spPr>
          <a:xfrm>
            <a:off x="804672" y="320040"/>
            <a:ext cx="3657600" cy="320040"/>
          </a:xfrm>
        </p:spPr>
        <p:txBody>
          <a:bodyPr/>
          <a:lstStyle/>
          <a:p>
            <a:fld id="{48A87A34-81AB-432B-8DAE-1953F412C126}" type="datetimeFigureOut">
              <a:rPr lang="en-US" dirty="0"/>
              <a:t>11/7/2018</a:t>
            </a:fld>
            <a:endParaRPr lang="en-US" dirty="0"/>
          </a:p>
        </p:txBody>
      </p:sp>
      <p:sp>
        <p:nvSpPr>
          <p:cNvPr id="8" name="Footer Placeholder 7"/>
          <p:cNvSpPr>
            <a:spLocks noGrp="1"/>
          </p:cNvSpPr>
          <p:nvPr>
            <p:ph type="ftr" sz="quarter" idx="11"/>
          </p:nvPr>
        </p:nvSpPr>
        <p:spPr>
          <a:xfrm>
            <a:off x="804672" y="6227064"/>
            <a:ext cx="10588752" cy="320040"/>
          </a:xfrm>
        </p:spPr>
        <p:txBody>
          <a:bodyPr/>
          <a:lstStyle/>
          <a:p>
            <a:endParaRPr lang="en-US" dirty="0"/>
          </a:p>
        </p:txBody>
      </p:sp>
      <p:sp>
        <p:nvSpPr>
          <p:cNvPr id="9" name="Slide Number Placeholder 8"/>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grpSp>
        <p:nvGrpSpPr>
          <p:cNvPr id="77" name="Group 76"/>
          <p:cNvGrpSpPr/>
          <p:nvPr/>
        </p:nvGrpSpPr>
        <p:grpSpPr>
          <a:xfrm>
            <a:off x="-417513" y="0"/>
            <a:ext cx="12584114" cy="6853238"/>
            <a:chOff x="-417513" y="0"/>
            <a:chExt cx="12584114" cy="6853238"/>
          </a:xfrm>
        </p:grpSpPr>
        <p:sp>
          <p:nvSpPr>
            <p:cNvPr id="78"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0"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1"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3"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4"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4"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5"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4" name="Group 23"/>
          <p:cNvGrpSpPr/>
          <p:nvPr/>
        </p:nvGrpSpPr>
        <p:grpSpPr>
          <a:xfrm>
            <a:off x="800144" y="1699589"/>
            <a:ext cx="3674476" cy="3470421"/>
            <a:chOff x="697883" y="1816768"/>
            <a:chExt cx="3674476" cy="3470421"/>
          </a:xfrm>
        </p:grpSpPr>
        <p:sp>
          <p:nvSpPr>
            <p:cNvPr id="25" name="Rectangle 24"/>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6"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26"/>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2" y="2349925"/>
            <a:ext cx="3501196" cy="2456442"/>
          </a:xfrm>
        </p:spPr>
        <p:txBody>
          <a:bodyPr/>
          <a:lstStyle>
            <a:lvl1pPr>
              <a:defRPr>
                <a:solidFill>
                  <a:srgbClr val="FFFEFF"/>
                </a:solidFill>
              </a:defRPr>
            </a:lvl1pPr>
          </a:lstStyle>
          <a:p>
            <a:r>
              <a:rPr lang="en-GB" dirty="0"/>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11/7/2018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04672" y="320040"/>
            <a:ext cx="3657600" cy="320040"/>
          </a:xfrm>
        </p:spPr>
        <p:txBody>
          <a:bodyPr/>
          <a:lstStyle/>
          <a:p>
            <a:fld id="{48A87A34-81AB-432B-8DAE-1953F412C126}" type="datetimeFigureOut">
              <a:rPr lang="en-US" dirty="0"/>
              <a:t>11/7/2018</a:t>
            </a:fld>
            <a:endParaRPr lang="en-US" dirty="0"/>
          </a:p>
        </p:txBody>
      </p:sp>
      <p:sp>
        <p:nvSpPr>
          <p:cNvPr id="3" name="Footer Placeholder 2"/>
          <p:cNvSpPr>
            <a:spLocks noGrp="1"/>
          </p:cNvSpPr>
          <p:nvPr>
            <p:ph type="ftr" sz="quarter" idx="11"/>
          </p:nvPr>
        </p:nvSpPr>
        <p:spPr>
          <a:xfrm>
            <a:off x="804672" y="6227064"/>
            <a:ext cx="10588752" cy="320040"/>
          </a:xfrm>
        </p:spPr>
        <p:txBody>
          <a:bodyPr/>
          <a:lstStyle/>
          <a:p>
            <a:endParaRPr lang="en-US" dirty="0"/>
          </a:p>
        </p:txBody>
      </p:sp>
      <p:sp>
        <p:nvSpPr>
          <p:cNvPr id="4" name="Slide Number Placeholder 3"/>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74" name="Group 73"/>
          <p:cNvGrpSpPr/>
          <p:nvPr/>
        </p:nvGrpSpPr>
        <p:grpSpPr>
          <a:xfrm>
            <a:off x="-417513" y="0"/>
            <a:ext cx="12584114" cy="6853238"/>
            <a:chOff x="-417513" y="0"/>
            <a:chExt cx="12584114" cy="6853238"/>
          </a:xfrm>
        </p:grpSpPr>
        <p:sp>
          <p:nvSpPr>
            <p:cNvPr id="75"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6"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79"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1"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2"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1" name="Group 20"/>
          <p:cNvGrpSpPr/>
          <p:nvPr/>
        </p:nvGrpSpPr>
        <p:grpSpPr>
          <a:xfrm>
            <a:off x="800144" y="1699589"/>
            <a:ext cx="3674476" cy="3470421"/>
            <a:chOff x="697883" y="1816768"/>
            <a:chExt cx="3674476" cy="3470421"/>
          </a:xfrm>
        </p:grpSpPr>
        <p:sp>
          <p:nvSpPr>
            <p:cNvPr id="22" name="Rectangle 21"/>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2"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3" name="Rectangle 32"/>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1" y="2352026"/>
            <a:ext cx="3501197" cy="1223298"/>
          </a:xfrm>
        </p:spPr>
        <p:txBody>
          <a:bodyPr bIns="0" anchor="b">
            <a:noAutofit/>
          </a:bodyPr>
          <a:lstStyle>
            <a:lvl1pPr algn="ctr">
              <a:defRPr sz="3200">
                <a:solidFill>
                  <a:srgbClr val="FFFEFF"/>
                </a:solidFill>
              </a:defRPr>
            </a:lvl1pPr>
          </a:lstStyle>
          <a:p>
            <a:r>
              <a:rPr lang="en-GB" dirty="0"/>
              <a:t>Click to edit Master title style</a:t>
            </a:r>
            <a:endParaRPr lang="en-US" dirty="0"/>
          </a:p>
        </p:txBody>
      </p:sp>
      <p:sp>
        <p:nvSpPr>
          <p:cNvPr id="3" name="Content Placeholder 2"/>
          <p:cNvSpPr>
            <a:spLocks noGrp="1"/>
          </p:cNvSpPr>
          <p:nvPr>
            <p:ph idx="1"/>
          </p:nvPr>
        </p:nvSpPr>
        <p:spPr>
          <a:xfrm>
            <a:off x="5109983" y="802809"/>
            <a:ext cx="6275035" cy="5249940"/>
          </a:xfrm>
        </p:spPr>
        <p:txBody>
          <a:bodyPr anchor="ctr"/>
          <a:lstStyle/>
          <a:p>
            <a:pPr lvl="0"/>
            <a:r>
              <a:rPr lang="en-GB" dirty="0"/>
              <a:t>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 name="Text Placeholder 3"/>
          <p:cNvSpPr>
            <a:spLocks noGrp="1"/>
          </p:cNvSpPr>
          <p:nvPr>
            <p:ph type="body" sz="half" idx="2"/>
          </p:nvPr>
        </p:nvSpPr>
        <p:spPr>
          <a:xfrm>
            <a:off x="888631" y="3580186"/>
            <a:ext cx="3501197" cy="1221164"/>
          </a:xfrm>
        </p:spPr>
        <p:txBody>
          <a:bodyPr/>
          <a:lstStyle>
            <a:lvl1pPr marL="0" indent="0" algn="ctr">
              <a:buNone/>
              <a:defRPr sz="1600">
                <a:solidFill>
                  <a:srgbClr val="FFFE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dirty="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11/7/2018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73" name="Group 72"/>
          <p:cNvGrpSpPr/>
          <p:nvPr/>
        </p:nvGrpSpPr>
        <p:grpSpPr>
          <a:xfrm>
            <a:off x="-329674" y="-59376"/>
            <a:ext cx="12515851" cy="6923798"/>
            <a:chOff x="-329674" y="-51881"/>
            <a:chExt cx="12515851" cy="6923798"/>
          </a:xfrm>
        </p:grpSpPr>
        <p:sp>
          <p:nvSpPr>
            <p:cNvPr id="81"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4"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0"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1"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3"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9"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76" name="Group 75"/>
          <p:cNvGrpSpPr/>
          <p:nvPr/>
        </p:nvGrpSpPr>
        <p:grpSpPr>
          <a:xfrm>
            <a:off x="805336" y="1698331"/>
            <a:ext cx="5941540" cy="3470421"/>
            <a:chOff x="805336" y="1698331"/>
            <a:chExt cx="5941540" cy="3470421"/>
          </a:xfrm>
        </p:grpSpPr>
        <p:sp>
          <p:nvSpPr>
            <p:cNvPr id="77" name="Rectangle 76"/>
            <p:cNvSpPr/>
            <p:nvPr/>
          </p:nvSpPr>
          <p:spPr>
            <a:xfrm>
              <a:off x="805336" y="1698331"/>
              <a:ext cx="5941540"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8" name="Isosceles Triangle 9"/>
            <p:cNvSpPr/>
            <p:nvPr/>
          </p:nvSpPr>
          <p:spPr>
            <a:xfrm rot="10800000">
              <a:off x="3618113" y="4896349"/>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9" name="Rectangle 78"/>
            <p:cNvSpPr/>
            <p:nvPr/>
          </p:nvSpPr>
          <p:spPr>
            <a:xfrm>
              <a:off x="805336" y="2274403"/>
              <a:ext cx="5941540"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3" name="Picture Placeholder 2"/>
          <p:cNvSpPr>
            <a:spLocks noGrp="1" noChangeAspect="1"/>
          </p:cNvSpPr>
          <p:nvPr>
            <p:ph type="pic" idx="1"/>
          </p:nvPr>
        </p:nvSpPr>
        <p:spPr>
          <a:xfrm>
            <a:off x="7543510" y="0"/>
            <a:ext cx="4648490" cy="6858000"/>
          </a:xfrm>
          <a:solidFill>
            <a:schemeClr val="bg1">
              <a:lumMod val="65000"/>
              <a:lumOff val="3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dirty="0"/>
              <a:t>Click icon to add picture</a:t>
            </a:r>
            <a:endParaRPr lang="en-US" dirty="0"/>
          </a:p>
        </p:txBody>
      </p:sp>
      <p:sp>
        <p:nvSpPr>
          <p:cNvPr id="2" name="Title 1"/>
          <p:cNvSpPr>
            <a:spLocks noGrp="1"/>
          </p:cNvSpPr>
          <p:nvPr>
            <p:ph type="title"/>
          </p:nvPr>
        </p:nvSpPr>
        <p:spPr>
          <a:xfrm>
            <a:off x="885443" y="2360255"/>
            <a:ext cx="5776646" cy="1178032"/>
          </a:xfrm>
        </p:spPr>
        <p:txBody>
          <a:bodyPr bIns="0" anchor="b">
            <a:normAutofit/>
          </a:bodyPr>
          <a:lstStyle>
            <a:lvl1pPr>
              <a:defRPr sz="3600">
                <a:solidFill>
                  <a:srgbClr val="FFFEFF"/>
                </a:solidFill>
              </a:defRPr>
            </a:lvl1pPr>
          </a:lstStyle>
          <a:p>
            <a:r>
              <a:rPr lang="en-GB" dirty="0"/>
              <a:t>Click to edit Master title style</a:t>
            </a:r>
            <a:endParaRPr lang="en-US" dirty="0"/>
          </a:p>
        </p:txBody>
      </p:sp>
      <p:sp>
        <p:nvSpPr>
          <p:cNvPr id="4" name="Text Placeholder 3"/>
          <p:cNvSpPr>
            <a:spLocks noGrp="1"/>
          </p:cNvSpPr>
          <p:nvPr>
            <p:ph type="body" sz="half" idx="2"/>
          </p:nvPr>
        </p:nvSpPr>
        <p:spPr>
          <a:xfrm>
            <a:off x="885443" y="3545012"/>
            <a:ext cx="5776646" cy="1274198"/>
          </a:xfrm>
        </p:spPr>
        <p:txBody>
          <a:bodyPr>
            <a:normAutofit/>
          </a:bodyPr>
          <a:lstStyle>
            <a:lvl1pPr marL="0" indent="0" algn="ctr">
              <a:buNone/>
              <a:defRPr sz="1800">
                <a:solidFill>
                  <a:srgbClr val="FFFE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dirty="0"/>
              <a:t>Edit Master text styles</a:t>
            </a:r>
          </a:p>
        </p:txBody>
      </p:sp>
      <p:sp>
        <p:nvSpPr>
          <p:cNvPr id="5" name="Date Placeholder 4"/>
          <p:cNvSpPr>
            <a:spLocks noGrp="1"/>
          </p:cNvSpPr>
          <p:nvPr>
            <p:ph type="dt" sz="half" idx="10"/>
          </p:nvPr>
        </p:nvSpPr>
        <p:spPr>
          <a:xfrm>
            <a:off x="804672" y="320040"/>
            <a:ext cx="3657600" cy="320040"/>
          </a:xfrm>
        </p:spPr>
        <p:txBody>
          <a:bodyPr/>
          <a:lstStyle/>
          <a:p>
            <a:fld id="{48A87A34-81AB-432B-8DAE-1953F412C126}" type="datetimeFigureOut">
              <a:rPr lang="en-US" dirty="0"/>
              <a:t>11/7/2018</a:t>
            </a:fld>
            <a:endParaRPr lang="en-US" dirty="0"/>
          </a:p>
        </p:txBody>
      </p:sp>
      <p:sp>
        <p:nvSpPr>
          <p:cNvPr id="6" name="Footer Placeholder 5"/>
          <p:cNvSpPr>
            <a:spLocks noGrp="1"/>
          </p:cNvSpPr>
          <p:nvPr>
            <p:ph type="ftr" sz="quarter" idx="11"/>
          </p:nvPr>
        </p:nvSpPr>
        <p:spPr>
          <a:xfrm>
            <a:off x="804672" y="6227064"/>
            <a:ext cx="5942203" cy="320040"/>
          </a:xfrm>
        </p:spPr>
        <p:txBody>
          <a:bodyPr/>
          <a:lstStyle/>
          <a:p>
            <a:endParaRPr lang="en-US" dirty="0"/>
          </a:p>
        </p:txBody>
      </p:sp>
      <p:sp>
        <p:nvSpPr>
          <p:cNvPr id="7" name="Slide Number Placeholder 6"/>
          <p:cNvSpPr>
            <a:spLocks noGrp="1"/>
          </p:cNvSpPr>
          <p:nvPr>
            <p:ph type="sldNum" sz="quarter" idx="12"/>
          </p:nvPr>
        </p:nvSpPr>
        <p:spPr>
          <a:xfrm>
            <a:off x="5828377" y="320040"/>
            <a:ext cx="914400" cy="320040"/>
          </a:xfrm>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grpSp>
        <p:nvGrpSpPr>
          <p:cNvPr id="75" name="Group 74"/>
          <p:cNvGrpSpPr/>
          <p:nvPr/>
        </p:nvGrpSpPr>
        <p:grpSpPr>
          <a:xfrm>
            <a:off x="-417513" y="0"/>
            <a:ext cx="12584114" cy="6853238"/>
            <a:chOff x="-417513" y="0"/>
            <a:chExt cx="12584114" cy="6853238"/>
          </a:xfrm>
        </p:grpSpPr>
        <p:sp>
          <p:nvSpPr>
            <p:cNvPr id="76"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3"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2" name="Group 21"/>
          <p:cNvGrpSpPr/>
          <p:nvPr/>
        </p:nvGrpSpPr>
        <p:grpSpPr>
          <a:xfrm>
            <a:off x="800144" y="1699589"/>
            <a:ext cx="3674476" cy="3470421"/>
            <a:chOff x="697883" y="1816768"/>
            <a:chExt cx="3674476" cy="3470421"/>
          </a:xfrm>
        </p:grpSpPr>
        <p:sp>
          <p:nvSpPr>
            <p:cNvPr id="23" name="Rectangle 22"/>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4"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2" y="2349925"/>
            <a:ext cx="3501196" cy="2456441"/>
          </a:xfrm>
        </p:spPr>
        <p:txBody>
          <a:bodyPr/>
          <a:lstStyle>
            <a:lvl1pPr>
              <a:defRPr>
                <a:solidFill>
                  <a:srgbClr val="FFFEFF"/>
                </a:solidFill>
              </a:defRPr>
            </a:lvl1pPr>
          </a:lstStyle>
          <a:p>
            <a:r>
              <a:rPr lang="en-GB" dirty="0"/>
              <a:t>Click to edit Master title style</a:t>
            </a:r>
            <a:endParaRPr lang="en-US" dirty="0"/>
          </a:p>
        </p:txBody>
      </p:sp>
      <p:sp>
        <p:nvSpPr>
          <p:cNvPr id="3" name="Vertical Text Placeholder 2"/>
          <p:cNvSpPr>
            <a:spLocks noGrp="1"/>
          </p:cNvSpPr>
          <p:nvPr>
            <p:ph type="body" orient="vert" idx="1"/>
          </p:nvPr>
        </p:nvSpPr>
        <p:spPr>
          <a:xfrm>
            <a:off x="5109983" y="794719"/>
            <a:ext cx="6275035" cy="5257090"/>
          </a:xfrm>
        </p:spPr>
        <p:txBody>
          <a:bodyPr vert="eaVert"/>
          <a:lstStyle/>
          <a:p>
            <a:pPr lvl="0"/>
            <a:r>
              <a:rPr lang="en-GB" dirty="0"/>
              <a:t>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11/7/2018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grpSp>
        <p:nvGrpSpPr>
          <p:cNvPr id="75" name="Group 74"/>
          <p:cNvGrpSpPr/>
          <p:nvPr/>
        </p:nvGrpSpPr>
        <p:grpSpPr>
          <a:xfrm flipH="1">
            <a:off x="0" y="0"/>
            <a:ext cx="12584114" cy="6853238"/>
            <a:chOff x="-417513" y="0"/>
            <a:chExt cx="12584114" cy="6853238"/>
          </a:xfrm>
        </p:grpSpPr>
        <p:sp>
          <p:nvSpPr>
            <p:cNvPr id="76"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3"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2" name="Group 21"/>
          <p:cNvGrpSpPr/>
          <p:nvPr/>
        </p:nvGrpSpPr>
        <p:grpSpPr>
          <a:xfrm>
            <a:off x="7718948" y="1699589"/>
            <a:ext cx="3674476" cy="3470421"/>
            <a:chOff x="697883" y="1816768"/>
            <a:chExt cx="3674476" cy="3470421"/>
          </a:xfrm>
        </p:grpSpPr>
        <p:sp>
          <p:nvSpPr>
            <p:cNvPr id="23" name="Rectangle 22"/>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4"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Vertical Title 1"/>
          <p:cNvSpPr>
            <a:spLocks noGrp="1"/>
          </p:cNvSpPr>
          <p:nvPr>
            <p:ph type="title" orient="vert"/>
          </p:nvPr>
        </p:nvSpPr>
        <p:spPr>
          <a:xfrm>
            <a:off x="7807437" y="2349925"/>
            <a:ext cx="3501195" cy="2456442"/>
          </a:xfrm>
        </p:spPr>
        <p:txBody>
          <a:bodyPr vert="eaVert"/>
          <a:lstStyle>
            <a:lvl1pPr algn="l">
              <a:lnSpc>
                <a:spcPct val="80000"/>
              </a:lnSpc>
              <a:defRPr>
                <a:solidFill>
                  <a:srgbClr val="FFFEFF"/>
                </a:solidFill>
              </a:defRPr>
            </a:lvl1pPr>
          </a:lstStyle>
          <a:p>
            <a:r>
              <a:rPr lang="en-GB" dirty="0"/>
              <a:t>Click to edit Master title style</a:t>
            </a:r>
            <a:endParaRPr lang="en-US" dirty="0"/>
          </a:p>
        </p:txBody>
      </p:sp>
      <p:sp>
        <p:nvSpPr>
          <p:cNvPr id="3" name="Vertical Text Placeholder 2"/>
          <p:cNvSpPr>
            <a:spLocks noGrp="1"/>
          </p:cNvSpPr>
          <p:nvPr>
            <p:ph type="body" orient="vert" idx="1"/>
          </p:nvPr>
        </p:nvSpPr>
        <p:spPr>
          <a:xfrm>
            <a:off x="802747" y="798444"/>
            <a:ext cx="6268622" cy="5257303"/>
          </a:xfrm>
        </p:spPr>
        <p:txBody>
          <a:bodyPr vert="eaVert"/>
          <a:lstStyle/>
          <a:p>
            <a:pPr lvl="0"/>
            <a:r>
              <a:rPr lang="en-GB" dirty="0"/>
              <a:t>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 name="Date Placeholder 3"/>
          <p:cNvSpPr>
            <a:spLocks noGrp="1"/>
          </p:cNvSpPr>
          <p:nvPr>
            <p:ph type="dt" sz="half" idx="10"/>
          </p:nvPr>
        </p:nvSpPr>
        <p:spPr>
          <a:xfrm>
            <a:off x="804672" y="320040"/>
            <a:ext cx="3657600" cy="320040"/>
          </a:xfrm>
        </p:spPr>
        <p:txBody>
          <a:bodyPr/>
          <a:lstStyle/>
          <a:p>
            <a:fld id="{48A87A34-81AB-432B-8DAE-1953F412C126}" type="datetimeFigureOut">
              <a:rPr lang="en-US" dirty="0"/>
              <a:t>11/7/2018</a:t>
            </a:fld>
            <a:endParaRPr lang="en-US" dirty="0"/>
          </a:p>
        </p:txBody>
      </p:sp>
      <p:sp>
        <p:nvSpPr>
          <p:cNvPr id="5" name="Footer Placeholder 4"/>
          <p:cNvSpPr>
            <a:spLocks noGrp="1"/>
          </p:cNvSpPr>
          <p:nvPr>
            <p:ph type="ftr" sz="quarter" idx="11"/>
          </p:nvPr>
        </p:nvSpPr>
        <p:spPr>
          <a:xfrm>
            <a:off x="804672" y="6227064"/>
            <a:ext cx="10588752" cy="320040"/>
          </a:xfrm>
        </p:spPr>
        <p:txBody>
          <a:bodyPr/>
          <a:lstStyle/>
          <a:p>
            <a:endParaRPr lang="en-US" dirty="0"/>
          </a:p>
        </p:txBody>
      </p:sp>
      <p:sp>
        <p:nvSpPr>
          <p:cNvPr id="6" name="Slide Number Placeholder 5"/>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91161" y="2358391"/>
            <a:ext cx="3498667" cy="2456485"/>
          </a:xfrm>
          <a:prstGeom prst="rect">
            <a:avLst/>
          </a:prstGeom>
        </p:spPr>
        <p:txBody>
          <a:bodyPr vert="horz" lIns="228600" tIns="228600" rIns="228600" bIns="228600" rtlCol="0" anchor="ctr">
            <a:normAutofit/>
          </a:bodyPr>
          <a:lstStyle/>
          <a:p>
            <a:r>
              <a:rPr lang="en-GB" dirty="0"/>
              <a:t>Click to edit Master title style</a:t>
            </a:r>
            <a:endParaRPr lang="en-US" dirty="0"/>
          </a:p>
        </p:txBody>
      </p:sp>
      <p:sp>
        <p:nvSpPr>
          <p:cNvPr id="3" name="Text Placeholder 2"/>
          <p:cNvSpPr>
            <a:spLocks noGrp="1"/>
          </p:cNvSpPr>
          <p:nvPr>
            <p:ph type="body" idx="1"/>
          </p:nvPr>
        </p:nvSpPr>
        <p:spPr>
          <a:xfrm>
            <a:off x="5434982" y="794719"/>
            <a:ext cx="5950036" cy="5257090"/>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6</a:t>
            </a:r>
          </a:p>
          <a:p>
            <a:pPr lvl="6"/>
            <a:r>
              <a:rPr lang="en-US" dirty="0"/>
              <a:t>7</a:t>
            </a:r>
          </a:p>
          <a:p>
            <a:pPr lvl="7"/>
            <a:r>
              <a:rPr lang="en-US" dirty="0"/>
              <a:t>8</a:t>
            </a:r>
          </a:p>
          <a:p>
            <a:pPr lvl="8"/>
            <a:r>
              <a:rPr lang="en-US" dirty="0"/>
              <a:t>9</a:t>
            </a:r>
          </a:p>
        </p:txBody>
      </p:sp>
      <p:sp>
        <p:nvSpPr>
          <p:cNvPr id="4" name="Date Placeholder 3"/>
          <p:cNvSpPr>
            <a:spLocks noGrp="1"/>
          </p:cNvSpPr>
          <p:nvPr>
            <p:ph type="dt" sz="half" idx="2"/>
          </p:nvPr>
        </p:nvSpPr>
        <p:spPr>
          <a:xfrm>
            <a:off x="804672" y="320040"/>
            <a:ext cx="3657600" cy="320040"/>
          </a:xfrm>
          <a:prstGeom prst="rect">
            <a:avLst/>
          </a:prstGeom>
        </p:spPr>
        <p:txBody>
          <a:bodyPr vert="horz" lIns="91440" tIns="45720" rIns="91440" bIns="45720" rtlCol="0" anchor="ctr"/>
          <a:lstStyle>
            <a:lvl1pPr algn="l">
              <a:defRPr sz="1000">
                <a:solidFill>
                  <a:schemeClr val="tx1">
                    <a:tint val="75000"/>
                  </a:schemeClr>
                </a:solidFill>
              </a:defRPr>
            </a:lvl1pPr>
          </a:lstStyle>
          <a:p>
            <a:fld id="{48A87A34-81AB-432B-8DAE-1953F412C126}" type="datetimeFigureOut">
              <a:rPr lang="en-US" dirty="0"/>
              <a:pPr/>
              <a:t>11/7/2018</a:t>
            </a:fld>
            <a:endParaRPr lang="en-US" dirty="0"/>
          </a:p>
        </p:txBody>
      </p:sp>
      <p:sp>
        <p:nvSpPr>
          <p:cNvPr id="5" name="Footer Placeholder 4"/>
          <p:cNvSpPr>
            <a:spLocks noGrp="1"/>
          </p:cNvSpPr>
          <p:nvPr>
            <p:ph type="ftr" sz="quarter" idx="3"/>
          </p:nvPr>
        </p:nvSpPr>
        <p:spPr>
          <a:xfrm>
            <a:off x="804672" y="6227064"/>
            <a:ext cx="10588752" cy="320040"/>
          </a:xfrm>
          <a:prstGeom prst="rect">
            <a:avLst/>
          </a:prstGeom>
        </p:spPr>
        <p:txBody>
          <a:bodyPr vert="horz" lIns="91440" tIns="45720" rIns="91440" bIns="45720" rtlCol="0" anchor="ctr"/>
          <a:lstStyle>
            <a:lvl1pPr algn="r">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469880" y="320040"/>
            <a:ext cx="914400" cy="320040"/>
          </a:xfrm>
          <a:prstGeom prst="rect">
            <a:avLst/>
          </a:prstGeom>
        </p:spPr>
        <p:txBody>
          <a:bodyPr vert="horz" lIns="91440" tIns="45720" rIns="91440" bIns="45720" rtlCol="0" anchor="ctr"/>
          <a:lstStyle>
            <a:lvl1pPr algn="r">
              <a:defRPr sz="1000">
                <a:solidFill>
                  <a:schemeClr val="tx1">
                    <a:tint val="75000"/>
                  </a:schemeClr>
                </a:solidFill>
              </a:defRPr>
            </a:lvl1pPr>
          </a:lstStyle>
          <a:p>
            <a:fld id="{6D22F896-40B5-4ADD-8801-0D06FADFA09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lnSpc>
          <a:spcPct val="85000"/>
        </a:lnSpc>
        <a:spcBef>
          <a:spcPct val="0"/>
        </a:spcBef>
        <a:buNone/>
        <a:defRPr sz="4000" b="0" i="0" kern="1200" cap="none" spc="-15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10000"/>
        <a:buFont typeface="Wingdings" panose="05000000000000000000" pitchFamily="2" charset="2"/>
        <a:buChar char="§"/>
        <a:defRPr sz="18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600" kern="120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4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4.xml"/><Relationship Id="rId5" Type="http://schemas.openxmlformats.org/officeDocument/2006/relationships/image" Target="../media/image11.jpe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hyperlink" Target="https://www.rogerebert.com/reviews/doom-2005" TargetMode="External"/><Relationship Id="rId7" Type="http://schemas.openxmlformats.org/officeDocument/2006/relationships/hyperlink" Target="http://www.theesa.com/article/u-s-video-game-industry-generates-30-4-billion-revenue-2016/" TargetMode="External"/><Relationship Id="rId2" Type="http://schemas.openxmlformats.org/officeDocument/2006/relationships/hyperlink" Target="https://www.destructoid.com/tekken-boss-calls-tekken-film-terrible--181059.phtml" TargetMode="External"/><Relationship Id="rId1" Type="http://schemas.openxmlformats.org/officeDocument/2006/relationships/slideLayout" Target="../slideLayouts/slideLayout7.xml"/><Relationship Id="rId6" Type="http://schemas.openxmlformats.org/officeDocument/2006/relationships/hyperlink" Target="https://www.statista.com/statistics/187069/north-american-box-office-gross-revenue-since-1980/" TargetMode="External"/><Relationship Id="rId5" Type="http://schemas.openxmlformats.org/officeDocument/2006/relationships/hyperlink" Target="https://www.theodysseyonline.com/youtube-lets-plays-why-theyre-so-popular" TargetMode="External"/><Relationship Id="rId4" Type="http://schemas.openxmlformats.org/officeDocument/2006/relationships/hyperlink" Target="https://www.washingtonpost.com/news/in-theory/wp/2016/03/14/why-do-we-care-about-sports-so-much/?noredirect=on&amp;utm_term=.f9f8b0e552b8" TargetMode="External"/></Relationships>
</file>

<file path=ppt/slides/_rels/slide10.xml.rels><?xml version="1.0" encoding="UTF-8" standalone="yes"?>
<Relationships xmlns="http://schemas.openxmlformats.org/package/2006/relationships"><Relationship Id="rId8" Type="http://schemas.openxmlformats.org/officeDocument/2006/relationships/hyperlink" Target="https://www.tor.com/2018/01/19/learning-narrative-structure-from-video-games/" TargetMode="External"/><Relationship Id="rId3" Type="http://schemas.openxmlformats.org/officeDocument/2006/relationships/hyperlink" Target="https://nerdist.com/why-are-video-game-movies-always-terrible/" TargetMode="External"/><Relationship Id="rId7" Type="http://schemas.openxmlformats.org/officeDocument/2006/relationships/hyperlink" Target="https://ew.com/article/2011/08/18/movies-videogames-inception-red-dead-redemption/" TargetMode="External"/><Relationship Id="rId2" Type="http://schemas.openxmlformats.org/officeDocument/2006/relationships/hyperlink" Target="https://www.goombastomp.com/film-vs-video-games-craft-storytelling/" TargetMode="External"/><Relationship Id="rId1" Type="http://schemas.openxmlformats.org/officeDocument/2006/relationships/slideLayout" Target="../slideLayouts/slideLayout7.xml"/><Relationship Id="rId6" Type="http://schemas.openxmlformats.org/officeDocument/2006/relationships/hyperlink" Target="http://www.kfvs12.com/story/31140647/who-rules-the-entertainment-industry/" TargetMode="External"/><Relationship Id="rId5" Type="http://schemas.openxmlformats.org/officeDocument/2006/relationships/hyperlink" Target="http://narrativedesign.org/" TargetMode="External"/><Relationship Id="rId4" Type="http://schemas.openxmlformats.org/officeDocument/2006/relationships/hyperlink" Target="https://www.ceros.com/originals/narrative-design-video-game/" TargetMode="External"/><Relationship Id="rId9" Type="http://schemas.openxmlformats.org/officeDocument/2006/relationships/hyperlink" Target="https://www.theguardian.com/film/2018/mar/29/movie-adaptations-video-games-terrible-crack-cod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5DAD61-679F-6B4C-A660-295E93728E5A}"/>
              </a:ext>
            </a:extLst>
          </p:cNvPr>
          <p:cNvSpPr>
            <a:spLocks noGrp="1"/>
          </p:cNvSpPr>
          <p:nvPr>
            <p:ph type="ctrTitle"/>
          </p:nvPr>
        </p:nvSpPr>
        <p:spPr/>
        <p:txBody>
          <a:bodyPr/>
          <a:lstStyle/>
          <a:p>
            <a:r>
              <a:rPr lang="en-GB"/>
              <a:t>Narrative in Video Games vs Film</a:t>
            </a:r>
            <a:endParaRPr lang="en-US"/>
          </a:p>
        </p:txBody>
      </p:sp>
      <p:sp>
        <p:nvSpPr>
          <p:cNvPr id="3" name="Subtitle 2">
            <a:extLst>
              <a:ext uri="{FF2B5EF4-FFF2-40B4-BE49-F238E27FC236}">
                <a16:creationId xmlns:a16="http://schemas.microsoft.com/office/drawing/2014/main" id="{3BF14AD8-E43F-CE45-8518-F8610D273045}"/>
              </a:ext>
            </a:extLst>
          </p:cNvPr>
          <p:cNvSpPr>
            <a:spLocks noGrp="1"/>
          </p:cNvSpPr>
          <p:nvPr>
            <p:ph type="subTitle" idx="1"/>
          </p:nvPr>
        </p:nvSpPr>
        <p:spPr/>
        <p:txBody>
          <a:bodyPr/>
          <a:lstStyle/>
          <a:p>
            <a:r>
              <a:rPr lang="en-GB"/>
              <a:t>Ruth Heneghan | p148310</a:t>
            </a:r>
          </a:p>
          <a:p>
            <a:r>
              <a:rPr lang="en-GB"/>
              <a:t>Research Methods and Communications</a:t>
            </a:r>
            <a:endParaRPr lang="en-US"/>
          </a:p>
        </p:txBody>
      </p:sp>
    </p:spTree>
    <p:extLst>
      <p:ext uri="{BB962C8B-B14F-4D97-AF65-F5344CB8AC3E}">
        <p14:creationId xmlns:p14="http://schemas.microsoft.com/office/powerpoint/2010/main" val="35987772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47952A-0678-5548-A71C-8D3B10062284}"/>
              </a:ext>
            </a:extLst>
          </p:cNvPr>
          <p:cNvSpPr>
            <a:spLocks noGrp="1"/>
          </p:cNvSpPr>
          <p:nvPr>
            <p:ph type="title"/>
          </p:nvPr>
        </p:nvSpPr>
        <p:spPr/>
        <p:txBody>
          <a:bodyPr/>
          <a:lstStyle/>
          <a:p>
            <a:r>
              <a:rPr lang="en-GB"/>
              <a:t>When films become games</a:t>
            </a:r>
            <a:endParaRPr lang="en-US"/>
          </a:p>
        </p:txBody>
      </p:sp>
      <p:pic>
        <p:nvPicPr>
          <p:cNvPr id="5126" name="Picture 6" descr="Image result for jurassic world evolution logo">
            <a:extLst>
              <a:ext uri="{FF2B5EF4-FFF2-40B4-BE49-F238E27FC236}">
                <a16:creationId xmlns:a16="http://schemas.microsoft.com/office/drawing/2014/main" id="{839A4FFB-7C08-413C-8054-6F8E5886F18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41834" y="2349925"/>
            <a:ext cx="3894722" cy="3498295"/>
          </a:xfrm>
          <a:prstGeom prst="rect">
            <a:avLst/>
          </a:prstGeom>
          <a:noFill/>
          <a:extLst>
            <a:ext uri="{909E8E84-426E-40DD-AFC4-6F175D3DCCD1}">
              <a14:hiddenFill xmlns:a14="http://schemas.microsoft.com/office/drawing/2010/main">
                <a:solidFill>
                  <a:srgbClr val="FFFFFF"/>
                </a:solidFill>
              </a14:hiddenFill>
            </a:ext>
          </a:extLst>
        </p:spPr>
      </p:pic>
      <p:pic>
        <p:nvPicPr>
          <p:cNvPr id="5130" name="Picture 10" descr="File:Logo Star Wars Battlefront II (2017) schwarz.svg">
            <a:extLst>
              <a:ext uri="{FF2B5EF4-FFF2-40B4-BE49-F238E27FC236}">
                <a16:creationId xmlns:a16="http://schemas.microsoft.com/office/drawing/2014/main" id="{DCAF237E-5FB4-441A-BE53-A509DF71322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29646" y="1052484"/>
            <a:ext cx="5911610" cy="126360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27A34EA8-6313-4CF6-918A-1A1BB6C38962}"/>
              </a:ext>
            </a:extLst>
          </p:cNvPr>
          <p:cNvSpPr txBox="1"/>
          <p:nvPr/>
        </p:nvSpPr>
        <p:spPr>
          <a:xfrm>
            <a:off x="9092230" y="2350581"/>
            <a:ext cx="2149026" cy="246221"/>
          </a:xfrm>
          <a:prstGeom prst="rect">
            <a:avLst/>
          </a:prstGeom>
          <a:noFill/>
        </p:spPr>
        <p:txBody>
          <a:bodyPr wrap="square" rtlCol="0">
            <a:spAutoFit/>
          </a:bodyPr>
          <a:lstStyle/>
          <a:p>
            <a:r>
              <a:rPr lang="en-GB" sz="1000" dirty="0"/>
              <a:t>Star Wars Battlefront II (2017), EA</a:t>
            </a:r>
          </a:p>
        </p:txBody>
      </p:sp>
      <p:sp>
        <p:nvSpPr>
          <p:cNvPr id="16" name="TextBox 15">
            <a:extLst>
              <a:ext uri="{FF2B5EF4-FFF2-40B4-BE49-F238E27FC236}">
                <a16:creationId xmlns:a16="http://schemas.microsoft.com/office/drawing/2014/main" id="{8DCCFE5F-C6F3-4240-844D-FCC2B5F2F7D5}"/>
              </a:ext>
            </a:extLst>
          </p:cNvPr>
          <p:cNvSpPr txBox="1"/>
          <p:nvPr/>
        </p:nvSpPr>
        <p:spPr>
          <a:xfrm>
            <a:off x="8085220" y="6028234"/>
            <a:ext cx="3156035" cy="246221"/>
          </a:xfrm>
          <a:prstGeom prst="rect">
            <a:avLst/>
          </a:prstGeom>
          <a:noFill/>
        </p:spPr>
        <p:txBody>
          <a:bodyPr wrap="square" rtlCol="0">
            <a:spAutoFit/>
          </a:bodyPr>
          <a:lstStyle/>
          <a:p>
            <a:r>
              <a:rPr lang="en-GB" sz="1000" dirty="0"/>
              <a:t>Jurassic World Evolution (2018), Universal Studios</a:t>
            </a:r>
          </a:p>
        </p:txBody>
      </p:sp>
    </p:spTree>
    <p:extLst>
      <p:ext uri="{BB962C8B-B14F-4D97-AF65-F5344CB8AC3E}">
        <p14:creationId xmlns:p14="http://schemas.microsoft.com/office/powerpoint/2010/main" val="7847775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DF2871-29C2-42FE-9EEC-CF9ADEA81AE8}"/>
              </a:ext>
            </a:extLst>
          </p:cNvPr>
          <p:cNvSpPr>
            <a:spLocks noGrp="1"/>
          </p:cNvSpPr>
          <p:nvPr>
            <p:ph type="title"/>
          </p:nvPr>
        </p:nvSpPr>
        <p:spPr/>
        <p:txBody>
          <a:bodyPr/>
          <a:lstStyle/>
          <a:p>
            <a:r>
              <a:rPr lang="en-GB" dirty="0"/>
              <a:t>When games become films</a:t>
            </a:r>
          </a:p>
        </p:txBody>
      </p:sp>
      <p:pic>
        <p:nvPicPr>
          <p:cNvPr id="1026" name="Picture 2" descr="Image result for resident evil film poster">
            <a:extLst>
              <a:ext uri="{FF2B5EF4-FFF2-40B4-BE49-F238E27FC236}">
                <a16:creationId xmlns:a16="http://schemas.microsoft.com/office/drawing/2014/main" id="{E3FB2313-C72A-4B2E-8559-02555E423E98}"/>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4575251" y="1697204"/>
            <a:ext cx="2166403" cy="320916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doom 2005 poster">
            <a:extLst>
              <a:ext uri="{FF2B5EF4-FFF2-40B4-BE49-F238E27FC236}">
                <a16:creationId xmlns:a16="http://schemas.microsoft.com/office/drawing/2014/main" id="{7F4B654C-FD3E-47B2-9086-06737D939F1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54232" y="1697204"/>
            <a:ext cx="2440303" cy="320916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tomb raider film poster 2018">
            <a:extLst>
              <a:ext uri="{FF2B5EF4-FFF2-40B4-BE49-F238E27FC236}">
                <a16:creationId xmlns:a16="http://schemas.microsoft.com/office/drawing/2014/main" id="{6F700132-3D45-45E5-A55C-F771CA9EDE7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414347" y="1697204"/>
            <a:ext cx="2166187" cy="3209166"/>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E384A572-A23E-4664-AAC4-6279CFCBACDE}"/>
              </a:ext>
            </a:extLst>
          </p:cNvPr>
          <p:cNvSpPr txBox="1"/>
          <p:nvPr/>
        </p:nvSpPr>
        <p:spPr>
          <a:xfrm>
            <a:off x="4575251" y="4914575"/>
            <a:ext cx="2149026" cy="400110"/>
          </a:xfrm>
          <a:prstGeom prst="rect">
            <a:avLst/>
          </a:prstGeom>
          <a:noFill/>
        </p:spPr>
        <p:txBody>
          <a:bodyPr wrap="square" rtlCol="0">
            <a:spAutoFit/>
          </a:bodyPr>
          <a:lstStyle/>
          <a:p>
            <a:r>
              <a:rPr lang="en-GB" sz="1000" dirty="0"/>
              <a:t>Resident Evil Film Franchise, distributed by Screen Gems</a:t>
            </a:r>
          </a:p>
        </p:txBody>
      </p:sp>
      <p:sp>
        <p:nvSpPr>
          <p:cNvPr id="8" name="TextBox 7">
            <a:extLst>
              <a:ext uri="{FF2B5EF4-FFF2-40B4-BE49-F238E27FC236}">
                <a16:creationId xmlns:a16="http://schemas.microsoft.com/office/drawing/2014/main" id="{6BCD9CB1-03DD-464B-A5DF-52FE37EE3E90}"/>
              </a:ext>
            </a:extLst>
          </p:cNvPr>
          <p:cNvSpPr txBox="1"/>
          <p:nvPr/>
        </p:nvSpPr>
        <p:spPr>
          <a:xfrm>
            <a:off x="6854232" y="4914575"/>
            <a:ext cx="2149026" cy="246221"/>
          </a:xfrm>
          <a:prstGeom prst="rect">
            <a:avLst/>
          </a:prstGeom>
          <a:noFill/>
        </p:spPr>
        <p:txBody>
          <a:bodyPr wrap="square" rtlCol="0">
            <a:spAutoFit/>
          </a:bodyPr>
          <a:lstStyle/>
          <a:p>
            <a:r>
              <a:rPr lang="en-GB" sz="1000" dirty="0"/>
              <a:t>Doom (2005), Universal Pictures</a:t>
            </a:r>
          </a:p>
        </p:txBody>
      </p:sp>
      <p:sp>
        <p:nvSpPr>
          <p:cNvPr id="9" name="TextBox 8">
            <a:extLst>
              <a:ext uri="{FF2B5EF4-FFF2-40B4-BE49-F238E27FC236}">
                <a16:creationId xmlns:a16="http://schemas.microsoft.com/office/drawing/2014/main" id="{98C28382-3C90-426E-8ED8-DD0B919DA447}"/>
              </a:ext>
            </a:extLst>
          </p:cNvPr>
          <p:cNvSpPr txBox="1"/>
          <p:nvPr/>
        </p:nvSpPr>
        <p:spPr>
          <a:xfrm>
            <a:off x="9414347" y="4914575"/>
            <a:ext cx="2149026" cy="400110"/>
          </a:xfrm>
          <a:prstGeom prst="rect">
            <a:avLst/>
          </a:prstGeom>
          <a:noFill/>
        </p:spPr>
        <p:txBody>
          <a:bodyPr wrap="square" rtlCol="0">
            <a:spAutoFit/>
          </a:bodyPr>
          <a:lstStyle/>
          <a:p>
            <a:r>
              <a:rPr lang="en-GB" sz="1000" dirty="0"/>
              <a:t>Tomb Raider (2018), Warner Bros. Pictures</a:t>
            </a:r>
          </a:p>
        </p:txBody>
      </p:sp>
    </p:spTree>
    <p:extLst>
      <p:ext uri="{BB962C8B-B14F-4D97-AF65-F5344CB8AC3E}">
        <p14:creationId xmlns:p14="http://schemas.microsoft.com/office/powerpoint/2010/main" val="22965140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B5B0BAC9-305D-43F3-954A-8ACC1A10B15F}"/>
              </a:ext>
            </a:extLst>
          </p:cNvPr>
          <p:cNvSpPr>
            <a:spLocks noGrp="1"/>
          </p:cNvSpPr>
          <p:nvPr>
            <p:ph type="pic" idx="1"/>
          </p:nvPr>
        </p:nvSpPr>
        <p:spPr/>
      </p:sp>
      <p:sp>
        <p:nvSpPr>
          <p:cNvPr id="4" name="Title 3">
            <a:extLst>
              <a:ext uri="{FF2B5EF4-FFF2-40B4-BE49-F238E27FC236}">
                <a16:creationId xmlns:a16="http://schemas.microsoft.com/office/drawing/2014/main" id="{50D82F62-7A30-47BB-B9FE-0E3F8ACF1DDA}"/>
              </a:ext>
            </a:extLst>
          </p:cNvPr>
          <p:cNvSpPr>
            <a:spLocks noGrp="1"/>
          </p:cNvSpPr>
          <p:nvPr>
            <p:ph type="title"/>
          </p:nvPr>
        </p:nvSpPr>
        <p:spPr/>
        <p:txBody>
          <a:bodyPr>
            <a:normAutofit fontScale="90000"/>
          </a:bodyPr>
          <a:lstStyle/>
          <a:p>
            <a:r>
              <a:rPr lang="en-GB" i="1" dirty="0"/>
              <a:t>“Doom</a:t>
            </a:r>
            <a:r>
              <a:rPr lang="en-GB" dirty="0"/>
              <a:t> is like some kid came over and is using your computer and won’t let you play.”</a:t>
            </a:r>
          </a:p>
        </p:txBody>
      </p:sp>
      <p:sp>
        <p:nvSpPr>
          <p:cNvPr id="6" name="Text Placeholder 5">
            <a:extLst>
              <a:ext uri="{FF2B5EF4-FFF2-40B4-BE49-F238E27FC236}">
                <a16:creationId xmlns:a16="http://schemas.microsoft.com/office/drawing/2014/main" id="{9D6AA9B0-812E-4334-8571-A359658A8EAF}"/>
              </a:ext>
            </a:extLst>
          </p:cNvPr>
          <p:cNvSpPr>
            <a:spLocks noGrp="1"/>
          </p:cNvSpPr>
          <p:nvPr>
            <p:ph type="body" sz="half" idx="2"/>
          </p:nvPr>
        </p:nvSpPr>
        <p:spPr/>
        <p:txBody>
          <a:bodyPr/>
          <a:lstStyle/>
          <a:p>
            <a:r>
              <a:rPr lang="en-GB" dirty="0"/>
              <a:t>Roger Ebert’s review of the 2005 film adaptation of </a:t>
            </a:r>
            <a:r>
              <a:rPr lang="en-GB" i="1" dirty="0"/>
              <a:t>Doom</a:t>
            </a:r>
            <a:endParaRPr lang="en-GB" dirty="0"/>
          </a:p>
        </p:txBody>
      </p:sp>
      <p:pic>
        <p:nvPicPr>
          <p:cNvPr id="2050" name="Picture 2" descr="Related image">
            <a:extLst>
              <a:ext uri="{FF2B5EF4-FFF2-40B4-BE49-F238E27FC236}">
                <a16:creationId xmlns:a16="http://schemas.microsoft.com/office/drawing/2014/main" id="{D0CD546C-941F-4D1B-AEAE-6A9C446DB86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46887" y="0"/>
            <a:ext cx="5345113" cy="6858000"/>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6C289416-A5C4-46D5-A9AA-E10620D1E6B5}"/>
              </a:ext>
            </a:extLst>
          </p:cNvPr>
          <p:cNvSpPr txBox="1"/>
          <p:nvPr/>
        </p:nvSpPr>
        <p:spPr>
          <a:xfrm>
            <a:off x="4796832" y="6611779"/>
            <a:ext cx="2149026" cy="246221"/>
          </a:xfrm>
          <a:prstGeom prst="rect">
            <a:avLst/>
          </a:prstGeom>
          <a:noFill/>
        </p:spPr>
        <p:txBody>
          <a:bodyPr wrap="square" rtlCol="0">
            <a:spAutoFit/>
          </a:bodyPr>
          <a:lstStyle/>
          <a:p>
            <a:r>
              <a:rPr lang="en-GB" sz="1000" dirty="0"/>
              <a:t>Doom (2005), Universal Pictures</a:t>
            </a:r>
          </a:p>
        </p:txBody>
      </p:sp>
    </p:spTree>
    <p:extLst>
      <p:ext uri="{BB962C8B-B14F-4D97-AF65-F5344CB8AC3E}">
        <p14:creationId xmlns:p14="http://schemas.microsoft.com/office/powerpoint/2010/main" val="4423387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8109A1A1-12A6-4BF6-BDDB-8AA7FF2116E7}"/>
              </a:ext>
            </a:extLst>
          </p:cNvPr>
          <p:cNvSpPr>
            <a:spLocks noGrp="1"/>
          </p:cNvSpPr>
          <p:nvPr>
            <p:ph type="title"/>
          </p:nvPr>
        </p:nvSpPr>
        <p:spPr/>
        <p:txBody>
          <a:bodyPr/>
          <a:lstStyle/>
          <a:p>
            <a:r>
              <a:rPr lang="en-GB" dirty="0"/>
              <a:t>Growing in Popularity</a:t>
            </a:r>
          </a:p>
        </p:txBody>
      </p:sp>
      <p:pic>
        <p:nvPicPr>
          <p:cNvPr id="3074" name="Picture 2" descr="Image result for league of legends world championship 2018 logo">
            <a:extLst>
              <a:ext uri="{FF2B5EF4-FFF2-40B4-BE49-F238E27FC236}">
                <a16:creationId xmlns:a16="http://schemas.microsoft.com/office/drawing/2014/main" id="{D9AB066C-7394-46B6-883A-59397D5B5AC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82588" y="1680754"/>
            <a:ext cx="3263537" cy="3263537"/>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Image result for overwatch esports logo">
            <a:extLst>
              <a:ext uri="{FF2B5EF4-FFF2-40B4-BE49-F238E27FC236}">
                <a16:creationId xmlns:a16="http://schemas.microsoft.com/office/drawing/2014/main" id="{F4903F32-9542-45BB-AAE9-0FC435449F5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74327" y="1553754"/>
            <a:ext cx="5085806" cy="3390537"/>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489F547F-30F0-42DB-8C30-E75871B3B360}"/>
              </a:ext>
            </a:extLst>
          </p:cNvPr>
          <p:cNvSpPr txBox="1"/>
          <p:nvPr/>
        </p:nvSpPr>
        <p:spPr>
          <a:xfrm>
            <a:off x="4725301" y="4959990"/>
            <a:ext cx="2149026" cy="400110"/>
          </a:xfrm>
          <a:prstGeom prst="rect">
            <a:avLst/>
          </a:prstGeom>
          <a:noFill/>
        </p:spPr>
        <p:txBody>
          <a:bodyPr wrap="square" rtlCol="0">
            <a:spAutoFit/>
          </a:bodyPr>
          <a:lstStyle/>
          <a:p>
            <a:r>
              <a:rPr lang="en-GB" sz="1000" dirty="0"/>
              <a:t>League of Legends World Championship Logo, Riot Games</a:t>
            </a:r>
          </a:p>
        </p:txBody>
      </p:sp>
      <p:sp>
        <p:nvSpPr>
          <p:cNvPr id="11" name="TextBox 10">
            <a:extLst>
              <a:ext uri="{FF2B5EF4-FFF2-40B4-BE49-F238E27FC236}">
                <a16:creationId xmlns:a16="http://schemas.microsoft.com/office/drawing/2014/main" id="{9BE7DF36-36B1-4426-BD3A-DC1F1B05A6A3}"/>
              </a:ext>
            </a:extLst>
          </p:cNvPr>
          <p:cNvSpPr txBox="1"/>
          <p:nvPr/>
        </p:nvSpPr>
        <p:spPr>
          <a:xfrm>
            <a:off x="7646125" y="4959990"/>
            <a:ext cx="2149026" cy="246221"/>
          </a:xfrm>
          <a:prstGeom prst="rect">
            <a:avLst/>
          </a:prstGeom>
          <a:noFill/>
        </p:spPr>
        <p:txBody>
          <a:bodyPr wrap="square" rtlCol="0">
            <a:spAutoFit/>
          </a:bodyPr>
          <a:lstStyle/>
          <a:p>
            <a:r>
              <a:rPr lang="en-GB" sz="1000" dirty="0"/>
              <a:t>Overwatch league, Blizzard</a:t>
            </a:r>
          </a:p>
        </p:txBody>
      </p:sp>
    </p:spTree>
    <p:extLst>
      <p:ext uri="{BB962C8B-B14F-4D97-AF65-F5344CB8AC3E}">
        <p14:creationId xmlns:p14="http://schemas.microsoft.com/office/powerpoint/2010/main" val="25858549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3196F8-A9FF-4EF3-BCC0-0ABDCFDC0DFB}"/>
              </a:ext>
            </a:extLst>
          </p:cNvPr>
          <p:cNvSpPr>
            <a:spLocks noGrp="1"/>
          </p:cNvSpPr>
          <p:nvPr>
            <p:ph type="title"/>
          </p:nvPr>
        </p:nvSpPr>
        <p:spPr/>
        <p:txBody>
          <a:bodyPr/>
          <a:lstStyle/>
          <a:p>
            <a:r>
              <a:rPr lang="en-GB" dirty="0"/>
              <a:t>Growing in Popularity</a:t>
            </a:r>
          </a:p>
        </p:txBody>
      </p:sp>
      <p:pic>
        <p:nvPicPr>
          <p:cNvPr id="4100" name="Picture 4" descr="https://yt3.ggpht.com/a-/AN66SAxYMRIkEgwbQbJsJA3CzDi9qjTqoJAwyEeQUg=s288-mo-c-c0xffffffff-rj-k-no">
            <a:extLst>
              <a:ext uri="{FF2B5EF4-FFF2-40B4-BE49-F238E27FC236}">
                <a16:creationId xmlns:a16="http://schemas.microsoft.com/office/drawing/2014/main" id="{5510E5D6-B200-4617-ACE8-AACD45E210F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76372" y="2029013"/>
            <a:ext cx="2625802" cy="262580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FCE738BB-A9E9-4A52-BD94-C3704828B295}"/>
              </a:ext>
            </a:extLst>
          </p:cNvPr>
          <p:cNvPicPr>
            <a:picLocks noChangeAspect="1"/>
          </p:cNvPicPr>
          <p:nvPr/>
        </p:nvPicPr>
        <p:blipFill>
          <a:blip r:embed="rId4"/>
          <a:stretch>
            <a:fillRect/>
          </a:stretch>
        </p:blipFill>
        <p:spPr>
          <a:xfrm>
            <a:off x="8350794" y="535409"/>
            <a:ext cx="2625802" cy="2625802"/>
          </a:xfrm>
          <a:prstGeom prst="rect">
            <a:avLst/>
          </a:prstGeom>
        </p:spPr>
      </p:pic>
      <p:pic>
        <p:nvPicPr>
          <p:cNvPr id="4102" name="Picture 6" descr="https://yt3.ggpht.com/a-/AN66SAz62Bb80XyoL-84FII_P-v-Bae-NHPxUmuRvg=s288-mo-c-c0xffffffff-rj-k-no">
            <a:extLst>
              <a:ext uri="{FF2B5EF4-FFF2-40B4-BE49-F238E27FC236}">
                <a16:creationId xmlns:a16="http://schemas.microsoft.com/office/drawing/2014/main" id="{44D220BD-E323-4E93-8329-ADA4A30E6C9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50794" y="3574701"/>
            <a:ext cx="2625802" cy="2625802"/>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F8A66714-03DB-4326-8BB6-C9F35F0F5EC4}"/>
              </a:ext>
            </a:extLst>
          </p:cNvPr>
          <p:cNvSpPr txBox="1"/>
          <p:nvPr/>
        </p:nvSpPr>
        <p:spPr>
          <a:xfrm>
            <a:off x="5176372" y="4641672"/>
            <a:ext cx="2391377" cy="307777"/>
          </a:xfrm>
          <a:prstGeom prst="rect">
            <a:avLst/>
          </a:prstGeom>
          <a:noFill/>
        </p:spPr>
        <p:txBody>
          <a:bodyPr wrap="square" rtlCol="0">
            <a:spAutoFit/>
          </a:bodyPr>
          <a:lstStyle/>
          <a:p>
            <a:r>
              <a:rPr lang="en-GB" sz="1400" dirty="0"/>
              <a:t>Markiplier</a:t>
            </a:r>
          </a:p>
        </p:txBody>
      </p:sp>
      <p:sp>
        <p:nvSpPr>
          <p:cNvPr id="10" name="TextBox 9">
            <a:extLst>
              <a:ext uri="{FF2B5EF4-FFF2-40B4-BE49-F238E27FC236}">
                <a16:creationId xmlns:a16="http://schemas.microsoft.com/office/drawing/2014/main" id="{2CE15CD8-B45C-44B8-BF5C-9F8B17DF90D0}"/>
              </a:ext>
            </a:extLst>
          </p:cNvPr>
          <p:cNvSpPr txBox="1"/>
          <p:nvPr/>
        </p:nvSpPr>
        <p:spPr>
          <a:xfrm>
            <a:off x="8350794" y="3129410"/>
            <a:ext cx="2391377" cy="307777"/>
          </a:xfrm>
          <a:prstGeom prst="rect">
            <a:avLst/>
          </a:prstGeom>
          <a:noFill/>
        </p:spPr>
        <p:txBody>
          <a:bodyPr wrap="square" rtlCol="0">
            <a:spAutoFit/>
          </a:bodyPr>
          <a:lstStyle/>
          <a:p>
            <a:r>
              <a:rPr lang="en-GB" sz="1400" dirty="0" err="1"/>
              <a:t>Jacksepticeye</a:t>
            </a:r>
            <a:endParaRPr lang="en-GB" sz="1400" dirty="0"/>
          </a:p>
        </p:txBody>
      </p:sp>
      <p:sp>
        <p:nvSpPr>
          <p:cNvPr id="11" name="TextBox 10">
            <a:extLst>
              <a:ext uri="{FF2B5EF4-FFF2-40B4-BE49-F238E27FC236}">
                <a16:creationId xmlns:a16="http://schemas.microsoft.com/office/drawing/2014/main" id="{530B6CAA-7ABB-4BCF-BFDC-334138B4BA11}"/>
              </a:ext>
            </a:extLst>
          </p:cNvPr>
          <p:cNvSpPr txBox="1"/>
          <p:nvPr/>
        </p:nvSpPr>
        <p:spPr>
          <a:xfrm>
            <a:off x="8350794" y="6200503"/>
            <a:ext cx="2391377" cy="307777"/>
          </a:xfrm>
          <a:prstGeom prst="rect">
            <a:avLst/>
          </a:prstGeom>
          <a:noFill/>
        </p:spPr>
        <p:txBody>
          <a:bodyPr wrap="square" rtlCol="0">
            <a:spAutoFit/>
          </a:bodyPr>
          <a:lstStyle/>
          <a:p>
            <a:r>
              <a:rPr lang="en-GB" sz="1400" dirty="0" err="1"/>
              <a:t>Vanossgaming</a:t>
            </a:r>
            <a:endParaRPr lang="en-GB" sz="1400" dirty="0"/>
          </a:p>
        </p:txBody>
      </p:sp>
    </p:spTree>
    <p:extLst>
      <p:ext uri="{BB962C8B-B14F-4D97-AF65-F5344CB8AC3E}">
        <p14:creationId xmlns:p14="http://schemas.microsoft.com/office/powerpoint/2010/main" val="30522993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CF1A18-9775-492E-89F0-D523D38250B8}"/>
              </a:ext>
            </a:extLst>
          </p:cNvPr>
          <p:cNvSpPr>
            <a:spLocks noGrp="1"/>
          </p:cNvSpPr>
          <p:nvPr>
            <p:ph type="title"/>
          </p:nvPr>
        </p:nvSpPr>
        <p:spPr/>
        <p:txBody>
          <a:bodyPr/>
          <a:lstStyle/>
          <a:p>
            <a:r>
              <a:rPr lang="en-GB" dirty="0"/>
              <a:t>Proposed Methodology</a:t>
            </a:r>
          </a:p>
        </p:txBody>
      </p:sp>
      <p:sp>
        <p:nvSpPr>
          <p:cNvPr id="3" name="Content Placeholder 2">
            <a:extLst>
              <a:ext uri="{FF2B5EF4-FFF2-40B4-BE49-F238E27FC236}">
                <a16:creationId xmlns:a16="http://schemas.microsoft.com/office/drawing/2014/main" id="{2A019A7B-CC71-48C5-87B9-2A0370D58BDC}"/>
              </a:ext>
            </a:extLst>
          </p:cNvPr>
          <p:cNvSpPr>
            <a:spLocks noGrp="1"/>
          </p:cNvSpPr>
          <p:nvPr>
            <p:ph sz="half" idx="1"/>
          </p:nvPr>
        </p:nvSpPr>
        <p:spPr/>
        <p:txBody>
          <a:bodyPr/>
          <a:lstStyle/>
          <a:p>
            <a:r>
              <a:rPr lang="en-GB" dirty="0"/>
              <a:t>Test 1: Create a short gameplay experience and a filmed or animated scene from the same story. In two different groups individuals will experience one and then the other, and submit a review of each.</a:t>
            </a:r>
          </a:p>
        </p:txBody>
      </p:sp>
      <p:sp>
        <p:nvSpPr>
          <p:cNvPr id="4" name="Content Placeholder 3">
            <a:extLst>
              <a:ext uri="{FF2B5EF4-FFF2-40B4-BE49-F238E27FC236}">
                <a16:creationId xmlns:a16="http://schemas.microsoft.com/office/drawing/2014/main" id="{04150729-4BF7-4D20-9C29-B94938F9A24F}"/>
              </a:ext>
            </a:extLst>
          </p:cNvPr>
          <p:cNvSpPr>
            <a:spLocks noGrp="1"/>
          </p:cNvSpPr>
          <p:nvPr>
            <p:ph sz="half" idx="2"/>
          </p:nvPr>
        </p:nvSpPr>
        <p:spPr/>
        <p:txBody>
          <a:bodyPr/>
          <a:lstStyle/>
          <a:p>
            <a:r>
              <a:rPr lang="en-GB" dirty="0"/>
              <a:t>Test 2: Using already established story with both a film and a game, have groups experience the individual media together. An individual will play the game with an audience, to emulate the YouTube gaming situation; everyone watches the film as usual.</a:t>
            </a:r>
          </a:p>
        </p:txBody>
      </p:sp>
    </p:spTree>
    <p:extLst>
      <p:ext uri="{BB962C8B-B14F-4D97-AF65-F5344CB8AC3E}">
        <p14:creationId xmlns:p14="http://schemas.microsoft.com/office/powerpoint/2010/main" val="8984907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0D79CF-43F9-4B58-AF75-D665DADA36EC}"/>
              </a:ext>
            </a:extLst>
          </p:cNvPr>
          <p:cNvSpPr>
            <a:spLocks noGrp="1"/>
          </p:cNvSpPr>
          <p:nvPr>
            <p:ph type="title"/>
          </p:nvPr>
        </p:nvSpPr>
        <p:spPr/>
        <p:txBody>
          <a:bodyPr/>
          <a:lstStyle/>
          <a:p>
            <a:r>
              <a:rPr lang="en-GB" dirty="0"/>
              <a:t>Proposed Outcomes</a:t>
            </a:r>
          </a:p>
        </p:txBody>
      </p:sp>
    </p:spTree>
    <p:extLst>
      <p:ext uri="{BB962C8B-B14F-4D97-AF65-F5344CB8AC3E}">
        <p14:creationId xmlns:p14="http://schemas.microsoft.com/office/powerpoint/2010/main" val="27589044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213D18A-C653-44EC-9EDD-24B6544E7395}"/>
              </a:ext>
            </a:extLst>
          </p:cNvPr>
          <p:cNvSpPr/>
          <p:nvPr/>
        </p:nvSpPr>
        <p:spPr>
          <a:xfrm>
            <a:off x="696685" y="1447111"/>
            <a:ext cx="10807337" cy="4075283"/>
          </a:xfrm>
          <a:prstGeom prst="rect">
            <a:avLst/>
          </a:prstGeom>
        </p:spPr>
        <p:txBody>
          <a:bodyPr wrap="square">
            <a:spAutoFit/>
          </a:bodyPr>
          <a:lstStyle/>
          <a:p>
            <a:pPr>
              <a:lnSpc>
                <a:spcPct val="125000"/>
              </a:lnSpc>
              <a:spcAft>
                <a:spcPts val="800"/>
              </a:spcAft>
            </a:pPr>
            <a:r>
              <a:rPr lang="en-GB" sz="1200" dirty="0">
                <a:ea typeface="Times New Roman" panose="02020603050405020304" pitchFamily="18" charset="0"/>
                <a:cs typeface="Times New Roman" panose="02020603050405020304" pitchFamily="18" charset="0"/>
              </a:rPr>
              <a:t>Chester, N. (2010). Tekken boss calls Tekken film "terrible". [online] </a:t>
            </a:r>
            <a:r>
              <a:rPr lang="en-GB" sz="1200" dirty="0" err="1">
                <a:ea typeface="Times New Roman" panose="02020603050405020304" pitchFamily="18" charset="0"/>
                <a:cs typeface="Times New Roman" panose="02020603050405020304" pitchFamily="18" charset="0"/>
              </a:rPr>
              <a:t>destructoid</a:t>
            </a:r>
            <a:r>
              <a:rPr lang="en-GB" sz="1200" dirty="0">
                <a:ea typeface="Times New Roman" panose="02020603050405020304" pitchFamily="18" charset="0"/>
                <a:cs typeface="Times New Roman" panose="02020603050405020304" pitchFamily="18" charset="0"/>
              </a:rPr>
              <a:t>. Available at: </a:t>
            </a:r>
            <a:r>
              <a:rPr lang="en-GB" sz="1200" u="sng" dirty="0">
                <a:solidFill>
                  <a:srgbClr val="0563C1"/>
                </a:solidFill>
                <a:ea typeface="Times New Roman" panose="02020603050405020304" pitchFamily="18" charset="0"/>
                <a:cs typeface="Times New Roman" panose="02020603050405020304" pitchFamily="18" charset="0"/>
                <a:hlinkClick r:id="rId2"/>
              </a:rPr>
              <a:t>https://www.destructoid.com/tekken-boss-calls-tekken-film-terrible--181059.phtml</a:t>
            </a:r>
            <a:r>
              <a:rPr lang="en-GB" sz="1200" dirty="0">
                <a:ea typeface="Times New Roman" panose="02020603050405020304" pitchFamily="18" charset="0"/>
                <a:cs typeface="Times New Roman" panose="02020603050405020304" pitchFamily="18" charset="0"/>
              </a:rPr>
              <a:t> [Accessed 5 Nov. 2018].</a:t>
            </a:r>
          </a:p>
          <a:p>
            <a:pPr>
              <a:lnSpc>
                <a:spcPct val="125000"/>
              </a:lnSpc>
              <a:spcAft>
                <a:spcPts val="800"/>
              </a:spcAft>
            </a:pPr>
            <a:r>
              <a:rPr lang="en-GB" sz="1200" dirty="0">
                <a:ea typeface="Times New Roman" panose="02020603050405020304" pitchFamily="18" charset="0"/>
                <a:cs typeface="Times New Roman" panose="02020603050405020304" pitchFamily="18" charset="0"/>
              </a:rPr>
              <a:t>Ebert, R. (2005). Doom Movie Review &amp; Film Summary (2005) | Roger Ebert. [online] Rogerebert.com. Available at: </a:t>
            </a:r>
            <a:r>
              <a:rPr lang="en-GB" sz="1200" u="sng" dirty="0">
                <a:solidFill>
                  <a:srgbClr val="0563C1"/>
                </a:solidFill>
                <a:ea typeface="Times New Roman" panose="02020603050405020304" pitchFamily="18" charset="0"/>
                <a:cs typeface="Times New Roman" panose="02020603050405020304" pitchFamily="18" charset="0"/>
                <a:hlinkClick r:id="rId3"/>
              </a:rPr>
              <a:t>https://www.rogerebert.com/reviews/doom-2005</a:t>
            </a:r>
            <a:r>
              <a:rPr lang="en-GB" sz="1200" dirty="0">
                <a:ea typeface="Times New Roman" panose="02020603050405020304" pitchFamily="18" charset="0"/>
                <a:cs typeface="Times New Roman" panose="02020603050405020304" pitchFamily="18" charset="0"/>
              </a:rPr>
              <a:t> [Accessed 5 Nov. 2018].</a:t>
            </a:r>
          </a:p>
          <a:p>
            <a:pPr>
              <a:lnSpc>
                <a:spcPct val="125000"/>
              </a:lnSpc>
              <a:spcAft>
                <a:spcPts val="800"/>
              </a:spcAft>
            </a:pPr>
            <a:r>
              <a:rPr lang="en-GB" sz="1200" dirty="0" err="1">
                <a:ea typeface="Times New Roman" panose="02020603050405020304" pitchFamily="18" charset="0"/>
                <a:cs typeface="Times New Roman" panose="02020603050405020304" pitchFamily="18" charset="0"/>
              </a:rPr>
              <a:t>Emba</a:t>
            </a:r>
            <a:r>
              <a:rPr lang="en-GB" sz="1200" dirty="0">
                <a:ea typeface="Times New Roman" panose="02020603050405020304" pitchFamily="18" charset="0"/>
                <a:cs typeface="Times New Roman" panose="02020603050405020304" pitchFamily="18" charset="0"/>
              </a:rPr>
              <a:t>, C. (2016). Why do we care so much about sports?. [online] The Washington Post. Available at: </a:t>
            </a:r>
            <a:r>
              <a:rPr lang="en-GB" sz="1200" u="sng" dirty="0">
                <a:solidFill>
                  <a:srgbClr val="0563C1"/>
                </a:solidFill>
                <a:ea typeface="Times New Roman" panose="02020603050405020304" pitchFamily="18" charset="0"/>
                <a:cs typeface="Times New Roman" panose="02020603050405020304" pitchFamily="18" charset="0"/>
                <a:hlinkClick r:id="rId4"/>
              </a:rPr>
              <a:t>https://www.washingtonpost.com/news/in-theory/wp/2016/03/14/why-do-we-care-about-sports-so-much/?noredirect=on&amp;utm_term=.f9f8b0e552b8</a:t>
            </a:r>
            <a:r>
              <a:rPr lang="en-GB" sz="1200" dirty="0">
                <a:ea typeface="Times New Roman" panose="02020603050405020304" pitchFamily="18" charset="0"/>
                <a:cs typeface="Times New Roman" panose="02020603050405020304" pitchFamily="18" charset="0"/>
              </a:rPr>
              <a:t> [Accessed 5 Nov. 2018].</a:t>
            </a:r>
          </a:p>
          <a:p>
            <a:pPr>
              <a:lnSpc>
                <a:spcPct val="125000"/>
              </a:lnSpc>
              <a:spcAft>
                <a:spcPts val="800"/>
              </a:spcAft>
            </a:pPr>
            <a:r>
              <a:rPr lang="en-GB" sz="1200" dirty="0">
                <a:ea typeface="Times New Roman" panose="02020603050405020304" pitchFamily="18" charset="0"/>
                <a:cs typeface="Times New Roman" panose="02020603050405020304" pitchFamily="18" charset="0"/>
              </a:rPr>
              <a:t>Garza, J. (2016). YouTube Let's Plays: Why They're So Popular. [online] The Odyssey Online. Available at: </a:t>
            </a:r>
            <a:r>
              <a:rPr lang="en-GB" sz="1200" u="sng" dirty="0">
                <a:solidFill>
                  <a:srgbClr val="0563C1"/>
                </a:solidFill>
                <a:ea typeface="Times New Roman" panose="02020603050405020304" pitchFamily="18" charset="0"/>
                <a:cs typeface="Times New Roman" panose="02020603050405020304" pitchFamily="18" charset="0"/>
                <a:hlinkClick r:id="rId5"/>
              </a:rPr>
              <a:t>https://www.theodysseyonline.com/youtube-lets-plays-why-theyre-so-popular</a:t>
            </a:r>
            <a:r>
              <a:rPr lang="en-GB" sz="1200" dirty="0">
                <a:ea typeface="Times New Roman" panose="02020603050405020304" pitchFamily="18" charset="0"/>
                <a:cs typeface="Times New Roman" panose="02020603050405020304" pitchFamily="18" charset="0"/>
              </a:rPr>
              <a:t> [Accessed 5 Nov. 2018].</a:t>
            </a:r>
          </a:p>
          <a:p>
            <a:pPr>
              <a:lnSpc>
                <a:spcPct val="125000"/>
              </a:lnSpc>
              <a:spcAft>
                <a:spcPts val="800"/>
              </a:spcAft>
            </a:pPr>
            <a:r>
              <a:rPr lang="en-GB" sz="1200" dirty="0">
                <a:ea typeface="Times New Roman" panose="02020603050405020304" pitchFamily="18" charset="0"/>
                <a:cs typeface="Times New Roman" panose="02020603050405020304" pitchFamily="18" charset="0"/>
              </a:rPr>
              <a:t>Statista. (2017). North American box office revenue 1980-2017 | Statistic. [online] Available at: </a:t>
            </a:r>
            <a:r>
              <a:rPr lang="en-GB" sz="1200" u="sng" dirty="0">
                <a:solidFill>
                  <a:srgbClr val="0563C1"/>
                </a:solidFill>
                <a:ea typeface="Times New Roman" panose="02020603050405020304" pitchFamily="18" charset="0"/>
                <a:cs typeface="Times New Roman" panose="02020603050405020304" pitchFamily="18" charset="0"/>
                <a:hlinkClick r:id="rId6"/>
              </a:rPr>
              <a:t>https://www.statista.com/statistics/187069/north-american-box-office-gross-revenue-since-1980/</a:t>
            </a:r>
            <a:r>
              <a:rPr lang="en-GB" sz="1200" dirty="0">
                <a:ea typeface="Times New Roman" panose="02020603050405020304" pitchFamily="18" charset="0"/>
                <a:cs typeface="Times New Roman" panose="02020603050405020304" pitchFamily="18" charset="0"/>
              </a:rPr>
              <a:t> [Accessed 5 Nov. 2018].</a:t>
            </a:r>
          </a:p>
          <a:p>
            <a:pPr>
              <a:lnSpc>
                <a:spcPct val="125000"/>
              </a:lnSpc>
              <a:spcAft>
                <a:spcPts val="800"/>
              </a:spcAft>
            </a:pPr>
            <a:r>
              <a:rPr lang="en-GB" sz="1200" dirty="0">
                <a:ea typeface="Times New Roman" panose="02020603050405020304" pitchFamily="18" charset="0"/>
                <a:cs typeface="Times New Roman" panose="02020603050405020304" pitchFamily="18" charset="0"/>
              </a:rPr>
              <a:t>The Entertainment Software Association. (2016). U.S. Video Game Industry Generates $30.4 Billion in Revenue for 2016 - The Entertainment Software Association. [online] Available at: </a:t>
            </a:r>
            <a:r>
              <a:rPr lang="en-GB" sz="1200" u="sng" dirty="0">
                <a:solidFill>
                  <a:srgbClr val="0563C1"/>
                </a:solidFill>
                <a:ea typeface="Times New Roman" panose="02020603050405020304" pitchFamily="18" charset="0"/>
                <a:cs typeface="Times New Roman" panose="02020603050405020304" pitchFamily="18" charset="0"/>
                <a:hlinkClick r:id="rId7"/>
              </a:rPr>
              <a:t>http://www.theesa.com/article/u-s-video-game-industry-generates-30-4-billion-revenue-2016/</a:t>
            </a:r>
            <a:r>
              <a:rPr lang="en-GB" sz="1200" dirty="0">
                <a:ea typeface="Times New Roman" panose="02020603050405020304" pitchFamily="18" charset="0"/>
                <a:cs typeface="Times New Roman" panose="02020603050405020304" pitchFamily="18" charset="0"/>
              </a:rPr>
              <a:t> [Accessed 5 Nov. 2018].</a:t>
            </a:r>
          </a:p>
          <a:p>
            <a:pPr>
              <a:lnSpc>
                <a:spcPct val="125000"/>
              </a:lnSpc>
              <a:spcAft>
                <a:spcPts val="800"/>
              </a:spcAft>
            </a:pPr>
            <a:br>
              <a:rPr lang="en-GB" sz="1000" dirty="0">
                <a:ea typeface="Times New Roman" panose="02020603050405020304" pitchFamily="18" charset="0"/>
                <a:cs typeface="Times New Roman" panose="02020603050405020304" pitchFamily="18" charset="0"/>
              </a:rPr>
            </a:br>
            <a:r>
              <a:rPr lang="en-GB" sz="1000" dirty="0">
                <a:ea typeface="Times New Roman" panose="02020603050405020304" pitchFamily="18" charset="0"/>
                <a:cs typeface="Times New Roman" panose="02020603050405020304" pitchFamily="18" charset="0"/>
              </a:rPr>
              <a:t> </a:t>
            </a:r>
          </a:p>
        </p:txBody>
      </p:sp>
      <p:sp>
        <p:nvSpPr>
          <p:cNvPr id="6" name="TextBox 5">
            <a:extLst>
              <a:ext uri="{FF2B5EF4-FFF2-40B4-BE49-F238E27FC236}">
                <a16:creationId xmlns:a16="http://schemas.microsoft.com/office/drawing/2014/main" id="{2BA6985A-1AD9-4B6A-8BD5-432DC470EAD4}"/>
              </a:ext>
            </a:extLst>
          </p:cNvPr>
          <p:cNvSpPr txBox="1"/>
          <p:nvPr/>
        </p:nvSpPr>
        <p:spPr>
          <a:xfrm>
            <a:off x="3918857" y="730478"/>
            <a:ext cx="4049486" cy="369332"/>
          </a:xfrm>
          <a:prstGeom prst="rect">
            <a:avLst/>
          </a:prstGeom>
          <a:noFill/>
        </p:spPr>
        <p:txBody>
          <a:bodyPr wrap="square" rtlCol="0">
            <a:spAutoFit/>
          </a:bodyPr>
          <a:lstStyle/>
          <a:p>
            <a:pPr algn="ctr"/>
            <a:r>
              <a:rPr lang="en-GB" dirty="0"/>
              <a:t>References</a:t>
            </a:r>
          </a:p>
        </p:txBody>
      </p:sp>
    </p:spTree>
    <p:extLst>
      <p:ext uri="{BB962C8B-B14F-4D97-AF65-F5344CB8AC3E}">
        <p14:creationId xmlns:p14="http://schemas.microsoft.com/office/powerpoint/2010/main" val="19056386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52CA0AA-C26E-49E4-93F5-9A19C5117B23}"/>
              </a:ext>
            </a:extLst>
          </p:cNvPr>
          <p:cNvSpPr/>
          <p:nvPr/>
        </p:nvSpPr>
        <p:spPr>
          <a:xfrm>
            <a:off x="693822" y="1462344"/>
            <a:ext cx="10760243" cy="4251164"/>
          </a:xfrm>
          <a:prstGeom prst="rect">
            <a:avLst/>
          </a:prstGeom>
        </p:spPr>
        <p:txBody>
          <a:bodyPr wrap="square">
            <a:spAutoFit/>
          </a:bodyPr>
          <a:lstStyle/>
          <a:p>
            <a:pPr>
              <a:lnSpc>
                <a:spcPct val="125000"/>
              </a:lnSpc>
              <a:spcAft>
                <a:spcPts val="800"/>
              </a:spcAft>
            </a:pPr>
            <a:r>
              <a:rPr lang="en-GB" sz="1200" dirty="0">
                <a:ea typeface="Times New Roman" panose="02020603050405020304" pitchFamily="18" charset="0"/>
                <a:cs typeface="Times New Roman" panose="02020603050405020304" pitchFamily="18" charset="0"/>
              </a:rPr>
              <a:t>Adeoye, A. (2016). [online] Goombastomp.com. Available at: </a:t>
            </a:r>
            <a:r>
              <a:rPr lang="en-GB" sz="1200" u="sng" dirty="0">
                <a:solidFill>
                  <a:srgbClr val="0563C1"/>
                </a:solidFill>
                <a:ea typeface="Times New Roman" panose="02020603050405020304" pitchFamily="18" charset="0"/>
                <a:cs typeface="Times New Roman" panose="02020603050405020304" pitchFamily="18" charset="0"/>
                <a:hlinkClick r:id="rId2"/>
              </a:rPr>
              <a:t>https://www.goombastomp.com/film-vs-video-games-craft-storytelling/</a:t>
            </a:r>
            <a:r>
              <a:rPr lang="en-GB" sz="1200" dirty="0">
                <a:ea typeface="Times New Roman" panose="02020603050405020304" pitchFamily="18" charset="0"/>
                <a:cs typeface="Times New Roman" panose="02020603050405020304" pitchFamily="18" charset="0"/>
              </a:rPr>
              <a:t> [Accessed 5 Nov. 2018].</a:t>
            </a:r>
          </a:p>
          <a:p>
            <a:pPr>
              <a:lnSpc>
                <a:spcPct val="125000"/>
              </a:lnSpc>
              <a:spcAft>
                <a:spcPts val="800"/>
              </a:spcAft>
            </a:pPr>
            <a:r>
              <a:rPr lang="en-GB" sz="1200" dirty="0">
                <a:ea typeface="Times New Roman" panose="02020603050405020304" pitchFamily="18" charset="0"/>
                <a:cs typeface="Times New Roman" panose="02020603050405020304" pitchFamily="18" charset="0"/>
              </a:rPr>
              <a:t>Casey, D. (2018). Why Are Video Game Movies Always Terrible? | Nerdist. [online] Nerdist. Available at: </a:t>
            </a:r>
            <a:r>
              <a:rPr lang="en-GB" sz="1200" u="sng" dirty="0">
                <a:solidFill>
                  <a:srgbClr val="0563C1"/>
                </a:solidFill>
                <a:ea typeface="Times New Roman" panose="02020603050405020304" pitchFamily="18" charset="0"/>
                <a:cs typeface="Times New Roman" panose="02020603050405020304" pitchFamily="18" charset="0"/>
                <a:hlinkClick r:id="rId3"/>
              </a:rPr>
              <a:t>https://nerdist.com/why-are-video-game-movies-always-terrible/</a:t>
            </a:r>
            <a:r>
              <a:rPr lang="en-GB" sz="1200" dirty="0">
                <a:ea typeface="Times New Roman" panose="02020603050405020304" pitchFamily="18" charset="0"/>
                <a:cs typeface="Times New Roman" panose="02020603050405020304" pitchFamily="18" charset="0"/>
              </a:rPr>
              <a:t> [Accessed 5 Nov. 2018].</a:t>
            </a:r>
          </a:p>
          <a:p>
            <a:pPr>
              <a:lnSpc>
                <a:spcPct val="125000"/>
              </a:lnSpc>
              <a:spcAft>
                <a:spcPts val="800"/>
              </a:spcAft>
            </a:pPr>
            <a:r>
              <a:rPr lang="en-GB" sz="1200" dirty="0">
                <a:ea typeface="Times New Roman" panose="02020603050405020304" pitchFamily="18" charset="0"/>
                <a:cs typeface="Times New Roman" panose="02020603050405020304" pitchFamily="18" charset="0"/>
              </a:rPr>
              <a:t>Ceros Originals. (2017). Narrative Design and the Future of Video Game Storytelling. [online] Available at: </a:t>
            </a:r>
            <a:r>
              <a:rPr lang="en-GB" sz="1200" u="sng" dirty="0">
                <a:solidFill>
                  <a:srgbClr val="0563C1"/>
                </a:solidFill>
                <a:ea typeface="Times New Roman" panose="02020603050405020304" pitchFamily="18" charset="0"/>
                <a:cs typeface="Times New Roman" panose="02020603050405020304" pitchFamily="18" charset="0"/>
                <a:hlinkClick r:id="rId4"/>
              </a:rPr>
              <a:t>https://www.ceros.com/originals/narrative-design-video-game/</a:t>
            </a:r>
            <a:r>
              <a:rPr lang="en-GB" sz="1200" dirty="0">
                <a:ea typeface="Times New Roman" panose="02020603050405020304" pitchFamily="18" charset="0"/>
                <a:cs typeface="Times New Roman" panose="02020603050405020304" pitchFamily="18" charset="0"/>
              </a:rPr>
              <a:t> [Accessed 5 Nov. 2018].</a:t>
            </a:r>
          </a:p>
          <a:p>
            <a:pPr>
              <a:lnSpc>
                <a:spcPct val="125000"/>
              </a:lnSpc>
              <a:spcAft>
                <a:spcPts val="800"/>
              </a:spcAft>
            </a:pPr>
            <a:r>
              <a:rPr lang="en-GB" sz="1200" dirty="0" err="1">
                <a:ea typeface="Times New Roman" panose="02020603050405020304" pitchFamily="18" charset="0"/>
                <a:cs typeface="Times New Roman" panose="02020603050405020304" pitchFamily="18" charset="0"/>
              </a:rPr>
              <a:t>Dinehart</a:t>
            </a:r>
            <a:r>
              <a:rPr lang="en-GB" sz="1200" dirty="0">
                <a:ea typeface="Times New Roman" panose="02020603050405020304" pitchFamily="18" charset="0"/>
                <a:cs typeface="Times New Roman" panose="02020603050405020304" pitchFamily="18" charset="0"/>
              </a:rPr>
              <a:t>, S. (2015). The Narrative Design Explorer. [online] Narrativedesign.org. Available at: </a:t>
            </a:r>
            <a:r>
              <a:rPr lang="en-GB" sz="1200" u="sng" dirty="0">
                <a:solidFill>
                  <a:srgbClr val="0563C1"/>
                </a:solidFill>
                <a:ea typeface="Times New Roman" panose="02020603050405020304" pitchFamily="18" charset="0"/>
                <a:cs typeface="Times New Roman" panose="02020603050405020304" pitchFamily="18" charset="0"/>
                <a:hlinkClick r:id="rId5"/>
              </a:rPr>
              <a:t>http://narrativedesign.org/</a:t>
            </a:r>
            <a:r>
              <a:rPr lang="en-GB" sz="1200" dirty="0">
                <a:ea typeface="Times New Roman" panose="02020603050405020304" pitchFamily="18" charset="0"/>
                <a:cs typeface="Times New Roman" panose="02020603050405020304" pitchFamily="18" charset="0"/>
              </a:rPr>
              <a:t> [Accessed 5 Nov. 2018].</a:t>
            </a:r>
          </a:p>
          <a:p>
            <a:pPr>
              <a:lnSpc>
                <a:spcPct val="125000"/>
              </a:lnSpc>
              <a:spcAft>
                <a:spcPts val="800"/>
              </a:spcAft>
            </a:pPr>
            <a:r>
              <a:rPr lang="en-GB" sz="1200" dirty="0">
                <a:ea typeface="Times New Roman" panose="02020603050405020304" pitchFamily="18" charset="0"/>
                <a:cs typeface="Times New Roman" panose="02020603050405020304" pitchFamily="18" charset="0"/>
              </a:rPr>
              <a:t>Foote, R. (2016). Who rules entertainment industry? Video games vs. film &amp; music. [online] http://www.kfvs12.com. Available at: </a:t>
            </a:r>
            <a:r>
              <a:rPr lang="en-GB" sz="1200" u="sng" dirty="0">
                <a:solidFill>
                  <a:srgbClr val="0563C1"/>
                </a:solidFill>
                <a:ea typeface="Times New Roman" panose="02020603050405020304" pitchFamily="18" charset="0"/>
                <a:cs typeface="Times New Roman" panose="02020603050405020304" pitchFamily="18" charset="0"/>
                <a:hlinkClick r:id="rId6"/>
              </a:rPr>
              <a:t>http://www.kfvs12.com/story/31140647/who-rules-the-entertainment-industry/</a:t>
            </a:r>
            <a:r>
              <a:rPr lang="en-GB" sz="1200" dirty="0">
                <a:ea typeface="Times New Roman" panose="02020603050405020304" pitchFamily="18" charset="0"/>
                <a:cs typeface="Times New Roman" panose="02020603050405020304" pitchFamily="18" charset="0"/>
              </a:rPr>
              <a:t> [Accessed 5 Nov. 2018].</a:t>
            </a:r>
          </a:p>
          <a:p>
            <a:pPr>
              <a:lnSpc>
                <a:spcPct val="125000"/>
              </a:lnSpc>
              <a:spcAft>
                <a:spcPts val="800"/>
              </a:spcAft>
            </a:pPr>
            <a:r>
              <a:rPr lang="en-GB" sz="1200" dirty="0" err="1">
                <a:ea typeface="Times New Roman" panose="02020603050405020304" pitchFamily="18" charset="0"/>
                <a:cs typeface="Times New Roman" panose="02020603050405020304" pitchFamily="18" charset="0"/>
              </a:rPr>
              <a:t>Franich</a:t>
            </a:r>
            <a:r>
              <a:rPr lang="en-GB" sz="1200" dirty="0">
                <a:ea typeface="Times New Roman" panose="02020603050405020304" pitchFamily="18" charset="0"/>
                <a:cs typeface="Times New Roman" panose="02020603050405020304" pitchFamily="18" charset="0"/>
              </a:rPr>
              <a:t>, D. (2018). Videogames vs. Movies: Which Medium is Greater?. [online] EW.com. Available at: </a:t>
            </a:r>
            <a:r>
              <a:rPr lang="en-GB" sz="1200" u="sng" dirty="0">
                <a:solidFill>
                  <a:srgbClr val="0563C1"/>
                </a:solidFill>
                <a:ea typeface="Times New Roman" panose="02020603050405020304" pitchFamily="18" charset="0"/>
                <a:cs typeface="Times New Roman" panose="02020603050405020304" pitchFamily="18" charset="0"/>
                <a:hlinkClick r:id="rId7"/>
              </a:rPr>
              <a:t>https://ew.com/article/2011/08/18/movies-videogames-inception-red-dead-redemption/</a:t>
            </a:r>
            <a:r>
              <a:rPr lang="en-GB" sz="1200" dirty="0">
                <a:ea typeface="Times New Roman" panose="02020603050405020304" pitchFamily="18" charset="0"/>
                <a:cs typeface="Times New Roman" panose="02020603050405020304" pitchFamily="18" charset="0"/>
              </a:rPr>
              <a:t> [Accessed 5 Nov. 2018].</a:t>
            </a:r>
          </a:p>
          <a:p>
            <a:pPr>
              <a:lnSpc>
                <a:spcPct val="125000"/>
              </a:lnSpc>
              <a:spcAft>
                <a:spcPts val="800"/>
              </a:spcAft>
            </a:pPr>
            <a:r>
              <a:rPr lang="en-GB" sz="1200" dirty="0">
                <a:ea typeface="Times New Roman" panose="02020603050405020304" pitchFamily="18" charset="0"/>
                <a:cs typeface="Times New Roman" panose="02020603050405020304" pitchFamily="18" charset="0"/>
              </a:rPr>
              <a:t>Griffin, S., Cheeseman-Meyer, E., </a:t>
            </a:r>
            <a:r>
              <a:rPr lang="en-GB" sz="1200" dirty="0" err="1">
                <a:ea typeface="Times New Roman" panose="02020603050405020304" pitchFamily="18" charset="0"/>
                <a:cs typeface="Times New Roman" panose="02020603050405020304" pitchFamily="18" charset="0"/>
              </a:rPr>
              <a:t>Tarr</a:t>
            </a:r>
            <a:r>
              <a:rPr lang="en-GB" sz="1200" dirty="0">
                <a:ea typeface="Times New Roman" panose="02020603050405020304" pitchFamily="18" charset="0"/>
                <a:cs typeface="Times New Roman" panose="02020603050405020304" pitchFamily="18" charset="0"/>
              </a:rPr>
              <a:t>, J., Shawl, N. and Ball, M. (2018). Learning Narrative Structure from Video Games. [online] Tor.com. Available at: </a:t>
            </a:r>
            <a:r>
              <a:rPr lang="en-GB" sz="1200" u="sng" dirty="0">
                <a:solidFill>
                  <a:srgbClr val="0563C1"/>
                </a:solidFill>
                <a:ea typeface="Times New Roman" panose="02020603050405020304" pitchFamily="18" charset="0"/>
                <a:cs typeface="Times New Roman" panose="02020603050405020304" pitchFamily="18" charset="0"/>
                <a:hlinkClick r:id="rId8"/>
              </a:rPr>
              <a:t>https://www.tor.com/2018/01/19/learning-narrative-structure-from-video-games/</a:t>
            </a:r>
            <a:r>
              <a:rPr lang="en-GB" sz="1200" dirty="0">
                <a:ea typeface="Times New Roman" panose="02020603050405020304" pitchFamily="18" charset="0"/>
                <a:cs typeface="Times New Roman" panose="02020603050405020304" pitchFamily="18" charset="0"/>
              </a:rPr>
              <a:t> [Accessed 5 Nov. 2018].</a:t>
            </a:r>
          </a:p>
          <a:p>
            <a:pPr>
              <a:lnSpc>
                <a:spcPct val="125000"/>
              </a:lnSpc>
              <a:spcAft>
                <a:spcPts val="800"/>
              </a:spcAft>
            </a:pPr>
            <a:r>
              <a:rPr lang="en-GB" sz="1200" dirty="0">
                <a:ea typeface="Times New Roman" panose="02020603050405020304" pitchFamily="18" charset="0"/>
                <a:cs typeface="Times New Roman" panose="02020603050405020304" pitchFamily="18" charset="0"/>
              </a:rPr>
              <a:t>MacDonald, K. (2018). Movie adaptations of video games are still mostly terrible. Why has no one cracked the code?. [online] the Guardian. Available at: </a:t>
            </a:r>
            <a:r>
              <a:rPr lang="en-GB" sz="1200" u="sng" dirty="0">
                <a:solidFill>
                  <a:srgbClr val="0563C1"/>
                </a:solidFill>
                <a:ea typeface="Times New Roman" panose="02020603050405020304" pitchFamily="18" charset="0"/>
                <a:cs typeface="Times New Roman" panose="02020603050405020304" pitchFamily="18" charset="0"/>
                <a:hlinkClick r:id="rId9"/>
              </a:rPr>
              <a:t>https://www.theguardian.com/film/2018/mar/29/movie-adaptations-video-games-terrible-crack-code</a:t>
            </a:r>
            <a:r>
              <a:rPr lang="en-GB" sz="1200" dirty="0">
                <a:ea typeface="Times New Roman" panose="02020603050405020304" pitchFamily="18" charset="0"/>
                <a:cs typeface="Times New Roman" panose="02020603050405020304" pitchFamily="18" charset="0"/>
              </a:rPr>
              <a:t> [Accessed 5 Nov. 2018].</a:t>
            </a:r>
          </a:p>
        </p:txBody>
      </p:sp>
      <p:sp>
        <p:nvSpPr>
          <p:cNvPr id="5" name="TextBox 4">
            <a:extLst>
              <a:ext uri="{FF2B5EF4-FFF2-40B4-BE49-F238E27FC236}">
                <a16:creationId xmlns:a16="http://schemas.microsoft.com/office/drawing/2014/main" id="{B2ED5AC1-B0A5-4AC0-9E35-35CB8DBA47A4}"/>
              </a:ext>
            </a:extLst>
          </p:cNvPr>
          <p:cNvSpPr txBox="1"/>
          <p:nvPr/>
        </p:nvSpPr>
        <p:spPr>
          <a:xfrm>
            <a:off x="3918857" y="730478"/>
            <a:ext cx="4049486" cy="369332"/>
          </a:xfrm>
          <a:prstGeom prst="rect">
            <a:avLst/>
          </a:prstGeom>
          <a:noFill/>
        </p:spPr>
        <p:txBody>
          <a:bodyPr wrap="square" rtlCol="0">
            <a:spAutoFit/>
          </a:bodyPr>
          <a:lstStyle/>
          <a:p>
            <a:pPr algn="ctr"/>
            <a:r>
              <a:rPr lang="en-GB" dirty="0"/>
              <a:t>Bibliography</a:t>
            </a:r>
          </a:p>
        </p:txBody>
      </p:sp>
    </p:spTree>
    <p:extLst>
      <p:ext uri="{BB962C8B-B14F-4D97-AF65-F5344CB8AC3E}">
        <p14:creationId xmlns:p14="http://schemas.microsoft.com/office/powerpoint/2010/main" val="3668736705"/>
      </p:ext>
    </p:extLst>
  </p:cSld>
  <p:clrMapOvr>
    <a:masterClrMapping/>
  </p:clrMapOvr>
</p:sld>
</file>

<file path=ppt/theme/theme1.xml><?xml version="1.0" encoding="utf-8"?>
<a:theme xmlns:a="http://schemas.openxmlformats.org/drawingml/2006/main" name="Atlas">
  <a:themeElements>
    <a:clrScheme name="Atlas">
      <a:dk1>
        <a:sysClr val="windowText" lastClr="000000"/>
      </a:dk1>
      <a:lt1>
        <a:sysClr val="window" lastClr="FFFFFF"/>
      </a:lt1>
      <a:dk2>
        <a:srgbClr val="454545"/>
      </a:dk2>
      <a:lt2>
        <a:srgbClr val="E0E0E0"/>
      </a:lt2>
      <a:accent1>
        <a:srgbClr val="F81B02"/>
      </a:accent1>
      <a:accent2>
        <a:srgbClr val="FC7715"/>
      </a:accent2>
      <a:accent3>
        <a:srgbClr val="AFBF41"/>
      </a:accent3>
      <a:accent4>
        <a:srgbClr val="50C49F"/>
      </a:accent4>
      <a:accent5>
        <a:srgbClr val="3B95C4"/>
      </a:accent5>
      <a:accent6>
        <a:srgbClr val="B560D4"/>
      </a:accent6>
      <a:hlink>
        <a:srgbClr val="FC5A1A"/>
      </a:hlink>
      <a:folHlink>
        <a:srgbClr val="B49E74"/>
      </a:folHlink>
    </a:clrScheme>
    <a:fontScheme name="Atlas">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tlas">
      <a:fillStyleLst>
        <a:solidFill>
          <a:schemeClr val="phClr"/>
        </a:solidFill>
        <a:gradFill rotWithShape="1">
          <a:gsLst>
            <a:gs pos="0">
              <a:schemeClr val="phClr">
                <a:tint val="62000"/>
                <a:alpha val="60000"/>
                <a:satMod val="109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4000"/>
                <a:satMod val="130000"/>
                <a:lumMod val="92000"/>
              </a:schemeClr>
            </a:gs>
            <a:gs pos="100000">
              <a:schemeClr val="phClr">
                <a:shade val="76000"/>
                <a:satMod val="130000"/>
                <a:lumMod val="88000"/>
              </a:schemeClr>
            </a:gs>
          </a:gsLst>
          <a:lin ang="5400000" scaled="0"/>
        </a:gradFill>
      </a:fillStyleLst>
      <a:lnStyleLst>
        <a:ln w="9525" cap="flat" cmpd="sng" algn="ctr">
          <a:solidFill>
            <a:schemeClr val="phClr">
              <a:shade val="90000"/>
            </a:schemeClr>
          </a:solidFill>
          <a:prstDash val="solid"/>
        </a:ln>
        <a:ln w="15875" cap="flat" cmpd="sng" algn="ctr">
          <a:solidFill>
            <a:schemeClr val="phClr">
              <a:shade val="90000"/>
            </a:scheme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38100" dist="25400" dir="5400000" rotWithShape="0">
              <a:srgbClr val="000000">
                <a:alpha val="75000"/>
              </a:srgbClr>
            </a:outerShdw>
          </a:effectLst>
          <a:scene3d>
            <a:camera prst="orthographicFront">
              <a:rot lat="0" lon="0" rev="0"/>
            </a:camera>
            <a:lightRig rig="threePt" dir="tl"/>
          </a:scene3d>
          <a:sp3d>
            <a:bevelT w="0" h="0"/>
          </a:sp3d>
        </a:effectStyle>
      </a:effectStyleLst>
      <a:bgFillStyleLst>
        <a:solidFill>
          <a:schemeClr val="phClr"/>
        </a:solidFill>
        <a:solidFill>
          <a:schemeClr val="phClr"/>
        </a:solidFill>
        <a:gradFill rotWithShape="1">
          <a:gsLst>
            <a:gs pos="10000">
              <a:schemeClr val="phClr">
                <a:tint val="94000"/>
                <a:lumMod val="116000"/>
              </a:schemeClr>
            </a:gs>
            <a:gs pos="100000">
              <a:schemeClr val="phClr">
                <a:tint val="98000"/>
                <a:shade val="86000"/>
                <a:satMod val="90000"/>
                <a:lumMod val="88000"/>
              </a:schemeClr>
            </a:gs>
          </a:gsLst>
          <a:path path="circle">
            <a:fillToRect l="50000" t="15000" r="50000" b="169000"/>
          </a:path>
        </a:gradFill>
      </a:bgFillStyleLst>
    </a:fmtScheme>
  </a:themeElements>
  <a:objectDefaults/>
  <a:extraClrSchemeLst/>
  <a:extLst>
    <a:ext uri="{05A4C25C-085E-4340-85A3-A5531E510DB2}">
      <thm15:themeFamily xmlns:thm15="http://schemas.microsoft.com/office/thememl/2012/main" name="Atlas" id="{5156B0E4-0EB1-49FE-A26B-15F6F698AEC6}" vid="{508F7963-D0B5-43F7-BB2C-FCE3009C08E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74</TotalTime>
  <Words>2664</Words>
  <Application>Microsoft Office PowerPoint</Application>
  <PresentationFormat>Widescreen</PresentationFormat>
  <Paragraphs>73</Paragraphs>
  <Slides>10</Slides>
  <Notes>8</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Calibri</vt:lpstr>
      <vt:lpstr>Calibri Light</vt:lpstr>
      <vt:lpstr>Rockwell</vt:lpstr>
      <vt:lpstr>Times New Roman</vt:lpstr>
      <vt:lpstr>Wingdings</vt:lpstr>
      <vt:lpstr>Atlas</vt:lpstr>
      <vt:lpstr>Narrative in Video Games vs Film</vt:lpstr>
      <vt:lpstr>When films become games</vt:lpstr>
      <vt:lpstr>When games become films</vt:lpstr>
      <vt:lpstr>“Doom is like some kid came over and is using your computer and won’t let you play.”</vt:lpstr>
      <vt:lpstr>Growing in Popularity</vt:lpstr>
      <vt:lpstr>Growing in Popularity</vt:lpstr>
      <vt:lpstr>Proposed Methodology</vt:lpstr>
      <vt:lpstr>Proposed Outcomes</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Narrative in Video Games vs Film</dc:title>
  <dc:creator>The Captain</dc:creator>
  <cp:lastModifiedBy>The Captain</cp:lastModifiedBy>
  <cp:revision>10</cp:revision>
  <dcterms:created xsi:type="dcterms:W3CDTF">2018-11-06T09:38:02Z</dcterms:created>
  <dcterms:modified xsi:type="dcterms:W3CDTF">2018-11-07T13:59:48Z</dcterms:modified>
</cp:coreProperties>
</file>