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00" r:id="rId4"/>
  </p:sldMasterIdLst>
  <p:sldIdLst>
    <p:sldId id="364" r:id="rId5"/>
    <p:sldId id="383" r:id="rId6"/>
    <p:sldId id="387" r:id="rId7"/>
    <p:sldId id="394" r:id="rId8"/>
    <p:sldId id="395" r:id="rId9"/>
    <p:sldId id="396" r:id="rId10"/>
    <p:sldId id="402" r:id="rId11"/>
    <p:sldId id="398" r:id="rId12"/>
    <p:sldId id="399" r:id="rId13"/>
    <p:sldId id="40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89"/>
  </p:normalViewPr>
  <p:slideViewPr>
    <p:cSldViewPr snapToGrid="0" showGuides="1">
      <p:cViewPr varScale="1">
        <p:scale>
          <a:sx n="70" d="100"/>
          <a:sy n="70" d="100"/>
        </p:scale>
        <p:origin x="512"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1CA47F-A345-4A92-ABC8-95DDE31F32CF}"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DEF8E41-D2F4-413F-BCA5-53F1FC451A89}">
      <dgm:prSet/>
      <dgm:spPr/>
      <dgm:t>
        <a:bodyPr/>
        <a:lstStyle/>
        <a:p>
          <a:pPr>
            <a:lnSpc>
              <a:spcPct val="100000"/>
            </a:lnSpc>
          </a:pPr>
          <a:r>
            <a:rPr lang="en-GB"/>
            <a:t>My name is Paola Diaz,  and I am a student of Health and Social Care.</a:t>
          </a:r>
          <a:endParaRPr lang="en-US"/>
        </a:p>
      </dgm:t>
    </dgm:pt>
    <dgm:pt modelId="{6F31590E-D9DD-48B3-8ACC-7FCE1AC7FCF1}" type="parTrans" cxnId="{EC9BDB62-A194-42E2-A082-6D72BCF26EE3}">
      <dgm:prSet/>
      <dgm:spPr/>
      <dgm:t>
        <a:bodyPr/>
        <a:lstStyle/>
        <a:p>
          <a:endParaRPr lang="en-US"/>
        </a:p>
      </dgm:t>
    </dgm:pt>
    <dgm:pt modelId="{FADA4B8E-0051-4C34-A935-1BAAE3553DD6}" type="sibTrans" cxnId="{EC9BDB62-A194-42E2-A082-6D72BCF26EE3}">
      <dgm:prSet/>
      <dgm:spPr/>
      <dgm:t>
        <a:bodyPr/>
        <a:lstStyle/>
        <a:p>
          <a:endParaRPr lang="en-US"/>
        </a:p>
      </dgm:t>
    </dgm:pt>
    <dgm:pt modelId="{CDF9FEF7-25D6-48AE-A1F2-79FB2385C821}">
      <dgm:prSet/>
      <dgm:spPr/>
      <dgm:t>
        <a:bodyPr/>
        <a:lstStyle/>
        <a:p>
          <a:pPr>
            <a:lnSpc>
              <a:spcPct val="100000"/>
            </a:lnSpc>
          </a:pPr>
          <a:r>
            <a:rPr lang="en-GB" dirty="0"/>
            <a:t>In this presentation I will discuss the importance of working in team in health and social care.</a:t>
          </a:r>
          <a:endParaRPr lang="en-US" dirty="0"/>
        </a:p>
      </dgm:t>
    </dgm:pt>
    <dgm:pt modelId="{85F690E9-8FA0-4183-A82E-2D50AAA1F099}" type="parTrans" cxnId="{7C1E6276-DB6D-483E-87EA-C887573D1FD0}">
      <dgm:prSet/>
      <dgm:spPr/>
      <dgm:t>
        <a:bodyPr/>
        <a:lstStyle/>
        <a:p>
          <a:endParaRPr lang="en-US"/>
        </a:p>
      </dgm:t>
    </dgm:pt>
    <dgm:pt modelId="{5CA09224-D9A5-4EED-A41D-F83C66B42CB1}" type="sibTrans" cxnId="{7C1E6276-DB6D-483E-87EA-C887573D1FD0}">
      <dgm:prSet/>
      <dgm:spPr/>
      <dgm:t>
        <a:bodyPr/>
        <a:lstStyle/>
        <a:p>
          <a:endParaRPr lang="en-US"/>
        </a:p>
      </dgm:t>
    </dgm:pt>
    <dgm:pt modelId="{E60B03BB-9FC1-4068-9202-75012A3ED874}">
      <dgm:prSet/>
      <dgm:spPr/>
      <dgm:t>
        <a:bodyPr/>
        <a:lstStyle/>
        <a:p>
          <a:pPr>
            <a:lnSpc>
              <a:spcPct val="100000"/>
            </a:lnSpc>
          </a:pPr>
          <a:r>
            <a:rPr lang="en-GB" dirty="0"/>
            <a:t>I will explain why working in teams  is important for professionals and patients, and provide an example of how it is used in a real care setting</a:t>
          </a:r>
          <a:endParaRPr lang="en-US" dirty="0"/>
        </a:p>
      </dgm:t>
    </dgm:pt>
    <dgm:pt modelId="{F7A2CFE2-206C-495E-96E6-37CA5155B617}" type="parTrans" cxnId="{5415C1A7-24BB-43BC-9B52-EB8DA1646754}">
      <dgm:prSet/>
      <dgm:spPr/>
      <dgm:t>
        <a:bodyPr/>
        <a:lstStyle/>
        <a:p>
          <a:endParaRPr lang="en-US"/>
        </a:p>
      </dgm:t>
    </dgm:pt>
    <dgm:pt modelId="{5D6CCDF7-1DA6-4823-9838-AE06BC629874}" type="sibTrans" cxnId="{5415C1A7-24BB-43BC-9B52-EB8DA1646754}">
      <dgm:prSet/>
      <dgm:spPr/>
      <dgm:t>
        <a:bodyPr/>
        <a:lstStyle/>
        <a:p>
          <a:endParaRPr lang="en-US"/>
        </a:p>
      </dgm:t>
    </dgm:pt>
    <dgm:pt modelId="{7D43F4B2-E29B-42AC-A48A-31BFA730C8C2}" type="pres">
      <dgm:prSet presAssocID="{551CA47F-A345-4A92-ABC8-95DDE31F32CF}" presName="root" presStyleCnt="0">
        <dgm:presLayoutVars>
          <dgm:dir/>
          <dgm:resizeHandles val="exact"/>
        </dgm:presLayoutVars>
      </dgm:prSet>
      <dgm:spPr/>
    </dgm:pt>
    <dgm:pt modelId="{F6B86062-9874-49D9-8FD3-88EEE4DC6BF0}" type="pres">
      <dgm:prSet presAssocID="{7DEF8E41-D2F4-413F-BCA5-53F1FC451A89}" presName="compNode" presStyleCnt="0"/>
      <dgm:spPr/>
    </dgm:pt>
    <dgm:pt modelId="{BE4A0D3C-BB5A-4D08-9271-5954A13EA392}" type="pres">
      <dgm:prSet presAssocID="{7DEF8E41-D2F4-413F-BCA5-53F1FC451A8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C9C1A937-5817-40C2-B63E-E8BB2ACA2B09}" type="pres">
      <dgm:prSet presAssocID="{7DEF8E41-D2F4-413F-BCA5-53F1FC451A89}" presName="spaceRect" presStyleCnt="0"/>
      <dgm:spPr/>
    </dgm:pt>
    <dgm:pt modelId="{AC6E6765-755B-4A0F-A490-1838AD194A16}" type="pres">
      <dgm:prSet presAssocID="{7DEF8E41-D2F4-413F-BCA5-53F1FC451A89}" presName="textRect" presStyleLbl="revTx" presStyleIdx="0" presStyleCnt="3">
        <dgm:presLayoutVars>
          <dgm:chMax val="1"/>
          <dgm:chPref val="1"/>
        </dgm:presLayoutVars>
      </dgm:prSet>
      <dgm:spPr/>
    </dgm:pt>
    <dgm:pt modelId="{8E989A60-14E1-4111-8F24-93204844CA6E}" type="pres">
      <dgm:prSet presAssocID="{FADA4B8E-0051-4C34-A935-1BAAE3553DD6}" presName="sibTrans" presStyleCnt="0"/>
      <dgm:spPr/>
    </dgm:pt>
    <dgm:pt modelId="{447D6AAA-2D13-420A-B605-C3AE0A4D6D8F}" type="pres">
      <dgm:prSet presAssocID="{CDF9FEF7-25D6-48AE-A1F2-79FB2385C821}" presName="compNode" presStyleCnt="0"/>
      <dgm:spPr/>
    </dgm:pt>
    <dgm:pt modelId="{C4565F63-E805-43F2-A3BB-D182C561ABFB}" type="pres">
      <dgm:prSet presAssocID="{CDF9FEF7-25D6-48AE-A1F2-79FB2385C82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Bubble"/>
        </a:ext>
      </dgm:extLst>
    </dgm:pt>
    <dgm:pt modelId="{1FB54895-E062-45BD-AD29-18F1A3C5CD6F}" type="pres">
      <dgm:prSet presAssocID="{CDF9FEF7-25D6-48AE-A1F2-79FB2385C821}" presName="spaceRect" presStyleCnt="0"/>
      <dgm:spPr/>
    </dgm:pt>
    <dgm:pt modelId="{2F8E5FEB-1CE7-4364-A20D-9EFA63C84226}" type="pres">
      <dgm:prSet presAssocID="{CDF9FEF7-25D6-48AE-A1F2-79FB2385C821}" presName="textRect" presStyleLbl="revTx" presStyleIdx="1" presStyleCnt="3">
        <dgm:presLayoutVars>
          <dgm:chMax val="1"/>
          <dgm:chPref val="1"/>
        </dgm:presLayoutVars>
      </dgm:prSet>
      <dgm:spPr/>
    </dgm:pt>
    <dgm:pt modelId="{3594277D-34AA-46C8-AB6E-303707510AAC}" type="pres">
      <dgm:prSet presAssocID="{5CA09224-D9A5-4EED-A41D-F83C66B42CB1}" presName="sibTrans" presStyleCnt="0"/>
      <dgm:spPr/>
    </dgm:pt>
    <dgm:pt modelId="{B1DA003E-2199-4F3E-96C1-CF6EB11C8CFF}" type="pres">
      <dgm:prSet presAssocID="{E60B03BB-9FC1-4068-9202-75012A3ED874}" presName="compNode" presStyleCnt="0"/>
      <dgm:spPr/>
    </dgm:pt>
    <dgm:pt modelId="{A49A2AB4-75E0-4356-9FB1-F17C8B97A06E}" type="pres">
      <dgm:prSet presAssocID="{E60B03BB-9FC1-4068-9202-75012A3ED87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94F2A696-9BCE-4C86-B550-88493C747552}" type="pres">
      <dgm:prSet presAssocID="{E60B03BB-9FC1-4068-9202-75012A3ED874}" presName="spaceRect" presStyleCnt="0"/>
      <dgm:spPr/>
    </dgm:pt>
    <dgm:pt modelId="{76388986-5D12-44B8-BAFA-4F64DD186245}" type="pres">
      <dgm:prSet presAssocID="{E60B03BB-9FC1-4068-9202-75012A3ED874}" presName="textRect" presStyleLbl="revTx" presStyleIdx="2" presStyleCnt="3">
        <dgm:presLayoutVars>
          <dgm:chMax val="1"/>
          <dgm:chPref val="1"/>
        </dgm:presLayoutVars>
      </dgm:prSet>
      <dgm:spPr/>
    </dgm:pt>
  </dgm:ptLst>
  <dgm:cxnLst>
    <dgm:cxn modelId="{F57A7F13-F185-4B38-BC19-0D26F4156113}" type="presOf" srcId="{E60B03BB-9FC1-4068-9202-75012A3ED874}" destId="{76388986-5D12-44B8-BAFA-4F64DD186245}" srcOrd="0" destOrd="0" presId="urn:microsoft.com/office/officeart/2018/2/layout/IconLabelList"/>
    <dgm:cxn modelId="{EC9BDB62-A194-42E2-A082-6D72BCF26EE3}" srcId="{551CA47F-A345-4A92-ABC8-95DDE31F32CF}" destId="{7DEF8E41-D2F4-413F-BCA5-53F1FC451A89}" srcOrd="0" destOrd="0" parTransId="{6F31590E-D9DD-48B3-8ACC-7FCE1AC7FCF1}" sibTransId="{FADA4B8E-0051-4C34-A935-1BAAE3553DD6}"/>
    <dgm:cxn modelId="{7C1E6276-DB6D-483E-87EA-C887573D1FD0}" srcId="{551CA47F-A345-4A92-ABC8-95DDE31F32CF}" destId="{CDF9FEF7-25D6-48AE-A1F2-79FB2385C821}" srcOrd="1" destOrd="0" parTransId="{85F690E9-8FA0-4183-A82E-2D50AAA1F099}" sibTransId="{5CA09224-D9A5-4EED-A41D-F83C66B42CB1}"/>
    <dgm:cxn modelId="{F2D47DA7-7012-4AD0-A111-D7D80EE3896C}" type="presOf" srcId="{551CA47F-A345-4A92-ABC8-95DDE31F32CF}" destId="{7D43F4B2-E29B-42AC-A48A-31BFA730C8C2}" srcOrd="0" destOrd="0" presId="urn:microsoft.com/office/officeart/2018/2/layout/IconLabelList"/>
    <dgm:cxn modelId="{5415C1A7-24BB-43BC-9B52-EB8DA1646754}" srcId="{551CA47F-A345-4A92-ABC8-95DDE31F32CF}" destId="{E60B03BB-9FC1-4068-9202-75012A3ED874}" srcOrd="2" destOrd="0" parTransId="{F7A2CFE2-206C-495E-96E6-37CA5155B617}" sibTransId="{5D6CCDF7-1DA6-4823-9838-AE06BC629874}"/>
    <dgm:cxn modelId="{606AABA8-0A23-4D4B-821A-F8C78D28D1B3}" type="presOf" srcId="{7DEF8E41-D2F4-413F-BCA5-53F1FC451A89}" destId="{AC6E6765-755B-4A0F-A490-1838AD194A16}" srcOrd="0" destOrd="0" presId="urn:microsoft.com/office/officeart/2018/2/layout/IconLabelList"/>
    <dgm:cxn modelId="{4AD6B8D4-7B75-4418-A700-4A0EF0C027E2}" type="presOf" srcId="{CDF9FEF7-25D6-48AE-A1F2-79FB2385C821}" destId="{2F8E5FEB-1CE7-4364-A20D-9EFA63C84226}" srcOrd="0" destOrd="0" presId="urn:microsoft.com/office/officeart/2018/2/layout/IconLabelList"/>
    <dgm:cxn modelId="{4C458A73-20F9-4394-A1F3-FFA3073D9846}" type="presParOf" srcId="{7D43F4B2-E29B-42AC-A48A-31BFA730C8C2}" destId="{F6B86062-9874-49D9-8FD3-88EEE4DC6BF0}" srcOrd="0" destOrd="0" presId="urn:microsoft.com/office/officeart/2018/2/layout/IconLabelList"/>
    <dgm:cxn modelId="{15EE0AB0-5F3A-4EB6-B1D1-98625C44DB9F}" type="presParOf" srcId="{F6B86062-9874-49D9-8FD3-88EEE4DC6BF0}" destId="{BE4A0D3C-BB5A-4D08-9271-5954A13EA392}" srcOrd="0" destOrd="0" presId="urn:microsoft.com/office/officeart/2018/2/layout/IconLabelList"/>
    <dgm:cxn modelId="{6506EED0-5198-4BC3-A939-BDF7FB1C7122}" type="presParOf" srcId="{F6B86062-9874-49D9-8FD3-88EEE4DC6BF0}" destId="{C9C1A937-5817-40C2-B63E-E8BB2ACA2B09}" srcOrd="1" destOrd="0" presId="urn:microsoft.com/office/officeart/2018/2/layout/IconLabelList"/>
    <dgm:cxn modelId="{2B407E73-CDA2-417A-985B-345EA5067454}" type="presParOf" srcId="{F6B86062-9874-49D9-8FD3-88EEE4DC6BF0}" destId="{AC6E6765-755B-4A0F-A490-1838AD194A16}" srcOrd="2" destOrd="0" presId="urn:microsoft.com/office/officeart/2018/2/layout/IconLabelList"/>
    <dgm:cxn modelId="{C398A721-60BE-4C13-86FF-44A96AD4DF07}" type="presParOf" srcId="{7D43F4B2-E29B-42AC-A48A-31BFA730C8C2}" destId="{8E989A60-14E1-4111-8F24-93204844CA6E}" srcOrd="1" destOrd="0" presId="urn:microsoft.com/office/officeart/2018/2/layout/IconLabelList"/>
    <dgm:cxn modelId="{E048EC06-8AD1-467D-9556-6CFEBE792127}" type="presParOf" srcId="{7D43F4B2-E29B-42AC-A48A-31BFA730C8C2}" destId="{447D6AAA-2D13-420A-B605-C3AE0A4D6D8F}" srcOrd="2" destOrd="0" presId="urn:microsoft.com/office/officeart/2018/2/layout/IconLabelList"/>
    <dgm:cxn modelId="{770F152F-1D67-4411-B1CB-9AB68987EC7F}" type="presParOf" srcId="{447D6AAA-2D13-420A-B605-C3AE0A4D6D8F}" destId="{C4565F63-E805-43F2-A3BB-D182C561ABFB}" srcOrd="0" destOrd="0" presId="urn:microsoft.com/office/officeart/2018/2/layout/IconLabelList"/>
    <dgm:cxn modelId="{6387309F-A7E3-4248-AFEC-A6FED9691D2E}" type="presParOf" srcId="{447D6AAA-2D13-420A-B605-C3AE0A4D6D8F}" destId="{1FB54895-E062-45BD-AD29-18F1A3C5CD6F}" srcOrd="1" destOrd="0" presId="urn:microsoft.com/office/officeart/2018/2/layout/IconLabelList"/>
    <dgm:cxn modelId="{68BDDBD4-BD56-4C0C-B72F-84692D696401}" type="presParOf" srcId="{447D6AAA-2D13-420A-B605-C3AE0A4D6D8F}" destId="{2F8E5FEB-1CE7-4364-A20D-9EFA63C84226}" srcOrd="2" destOrd="0" presId="urn:microsoft.com/office/officeart/2018/2/layout/IconLabelList"/>
    <dgm:cxn modelId="{FFDAABB9-B220-4661-9980-202C99C097DE}" type="presParOf" srcId="{7D43F4B2-E29B-42AC-A48A-31BFA730C8C2}" destId="{3594277D-34AA-46C8-AB6E-303707510AAC}" srcOrd="3" destOrd="0" presId="urn:microsoft.com/office/officeart/2018/2/layout/IconLabelList"/>
    <dgm:cxn modelId="{6BB9622C-4C0B-431A-9D3F-D42C9A894D05}" type="presParOf" srcId="{7D43F4B2-E29B-42AC-A48A-31BFA730C8C2}" destId="{B1DA003E-2199-4F3E-96C1-CF6EB11C8CFF}" srcOrd="4" destOrd="0" presId="urn:microsoft.com/office/officeart/2018/2/layout/IconLabelList"/>
    <dgm:cxn modelId="{B665C057-78C9-469F-946B-99197500789C}" type="presParOf" srcId="{B1DA003E-2199-4F3E-96C1-CF6EB11C8CFF}" destId="{A49A2AB4-75E0-4356-9FB1-F17C8B97A06E}" srcOrd="0" destOrd="0" presId="urn:microsoft.com/office/officeart/2018/2/layout/IconLabelList"/>
    <dgm:cxn modelId="{EE73E373-40FE-4CF6-A1F1-051BD4260351}" type="presParOf" srcId="{B1DA003E-2199-4F3E-96C1-CF6EB11C8CFF}" destId="{94F2A696-9BCE-4C86-B550-88493C747552}" srcOrd="1" destOrd="0" presId="urn:microsoft.com/office/officeart/2018/2/layout/IconLabelList"/>
    <dgm:cxn modelId="{6E4359C6-FCFD-497A-9AE4-F440F5842106}" type="presParOf" srcId="{B1DA003E-2199-4F3E-96C1-CF6EB11C8CFF}" destId="{76388986-5D12-44B8-BAFA-4F64DD18624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F9EB1D-0DDA-4E4F-9DF7-24734F25F14C}" type="doc">
      <dgm:prSet loTypeId="urn:microsoft.com/office/officeart/2018/2/layout/IconVerticalSolidList" loCatId="icon" qsTypeId="urn:microsoft.com/office/officeart/2005/8/quickstyle/simple1" qsCatId="simple" csTypeId="urn:microsoft.com/office/officeart/2018/5/colors/Iconchunking_neutralbg_accent2_2" csCatId="accent2" phldr="1"/>
      <dgm:spPr/>
      <dgm:t>
        <a:bodyPr/>
        <a:lstStyle/>
        <a:p>
          <a:endParaRPr lang="en-US"/>
        </a:p>
      </dgm:t>
    </dgm:pt>
    <dgm:pt modelId="{8562FE5D-1442-42C7-B016-8B43F9BEAF44}">
      <dgm:prSet/>
      <dgm:spPr/>
      <dgm:t>
        <a:bodyPr/>
        <a:lstStyle/>
        <a:p>
          <a:r>
            <a:rPr lang="en-GB" b="0" i="0"/>
            <a:t>NHS (2023) Teamwork in healthcare improves patient safety and quality of care. Available at: https://www.nhs.uk⁠� (Accessed: 14 March 2026) </a:t>
          </a:r>
          <a:endParaRPr lang="en-US"/>
        </a:p>
      </dgm:t>
    </dgm:pt>
    <dgm:pt modelId="{6242D43F-63FD-493C-8572-122182A71B9B}" type="parTrans" cxnId="{AD4BE4F4-9E65-4967-886B-51F67488B6E4}">
      <dgm:prSet/>
      <dgm:spPr/>
      <dgm:t>
        <a:bodyPr/>
        <a:lstStyle/>
        <a:p>
          <a:endParaRPr lang="en-US"/>
        </a:p>
      </dgm:t>
    </dgm:pt>
    <dgm:pt modelId="{C6B14E43-FC8C-4DB6-9EEB-C166C5C0E415}" type="sibTrans" cxnId="{AD4BE4F4-9E65-4967-886B-51F67488B6E4}">
      <dgm:prSet/>
      <dgm:spPr/>
      <dgm:t>
        <a:bodyPr/>
        <a:lstStyle/>
        <a:p>
          <a:endParaRPr lang="en-US"/>
        </a:p>
      </dgm:t>
    </dgm:pt>
    <dgm:pt modelId="{0FCF679F-B2DE-4D61-A8DA-E483D6223673}">
      <dgm:prSet/>
      <dgm:spPr/>
      <dgm:t>
        <a:bodyPr/>
        <a:lstStyle/>
        <a:p>
          <a:r>
            <a:rPr lang="en-GB" b="0" i="0"/>
            <a:t>Skills for Care (2022) Effective teamwork in health and social care. Available at: https://www.skillsforcare.org.uk⁠� (Accessed: 14 March 2026).</a:t>
          </a:r>
          <a:endParaRPr lang="en-US"/>
        </a:p>
      </dgm:t>
    </dgm:pt>
    <dgm:pt modelId="{3F8AA7CB-56D8-487A-BFB9-431F87436428}" type="parTrans" cxnId="{348414D8-8C93-44E8-84B0-0680970FCF17}">
      <dgm:prSet/>
      <dgm:spPr/>
      <dgm:t>
        <a:bodyPr/>
        <a:lstStyle/>
        <a:p>
          <a:endParaRPr lang="en-US"/>
        </a:p>
      </dgm:t>
    </dgm:pt>
    <dgm:pt modelId="{9650B7C5-5903-4E5A-8FD9-40C3F6E470F8}" type="sibTrans" cxnId="{348414D8-8C93-44E8-84B0-0680970FCF17}">
      <dgm:prSet/>
      <dgm:spPr/>
      <dgm:t>
        <a:bodyPr/>
        <a:lstStyle/>
        <a:p>
          <a:endParaRPr lang="en-US"/>
        </a:p>
      </dgm:t>
    </dgm:pt>
    <dgm:pt modelId="{391936E8-6FB2-4356-A979-632D9EE4EFE6}">
      <dgm:prSet/>
      <dgm:spPr/>
      <dgm:t>
        <a:bodyPr/>
        <a:lstStyle/>
        <a:p>
          <a:r>
            <a:rPr lang="en-GB" b="0" i="0"/>
            <a:t>Tuckman, B. (1965) ‘Developmental sequence in small groups’, Psychological Bulletin, 63(6), pp. 384–399.</a:t>
          </a:r>
          <a:endParaRPr lang="en-US"/>
        </a:p>
      </dgm:t>
    </dgm:pt>
    <dgm:pt modelId="{41ADC861-6F3F-498A-9849-0DD314E7EA15}" type="parTrans" cxnId="{A6AE592A-E6A5-4746-9384-AE4C4412947E}">
      <dgm:prSet/>
      <dgm:spPr/>
      <dgm:t>
        <a:bodyPr/>
        <a:lstStyle/>
        <a:p>
          <a:endParaRPr lang="en-US"/>
        </a:p>
      </dgm:t>
    </dgm:pt>
    <dgm:pt modelId="{D4DC958B-14C1-412F-8A0D-D1DE9D61B596}" type="sibTrans" cxnId="{A6AE592A-E6A5-4746-9384-AE4C4412947E}">
      <dgm:prSet/>
      <dgm:spPr/>
      <dgm:t>
        <a:bodyPr/>
        <a:lstStyle/>
        <a:p>
          <a:endParaRPr lang="en-US"/>
        </a:p>
      </dgm:t>
    </dgm:pt>
    <dgm:pt modelId="{6B20BCBE-E4C8-4DCD-89BF-9D6E04CFC46E}" type="pres">
      <dgm:prSet presAssocID="{7CF9EB1D-0DDA-4E4F-9DF7-24734F25F14C}" presName="root" presStyleCnt="0">
        <dgm:presLayoutVars>
          <dgm:dir/>
          <dgm:resizeHandles val="exact"/>
        </dgm:presLayoutVars>
      </dgm:prSet>
      <dgm:spPr/>
    </dgm:pt>
    <dgm:pt modelId="{31BA5033-C5AB-43D7-B33B-E110EA8343ED}" type="pres">
      <dgm:prSet presAssocID="{8562FE5D-1442-42C7-B016-8B43F9BEAF44}" presName="compNode" presStyleCnt="0"/>
      <dgm:spPr/>
    </dgm:pt>
    <dgm:pt modelId="{E578A7E7-4215-4585-8899-0E323546F2F0}" type="pres">
      <dgm:prSet presAssocID="{8562FE5D-1442-42C7-B016-8B43F9BEAF44}" presName="bgRect" presStyleLbl="bgShp" presStyleIdx="0" presStyleCnt="3"/>
      <dgm:spPr/>
    </dgm:pt>
    <dgm:pt modelId="{46B375FB-1ACF-4F63-94DC-08C8796D2353}" type="pres">
      <dgm:prSet presAssocID="{8562FE5D-1442-42C7-B016-8B43F9BEAF4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tor"/>
        </a:ext>
      </dgm:extLst>
    </dgm:pt>
    <dgm:pt modelId="{365D4071-C787-4249-A7BB-D4FAAEF3774C}" type="pres">
      <dgm:prSet presAssocID="{8562FE5D-1442-42C7-B016-8B43F9BEAF44}" presName="spaceRect" presStyleCnt="0"/>
      <dgm:spPr/>
    </dgm:pt>
    <dgm:pt modelId="{71A3B7DF-49BB-4850-A04F-CE592F87F9D3}" type="pres">
      <dgm:prSet presAssocID="{8562FE5D-1442-42C7-B016-8B43F9BEAF44}" presName="parTx" presStyleLbl="revTx" presStyleIdx="0" presStyleCnt="3">
        <dgm:presLayoutVars>
          <dgm:chMax val="0"/>
          <dgm:chPref val="0"/>
        </dgm:presLayoutVars>
      </dgm:prSet>
      <dgm:spPr/>
    </dgm:pt>
    <dgm:pt modelId="{A7700466-9F67-4ABE-97D1-A38FCBD833DC}" type="pres">
      <dgm:prSet presAssocID="{C6B14E43-FC8C-4DB6-9EEB-C166C5C0E415}" presName="sibTrans" presStyleCnt="0"/>
      <dgm:spPr/>
    </dgm:pt>
    <dgm:pt modelId="{31CA1781-DA3B-4773-818F-8B835B790F96}" type="pres">
      <dgm:prSet presAssocID="{0FCF679F-B2DE-4D61-A8DA-E483D6223673}" presName="compNode" presStyleCnt="0"/>
      <dgm:spPr/>
    </dgm:pt>
    <dgm:pt modelId="{FFFB8FD6-27AE-4C10-9CBE-29524A009F8E}" type="pres">
      <dgm:prSet presAssocID="{0FCF679F-B2DE-4D61-A8DA-E483D6223673}" presName="bgRect" presStyleLbl="bgShp" presStyleIdx="1" presStyleCnt="3"/>
      <dgm:spPr/>
    </dgm:pt>
    <dgm:pt modelId="{72A4C386-1C69-4FCD-B878-FF9006F737E4}" type="pres">
      <dgm:prSet presAssocID="{0FCF679F-B2DE-4D61-A8DA-E483D622367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ospital"/>
        </a:ext>
      </dgm:extLst>
    </dgm:pt>
    <dgm:pt modelId="{ED4B1AF7-2BBA-4E6D-88BD-8850318A2977}" type="pres">
      <dgm:prSet presAssocID="{0FCF679F-B2DE-4D61-A8DA-E483D6223673}" presName="spaceRect" presStyleCnt="0"/>
      <dgm:spPr/>
    </dgm:pt>
    <dgm:pt modelId="{759CCAA1-ED76-4286-8E21-A4068389A564}" type="pres">
      <dgm:prSet presAssocID="{0FCF679F-B2DE-4D61-A8DA-E483D6223673}" presName="parTx" presStyleLbl="revTx" presStyleIdx="1" presStyleCnt="3">
        <dgm:presLayoutVars>
          <dgm:chMax val="0"/>
          <dgm:chPref val="0"/>
        </dgm:presLayoutVars>
      </dgm:prSet>
      <dgm:spPr/>
    </dgm:pt>
    <dgm:pt modelId="{FB293C13-9C6A-4649-9A2C-15966EC302C6}" type="pres">
      <dgm:prSet presAssocID="{9650B7C5-5903-4E5A-8FD9-40C3F6E470F8}" presName="sibTrans" presStyleCnt="0"/>
      <dgm:spPr/>
    </dgm:pt>
    <dgm:pt modelId="{A9DC4B6D-A6FA-4108-B634-8DF5AB6AB081}" type="pres">
      <dgm:prSet presAssocID="{391936E8-6FB2-4356-A979-632D9EE4EFE6}" presName="compNode" presStyleCnt="0"/>
      <dgm:spPr/>
    </dgm:pt>
    <dgm:pt modelId="{F84118A2-2F2A-4083-B51C-0FF52E80794F}" type="pres">
      <dgm:prSet presAssocID="{391936E8-6FB2-4356-A979-632D9EE4EFE6}" presName="bgRect" presStyleLbl="bgShp" presStyleIdx="2" presStyleCnt="3"/>
      <dgm:spPr/>
    </dgm:pt>
    <dgm:pt modelId="{374F2B20-5070-47CD-A3A0-9148A9708594}" type="pres">
      <dgm:prSet presAssocID="{391936E8-6FB2-4356-A979-632D9EE4EFE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ome"/>
        </a:ext>
      </dgm:extLst>
    </dgm:pt>
    <dgm:pt modelId="{C225CF23-89FF-4C4A-8528-687A41BD992E}" type="pres">
      <dgm:prSet presAssocID="{391936E8-6FB2-4356-A979-632D9EE4EFE6}" presName="spaceRect" presStyleCnt="0"/>
      <dgm:spPr/>
    </dgm:pt>
    <dgm:pt modelId="{4F6630BF-1D29-4063-83F6-79BE475E1D47}" type="pres">
      <dgm:prSet presAssocID="{391936E8-6FB2-4356-A979-632D9EE4EFE6}" presName="parTx" presStyleLbl="revTx" presStyleIdx="2" presStyleCnt="3">
        <dgm:presLayoutVars>
          <dgm:chMax val="0"/>
          <dgm:chPref val="0"/>
        </dgm:presLayoutVars>
      </dgm:prSet>
      <dgm:spPr/>
    </dgm:pt>
  </dgm:ptLst>
  <dgm:cxnLst>
    <dgm:cxn modelId="{013D6003-5F89-44DD-84D8-81104248772F}" type="presOf" srcId="{8562FE5D-1442-42C7-B016-8B43F9BEAF44}" destId="{71A3B7DF-49BB-4850-A04F-CE592F87F9D3}" srcOrd="0" destOrd="0" presId="urn:microsoft.com/office/officeart/2018/2/layout/IconVerticalSolidList"/>
    <dgm:cxn modelId="{A6AE592A-E6A5-4746-9384-AE4C4412947E}" srcId="{7CF9EB1D-0DDA-4E4F-9DF7-24734F25F14C}" destId="{391936E8-6FB2-4356-A979-632D9EE4EFE6}" srcOrd="2" destOrd="0" parTransId="{41ADC861-6F3F-498A-9849-0DD314E7EA15}" sibTransId="{D4DC958B-14C1-412F-8A0D-D1DE9D61B596}"/>
    <dgm:cxn modelId="{F8319FAC-224E-4E9B-94EB-F2A6652C8AFB}" type="presOf" srcId="{391936E8-6FB2-4356-A979-632D9EE4EFE6}" destId="{4F6630BF-1D29-4063-83F6-79BE475E1D47}" srcOrd="0" destOrd="0" presId="urn:microsoft.com/office/officeart/2018/2/layout/IconVerticalSolidList"/>
    <dgm:cxn modelId="{348414D8-8C93-44E8-84B0-0680970FCF17}" srcId="{7CF9EB1D-0DDA-4E4F-9DF7-24734F25F14C}" destId="{0FCF679F-B2DE-4D61-A8DA-E483D6223673}" srcOrd="1" destOrd="0" parTransId="{3F8AA7CB-56D8-487A-BFB9-431F87436428}" sibTransId="{9650B7C5-5903-4E5A-8FD9-40C3F6E470F8}"/>
    <dgm:cxn modelId="{F236D2DF-1AE8-4505-9FE8-3691A2B7C4BC}" type="presOf" srcId="{0FCF679F-B2DE-4D61-A8DA-E483D6223673}" destId="{759CCAA1-ED76-4286-8E21-A4068389A564}" srcOrd="0" destOrd="0" presId="urn:microsoft.com/office/officeart/2018/2/layout/IconVerticalSolidList"/>
    <dgm:cxn modelId="{AD4BE4F4-9E65-4967-886B-51F67488B6E4}" srcId="{7CF9EB1D-0DDA-4E4F-9DF7-24734F25F14C}" destId="{8562FE5D-1442-42C7-B016-8B43F9BEAF44}" srcOrd="0" destOrd="0" parTransId="{6242D43F-63FD-493C-8572-122182A71B9B}" sibTransId="{C6B14E43-FC8C-4DB6-9EEB-C166C5C0E415}"/>
    <dgm:cxn modelId="{D18725F5-324E-439C-8A8E-C2A01722C38F}" type="presOf" srcId="{7CF9EB1D-0DDA-4E4F-9DF7-24734F25F14C}" destId="{6B20BCBE-E4C8-4DCD-89BF-9D6E04CFC46E}" srcOrd="0" destOrd="0" presId="urn:microsoft.com/office/officeart/2018/2/layout/IconVerticalSolidList"/>
    <dgm:cxn modelId="{F66C0411-2B9F-418B-96A7-CE53FA3C5332}" type="presParOf" srcId="{6B20BCBE-E4C8-4DCD-89BF-9D6E04CFC46E}" destId="{31BA5033-C5AB-43D7-B33B-E110EA8343ED}" srcOrd="0" destOrd="0" presId="urn:microsoft.com/office/officeart/2018/2/layout/IconVerticalSolidList"/>
    <dgm:cxn modelId="{360CB0FF-46AC-41E4-8051-B4585CD6F493}" type="presParOf" srcId="{31BA5033-C5AB-43D7-B33B-E110EA8343ED}" destId="{E578A7E7-4215-4585-8899-0E323546F2F0}" srcOrd="0" destOrd="0" presId="urn:microsoft.com/office/officeart/2018/2/layout/IconVerticalSolidList"/>
    <dgm:cxn modelId="{34C7E8FF-2825-41AF-B73C-564986FA8E87}" type="presParOf" srcId="{31BA5033-C5AB-43D7-B33B-E110EA8343ED}" destId="{46B375FB-1ACF-4F63-94DC-08C8796D2353}" srcOrd="1" destOrd="0" presId="urn:microsoft.com/office/officeart/2018/2/layout/IconVerticalSolidList"/>
    <dgm:cxn modelId="{2E736D65-4443-44D6-BA4D-773CCFDBA95B}" type="presParOf" srcId="{31BA5033-C5AB-43D7-B33B-E110EA8343ED}" destId="{365D4071-C787-4249-A7BB-D4FAAEF3774C}" srcOrd="2" destOrd="0" presId="urn:microsoft.com/office/officeart/2018/2/layout/IconVerticalSolidList"/>
    <dgm:cxn modelId="{0CE3C152-25FB-49DB-B94B-7D6AD4789703}" type="presParOf" srcId="{31BA5033-C5AB-43D7-B33B-E110EA8343ED}" destId="{71A3B7DF-49BB-4850-A04F-CE592F87F9D3}" srcOrd="3" destOrd="0" presId="urn:microsoft.com/office/officeart/2018/2/layout/IconVerticalSolidList"/>
    <dgm:cxn modelId="{E4E4EAF3-29A8-4E04-AC0E-FD6B09223142}" type="presParOf" srcId="{6B20BCBE-E4C8-4DCD-89BF-9D6E04CFC46E}" destId="{A7700466-9F67-4ABE-97D1-A38FCBD833DC}" srcOrd="1" destOrd="0" presId="urn:microsoft.com/office/officeart/2018/2/layout/IconVerticalSolidList"/>
    <dgm:cxn modelId="{32E8C589-D75B-4F4D-A9D0-D34AC36D066C}" type="presParOf" srcId="{6B20BCBE-E4C8-4DCD-89BF-9D6E04CFC46E}" destId="{31CA1781-DA3B-4773-818F-8B835B790F96}" srcOrd="2" destOrd="0" presId="urn:microsoft.com/office/officeart/2018/2/layout/IconVerticalSolidList"/>
    <dgm:cxn modelId="{505B1566-768B-411B-BA64-6D9B9E5061CF}" type="presParOf" srcId="{31CA1781-DA3B-4773-818F-8B835B790F96}" destId="{FFFB8FD6-27AE-4C10-9CBE-29524A009F8E}" srcOrd="0" destOrd="0" presId="urn:microsoft.com/office/officeart/2018/2/layout/IconVerticalSolidList"/>
    <dgm:cxn modelId="{105C5F7C-0C8E-4334-9A96-3830526560A6}" type="presParOf" srcId="{31CA1781-DA3B-4773-818F-8B835B790F96}" destId="{72A4C386-1C69-4FCD-B878-FF9006F737E4}" srcOrd="1" destOrd="0" presId="urn:microsoft.com/office/officeart/2018/2/layout/IconVerticalSolidList"/>
    <dgm:cxn modelId="{60B54654-3814-49A0-AFD1-01CCA6EB79B1}" type="presParOf" srcId="{31CA1781-DA3B-4773-818F-8B835B790F96}" destId="{ED4B1AF7-2BBA-4E6D-88BD-8850318A2977}" srcOrd="2" destOrd="0" presId="urn:microsoft.com/office/officeart/2018/2/layout/IconVerticalSolidList"/>
    <dgm:cxn modelId="{5CC46EA3-859B-4D91-AE44-318E5DA10E15}" type="presParOf" srcId="{31CA1781-DA3B-4773-818F-8B835B790F96}" destId="{759CCAA1-ED76-4286-8E21-A4068389A564}" srcOrd="3" destOrd="0" presId="urn:microsoft.com/office/officeart/2018/2/layout/IconVerticalSolidList"/>
    <dgm:cxn modelId="{12C6F9C5-335E-4CA9-9268-23CED39BD489}" type="presParOf" srcId="{6B20BCBE-E4C8-4DCD-89BF-9D6E04CFC46E}" destId="{FB293C13-9C6A-4649-9A2C-15966EC302C6}" srcOrd="3" destOrd="0" presId="urn:microsoft.com/office/officeart/2018/2/layout/IconVerticalSolidList"/>
    <dgm:cxn modelId="{48C7F709-9D34-4BF9-8CD4-4D802A953525}" type="presParOf" srcId="{6B20BCBE-E4C8-4DCD-89BF-9D6E04CFC46E}" destId="{A9DC4B6D-A6FA-4108-B634-8DF5AB6AB081}" srcOrd="4" destOrd="0" presId="urn:microsoft.com/office/officeart/2018/2/layout/IconVerticalSolidList"/>
    <dgm:cxn modelId="{CF46CDDE-67A0-4346-9988-9FB44E735B12}" type="presParOf" srcId="{A9DC4B6D-A6FA-4108-B634-8DF5AB6AB081}" destId="{F84118A2-2F2A-4083-B51C-0FF52E80794F}" srcOrd="0" destOrd="0" presId="urn:microsoft.com/office/officeart/2018/2/layout/IconVerticalSolidList"/>
    <dgm:cxn modelId="{93EB04DE-3F82-4F7B-B601-05B1545B7E08}" type="presParOf" srcId="{A9DC4B6D-A6FA-4108-B634-8DF5AB6AB081}" destId="{374F2B20-5070-47CD-A3A0-9148A9708594}" srcOrd="1" destOrd="0" presId="urn:microsoft.com/office/officeart/2018/2/layout/IconVerticalSolidList"/>
    <dgm:cxn modelId="{DBAC86C9-CBE7-4F40-B7C5-F71C53470377}" type="presParOf" srcId="{A9DC4B6D-A6FA-4108-B634-8DF5AB6AB081}" destId="{C225CF23-89FF-4C4A-8528-687A41BD992E}" srcOrd="2" destOrd="0" presId="urn:microsoft.com/office/officeart/2018/2/layout/IconVerticalSolidList"/>
    <dgm:cxn modelId="{82C628B1-5CC3-4011-945B-E11CAB7A23A6}" type="presParOf" srcId="{A9DC4B6D-A6FA-4108-B634-8DF5AB6AB081}" destId="{4F6630BF-1D29-4063-83F6-79BE475E1D4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4A0D3C-BB5A-4D08-9271-5954A13EA392}">
      <dsp:nvSpPr>
        <dsp:cNvPr id="0" name=""/>
        <dsp:cNvSpPr/>
      </dsp:nvSpPr>
      <dsp:spPr>
        <a:xfrm>
          <a:off x="1428761" y="371753"/>
          <a:ext cx="1091119" cy="10911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C6E6765-755B-4A0F-A490-1838AD194A16}">
      <dsp:nvSpPr>
        <dsp:cNvPr id="0" name=""/>
        <dsp:cNvSpPr/>
      </dsp:nvSpPr>
      <dsp:spPr>
        <a:xfrm>
          <a:off x="761966" y="1801867"/>
          <a:ext cx="242470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My name is Paola Diaz,  and I am a student of Health and Social Care.</a:t>
          </a:r>
          <a:endParaRPr lang="en-US" sz="1100" kern="1200"/>
        </a:p>
      </dsp:txBody>
      <dsp:txXfrm>
        <a:off x="761966" y="1801867"/>
        <a:ext cx="2424709" cy="720000"/>
      </dsp:txXfrm>
    </dsp:sp>
    <dsp:sp modelId="{C4565F63-E805-43F2-A3BB-D182C561ABFB}">
      <dsp:nvSpPr>
        <dsp:cNvPr id="0" name=""/>
        <dsp:cNvSpPr/>
      </dsp:nvSpPr>
      <dsp:spPr>
        <a:xfrm>
          <a:off x="4277794" y="371753"/>
          <a:ext cx="1091119" cy="10911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F8E5FEB-1CE7-4364-A20D-9EFA63C84226}">
      <dsp:nvSpPr>
        <dsp:cNvPr id="0" name=""/>
        <dsp:cNvSpPr/>
      </dsp:nvSpPr>
      <dsp:spPr>
        <a:xfrm>
          <a:off x="3610999" y="1801867"/>
          <a:ext cx="242470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In this presentation I will discuss the importance of working in team in health and social care.</a:t>
          </a:r>
          <a:endParaRPr lang="en-US" sz="1100" kern="1200" dirty="0"/>
        </a:p>
      </dsp:txBody>
      <dsp:txXfrm>
        <a:off x="3610999" y="1801867"/>
        <a:ext cx="2424709" cy="720000"/>
      </dsp:txXfrm>
    </dsp:sp>
    <dsp:sp modelId="{A49A2AB4-75E0-4356-9FB1-F17C8B97A06E}">
      <dsp:nvSpPr>
        <dsp:cNvPr id="0" name=""/>
        <dsp:cNvSpPr/>
      </dsp:nvSpPr>
      <dsp:spPr>
        <a:xfrm>
          <a:off x="2853277" y="3128044"/>
          <a:ext cx="1091119" cy="109111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6388986-5D12-44B8-BAFA-4F64DD186245}">
      <dsp:nvSpPr>
        <dsp:cNvPr id="0" name=""/>
        <dsp:cNvSpPr/>
      </dsp:nvSpPr>
      <dsp:spPr>
        <a:xfrm>
          <a:off x="2186482" y="4558158"/>
          <a:ext cx="242470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I will explain why working in teams  is important for professionals and patients, and provide an example of how it is used in a real care setting</a:t>
          </a:r>
          <a:endParaRPr lang="en-US" sz="1100" kern="1200" dirty="0"/>
        </a:p>
      </dsp:txBody>
      <dsp:txXfrm>
        <a:off x="2186482" y="4558158"/>
        <a:ext cx="2424709"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78A7E7-4215-4585-8899-0E323546F2F0}">
      <dsp:nvSpPr>
        <dsp:cNvPr id="0" name=""/>
        <dsp:cNvSpPr/>
      </dsp:nvSpPr>
      <dsp:spPr>
        <a:xfrm>
          <a:off x="0" y="462"/>
          <a:ext cx="10058399" cy="10814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B375FB-1ACF-4F63-94DC-08C8796D2353}">
      <dsp:nvSpPr>
        <dsp:cNvPr id="0" name=""/>
        <dsp:cNvSpPr/>
      </dsp:nvSpPr>
      <dsp:spPr>
        <a:xfrm>
          <a:off x="327145" y="243793"/>
          <a:ext cx="594810" cy="5948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1A3B7DF-49BB-4850-A04F-CE592F87F9D3}">
      <dsp:nvSpPr>
        <dsp:cNvPr id="0" name=""/>
        <dsp:cNvSpPr/>
      </dsp:nvSpPr>
      <dsp:spPr>
        <a:xfrm>
          <a:off x="1249101" y="462"/>
          <a:ext cx="8809298" cy="1081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456" tIns="114456" rIns="114456" bIns="114456" numCol="1" spcCol="1270" anchor="ctr" anchorCtr="0">
          <a:noAutofit/>
        </a:bodyPr>
        <a:lstStyle/>
        <a:p>
          <a:pPr marL="0" lvl="0" indent="0" algn="l" defTabSz="977900">
            <a:lnSpc>
              <a:spcPct val="90000"/>
            </a:lnSpc>
            <a:spcBef>
              <a:spcPct val="0"/>
            </a:spcBef>
            <a:spcAft>
              <a:spcPct val="35000"/>
            </a:spcAft>
            <a:buNone/>
          </a:pPr>
          <a:r>
            <a:rPr lang="en-GB" sz="2200" b="0" i="0" kern="1200"/>
            <a:t>NHS (2023) Teamwork in healthcare improves patient safety and quality of care. Available at: https://www.nhs.uk⁠� (Accessed: 14 March 2026) </a:t>
          </a:r>
          <a:endParaRPr lang="en-US" sz="2200" kern="1200"/>
        </a:p>
      </dsp:txBody>
      <dsp:txXfrm>
        <a:off x="1249101" y="462"/>
        <a:ext cx="8809298" cy="1081473"/>
      </dsp:txXfrm>
    </dsp:sp>
    <dsp:sp modelId="{FFFB8FD6-27AE-4C10-9CBE-29524A009F8E}">
      <dsp:nvSpPr>
        <dsp:cNvPr id="0" name=""/>
        <dsp:cNvSpPr/>
      </dsp:nvSpPr>
      <dsp:spPr>
        <a:xfrm>
          <a:off x="0" y="1352303"/>
          <a:ext cx="10058399" cy="10814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A4C386-1C69-4FCD-B878-FF9006F737E4}">
      <dsp:nvSpPr>
        <dsp:cNvPr id="0" name=""/>
        <dsp:cNvSpPr/>
      </dsp:nvSpPr>
      <dsp:spPr>
        <a:xfrm>
          <a:off x="327145" y="1595634"/>
          <a:ext cx="594810" cy="5948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59CCAA1-ED76-4286-8E21-A4068389A564}">
      <dsp:nvSpPr>
        <dsp:cNvPr id="0" name=""/>
        <dsp:cNvSpPr/>
      </dsp:nvSpPr>
      <dsp:spPr>
        <a:xfrm>
          <a:off x="1249101" y="1352303"/>
          <a:ext cx="8809298" cy="1081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456" tIns="114456" rIns="114456" bIns="114456" numCol="1" spcCol="1270" anchor="ctr" anchorCtr="0">
          <a:noAutofit/>
        </a:bodyPr>
        <a:lstStyle/>
        <a:p>
          <a:pPr marL="0" lvl="0" indent="0" algn="l" defTabSz="977900">
            <a:lnSpc>
              <a:spcPct val="90000"/>
            </a:lnSpc>
            <a:spcBef>
              <a:spcPct val="0"/>
            </a:spcBef>
            <a:spcAft>
              <a:spcPct val="35000"/>
            </a:spcAft>
            <a:buNone/>
          </a:pPr>
          <a:r>
            <a:rPr lang="en-GB" sz="2200" b="0" i="0" kern="1200"/>
            <a:t>Skills for Care (2022) Effective teamwork in health and social care. Available at: https://www.skillsforcare.org.uk⁠� (Accessed: 14 March 2026).</a:t>
          </a:r>
          <a:endParaRPr lang="en-US" sz="2200" kern="1200"/>
        </a:p>
      </dsp:txBody>
      <dsp:txXfrm>
        <a:off x="1249101" y="1352303"/>
        <a:ext cx="8809298" cy="1081473"/>
      </dsp:txXfrm>
    </dsp:sp>
    <dsp:sp modelId="{F84118A2-2F2A-4083-B51C-0FF52E80794F}">
      <dsp:nvSpPr>
        <dsp:cNvPr id="0" name=""/>
        <dsp:cNvSpPr/>
      </dsp:nvSpPr>
      <dsp:spPr>
        <a:xfrm>
          <a:off x="0" y="2704144"/>
          <a:ext cx="10058399" cy="10814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4F2B20-5070-47CD-A3A0-9148A9708594}">
      <dsp:nvSpPr>
        <dsp:cNvPr id="0" name=""/>
        <dsp:cNvSpPr/>
      </dsp:nvSpPr>
      <dsp:spPr>
        <a:xfrm>
          <a:off x="327145" y="2947476"/>
          <a:ext cx="594810" cy="59481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F6630BF-1D29-4063-83F6-79BE475E1D47}">
      <dsp:nvSpPr>
        <dsp:cNvPr id="0" name=""/>
        <dsp:cNvSpPr/>
      </dsp:nvSpPr>
      <dsp:spPr>
        <a:xfrm>
          <a:off x="1249101" y="2704144"/>
          <a:ext cx="8809298" cy="1081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456" tIns="114456" rIns="114456" bIns="114456" numCol="1" spcCol="1270" anchor="ctr" anchorCtr="0">
          <a:noAutofit/>
        </a:bodyPr>
        <a:lstStyle/>
        <a:p>
          <a:pPr marL="0" lvl="0" indent="0" algn="l" defTabSz="977900">
            <a:lnSpc>
              <a:spcPct val="90000"/>
            </a:lnSpc>
            <a:spcBef>
              <a:spcPct val="0"/>
            </a:spcBef>
            <a:spcAft>
              <a:spcPct val="35000"/>
            </a:spcAft>
            <a:buNone/>
          </a:pPr>
          <a:r>
            <a:rPr lang="en-GB" sz="2200" b="0" i="0" kern="1200"/>
            <a:t>Tuckman, B. (1965) ‘Developmental sequence in small groups’, Psychological Bulletin, 63(6), pp. 384–399.</a:t>
          </a:r>
          <a:endParaRPr lang="en-US" sz="2200" kern="1200"/>
        </a:p>
      </dsp:txBody>
      <dsp:txXfrm>
        <a:off x="1249101" y="2704144"/>
        <a:ext cx="8809298" cy="1081473"/>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pPr>
              <a:defRPr/>
            </a:pPr>
            <a:fld id="{FA356D0D-2478-47FE-8DAB-B92005DC1F0F}" type="datetime1">
              <a:rPr lang="en-GB" altLang="en-US" smtClean="0"/>
              <a:pPr>
                <a:defRPr/>
              </a:pPr>
              <a:t>23/03/2026</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A8346AB5-70ED-450A-9530-2033B8E8E0D8}" type="slidenum">
              <a:rPr lang="en-GB" altLang="en-US" smtClean="0"/>
              <a:pPr>
                <a:defRPr/>
              </a:pPr>
              <a:t>‹#›</a:t>
            </a:fld>
            <a:endParaRPr lang="en-GB" alt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132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fld id="{30226994-B490-4403-8CE4-43D4FD570BBD}" type="datetime1">
              <a:rPr lang="en-GB" altLang="en-US" smtClean="0"/>
              <a:pPr>
                <a:defRPr/>
              </a:pPr>
              <a:t>23/03/2026</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9AFB928A-D6AD-4F2A-B2DD-923741E90643}" type="slidenum">
              <a:rPr lang="en-GB" altLang="en-US" smtClean="0"/>
              <a:pPr>
                <a:defRPr/>
              </a:pPr>
              <a:t>‹#›</a:t>
            </a:fld>
            <a:endParaRPr lang="en-GB" altLang="en-US"/>
          </a:p>
        </p:txBody>
      </p:sp>
    </p:spTree>
    <p:extLst>
      <p:ext uri="{BB962C8B-B14F-4D97-AF65-F5344CB8AC3E}">
        <p14:creationId xmlns:p14="http://schemas.microsoft.com/office/powerpoint/2010/main" val="3971846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GB"/>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fld id="{031DCA91-53F4-49BC-9425-BD4ED78DF6F3}" type="datetime1">
              <a:rPr lang="en-GB" altLang="en-US" smtClean="0"/>
              <a:pPr>
                <a:defRPr/>
              </a:pPr>
              <a:t>23/03/2026</a:t>
            </a:fld>
            <a:endParaRPr lang="en-GB" alt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a:defRPr/>
            </a:pPr>
            <a:fld id="{CA86B909-6953-454E-922A-05FE74F3E91B}" type="slidenum">
              <a:rPr lang="en-GB" altLang="en-US" smtClean="0"/>
              <a:pPr>
                <a:defRPr/>
              </a:pPr>
              <a:t>‹#›</a:t>
            </a:fld>
            <a:endParaRPr lang="en-GB" alt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5777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pPr>
              <a:defRPr/>
            </a:pPr>
            <a:fld id="{742C5CC8-B2EB-4FCA-9C2F-BDABBC953608}" type="datetime1">
              <a:rPr lang="en-GB" altLang="en-US" smtClean="0"/>
              <a:pPr>
                <a:defRPr/>
              </a:pPr>
              <a:t>23/03/2026</a:t>
            </a:fld>
            <a:endParaRPr lang="en-GB" alt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a:defRPr/>
            </a:pPr>
            <a:fld id="{3DA9162A-D4C6-4BE6-80AC-343E718106D9}" type="slidenum">
              <a:rPr lang="en-GB" altLang="en-US" smtClean="0"/>
              <a:pPr>
                <a:defRPr/>
              </a:pPr>
              <a:t>‹#›</a:t>
            </a:fld>
            <a:endParaRPr lang="en-GB" altLang="en-US"/>
          </a:p>
        </p:txBody>
      </p:sp>
    </p:spTree>
    <p:extLst>
      <p:ext uri="{BB962C8B-B14F-4D97-AF65-F5344CB8AC3E}">
        <p14:creationId xmlns:p14="http://schemas.microsoft.com/office/powerpoint/2010/main" val="307255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a:defRPr/>
            </a:pPr>
            <a:fld id="{192482D0-6B59-43EB-A2E6-BEADFA88CF98}" type="datetime1">
              <a:rPr lang="en-GB" altLang="en-US" smtClean="0"/>
              <a:pPr>
                <a:defRPr/>
              </a:pPr>
              <a:t>23/03/2026</a:t>
            </a:fld>
            <a:endParaRPr lang="en-GB" alt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a:defRPr/>
            </a:pPr>
            <a:fld id="{92F3B91C-6529-43C7-B4BA-62549480CC9D}" type="slidenum">
              <a:rPr lang="en-GB" altLang="en-US" smtClean="0"/>
              <a:pPr>
                <a:defRPr/>
              </a:pPr>
              <a:t>‹#›</a:t>
            </a:fld>
            <a:endParaRPr lang="en-GB" altLang="en-US"/>
          </a:p>
        </p:txBody>
      </p:sp>
    </p:spTree>
    <p:extLst>
      <p:ext uri="{BB962C8B-B14F-4D97-AF65-F5344CB8AC3E}">
        <p14:creationId xmlns:p14="http://schemas.microsoft.com/office/powerpoint/2010/main" val="807519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pPr>
              <a:defRPr/>
            </a:pPr>
            <a:fld id="{C8139EDA-6186-42E4-AD19-8C038518D62B}" type="datetime1">
              <a:rPr lang="en-GB" altLang="en-US" smtClean="0"/>
              <a:pPr>
                <a:defRPr/>
              </a:pPr>
              <a:t>23/03/2026</a:t>
            </a:fld>
            <a:endParaRPr lang="en-GB" alt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a:defRPr/>
            </a:pPr>
            <a:fld id="{3A35B565-CEE5-45AB-B707-06E43140C85F}" type="slidenum">
              <a:rPr lang="en-GB" altLang="en-US" smtClean="0"/>
              <a:pPr>
                <a:defRPr/>
              </a:pPr>
              <a:t>‹#›</a:t>
            </a:fld>
            <a:endParaRPr lang="en-GB" altLang="en-US"/>
          </a:p>
        </p:txBody>
      </p:sp>
    </p:spTree>
    <p:extLst>
      <p:ext uri="{BB962C8B-B14F-4D97-AF65-F5344CB8AC3E}">
        <p14:creationId xmlns:p14="http://schemas.microsoft.com/office/powerpoint/2010/main" val="2310965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fld id="{5E23D760-A5D6-4408-9293-3816AB405458}" type="datetime1">
              <a:rPr lang="en-GB" altLang="en-US" smtClean="0"/>
              <a:pPr>
                <a:defRPr/>
              </a:pPr>
              <a:t>23/03/2026</a:t>
            </a:fld>
            <a:endParaRPr lang="en-GB" alt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pPr>
              <a:defRPr/>
            </a:pPr>
            <a:fld id="{1627DB7A-9E6D-4CCE-BDBB-D06183803CCF}" type="slidenum">
              <a:rPr lang="en-GB" altLang="en-US" smtClean="0"/>
              <a:pPr>
                <a:defRPr/>
              </a:pPr>
              <a:t>‹#›</a:t>
            </a:fld>
            <a:endParaRPr lang="en-GB" altLang="en-US"/>
          </a:p>
        </p:txBody>
      </p:sp>
    </p:spTree>
    <p:extLst>
      <p:ext uri="{BB962C8B-B14F-4D97-AF65-F5344CB8AC3E}">
        <p14:creationId xmlns:p14="http://schemas.microsoft.com/office/powerpoint/2010/main" val="20951198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GB"/>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fld id="{1815CC12-B3B9-474E-933E-043F12DE8238}" type="datetime1">
              <a:rPr lang="en-GB" altLang="en-US" smtClean="0"/>
              <a:pPr>
                <a:defRPr/>
              </a:pPr>
              <a:t>23/03/2026</a:t>
            </a:fld>
            <a:endParaRPr lang="en-GB"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C6450803-9B60-429C-BEAC-5774A5E11D5A}" type="slidenum">
              <a:rPr lang="en-GB" altLang="en-US" smtClean="0"/>
              <a:pPr>
                <a:defRPr/>
              </a:pPr>
              <a:t>‹#›</a:t>
            </a:fld>
            <a:endParaRPr lang="en-GB" altLang="en-US"/>
          </a:p>
        </p:txBody>
      </p:sp>
    </p:spTree>
    <p:extLst>
      <p:ext uri="{BB962C8B-B14F-4D97-AF65-F5344CB8AC3E}">
        <p14:creationId xmlns:p14="http://schemas.microsoft.com/office/powerpoint/2010/main" val="801805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fld id="{14FA25EF-011C-4B5E-B678-5C09381164A5}" type="datetime1">
              <a:rPr lang="en-GB" altLang="en-US" smtClean="0"/>
              <a:pPr>
                <a:defRPr/>
              </a:pPr>
              <a:t>23/03/2026</a:t>
            </a:fld>
            <a:endParaRPr lang="en-GB" alt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a:defRPr/>
            </a:pPr>
            <a:fld id="{6C223C29-2C36-480D-8620-E0754310421F}" type="slidenum">
              <a:rPr lang="en-GB" altLang="en-US" smtClean="0"/>
              <a:pPr>
                <a:defRPr/>
              </a:pPr>
              <a:t>‹#›</a:t>
            </a:fld>
            <a:endParaRPr lang="en-GB" altLang="en-US"/>
          </a:p>
        </p:txBody>
      </p:sp>
    </p:spTree>
    <p:extLst>
      <p:ext uri="{BB962C8B-B14F-4D97-AF65-F5344CB8AC3E}">
        <p14:creationId xmlns:p14="http://schemas.microsoft.com/office/powerpoint/2010/main" val="1000445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fld id="{C5943883-E3DA-4D48-9F4D-6A70BAD0FEF1}" type="datetime1">
              <a:rPr lang="en-GB" altLang="en-US" smtClean="0"/>
              <a:pPr>
                <a:defRPr/>
              </a:pPr>
              <a:t>23/03/2026</a:t>
            </a:fld>
            <a:endParaRPr lang="en-GB" alt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a:defRPr/>
            </a:pPr>
            <a:fld id="{E48D0294-2879-4E90-A38D-0837A1E4FE15}" type="slidenum">
              <a:rPr lang="en-GB" altLang="en-US" smtClean="0"/>
              <a:pPr>
                <a:defRPr/>
              </a:pPr>
              <a:t>‹#›</a:t>
            </a:fld>
            <a:endParaRPr lang="en-GB" altLang="en-US"/>
          </a:p>
        </p:txBody>
      </p:sp>
    </p:spTree>
    <p:extLst>
      <p:ext uri="{BB962C8B-B14F-4D97-AF65-F5344CB8AC3E}">
        <p14:creationId xmlns:p14="http://schemas.microsoft.com/office/powerpoint/2010/main" val="4272046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fld id="{693BB2BA-946C-474B-8A44-50EB5173BE02}" type="datetime1">
              <a:rPr lang="en-GB" altLang="en-US" smtClean="0"/>
              <a:pPr>
                <a:defRPr/>
              </a:pPr>
              <a:t>23/03/2026</a:t>
            </a:fld>
            <a:endParaRPr lang="en-GB" alt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a:defRPr/>
            </a:pPr>
            <a:fld id="{03445F48-3446-4FB0-88BE-B3679A1B7DE7}" type="slidenum">
              <a:rPr lang="en-GB" altLang="en-US" smtClean="0"/>
              <a:pPr>
                <a:defRPr/>
              </a:pPr>
              <a:t>‹#›</a:t>
            </a:fld>
            <a:endParaRPr lang="en-GB" altLang="en-US"/>
          </a:p>
        </p:txBody>
      </p:sp>
    </p:spTree>
    <p:extLst>
      <p:ext uri="{BB962C8B-B14F-4D97-AF65-F5344CB8AC3E}">
        <p14:creationId xmlns:p14="http://schemas.microsoft.com/office/powerpoint/2010/main" val="3474674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a:defRPr/>
            </a:pPr>
            <a:fld id="{A4021392-CAC7-450A-8667-583C0A183C4A}" type="datetime1">
              <a:rPr lang="en-GB" altLang="en-US" smtClean="0"/>
              <a:pPr>
                <a:defRPr/>
              </a:pPr>
              <a:t>23/03/2026</a:t>
            </a:fld>
            <a:endParaRPr lang="en-GB" alt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a:defRPr/>
            </a:pPr>
            <a:fld id="{EB2DCD1C-9E31-48E8-81D6-875A32184C3F}" type="slidenum">
              <a:rPr lang="en-GB" altLang="en-US" smtClean="0"/>
              <a:pPr>
                <a:defRPr/>
              </a:pPr>
              <a:t>‹#›</a:t>
            </a:fld>
            <a:endParaRPr lang="en-GB" alt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1048124"/>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0" name="Rectangle 6149">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6151" name="Rectangle 6150">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Date Placeholder 3">
            <a:extLst>
              <a:ext uri="{FF2B5EF4-FFF2-40B4-BE49-F238E27FC236}">
                <a16:creationId xmlns:a16="http://schemas.microsoft.com/office/drawing/2014/main" id="{344A3CB8-39FD-9F8F-CD33-5E2118C6E66C}"/>
              </a:ext>
            </a:extLst>
          </p:cNvPr>
          <p:cNvSpPr>
            <a:spLocks noGrp="1"/>
          </p:cNvSpPr>
          <p:nvPr>
            <p:ph type="dt" sz="half" idx="10"/>
          </p:nvPr>
        </p:nvSpPr>
        <p:spPr>
          <a:xfrm>
            <a:off x="492370" y="6459785"/>
            <a:ext cx="1735371" cy="365125"/>
          </a:xfrm>
        </p:spPr>
        <p:txBody>
          <a:bodyPr>
            <a:normAutofit/>
          </a:bodyPr>
          <a:lstStyle/>
          <a:p>
            <a:pPr>
              <a:spcAft>
                <a:spcPts val="600"/>
              </a:spcAft>
              <a:defRPr/>
            </a:pPr>
            <a:endParaRPr lang="en-GB" altLang="en-US">
              <a:latin typeface="Myriad Pro"/>
            </a:endParaRPr>
          </a:p>
        </p:txBody>
      </p:sp>
      <p:sp>
        <p:nvSpPr>
          <p:cNvPr id="6152" name="Rectangle 615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4742016" y="605896"/>
            <a:ext cx="6413663" cy="5646208"/>
          </a:xfrm>
        </p:spPr>
        <p:txBody>
          <a:bodyPr anchor="ctr">
            <a:normAutofit/>
          </a:bodyPr>
          <a:lstStyle/>
          <a:p>
            <a:r>
              <a:rPr lang="en-GB" altLang="en-US" dirty="0"/>
              <a:t>Module Title: </a:t>
            </a:r>
            <a:r>
              <a:rPr lang="en-GB" altLang="en-US" b="1" i="1" dirty="0"/>
              <a:t>Professional Career Development within H&amp;SC</a:t>
            </a:r>
          </a:p>
          <a:p>
            <a:r>
              <a:rPr lang="en-GB" altLang="en-US" u="sng" dirty="0"/>
              <a:t>Module Number</a:t>
            </a:r>
            <a:r>
              <a:rPr lang="en-GB" altLang="en-US" dirty="0"/>
              <a:t>: </a:t>
            </a:r>
            <a:r>
              <a:rPr lang="en-GB" altLang="en-US" b="1" i="1" dirty="0"/>
              <a:t>LCHS 4009 (LON)</a:t>
            </a:r>
          </a:p>
          <a:p>
            <a:r>
              <a:rPr lang="en-GB" altLang="en-US" u="sng" dirty="0"/>
              <a:t>Assignment No</a:t>
            </a:r>
            <a:r>
              <a:rPr lang="en-GB" altLang="en-US" b="1" i="1" dirty="0"/>
              <a:t>:     ASSIGNMENT 1</a:t>
            </a:r>
          </a:p>
          <a:p>
            <a:r>
              <a:rPr lang="en-GB" altLang="en-US" u="sng" dirty="0"/>
              <a:t>Student Name</a:t>
            </a:r>
            <a:r>
              <a:rPr lang="en-GB" altLang="en-US" b="1" i="1" dirty="0"/>
              <a:t>: Paola Diaz </a:t>
            </a:r>
          </a:p>
          <a:p>
            <a:r>
              <a:rPr lang="en-GB" altLang="en-US" u="sng" dirty="0"/>
              <a:t>Student ID:  2438263</a:t>
            </a:r>
            <a:endParaRPr lang="en-GB" altLang="en-US" b="1" i="1" dirty="0"/>
          </a:p>
          <a:p>
            <a:r>
              <a:rPr lang="en-GB" altLang="en-US" u="sng" dirty="0"/>
              <a:t>Lecturer’s Name</a:t>
            </a:r>
            <a:r>
              <a:rPr lang="en-GB" altLang="en-US" b="1" i="1" dirty="0"/>
              <a:t>: Dr Christopher </a:t>
            </a:r>
            <a:r>
              <a:rPr lang="en-GB" altLang="en-US" b="1" i="1"/>
              <a:t>Mafuva</a:t>
            </a: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xfrm>
            <a:off x="10123055" y="6459785"/>
            <a:ext cx="1089428"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lnSpc>
                <a:spcPct val="90000"/>
              </a:lnSpc>
              <a:spcBef>
                <a:spcPct val="0"/>
              </a:spcBef>
              <a:spcAft>
                <a:spcPts val="600"/>
              </a:spcAft>
              <a:buNone/>
            </a:pPr>
            <a:fld id="{AE6B05AB-4810-4491-ACB1-BBF1B714F398}" type="slidenum">
              <a:rPr lang="en-GB" altLang="en-US" sz="1800">
                <a:solidFill>
                  <a:schemeClr val="tx2"/>
                </a:solidFill>
                <a:cs typeface="Arial" panose="020B0604020202020204" pitchFamily="34" charset="0"/>
              </a:rPr>
              <a:pPr fontAlgn="base">
                <a:lnSpc>
                  <a:spcPct val="90000"/>
                </a:lnSpc>
                <a:spcBef>
                  <a:spcPct val="0"/>
                </a:spcBef>
                <a:spcAft>
                  <a:spcPts val="600"/>
                </a:spcAft>
                <a:buNone/>
              </a:pPr>
              <a:t>1</a:t>
            </a:fld>
            <a:endParaRPr lang="en-GB" altLang="en-US" sz="1800">
              <a:solidFill>
                <a:schemeClr val="tx2"/>
              </a:solidFill>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a:xfrm>
            <a:off x="492370" y="605896"/>
            <a:ext cx="3084844" cy="5646208"/>
          </a:xfrm>
        </p:spPr>
        <p:txBody>
          <a:bodyPr anchor="ctr">
            <a:normAutofit/>
          </a:bodyPr>
          <a:lstStyle/>
          <a:p>
            <a:r>
              <a:rPr lang="en-GB" sz="3600" b="1">
                <a:solidFill>
                  <a:srgbClr val="FFFFFF"/>
                </a:solidFill>
              </a:rPr>
              <a:t>Acknowledge use of AI</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a:xfrm>
            <a:off x="492370" y="6459785"/>
            <a:ext cx="1735371" cy="365125"/>
          </a:xfrm>
        </p:spPr>
        <p:txBody>
          <a:bodyPr>
            <a:normAutofit/>
          </a:bodyPr>
          <a:lstStyle/>
          <a:p>
            <a:pPr>
              <a:spcAft>
                <a:spcPts val="600"/>
              </a:spcAft>
              <a:defRPr/>
            </a:pPr>
            <a:fld id="{30226994-B490-4403-8CE4-43D4FD570BBD}" type="datetime1">
              <a:rPr lang="en-GB" altLang="en-US"/>
              <a:pPr>
                <a:spcAft>
                  <a:spcPts val="600"/>
                </a:spcAft>
                <a:defRPr/>
              </a:pPr>
              <a:t>23/03/2026</a:t>
            </a:fld>
            <a:endParaRPr lang="en-GB" altLang="en-US"/>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 name="Content Placeholder 5">
            <a:extLst>
              <a:ext uri="{FF2B5EF4-FFF2-40B4-BE49-F238E27FC236}">
                <a16:creationId xmlns:a16="http://schemas.microsoft.com/office/drawing/2014/main" id="{86264644-48C9-B4FC-35BE-59B7DA5B380D}"/>
              </a:ext>
            </a:extLst>
          </p:cNvPr>
          <p:cNvSpPr>
            <a:spLocks noGrp="1"/>
          </p:cNvSpPr>
          <p:nvPr>
            <p:ph idx="1"/>
          </p:nvPr>
        </p:nvSpPr>
        <p:spPr>
          <a:xfrm>
            <a:off x="4742016" y="605896"/>
            <a:ext cx="6413663" cy="5646208"/>
          </a:xfrm>
        </p:spPr>
        <p:txBody>
          <a:bodyPr anchor="ctr">
            <a:normAutofit/>
          </a:bodyPr>
          <a:lstStyle/>
          <a:p>
            <a:r>
              <a:rPr lang="en-GB"/>
              <a:t>used Artificial Intelligence to support the development of this presentation.</a:t>
            </a:r>
          </a:p>
          <a:p>
            <a:r>
              <a:rPr lang="en-GB"/>
              <a:t>The AI tool used was Grammar Check</a:t>
            </a:r>
          </a:p>
          <a:p>
            <a:r>
              <a:rPr lang="en-GB"/>
              <a:t>The AI was used to help with:</a:t>
            </a:r>
          </a:p>
          <a:p>
            <a:r>
              <a:rPr lang="en-GB"/>
              <a:t>structuring ideas</a:t>
            </a:r>
          </a:p>
          <a:p>
            <a:r>
              <a:rPr lang="en-GB"/>
              <a:t>generating explanations</a:t>
            </a:r>
          </a:p>
          <a:p>
            <a:r>
              <a:rPr lang="en-GB"/>
              <a:t>improving clarity of the content</a:t>
            </a:r>
          </a:p>
          <a:p>
            <a:r>
              <a:rPr lang="en-GB"/>
              <a:t>All information was reviewed and edited by me before submission.</a:t>
            </a:r>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a:xfrm>
            <a:off x="10123055" y="6459785"/>
            <a:ext cx="1089428" cy="365125"/>
          </a:xfrm>
        </p:spPr>
        <p:txBody>
          <a:bodyPr>
            <a:normAutofit/>
          </a:bodyPr>
          <a:lstStyle/>
          <a:p>
            <a:pPr>
              <a:spcAft>
                <a:spcPts val="600"/>
              </a:spcAft>
              <a:defRPr/>
            </a:pPr>
            <a:fld id="{9AFB928A-D6AD-4F2A-B2DD-923741E90643}" type="slidenum">
              <a:rPr lang="en-GB" altLang="en-US">
                <a:solidFill>
                  <a:schemeClr val="tx2"/>
                </a:solidFill>
              </a:rPr>
              <a:pPr>
                <a:spcAft>
                  <a:spcPts val="600"/>
                </a:spcAft>
                <a:defRPr/>
              </a:pPr>
              <a:t>2</a:t>
            </a:fld>
            <a:endParaRPr lang="en-GB" altLang="en-US">
              <a:solidFill>
                <a:schemeClr val="tx2"/>
              </a:solidFill>
            </a:endParaRPr>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58" name="Rectangle 18457">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8459" name="Rectangle 18458">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492370" y="516835"/>
            <a:ext cx="3084844" cy="5772840"/>
          </a:xfrm>
        </p:spPr>
        <p:txBody>
          <a:bodyPr anchor="ctr">
            <a:normAutofit/>
          </a:bodyPr>
          <a:lstStyle/>
          <a:p>
            <a:r>
              <a:rPr lang="en-GB" altLang="en-US" sz="3600" b="1">
                <a:solidFill>
                  <a:srgbClr val="FFFFFF"/>
                </a:solidFill>
              </a:rPr>
              <a:t>Introduction</a:t>
            </a:r>
            <a:endParaRPr lang="en-US" altLang="en-US" sz="3600" b="1">
              <a:solidFill>
                <a:srgbClr val="FFFFFF"/>
              </a:solidFill>
            </a:endParaRPr>
          </a:p>
        </p:txBody>
      </p:sp>
      <p:sp>
        <p:nvSpPr>
          <p:cNvPr id="4" name="Date Placeholder 3">
            <a:extLst>
              <a:ext uri="{FF2B5EF4-FFF2-40B4-BE49-F238E27FC236}">
                <a16:creationId xmlns:a16="http://schemas.microsoft.com/office/drawing/2014/main" id="{E9C891E3-BFF6-8AE0-6C9D-F65AD1EC6373}"/>
              </a:ext>
            </a:extLst>
          </p:cNvPr>
          <p:cNvSpPr>
            <a:spLocks noGrp="1"/>
          </p:cNvSpPr>
          <p:nvPr>
            <p:ph type="dt" sz="half" idx="10"/>
          </p:nvPr>
        </p:nvSpPr>
        <p:spPr>
          <a:xfrm>
            <a:off x="492370" y="6459785"/>
            <a:ext cx="1735371" cy="365125"/>
          </a:xfrm>
        </p:spPr>
        <p:txBody>
          <a:bodyPr>
            <a:normAutofit/>
          </a:bodyPr>
          <a:lstStyle/>
          <a:p>
            <a:pPr>
              <a:spcAft>
                <a:spcPts val="600"/>
              </a:spcAft>
              <a:defRPr/>
            </a:pPr>
            <a:fld id="{9C9D1F96-3DE6-40B6-9DCF-E50C656CAE8D}" type="datetime1">
              <a:rPr lang="en-GB" altLang="en-US"/>
              <a:pPr>
                <a:spcAft>
                  <a:spcPts val="600"/>
                </a:spcAft>
                <a:defRPr/>
              </a:pPr>
              <a:t>23/03/2026</a:t>
            </a:fld>
            <a:endParaRPr lang="en-GB" altLang="en-US"/>
          </a:p>
        </p:txBody>
      </p:sp>
      <p:sp>
        <p:nvSpPr>
          <p:cNvPr id="18460" name="Rectangle 18459">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8436" name="Slide Number Placeholder 4">
            <a:extLst>
              <a:ext uri="{FF2B5EF4-FFF2-40B4-BE49-F238E27FC236}">
                <a16:creationId xmlns:a16="http://schemas.microsoft.com/office/drawing/2014/main" id="{207505A2-3DCF-366C-F28C-EBE3358EDADC}"/>
              </a:ext>
            </a:extLst>
          </p:cNvPr>
          <p:cNvSpPr>
            <a:spLocks noGrp="1" noChangeArrowheads="1"/>
          </p:cNvSpPr>
          <p:nvPr>
            <p:ph type="sldNum" sz="quarter" idx="12"/>
          </p:nvPr>
        </p:nvSpPr>
        <p:spPr bwMode="auto">
          <a:xfrm>
            <a:off x="10123055" y="6459785"/>
            <a:ext cx="1089428"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909D677E-A245-6143-BFA3-B4B2737C38D0}" type="slidenum">
              <a:rPr lang="en-GB" altLang="en-US" sz="1800">
                <a:solidFill>
                  <a:schemeClr val="tx2"/>
                </a:solidFill>
              </a:rPr>
              <a:pPr>
                <a:lnSpc>
                  <a:spcPct val="90000"/>
                </a:lnSpc>
                <a:spcBef>
                  <a:spcPct val="0"/>
                </a:spcBef>
                <a:spcAft>
                  <a:spcPts val="600"/>
                </a:spcAft>
                <a:buFontTx/>
                <a:buNone/>
              </a:pPr>
              <a:t>3</a:t>
            </a:fld>
            <a:endParaRPr lang="en-GB" altLang="en-US" sz="1800">
              <a:solidFill>
                <a:schemeClr val="tx2"/>
              </a:solidFill>
            </a:endParaRPr>
          </a:p>
        </p:txBody>
      </p:sp>
      <p:graphicFrame>
        <p:nvGraphicFramePr>
          <p:cNvPr id="18456" name="Content Placeholder 1">
            <a:extLst>
              <a:ext uri="{FF2B5EF4-FFF2-40B4-BE49-F238E27FC236}">
                <a16:creationId xmlns:a16="http://schemas.microsoft.com/office/drawing/2014/main" id="{8A3A18AB-41E4-8377-E5D2-A00865E17D6E}"/>
              </a:ext>
            </a:extLst>
          </p:cNvPr>
          <p:cNvGraphicFramePr>
            <a:graphicFrameLocks noGrp="1"/>
          </p:cNvGraphicFramePr>
          <p:nvPr>
            <p:ph idx="1"/>
            <p:extLst>
              <p:ext uri="{D42A27DB-BD31-4B8C-83A1-F6EECF244321}">
                <p14:modId xmlns:p14="http://schemas.microsoft.com/office/powerpoint/2010/main" val="2186552253"/>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2084915" y="3557"/>
            <a:ext cx="8412497" cy="1324867"/>
          </a:xfrm>
        </p:spPr>
        <p:txBody>
          <a:bodyPr/>
          <a:lstStyle/>
          <a:p>
            <a:r>
              <a:rPr lang="en-GB" sz="2800" b="1" dirty="0"/>
              <a:t>Working in teams  </a:t>
            </a:r>
            <a:endParaRPr lang="en-GB" altLang="en-US" sz="2800" i="1" dirty="0">
              <a:solidFill>
                <a:srgbClr val="FF0000"/>
              </a:solidFill>
            </a:endParaRP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3084786" y="2376653"/>
            <a:ext cx="6656990" cy="1507577"/>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half" idx="10"/>
          </p:nvPr>
        </p:nvSpPr>
        <p:spPr/>
        <p:txBody>
          <a:bodyPr/>
          <a:lstStyle/>
          <a:p>
            <a:pPr>
              <a:defRPr/>
            </a:pPr>
            <a:endParaRPr lang="en-GB" altLang="en-US" dirty="0">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4B904670-820E-47CC-86D8-CF3D7CD14D9E}" type="slidenum">
              <a:rPr lang="en-GB" altLang="en-US" sz="900">
                <a:solidFill>
                  <a:srgbClr val="898989"/>
                </a:solidFill>
              </a:rPr>
              <a:pPr fontAlgn="base">
                <a:spcBef>
                  <a:spcPct val="0"/>
                </a:spcBef>
                <a:spcAft>
                  <a:spcPct val="0"/>
                </a:spcAft>
                <a:buNone/>
              </a:pPr>
              <a:t>4</a:t>
            </a:fld>
            <a:endParaRPr lang="en-GB" altLang="en-US" sz="900">
              <a:solidFill>
                <a:srgbClr val="898989"/>
              </a:solidFill>
            </a:endParaRPr>
          </a:p>
        </p:txBody>
      </p:sp>
      <p:sp>
        <p:nvSpPr>
          <p:cNvPr id="5" name="TextBox 4">
            <a:extLst>
              <a:ext uri="{FF2B5EF4-FFF2-40B4-BE49-F238E27FC236}">
                <a16:creationId xmlns:a16="http://schemas.microsoft.com/office/drawing/2014/main" id="{028FA0CD-6774-EDEB-7901-7CC84D67FB82}"/>
              </a:ext>
            </a:extLst>
          </p:cNvPr>
          <p:cNvSpPr txBox="1"/>
          <p:nvPr/>
        </p:nvSpPr>
        <p:spPr>
          <a:xfrm>
            <a:off x="334433" y="928315"/>
            <a:ext cx="10089727" cy="5524589"/>
          </a:xfrm>
          <a:prstGeom prst="rect">
            <a:avLst/>
          </a:prstGeom>
          <a:noFill/>
        </p:spPr>
        <p:txBody>
          <a:bodyPr wrap="square">
            <a:spAutoFit/>
          </a:bodyPr>
          <a:lstStyle/>
          <a:p>
            <a:endParaRPr lang="en-GB" b="1" i="1" dirty="0"/>
          </a:p>
          <a:p>
            <a:r>
              <a:rPr lang="en-GB" sz="2000" dirty="0"/>
              <a:t>the skill I have chosen for this presentation is working in teams, means collaborating with other people to achieve a common goal. In health and social care, teamwork is very important because professionals need to work together to provide the best care for patients. For example, nurses, doctors, and care workers must communicate and share information to ensure patients receive safe and effective care. I have developed my teamwork skills through my studies and group work activities where we collaborate to complete tasks and projects.</a:t>
            </a:r>
          </a:p>
          <a:p>
            <a:pPr marL="742950" lvl="1" indent="-285750">
              <a:buFont typeface="Arial" panose="020B0604020202020204" pitchFamily="34" charset="0"/>
              <a:buChar char="•"/>
            </a:pPr>
            <a:endParaRPr lang="en-GB" sz="1100" dirty="0"/>
          </a:p>
          <a:p>
            <a:r>
              <a:rPr lang="en-GB" sz="2000" b="1" dirty="0"/>
              <a:t>Definition:</a:t>
            </a:r>
            <a:r>
              <a:rPr lang="en-GB" sz="2000" dirty="0"/>
              <a:t> Working in teams means collaborating with other people to achieve a common goal.</a:t>
            </a:r>
          </a:p>
          <a:p>
            <a:r>
              <a:rPr lang="en-GB" sz="2000" b="1" dirty="0"/>
              <a:t>In everyday practice</a:t>
            </a:r>
            <a:r>
              <a:rPr lang="en-GB" sz="2000" dirty="0"/>
              <a:t>: In health and social care, professionals work together to provide the best care for patients. This includes sharing information, supporting colleagues, and respecting different roles.</a:t>
            </a:r>
          </a:p>
          <a:p>
            <a:r>
              <a:rPr lang="en-GB" sz="2000" b="1" dirty="0"/>
              <a:t>Where I developed this skill</a:t>
            </a:r>
            <a:r>
              <a:rPr lang="en-GB" sz="2000" dirty="0"/>
              <a:t>: I have developed teamwork skills through my studies, group activities, and working with others to complete tasks and projects.</a:t>
            </a:r>
          </a:p>
          <a:p>
            <a:pPr>
              <a:buNone/>
            </a:pPr>
            <a:endParaRPr lang="en-GB" sz="2400" i="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320" name="Rectangle 11319">
            <a:extLst>
              <a:ext uri="{FF2B5EF4-FFF2-40B4-BE49-F238E27FC236}">
                <a16:creationId xmlns:a16="http://schemas.microsoft.com/office/drawing/2014/main" id="{20E9A622-9996-4927-BBCD-AEE2687B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322" name="Rectangle 11321">
            <a:extLst>
              <a:ext uri="{FF2B5EF4-FFF2-40B4-BE49-F238E27FC236}">
                <a16:creationId xmlns:a16="http://schemas.microsoft.com/office/drawing/2014/main" id="{51DE3FC3-BAC1-4105-9620-4FB64EDCE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5902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492369" y="516835"/>
            <a:ext cx="3735502" cy="2103875"/>
          </a:xfrm>
        </p:spPr>
        <p:txBody>
          <a:bodyPr vert="horz" lIns="91440" tIns="45720" rIns="91440" bIns="45720" rtlCol="0" anchor="b">
            <a:normAutofit/>
          </a:bodyPr>
          <a:lstStyle/>
          <a:p>
            <a:r>
              <a:rPr lang="en-US" sz="3600">
                <a:solidFill>
                  <a:srgbClr val="FFFFFF"/>
                </a:solidFill>
              </a:rPr>
              <a:t>Importance of (working in teams ) in professional practice</a:t>
            </a:r>
          </a:p>
        </p:txBody>
      </p:sp>
      <p:sp>
        <p:nvSpPr>
          <p:cNvPr id="6" name="TextBox 5">
            <a:extLst>
              <a:ext uri="{FF2B5EF4-FFF2-40B4-BE49-F238E27FC236}">
                <a16:creationId xmlns:a16="http://schemas.microsoft.com/office/drawing/2014/main" id="{147F36FC-8F8F-47D9-4E23-FE00E13114E9}"/>
              </a:ext>
            </a:extLst>
          </p:cNvPr>
          <p:cNvSpPr txBox="1"/>
          <p:nvPr/>
        </p:nvSpPr>
        <p:spPr>
          <a:xfrm>
            <a:off x="492371" y="2653800"/>
            <a:ext cx="3735500" cy="3335519"/>
          </a:xfrm>
          <a:prstGeom prst="rect">
            <a:avLst/>
          </a:prstGeom>
        </p:spPr>
        <p:txBody>
          <a:bodyPr vert="horz" lIns="0" tIns="45720" rIns="0" bIns="45720" rtlCol="0">
            <a:normAutofit/>
          </a:bodyPr>
          <a:lstStyle/>
          <a:p>
            <a:pPr defTabSz="914400">
              <a:lnSpc>
                <a:spcPct val="90000"/>
              </a:lnSpc>
              <a:spcBef>
                <a:spcPts val="1000"/>
              </a:spcBef>
              <a:buClr>
                <a:schemeClr val="accent1"/>
              </a:buClr>
              <a:buSzPct val="80000"/>
              <a:buFont typeface="Calibri" panose="020F0502020204030204" pitchFamily="34" charset="0"/>
              <a:buChar char=""/>
            </a:pPr>
            <a:r>
              <a:rPr lang="en-US" sz="1500">
                <a:solidFill>
                  <a:srgbClr val="FFFFFF"/>
                </a:solidFill>
                <a:highlight>
                  <a:srgbClr val="C0C0C0"/>
                </a:highlight>
              </a:rPr>
              <a:t>Working in teams is essential in health and social care because professional need to collaborate to provide safe and effective care.</a:t>
            </a: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xfrm>
            <a:off x="205852" y="6459785"/>
            <a:ext cx="131202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algn="l" fontAlgn="base">
              <a:spcBef>
                <a:spcPct val="0"/>
              </a:spcBef>
              <a:spcAft>
                <a:spcPts val="600"/>
              </a:spcAft>
              <a:buNone/>
            </a:pPr>
            <a:fld id="{04BA63B0-57B7-4749-A8AB-75E15FE4EF80}" type="slidenum">
              <a:rPr lang="en-US" altLang="en-US" sz="1050">
                <a:solidFill>
                  <a:srgbClr val="FFFFFF"/>
                </a:solidFill>
                <a:latin typeface="+mn-lt"/>
              </a:rPr>
              <a:pPr algn="l" fontAlgn="base">
                <a:spcBef>
                  <a:spcPct val="0"/>
                </a:spcBef>
                <a:spcAft>
                  <a:spcPts val="600"/>
                </a:spcAft>
                <a:buNone/>
              </a:pPr>
              <a:t>5</a:t>
            </a:fld>
            <a:endParaRPr lang="en-US" altLang="en-US" sz="1050">
              <a:solidFill>
                <a:srgbClr val="FFFFFF"/>
              </a:solidFill>
              <a:latin typeface="+mn-lt"/>
            </a:endParaRPr>
          </a:p>
        </p:txBody>
      </p:sp>
      <p:sp>
        <p:nvSpPr>
          <p:cNvPr id="4" name="Date Placeholder 3">
            <a:extLst>
              <a:ext uri="{FF2B5EF4-FFF2-40B4-BE49-F238E27FC236}">
                <a16:creationId xmlns:a16="http://schemas.microsoft.com/office/drawing/2014/main" id="{EE708A69-4880-E756-CF1A-621EA0BA900A}"/>
              </a:ext>
            </a:extLst>
          </p:cNvPr>
          <p:cNvSpPr>
            <a:spLocks noGrp="1"/>
          </p:cNvSpPr>
          <p:nvPr>
            <p:ph type="dt" sz="half" idx="10"/>
          </p:nvPr>
        </p:nvSpPr>
        <p:spPr>
          <a:xfrm>
            <a:off x="2526696" y="6459785"/>
            <a:ext cx="1735371" cy="365125"/>
          </a:xfrm>
        </p:spPr>
        <p:txBody>
          <a:bodyPr vert="horz" lIns="91440" tIns="45720" rIns="91440" bIns="45720" rtlCol="0" anchor="ctr">
            <a:normAutofit/>
          </a:bodyPr>
          <a:lstStyle/>
          <a:p>
            <a:pPr algn="r">
              <a:spcAft>
                <a:spcPts val="600"/>
              </a:spcAft>
              <a:defRPr/>
            </a:pPr>
            <a:fld id="{9F458A58-9170-4293-9FCB-97B777C99F2B}" type="datetime1">
              <a:rPr lang="en-US" altLang="en-US"/>
              <a:pPr algn="r">
                <a:spcAft>
                  <a:spcPts val="600"/>
                </a:spcAft>
                <a:defRPr/>
              </a:pPr>
              <a:t>3/23/2026</a:t>
            </a:fld>
            <a:endParaRPr lang="en-US" altLang="en-US"/>
          </a:p>
        </p:txBody>
      </p:sp>
      <p:sp>
        <p:nvSpPr>
          <p:cNvPr id="11324" name="Rectangle 11323">
            <a:extLst>
              <a:ext uri="{FF2B5EF4-FFF2-40B4-BE49-F238E27FC236}">
                <a16:creationId xmlns:a16="http://schemas.microsoft.com/office/drawing/2014/main" id="{CEF02B21-6D04-4A6A-B03E-CF7642D59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0679"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326" name="Rectangle 11325">
            <a:extLst>
              <a:ext uri="{FF2B5EF4-FFF2-40B4-BE49-F238E27FC236}">
                <a16:creationId xmlns:a16="http://schemas.microsoft.com/office/drawing/2014/main" id="{97E39010-823C-439A-B438-FEEDF54908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76279" y="0"/>
            <a:ext cx="3610035" cy="33559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02" name="TextBox 11301">
            <a:extLst>
              <a:ext uri="{FF2B5EF4-FFF2-40B4-BE49-F238E27FC236}">
                <a16:creationId xmlns:a16="http://schemas.microsoft.com/office/drawing/2014/main" id="{E32E3400-4CF7-D76F-91E6-1E97593C4D9A}"/>
              </a:ext>
            </a:extLst>
          </p:cNvPr>
          <p:cNvSpPr txBox="1"/>
          <p:nvPr/>
        </p:nvSpPr>
        <p:spPr>
          <a:xfrm>
            <a:off x="4958786" y="459492"/>
            <a:ext cx="6923430" cy="6085133"/>
          </a:xfrm>
          <a:prstGeom prst="rect">
            <a:avLst/>
          </a:prstGeom>
        </p:spPr>
        <p:txBody>
          <a:bodyPr vert="horz" lIns="91440" tIns="45720" rIns="91440" bIns="45720" rtlCol="0" anchor="ctr">
            <a:normAutofit/>
          </a:bodyPr>
          <a:lstStyle/>
          <a:p>
            <a:pPr>
              <a:lnSpc>
                <a:spcPct val="90000"/>
              </a:lnSpc>
              <a:spcAft>
                <a:spcPts val="600"/>
              </a:spcAft>
            </a:pPr>
            <a:r>
              <a:rPr lang="en-US" sz="1500" b="1" dirty="0"/>
              <a:t>How does it support</a:t>
            </a:r>
            <a:r>
              <a:rPr lang="en-US" sz="1500" dirty="0"/>
              <a:t>:            Safe and effective care for patient</a:t>
            </a:r>
          </a:p>
          <a:p>
            <a:pPr indent="-228600">
              <a:lnSpc>
                <a:spcPct val="90000"/>
              </a:lnSpc>
              <a:spcAft>
                <a:spcPts val="600"/>
              </a:spcAft>
              <a:buFont typeface="Arial" panose="020B0604020202020204" pitchFamily="34" charset="0"/>
              <a:buChar char="•"/>
            </a:pPr>
            <a:r>
              <a:rPr lang="en-US" sz="1500" dirty="0"/>
              <a:t>                                             Better decision making</a:t>
            </a:r>
          </a:p>
          <a:p>
            <a:pPr indent="-228600">
              <a:lnSpc>
                <a:spcPct val="90000"/>
              </a:lnSpc>
              <a:spcAft>
                <a:spcPts val="600"/>
              </a:spcAft>
              <a:buFont typeface="Arial" panose="020B0604020202020204" pitchFamily="34" charset="0"/>
              <a:buChar char="•"/>
            </a:pPr>
            <a:r>
              <a:rPr lang="en-US" sz="1500" dirty="0"/>
              <a:t>                                            Good quality outcomes for service users</a:t>
            </a:r>
          </a:p>
          <a:p>
            <a:pPr indent="-228600">
              <a:lnSpc>
                <a:spcPct val="90000"/>
              </a:lnSpc>
              <a:spcAft>
                <a:spcPts val="600"/>
              </a:spcAft>
              <a:buFont typeface="Arial" panose="020B0604020202020204" pitchFamily="34" charset="0"/>
              <a:buChar char="•"/>
            </a:pPr>
            <a:endParaRPr lang="en-US" sz="1500" i="1" dirty="0"/>
          </a:p>
          <a:p>
            <a:pPr>
              <a:lnSpc>
                <a:spcPct val="90000"/>
              </a:lnSpc>
              <a:spcAft>
                <a:spcPts val="600"/>
              </a:spcAft>
            </a:pPr>
            <a:r>
              <a:rPr lang="en-US" sz="1500" dirty="0"/>
              <a:t>                                                                </a:t>
            </a:r>
            <a:r>
              <a:rPr lang="en-US" sz="1500" b="1" dirty="0"/>
              <a:t>skill benefits</a:t>
            </a:r>
          </a:p>
          <a:p>
            <a:pPr marL="342900" indent="-228600">
              <a:lnSpc>
                <a:spcPct val="90000"/>
              </a:lnSpc>
              <a:spcAft>
                <a:spcPts val="600"/>
              </a:spcAft>
              <a:buFont typeface="Arial" panose="020B0604020202020204" pitchFamily="34" charset="0"/>
              <a:buChar char="•"/>
            </a:pPr>
            <a:r>
              <a:rPr lang="en-US" sz="1500" b="1" u="sng" dirty="0"/>
              <a:t>Service users / patients</a:t>
            </a:r>
          </a:p>
          <a:p>
            <a:pPr indent="-228600">
              <a:lnSpc>
                <a:spcPct val="90000"/>
              </a:lnSpc>
              <a:spcAft>
                <a:spcPts val="600"/>
              </a:spcAft>
              <a:buFont typeface="Arial" panose="020B0604020202020204" pitchFamily="34" charset="0"/>
              <a:buChar char="•"/>
            </a:pPr>
            <a:r>
              <a:rPr lang="en-US" sz="1500" dirty="0"/>
              <a:t>Receive safer and more coordinated care </a:t>
            </a:r>
          </a:p>
          <a:p>
            <a:pPr indent="-228600">
              <a:lnSpc>
                <a:spcPct val="90000"/>
              </a:lnSpc>
              <a:spcAft>
                <a:spcPts val="600"/>
              </a:spcAft>
              <a:buFont typeface="Arial" panose="020B0604020202020204" pitchFamily="34" charset="0"/>
              <a:buChar char="•"/>
            </a:pPr>
            <a:r>
              <a:rPr lang="en-US" sz="1500" dirty="0"/>
              <a:t>Their needs are understood by different professionals                           </a:t>
            </a:r>
            <a:endParaRPr lang="en-US" sz="1500" u="sng" dirty="0"/>
          </a:p>
          <a:p>
            <a:pPr indent="-228600">
              <a:lnSpc>
                <a:spcPct val="90000"/>
              </a:lnSpc>
              <a:spcAft>
                <a:spcPts val="600"/>
              </a:spcAft>
              <a:buFont typeface="Arial" panose="020B0604020202020204" pitchFamily="34" charset="0"/>
              <a:buChar char="•"/>
            </a:pPr>
            <a:r>
              <a:rPr lang="en-US" sz="1500" b="1" u="sng" dirty="0"/>
              <a:t>Staff  and colleagues</a:t>
            </a:r>
          </a:p>
          <a:p>
            <a:pPr indent="-228600">
              <a:lnSpc>
                <a:spcPct val="90000"/>
              </a:lnSpc>
              <a:spcAft>
                <a:spcPts val="600"/>
              </a:spcAft>
              <a:buFont typeface="Arial" panose="020B0604020202020204" pitchFamily="34" charset="0"/>
              <a:buChar char="•"/>
            </a:pPr>
            <a:r>
              <a:rPr lang="en-US" sz="1500" dirty="0"/>
              <a:t>Staff can support each other</a:t>
            </a:r>
            <a:br>
              <a:rPr lang="en-US" sz="1500" dirty="0"/>
            </a:br>
            <a:r>
              <a:rPr lang="en-US" sz="1500" dirty="0"/>
              <a:t>Better communication and sharing of information</a:t>
            </a:r>
          </a:p>
          <a:p>
            <a:pPr indent="-228600">
              <a:lnSpc>
                <a:spcPct val="90000"/>
              </a:lnSpc>
              <a:spcAft>
                <a:spcPts val="600"/>
              </a:spcAft>
              <a:buFont typeface="Arial" panose="020B0604020202020204" pitchFamily="34" charset="0"/>
              <a:buChar char="•"/>
            </a:pPr>
            <a:r>
              <a:rPr lang="en-US" sz="1500" b="1" u="sng" dirty="0"/>
              <a:t>The </a:t>
            </a:r>
            <a:r>
              <a:rPr lang="en-US" sz="1500" b="1" u="sng" dirty="0" err="1"/>
              <a:t>organisation</a:t>
            </a:r>
            <a:r>
              <a:rPr lang="en-US" sz="1500" u="sng" dirty="0"/>
              <a:t> </a:t>
            </a:r>
          </a:p>
          <a:p>
            <a:pPr marL="342900" indent="-228600">
              <a:lnSpc>
                <a:spcPct val="90000"/>
              </a:lnSpc>
              <a:spcAft>
                <a:spcPts val="600"/>
              </a:spcAft>
              <a:buFont typeface="Arial" panose="020B0604020202020204" pitchFamily="34" charset="0"/>
              <a:buChar char="•"/>
            </a:pPr>
            <a:r>
              <a:rPr lang="en-US" sz="1500" dirty="0"/>
              <a:t>Improves quality of care</a:t>
            </a:r>
          </a:p>
          <a:p>
            <a:pPr marL="342900" indent="-228600">
              <a:lnSpc>
                <a:spcPct val="90000"/>
              </a:lnSpc>
              <a:spcAft>
                <a:spcPts val="600"/>
              </a:spcAft>
              <a:buFont typeface="Arial" panose="020B0604020202020204" pitchFamily="34" charset="0"/>
              <a:buChar char="•"/>
            </a:pPr>
            <a:r>
              <a:rPr lang="en-US" sz="1500" dirty="0"/>
              <a:t>Reduces mistakes and improves efficiency</a:t>
            </a:r>
          </a:p>
          <a:p>
            <a:pPr indent="-228600">
              <a:lnSpc>
                <a:spcPct val="90000"/>
              </a:lnSpc>
              <a:spcAft>
                <a:spcPts val="600"/>
              </a:spcAft>
              <a:buFont typeface="Arial" panose="020B0604020202020204" pitchFamily="34" charset="0"/>
              <a:buChar char="•"/>
            </a:pPr>
            <a:endParaRPr lang="en-US" sz="1500" dirty="0"/>
          </a:p>
          <a:p>
            <a:pPr algn="ctr">
              <a:lnSpc>
                <a:spcPct val="90000"/>
              </a:lnSpc>
              <a:spcAft>
                <a:spcPts val="600"/>
              </a:spcAft>
            </a:pPr>
            <a:r>
              <a:rPr lang="en-GB" sz="1500" b="1" dirty="0"/>
              <a:t>If teamwork is not effective</a:t>
            </a:r>
            <a:r>
              <a:rPr lang="en-GB" sz="1500" dirty="0"/>
              <a:t>:   Communication problems between</a:t>
            </a:r>
          </a:p>
          <a:p>
            <a:pPr algn="ctr">
              <a:lnSpc>
                <a:spcPct val="90000"/>
              </a:lnSpc>
              <a:spcAft>
                <a:spcPts val="600"/>
              </a:spcAft>
            </a:pPr>
            <a:r>
              <a:rPr lang="en-GB" sz="1500" dirty="0"/>
              <a:t>                                                   Risk of patient safety issues</a:t>
            </a:r>
          </a:p>
          <a:p>
            <a:pPr algn="ctr">
              <a:lnSpc>
                <a:spcPct val="90000"/>
              </a:lnSpc>
              <a:spcAft>
                <a:spcPts val="600"/>
              </a:spcAft>
            </a:pPr>
            <a:r>
              <a:rPr lang="en-GB" sz="1500" dirty="0"/>
              <a:t>                                                    Delays in care and treatment</a:t>
            </a:r>
          </a:p>
          <a:p>
            <a:pPr algn="ctr">
              <a:lnSpc>
                <a:spcPct val="90000"/>
              </a:lnSpc>
              <a:spcAft>
                <a:spcPts val="600"/>
              </a:spcAft>
            </a:pPr>
            <a:r>
              <a:rPr lang="en-GB" sz="1500" dirty="0"/>
              <a:t>                        Poor quality of care</a:t>
            </a:r>
            <a:endParaRPr lang="en-US" sz="1500" dirty="0"/>
          </a:p>
          <a:p>
            <a:pPr>
              <a:lnSpc>
                <a:spcPct val="90000"/>
              </a:lnSpc>
              <a:spcAft>
                <a:spcPts val="600"/>
              </a:spcAft>
            </a:pPr>
            <a:r>
              <a:rPr lang="en-GB" sz="1500" b="1" dirty="0"/>
              <a:t>Reference</a:t>
            </a:r>
            <a:r>
              <a:rPr lang="en-GB" sz="1500" dirty="0"/>
              <a:t>: NHS (2023). Teamwork in healthcare improves patient safety and quality of care.</a:t>
            </a:r>
          </a:p>
          <a:p>
            <a:pPr algn="ctr">
              <a:lnSpc>
                <a:spcPct val="90000"/>
              </a:lnSpc>
              <a:spcAft>
                <a:spcPts val="600"/>
              </a:spcAft>
            </a:pPr>
            <a:r>
              <a:rPr lang="en-GB" sz="1500" dirty="0"/>
              <a:t>                                   </a:t>
            </a:r>
            <a:endParaRPr lang="en-US" sz="15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a:xfrm>
            <a:off x="492370" y="605896"/>
            <a:ext cx="3084844" cy="5646208"/>
          </a:xfrm>
        </p:spPr>
        <p:txBody>
          <a:bodyPr anchor="ctr">
            <a:normAutofit/>
          </a:bodyPr>
          <a:lstStyle/>
          <a:p>
            <a:r>
              <a:rPr lang="en-GB" sz="3600" b="1">
                <a:solidFill>
                  <a:srgbClr val="FFFFFF"/>
                </a:solidFill>
              </a:rPr>
              <a:t>Tuckman’s Team Development Mode</a:t>
            </a:r>
          </a:p>
        </p:txBody>
      </p:sp>
      <p:sp>
        <p:nvSpPr>
          <p:cNvPr id="14" name="Rectangle 13">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a:xfrm>
            <a:off x="4742016" y="605896"/>
            <a:ext cx="6413663" cy="5646208"/>
          </a:xfrm>
        </p:spPr>
        <p:txBody>
          <a:bodyPr anchor="ctr">
            <a:normAutofit/>
          </a:bodyPr>
          <a:lstStyle/>
          <a:p>
            <a:pPr marL="0" indent="0">
              <a:buNone/>
            </a:pPr>
            <a:r>
              <a:rPr lang="en-GB" sz="1700"/>
              <a:t>This model explains how teams develop and become effective over time,The model includes four stages: forming, storming, norming and performing in  health and social care, this model helps professionals understand how to work together, build trust and communicate effectively to provide safe and high-quality care for patients</a:t>
            </a:r>
          </a:p>
          <a:p>
            <a:pPr marL="457200" lvl="1" indent="0">
              <a:buNone/>
            </a:pPr>
            <a:r>
              <a:rPr lang="en-GB" sz="1700" b="1"/>
              <a:t>What is this model </a:t>
            </a:r>
          </a:p>
          <a:p>
            <a:pPr marL="457200" lvl="1" indent="0">
              <a:buNone/>
            </a:pPr>
            <a:r>
              <a:rPr lang="en-GB" sz="1700"/>
              <a:t>Tuckman’s model explains how teams develop and work together effectively over time</a:t>
            </a:r>
          </a:p>
          <a:p>
            <a:pPr marL="457200" lvl="1" indent="0">
              <a:buNone/>
            </a:pPr>
            <a:r>
              <a:rPr lang="en-GB" sz="1700"/>
              <a:t> </a:t>
            </a:r>
            <a:r>
              <a:rPr lang="en-GB" sz="1700" b="1"/>
              <a:t>key stages or components</a:t>
            </a:r>
            <a:r>
              <a:rPr lang="en-GB" sz="1700"/>
              <a:t>    </a:t>
            </a:r>
          </a:p>
          <a:p>
            <a:pPr marL="457200" lvl="1" indent="0">
              <a:buNone/>
            </a:pPr>
            <a:r>
              <a:rPr lang="en-GB" sz="1700" u="sng"/>
              <a:t>Forming:</a:t>
            </a:r>
            <a:r>
              <a:rPr lang="en-GB" sz="1700"/>
              <a:t> Team members meet and start to understand their roles.</a:t>
            </a:r>
          </a:p>
          <a:p>
            <a:pPr marL="457200" lvl="1" indent="0">
              <a:buNone/>
            </a:pPr>
            <a:r>
              <a:rPr lang="en-GB" sz="1700" u="sng"/>
              <a:t>Storming:</a:t>
            </a:r>
            <a:r>
              <a:rPr lang="en-GB" sz="1700"/>
              <a:t> Team members may have disagreements while sharing ideas.</a:t>
            </a:r>
          </a:p>
          <a:p>
            <a:pPr marL="457200" lvl="1" indent="0">
              <a:buNone/>
            </a:pPr>
            <a:r>
              <a:rPr lang="en-GB" sz="1700" u="sng"/>
              <a:t>Norming:</a:t>
            </a:r>
            <a:r>
              <a:rPr lang="en-GB" sz="1700"/>
              <a:t> The team starts to work better together and build trust.</a:t>
            </a:r>
          </a:p>
          <a:p>
            <a:pPr marL="457200" lvl="1" indent="0">
              <a:buNone/>
            </a:pPr>
            <a:r>
              <a:rPr lang="en-GB" sz="1700" u="sng"/>
              <a:t>Performing:</a:t>
            </a:r>
            <a:r>
              <a:rPr lang="en-GB" sz="1700"/>
              <a:t> The team works effectively to achieve common goals.</a:t>
            </a:r>
          </a:p>
          <a:p>
            <a:pPr marL="0" indent="0">
              <a:buNone/>
            </a:pPr>
            <a:r>
              <a:rPr lang="en-GB" sz="1700"/>
              <a:t>This model helps health and social care professionals understand how teamwork develops and how to work together to provide safe and high-quality care for patients.</a:t>
            </a:r>
          </a:p>
          <a:p>
            <a:pPr marL="0" indent="0">
              <a:buNone/>
            </a:pPr>
            <a:endParaRPr lang="en-GB" sz="1700"/>
          </a:p>
          <a:p>
            <a:pPr marL="0" indent="0">
              <a:buNone/>
            </a:pPr>
            <a:endParaRPr lang="en-GB" sz="1700" i="1"/>
          </a:p>
          <a:p>
            <a:endParaRPr lang="en-GB" sz="1700"/>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a:xfrm>
            <a:off x="10123055" y="6459785"/>
            <a:ext cx="1089428" cy="365125"/>
          </a:xfrm>
        </p:spPr>
        <p:txBody>
          <a:bodyPr>
            <a:normAutofit/>
          </a:bodyPr>
          <a:lstStyle/>
          <a:p>
            <a:pPr>
              <a:spcAft>
                <a:spcPts val="600"/>
              </a:spcAft>
              <a:defRPr/>
            </a:pPr>
            <a:fld id="{9AFB928A-D6AD-4F2A-B2DD-923741E90643}" type="slidenum">
              <a:rPr lang="en-GB" altLang="en-US">
                <a:solidFill>
                  <a:schemeClr val="tx2"/>
                </a:solidFill>
              </a:rPr>
              <a:pPr>
                <a:spcAft>
                  <a:spcPts val="600"/>
                </a:spcAft>
                <a:defRPr/>
              </a:pPr>
              <a:t>6</a:t>
            </a:fld>
            <a:endParaRPr lang="en-GB" altLang="en-US">
              <a:solidFill>
                <a:schemeClr val="tx2"/>
              </a:solidFill>
            </a:endParaRPr>
          </a:p>
        </p:txBody>
      </p:sp>
    </p:spTree>
    <p:extLst>
      <p:ext uri="{BB962C8B-B14F-4D97-AF65-F5344CB8AC3E}">
        <p14:creationId xmlns:p14="http://schemas.microsoft.com/office/powerpoint/2010/main" val="1663974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33BF9DD-8A45-4EEE-B231-0A14D322E5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a:xfrm>
            <a:off x="4974771" y="634946"/>
            <a:ext cx="6574972" cy="1450757"/>
          </a:xfrm>
        </p:spPr>
        <p:txBody>
          <a:bodyPr>
            <a:normAutofit/>
          </a:bodyPr>
          <a:lstStyle/>
          <a:p>
            <a:br>
              <a:rPr lang="en-GB" sz="3000"/>
            </a:br>
            <a:r>
              <a:rPr lang="en-GB" sz="3000"/>
              <a:t>                  </a:t>
            </a:r>
            <a:r>
              <a:rPr lang="en-GB" sz="3000" b="1"/>
              <a:t>Job role and setting </a:t>
            </a:r>
            <a:br>
              <a:rPr lang="en-GB" sz="3000"/>
            </a:br>
            <a:r>
              <a:rPr lang="en-GB" sz="3000"/>
              <a:t>Care assistant working in a hospital ward.</a:t>
            </a:r>
            <a:endParaRPr lang="en-GB" sz="3000" b="1"/>
          </a:p>
        </p:txBody>
      </p:sp>
      <p:pic>
        <p:nvPicPr>
          <p:cNvPr id="9" name="Graphic 8" descr="Hospital">
            <a:extLst>
              <a:ext uri="{FF2B5EF4-FFF2-40B4-BE49-F238E27FC236}">
                <a16:creationId xmlns:a16="http://schemas.microsoft.com/office/drawing/2014/main" id="{CE4AEC27-CDF5-763F-E947-6E874C92021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3999" y="1296626"/>
            <a:ext cx="4001315" cy="4001315"/>
          </a:xfrm>
          <a:prstGeom prst="rect">
            <a:avLst/>
          </a:prstGeom>
        </p:spPr>
      </p:pic>
      <p:cxnSp>
        <p:nvCxnSpPr>
          <p:cNvPr id="16" name="Straight Connector 15">
            <a:extLst>
              <a:ext uri="{FF2B5EF4-FFF2-40B4-BE49-F238E27FC236}">
                <a16:creationId xmlns:a16="http://schemas.microsoft.com/office/drawing/2014/main" id="{9020DCC9-F851-4562-BB20-1AB3C51BFD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4770" y="2086188"/>
            <a:ext cx="608976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4974769" y="2198914"/>
            <a:ext cx="6574973" cy="3670180"/>
          </a:xfrm>
        </p:spPr>
        <p:txBody>
          <a:bodyPr>
            <a:normAutofit/>
          </a:bodyPr>
          <a:lstStyle/>
          <a:p>
            <a:pPr marL="0" indent="0">
              <a:buNone/>
            </a:pPr>
            <a:endParaRPr lang="en-GB" sz="1500"/>
          </a:p>
          <a:p>
            <a:pPr marL="0" indent="0">
              <a:buNone/>
            </a:pPr>
            <a:r>
              <a:rPr lang="en-GB" sz="1500" b="1"/>
              <a:t>Situation</a:t>
            </a:r>
          </a:p>
          <a:p>
            <a:pPr marL="0" indent="0">
              <a:buNone/>
            </a:pPr>
            <a:r>
              <a:rPr lang="en-GB" sz="1500"/>
              <a:t>A patient needs help with mobility and daily care. The care assistant works with nurses and other staff to support the patient safely.</a:t>
            </a:r>
          </a:p>
          <a:p>
            <a:pPr marL="457200" lvl="1" indent="0">
              <a:buNone/>
            </a:pPr>
            <a:r>
              <a:rPr lang="en-GB" sz="1500" b="1"/>
              <a:t>How the skill is used</a:t>
            </a:r>
            <a:r>
              <a:rPr lang="en-GB" sz="1500"/>
              <a:t>:</a:t>
            </a:r>
          </a:p>
          <a:p>
            <a:pPr marL="457200" lvl="1" indent="0">
              <a:buNone/>
            </a:pPr>
            <a:r>
              <a:rPr lang="en-GB" sz="1500"/>
              <a:t>Team members communicate and share information about the patient’s needs. They work together to provide safe and coordinated care. </a:t>
            </a:r>
          </a:p>
          <a:p>
            <a:pPr marL="457200" lvl="1" indent="0">
              <a:buNone/>
            </a:pPr>
            <a:r>
              <a:rPr lang="en-GB" sz="1500" b="1"/>
              <a:t> the impact on care</a:t>
            </a:r>
          </a:p>
          <a:p>
            <a:pPr lvl="1"/>
            <a:r>
              <a:rPr lang="en-GB" sz="1500"/>
              <a:t>The patient receives safer and better quality care</a:t>
            </a:r>
          </a:p>
          <a:p>
            <a:pPr lvl="1"/>
            <a:r>
              <a:rPr lang="en-GB" sz="1500"/>
              <a:t>Staff work more efficiently as a team </a:t>
            </a:r>
          </a:p>
          <a:p>
            <a:pPr lvl="1"/>
            <a:r>
              <a:rPr lang="en-GB" sz="1500"/>
              <a:t>The patient feels supported and respected</a:t>
            </a:r>
          </a:p>
          <a:p>
            <a:pPr lvl="1"/>
            <a:endParaRPr lang="en-GB" sz="1500"/>
          </a:p>
        </p:txBody>
      </p:sp>
      <p:sp>
        <p:nvSpPr>
          <p:cNvPr id="18" name="Rectangle 17">
            <a:extLst>
              <a:ext uri="{FF2B5EF4-FFF2-40B4-BE49-F238E27FC236}">
                <a16:creationId xmlns:a16="http://schemas.microsoft.com/office/drawing/2014/main" id="{D5FBCAC9-BD8B-4F3B-AD74-EF37D421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9556C5A8-AD7E-4CE7-87BE-9EA3B5E17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a:xfrm>
            <a:off x="9900458" y="6459785"/>
            <a:ext cx="1312025" cy="365125"/>
          </a:xfrm>
        </p:spPr>
        <p:txBody>
          <a:bodyPr>
            <a:normAutofit/>
          </a:bodyPr>
          <a:lstStyle/>
          <a:p>
            <a:pPr>
              <a:spcAft>
                <a:spcPts val="600"/>
              </a:spcAft>
              <a:defRPr/>
            </a:pPr>
            <a:fld id="{9AFB928A-D6AD-4F2A-B2DD-923741E90643}" type="slidenum">
              <a:rPr lang="en-GB" altLang="en-US"/>
              <a:pPr>
                <a:spcAft>
                  <a:spcPts val="600"/>
                </a:spcAft>
                <a:defRPr/>
              </a:pPr>
              <a:t>7</a:t>
            </a:fld>
            <a:endParaRPr lang="en-GB" altLang="en-US"/>
          </a:p>
        </p:txBody>
      </p:sp>
    </p:spTree>
    <p:extLst>
      <p:ext uri="{BB962C8B-B14F-4D97-AF65-F5344CB8AC3E}">
        <p14:creationId xmlns:p14="http://schemas.microsoft.com/office/powerpoint/2010/main" val="1557286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300" name="Rectangle 12299">
            <a:extLst>
              <a:ext uri="{FF2B5EF4-FFF2-40B4-BE49-F238E27FC236}">
                <a16:creationId xmlns:a16="http://schemas.microsoft.com/office/drawing/2014/main" id="{C33BF9DD-8A45-4EEE-B231-0A14D322E5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4974771" y="634946"/>
            <a:ext cx="6574972" cy="1450757"/>
          </a:xfrm>
        </p:spPr>
        <p:txBody>
          <a:bodyPr>
            <a:normAutofit/>
          </a:bodyPr>
          <a:lstStyle/>
          <a:p>
            <a:r>
              <a:rPr lang="en-GB" sz="1600" b="1"/>
              <a:t>Importance for my employability </a:t>
            </a:r>
            <a:br>
              <a:rPr lang="en-GB" sz="1600" b="1"/>
            </a:br>
            <a:r>
              <a:rPr lang="en-GB" sz="1600" b="1"/>
              <a:t>      -</a:t>
            </a:r>
            <a:r>
              <a:rPr lang="en-GB" sz="1600"/>
              <a:t>Teamwork is an important skill that employers look for in health and social care.</a:t>
            </a:r>
            <a:br>
              <a:rPr lang="en-GB" sz="1600"/>
            </a:br>
            <a:r>
              <a:rPr lang="en-GB" sz="1600"/>
              <a:t>- It shows that I can work well with other professionals to provide safe and effective care.</a:t>
            </a:r>
            <a:br>
              <a:rPr lang="en-GB" sz="1600"/>
            </a:br>
            <a:endParaRPr lang="en-GB" altLang="en-US" sz="1600" b="1"/>
          </a:p>
        </p:txBody>
      </p:sp>
      <p:pic>
        <p:nvPicPr>
          <p:cNvPr id="12297" name="Graphic 12296" descr="Onboarding">
            <a:extLst>
              <a:ext uri="{FF2B5EF4-FFF2-40B4-BE49-F238E27FC236}">
                <a16:creationId xmlns:a16="http://schemas.microsoft.com/office/drawing/2014/main" id="{DAE91257-FFD5-006E-4E17-835E57F8CBC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3999" y="1296626"/>
            <a:ext cx="4001315" cy="4001315"/>
          </a:xfrm>
          <a:prstGeom prst="rect">
            <a:avLst/>
          </a:prstGeom>
        </p:spPr>
      </p:pic>
      <p:cxnSp>
        <p:nvCxnSpPr>
          <p:cNvPr id="12302" name="Straight Connector 12301">
            <a:extLst>
              <a:ext uri="{FF2B5EF4-FFF2-40B4-BE49-F238E27FC236}">
                <a16:creationId xmlns:a16="http://schemas.microsoft.com/office/drawing/2014/main" id="{9020DCC9-F851-4562-BB20-1AB3C51BFD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4770" y="2086188"/>
            <a:ext cx="608976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4974769" y="2198914"/>
            <a:ext cx="6574973" cy="3670180"/>
          </a:xfrm>
        </p:spPr>
        <p:txBody>
          <a:bodyPr>
            <a:normAutofit/>
          </a:bodyPr>
          <a:lstStyle/>
          <a:p>
            <a:pPr marL="0" indent="0">
              <a:buNone/>
            </a:pPr>
            <a:endParaRPr lang="en-GB" sz="1700"/>
          </a:p>
          <a:p>
            <a:pPr marL="457200" lvl="1" indent="0">
              <a:buNone/>
            </a:pPr>
            <a:r>
              <a:rPr lang="en-GB" sz="1700" u="sng"/>
              <a:t>Your future role in health and social care</a:t>
            </a:r>
          </a:p>
          <a:p>
            <a:pPr lvl="1"/>
            <a:r>
              <a:rPr lang="en-GB" sz="1700" i="1"/>
              <a:t>In health and social care, professionals must work together to support patients.</a:t>
            </a:r>
          </a:p>
          <a:p>
            <a:pPr lvl="1"/>
            <a:r>
              <a:rPr lang="en-GB" sz="1700" i="1"/>
              <a:t>Teamwork helps ensure good communication and better-quality care.</a:t>
            </a:r>
          </a:p>
          <a:p>
            <a:r>
              <a:rPr lang="en-GB" sz="1700" u="sng"/>
              <a:t>Reflect</a:t>
            </a:r>
            <a:r>
              <a:rPr lang="en-GB" sz="1700"/>
              <a:t> </a:t>
            </a:r>
          </a:p>
          <a:p>
            <a:r>
              <a:rPr lang="en-GB" sz="1700" i="1"/>
              <a:t>I believe team in work is one of my strengths because I enjoy working with others and sharing ideas.</a:t>
            </a:r>
          </a:p>
          <a:p>
            <a:r>
              <a:rPr lang="en-GB" sz="1700" i="1"/>
              <a:t>However, I will continue developing this skill to become more confident and effective when working with different professional</a:t>
            </a:r>
          </a:p>
          <a:p>
            <a:pPr marL="0" indent="0">
              <a:buNone/>
            </a:pPr>
            <a:endParaRPr lang="en-GB" sz="1700"/>
          </a:p>
          <a:p>
            <a:pPr marL="0" indent="0">
              <a:buNone/>
            </a:pPr>
            <a:endParaRPr lang="en-GB" altLang="en-US" sz="1700"/>
          </a:p>
        </p:txBody>
      </p:sp>
      <p:sp>
        <p:nvSpPr>
          <p:cNvPr id="12304" name="Rectangle 12303">
            <a:extLst>
              <a:ext uri="{FF2B5EF4-FFF2-40B4-BE49-F238E27FC236}">
                <a16:creationId xmlns:a16="http://schemas.microsoft.com/office/drawing/2014/main" id="{D5FBCAC9-BD8B-4F3B-AD74-EF37D421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306" name="Rectangle 12305">
            <a:extLst>
              <a:ext uri="{FF2B5EF4-FFF2-40B4-BE49-F238E27FC236}">
                <a16:creationId xmlns:a16="http://schemas.microsoft.com/office/drawing/2014/main" id="{9556C5A8-AD7E-4CE7-87BE-9EA3B5E17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half" idx="10"/>
          </p:nvPr>
        </p:nvSpPr>
        <p:spPr>
          <a:xfrm>
            <a:off x="1097280" y="6459785"/>
            <a:ext cx="2472271" cy="365125"/>
          </a:xfrm>
        </p:spPr>
        <p:txBody>
          <a:bodyPr>
            <a:normAutofit/>
          </a:bodyPr>
          <a:lstStyle/>
          <a:p>
            <a:pPr>
              <a:spcAft>
                <a:spcPts val="600"/>
              </a:spcAft>
              <a:defRPr/>
            </a:pPr>
            <a:endParaRPr lang="en-GB" altLang="en-US" dirty="0">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xfrm>
            <a:off x="9900458" y="6459785"/>
            <a:ext cx="131202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lnSpc>
                <a:spcPct val="90000"/>
              </a:lnSpc>
              <a:spcBef>
                <a:spcPct val="0"/>
              </a:spcBef>
              <a:spcAft>
                <a:spcPts val="600"/>
              </a:spcAft>
              <a:buNone/>
            </a:pPr>
            <a:fld id="{2F02BF59-C96F-4ED8-9D13-E093DFC18094}" type="slidenum">
              <a:rPr lang="en-GB" altLang="en-US" sz="1900"/>
              <a:pPr fontAlgn="base">
                <a:lnSpc>
                  <a:spcPct val="90000"/>
                </a:lnSpc>
                <a:spcBef>
                  <a:spcPct val="0"/>
                </a:spcBef>
                <a:spcAft>
                  <a:spcPts val="600"/>
                </a:spcAft>
                <a:buNone/>
              </a:pPr>
              <a:t>8</a:t>
            </a:fld>
            <a:endParaRPr lang="en-GB" altLang="en-US" sz="19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8" name="Rectangle 1229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300" name="Rectangle 1229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492370" y="605896"/>
            <a:ext cx="3084844" cy="5646208"/>
          </a:xfrm>
        </p:spPr>
        <p:txBody>
          <a:bodyPr anchor="ctr">
            <a:normAutofit/>
          </a:bodyPr>
          <a:lstStyle/>
          <a:p>
            <a:r>
              <a:rPr lang="en-GB" altLang="en-US" sz="3600" b="1">
                <a:solidFill>
                  <a:srgbClr val="FFFFFF"/>
                </a:solidFill>
              </a:rPr>
              <a:t>Conclusion</a:t>
            </a:r>
            <a:endParaRPr lang="en-GB" altLang="en-US" sz="3600" b="1" i="1">
              <a:solidFill>
                <a:srgbClr val="FFFFFF"/>
              </a:solidFill>
            </a:endParaRP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half" idx="10"/>
          </p:nvPr>
        </p:nvSpPr>
        <p:spPr>
          <a:xfrm>
            <a:off x="492370" y="6459785"/>
            <a:ext cx="1735371" cy="365125"/>
          </a:xfrm>
        </p:spPr>
        <p:txBody>
          <a:bodyPr>
            <a:normAutofit/>
          </a:bodyPr>
          <a:lstStyle/>
          <a:p>
            <a:pPr>
              <a:spcAft>
                <a:spcPts val="600"/>
              </a:spcAft>
              <a:defRPr/>
            </a:pPr>
            <a:fld id="{9F458A58-9170-4293-9FCB-97B777C99F2B}" type="datetime1">
              <a:rPr lang="en-GB" altLang="en-US">
                <a:latin typeface="Myriad Pro"/>
              </a:rPr>
              <a:pPr>
                <a:spcAft>
                  <a:spcPts val="600"/>
                </a:spcAft>
                <a:defRPr/>
              </a:pPr>
              <a:t>23/03/2026</a:t>
            </a:fld>
            <a:endParaRPr lang="en-GB" altLang="en-US">
              <a:latin typeface="Myriad Pro"/>
            </a:endParaRPr>
          </a:p>
        </p:txBody>
      </p:sp>
      <p:sp>
        <p:nvSpPr>
          <p:cNvPr id="12302" name="Rectangle 1230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4742016" y="605896"/>
            <a:ext cx="6413663" cy="5646208"/>
          </a:xfrm>
        </p:spPr>
        <p:txBody>
          <a:bodyPr anchor="ctr">
            <a:normAutofit/>
          </a:bodyPr>
          <a:lstStyle/>
          <a:p>
            <a:pPr marL="0" indent="0">
              <a:buNone/>
            </a:pPr>
            <a:r>
              <a:rPr lang="en-GB" altLang="en-US" i="1"/>
              <a:t>In conclusion, working in teams is a very important skill in health and social care.</a:t>
            </a:r>
          </a:p>
          <a:p>
            <a:pPr marL="0" indent="0">
              <a:buNone/>
            </a:pPr>
            <a:r>
              <a:rPr lang="en-GB" altLang="en-US" i="1"/>
              <a:t>It helps professionals work together to provide safe and high-quality care for patients.</a:t>
            </a:r>
          </a:p>
          <a:p>
            <a:pPr marL="0" indent="0">
              <a:buNone/>
            </a:pPr>
            <a:r>
              <a:rPr lang="en-GB" altLang="en-US" i="1"/>
              <a:t>Effective teamwork improves communication, patient safety and overall quality of care.</a:t>
            </a:r>
          </a:p>
          <a:p>
            <a:pPr marL="0" indent="0">
              <a:buNone/>
            </a:pPr>
            <a:r>
              <a:rPr lang="en-GB" altLang="en-US" i="1"/>
              <a:t>Developing this skill will help me in my future career in health and social care.</a:t>
            </a: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xfrm>
            <a:off x="10123055" y="6459785"/>
            <a:ext cx="1089428"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lnSpc>
                <a:spcPct val="90000"/>
              </a:lnSpc>
              <a:spcBef>
                <a:spcPct val="0"/>
              </a:spcBef>
              <a:spcAft>
                <a:spcPts val="600"/>
              </a:spcAft>
              <a:buNone/>
            </a:pPr>
            <a:fld id="{2F02BF59-C96F-4ED8-9D13-E093DFC18094}" type="slidenum">
              <a:rPr lang="en-GB" altLang="en-US" sz="1900">
                <a:solidFill>
                  <a:schemeClr val="tx2"/>
                </a:solidFill>
              </a:rPr>
              <a:pPr fontAlgn="base">
                <a:lnSpc>
                  <a:spcPct val="90000"/>
                </a:lnSpc>
                <a:spcBef>
                  <a:spcPct val="0"/>
                </a:spcBef>
                <a:spcAft>
                  <a:spcPts val="600"/>
                </a:spcAft>
                <a:buNone/>
              </a:pPr>
              <a:t>9</a:t>
            </a:fld>
            <a:endParaRPr lang="en-GB" altLang="en-US" sz="1900">
              <a:solidFill>
                <a:schemeClr val="tx2"/>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a:xfrm>
            <a:off x="1097280" y="286603"/>
            <a:ext cx="10058400" cy="1450757"/>
          </a:xfrm>
        </p:spPr>
        <p:txBody>
          <a:bodyPr>
            <a:normAutofit/>
          </a:bodyPr>
          <a:lstStyle/>
          <a:p>
            <a:r>
              <a:rPr lang="en-GB" altLang="en-US" b="1"/>
              <a:t>References List</a:t>
            </a:r>
            <a:endParaRPr lang="en-GB" altLang="en-US"/>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half" idx="10"/>
          </p:nvPr>
        </p:nvSpPr>
        <p:spPr>
          <a:xfrm>
            <a:off x="1097280" y="6459785"/>
            <a:ext cx="2472271" cy="365125"/>
          </a:xfrm>
        </p:spPr>
        <p:txBody>
          <a:bodyPr>
            <a:normAutofit/>
          </a:bodyPr>
          <a:lstStyle/>
          <a:p>
            <a:pPr>
              <a:spcAft>
                <a:spcPts val="600"/>
              </a:spcAft>
              <a:defRPr/>
            </a:pPr>
            <a:fld id="{BF746479-5A54-43D8-9985-034223541E15}" type="datetime1">
              <a:rPr lang="en-GB" altLang="en-US">
                <a:latin typeface="Myriad Pro"/>
              </a:rPr>
              <a:pPr>
                <a:spcAft>
                  <a:spcPts val="600"/>
                </a:spcAft>
                <a:defRPr/>
              </a:pPr>
              <a:t>23/03/2026</a:t>
            </a:fld>
            <a:endParaRPr lang="en-GB" altLang="en-US">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xfrm>
            <a:off x="9900458" y="6459785"/>
            <a:ext cx="131202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lnSpc>
                <a:spcPct val="90000"/>
              </a:lnSpc>
              <a:spcBef>
                <a:spcPct val="0"/>
              </a:spcBef>
              <a:spcAft>
                <a:spcPts val="600"/>
              </a:spcAft>
              <a:buNone/>
            </a:pPr>
            <a:fld id="{A355A216-6885-427F-A634-39F7E4E2D5B0}" type="slidenum">
              <a:rPr lang="en-GB" altLang="en-US" sz="1900"/>
              <a:pPr fontAlgn="base">
                <a:lnSpc>
                  <a:spcPct val="90000"/>
                </a:lnSpc>
                <a:spcBef>
                  <a:spcPct val="0"/>
                </a:spcBef>
                <a:spcAft>
                  <a:spcPts val="600"/>
                </a:spcAft>
                <a:buNone/>
              </a:pPr>
              <a:t>10</a:t>
            </a:fld>
            <a:endParaRPr lang="en-GB" altLang="en-US" sz="1900"/>
          </a:p>
        </p:txBody>
      </p:sp>
      <p:graphicFrame>
        <p:nvGraphicFramePr>
          <p:cNvPr id="13319" name="Content Placeholder 2">
            <a:extLst>
              <a:ext uri="{FF2B5EF4-FFF2-40B4-BE49-F238E27FC236}">
                <a16:creationId xmlns:a16="http://schemas.microsoft.com/office/drawing/2014/main" id="{9F96013F-AFFC-B0BA-0A50-2140C0566985}"/>
              </a:ext>
            </a:extLst>
          </p:cNvPr>
          <p:cNvGraphicFramePr>
            <a:graphicFrameLocks noGrp="1"/>
          </p:cNvGraphicFramePr>
          <p:nvPr>
            <p:ph idx="1"/>
            <p:extLst>
              <p:ext uri="{D42A27DB-BD31-4B8C-83A1-F6EECF244321}">
                <p14:modId xmlns:p14="http://schemas.microsoft.com/office/powerpoint/2010/main" val="2629268291"/>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aff4f36f-8ef1-4cda-9937-423737be097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368C38A01DEE349B1052B190669AC58" ma:contentTypeVersion="5" ma:contentTypeDescription="Create a new document." ma:contentTypeScope="" ma:versionID="42bf2f4eb36a5c51fff00c2e43bd1471">
  <xsd:schema xmlns:xsd="http://www.w3.org/2001/XMLSchema" xmlns:xs="http://www.w3.org/2001/XMLSchema" xmlns:p="http://schemas.microsoft.com/office/2006/metadata/properties" xmlns:ns3="aff4f36f-8ef1-4cda-9937-423737be097f" targetNamespace="http://schemas.microsoft.com/office/2006/metadata/properties" ma:root="true" ma:fieldsID="1d5687b81e351c39eec89f408fd3399b" ns3:_="">
    <xsd:import namespace="aff4f36f-8ef1-4cda-9937-423737be097f"/>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f4f36f-8ef1-4cda-9937-423737be097f"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FD30C7A-9868-4861-98C9-2973D988A7DC}">
  <ds:schemaRefs>
    <ds:schemaRef ds:uri="http://purl.org/dc/dcmitype/"/>
    <ds:schemaRef ds:uri="http://www.w3.org/XML/1998/namespace"/>
    <ds:schemaRef ds:uri="http://purl.org/dc/elements/1.1/"/>
    <ds:schemaRef ds:uri="aff4f36f-8ef1-4cda-9937-423737be097f"/>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67ADAA13-8D2F-420F-A33C-2083F567C1B6}">
  <ds:schemaRefs>
    <ds:schemaRef ds:uri="http://schemas.microsoft.com/sharepoint/v3/contenttype/forms"/>
  </ds:schemaRefs>
</ds:datastoreItem>
</file>

<file path=customXml/itemProps3.xml><?xml version="1.0" encoding="utf-8"?>
<ds:datastoreItem xmlns:ds="http://schemas.openxmlformats.org/officeDocument/2006/customXml" ds:itemID="{2DFAA26E-6A86-4EB4-A4F0-B1786641B9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f4f36f-8ef1-4cda-9937-423737be09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354</TotalTime>
  <Words>998</Words>
  <Application>Microsoft Office PowerPoint</Application>
  <PresentationFormat>Widescreen</PresentationFormat>
  <Paragraphs>100</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Myriad Pro</vt:lpstr>
      <vt:lpstr>Retrospect</vt:lpstr>
      <vt:lpstr>PowerPoint Presentation</vt:lpstr>
      <vt:lpstr>Acknowledge use of AI</vt:lpstr>
      <vt:lpstr>Introduction</vt:lpstr>
      <vt:lpstr>Working in teams  </vt:lpstr>
      <vt:lpstr>Importance of (working in teams ) in professional practice</vt:lpstr>
      <vt:lpstr>Tuckman’s Team Development Mode</vt:lpstr>
      <vt:lpstr>                   Job role and setting  Care assistant working in a hospital ward.</vt:lpstr>
      <vt:lpstr>Importance for my employability        -Teamwork is an important skill that employers look for in health and social care. - It shows that I can work well with other professionals to provide safe and effective care. </vt:lpstr>
      <vt:lpstr>Conclusion</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paola diaz</cp:lastModifiedBy>
  <cp:revision>28</cp:revision>
  <dcterms:created xsi:type="dcterms:W3CDTF">2025-02-21T18:28:54Z</dcterms:created>
  <dcterms:modified xsi:type="dcterms:W3CDTF">2026-03-23T09:02:24Z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0x010100E368C38A01DEE349B1052B190669AC58</vt:lpwstr>
  </property>
</Properties>
</file>