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05" r:id="rId4"/>
  </p:sldMasterIdLst>
  <p:notesMasterIdLst>
    <p:notesMasterId r:id="rId29"/>
  </p:notesMasterIdLst>
  <p:sldIdLst>
    <p:sldId id="305" r:id="rId5"/>
    <p:sldId id="304" r:id="rId6"/>
    <p:sldId id="279" r:id="rId7"/>
    <p:sldId id="299" r:id="rId8"/>
    <p:sldId id="308" r:id="rId9"/>
    <p:sldId id="309" r:id="rId10"/>
    <p:sldId id="272" r:id="rId11"/>
    <p:sldId id="396" r:id="rId12"/>
    <p:sldId id="401" r:id="rId13"/>
    <p:sldId id="402" r:id="rId14"/>
    <p:sldId id="403" r:id="rId15"/>
    <p:sldId id="404" r:id="rId16"/>
    <p:sldId id="405" r:id="rId17"/>
    <p:sldId id="273" r:id="rId18"/>
    <p:sldId id="274" r:id="rId19"/>
    <p:sldId id="294" r:id="rId20"/>
    <p:sldId id="284" r:id="rId21"/>
    <p:sldId id="408" r:id="rId22"/>
    <p:sldId id="406" r:id="rId23"/>
    <p:sldId id="303" r:id="rId24"/>
    <p:sldId id="409" r:id="rId25"/>
    <p:sldId id="290" r:id="rId26"/>
    <p:sldId id="266" r:id="rId27"/>
    <p:sldId id="26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94694"/>
  </p:normalViewPr>
  <p:slideViewPr>
    <p:cSldViewPr snapToGrid="0">
      <p:cViewPr varScale="1">
        <p:scale>
          <a:sx n="85" d="100"/>
          <a:sy n="85" d="100"/>
        </p:scale>
        <p:origin x="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_rels/data1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80320-FC02-405C-A41C-14BB0992C0DF}"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5E125D6A-9B02-4A1F-9DBE-2B045D9454D9}">
      <dgm:prSet/>
      <dgm:spPr/>
      <dgm:t>
        <a:bodyPr/>
        <a:lstStyle/>
        <a:p>
          <a:r>
            <a:rPr lang="cy-GB" dirty="0"/>
            <a:t>Penodol</a:t>
          </a:r>
          <a:endParaRPr lang="en-GB" dirty="0"/>
        </a:p>
      </dgm:t>
    </dgm:pt>
    <dgm:pt modelId="{94F9C0C8-0BE9-4A61-AD40-65DAB0A11C7A}" type="parTrans" cxnId="{3474059F-29C8-4C3D-A0E6-9F3924E37561}">
      <dgm:prSet/>
      <dgm:spPr/>
      <dgm:t>
        <a:bodyPr/>
        <a:lstStyle/>
        <a:p>
          <a:endParaRPr lang="en-GB"/>
        </a:p>
      </dgm:t>
    </dgm:pt>
    <dgm:pt modelId="{C7D0F235-9052-45B5-BF10-16C32A7467C8}" type="sibTrans" cxnId="{3474059F-29C8-4C3D-A0E6-9F3924E37561}">
      <dgm:prSet/>
      <dgm:spPr/>
      <dgm:t>
        <a:bodyPr/>
        <a:lstStyle/>
        <a:p>
          <a:endParaRPr lang="en-GB"/>
        </a:p>
      </dgm:t>
    </dgm:pt>
    <dgm:pt modelId="{A1C0FE8D-B941-4A28-9CE6-23D58E17C59D}">
      <dgm:prSet/>
      <dgm:spPr/>
      <dgm:t>
        <a:bodyPr/>
        <a:lstStyle/>
        <a:p>
          <a:r>
            <a:rPr lang="cy-GB" dirty="0"/>
            <a:t>Amhenodol</a:t>
          </a:r>
          <a:endParaRPr lang="en-GB" dirty="0"/>
        </a:p>
      </dgm:t>
    </dgm:pt>
    <dgm:pt modelId="{D0142DEB-AFB2-41BF-8711-E0EA4F4A6130}" type="parTrans" cxnId="{D9636717-9D89-473F-B38B-1E286202EAF5}">
      <dgm:prSet/>
      <dgm:spPr/>
      <dgm:t>
        <a:bodyPr/>
        <a:lstStyle/>
        <a:p>
          <a:endParaRPr lang="en-GB"/>
        </a:p>
      </dgm:t>
    </dgm:pt>
    <dgm:pt modelId="{7C917BE1-75A9-47CD-BF21-BDDA965B6D0B}" type="sibTrans" cxnId="{D9636717-9D89-473F-B38B-1E286202EAF5}">
      <dgm:prSet/>
      <dgm:spPr/>
      <dgm:t>
        <a:bodyPr/>
        <a:lstStyle/>
        <a:p>
          <a:endParaRPr lang="en-GB"/>
        </a:p>
      </dgm:t>
    </dgm:pt>
    <dgm:pt modelId="{84E9585F-F282-4547-A7F2-AE6A5547CBCB}">
      <dgm:prSet/>
      <dgm:spPr/>
      <dgm:t>
        <a:bodyPr/>
        <a:lstStyle/>
        <a:p>
          <a:r>
            <a:rPr lang="cy-GB"/>
            <a:t>Cudd</a:t>
          </a:r>
          <a:endParaRPr lang="en-GB"/>
        </a:p>
      </dgm:t>
    </dgm:pt>
    <dgm:pt modelId="{7BCDADEB-9AFE-486A-A639-4A2372AC377B}" type="parTrans" cxnId="{CB5C0D05-8BFA-43C7-9AA0-B8D181709C2F}">
      <dgm:prSet/>
      <dgm:spPr/>
      <dgm:t>
        <a:bodyPr/>
        <a:lstStyle/>
        <a:p>
          <a:endParaRPr lang="en-GB"/>
        </a:p>
      </dgm:t>
    </dgm:pt>
    <dgm:pt modelId="{397BEF9D-44F8-48AF-B1FE-319CFFF2A10C}" type="sibTrans" cxnId="{CB5C0D05-8BFA-43C7-9AA0-B8D181709C2F}">
      <dgm:prSet/>
      <dgm:spPr/>
      <dgm:t>
        <a:bodyPr/>
        <a:lstStyle/>
        <a:p>
          <a:endParaRPr lang="en-GB"/>
        </a:p>
      </dgm:t>
    </dgm:pt>
    <dgm:pt modelId="{453B28F7-63DF-4C42-989B-0780A380648A}">
      <dgm:prSet/>
      <dgm:spPr/>
      <dgm:t>
        <a:bodyPr/>
        <a:lstStyle/>
        <a:p>
          <a:r>
            <a:rPr lang="cy-GB"/>
            <a:t>Gwaharddiedig</a:t>
          </a:r>
          <a:endParaRPr lang="en-GB"/>
        </a:p>
      </dgm:t>
    </dgm:pt>
    <dgm:pt modelId="{D89757D9-9032-4E48-9065-450C6930921C}" type="parTrans" cxnId="{84D91B12-E1C7-4EB1-A43E-1F3495345A2A}">
      <dgm:prSet/>
      <dgm:spPr/>
      <dgm:t>
        <a:bodyPr/>
        <a:lstStyle/>
        <a:p>
          <a:endParaRPr lang="en-GB"/>
        </a:p>
      </dgm:t>
    </dgm:pt>
    <dgm:pt modelId="{1AAE1A46-A77F-4487-B946-3A700C9CE11D}" type="sibTrans" cxnId="{84D91B12-E1C7-4EB1-A43E-1F3495345A2A}">
      <dgm:prSet/>
      <dgm:spPr/>
      <dgm:t>
        <a:bodyPr/>
        <a:lstStyle/>
        <a:p>
          <a:endParaRPr lang="en-GB"/>
        </a:p>
      </dgm:t>
    </dgm:pt>
    <dgm:pt modelId="{91E92881-A6B8-4564-88F2-3371AEE8E670}" type="pres">
      <dgm:prSet presAssocID="{8F980320-FC02-405C-A41C-14BB0992C0DF}" presName="linear" presStyleCnt="0">
        <dgm:presLayoutVars>
          <dgm:animLvl val="lvl"/>
          <dgm:resizeHandles val="exact"/>
        </dgm:presLayoutVars>
      </dgm:prSet>
      <dgm:spPr/>
    </dgm:pt>
    <dgm:pt modelId="{7940ED08-18F6-4882-AB95-8142C4BD8ACA}" type="pres">
      <dgm:prSet presAssocID="{5E125D6A-9B02-4A1F-9DBE-2B045D9454D9}" presName="parentText" presStyleLbl="node1" presStyleIdx="0" presStyleCnt="4" custLinFactNeighborX="3400" custLinFactNeighborY="-40020">
        <dgm:presLayoutVars>
          <dgm:chMax val="0"/>
          <dgm:bulletEnabled val="1"/>
        </dgm:presLayoutVars>
      </dgm:prSet>
      <dgm:spPr/>
    </dgm:pt>
    <dgm:pt modelId="{5A091ED9-F3EC-47DD-92CE-9BFB92376C15}" type="pres">
      <dgm:prSet presAssocID="{C7D0F235-9052-45B5-BF10-16C32A7467C8}" presName="spacer" presStyleCnt="0"/>
      <dgm:spPr/>
    </dgm:pt>
    <dgm:pt modelId="{7A5AFF35-64AC-4DC0-A3CF-B9C3F3E551FD}" type="pres">
      <dgm:prSet presAssocID="{A1C0FE8D-B941-4A28-9CE6-23D58E17C59D}" presName="parentText" presStyleLbl="node1" presStyleIdx="1" presStyleCnt="4">
        <dgm:presLayoutVars>
          <dgm:chMax val="0"/>
          <dgm:bulletEnabled val="1"/>
        </dgm:presLayoutVars>
      </dgm:prSet>
      <dgm:spPr/>
    </dgm:pt>
    <dgm:pt modelId="{4F6EB46D-5908-4C27-BB07-D9220C69F80F}" type="pres">
      <dgm:prSet presAssocID="{7C917BE1-75A9-47CD-BF21-BDDA965B6D0B}" presName="spacer" presStyleCnt="0"/>
      <dgm:spPr/>
    </dgm:pt>
    <dgm:pt modelId="{700AA9FC-E606-4469-8960-EF178C301B94}" type="pres">
      <dgm:prSet presAssocID="{84E9585F-F282-4547-A7F2-AE6A5547CBCB}" presName="parentText" presStyleLbl="node1" presStyleIdx="2" presStyleCnt="4">
        <dgm:presLayoutVars>
          <dgm:chMax val="0"/>
          <dgm:bulletEnabled val="1"/>
        </dgm:presLayoutVars>
      </dgm:prSet>
      <dgm:spPr/>
    </dgm:pt>
    <dgm:pt modelId="{7DE08A96-B8E0-4EBD-B487-64CC79577ED2}" type="pres">
      <dgm:prSet presAssocID="{397BEF9D-44F8-48AF-B1FE-319CFFF2A10C}" presName="spacer" presStyleCnt="0"/>
      <dgm:spPr/>
    </dgm:pt>
    <dgm:pt modelId="{22F6A3B0-9D82-4871-A6E6-989DE1DF608F}" type="pres">
      <dgm:prSet presAssocID="{453B28F7-63DF-4C42-989B-0780A380648A}" presName="parentText" presStyleLbl="node1" presStyleIdx="3" presStyleCnt="4">
        <dgm:presLayoutVars>
          <dgm:chMax val="0"/>
          <dgm:bulletEnabled val="1"/>
        </dgm:presLayoutVars>
      </dgm:prSet>
      <dgm:spPr/>
    </dgm:pt>
  </dgm:ptLst>
  <dgm:cxnLst>
    <dgm:cxn modelId="{CB5C0D05-8BFA-43C7-9AA0-B8D181709C2F}" srcId="{8F980320-FC02-405C-A41C-14BB0992C0DF}" destId="{84E9585F-F282-4547-A7F2-AE6A5547CBCB}" srcOrd="2" destOrd="0" parTransId="{7BCDADEB-9AFE-486A-A639-4A2372AC377B}" sibTransId="{397BEF9D-44F8-48AF-B1FE-319CFFF2A10C}"/>
    <dgm:cxn modelId="{84D91B12-E1C7-4EB1-A43E-1F3495345A2A}" srcId="{8F980320-FC02-405C-A41C-14BB0992C0DF}" destId="{453B28F7-63DF-4C42-989B-0780A380648A}" srcOrd="3" destOrd="0" parTransId="{D89757D9-9032-4E48-9065-450C6930921C}" sibTransId="{1AAE1A46-A77F-4487-B946-3A700C9CE11D}"/>
    <dgm:cxn modelId="{D9636717-9D89-473F-B38B-1E286202EAF5}" srcId="{8F980320-FC02-405C-A41C-14BB0992C0DF}" destId="{A1C0FE8D-B941-4A28-9CE6-23D58E17C59D}" srcOrd="1" destOrd="0" parTransId="{D0142DEB-AFB2-41BF-8711-E0EA4F4A6130}" sibTransId="{7C917BE1-75A9-47CD-BF21-BDDA965B6D0B}"/>
    <dgm:cxn modelId="{368FF948-B68A-41C7-9178-3AE5F7C2C68C}" type="presOf" srcId="{5E125D6A-9B02-4A1F-9DBE-2B045D9454D9}" destId="{7940ED08-18F6-4882-AB95-8142C4BD8ACA}" srcOrd="0" destOrd="0" presId="urn:microsoft.com/office/officeart/2005/8/layout/vList2"/>
    <dgm:cxn modelId="{4413C977-1C42-481A-ABA8-4CCE6A63E97A}" type="presOf" srcId="{8F980320-FC02-405C-A41C-14BB0992C0DF}" destId="{91E92881-A6B8-4564-88F2-3371AEE8E670}" srcOrd="0" destOrd="0" presId="urn:microsoft.com/office/officeart/2005/8/layout/vList2"/>
    <dgm:cxn modelId="{3474059F-29C8-4C3D-A0E6-9F3924E37561}" srcId="{8F980320-FC02-405C-A41C-14BB0992C0DF}" destId="{5E125D6A-9B02-4A1F-9DBE-2B045D9454D9}" srcOrd="0" destOrd="0" parTransId="{94F9C0C8-0BE9-4A61-AD40-65DAB0A11C7A}" sibTransId="{C7D0F235-9052-45B5-BF10-16C32A7467C8}"/>
    <dgm:cxn modelId="{254F16AE-3DFA-46B5-A8A8-0EC7C3B5F6AF}" type="presOf" srcId="{84E9585F-F282-4547-A7F2-AE6A5547CBCB}" destId="{700AA9FC-E606-4469-8960-EF178C301B94}" srcOrd="0" destOrd="0" presId="urn:microsoft.com/office/officeart/2005/8/layout/vList2"/>
    <dgm:cxn modelId="{218DDFDC-3B6C-486D-B55C-9BF42323A484}" type="presOf" srcId="{453B28F7-63DF-4C42-989B-0780A380648A}" destId="{22F6A3B0-9D82-4871-A6E6-989DE1DF608F}" srcOrd="0" destOrd="0" presId="urn:microsoft.com/office/officeart/2005/8/layout/vList2"/>
    <dgm:cxn modelId="{CD13E2FF-81B6-4021-9E71-6A85EF94FA59}" type="presOf" srcId="{A1C0FE8D-B941-4A28-9CE6-23D58E17C59D}" destId="{7A5AFF35-64AC-4DC0-A3CF-B9C3F3E551FD}" srcOrd="0" destOrd="0" presId="urn:microsoft.com/office/officeart/2005/8/layout/vList2"/>
    <dgm:cxn modelId="{968B87FF-ED30-49A5-9261-51D15EE3ECE5}" type="presParOf" srcId="{91E92881-A6B8-4564-88F2-3371AEE8E670}" destId="{7940ED08-18F6-4882-AB95-8142C4BD8ACA}" srcOrd="0" destOrd="0" presId="urn:microsoft.com/office/officeart/2005/8/layout/vList2"/>
    <dgm:cxn modelId="{606B2147-950D-476B-A19A-BC2A70653F08}" type="presParOf" srcId="{91E92881-A6B8-4564-88F2-3371AEE8E670}" destId="{5A091ED9-F3EC-47DD-92CE-9BFB92376C15}" srcOrd="1" destOrd="0" presId="urn:microsoft.com/office/officeart/2005/8/layout/vList2"/>
    <dgm:cxn modelId="{63A045DF-562C-4709-B008-49546A0F8DA6}" type="presParOf" srcId="{91E92881-A6B8-4564-88F2-3371AEE8E670}" destId="{7A5AFF35-64AC-4DC0-A3CF-B9C3F3E551FD}" srcOrd="2" destOrd="0" presId="urn:microsoft.com/office/officeart/2005/8/layout/vList2"/>
    <dgm:cxn modelId="{26E7C163-00DE-4429-9C0C-6C8D0BE17FB7}" type="presParOf" srcId="{91E92881-A6B8-4564-88F2-3371AEE8E670}" destId="{4F6EB46D-5908-4C27-BB07-D9220C69F80F}" srcOrd="3" destOrd="0" presId="urn:microsoft.com/office/officeart/2005/8/layout/vList2"/>
    <dgm:cxn modelId="{918344F4-DAC2-4D69-9282-A8ADB4762C0E}" type="presParOf" srcId="{91E92881-A6B8-4564-88F2-3371AEE8E670}" destId="{700AA9FC-E606-4469-8960-EF178C301B94}" srcOrd="4" destOrd="0" presId="urn:microsoft.com/office/officeart/2005/8/layout/vList2"/>
    <dgm:cxn modelId="{4182A440-580F-452F-97B2-8D5F86F8BF49}" type="presParOf" srcId="{91E92881-A6B8-4564-88F2-3371AEE8E670}" destId="{7DE08A96-B8E0-4EBD-B487-64CC79577ED2}" srcOrd="5" destOrd="0" presId="urn:microsoft.com/office/officeart/2005/8/layout/vList2"/>
    <dgm:cxn modelId="{D5452242-0765-4B70-9FCC-72627D3E7458}" type="presParOf" srcId="{91E92881-A6B8-4564-88F2-3371AEE8E670}" destId="{22F6A3B0-9D82-4871-A6E6-989DE1DF608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392676-6EEF-4610-B946-5BBF0619A98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7386E042-3EBD-4DE3-9FFA-B7EB9A904791}">
      <dgm:prSet/>
      <dgm:spPr/>
      <dgm:t>
        <a:bodyPr/>
        <a:lstStyle/>
        <a:p>
          <a:r>
            <a:rPr lang="cy-GB" i="0" dirty="0"/>
            <a:t>Explicit</a:t>
          </a:r>
          <a:endParaRPr lang="en-GB" i="0" dirty="0"/>
        </a:p>
      </dgm:t>
    </dgm:pt>
    <dgm:pt modelId="{47C2D94C-7615-4977-BC88-8223E14EE439}" type="parTrans" cxnId="{E985CD01-029B-4B09-B0CF-BDE7D0430223}">
      <dgm:prSet/>
      <dgm:spPr/>
      <dgm:t>
        <a:bodyPr/>
        <a:lstStyle/>
        <a:p>
          <a:endParaRPr lang="en-GB"/>
        </a:p>
      </dgm:t>
    </dgm:pt>
    <dgm:pt modelId="{99435BA1-1E3A-49D7-BFAF-A407B4686EF0}" type="sibTrans" cxnId="{E985CD01-029B-4B09-B0CF-BDE7D0430223}">
      <dgm:prSet/>
      <dgm:spPr/>
      <dgm:t>
        <a:bodyPr/>
        <a:lstStyle/>
        <a:p>
          <a:endParaRPr lang="en-GB"/>
        </a:p>
      </dgm:t>
    </dgm:pt>
    <dgm:pt modelId="{F17EBDF1-7321-49C1-82B1-281D25C53B21}">
      <dgm:prSet/>
      <dgm:spPr/>
      <dgm:t>
        <a:bodyPr/>
        <a:lstStyle/>
        <a:p>
          <a:r>
            <a:rPr lang="cy-GB" i="0" dirty="0"/>
            <a:t>Implicit</a:t>
          </a:r>
          <a:endParaRPr lang="en-GB" i="0" dirty="0"/>
        </a:p>
      </dgm:t>
    </dgm:pt>
    <dgm:pt modelId="{18450DB6-6935-42CD-AD20-7199B7744435}" type="parTrans" cxnId="{D2EAC62A-9E5F-4D53-9330-5386FEB775F9}">
      <dgm:prSet/>
      <dgm:spPr/>
      <dgm:t>
        <a:bodyPr/>
        <a:lstStyle/>
        <a:p>
          <a:endParaRPr lang="en-GB"/>
        </a:p>
      </dgm:t>
    </dgm:pt>
    <dgm:pt modelId="{B7CCAFD9-87B2-4D68-98BA-5A2DFFB60419}" type="sibTrans" cxnId="{D2EAC62A-9E5F-4D53-9330-5386FEB775F9}">
      <dgm:prSet/>
      <dgm:spPr/>
      <dgm:t>
        <a:bodyPr/>
        <a:lstStyle/>
        <a:p>
          <a:endParaRPr lang="en-GB"/>
        </a:p>
      </dgm:t>
    </dgm:pt>
    <dgm:pt modelId="{E193E046-7A54-4C82-BAD8-60C5DC6729DB}">
      <dgm:prSet/>
      <dgm:spPr/>
      <dgm:t>
        <a:bodyPr/>
        <a:lstStyle/>
        <a:p>
          <a:r>
            <a:rPr lang="en-GB" i="0" dirty="0"/>
            <a:t>Hidden</a:t>
          </a:r>
        </a:p>
      </dgm:t>
    </dgm:pt>
    <dgm:pt modelId="{8AC480DF-D43C-42C3-A735-11151D998001}" type="parTrans" cxnId="{66157683-786A-45F6-8FDD-45B3750D82E1}">
      <dgm:prSet/>
      <dgm:spPr/>
      <dgm:t>
        <a:bodyPr/>
        <a:lstStyle/>
        <a:p>
          <a:endParaRPr lang="en-GB"/>
        </a:p>
      </dgm:t>
    </dgm:pt>
    <dgm:pt modelId="{0CDB50C3-2954-4379-B228-65DA9F163687}" type="sibTrans" cxnId="{66157683-786A-45F6-8FDD-45B3750D82E1}">
      <dgm:prSet/>
      <dgm:spPr/>
      <dgm:t>
        <a:bodyPr/>
        <a:lstStyle/>
        <a:p>
          <a:endParaRPr lang="en-GB"/>
        </a:p>
      </dgm:t>
    </dgm:pt>
    <dgm:pt modelId="{4E433E72-17B0-405E-9258-7A6E09430DF0}">
      <dgm:prSet/>
      <dgm:spPr/>
      <dgm:t>
        <a:bodyPr/>
        <a:lstStyle/>
        <a:p>
          <a:r>
            <a:rPr lang="en-GB" i="0" dirty="0"/>
            <a:t>Excluded</a:t>
          </a:r>
        </a:p>
      </dgm:t>
    </dgm:pt>
    <dgm:pt modelId="{DB6DA136-47AF-45A6-8075-E8B6E9F6AEA3}" type="parTrans" cxnId="{9D9CA3CE-A2FC-40EF-B66A-6BBF4010A727}">
      <dgm:prSet/>
      <dgm:spPr/>
      <dgm:t>
        <a:bodyPr/>
        <a:lstStyle/>
        <a:p>
          <a:endParaRPr lang="en-GB"/>
        </a:p>
      </dgm:t>
    </dgm:pt>
    <dgm:pt modelId="{FB7F2C4D-DC25-4FC2-A74D-5DC6A339CB7B}" type="sibTrans" cxnId="{9D9CA3CE-A2FC-40EF-B66A-6BBF4010A727}">
      <dgm:prSet/>
      <dgm:spPr/>
      <dgm:t>
        <a:bodyPr/>
        <a:lstStyle/>
        <a:p>
          <a:endParaRPr lang="en-GB"/>
        </a:p>
      </dgm:t>
    </dgm:pt>
    <dgm:pt modelId="{78CCBD9E-095F-434F-B2C1-4A6957921951}" type="pres">
      <dgm:prSet presAssocID="{73392676-6EEF-4610-B946-5BBF0619A98D}" presName="linear" presStyleCnt="0">
        <dgm:presLayoutVars>
          <dgm:animLvl val="lvl"/>
          <dgm:resizeHandles val="exact"/>
        </dgm:presLayoutVars>
      </dgm:prSet>
      <dgm:spPr/>
    </dgm:pt>
    <dgm:pt modelId="{8ECE5C45-FA20-425D-B6AC-3EAA74ABB78E}" type="pres">
      <dgm:prSet presAssocID="{7386E042-3EBD-4DE3-9FFA-B7EB9A904791}" presName="parentText" presStyleLbl="node1" presStyleIdx="0" presStyleCnt="4">
        <dgm:presLayoutVars>
          <dgm:chMax val="0"/>
          <dgm:bulletEnabled val="1"/>
        </dgm:presLayoutVars>
      </dgm:prSet>
      <dgm:spPr/>
    </dgm:pt>
    <dgm:pt modelId="{1C18B0FE-43D3-4E0C-897F-9A30D0E44281}" type="pres">
      <dgm:prSet presAssocID="{99435BA1-1E3A-49D7-BFAF-A407B4686EF0}" presName="spacer" presStyleCnt="0"/>
      <dgm:spPr/>
    </dgm:pt>
    <dgm:pt modelId="{907C44D1-A098-476F-8E17-9D955F1E7BE3}" type="pres">
      <dgm:prSet presAssocID="{F17EBDF1-7321-49C1-82B1-281D25C53B21}" presName="parentText" presStyleLbl="node1" presStyleIdx="1" presStyleCnt="4">
        <dgm:presLayoutVars>
          <dgm:chMax val="0"/>
          <dgm:bulletEnabled val="1"/>
        </dgm:presLayoutVars>
      </dgm:prSet>
      <dgm:spPr/>
    </dgm:pt>
    <dgm:pt modelId="{53EFA452-6AC8-45FF-8703-6B6ABE3E9CAF}" type="pres">
      <dgm:prSet presAssocID="{B7CCAFD9-87B2-4D68-98BA-5A2DFFB60419}" presName="spacer" presStyleCnt="0"/>
      <dgm:spPr/>
    </dgm:pt>
    <dgm:pt modelId="{65458EF4-6076-4610-B6CF-D9EFD9E80A50}" type="pres">
      <dgm:prSet presAssocID="{E193E046-7A54-4C82-BAD8-60C5DC6729DB}" presName="parentText" presStyleLbl="node1" presStyleIdx="2" presStyleCnt="4">
        <dgm:presLayoutVars>
          <dgm:chMax val="0"/>
          <dgm:bulletEnabled val="1"/>
        </dgm:presLayoutVars>
      </dgm:prSet>
      <dgm:spPr/>
    </dgm:pt>
    <dgm:pt modelId="{82696D9C-1FE6-4A96-97A7-FC0C5E44E8E3}" type="pres">
      <dgm:prSet presAssocID="{0CDB50C3-2954-4379-B228-65DA9F163687}" presName="spacer" presStyleCnt="0"/>
      <dgm:spPr/>
    </dgm:pt>
    <dgm:pt modelId="{5D02E1B4-6D2D-4DE3-8F6A-79D10623CBE7}" type="pres">
      <dgm:prSet presAssocID="{4E433E72-17B0-405E-9258-7A6E09430DF0}" presName="parentText" presStyleLbl="node1" presStyleIdx="3" presStyleCnt="4">
        <dgm:presLayoutVars>
          <dgm:chMax val="0"/>
          <dgm:bulletEnabled val="1"/>
        </dgm:presLayoutVars>
      </dgm:prSet>
      <dgm:spPr/>
    </dgm:pt>
  </dgm:ptLst>
  <dgm:cxnLst>
    <dgm:cxn modelId="{E985CD01-029B-4B09-B0CF-BDE7D0430223}" srcId="{73392676-6EEF-4610-B946-5BBF0619A98D}" destId="{7386E042-3EBD-4DE3-9FFA-B7EB9A904791}" srcOrd="0" destOrd="0" parTransId="{47C2D94C-7615-4977-BC88-8223E14EE439}" sibTransId="{99435BA1-1E3A-49D7-BFAF-A407B4686EF0}"/>
    <dgm:cxn modelId="{FE339810-94D0-443A-8551-1FE7B049BE53}" type="presOf" srcId="{F17EBDF1-7321-49C1-82B1-281D25C53B21}" destId="{907C44D1-A098-476F-8E17-9D955F1E7BE3}" srcOrd="0" destOrd="0" presId="urn:microsoft.com/office/officeart/2005/8/layout/vList2"/>
    <dgm:cxn modelId="{D2EAC62A-9E5F-4D53-9330-5386FEB775F9}" srcId="{73392676-6EEF-4610-B946-5BBF0619A98D}" destId="{F17EBDF1-7321-49C1-82B1-281D25C53B21}" srcOrd="1" destOrd="0" parTransId="{18450DB6-6935-42CD-AD20-7199B7744435}" sibTransId="{B7CCAFD9-87B2-4D68-98BA-5A2DFFB60419}"/>
    <dgm:cxn modelId="{66157683-786A-45F6-8FDD-45B3750D82E1}" srcId="{73392676-6EEF-4610-B946-5BBF0619A98D}" destId="{E193E046-7A54-4C82-BAD8-60C5DC6729DB}" srcOrd="2" destOrd="0" parTransId="{8AC480DF-D43C-42C3-A735-11151D998001}" sibTransId="{0CDB50C3-2954-4379-B228-65DA9F163687}"/>
    <dgm:cxn modelId="{C382FC85-A76F-4899-B53C-59F19F68DE35}" type="presOf" srcId="{4E433E72-17B0-405E-9258-7A6E09430DF0}" destId="{5D02E1B4-6D2D-4DE3-8F6A-79D10623CBE7}" srcOrd="0" destOrd="0" presId="urn:microsoft.com/office/officeart/2005/8/layout/vList2"/>
    <dgm:cxn modelId="{5315C087-0A94-4DCE-9B83-A39D8B0D0599}" type="presOf" srcId="{7386E042-3EBD-4DE3-9FFA-B7EB9A904791}" destId="{8ECE5C45-FA20-425D-B6AC-3EAA74ABB78E}" srcOrd="0" destOrd="0" presId="urn:microsoft.com/office/officeart/2005/8/layout/vList2"/>
    <dgm:cxn modelId="{DEE0F095-9F52-442C-BD71-CF159AA4E7AF}" type="presOf" srcId="{73392676-6EEF-4610-B946-5BBF0619A98D}" destId="{78CCBD9E-095F-434F-B2C1-4A6957921951}" srcOrd="0" destOrd="0" presId="urn:microsoft.com/office/officeart/2005/8/layout/vList2"/>
    <dgm:cxn modelId="{3A9752B5-AC5C-4DE7-92DD-51764C2E9E20}" type="presOf" srcId="{E193E046-7A54-4C82-BAD8-60C5DC6729DB}" destId="{65458EF4-6076-4610-B6CF-D9EFD9E80A50}" srcOrd="0" destOrd="0" presId="urn:microsoft.com/office/officeart/2005/8/layout/vList2"/>
    <dgm:cxn modelId="{9D9CA3CE-A2FC-40EF-B66A-6BBF4010A727}" srcId="{73392676-6EEF-4610-B946-5BBF0619A98D}" destId="{4E433E72-17B0-405E-9258-7A6E09430DF0}" srcOrd="3" destOrd="0" parTransId="{DB6DA136-47AF-45A6-8075-E8B6E9F6AEA3}" sibTransId="{FB7F2C4D-DC25-4FC2-A74D-5DC6A339CB7B}"/>
    <dgm:cxn modelId="{84C935B8-756F-45A0-B502-34A4123B78E2}" type="presParOf" srcId="{78CCBD9E-095F-434F-B2C1-4A6957921951}" destId="{8ECE5C45-FA20-425D-B6AC-3EAA74ABB78E}" srcOrd="0" destOrd="0" presId="urn:microsoft.com/office/officeart/2005/8/layout/vList2"/>
    <dgm:cxn modelId="{ADA25FDD-7594-4569-860F-BA2ED9DFDBC5}" type="presParOf" srcId="{78CCBD9E-095F-434F-B2C1-4A6957921951}" destId="{1C18B0FE-43D3-4E0C-897F-9A30D0E44281}" srcOrd="1" destOrd="0" presId="urn:microsoft.com/office/officeart/2005/8/layout/vList2"/>
    <dgm:cxn modelId="{E2B3344E-ACAA-4C16-ABEE-CE1296E16189}" type="presParOf" srcId="{78CCBD9E-095F-434F-B2C1-4A6957921951}" destId="{907C44D1-A098-476F-8E17-9D955F1E7BE3}" srcOrd="2" destOrd="0" presId="urn:microsoft.com/office/officeart/2005/8/layout/vList2"/>
    <dgm:cxn modelId="{445F92A2-CEDF-471B-980D-39BF7C813B23}" type="presParOf" srcId="{78CCBD9E-095F-434F-B2C1-4A6957921951}" destId="{53EFA452-6AC8-45FF-8703-6B6ABE3E9CAF}" srcOrd="3" destOrd="0" presId="urn:microsoft.com/office/officeart/2005/8/layout/vList2"/>
    <dgm:cxn modelId="{5522A025-F2D8-406C-92DA-33E1DB5D4B86}" type="presParOf" srcId="{78CCBD9E-095F-434F-B2C1-4A6957921951}" destId="{65458EF4-6076-4610-B6CF-D9EFD9E80A50}" srcOrd="4" destOrd="0" presId="urn:microsoft.com/office/officeart/2005/8/layout/vList2"/>
    <dgm:cxn modelId="{9997DBDC-479B-456C-892D-9D054F5D0C27}" type="presParOf" srcId="{78CCBD9E-095F-434F-B2C1-4A6957921951}" destId="{82696D9C-1FE6-4A96-97A7-FC0C5E44E8E3}" srcOrd="5" destOrd="0" presId="urn:microsoft.com/office/officeart/2005/8/layout/vList2"/>
    <dgm:cxn modelId="{8496DCAB-241A-406D-BAC9-5AAAFC04D942}" type="presParOf" srcId="{78CCBD9E-095F-434F-B2C1-4A6957921951}" destId="{5D02E1B4-6D2D-4DE3-8F6A-79D10623CBE7}"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rgbClr val="29FA06"/>
        </a:solidFill>
      </dgm:spPr>
      <dgm:t>
        <a:bodyPr/>
        <a:lstStyle/>
        <a:p>
          <a:r>
            <a:rPr lang="cy-GB" i="0" dirty="0"/>
            <a:t>Implicit</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rgbClr val="29FA06"/>
        </a:solidFill>
      </dgm:spPr>
      <dgm:t>
        <a:bodyPr/>
        <a:lstStyle/>
        <a:p>
          <a:r>
            <a:rPr lang="cy-GB" dirty="0"/>
            <a:t>Amhenodol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dgm:t>
        <a:bodyPr/>
        <a:lstStyle/>
        <a:p>
          <a:r>
            <a:rPr lang="cy-GB" i="0" dirty="0"/>
            <a:t>Explicit</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dgm:t>
        <a:bodyPr/>
        <a:lstStyle/>
        <a:p>
          <a:r>
            <a:rPr lang="cy-GB" dirty="0"/>
            <a:t>Penodol</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6">
            <a:lumMod val="60000"/>
            <a:lumOff val="40000"/>
          </a:schemeClr>
        </a:solidFill>
      </dgm:spPr>
      <dgm:t>
        <a:bodyPr/>
        <a:lstStyle/>
        <a:p>
          <a:r>
            <a:rPr lang="cy-GB" i="0" dirty="0"/>
            <a:t>Hidden</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6">
            <a:lumMod val="60000"/>
            <a:lumOff val="40000"/>
          </a:schemeClr>
        </a:solidFill>
      </dgm:spPr>
      <dgm:t>
        <a:bodyPr/>
        <a:lstStyle/>
        <a:p>
          <a:r>
            <a:rPr lang="cy-GB" dirty="0"/>
            <a:t>Cudd</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F7E77E0-A026-4811-87E9-40DE1EAB02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727E029C-20A9-44D5-B50C-A322C06754F3}">
      <dgm:prSet phldrT="[Text]"/>
      <dgm:spPr>
        <a:solidFill>
          <a:schemeClr val="accent1">
            <a:lumMod val="75000"/>
          </a:schemeClr>
        </a:solidFill>
      </dgm:spPr>
      <dgm:t>
        <a:bodyPr/>
        <a:lstStyle/>
        <a:p>
          <a:r>
            <a:rPr lang="cy-GB" i="0" dirty="0"/>
            <a:t>Excluded</a:t>
          </a:r>
          <a:endParaRPr lang="en-GB" i="0" dirty="0"/>
        </a:p>
      </dgm:t>
    </dgm:pt>
    <dgm:pt modelId="{1D7614B0-A72D-4124-8B4D-D2935B2902C1}" type="parTrans" cxnId="{C743264C-AF32-4BA4-9079-4E412D1716F7}">
      <dgm:prSet/>
      <dgm:spPr/>
      <dgm:t>
        <a:bodyPr/>
        <a:lstStyle/>
        <a:p>
          <a:endParaRPr lang="en-GB"/>
        </a:p>
      </dgm:t>
    </dgm:pt>
    <dgm:pt modelId="{21BFF8B0-2E97-48BC-A552-D0EF0C8EE880}" type="sibTrans" cxnId="{C743264C-AF32-4BA4-9079-4E412D1716F7}">
      <dgm:prSet/>
      <dgm:spPr/>
      <dgm:t>
        <a:bodyPr/>
        <a:lstStyle/>
        <a:p>
          <a:endParaRPr lang="en-GB"/>
        </a:p>
      </dgm:t>
    </dgm:pt>
    <dgm:pt modelId="{A66E5004-27E3-400C-9F12-D049C0DAD77D}" type="pres">
      <dgm:prSet presAssocID="{4F7E77E0-A026-4811-87E9-40DE1EAB02B0}" presName="diagram" presStyleCnt="0">
        <dgm:presLayoutVars>
          <dgm:dir/>
          <dgm:resizeHandles val="exact"/>
        </dgm:presLayoutVars>
      </dgm:prSet>
      <dgm:spPr/>
    </dgm:pt>
    <dgm:pt modelId="{49FCC1A6-68A2-4830-8FB2-133D4B00C7A9}" type="pres">
      <dgm:prSet presAssocID="{727E029C-20A9-44D5-B50C-A322C06754F3}" presName="node" presStyleLbl="node1" presStyleIdx="0" presStyleCnt="1" custScaleY="30445" custLinFactNeighborY="-78085">
        <dgm:presLayoutVars>
          <dgm:bulletEnabled val="1"/>
        </dgm:presLayoutVars>
      </dgm:prSet>
      <dgm:spPr/>
    </dgm:pt>
  </dgm:ptLst>
  <dgm:cxnLst>
    <dgm:cxn modelId="{CA54196C-7966-484E-9D77-758C77FAF04D}" type="presOf" srcId="{727E029C-20A9-44D5-B50C-A322C06754F3}" destId="{49FCC1A6-68A2-4830-8FB2-133D4B00C7A9}" srcOrd="0" destOrd="0" presId="urn:microsoft.com/office/officeart/2005/8/layout/default"/>
    <dgm:cxn modelId="{C743264C-AF32-4BA4-9079-4E412D1716F7}" srcId="{4F7E77E0-A026-4811-87E9-40DE1EAB02B0}" destId="{727E029C-20A9-44D5-B50C-A322C06754F3}" srcOrd="0" destOrd="0" parTransId="{1D7614B0-A72D-4124-8B4D-D2935B2902C1}" sibTransId="{21BFF8B0-2E97-48BC-A552-D0EF0C8EE880}"/>
    <dgm:cxn modelId="{9EE19C7D-B174-4691-945A-04CBAF41AAA6}" type="presOf" srcId="{4F7E77E0-A026-4811-87E9-40DE1EAB02B0}" destId="{A66E5004-27E3-400C-9F12-D049C0DAD77D}" srcOrd="0" destOrd="0" presId="urn:microsoft.com/office/officeart/2005/8/layout/default"/>
    <dgm:cxn modelId="{433C7360-2611-49AD-9999-D88D2A6FB0E2}" type="presParOf" srcId="{A66E5004-27E3-400C-9F12-D049C0DAD77D}" destId="{49FCC1A6-68A2-4830-8FB2-133D4B00C7A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894210-5D18-479D-B221-D730AFA3CEFC}"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E6996B10-E62C-4426-8B76-6399ED60F3DD}">
      <dgm:prSet phldrT="[Text]"/>
      <dgm:spPr>
        <a:solidFill>
          <a:schemeClr val="accent1">
            <a:lumMod val="75000"/>
          </a:schemeClr>
        </a:solidFill>
      </dgm:spPr>
      <dgm:t>
        <a:bodyPr/>
        <a:lstStyle/>
        <a:p>
          <a:r>
            <a:rPr lang="cy-GB" dirty="0"/>
            <a:t>Gwaharddiedig</a:t>
          </a:r>
          <a:endParaRPr lang="en-GB" dirty="0"/>
        </a:p>
      </dgm:t>
    </dgm:pt>
    <dgm:pt modelId="{BAF087C8-8524-4F34-AFA1-FD04D8BDF7A7}" type="parTrans" cxnId="{28F3882F-C0D9-4387-AD8B-2FE872C44D10}">
      <dgm:prSet/>
      <dgm:spPr/>
      <dgm:t>
        <a:bodyPr/>
        <a:lstStyle/>
        <a:p>
          <a:endParaRPr lang="en-GB"/>
        </a:p>
      </dgm:t>
    </dgm:pt>
    <dgm:pt modelId="{B9571FD5-E594-45A6-9ABE-45D9ED28DC78}" type="sibTrans" cxnId="{28F3882F-C0D9-4387-AD8B-2FE872C44D10}">
      <dgm:prSet/>
      <dgm:spPr/>
      <dgm:t>
        <a:bodyPr/>
        <a:lstStyle/>
        <a:p>
          <a:endParaRPr lang="en-GB"/>
        </a:p>
      </dgm:t>
    </dgm:pt>
    <dgm:pt modelId="{DD220864-B558-4589-BD39-5123CDA43030}" type="pres">
      <dgm:prSet presAssocID="{9C894210-5D18-479D-B221-D730AFA3CEFC}" presName="diagram" presStyleCnt="0">
        <dgm:presLayoutVars>
          <dgm:dir/>
          <dgm:resizeHandles val="exact"/>
        </dgm:presLayoutVars>
      </dgm:prSet>
      <dgm:spPr/>
    </dgm:pt>
    <dgm:pt modelId="{171804EB-9F18-4D71-93CF-C667E38891F7}" type="pres">
      <dgm:prSet presAssocID="{E6996B10-E62C-4426-8B76-6399ED60F3DD}" presName="node" presStyleLbl="node1" presStyleIdx="0" presStyleCnt="1" custScaleY="30446" custLinFactNeighborY="-81169">
        <dgm:presLayoutVars>
          <dgm:bulletEnabled val="1"/>
        </dgm:presLayoutVars>
      </dgm:prSet>
      <dgm:spPr/>
    </dgm:pt>
  </dgm:ptLst>
  <dgm:cxnLst>
    <dgm:cxn modelId="{28F3882F-C0D9-4387-AD8B-2FE872C44D10}" srcId="{9C894210-5D18-479D-B221-D730AFA3CEFC}" destId="{E6996B10-E62C-4426-8B76-6399ED60F3DD}" srcOrd="0" destOrd="0" parTransId="{BAF087C8-8524-4F34-AFA1-FD04D8BDF7A7}" sibTransId="{B9571FD5-E594-45A6-9ABE-45D9ED28DC78}"/>
    <dgm:cxn modelId="{32678D83-6A09-41B1-A0E8-1085857657E7}" type="presOf" srcId="{9C894210-5D18-479D-B221-D730AFA3CEFC}" destId="{DD220864-B558-4589-BD39-5123CDA43030}" srcOrd="0" destOrd="0" presId="urn:microsoft.com/office/officeart/2005/8/layout/default"/>
    <dgm:cxn modelId="{BE330A98-5A77-4FBA-BDAA-714870A7880F}" type="presOf" srcId="{E6996B10-E62C-4426-8B76-6399ED60F3DD}" destId="{171804EB-9F18-4D71-93CF-C667E38891F7}" srcOrd="0" destOrd="0" presId="urn:microsoft.com/office/officeart/2005/8/layout/default"/>
    <dgm:cxn modelId="{77C0A995-328C-492A-8F16-003E6509B8BC}" type="presParOf" srcId="{DD220864-B558-4589-BD39-5123CDA43030}" destId="{171804EB-9F18-4D71-93CF-C667E38891F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6A19420-5C5A-425E-A726-F6F8900BEE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C346A8D-6623-452B-9976-FDFAAF44A3ED}">
      <dgm:prSet/>
      <dgm:spPr/>
      <dgm:t>
        <a:bodyPr/>
        <a:lstStyle/>
        <a:p>
          <a:r>
            <a:rPr lang="en-GB"/>
            <a:t>Trafodwch, crynhowch a gwnewch nodiadau ar y gwahanol fathau o gwricwla – defnyddiwch y rhai uchod neu unrhyw beth arall rydych chi wedi ymchwilio iddo.</a:t>
          </a:r>
          <a:endParaRPr lang="en-US"/>
        </a:p>
      </dgm:t>
    </dgm:pt>
    <dgm:pt modelId="{47A079BC-7F98-4962-8C27-AD5C43E48916}" type="parTrans" cxnId="{F19AC9D5-0C2E-4070-8346-17AABCB2C082}">
      <dgm:prSet/>
      <dgm:spPr/>
      <dgm:t>
        <a:bodyPr/>
        <a:lstStyle/>
        <a:p>
          <a:endParaRPr lang="en-US"/>
        </a:p>
      </dgm:t>
    </dgm:pt>
    <dgm:pt modelId="{BA767D79-3209-4A06-BADE-0730337F2F18}" type="sibTrans" cxnId="{F19AC9D5-0C2E-4070-8346-17AABCB2C082}">
      <dgm:prSet/>
      <dgm:spPr/>
      <dgm:t>
        <a:bodyPr/>
        <a:lstStyle/>
        <a:p>
          <a:endParaRPr lang="en-US"/>
        </a:p>
      </dgm:t>
    </dgm:pt>
    <dgm:pt modelId="{F83FDE41-F9F3-4ADD-AE6A-A36C2429B8B5}">
      <dgm:prSet/>
      <dgm:spPr/>
      <dgm:t>
        <a:bodyPr/>
        <a:lstStyle/>
        <a:p>
          <a:r>
            <a:rPr lang="en-GB"/>
            <a:t>Discuss, summarise and make notes on the different types of curricula – use the ones above or anything else you have researched.</a:t>
          </a:r>
          <a:endParaRPr lang="en-US"/>
        </a:p>
      </dgm:t>
    </dgm:pt>
    <dgm:pt modelId="{B1631BEE-D226-46CE-AEE2-14D248BBC95C}" type="parTrans" cxnId="{E4873551-519B-43CB-8421-DB4220B204E9}">
      <dgm:prSet/>
      <dgm:spPr/>
      <dgm:t>
        <a:bodyPr/>
        <a:lstStyle/>
        <a:p>
          <a:endParaRPr lang="en-US"/>
        </a:p>
      </dgm:t>
    </dgm:pt>
    <dgm:pt modelId="{7DE8E6DF-4D3B-458C-A82D-E500900102EC}" type="sibTrans" cxnId="{E4873551-519B-43CB-8421-DB4220B204E9}">
      <dgm:prSet/>
      <dgm:spPr/>
      <dgm:t>
        <a:bodyPr/>
        <a:lstStyle/>
        <a:p>
          <a:endParaRPr lang="en-US"/>
        </a:p>
      </dgm:t>
    </dgm:pt>
    <dgm:pt modelId="{5125DBD4-D5FC-4BA4-8360-69FB39CBF869}" type="pres">
      <dgm:prSet presAssocID="{96A19420-5C5A-425E-A726-F6F8900BEEE5}" presName="linear" presStyleCnt="0">
        <dgm:presLayoutVars>
          <dgm:animLvl val="lvl"/>
          <dgm:resizeHandles val="exact"/>
        </dgm:presLayoutVars>
      </dgm:prSet>
      <dgm:spPr/>
    </dgm:pt>
    <dgm:pt modelId="{AD86D436-60DA-4E46-8336-E7C737545E53}" type="pres">
      <dgm:prSet presAssocID="{2C346A8D-6623-452B-9976-FDFAAF44A3ED}" presName="parentText" presStyleLbl="node1" presStyleIdx="0" presStyleCnt="2">
        <dgm:presLayoutVars>
          <dgm:chMax val="0"/>
          <dgm:bulletEnabled val="1"/>
        </dgm:presLayoutVars>
      </dgm:prSet>
      <dgm:spPr/>
    </dgm:pt>
    <dgm:pt modelId="{39552822-F1B4-4A6D-8378-5C4F71200DDE}" type="pres">
      <dgm:prSet presAssocID="{BA767D79-3209-4A06-BADE-0730337F2F18}" presName="spacer" presStyleCnt="0"/>
      <dgm:spPr/>
    </dgm:pt>
    <dgm:pt modelId="{521D62E7-3870-447B-86AB-970A3D579497}" type="pres">
      <dgm:prSet presAssocID="{F83FDE41-F9F3-4ADD-AE6A-A36C2429B8B5}" presName="parentText" presStyleLbl="node1" presStyleIdx="1" presStyleCnt="2">
        <dgm:presLayoutVars>
          <dgm:chMax val="0"/>
          <dgm:bulletEnabled val="1"/>
        </dgm:presLayoutVars>
      </dgm:prSet>
      <dgm:spPr/>
    </dgm:pt>
  </dgm:ptLst>
  <dgm:cxnLst>
    <dgm:cxn modelId="{CEB2274B-4D9D-4C77-9346-FE4DA3DB334F}" type="presOf" srcId="{96A19420-5C5A-425E-A726-F6F8900BEEE5}" destId="{5125DBD4-D5FC-4BA4-8360-69FB39CBF869}" srcOrd="0" destOrd="0" presId="urn:microsoft.com/office/officeart/2005/8/layout/vList2"/>
    <dgm:cxn modelId="{E4873551-519B-43CB-8421-DB4220B204E9}" srcId="{96A19420-5C5A-425E-A726-F6F8900BEEE5}" destId="{F83FDE41-F9F3-4ADD-AE6A-A36C2429B8B5}" srcOrd="1" destOrd="0" parTransId="{B1631BEE-D226-46CE-AEE2-14D248BBC95C}" sibTransId="{7DE8E6DF-4D3B-458C-A82D-E500900102EC}"/>
    <dgm:cxn modelId="{6EAFA751-5214-4AF5-858E-6F489B9CE66D}" type="presOf" srcId="{2C346A8D-6623-452B-9976-FDFAAF44A3ED}" destId="{AD86D436-60DA-4E46-8336-E7C737545E53}" srcOrd="0" destOrd="0" presId="urn:microsoft.com/office/officeart/2005/8/layout/vList2"/>
    <dgm:cxn modelId="{2FEF33D0-6CD9-442C-A692-54D021B55AF3}" type="presOf" srcId="{F83FDE41-F9F3-4ADD-AE6A-A36C2429B8B5}" destId="{521D62E7-3870-447B-86AB-970A3D579497}" srcOrd="0" destOrd="0" presId="urn:microsoft.com/office/officeart/2005/8/layout/vList2"/>
    <dgm:cxn modelId="{F19AC9D5-0C2E-4070-8346-17AABCB2C082}" srcId="{96A19420-5C5A-425E-A726-F6F8900BEEE5}" destId="{2C346A8D-6623-452B-9976-FDFAAF44A3ED}" srcOrd="0" destOrd="0" parTransId="{47A079BC-7F98-4962-8C27-AD5C43E48916}" sibTransId="{BA767D79-3209-4A06-BADE-0730337F2F18}"/>
    <dgm:cxn modelId="{E652F340-EC64-4137-A89B-822C45075584}" type="presParOf" srcId="{5125DBD4-D5FC-4BA4-8360-69FB39CBF869}" destId="{AD86D436-60DA-4E46-8336-E7C737545E53}" srcOrd="0" destOrd="0" presId="urn:microsoft.com/office/officeart/2005/8/layout/vList2"/>
    <dgm:cxn modelId="{28DE133A-5ED9-4CDA-A912-AF14E731AE8A}" type="presParOf" srcId="{5125DBD4-D5FC-4BA4-8360-69FB39CBF869}" destId="{39552822-F1B4-4A6D-8378-5C4F71200DDE}" srcOrd="1" destOrd="0" presId="urn:microsoft.com/office/officeart/2005/8/layout/vList2"/>
    <dgm:cxn modelId="{8769E965-B17C-4CAB-98E8-1FCC000B7CFA}" type="presParOf" srcId="{5125DBD4-D5FC-4BA4-8360-69FB39CBF869}" destId="{521D62E7-3870-447B-86AB-970A3D57949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1E6268-AD74-44F4-93E6-76C666DE19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FD8C888-2600-48E1-AA70-2FA9D88CE9C2}">
      <dgm:prSet/>
      <dgm:spPr/>
      <dgm:t>
        <a:bodyPr/>
        <a:lstStyle/>
        <a:p>
          <a:pPr>
            <a:defRPr cap="all"/>
          </a:pPr>
          <a:r>
            <a:rPr lang="en-GB" dirty="0"/>
            <a:t>Don’t stress about what you can’t change</a:t>
          </a:r>
          <a:endParaRPr lang="en-US" dirty="0"/>
        </a:p>
      </dgm:t>
    </dgm:pt>
    <dgm:pt modelId="{21DEE6D2-442F-449D-A572-4D77274D3063}" type="parTrans" cxnId="{D04BA7F3-94B1-4CDE-AF59-8818D62C0160}">
      <dgm:prSet/>
      <dgm:spPr/>
      <dgm:t>
        <a:bodyPr/>
        <a:lstStyle/>
        <a:p>
          <a:endParaRPr lang="en-US"/>
        </a:p>
      </dgm:t>
    </dgm:pt>
    <dgm:pt modelId="{553D6E31-7195-49E6-B965-490E4A11513C}" type="sibTrans" cxnId="{D04BA7F3-94B1-4CDE-AF59-8818D62C0160}">
      <dgm:prSet/>
      <dgm:spPr/>
      <dgm:t>
        <a:bodyPr/>
        <a:lstStyle/>
        <a:p>
          <a:endParaRPr lang="en-US"/>
        </a:p>
      </dgm:t>
    </dgm:pt>
    <dgm:pt modelId="{7CD26453-9C19-4C14-BFA8-0DF6314B39DF}">
      <dgm:prSet/>
      <dgm:spPr/>
      <dgm:t>
        <a:bodyPr/>
        <a:lstStyle/>
        <a:p>
          <a:pPr>
            <a:defRPr cap="all"/>
          </a:pPr>
          <a:r>
            <a:rPr lang="en-GB"/>
            <a:t>If you are given the opportunity to feedback, use it</a:t>
          </a:r>
          <a:endParaRPr lang="en-US"/>
        </a:p>
      </dgm:t>
    </dgm:pt>
    <dgm:pt modelId="{7750AE20-774C-4F0A-A523-9A5BBAADA927}" type="parTrans" cxnId="{60D59DBB-65A7-40E6-9D54-4FA28E69B8BF}">
      <dgm:prSet/>
      <dgm:spPr/>
      <dgm:t>
        <a:bodyPr/>
        <a:lstStyle/>
        <a:p>
          <a:endParaRPr lang="en-US"/>
        </a:p>
      </dgm:t>
    </dgm:pt>
    <dgm:pt modelId="{7C7F1CB5-3122-4F0D-89B4-B0B375127982}" type="sibTrans" cxnId="{60D59DBB-65A7-40E6-9D54-4FA28E69B8BF}">
      <dgm:prSet/>
      <dgm:spPr/>
      <dgm:t>
        <a:bodyPr/>
        <a:lstStyle/>
        <a:p>
          <a:endParaRPr lang="en-US"/>
        </a:p>
      </dgm:t>
    </dgm:pt>
    <dgm:pt modelId="{13F22A6D-8DAE-4698-BB1A-1A031F25F564}">
      <dgm:prSet/>
      <dgm:spPr/>
      <dgm:t>
        <a:bodyPr/>
        <a:lstStyle/>
        <a:p>
          <a:pPr>
            <a:defRPr cap="all"/>
          </a:pPr>
          <a:r>
            <a:rPr lang="en-GB"/>
            <a:t>Keep learning from each other – Nothing is perfect!</a:t>
          </a:r>
          <a:endParaRPr lang="en-US"/>
        </a:p>
      </dgm:t>
    </dgm:pt>
    <dgm:pt modelId="{74822E39-B82A-49AE-AF94-627A0794CEEA}" type="parTrans" cxnId="{DBF5D8E9-BF07-48A8-9A94-04ED6498CF92}">
      <dgm:prSet/>
      <dgm:spPr/>
      <dgm:t>
        <a:bodyPr/>
        <a:lstStyle/>
        <a:p>
          <a:endParaRPr lang="en-US"/>
        </a:p>
      </dgm:t>
    </dgm:pt>
    <dgm:pt modelId="{80D19B2C-6214-4C2A-879E-D692D9B9FD3D}" type="sibTrans" cxnId="{DBF5D8E9-BF07-48A8-9A94-04ED6498CF92}">
      <dgm:prSet/>
      <dgm:spPr/>
      <dgm:t>
        <a:bodyPr/>
        <a:lstStyle/>
        <a:p>
          <a:endParaRPr lang="en-US"/>
        </a:p>
      </dgm:t>
    </dgm:pt>
    <dgm:pt modelId="{BC0620BA-3D6D-4A33-8D08-7D23BC6E824E}">
      <dgm:prSet/>
      <dgm:spPr/>
      <dgm:t>
        <a:bodyPr/>
        <a:lstStyle/>
        <a:p>
          <a:pPr>
            <a:defRPr cap="all"/>
          </a:pPr>
          <a:r>
            <a:rPr lang="en-GB"/>
            <a:t>Strive for mastery rather than exam machines!</a:t>
          </a:r>
          <a:endParaRPr lang="en-US"/>
        </a:p>
      </dgm:t>
    </dgm:pt>
    <dgm:pt modelId="{B96C9A3D-1035-45AC-8F00-D11049229F27}" type="parTrans" cxnId="{FC3B7FC2-3F36-491F-88E2-A5D0967A16E0}">
      <dgm:prSet/>
      <dgm:spPr/>
      <dgm:t>
        <a:bodyPr/>
        <a:lstStyle/>
        <a:p>
          <a:endParaRPr lang="en-US"/>
        </a:p>
      </dgm:t>
    </dgm:pt>
    <dgm:pt modelId="{E4548896-B1D3-4EEA-BF53-2795E9979A82}" type="sibTrans" cxnId="{FC3B7FC2-3F36-491F-88E2-A5D0967A16E0}">
      <dgm:prSet/>
      <dgm:spPr/>
      <dgm:t>
        <a:bodyPr/>
        <a:lstStyle/>
        <a:p>
          <a:endParaRPr lang="en-US"/>
        </a:p>
      </dgm:t>
    </dgm:pt>
    <dgm:pt modelId="{7591970C-20D0-421A-B157-20ED93E4B952}">
      <dgm:prSet/>
      <dgm:spPr/>
      <dgm:t>
        <a:bodyPr/>
        <a:lstStyle/>
        <a:p>
          <a:pPr>
            <a:defRPr cap="all"/>
          </a:pPr>
          <a:r>
            <a:rPr lang="en-GB"/>
            <a:t>Be adaptable!</a:t>
          </a:r>
          <a:endParaRPr lang="en-US"/>
        </a:p>
      </dgm:t>
    </dgm:pt>
    <dgm:pt modelId="{8D505714-FC21-4DB0-AAA9-FD04DDDDF04B}" type="parTrans" cxnId="{BA1B91F1-1B7C-40BE-B395-BD066A9D40BC}">
      <dgm:prSet/>
      <dgm:spPr/>
      <dgm:t>
        <a:bodyPr/>
        <a:lstStyle/>
        <a:p>
          <a:endParaRPr lang="en-US"/>
        </a:p>
      </dgm:t>
    </dgm:pt>
    <dgm:pt modelId="{EA4C8F23-FD23-4BF0-9FE5-C935C54CC5C7}" type="sibTrans" cxnId="{BA1B91F1-1B7C-40BE-B395-BD066A9D40BC}">
      <dgm:prSet/>
      <dgm:spPr/>
      <dgm:t>
        <a:bodyPr/>
        <a:lstStyle/>
        <a:p>
          <a:endParaRPr lang="en-US"/>
        </a:p>
      </dgm:t>
    </dgm:pt>
    <dgm:pt modelId="{73B87512-C9FA-4E1B-B2AE-DA7A87E88B26}">
      <dgm:prSet/>
      <dgm:spPr/>
      <dgm:t>
        <a:bodyPr/>
        <a:lstStyle/>
        <a:p>
          <a:pPr>
            <a:defRPr cap="all"/>
          </a:pPr>
          <a:r>
            <a:rPr lang="en-GB"/>
            <a:t>Be creative…keep it fun</a:t>
          </a:r>
          <a:endParaRPr lang="en-US"/>
        </a:p>
      </dgm:t>
    </dgm:pt>
    <dgm:pt modelId="{CE4A5B1D-D507-46F2-B277-E69EEF0C0E4E}" type="parTrans" cxnId="{174E5759-1BBE-499D-9747-BB11871734D4}">
      <dgm:prSet/>
      <dgm:spPr/>
      <dgm:t>
        <a:bodyPr/>
        <a:lstStyle/>
        <a:p>
          <a:endParaRPr lang="en-US"/>
        </a:p>
      </dgm:t>
    </dgm:pt>
    <dgm:pt modelId="{5664851C-0840-4B5B-B8E9-002FC2DAB7F6}" type="sibTrans" cxnId="{174E5759-1BBE-499D-9747-BB11871734D4}">
      <dgm:prSet/>
      <dgm:spPr/>
      <dgm:t>
        <a:bodyPr/>
        <a:lstStyle/>
        <a:p>
          <a:endParaRPr lang="en-US"/>
        </a:p>
      </dgm:t>
    </dgm:pt>
    <dgm:pt modelId="{B23A5F2E-DA01-4ACF-AA8C-ECD1609A9F62}" type="pres">
      <dgm:prSet presAssocID="{C51E6268-AD74-44F4-93E6-76C666DE19DC}" presName="root" presStyleCnt="0">
        <dgm:presLayoutVars>
          <dgm:dir/>
          <dgm:resizeHandles val="exact"/>
        </dgm:presLayoutVars>
      </dgm:prSet>
      <dgm:spPr/>
    </dgm:pt>
    <dgm:pt modelId="{4E72ECA5-092D-45F9-B3FF-38736EE027EA}" type="pres">
      <dgm:prSet presAssocID="{6FD8C888-2600-48E1-AA70-2FA9D88CE9C2}" presName="compNode" presStyleCnt="0"/>
      <dgm:spPr/>
    </dgm:pt>
    <dgm:pt modelId="{4FF4277A-F459-44BF-B5E4-ADB93BB86831}" type="pres">
      <dgm:prSet presAssocID="{6FD8C888-2600-48E1-AA70-2FA9D88CE9C2}" presName="iconBgRect" presStyleLbl="bgShp" presStyleIdx="0" presStyleCnt="6"/>
      <dgm:spPr/>
    </dgm:pt>
    <dgm:pt modelId="{329029A9-8041-4F10-A642-BB133AE8A1C8}" type="pres">
      <dgm:prSet presAssocID="{6FD8C888-2600-48E1-AA70-2FA9D88CE9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No Fill"/>
        </a:ext>
      </dgm:extLst>
    </dgm:pt>
    <dgm:pt modelId="{186CC1BD-712D-40E3-ACDB-B7EA27B6C4CD}" type="pres">
      <dgm:prSet presAssocID="{6FD8C888-2600-48E1-AA70-2FA9D88CE9C2}" presName="spaceRect" presStyleCnt="0"/>
      <dgm:spPr/>
    </dgm:pt>
    <dgm:pt modelId="{C015A796-6B5F-4A3F-8751-E5CA60AD6BDE}" type="pres">
      <dgm:prSet presAssocID="{6FD8C888-2600-48E1-AA70-2FA9D88CE9C2}" presName="textRect" presStyleLbl="revTx" presStyleIdx="0" presStyleCnt="6">
        <dgm:presLayoutVars>
          <dgm:chMax val="1"/>
          <dgm:chPref val="1"/>
        </dgm:presLayoutVars>
      </dgm:prSet>
      <dgm:spPr/>
    </dgm:pt>
    <dgm:pt modelId="{2206218F-AC3F-4D0E-B623-3781439C2D0B}" type="pres">
      <dgm:prSet presAssocID="{553D6E31-7195-49E6-B965-490E4A11513C}" presName="sibTrans" presStyleCnt="0"/>
      <dgm:spPr/>
    </dgm:pt>
    <dgm:pt modelId="{04C1AD16-4FAF-4934-A446-E470F0A59E9B}" type="pres">
      <dgm:prSet presAssocID="{7CD26453-9C19-4C14-BFA8-0DF6314B39DF}" presName="compNode" presStyleCnt="0"/>
      <dgm:spPr/>
    </dgm:pt>
    <dgm:pt modelId="{CA2D6834-4114-4E45-AA0F-50A3CCB7B124}" type="pres">
      <dgm:prSet presAssocID="{7CD26453-9C19-4C14-BFA8-0DF6314B39DF}" presName="iconBgRect" presStyleLbl="bgShp" presStyleIdx="1" presStyleCnt="6"/>
      <dgm:spPr/>
    </dgm:pt>
    <dgm:pt modelId="{A32BBBFA-2FDF-422B-8F61-ACB41C52F228}" type="pres">
      <dgm:prSet presAssocID="{7CD26453-9C19-4C14-BFA8-0DF6314B39D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A082460F-9DB4-40C5-85E2-B15AD48E7210}" type="pres">
      <dgm:prSet presAssocID="{7CD26453-9C19-4C14-BFA8-0DF6314B39DF}" presName="spaceRect" presStyleCnt="0"/>
      <dgm:spPr/>
    </dgm:pt>
    <dgm:pt modelId="{AEEE7A41-FF99-4FCC-A579-7D8BD4A53D02}" type="pres">
      <dgm:prSet presAssocID="{7CD26453-9C19-4C14-BFA8-0DF6314B39DF}" presName="textRect" presStyleLbl="revTx" presStyleIdx="1" presStyleCnt="6">
        <dgm:presLayoutVars>
          <dgm:chMax val="1"/>
          <dgm:chPref val="1"/>
        </dgm:presLayoutVars>
      </dgm:prSet>
      <dgm:spPr/>
    </dgm:pt>
    <dgm:pt modelId="{A16FBB75-2BF5-453C-A893-BE5F6750A57A}" type="pres">
      <dgm:prSet presAssocID="{7C7F1CB5-3122-4F0D-89B4-B0B375127982}" presName="sibTrans" presStyleCnt="0"/>
      <dgm:spPr/>
    </dgm:pt>
    <dgm:pt modelId="{12463D6D-35F3-4007-B8AA-BAF351CD12BB}" type="pres">
      <dgm:prSet presAssocID="{13F22A6D-8DAE-4698-BB1A-1A031F25F564}" presName="compNode" presStyleCnt="0"/>
      <dgm:spPr/>
    </dgm:pt>
    <dgm:pt modelId="{0748185E-CBD6-409F-AE9E-B4AD66B09A36}" type="pres">
      <dgm:prSet presAssocID="{13F22A6D-8DAE-4698-BB1A-1A031F25F564}" presName="iconBgRect" presStyleLbl="bgShp" presStyleIdx="2" presStyleCnt="6"/>
      <dgm:spPr/>
    </dgm:pt>
    <dgm:pt modelId="{E07E2148-B917-4324-B5E4-B8E512A9D70D}" type="pres">
      <dgm:prSet presAssocID="{13F22A6D-8DAE-4698-BB1A-1A031F25F56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280E1360-814E-4339-8C71-7083103F3F85}" type="pres">
      <dgm:prSet presAssocID="{13F22A6D-8DAE-4698-BB1A-1A031F25F564}" presName="spaceRect" presStyleCnt="0"/>
      <dgm:spPr/>
    </dgm:pt>
    <dgm:pt modelId="{9FC2B6AB-0060-4446-9D41-BE05669722F0}" type="pres">
      <dgm:prSet presAssocID="{13F22A6D-8DAE-4698-BB1A-1A031F25F564}" presName="textRect" presStyleLbl="revTx" presStyleIdx="2" presStyleCnt="6">
        <dgm:presLayoutVars>
          <dgm:chMax val="1"/>
          <dgm:chPref val="1"/>
        </dgm:presLayoutVars>
      </dgm:prSet>
      <dgm:spPr/>
    </dgm:pt>
    <dgm:pt modelId="{E8DB7DDE-1682-441C-8920-FA273D4D2607}" type="pres">
      <dgm:prSet presAssocID="{80D19B2C-6214-4C2A-879E-D692D9B9FD3D}" presName="sibTrans" presStyleCnt="0"/>
      <dgm:spPr/>
    </dgm:pt>
    <dgm:pt modelId="{1F919FC1-2358-4C38-9D3E-6DFBF8EA5AE9}" type="pres">
      <dgm:prSet presAssocID="{BC0620BA-3D6D-4A33-8D08-7D23BC6E824E}" presName="compNode" presStyleCnt="0"/>
      <dgm:spPr/>
    </dgm:pt>
    <dgm:pt modelId="{307A7EDC-2A93-4A1D-B155-D141AA8226F9}" type="pres">
      <dgm:prSet presAssocID="{BC0620BA-3D6D-4A33-8D08-7D23BC6E824E}" presName="iconBgRect" presStyleLbl="bgShp" presStyleIdx="3" presStyleCnt="6" custLinFactNeighborX="1489" custLinFactNeighborY="744"/>
      <dgm:spPr/>
    </dgm:pt>
    <dgm:pt modelId="{69148B9A-F64F-499C-A8B7-914B95A96ADF}" type="pres">
      <dgm:prSet presAssocID="{BC0620BA-3D6D-4A33-8D08-7D23BC6E824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al"/>
        </a:ext>
      </dgm:extLst>
    </dgm:pt>
    <dgm:pt modelId="{A0E98C12-3E7B-41A0-B971-6F8BB30C0BE2}" type="pres">
      <dgm:prSet presAssocID="{BC0620BA-3D6D-4A33-8D08-7D23BC6E824E}" presName="spaceRect" presStyleCnt="0"/>
      <dgm:spPr/>
    </dgm:pt>
    <dgm:pt modelId="{FC327214-1246-40E3-B208-576CD8A1FD99}" type="pres">
      <dgm:prSet presAssocID="{BC0620BA-3D6D-4A33-8D08-7D23BC6E824E}" presName="textRect" presStyleLbl="revTx" presStyleIdx="3" presStyleCnt="6">
        <dgm:presLayoutVars>
          <dgm:chMax val="1"/>
          <dgm:chPref val="1"/>
        </dgm:presLayoutVars>
      </dgm:prSet>
      <dgm:spPr/>
    </dgm:pt>
    <dgm:pt modelId="{20558CB4-2458-4E0E-ADB7-81A9C57402F1}" type="pres">
      <dgm:prSet presAssocID="{E4548896-B1D3-4EEA-BF53-2795E9979A82}" presName="sibTrans" presStyleCnt="0"/>
      <dgm:spPr/>
    </dgm:pt>
    <dgm:pt modelId="{6B99E328-576F-4FDF-97B7-28237BFA1DE3}" type="pres">
      <dgm:prSet presAssocID="{7591970C-20D0-421A-B157-20ED93E4B952}" presName="compNode" presStyleCnt="0"/>
      <dgm:spPr/>
    </dgm:pt>
    <dgm:pt modelId="{7E974430-761B-4539-980C-383D8886D20D}" type="pres">
      <dgm:prSet presAssocID="{7591970C-20D0-421A-B157-20ED93E4B952}" presName="iconBgRect" presStyleLbl="bgShp" presStyleIdx="4" presStyleCnt="6"/>
      <dgm:spPr/>
    </dgm:pt>
    <dgm:pt modelId="{35660932-E8E5-4762-B56F-C41D231D8F19}" type="pres">
      <dgm:prSet presAssocID="{7591970C-20D0-421A-B157-20ED93E4B95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ze"/>
        </a:ext>
      </dgm:extLst>
    </dgm:pt>
    <dgm:pt modelId="{7D5F9674-9CA3-4A05-9163-D74841020B43}" type="pres">
      <dgm:prSet presAssocID="{7591970C-20D0-421A-B157-20ED93E4B952}" presName="spaceRect" presStyleCnt="0"/>
      <dgm:spPr/>
    </dgm:pt>
    <dgm:pt modelId="{681541AD-D4E7-4423-ABB4-0F3748DDC793}" type="pres">
      <dgm:prSet presAssocID="{7591970C-20D0-421A-B157-20ED93E4B952}" presName="textRect" presStyleLbl="revTx" presStyleIdx="4" presStyleCnt="6">
        <dgm:presLayoutVars>
          <dgm:chMax val="1"/>
          <dgm:chPref val="1"/>
        </dgm:presLayoutVars>
      </dgm:prSet>
      <dgm:spPr/>
    </dgm:pt>
    <dgm:pt modelId="{36D938F5-988F-4A77-8350-363FE3EA7471}" type="pres">
      <dgm:prSet presAssocID="{EA4C8F23-FD23-4BF0-9FE5-C935C54CC5C7}" presName="sibTrans" presStyleCnt="0"/>
      <dgm:spPr/>
    </dgm:pt>
    <dgm:pt modelId="{CF679DC9-E3E6-4FC4-8160-F0DDCB100BB9}" type="pres">
      <dgm:prSet presAssocID="{73B87512-C9FA-4E1B-B2AE-DA7A87E88B26}" presName="compNode" presStyleCnt="0"/>
      <dgm:spPr/>
    </dgm:pt>
    <dgm:pt modelId="{03F20511-DC72-41DE-8019-70FE0E23BAA5}" type="pres">
      <dgm:prSet presAssocID="{73B87512-C9FA-4E1B-B2AE-DA7A87E88B26}" presName="iconBgRect" presStyleLbl="bgShp" presStyleIdx="5" presStyleCnt="6"/>
      <dgm:spPr/>
    </dgm:pt>
    <dgm:pt modelId="{CC2C3DB0-4D6C-4C78-8820-DA993342F8FD}" type="pres">
      <dgm:prSet presAssocID="{73B87512-C9FA-4E1B-B2AE-DA7A87E88B2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lette"/>
        </a:ext>
      </dgm:extLst>
    </dgm:pt>
    <dgm:pt modelId="{DBD85992-6CEE-42DF-AA40-0823C58E619A}" type="pres">
      <dgm:prSet presAssocID="{73B87512-C9FA-4E1B-B2AE-DA7A87E88B26}" presName="spaceRect" presStyleCnt="0"/>
      <dgm:spPr/>
    </dgm:pt>
    <dgm:pt modelId="{7269CF3B-471E-4B2D-A474-8C40F3E45167}" type="pres">
      <dgm:prSet presAssocID="{73B87512-C9FA-4E1B-B2AE-DA7A87E88B26}" presName="textRect" presStyleLbl="revTx" presStyleIdx="5" presStyleCnt="6">
        <dgm:presLayoutVars>
          <dgm:chMax val="1"/>
          <dgm:chPref val="1"/>
        </dgm:presLayoutVars>
      </dgm:prSet>
      <dgm:spPr/>
    </dgm:pt>
  </dgm:ptLst>
  <dgm:cxnLst>
    <dgm:cxn modelId="{83ACDA11-ADE5-4BB0-8757-533BB605E2FE}" type="presOf" srcId="{7CD26453-9C19-4C14-BFA8-0DF6314B39DF}" destId="{AEEE7A41-FF99-4FCC-A579-7D8BD4A53D02}" srcOrd="0" destOrd="0" presId="urn:microsoft.com/office/officeart/2018/5/layout/IconCircleLabelList"/>
    <dgm:cxn modelId="{174E5759-1BBE-499D-9747-BB11871734D4}" srcId="{C51E6268-AD74-44F4-93E6-76C666DE19DC}" destId="{73B87512-C9FA-4E1B-B2AE-DA7A87E88B26}" srcOrd="5" destOrd="0" parTransId="{CE4A5B1D-D507-46F2-B277-E69EEF0C0E4E}" sibTransId="{5664851C-0840-4B5B-B8E9-002FC2DAB7F6}"/>
    <dgm:cxn modelId="{FB403799-DD12-47B4-9739-85ED4D5C2FE2}" type="presOf" srcId="{13F22A6D-8DAE-4698-BB1A-1A031F25F564}" destId="{9FC2B6AB-0060-4446-9D41-BE05669722F0}" srcOrd="0" destOrd="0" presId="urn:microsoft.com/office/officeart/2018/5/layout/IconCircleLabelList"/>
    <dgm:cxn modelId="{ABDD2DAE-D5CF-41F3-885F-C71F0217B4F2}" type="presOf" srcId="{7591970C-20D0-421A-B157-20ED93E4B952}" destId="{681541AD-D4E7-4423-ABB4-0F3748DDC793}" srcOrd="0" destOrd="0" presId="urn:microsoft.com/office/officeart/2018/5/layout/IconCircleLabelList"/>
    <dgm:cxn modelId="{60D59DBB-65A7-40E6-9D54-4FA28E69B8BF}" srcId="{C51E6268-AD74-44F4-93E6-76C666DE19DC}" destId="{7CD26453-9C19-4C14-BFA8-0DF6314B39DF}" srcOrd="1" destOrd="0" parTransId="{7750AE20-774C-4F0A-A523-9A5BBAADA927}" sibTransId="{7C7F1CB5-3122-4F0D-89B4-B0B375127982}"/>
    <dgm:cxn modelId="{FC3B7FC2-3F36-491F-88E2-A5D0967A16E0}" srcId="{C51E6268-AD74-44F4-93E6-76C666DE19DC}" destId="{BC0620BA-3D6D-4A33-8D08-7D23BC6E824E}" srcOrd="3" destOrd="0" parTransId="{B96C9A3D-1035-45AC-8F00-D11049229F27}" sibTransId="{E4548896-B1D3-4EEA-BF53-2795E9979A82}"/>
    <dgm:cxn modelId="{4C4D8FC3-7B53-4BFD-948E-E6C97090781A}" type="presOf" srcId="{C51E6268-AD74-44F4-93E6-76C666DE19DC}" destId="{B23A5F2E-DA01-4ACF-AA8C-ECD1609A9F62}" srcOrd="0" destOrd="0" presId="urn:microsoft.com/office/officeart/2018/5/layout/IconCircleLabelList"/>
    <dgm:cxn modelId="{F9716BD0-B404-41AB-8E1A-B26E690369B7}" type="presOf" srcId="{73B87512-C9FA-4E1B-B2AE-DA7A87E88B26}" destId="{7269CF3B-471E-4B2D-A474-8C40F3E45167}" srcOrd="0" destOrd="0" presId="urn:microsoft.com/office/officeart/2018/5/layout/IconCircleLabelList"/>
    <dgm:cxn modelId="{DBF5D8E9-BF07-48A8-9A94-04ED6498CF92}" srcId="{C51E6268-AD74-44F4-93E6-76C666DE19DC}" destId="{13F22A6D-8DAE-4698-BB1A-1A031F25F564}" srcOrd="2" destOrd="0" parTransId="{74822E39-B82A-49AE-AF94-627A0794CEEA}" sibTransId="{80D19B2C-6214-4C2A-879E-D692D9B9FD3D}"/>
    <dgm:cxn modelId="{BA1B91F1-1B7C-40BE-B395-BD066A9D40BC}" srcId="{C51E6268-AD74-44F4-93E6-76C666DE19DC}" destId="{7591970C-20D0-421A-B157-20ED93E4B952}" srcOrd="4" destOrd="0" parTransId="{8D505714-FC21-4DB0-AAA9-FD04DDDDF04B}" sibTransId="{EA4C8F23-FD23-4BF0-9FE5-C935C54CC5C7}"/>
    <dgm:cxn modelId="{CB0174F2-47D4-4623-9EF9-7B49C1039FFA}" type="presOf" srcId="{BC0620BA-3D6D-4A33-8D08-7D23BC6E824E}" destId="{FC327214-1246-40E3-B208-576CD8A1FD99}" srcOrd="0" destOrd="0" presId="urn:microsoft.com/office/officeart/2018/5/layout/IconCircleLabelList"/>
    <dgm:cxn modelId="{D04BA7F3-94B1-4CDE-AF59-8818D62C0160}" srcId="{C51E6268-AD74-44F4-93E6-76C666DE19DC}" destId="{6FD8C888-2600-48E1-AA70-2FA9D88CE9C2}" srcOrd="0" destOrd="0" parTransId="{21DEE6D2-442F-449D-A572-4D77274D3063}" sibTransId="{553D6E31-7195-49E6-B965-490E4A11513C}"/>
    <dgm:cxn modelId="{92C7C5FB-7945-4CDE-918C-3041E169F8FF}" type="presOf" srcId="{6FD8C888-2600-48E1-AA70-2FA9D88CE9C2}" destId="{C015A796-6B5F-4A3F-8751-E5CA60AD6BDE}" srcOrd="0" destOrd="0" presId="urn:microsoft.com/office/officeart/2018/5/layout/IconCircleLabelList"/>
    <dgm:cxn modelId="{C84B810C-045A-4754-8E70-D5E354ABBA2D}" type="presParOf" srcId="{B23A5F2E-DA01-4ACF-AA8C-ECD1609A9F62}" destId="{4E72ECA5-092D-45F9-B3FF-38736EE027EA}" srcOrd="0" destOrd="0" presId="urn:microsoft.com/office/officeart/2018/5/layout/IconCircleLabelList"/>
    <dgm:cxn modelId="{07D96B5D-61E0-4908-B4C0-A589E76791E3}" type="presParOf" srcId="{4E72ECA5-092D-45F9-B3FF-38736EE027EA}" destId="{4FF4277A-F459-44BF-B5E4-ADB93BB86831}" srcOrd="0" destOrd="0" presId="urn:microsoft.com/office/officeart/2018/5/layout/IconCircleLabelList"/>
    <dgm:cxn modelId="{7ABC6057-7CCC-42A7-A214-C823F365DDBC}" type="presParOf" srcId="{4E72ECA5-092D-45F9-B3FF-38736EE027EA}" destId="{329029A9-8041-4F10-A642-BB133AE8A1C8}" srcOrd="1" destOrd="0" presId="urn:microsoft.com/office/officeart/2018/5/layout/IconCircleLabelList"/>
    <dgm:cxn modelId="{0B05E8C8-A558-42C1-A72F-3DD7B01F01D4}" type="presParOf" srcId="{4E72ECA5-092D-45F9-B3FF-38736EE027EA}" destId="{186CC1BD-712D-40E3-ACDB-B7EA27B6C4CD}" srcOrd="2" destOrd="0" presId="urn:microsoft.com/office/officeart/2018/5/layout/IconCircleLabelList"/>
    <dgm:cxn modelId="{DC5CDFE3-97F9-4125-8752-D904FDE50E64}" type="presParOf" srcId="{4E72ECA5-092D-45F9-B3FF-38736EE027EA}" destId="{C015A796-6B5F-4A3F-8751-E5CA60AD6BDE}" srcOrd="3" destOrd="0" presId="urn:microsoft.com/office/officeart/2018/5/layout/IconCircleLabelList"/>
    <dgm:cxn modelId="{5A02BAEC-EFBE-48A1-A26D-BA04E55ED733}" type="presParOf" srcId="{B23A5F2E-DA01-4ACF-AA8C-ECD1609A9F62}" destId="{2206218F-AC3F-4D0E-B623-3781439C2D0B}" srcOrd="1" destOrd="0" presId="urn:microsoft.com/office/officeart/2018/5/layout/IconCircleLabelList"/>
    <dgm:cxn modelId="{5C7BF508-5FCA-42A2-B491-C64CD6510FCF}" type="presParOf" srcId="{B23A5F2E-DA01-4ACF-AA8C-ECD1609A9F62}" destId="{04C1AD16-4FAF-4934-A446-E470F0A59E9B}" srcOrd="2" destOrd="0" presId="urn:microsoft.com/office/officeart/2018/5/layout/IconCircleLabelList"/>
    <dgm:cxn modelId="{B94112EB-24B5-4F07-860A-BD4FCB0610A6}" type="presParOf" srcId="{04C1AD16-4FAF-4934-A446-E470F0A59E9B}" destId="{CA2D6834-4114-4E45-AA0F-50A3CCB7B124}" srcOrd="0" destOrd="0" presId="urn:microsoft.com/office/officeart/2018/5/layout/IconCircleLabelList"/>
    <dgm:cxn modelId="{1E63BC4D-79F7-4116-B637-09B2AA9A4146}" type="presParOf" srcId="{04C1AD16-4FAF-4934-A446-E470F0A59E9B}" destId="{A32BBBFA-2FDF-422B-8F61-ACB41C52F228}" srcOrd="1" destOrd="0" presId="urn:microsoft.com/office/officeart/2018/5/layout/IconCircleLabelList"/>
    <dgm:cxn modelId="{3DAA3CF0-DBEE-4296-A990-F8AC50C6CD6B}" type="presParOf" srcId="{04C1AD16-4FAF-4934-A446-E470F0A59E9B}" destId="{A082460F-9DB4-40C5-85E2-B15AD48E7210}" srcOrd="2" destOrd="0" presId="urn:microsoft.com/office/officeart/2018/5/layout/IconCircleLabelList"/>
    <dgm:cxn modelId="{293CD734-5A57-4C0C-A633-8A1C20CE87A8}" type="presParOf" srcId="{04C1AD16-4FAF-4934-A446-E470F0A59E9B}" destId="{AEEE7A41-FF99-4FCC-A579-7D8BD4A53D02}" srcOrd="3" destOrd="0" presId="urn:microsoft.com/office/officeart/2018/5/layout/IconCircleLabelList"/>
    <dgm:cxn modelId="{F16DF93D-953B-4982-80F3-23C1AAF0C261}" type="presParOf" srcId="{B23A5F2E-DA01-4ACF-AA8C-ECD1609A9F62}" destId="{A16FBB75-2BF5-453C-A893-BE5F6750A57A}" srcOrd="3" destOrd="0" presId="urn:microsoft.com/office/officeart/2018/5/layout/IconCircleLabelList"/>
    <dgm:cxn modelId="{EB5E86BB-9DCA-4BD9-942F-8470544C4B1A}" type="presParOf" srcId="{B23A5F2E-DA01-4ACF-AA8C-ECD1609A9F62}" destId="{12463D6D-35F3-4007-B8AA-BAF351CD12BB}" srcOrd="4" destOrd="0" presId="urn:microsoft.com/office/officeart/2018/5/layout/IconCircleLabelList"/>
    <dgm:cxn modelId="{60FD7060-ED41-4A03-BABC-D1CFD329B5B3}" type="presParOf" srcId="{12463D6D-35F3-4007-B8AA-BAF351CD12BB}" destId="{0748185E-CBD6-409F-AE9E-B4AD66B09A36}" srcOrd="0" destOrd="0" presId="urn:microsoft.com/office/officeart/2018/5/layout/IconCircleLabelList"/>
    <dgm:cxn modelId="{3CA2291B-FD3F-4B01-8EF1-E3E97F4CB10F}" type="presParOf" srcId="{12463D6D-35F3-4007-B8AA-BAF351CD12BB}" destId="{E07E2148-B917-4324-B5E4-B8E512A9D70D}" srcOrd="1" destOrd="0" presId="urn:microsoft.com/office/officeart/2018/5/layout/IconCircleLabelList"/>
    <dgm:cxn modelId="{7608C6C7-2BAB-4930-A1FE-2F974AB4E375}" type="presParOf" srcId="{12463D6D-35F3-4007-B8AA-BAF351CD12BB}" destId="{280E1360-814E-4339-8C71-7083103F3F85}" srcOrd="2" destOrd="0" presId="urn:microsoft.com/office/officeart/2018/5/layout/IconCircleLabelList"/>
    <dgm:cxn modelId="{2B38FC9C-ADFB-4061-B87F-CE16A4C97ADA}" type="presParOf" srcId="{12463D6D-35F3-4007-B8AA-BAF351CD12BB}" destId="{9FC2B6AB-0060-4446-9D41-BE05669722F0}" srcOrd="3" destOrd="0" presId="urn:microsoft.com/office/officeart/2018/5/layout/IconCircleLabelList"/>
    <dgm:cxn modelId="{107CEE0D-EC26-4A5F-93A0-9811D3EAA945}" type="presParOf" srcId="{B23A5F2E-DA01-4ACF-AA8C-ECD1609A9F62}" destId="{E8DB7DDE-1682-441C-8920-FA273D4D2607}" srcOrd="5" destOrd="0" presId="urn:microsoft.com/office/officeart/2018/5/layout/IconCircleLabelList"/>
    <dgm:cxn modelId="{47C5B814-9F46-4A33-9A3C-8E6681889AD1}" type="presParOf" srcId="{B23A5F2E-DA01-4ACF-AA8C-ECD1609A9F62}" destId="{1F919FC1-2358-4C38-9D3E-6DFBF8EA5AE9}" srcOrd="6" destOrd="0" presId="urn:microsoft.com/office/officeart/2018/5/layout/IconCircleLabelList"/>
    <dgm:cxn modelId="{F43D5DD6-8B5F-4AE1-BB5E-EAFD9E40A0E4}" type="presParOf" srcId="{1F919FC1-2358-4C38-9D3E-6DFBF8EA5AE9}" destId="{307A7EDC-2A93-4A1D-B155-D141AA8226F9}" srcOrd="0" destOrd="0" presId="urn:microsoft.com/office/officeart/2018/5/layout/IconCircleLabelList"/>
    <dgm:cxn modelId="{111C4C48-E045-4777-94D4-9488B4366FB6}" type="presParOf" srcId="{1F919FC1-2358-4C38-9D3E-6DFBF8EA5AE9}" destId="{69148B9A-F64F-499C-A8B7-914B95A96ADF}" srcOrd="1" destOrd="0" presId="urn:microsoft.com/office/officeart/2018/5/layout/IconCircleLabelList"/>
    <dgm:cxn modelId="{2231A915-A7EE-49D5-9209-D11D053A007B}" type="presParOf" srcId="{1F919FC1-2358-4C38-9D3E-6DFBF8EA5AE9}" destId="{A0E98C12-3E7B-41A0-B971-6F8BB30C0BE2}" srcOrd="2" destOrd="0" presId="urn:microsoft.com/office/officeart/2018/5/layout/IconCircleLabelList"/>
    <dgm:cxn modelId="{B78954F7-F318-4B09-8CB0-118AFD3437AA}" type="presParOf" srcId="{1F919FC1-2358-4C38-9D3E-6DFBF8EA5AE9}" destId="{FC327214-1246-40E3-B208-576CD8A1FD99}" srcOrd="3" destOrd="0" presId="urn:microsoft.com/office/officeart/2018/5/layout/IconCircleLabelList"/>
    <dgm:cxn modelId="{4527C162-8DBF-4465-9D7D-0E1EC60681AE}" type="presParOf" srcId="{B23A5F2E-DA01-4ACF-AA8C-ECD1609A9F62}" destId="{20558CB4-2458-4E0E-ADB7-81A9C57402F1}" srcOrd="7" destOrd="0" presId="urn:microsoft.com/office/officeart/2018/5/layout/IconCircleLabelList"/>
    <dgm:cxn modelId="{8CCDBD77-8D53-4E2B-8864-A754D269B912}" type="presParOf" srcId="{B23A5F2E-DA01-4ACF-AA8C-ECD1609A9F62}" destId="{6B99E328-576F-4FDF-97B7-28237BFA1DE3}" srcOrd="8" destOrd="0" presId="urn:microsoft.com/office/officeart/2018/5/layout/IconCircleLabelList"/>
    <dgm:cxn modelId="{9FC65381-7EDD-490E-8257-9DDC2602D8E1}" type="presParOf" srcId="{6B99E328-576F-4FDF-97B7-28237BFA1DE3}" destId="{7E974430-761B-4539-980C-383D8886D20D}" srcOrd="0" destOrd="0" presId="urn:microsoft.com/office/officeart/2018/5/layout/IconCircleLabelList"/>
    <dgm:cxn modelId="{7423678D-27CC-4BD5-826B-E124BBE348ED}" type="presParOf" srcId="{6B99E328-576F-4FDF-97B7-28237BFA1DE3}" destId="{35660932-E8E5-4762-B56F-C41D231D8F19}" srcOrd="1" destOrd="0" presId="urn:microsoft.com/office/officeart/2018/5/layout/IconCircleLabelList"/>
    <dgm:cxn modelId="{72102B16-0AC9-4D12-BAA2-8844874064D5}" type="presParOf" srcId="{6B99E328-576F-4FDF-97B7-28237BFA1DE3}" destId="{7D5F9674-9CA3-4A05-9163-D74841020B43}" srcOrd="2" destOrd="0" presId="urn:microsoft.com/office/officeart/2018/5/layout/IconCircleLabelList"/>
    <dgm:cxn modelId="{98A9C0BD-DB6A-4C92-9199-388D57BD7F4B}" type="presParOf" srcId="{6B99E328-576F-4FDF-97B7-28237BFA1DE3}" destId="{681541AD-D4E7-4423-ABB4-0F3748DDC793}" srcOrd="3" destOrd="0" presId="urn:microsoft.com/office/officeart/2018/5/layout/IconCircleLabelList"/>
    <dgm:cxn modelId="{94BA131B-36A9-48A1-BCF5-7C1C6704AF03}" type="presParOf" srcId="{B23A5F2E-DA01-4ACF-AA8C-ECD1609A9F62}" destId="{36D938F5-988F-4A77-8350-363FE3EA7471}" srcOrd="9" destOrd="0" presId="urn:microsoft.com/office/officeart/2018/5/layout/IconCircleLabelList"/>
    <dgm:cxn modelId="{FA03DE68-28DD-4649-BB4E-AE51D8DAB63B}" type="presParOf" srcId="{B23A5F2E-DA01-4ACF-AA8C-ECD1609A9F62}" destId="{CF679DC9-E3E6-4FC4-8160-F0DDCB100BB9}" srcOrd="10" destOrd="0" presId="urn:microsoft.com/office/officeart/2018/5/layout/IconCircleLabelList"/>
    <dgm:cxn modelId="{BFAAB96D-B011-431D-86F0-7926407890C3}" type="presParOf" srcId="{CF679DC9-E3E6-4FC4-8160-F0DDCB100BB9}" destId="{03F20511-DC72-41DE-8019-70FE0E23BAA5}" srcOrd="0" destOrd="0" presId="urn:microsoft.com/office/officeart/2018/5/layout/IconCircleLabelList"/>
    <dgm:cxn modelId="{CCADDF51-219A-4450-A333-100AAB186F73}" type="presParOf" srcId="{CF679DC9-E3E6-4FC4-8160-F0DDCB100BB9}" destId="{CC2C3DB0-4D6C-4C78-8820-DA993342F8FD}" srcOrd="1" destOrd="0" presId="urn:microsoft.com/office/officeart/2018/5/layout/IconCircleLabelList"/>
    <dgm:cxn modelId="{1035434E-3F12-455C-AE66-DBD5C3729809}" type="presParOf" srcId="{CF679DC9-E3E6-4FC4-8160-F0DDCB100BB9}" destId="{DBD85992-6CEE-42DF-AA40-0823C58E619A}" srcOrd="2" destOrd="0" presId="urn:microsoft.com/office/officeart/2018/5/layout/IconCircleLabelList"/>
    <dgm:cxn modelId="{7BAAE84A-0DA0-4562-BFD0-C43AD7C9F6F2}" type="presParOf" srcId="{CF679DC9-E3E6-4FC4-8160-F0DDCB100BB9}" destId="{7269CF3B-471E-4B2D-A474-8C40F3E4516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0ED08-18F6-4882-AB95-8142C4BD8ACA}">
      <dsp:nvSpPr>
        <dsp:cNvPr id="0" name=""/>
        <dsp:cNvSpPr/>
      </dsp:nvSpPr>
      <dsp:spPr>
        <a:xfrm>
          <a:off x="0" y="0"/>
          <a:ext cx="3758415"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Penodol</a:t>
          </a:r>
          <a:endParaRPr lang="en-GB" sz="3300" kern="1200" dirty="0"/>
        </a:p>
      </dsp:txBody>
      <dsp:txXfrm>
        <a:off x="38638" y="38638"/>
        <a:ext cx="3681139" cy="714229"/>
      </dsp:txXfrm>
    </dsp:sp>
    <dsp:sp modelId="{7A5AFF35-64AC-4DC0-A3CF-B9C3F3E551FD}">
      <dsp:nvSpPr>
        <dsp:cNvPr id="0" name=""/>
        <dsp:cNvSpPr/>
      </dsp:nvSpPr>
      <dsp:spPr>
        <a:xfrm>
          <a:off x="0" y="924580"/>
          <a:ext cx="3758415" cy="791505"/>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dirty="0"/>
            <a:t>Amhenodol</a:t>
          </a:r>
          <a:endParaRPr lang="en-GB" sz="3300" kern="1200" dirty="0"/>
        </a:p>
      </dsp:txBody>
      <dsp:txXfrm>
        <a:off x="38638" y="963218"/>
        <a:ext cx="3681139" cy="714229"/>
      </dsp:txXfrm>
    </dsp:sp>
    <dsp:sp modelId="{700AA9FC-E606-4469-8960-EF178C301B94}">
      <dsp:nvSpPr>
        <dsp:cNvPr id="0" name=""/>
        <dsp:cNvSpPr/>
      </dsp:nvSpPr>
      <dsp:spPr>
        <a:xfrm>
          <a:off x="0" y="1811125"/>
          <a:ext cx="3758415" cy="791505"/>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Cudd</a:t>
          </a:r>
          <a:endParaRPr lang="en-GB" sz="3300" kern="1200"/>
        </a:p>
      </dsp:txBody>
      <dsp:txXfrm>
        <a:off x="38638" y="1849763"/>
        <a:ext cx="3681139" cy="714229"/>
      </dsp:txXfrm>
    </dsp:sp>
    <dsp:sp modelId="{22F6A3B0-9D82-4871-A6E6-989DE1DF608F}">
      <dsp:nvSpPr>
        <dsp:cNvPr id="0" name=""/>
        <dsp:cNvSpPr/>
      </dsp:nvSpPr>
      <dsp:spPr>
        <a:xfrm>
          <a:off x="0" y="2697670"/>
          <a:ext cx="3758415" cy="791505"/>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kern="1200"/>
            <a:t>Gwaharddiedig</a:t>
          </a:r>
          <a:endParaRPr lang="en-GB" sz="3300" kern="1200"/>
        </a:p>
      </dsp:txBody>
      <dsp:txXfrm>
        <a:off x="38638" y="2736308"/>
        <a:ext cx="3681139" cy="714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E5C45-FA20-425D-B6AC-3EAA74ABB78E}">
      <dsp:nvSpPr>
        <dsp:cNvPr id="0" name=""/>
        <dsp:cNvSpPr/>
      </dsp:nvSpPr>
      <dsp:spPr>
        <a:xfrm>
          <a:off x="0" y="38035"/>
          <a:ext cx="3960046" cy="7915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0" kern="1200" dirty="0"/>
            <a:t>Explicit</a:t>
          </a:r>
          <a:endParaRPr lang="en-GB" sz="3300" i="0" kern="1200" dirty="0"/>
        </a:p>
      </dsp:txBody>
      <dsp:txXfrm>
        <a:off x="38638" y="76673"/>
        <a:ext cx="3882770" cy="714229"/>
      </dsp:txXfrm>
    </dsp:sp>
    <dsp:sp modelId="{907C44D1-A098-476F-8E17-9D955F1E7BE3}">
      <dsp:nvSpPr>
        <dsp:cNvPr id="0" name=""/>
        <dsp:cNvSpPr/>
      </dsp:nvSpPr>
      <dsp:spPr>
        <a:xfrm>
          <a:off x="0" y="924580"/>
          <a:ext cx="3960046" cy="791505"/>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cy-GB" sz="3300" i="0" kern="1200" dirty="0"/>
            <a:t>Implicit</a:t>
          </a:r>
          <a:endParaRPr lang="en-GB" sz="3300" i="0" kern="1200" dirty="0"/>
        </a:p>
      </dsp:txBody>
      <dsp:txXfrm>
        <a:off x="38638" y="963218"/>
        <a:ext cx="3882770" cy="714229"/>
      </dsp:txXfrm>
    </dsp:sp>
    <dsp:sp modelId="{65458EF4-6076-4610-B6CF-D9EFD9E80A50}">
      <dsp:nvSpPr>
        <dsp:cNvPr id="0" name=""/>
        <dsp:cNvSpPr/>
      </dsp:nvSpPr>
      <dsp:spPr>
        <a:xfrm>
          <a:off x="0" y="1811125"/>
          <a:ext cx="3960046" cy="791505"/>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0" kern="1200" dirty="0"/>
            <a:t>Hidden</a:t>
          </a:r>
        </a:p>
      </dsp:txBody>
      <dsp:txXfrm>
        <a:off x="38638" y="1849763"/>
        <a:ext cx="3882770" cy="714229"/>
      </dsp:txXfrm>
    </dsp:sp>
    <dsp:sp modelId="{5D02E1B4-6D2D-4DE3-8F6A-79D10623CBE7}">
      <dsp:nvSpPr>
        <dsp:cNvPr id="0" name=""/>
        <dsp:cNvSpPr/>
      </dsp:nvSpPr>
      <dsp:spPr>
        <a:xfrm>
          <a:off x="0" y="2697670"/>
          <a:ext cx="3960046" cy="791505"/>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i="0" kern="1200" dirty="0"/>
            <a:t>Excluded</a:t>
          </a:r>
        </a:p>
      </dsp:txBody>
      <dsp:txXfrm>
        <a:off x="38638" y="2736308"/>
        <a:ext cx="3882770" cy="714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0" kern="1200" dirty="0"/>
            <a:t>Implicit</a:t>
          </a:r>
          <a:endParaRPr lang="en-GB" sz="3200" i="0" kern="1200" dirty="0"/>
        </a:p>
      </dsp:txBody>
      <dsp:txXfrm>
        <a:off x="0" y="0"/>
        <a:ext cx="3886200" cy="709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rgbClr val="29FA0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Amhenodol</a:t>
          </a:r>
          <a:endParaRPr lang="en-GB" sz="3200" kern="1200" dirty="0"/>
        </a:p>
      </dsp:txBody>
      <dsp:txXfrm>
        <a:off x="0" y="0"/>
        <a:ext cx="3886200" cy="709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0" kern="1200" dirty="0"/>
            <a:t>Explicit</a:t>
          </a:r>
          <a:endParaRPr lang="en-GB" sz="3200" i="0" kern="1200" dirty="0"/>
        </a:p>
      </dsp:txBody>
      <dsp:txXfrm>
        <a:off x="0" y="0"/>
        <a:ext cx="3886200" cy="7098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Penodol</a:t>
          </a:r>
          <a:endParaRPr lang="en-GB" sz="3200" kern="1200" dirty="0"/>
        </a:p>
      </dsp:txBody>
      <dsp:txXfrm>
        <a:off x="0" y="0"/>
        <a:ext cx="3886200" cy="7099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0" kern="1200" dirty="0"/>
            <a:t>Hidden</a:t>
          </a:r>
          <a:endParaRPr lang="en-GB" sz="3200" i="0" kern="1200" dirty="0"/>
        </a:p>
      </dsp:txBody>
      <dsp:txXfrm>
        <a:off x="0" y="0"/>
        <a:ext cx="3886200" cy="7098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Cudd</a:t>
          </a:r>
          <a:endParaRPr lang="en-GB" sz="3200" kern="1200" dirty="0"/>
        </a:p>
      </dsp:txBody>
      <dsp:txXfrm>
        <a:off x="0" y="0"/>
        <a:ext cx="3886200" cy="7099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C1A6-68A2-4830-8FB2-133D4B00C7A9}">
      <dsp:nvSpPr>
        <dsp:cNvPr id="0" name=""/>
        <dsp:cNvSpPr/>
      </dsp:nvSpPr>
      <dsp:spPr>
        <a:xfrm>
          <a:off x="0" y="0"/>
          <a:ext cx="3886200" cy="709892"/>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i="0" kern="1200" dirty="0"/>
            <a:t>Excluded</a:t>
          </a:r>
          <a:endParaRPr lang="en-GB" sz="3200" i="0" kern="1200" dirty="0"/>
        </a:p>
      </dsp:txBody>
      <dsp:txXfrm>
        <a:off x="0" y="0"/>
        <a:ext cx="3886200" cy="7098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804EB-9F18-4D71-93CF-C667E38891F7}">
      <dsp:nvSpPr>
        <dsp:cNvPr id="0" name=""/>
        <dsp:cNvSpPr/>
      </dsp:nvSpPr>
      <dsp:spPr>
        <a:xfrm>
          <a:off x="0" y="0"/>
          <a:ext cx="3886200" cy="709915"/>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cy-GB" sz="3200" kern="1200" dirty="0"/>
            <a:t>Gwaharddiedig</a:t>
          </a:r>
          <a:endParaRPr lang="en-GB" sz="3200" kern="1200" dirty="0"/>
        </a:p>
      </dsp:txBody>
      <dsp:txXfrm>
        <a:off x="0" y="0"/>
        <a:ext cx="3886200" cy="7099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6D436-60DA-4E46-8336-E7C737545E53}">
      <dsp:nvSpPr>
        <dsp:cNvPr id="0" name=""/>
        <dsp:cNvSpPr/>
      </dsp:nvSpPr>
      <dsp:spPr>
        <a:xfrm>
          <a:off x="0" y="23724"/>
          <a:ext cx="6263640" cy="26839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Trafodwch, crynhowch a gwnewch nodiadau ar y gwahanol fathau o gwricwla – defnyddiwch y rhai uchod neu unrhyw beth arall rydych chi wedi ymchwilio iddo.</a:t>
          </a:r>
          <a:endParaRPr lang="en-US" sz="3100" kern="1200"/>
        </a:p>
      </dsp:txBody>
      <dsp:txXfrm>
        <a:off x="131021" y="154745"/>
        <a:ext cx="6001598" cy="2421937"/>
      </dsp:txXfrm>
    </dsp:sp>
    <dsp:sp modelId="{521D62E7-3870-447B-86AB-970A3D579497}">
      <dsp:nvSpPr>
        <dsp:cNvPr id="0" name=""/>
        <dsp:cNvSpPr/>
      </dsp:nvSpPr>
      <dsp:spPr>
        <a:xfrm>
          <a:off x="0" y="2796984"/>
          <a:ext cx="6263640" cy="26839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Discuss, summarise and make notes on the different types of curricula – use the ones above or anything else you have researched.</a:t>
          </a:r>
          <a:endParaRPr lang="en-US" sz="3100" kern="1200"/>
        </a:p>
      </dsp:txBody>
      <dsp:txXfrm>
        <a:off x="131021" y="2928005"/>
        <a:ext cx="6001598" cy="24219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4277A-F459-44BF-B5E4-ADB93BB86831}">
      <dsp:nvSpPr>
        <dsp:cNvPr id="0" name=""/>
        <dsp:cNvSpPr/>
      </dsp:nvSpPr>
      <dsp:spPr>
        <a:xfrm>
          <a:off x="1291566" y="808"/>
          <a:ext cx="1042242" cy="104224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029A9-8041-4F10-A642-BB133AE8A1C8}">
      <dsp:nvSpPr>
        <dsp:cNvPr id="0" name=""/>
        <dsp:cNvSpPr/>
      </dsp:nvSpPr>
      <dsp:spPr>
        <a:xfrm>
          <a:off x="1513683" y="222925"/>
          <a:ext cx="598007" cy="5980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15A796-6B5F-4A3F-8751-E5CA60AD6BDE}">
      <dsp:nvSpPr>
        <dsp:cNvPr id="0" name=""/>
        <dsp:cNvSpPr/>
      </dsp:nvSpPr>
      <dsp:spPr>
        <a:xfrm>
          <a:off x="958390" y="136768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Don’t stress about what you can’t change</a:t>
          </a:r>
          <a:endParaRPr lang="en-US" sz="1500" kern="1200" dirty="0"/>
        </a:p>
      </dsp:txBody>
      <dsp:txXfrm>
        <a:off x="958390" y="1367683"/>
        <a:ext cx="1708593" cy="683437"/>
      </dsp:txXfrm>
    </dsp:sp>
    <dsp:sp modelId="{CA2D6834-4114-4E45-AA0F-50A3CCB7B124}">
      <dsp:nvSpPr>
        <dsp:cNvPr id="0" name=""/>
        <dsp:cNvSpPr/>
      </dsp:nvSpPr>
      <dsp:spPr>
        <a:xfrm>
          <a:off x="3299164" y="808"/>
          <a:ext cx="1042242" cy="104224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BBBFA-2FDF-422B-8F61-ACB41C52F228}">
      <dsp:nvSpPr>
        <dsp:cNvPr id="0" name=""/>
        <dsp:cNvSpPr/>
      </dsp:nvSpPr>
      <dsp:spPr>
        <a:xfrm>
          <a:off x="3521281" y="222925"/>
          <a:ext cx="598007" cy="5980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EE7A41-FF99-4FCC-A579-7D8BD4A53D02}">
      <dsp:nvSpPr>
        <dsp:cNvPr id="0" name=""/>
        <dsp:cNvSpPr/>
      </dsp:nvSpPr>
      <dsp:spPr>
        <a:xfrm>
          <a:off x="2965988" y="136768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If you are given the opportunity to feedback, use it</a:t>
          </a:r>
          <a:endParaRPr lang="en-US" sz="1500" kern="1200"/>
        </a:p>
      </dsp:txBody>
      <dsp:txXfrm>
        <a:off x="2965988" y="1367683"/>
        <a:ext cx="1708593" cy="683437"/>
      </dsp:txXfrm>
    </dsp:sp>
    <dsp:sp modelId="{0748185E-CBD6-409F-AE9E-B4AD66B09A36}">
      <dsp:nvSpPr>
        <dsp:cNvPr id="0" name=""/>
        <dsp:cNvSpPr/>
      </dsp:nvSpPr>
      <dsp:spPr>
        <a:xfrm>
          <a:off x="5306762" y="808"/>
          <a:ext cx="1042242" cy="104224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E2148-B917-4324-B5E4-B8E512A9D70D}">
      <dsp:nvSpPr>
        <dsp:cNvPr id="0" name=""/>
        <dsp:cNvSpPr/>
      </dsp:nvSpPr>
      <dsp:spPr>
        <a:xfrm>
          <a:off x="5528879" y="222925"/>
          <a:ext cx="598007" cy="5980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2B6AB-0060-4446-9D41-BE05669722F0}">
      <dsp:nvSpPr>
        <dsp:cNvPr id="0" name=""/>
        <dsp:cNvSpPr/>
      </dsp:nvSpPr>
      <dsp:spPr>
        <a:xfrm>
          <a:off x="4973586" y="136768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Keep learning from each other – Nothing is perfect!</a:t>
          </a:r>
          <a:endParaRPr lang="en-US" sz="1500" kern="1200"/>
        </a:p>
      </dsp:txBody>
      <dsp:txXfrm>
        <a:off x="4973586" y="1367683"/>
        <a:ext cx="1708593" cy="683437"/>
      </dsp:txXfrm>
    </dsp:sp>
    <dsp:sp modelId="{307A7EDC-2A93-4A1D-B155-D141AA8226F9}">
      <dsp:nvSpPr>
        <dsp:cNvPr id="0" name=""/>
        <dsp:cNvSpPr/>
      </dsp:nvSpPr>
      <dsp:spPr>
        <a:xfrm>
          <a:off x="1307085" y="2486023"/>
          <a:ext cx="1042242" cy="104224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8B9A-F64F-499C-A8B7-914B95A96ADF}">
      <dsp:nvSpPr>
        <dsp:cNvPr id="0" name=""/>
        <dsp:cNvSpPr/>
      </dsp:nvSpPr>
      <dsp:spPr>
        <a:xfrm>
          <a:off x="1513683" y="2700386"/>
          <a:ext cx="598007" cy="5980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327214-1246-40E3-B208-576CD8A1FD99}">
      <dsp:nvSpPr>
        <dsp:cNvPr id="0" name=""/>
        <dsp:cNvSpPr/>
      </dsp:nvSpPr>
      <dsp:spPr>
        <a:xfrm>
          <a:off x="958390" y="3845144"/>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Strive for mastery rather than exam machines!</a:t>
          </a:r>
          <a:endParaRPr lang="en-US" sz="1500" kern="1200"/>
        </a:p>
      </dsp:txBody>
      <dsp:txXfrm>
        <a:off x="958390" y="3845144"/>
        <a:ext cx="1708593" cy="683437"/>
      </dsp:txXfrm>
    </dsp:sp>
    <dsp:sp modelId="{7E974430-761B-4539-980C-383D8886D20D}">
      <dsp:nvSpPr>
        <dsp:cNvPr id="0" name=""/>
        <dsp:cNvSpPr/>
      </dsp:nvSpPr>
      <dsp:spPr>
        <a:xfrm>
          <a:off x="3299164" y="2478269"/>
          <a:ext cx="1042242" cy="104224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60932-E8E5-4762-B56F-C41D231D8F19}">
      <dsp:nvSpPr>
        <dsp:cNvPr id="0" name=""/>
        <dsp:cNvSpPr/>
      </dsp:nvSpPr>
      <dsp:spPr>
        <a:xfrm>
          <a:off x="3521281" y="2700386"/>
          <a:ext cx="598007" cy="5980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1541AD-D4E7-4423-ABB4-0F3748DDC793}">
      <dsp:nvSpPr>
        <dsp:cNvPr id="0" name=""/>
        <dsp:cNvSpPr/>
      </dsp:nvSpPr>
      <dsp:spPr>
        <a:xfrm>
          <a:off x="2965988" y="3845144"/>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Be adaptable!</a:t>
          </a:r>
          <a:endParaRPr lang="en-US" sz="1500" kern="1200"/>
        </a:p>
      </dsp:txBody>
      <dsp:txXfrm>
        <a:off x="2965988" y="3845144"/>
        <a:ext cx="1708593" cy="683437"/>
      </dsp:txXfrm>
    </dsp:sp>
    <dsp:sp modelId="{03F20511-DC72-41DE-8019-70FE0E23BAA5}">
      <dsp:nvSpPr>
        <dsp:cNvPr id="0" name=""/>
        <dsp:cNvSpPr/>
      </dsp:nvSpPr>
      <dsp:spPr>
        <a:xfrm>
          <a:off x="5306762" y="2478269"/>
          <a:ext cx="1042242" cy="104224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C3DB0-4D6C-4C78-8820-DA993342F8FD}">
      <dsp:nvSpPr>
        <dsp:cNvPr id="0" name=""/>
        <dsp:cNvSpPr/>
      </dsp:nvSpPr>
      <dsp:spPr>
        <a:xfrm>
          <a:off x="5528879" y="2700386"/>
          <a:ext cx="598007" cy="5980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9CF3B-471E-4B2D-A474-8C40F3E45167}">
      <dsp:nvSpPr>
        <dsp:cNvPr id="0" name=""/>
        <dsp:cNvSpPr/>
      </dsp:nvSpPr>
      <dsp:spPr>
        <a:xfrm>
          <a:off x="4973586" y="3845144"/>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Be creative…keep it fun</a:t>
          </a:r>
          <a:endParaRPr lang="en-US" sz="1500" kern="1200"/>
        </a:p>
      </dsp:txBody>
      <dsp:txXfrm>
        <a:off x="4973586" y="3845144"/>
        <a:ext cx="1708593" cy="6834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9/7/2023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189789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must consider the notion of curriculum and what it stands for, since it has many different meanings. This is based on the type of education system </a:t>
            </a:r>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861059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Deffro</a:t>
            </a:r>
            <a:r>
              <a:rPr lang="en-GB" dirty="0"/>
              <a:t> </a:t>
            </a:r>
            <a:r>
              <a:rPr lang="en-GB" dirty="0" err="1"/>
              <a:t>Gwybodaeth</a:t>
            </a:r>
            <a:r>
              <a:rPr lang="en-GB" baseline="0" dirty="0"/>
              <a:t> </a:t>
            </a:r>
            <a:r>
              <a:rPr lang="en-GB" baseline="0" dirty="0" err="1"/>
              <a:t>Flaenorol</a:t>
            </a:r>
            <a:r>
              <a:rPr lang="en-GB" baseline="0" dirty="0"/>
              <a:t> – </a:t>
            </a:r>
            <a:r>
              <a:rPr lang="en-GB" baseline="0" dirty="0" err="1"/>
              <a:t>cynnwys</a:t>
            </a:r>
            <a:r>
              <a:rPr lang="en-GB" baseline="0" dirty="0"/>
              <a:t> ECAD4009C BA1.</a:t>
            </a:r>
          </a:p>
          <a:p>
            <a:r>
              <a:rPr lang="en-GB" baseline="0" dirty="0"/>
              <a:t>Activating Prior Knowledge – BA1 ECAD4009 content.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2769097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ol dogfennau’r llywodraeth, hwn yn amlwg mewn cynlluniau gwersi myfyrwyr</a:t>
            </a:r>
          </a:p>
          <a:p>
            <a:r>
              <a:rPr lang="cy-GB" dirty="0"/>
              <a:t>Amhenodol – yr hyn mae disgyblion yn dysgu o agweddau athrawon ac amgylchedd</a:t>
            </a:r>
            <a:r>
              <a:rPr lang="cy-GB" baseline="0" dirty="0"/>
              <a:t> yr</a:t>
            </a:r>
            <a:r>
              <a:rPr lang="cy-GB" dirty="0"/>
              <a:t> ysgol, gwersi sy’n codi yn anfwriadol e.e. brwdfrydedd at ddysgu, awyrgylch gefnogol (the unintended curriculum)</a:t>
            </a:r>
          </a:p>
          <a:p>
            <a:r>
              <a:rPr lang="cy-GB" dirty="0"/>
              <a:t>Cudd – egwyddorion sy’n cael eu dysgu fel ymddygiad, ymdrechu, cwblhau tasgau, cydweithio, prydlondeb...</a:t>
            </a:r>
          </a:p>
          <a:p>
            <a:r>
              <a:rPr lang="cy-GB" dirty="0"/>
              <a:t>Gwaharddiedig – ddim yn cael dysgu e.e. Esblygiad v Big Bang (dim addysg am esblygiad yn Saudi Arabia, Twrci a nifer o daleithiau y ‘Bible Belt yn Ne UDA), hawliau hoywon – Section 28 yn y DU – gwahardd “unrhyw hyrwyddo bwriadol o hoywon”/</a:t>
            </a:r>
          </a:p>
          <a:p>
            <a:endParaRPr lang="cy-GB" dirty="0"/>
          </a:p>
          <a:p>
            <a:r>
              <a:rPr lang="cy-GB" dirty="0" err="1"/>
              <a:t>Explicit</a:t>
            </a:r>
            <a:r>
              <a:rPr lang="cy-GB" dirty="0"/>
              <a:t> – </a:t>
            </a:r>
            <a:r>
              <a:rPr lang="cy-GB" dirty="0" err="1"/>
              <a:t>what</a:t>
            </a:r>
            <a:r>
              <a:rPr lang="cy-GB" dirty="0"/>
              <a:t> </a:t>
            </a:r>
            <a:r>
              <a:rPr lang="cy-GB" dirty="0" err="1"/>
              <a:t>needs</a:t>
            </a:r>
            <a:r>
              <a:rPr lang="cy-GB" baseline="0" dirty="0"/>
              <a:t> to be </a:t>
            </a:r>
            <a:r>
              <a:rPr lang="cy-GB" baseline="0" dirty="0" err="1"/>
              <a:t>taught</a:t>
            </a:r>
            <a:r>
              <a:rPr lang="cy-GB" baseline="0" dirty="0"/>
              <a:t> </a:t>
            </a:r>
            <a:r>
              <a:rPr lang="cy-GB" baseline="0" dirty="0" err="1"/>
              <a:t>according</a:t>
            </a:r>
            <a:r>
              <a:rPr lang="cy-GB" baseline="0" dirty="0"/>
              <a:t> to </a:t>
            </a:r>
            <a:r>
              <a:rPr lang="cy-GB" baseline="0" dirty="0" err="1"/>
              <a:t>government</a:t>
            </a:r>
            <a:r>
              <a:rPr lang="cy-GB" baseline="0" dirty="0"/>
              <a:t> </a:t>
            </a:r>
            <a:r>
              <a:rPr lang="cy-GB" baseline="0" dirty="0" err="1"/>
              <a:t>documents</a:t>
            </a:r>
            <a:r>
              <a:rPr lang="cy-GB" baseline="0" dirty="0"/>
              <a:t>, the </a:t>
            </a:r>
            <a:r>
              <a:rPr lang="cy-GB" baseline="0" dirty="0" err="1"/>
              <a:t>things</a:t>
            </a:r>
            <a:r>
              <a:rPr lang="cy-GB" baseline="0" dirty="0"/>
              <a:t> </a:t>
            </a:r>
            <a:r>
              <a:rPr lang="cy-GB" baseline="0" dirty="0" err="1"/>
              <a:t>you</a:t>
            </a:r>
            <a:r>
              <a:rPr lang="cy-GB" baseline="0" dirty="0"/>
              <a:t> </a:t>
            </a:r>
            <a:r>
              <a:rPr lang="cy-GB" baseline="0" dirty="0" err="1"/>
              <a:t>use</a:t>
            </a:r>
            <a:r>
              <a:rPr lang="cy-GB" baseline="0" dirty="0"/>
              <a:t> to plan </a:t>
            </a:r>
            <a:r>
              <a:rPr lang="cy-GB" baseline="0" dirty="0" err="1"/>
              <a:t>your</a:t>
            </a:r>
            <a:r>
              <a:rPr lang="cy-GB" baseline="0" dirty="0"/>
              <a:t> </a:t>
            </a:r>
            <a:r>
              <a:rPr lang="cy-GB" baseline="0" dirty="0" err="1"/>
              <a:t>lessons</a:t>
            </a:r>
            <a:r>
              <a:rPr lang="cy-GB" baseline="0" dirty="0"/>
              <a:t>, </a:t>
            </a:r>
            <a:r>
              <a:rPr lang="cy-GB" baseline="0" dirty="0" err="1"/>
              <a:t>for</a:t>
            </a:r>
            <a:r>
              <a:rPr lang="cy-GB" baseline="0" dirty="0"/>
              <a:t> </a:t>
            </a:r>
            <a:r>
              <a:rPr lang="cy-GB" baseline="0" dirty="0" err="1"/>
              <a:t>example</a:t>
            </a:r>
            <a:r>
              <a:rPr lang="cy-GB" baseline="0" dirty="0"/>
              <a:t>.</a:t>
            </a:r>
          </a:p>
          <a:p>
            <a:r>
              <a:rPr lang="cy-GB" baseline="0" dirty="0" err="1"/>
              <a:t>Implicit</a:t>
            </a:r>
            <a:r>
              <a:rPr lang="cy-GB" baseline="0" dirty="0"/>
              <a:t> – the </a:t>
            </a:r>
            <a:r>
              <a:rPr lang="cy-GB" baseline="0" dirty="0" err="1"/>
              <a:t>things</a:t>
            </a:r>
            <a:r>
              <a:rPr lang="cy-GB" baseline="0" dirty="0"/>
              <a:t> </a:t>
            </a:r>
            <a:r>
              <a:rPr lang="cy-GB" baseline="0" dirty="0" err="1"/>
              <a:t>pupils</a:t>
            </a:r>
            <a:r>
              <a:rPr lang="cy-GB" baseline="0" dirty="0"/>
              <a:t> </a:t>
            </a:r>
            <a:r>
              <a:rPr lang="cy-GB" baseline="0" dirty="0" err="1"/>
              <a:t>learn</a:t>
            </a:r>
            <a:r>
              <a:rPr lang="cy-GB" baseline="0" dirty="0"/>
              <a:t> </a:t>
            </a:r>
            <a:r>
              <a:rPr lang="cy-GB" baseline="0" dirty="0" err="1"/>
              <a:t>from</a:t>
            </a:r>
            <a:r>
              <a:rPr lang="cy-GB" baseline="0" dirty="0"/>
              <a:t> </a:t>
            </a:r>
            <a:r>
              <a:rPr lang="cy-GB" baseline="0" dirty="0" err="1"/>
              <a:t>teachers</a:t>
            </a:r>
            <a:r>
              <a:rPr lang="cy-GB" baseline="0" dirty="0"/>
              <a:t>’ </a:t>
            </a:r>
            <a:r>
              <a:rPr lang="cy-GB" baseline="0" dirty="0" err="1"/>
              <a:t>attitudes</a:t>
            </a:r>
            <a:r>
              <a:rPr lang="cy-GB" baseline="0" dirty="0"/>
              <a:t> </a:t>
            </a:r>
            <a:r>
              <a:rPr lang="cy-GB" baseline="0" dirty="0" err="1"/>
              <a:t>and</a:t>
            </a:r>
            <a:r>
              <a:rPr lang="cy-GB" baseline="0" dirty="0"/>
              <a:t> </a:t>
            </a:r>
            <a:r>
              <a:rPr lang="cy-GB" baseline="0" dirty="0" err="1"/>
              <a:t>values</a:t>
            </a:r>
            <a:r>
              <a:rPr lang="cy-GB" baseline="0" dirty="0"/>
              <a:t> </a:t>
            </a:r>
            <a:r>
              <a:rPr lang="cy-GB" baseline="0" dirty="0" err="1"/>
              <a:t>and</a:t>
            </a:r>
            <a:r>
              <a:rPr lang="cy-GB" baseline="0" dirty="0"/>
              <a:t> the </a:t>
            </a:r>
            <a:r>
              <a:rPr lang="cy-GB" baseline="0" dirty="0" err="1"/>
              <a:t>school’s</a:t>
            </a:r>
            <a:r>
              <a:rPr lang="cy-GB" baseline="0" dirty="0"/>
              <a:t> </a:t>
            </a:r>
            <a:r>
              <a:rPr lang="cy-GB" baseline="0" dirty="0" err="1"/>
              <a:t>environment</a:t>
            </a:r>
            <a:r>
              <a:rPr lang="cy-GB" baseline="0" dirty="0"/>
              <a:t>, </a:t>
            </a:r>
            <a:r>
              <a:rPr lang="cy-GB" baseline="0" dirty="0" err="1"/>
              <a:t>lessons</a:t>
            </a:r>
            <a:r>
              <a:rPr lang="cy-GB" baseline="0" dirty="0"/>
              <a:t> </a:t>
            </a:r>
            <a:r>
              <a:rPr lang="cy-GB" baseline="0" dirty="0" err="1"/>
              <a:t>that</a:t>
            </a:r>
            <a:r>
              <a:rPr lang="cy-GB" baseline="0" dirty="0"/>
              <a:t> </a:t>
            </a:r>
            <a:r>
              <a:rPr lang="cy-GB" baseline="0" dirty="0" err="1"/>
              <a:t>arise</a:t>
            </a:r>
            <a:r>
              <a:rPr lang="cy-GB" baseline="0" dirty="0"/>
              <a:t> </a:t>
            </a:r>
            <a:r>
              <a:rPr lang="cy-GB" baseline="0" dirty="0" err="1"/>
              <a:t>unintentionally</a:t>
            </a:r>
            <a:r>
              <a:rPr lang="cy-GB" baseline="0" dirty="0"/>
              <a:t>, </a:t>
            </a:r>
            <a:r>
              <a:rPr lang="cy-GB" baseline="0" dirty="0" err="1"/>
              <a:t>e.g</a:t>
            </a:r>
            <a:r>
              <a:rPr lang="cy-GB" baseline="0" dirty="0"/>
              <a:t>. </a:t>
            </a:r>
            <a:r>
              <a:rPr lang="cy-GB" baseline="0" dirty="0" err="1"/>
              <a:t>Enthusiasm</a:t>
            </a:r>
            <a:r>
              <a:rPr lang="cy-GB" baseline="0" dirty="0"/>
              <a:t> </a:t>
            </a:r>
            <a:r>
              <a:rPr lang="cy-GB" baseline="0" dirty="0" err="1"/>
              <a:t>towards</a:t>
            </a:r>
            <a:r>
              <a:rPr lang="cy-GB" baseline="0" dirty="0"/>
              <a:t> </a:t>
            </a:r>
            <a:r>
              <a:rPr lang="cy-GB" baseline="0" dirty="0" err="1"/>
              <a:t>teaching</a:t>
            </a:r>
            <a:r>
              <a:rPr lang="cy-GB" baseline="0" dirty="0"/>
              <a:t> </a:t>
            </a:r>
            <a:r>
              <a:rPr lang="cy-GB" baseline="0" dirty="0" err="1"/>
              <a:t>and</a:t>
            </a:r>
            <a:r>
              <a:rPr lang="cy-GB" baseline="0" dirty="0"/>
              <a:t> </a:t>
            </a:r>
            <a:r>
              <a:rPr lang="cy-GB" baseline="0" dirty="0" err="1"/>
              <a:t>learning</a:t>
            </a:r>
            <a:r>
              <a:rPr lang="cy-GB" baseline="0" dirty="0"/>
              <a:t>, a </a:t>
            </a:r>
            <a:r>
              <a:rPr lang="cy-GB" baseline="0" dirty="0" err="1"/>
              <a:t>supportive</a:t>
            </a:r>
            <a:r>
              <a:rPr lang="cy-GB" baseline="0" dirty="0"/>
              <a:t> </a:t>
            </a:r>
            <a:r>
              <a:rPr lang="cy-GB" baseline="0" dirty="0" err="1"/>
              <a:t>environment</a:t>
            </a:r>
            <a:r>
              <a:rPr lang="cy-GB" baseline="0" dirty="0"/>
              <a:t> (the </a:t>
            </a:r>
            <a:r>
              <a:rPr lang="cy-GB" baseline="0" dirty="0" err="1"/>
              <a:t>unintended</a:t>
            </a:r>
            <a:r>
              <a:rPr lang="cy-GB" baseline="0" dirty="0"/>
              <a:t> </a:t>
            </a:r>
            <a:r>
              <a:rPr lang="cy-GB" baseline="0" dirty="0" err="1"/>
              <a:t>curriculum</a:t>
            </a:r>
            <a:r>
              <a:rPr lang="cy-GB" baseline="0" dirty="0"/>
              <a:t>).</a:t>
            </a:r>
          </a:p>
          <a:p>
            <a:r>
              <a:rPr lang="cy-GB" baseline="0" dirty="0" err="1"/>
              <a:t>Hidden</a:t>
            </a:r>
            <a:r>
              <a:rPr lang="cy-GB" baseline="0" dirty="0"/>
              <a:t> – </a:t>
            </a:r>
            <a:r>
              <a:rPr lang="cy-GB" baseline="0" dirty="0" err="1"/>
              <a:t>principles</a:t>
            </a:r>
            <a:r>
              <a:rPr lang="cy-GB" baseline="0" dirty="0"/>
              <a:t> </a:t>
            </a:r>
            <a:r>
              <a:rPr lang="cy-GB" baseline="0" dirty="0" err="1"/>
              <a:t>that</a:t>
            </a:r>
            <a:r>
              <a:rPr lang="cy-GB" baseline="0" dirty="0"/>
              <a:t> </a:t>
            </a:r>
            <a:r>
              <a:rPr lang="cy-GB" baseline="0" dirty="0" err="1"/>
              <a:t>are</a:t>
            </a:r>
            <a:r>
              <a:rPr lang="cy-GB" baseline="0" dirty="0"/>
              <a:t> </a:t>
            </a:r>
            <a:r>
              <a:rPr lang="cy-GB" baseline="0" dirty="0" err="1"/>
              <a:t>taught</a:t>
            </a:r>
            <a:r>
              <a:rPr lang="cy-GB" baseline="0" dirty="0"/>
              <a:t> </a:t>
            </a:r>
            <a:r>
              <a:rPr lang="cy-GB" baseline="0" dirty="0" err="1"/>
              <a:t>such</a:t>
            </a:r>
            <a:r>
              <a:rPr lang="cy-GB" baseline="0" dirty="0"/>
              <a:t> as </a:t>
            </a:r>
            <a:r>
              <a:rPr lang="cy-GB" baseline="0" dirty="0" err="1"/>
              <a:t>behaviour</a:t>
            </a:r>
            <a:r>
              <a:rPr lang="cy-GB" baseline="0" dirty="0"/>
              <a:t>, </a:t>
            </a:r>
            <a:r>
              <a:rPr lang="cy-GB" baseline="0" dirty="0" err="1"/>
              <a:t>effort</a:t>
            </a:r>
            <a:r>
              <a:rPr lang="cy-GB" baseline="0" dirty="0"/>
              <a:t>, </a:t>
            </a:r>
            <a:r>
              <a:rPr lang="cy-GB" baseline="0" dirty="0" err="1"/>
              <a:t>completion</a:t>
            </a:r>
            <a:r>
              <a:rPr lang="cy-GB" baseline="0" dirty="0"/>
              <a:t> of </a:t>
            </a:r>
            <a:r>
              <a:rPr lang="cy-GB" baseline="0" dirty="0" err="1"/>
              <a:t>tasks</a:t>
            </a:r>
            <a:r>
              <a:rPr lang="cy-GB" baseline="0" dirty="0"/>
              <a:t>, </a:t>
            </a:r>
            <a:r>
              <a:rPr lang="cy-GB" baseline="0" dirty="0" err="1"/>
              <a:t>collaboration</a:t>
            </a:r>
            <a:r>
              <a:rPr lang="cy-GB" baseline="0" dirty="0"/>
              <a:t>, </a:t>
            </a:r>
            <a:r>
              <a:rPr lang="cy-GB" baseline="0" dirty="0" err="1"/>
              <a:t>punctuality</a:t>
            </a:r>
            <a:r>
              <a:rPr lang="cy-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a:t>Excluded</a:t>
            </a:r>
            <a:r>
              <a:rPr lang="cy-GB" baseline="0" dirty="0"/>
              <a:t> – </a:t>
            </a:r>
            <a:r>
              <a:rPr lang="cy-GB" baseline="0" dirty="0" err="1"/>
              <a:t>things</a:t>
            </a:r>
            <a:r>
              <a:rPr lang="cy-GB" baseline="0" dirty="0"/>
              <a:t> </a:t>
            </a:r>
            <a:r>
              <a:rPr lang="cy-GB" baseline="0" dirty="0" err="1"/>
              <a:t>that</a:t>
            </a:r>
            <a:r>
              <a:rPr lang="cy-GB" baseline="0" dirty="0"/>
              <a:t> </a:t>
            </a:r>
            <a:r>
              <a:rPr lang="cy-GB" baseline="0" dirty="0" err="1"/>
              <a:t>don’t</a:t>
            </a:r>
            <a:r>
              <a:rPr lang="cy-GB" baseline="0" dirty="0"/>
              <a:t> </a:t>
            </a:r>
            <a:r>
              <a:rPr lang="cy-GB" baseline="0" dirty="0" err="1"/>
              <a:t>get</a:t>
            </a:r>
            <a:r>
              <a:rPr lang="cy-GB" baseline="0" dirty="0"/>
              <a:t> </a:t>
            </a:r>
            <a:r>
              <a:rPr lang="cy-GB" baseline="0" dirty="0" err="1"/>
              <a:t>taught</a:t>
            </a:r>
            <a:r>
              <a:rPr lang="cy-GB" baseline="0" dirty="0"/>
              <a:t>, </a:t>
            </a:r>
            <a:r>
              <a:rPr lang="cy-GB" baseline="0" dirty="0" err="1"/>
              <a:t>e.g</a:t>
            </a:r>
            <a:r>
              <a:rPr lang="cy-GB" baseline="0" dirty="0"/>
              <a:t>. </a:t>
            </a:r>
            <a:r>
              <a:rPr lang="cy-GB" baseline="0" dirty="0" err="1"/>
              <a:t>Evolution</a:t>
            </a:r>
            <a:r>
              <a:rPr lang="cy-GB" baseline="0" dirty="0"/>
              <a:t> v Big Bang (</a:t>
            </a:r>
            <a:r>
              <a:rPr lang="cy-GB" baseline="0" dirty="0" err="1"/>
              <a:t>evolution</a:t>
            </a:r>
            <a:r>
              <a:rPr lang="cy-GB" baseline="0" dirty="0"/>
              <a:t> </a:t>
            </a:r>
            <a:r>
              <a:rPr lang="cy-GB" baseline="0" dirty="0" err="1"/>
              <a:t>doesn’t</a:t>
            </a:r>
            <a:r>
              <a:rPr lang="cy-GB" baseline="0" dirty="0"/>
              <a:t> </a:t>
            </a:r>
            <a:r>
              <a:rPr lang="cy-GB" baseline="0" dirty="0" err="1"/>
              <a:t>get</a:t>
            </a:r>
            <a:r>
              <a:rPr lang="cy-GB" baseline="0" dirty="0"/>
              <a:t> </a:t>
            </a:r>
            <a:r>
              <a:rPr lang="cy-GB" baseline="0" dirty="0" err="1"/>
              <a:t>taught</a:t>
            </a:r>
            <a:r>
              <a:rPr lang="cy-GB" baseline="0" dirty="0"/>
              <a:t> i Saudi Arabia, </a:t>
            </a:r>
            <a:r>
              <a:rPr lang="cy-GB" baseline="0" dirty="0" err="1"/>
              <a:t>Turkey</a:t>
            </a:r>
            <a:r>
              <a:rPr lang="cy-GB" baseline="0" dirty="0"/>
              <a:t> </a:t>
            </a:r>
            <a:r>
              <a:rPr lang="cy-GB" baseline="0" dirty="0" err="1"/>
              <a:t>and</a:t>
            </a:r>
            <a:r>
              <a:rPr lang="cy-GB" baseline="0" dirty="0"/>
              <a:t> </a:t>
            </a:r>
            <a:r>
              <a:rPr lang="cy-GB" baseline="0" dirty="0" err="1"/>
              <a:t>many</a:t>
            </a:r>
            <a:r>
              <a:rPr lang="cy-GB" baseline="0" dirty="0"/>
              <a:t> </a:t>
            </a:r>
            <a:r>
              <a:rPr lang="cy-GB" baseline="0" dirty="0" err="1"/>
              <a:t>states</a:t>
            </a:r>
            <a:r>
              <a:rPr lang="cy-GB" baseline="0" dirty="0"/>
              <a:t> </a:t>
            </a:r>
            <a:r>
              <a:rPr lang="cy-GB" baseline="0" dirty="0" err="1"/>
              <a:t>in</a:t>
            </a:r>
            <a:r>
              <a:rPr lang="cy-GB" baseline="0" dirty="0"/>
              <a:t> the ‘</a:t>
            </a:r>
            <a:r>
              <a:rPr lang="cy-GB" baseline="0" dirty="0" err="1"/>
              <a:t>Bible</a:t>
            </a:r>
            <a:r>
              <a:rPr lang="cy-GB" baseline="0" dirty="0"/>
              <a:t> Belt’ </a:t>
            </a:r>
            <a:r>
              <a:rPr lang="cy-GB" baseline="0" dirty="0" err="1"/>
              <a:t>in</a:t>
            </a:r>
            <a:r>
              <a:rPr lang="cy-GB" baseline="0" dirty="0"/>
              <a:t> the USA), </a:t>
            </a:r>
            <a:r>
              <a:rPr lang="cy-GB" baseline="0" dirty="0" err="1"/>
              <a:t>gay</a:t>
            </a:r>
            <a:r>
              <a:rPr lang="cy-GB" baseline="0" dirty="0"/>
              <a:t> </a:t>
            </a:r>
            <a:r>
              <a:rPr lang="cy-GB" baseline="0" dirty="0" err="1"/>
              <a:t>rights</a:t>
            </a:r>
            <a:r>
              <a:rPr lang="cy-GB" baseline="0" dirty="0"/>
              <a:t> – </a:t>
            </a:r>
            <a:r>
              <a:rPr lang="cy-GB" baseline="0" dirty="0" err="1"/>
              <a:t>Section</a:t>
            </a:r>
            <a:r>
              <a:rPr lang="cy-GB" baseline="0" dirty="0"/>
              <a:t> 28 </a:t>
            </a:r>
            <a:r>
              <a:rPr lang="cy-GB" baseline="0" dirty="0" err="1"/>
              <a:t>in</a:t>
            </a:r>
            <a:r>
              <a:rPr lang="cy-GB" baseline="0" dirty="0"/>
              <a:t> the UK – </a:t>
            </a:r>
            <a:r>
              <a:rPr lang="cy-GB" baseline="0" dirty="0" err="1"/>
              <a:t>used</a:t>
            </a:r>
            <a:r>
              <a:rPr lang="cy-GB" baseline="0" dirty="0"/>
              <a:t> to ban “</a:t>
            </a:r>
            <a:r>
              <a:rPr lang="cy-GB" dirty="0"/>
              <a:t>the </a:t>
            </a:r>
            <a:r>
              <a:rPr lang="cy-GB" dirty="0" err="1"/>
              <a:t>intentional</a:t>
            </a:r>
            <a:r>
              <a:rPr lang="cy-GB" dirty="0"/>
              <a:t> </a:t>
            </a:r>
            <a:r>
              <a:rPr lang="cy-GB" dirty="0" err="1"/>
              <a:t>promotion</a:t>
            </a:r>
            <a:r>
              <a:rPr lang="cy-GB" dirty="0"/>
              <a:t> of </a:t>
            </a:r>
            <a:r>
              <a:rPr lang="cy-GB" dirty="0" err="1"/>
              <a:t>homosexuality</a:t>
            </a:r>
            <a:r>
              <a:rPr lang="cy-GB" dirty="0"/>
              <a:t>”</a:t>
            </a:r>
          </a:p>
          <a:p>
            <a:r>
              <a:rPr lang="cy-GB" baseline="0" dirty="0"/>
              <a:t>  </a:t>
            </a:r>
            <a:endParaRPr lang="cy-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496589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a:t>
            </a:r>
            <a:r>
              <a:rPr lang="cy-GB" dirty="0" err="1"/>
              <a:t>ol</a:t>
            </a:r>
            <a:r>
              <a:rPr lang="cy-GB" dirty="0"/>
              <a:t> dogfennau’r llywodraeth, hwn yn amlwg mewn cynlluniau gwersi myfyrwyr</a:t>
            </a:r>
          </a:p>
          <a:p>
            <a:r>
              <a:rPr lang="cy-GB" dirty="0"/>
              <a:t>Amhenodol – yr hyn mae disgyblion yn dysgu o agweddau athrawon ac amgylchedd</a:t>
            </a:r>
            <a:r>
              <a:rPr lang="cy-GB" baseline="0" dirty="0"/>
              <a:t> yr</a:t>
            </a:r>
            <a:r>
              <a:rPr lang="cy-GB" dirty="0"/>
              <a:t> ysgol, gwersi sy’n codi yn anfwriadol e.e. brwdfrydedd at ddysgu, awyrgylch gefnogol (the </a:t>
            </a:r>
            <a:r>
              <a:rPr lang="cy-GB" dirty="0" err="1"/>
              <a:t>unintended</a:t>
            </a:r>
            <a:r>
              <a:rPr lang="cy-GB" dirty="0"/>
              <a:t> </a:t>
            </a:r>
            <a:r>
              <a:rPr lang="cy-GB" dirty="0" err="1"/>
              <a:t>curriculum</a:t>
            </a:r>
            <a:r>
              <a:rPr lang="cy-GB" dirty="0"/>
              <a:t>)</a:t>
            </a:r>
          </a:p>
          <a:p>
            <a:r>
              <a:rPr lang="cy-GB" dirty="0"/>
              <a:t>Cudd – egwyddorion sy’n cael eu dysgu fel ymddygiad, ymdrechu, cwblhau tasgau, cydweithio, prydlondeb...</a:t>
            </a:r>
          </a:p>
          <a:p>
            <a:r>
              <a:rPr lang="cy-GB" dirty="0" err="1"/>
              <a:t>Gwaharddiedig</a:t>
            </a:r>
            <a:r>
              <a:rPr lang="cy-GB" dirty="0"/>
              <a:t> – ddim yn cael dysgu e.e. Esblygiad v Big Bang (dim addysg am esblygiad yn Saudi Arabia, Twrci a nifer o daleithiau y ‘</a:t>
            </a:r>
            <a:r>
              <a:rPr lang="cy-GB" dirty="0" err="1"/>
              <a:t>Bible</a:t>
            </a:r>
            <a:r>
              <a:rPr lang="cy-GB" dirty="0"/>
              <a:t> Belt yn Ne UDA), hawliau hoywon – </a:t>
            </a:r>
            <a:r>
              <a:rPr lang="cy-GB" dirty="0" err="1"/>
              <a:t>Section</a:t>
            </a:r>
            <a:r>
              <a:rPr lang="cy-GB" dirty="0"/>
              <a:t> 28 yn y DU – gwahardd “unrhyw hyrwyddo bwriadol o hoywon”/</a:t>
            </a:r>
          </a:p>
          <a:p>
            <a:endParaRPr lang="cy-GB" dirty="0"/>
          </a:p>
          <a:p>
            <a:r>
              <a:rPr lang="cy-GB" dirty="0" err="1"/>
              <a:t>Explicit</a:t>
            </a:r>
            <a:r>
              <a:rPr lang="cy-GB" dirty="0"/>
              <a:t> – </a:t>
            </a:r>
            <a:r>
              <a:rPr lang="cy-GB" dirty="0" err="1"/>
              <a:t>what</a:t>
            </a:r>
            <a:r>
              <a:rPr lang="cy-GB" dirty="0"/>
              <a:t> </a:t>
            </a:r>
            <a:r>
              <a:rPr lang="cy-GB" dirty="0" err="1"/>
              <a:t>needs</a:t>
            </a:r>
            <a:r>
              <a:rPr lang="cy-GB" baseline="0" dirty="0"/>
              <a:t> to be </a:t>
            </a:r>
            <a:r>
              <a:rPr lang="cy-GB" baseline="0" dirty="0" err="1"/>
              <a:t>taught</a:t>
            </a:r>
            <a:r>
              <a:rPr lang="cy-GB" baseline="0" dirty="0"/>
              <a:t> </a:t>
            </a:r>
            <a:r>
              <a:rPr lang="cy-GB" baseline="0" dirty="0" err="1"/>
              <a:t>according</a:t>
            </a:r>
            <a:r>
              <a:rPr lang="cy-GB" baseline="0" dirty="0"/>
              <a:t> to </a:t>
            </a:r>
            <a:r>
              <a:rPr lang="cy-GB" baseline="0" dirty="0" err="1"/>
              <a:t>government</a:t>
            </a:r>
            <a:r>
              <a:rPr lang="cy-GB" baseline="0" dirty="0"/>
              <a:t> </a:t>
            </a:r>
            <a:r>
              <a:rPr lang="cy-GB" baseline="0" dirty="0" err="1"/>
              <a:t>documents</a:t>
            </a:r>
            <a:r>
              <a:rPr lang="cy-GB" baseline="0" dirty="0"/>
              <a:t>, the </a:t>
            </a:r>
            <a:r>
              <a:rPr lang="cy-GB" baseline="0" dirty="0" err="1"/>
              <a:t>things</a:t>
            </a:r>
            <a:r>
              <a:rPr lang="cy-GB" baseline="0" dirty="0"/>
              <a:t> </a:t>
            </a:r>
            <a:r>
              <a:rPr lang="cy-GB" baseline="0" dirty="0" err="1"/>
              <a:t>you</a:t>
            </a:r>
            <a:r>
              <a:rPr lang="cy-GB" baseline="0" dirty="0"/>
              <a:t> </a:t>
            </a:r>
            <a:r>
              <a:rPr lang="cy-GB" baseline="0" dirty="0" err="1"/>
              <a:t>use</a:t>
            </a:r>
            <a:r>
              <a:rPr lang="cy-GB" baseline="0" dirty="0"/>
              <a:t> to plan </a:t>
            </a:r>
            <a:r>
              <a:rPr lang="cy-GB" baseline="0" dirty="0" err="1"/>
              <a:t>your</a:t>
            </a:r>
            <a:r>
              <a:rPr lang="cy-GB" baseline="0" dirty="0"/>
              <a:t> </a:t>
            </a:r>
            <a:r>
              <a:rPr lang="cy-GB" baseline="0" dirty="0" err="1"/>
              <a:t>lessons</a:t>
            </a:r>
            <a:r>
              <a:rPr lang="cy-GB" baseline="0" dirty="0"/>
              <a:t>, </a:t>
            </a:r>
            <a:r>
              <a:rPr lang="cy-GB" baseline="0" dirty="0" err="1"/>
              <a:t>for</a:t>
            </a:r>
            <a:r>
              <a:rPr lang="cy-GB" baseline="0" dirty="0"/>
              <a:t> </a:t>
            </a:r>
            <a:r>
              <a:rPr lang="cy-GB" baseline="0" dirty="0" err="1"/>
              <a:t>example</a:t>
            </a:r>
            <a:r>
              <a:rPr lang="cy-GB" baseline="0" dirty="0"/>
              <a:t>.</a:t>
            </a:r>
          </a:p>
          <a:p>
            <a:r>
              <a:rPr lang="cy-GB" baseline="0" dirty="0" err="1"/>
              <a:t>Implicit</a:t>
            </a:r>
            <a:r>
              <a:rPr lang="cy-GB" baseline="0" dirty="0"/>
              <a:t> – the </a:t>
            </a:r>
            <a:r>
              <a:rPr lang="cy-GB" baseline="0" dirty="0" err="1"/>
              <a:t>things</a:t>
            </a:r>
            <a:r>
              <a:rPr lang="cy-GB" baseline="0" dirty="0"/>
              <a:t> </a:t>
            </a:r>
            <a:r>
              <a:rPr lang="cy-GB" baseline="0" dirty="0" err="1"/>
              <a:t>pupils</a:t>
            </a:r>
            <a:r>
              <a:rPr lang="cy-GB" baseline="0" dirty="0"/>
              <a:t> </a:t>
            </a:r>
            <a:r>
              <a:rPr lang="cy-GB" baseline="0" dirty="0" err="1"/>
              <a:t>learn</a:t>
            </a:r>
            <a:r>
              <a:rPr lang="cy-GB" baseline="0" dirty="0"/>
              <a:t> </a:t>
            </a:r>
            <a:r>
              <a:rPr lang="cy-GB" baseline="0" dirty="0" err="1"/>
              <a:t>from</a:t>
            </a:r>
            <a:r>
              <a:rPr lang="cy-GB" baseline="0" dirty="0"/>
              <a:t> </a:t>
            </a:r>
            <a:r>
              <a:rPr lang="cy-GB" baseline="0" dirty="0" err="1"/>
              <a:t>teachers</a:t>
            </a:r>
            <a:r>
              <a:rPr lang="cy-GB" baseline="0" dirty="0"/>
              <a:t>’ </a:t>
            </a:r>
            <a:r>
              <a:rPr lang="cy-GB" baseline="0" dirty="0" err="1"/>
              <a:t>attitudes</a:t>
            </a:r>
            <a:r>
              <a:rPr lang="cy-GB" baseline="0" dirty="0"/>
              <a:t> </a:t>
            </a:r>
            <a:r>
              <a:rPr lang="cy-GB" baseline="0" dirty="0" err="1"/>
              <a:t>and</a:t>
            </a:r>
            <a:r>
              <a:rPr lang="cy-GB" baseline="0" dirty="0"/>
              <a:t> </a:t>
            </a:r>
            <a:r>
              <a:rPr lang="cy-GB" baseline="0" dirty="0" err="1"/>
              <a:t>values</a:t>
            </a:r>
            <a:r>
              <a:rPr lang="cy-GB" baseline="0" dirty="0"/>
              <a:t> </a:t>
            </a:r>
            <a:r>
              <a:rPr lang="cy-GB" baseline="0" dirty="0" err="1"/>
              <a:t>and</a:t>
            </a:r>
            <a:r>
              <a:rPr lang="cy-GB" baseline="0" dirty="0"/>
              <a:t> the </a:t>
            </a:r>
            <a:r>
              <a:rPr lang="cy-GB" baseline="0" dirty="0" err="1"/>
              <a:t>school’s</a:t>
            </a:r>
            <a:r>
              <a:rPr lang="cy-GB" baseline="0" dirty="0"/>
              <a:t> </a:t>
            </a:r>
            <a:r>
              <a:rPr lang="cy-GB" baseline="0" dirty="0" err="1"/>
              <a:t>environment</a:t>
            </a:r>
            <a:r>
              <a:rPr lang="cy-GB" baseline="0" dirty="0"/>
              <a:t>, </a:t>
            </a:r>
            <a:r>
              <a:rPr lang="cy-GB" baseline="0" dirty="0" err="1"/>
              <a:t>lessons</a:t>
            </a:r>
            <a:r>
              <a:rPr lang="cy-GB" baseline="0" dirty="0"/>
              <a:t> </a:t>
            </a:r>
            <a:r>
              <a:rPr lang="cy-GB" baseline="0" dirty="0" err="1"/>
              <a:t>that</a:t>
            </a:r>
            <a:r>
              <a:rPr lang="cy-GB" baseline="0" dirty="0"/>
              <a:t> </a:t>
            </a:r>
            <a:r>
              <a:rPr lang="cy-GB" baseline="0" dirty="0" err="1"/>
              <a:t>arise</a:t>
            </a:r>
            <a:r>
              <a:rPr lang="cy-GB" baseline="0" dirty="0"/>
              <a:t> </a:t>
            </a:r>
            <a:r>
              <a:rPr lang="cy-GB" baseline="0" dirty="0" err="1"/>
              <a:t>unintentionally</a:t>
            </a:r>
            <a:r>
              <a:rPr lang="cy-GB" baseline="0" dirty="0"/>
              <a:t>, </a:t>
            </a:r>
            <a:r>
              <a:rPr lang="cy-GB" baseline="0" dirty="0" err="1"/>
              <a:t>e.g</a:t>
            </a:r>
            <a:r>
              <a:rPr lang="cy-GB" baseline="0" dirty="0"/>
              <a:t>. </a:t>
            </a:r>
            <a:r>
              <a:rPr lang="cy-GB" baseline="0" dirty="0" err="1"/>
              <a:t>Enthusiasm</a:t>
            </a:r>
            <a:r>
              <a:rPr lang="cy-GB" baseline="0" dirty="0"/>
              <a:t> </a:t>
            </a:r>
            <a:r>
              <a:rPr lang="cy-GB" baseline="0" dirty="0" err="1"/>
              <a:t>towards</a:t>
            </a:r>
            <a:r>
              <a:rPr lang="cy-GB" baseline="0" dirty="0"/>
              <a:t> </a:t>
            </a:r>
            <a:r>
              <a:rPr lang="cy-GB" baseline="0" dirty="0" err="1"/>
              <a:t>teaching</a:t>
            </a:r>
            <a:r>
              <a:rPr lang="cy-GB" baseline="0" dirty="0"/>
              <a:t> </a:t>
            </a:r>
            <a:r>
              <a:rPr lang="cy-GB" baseline="0" dirty="0" err="1"/>
              <a:t>and</a:t>
            </a:r>
            <a:r>
              <a:rPr lang="cy-GB" baseline="0" dirty="0"/>
              <a:t> </a:t>
            </a:r>
            <a:r>
              <a:rPr lang="cy-GB" baseline="0" dirty="0" err="1"/>
              <a:t>learning</a:t>
            </a:r>
            <a:r>
              <a:rPr lang="cy-GB" baseline="0" dirty="0"/>
              <a:t>, a </a:t>
            </a:r>
            <a:r>
              <a:rPr lang="cy-GB" baseline="0" dirty="0" err="1"/>
              <a:t>supportive</a:t>
            </a:r>
            <a:r>
              <a:rPr lang="cy-GB" baseline="0" dirty="0"/>
              <a:t> </a:t>
            </a:r>
            <a:r>
              <a:rPr lang="cy-GB" baseline="0" dirty="0" err="1"/>
              <a:t>environment</a:t>
            </a:r>
            <a:r>
              <a:rPr lang="cy-GB" baseline="0" dirty="0"/>
              <a:t> (the </a:t>
            </a:r>
            <a:r>
              <a:rPr lang="cy-GB" baseline="0" dirty="0" err="1"/>
              <a:t>unintended</a:t>
            </a:r>
            <a:r>
              <a:rPr lang="cy-GB" baseline="0" dirty="0"/>
              <a:t> </a:t>
            </a:r>
            <a:r>
              <a:rPr lang="cy-GB" baseline="0" dirty="0" err="1"/>
              <a:t>curriculum</a:t>
            </a:r>
            <a:r>
              <a:rPr lang="cy-GB" baseline="0" dirty="0"/>
              <a:t>).</a:t>
            </a:r>
          </a:p>
          <a:p>
            <a:r>
              <a:rPr lang="cy-GB" baseline="0" dirty="0" err="1"/>
              <a:t>Hidden</a:t>
            </a:r>
            <a:r>
              <a:rPr lang="cy-GB" baseline="0" dirty="0"/>
              <a:t> – </a:t>
            </a:r>
            <a:r>
              <a:rPr lang="cy-GB" baseline="0" dirty="0" err="1"/>
              <a:t>principles</a:t>
            </a:r>
            <a:r>
              <a:rPr lang="cy-GB" baseline="0" dirty="0"/>
              <a:t> </a:t>
            </a:r>
            <a:r>
              <a:rPr lang="cy-GB" baseline="0" dirty="0" err="1"/>
              <a:t>that</a:t>
            </a:r>
            <a:r>
              <a:rPr lang="cy-GB" baseline="0" dirty="0"/>
              <a:t> </a:t>
            </a:r>
            <a:r>
              <a:rPr lang="cy-GB" baseline="0" dirty="0" err="1"/>
              <a:t>are</a:t>
            </a:r>
            <a:r>
              <a:rPr lang="cy-GB" baseline="0" dirty="0"/>
              <a:t> </a:t>
            </a:r>
            <a:r>
              <a:rPr lang="cy-GB" baseline="0" dirty="0" err="1"/>
              <a:t>taught</a:t>
            </a:r>
            <a:r>
              <a:rPr lang="cy-GB" baseline="0" dirty="0"/>
              <a:t> </a:t>
            </a:r>
            <a:r>
              <a:rPr lang="cy-GB" baseline="0" dirty="0" err="1"/>
              <a:t>such</a:t>
            </a:r>
            <a:r>
              <a:rPr lang="cy-GB" baseline="0" dirty="0"/>
              <a:t> as </a:t>
            </a:r>
            <a:r>
              <a:rPr lang="cy-GB" baseline="0" dirty="0" err="1"/>
              <a:t>behaviour</a:t>
            </a:r>
            <a:r>
              <a:rPr lang="cy-GB" baseline="0" dirty="0"/>
              <a:t>, </a:t>
            </a:r>
            <a:r>
              <a:rPr lang="cy-GB" baseline="0" dirty="0" err="1"/>
              <a:t>effort</a:t>
            </a:r>
            <a:r>
              <a:rPr lang="cy-GB" baseline="0" dirty="0"/>
              <a:t>, </a:t>
            </a:r>
            <a:r>
              <a:rPr lang="cy-GB" baseline="0" dirty="0" err="1"/>
              <a:t>completion</a:t>
            </a:r>
            <a:r>
              <a:rPr lang="cy-GB" baseline="0" dirty="0"/>
              <a:t> of </a:t>
            </a:r>
            <a:r>
              <a:rPr lang="cy-GB" baseline="0" dirty="0" err="1"/>
              <a:t>tasks</a:t>
            </a:r>
            <a:r>
              <a:rPr lang="cy-GB" baseline="0" dirty="0"/>
              <a:t>, </a:t>
            </a:r>
            <a:r>
              <a:rPr lang="cy-GB" baseline="0" dirty="0" err="1"/>
              <a:t>collaboration</a:t>
            </a:r>
            <a:r>
              <a:rPr lang="cy-GB" baseline="0" dirty="0"/>
              <a:t>, </a:t>
            </a:r>
            <a:r>
              <a:rPr lang="cy-GB" baseline="0" dirty="0" err="1"/>
              <a:t>punctuality</a:t>
            </a:r>
            <a:r>
              <a:rPr lang="cy-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a:t>Excluded</a:t>
            </a:r>
            <a:r>
              <a:rPr lang="cy-GB" baseline="0" dirty="0"/>
              <a:t> – </a:t>
            </a:r>
            <a:r>
              <a:rPr lang="cy-GB" baseline="0" dirty="0" err="1"/>
              <a:t>things</a:t>
            </a:r>
            <a:r>
              <a:rPr lang="cy-GB" baseline="0" dirty="0"/>
              <a:t> </a:t>
            </a:r>
            <a:r>
              <a:rPr lang="cy-GB" baseline="0" dirty="0" err="1"/>
              <a:t>that</a:t>
            </a:r>
            <a:r>
              <a:rPr lang="cy-GB" baseline="0" dirty="0"/>
              <a:t> </a:t>
            </a:r>
            <a:r>
              <a:rPr lang="cy-GB" baseline="0" dirty="0" err="1"/>
              <a:t>don’t</a:t>
            </a:r>
            <a:r>
              <a:rPr lang="cy-GB" baseline="0" dirty="0"/>
              <a:t> </a:t>
            </a:r>
            <a:r>
              <a:rPr lang="cy-GB" baseline="0" dirty="0" err="1"/>
              <a:t>get</a:t>
            </a:r>
            <a:r>
              <a:rPr lang="cy-GB" baseline="0" dirty="0"/>
              <a:t> </a:t>
            </a:r>
            <a:r>
              <a:rPr lang="cy-GB" baseline="0" dirty="0" err="1"/>
              <a:t>taught</a:t>
            </a:r>
            <a:r>
              <a:rPr lang="cy-GB" baseline="0" dirty="0"/>
              <a:t>, </a:t>
            </a:r>
            <a:r>
              <a:rPr lang="cy-GB" baseline="0" dirty="0" err="1"/>
              <a:t>e.g</a:t>
            </a:r>
            <a:r>
              <a:rPr lang="cy-GB" baseline="0" dirty="0"/>
              <a:t>. </a:t>
            </a:r>
            <a:r>
              <a:rPr lang="cy-GB" baseline="0" dirty="0" err="1"/>
              <a:t>Evolution</a:t>
            </a:r>
            <a:r>
              <a:rPr lang="cy-GB" baseline="0" dirty="0"/>
              <a:t> v Big Bang (</a:t>
            </a:r>
            <a:r>
              <a:rPr lang="cy-GB" baseline="0" dirty="0" err="1"/>
              <a:t>evolution</a:t>
            </a:r>
            <a:r>
              <a:rPr lang="cy-GB" baseline="0" dirty="0"/>
              <a:t> </a:t>
            </a:r>
            <a:r>
              <a:rPr lang="cy-GB" baseline="0" dirty="0" err="1"/>
              <a:t>doesn’t</a:t>
            </a:r>
            <a:r>
              <a:rPr lang="cy-GB" baseline="0" dirty="0"/>
              <a:t> </a:t>
            </a:r>
            <a:r>
              <a:rPr lang="cy-GB" baseline="0" dirty="0" err="1"/>
              <a:t>get</a:t>
            </a:r>
            <a:r>
              <a:rPr lang="cy-GB" baseline="0" dirty="0"/>
              <a:t> </a:t>
            </a:r>
            <a:r>
              <a:rPr lang="cy-GB" baseline="0" dirty="0" err="1"/>
              <a:t>taught</a:t>
            </a:r>
            <a:r>
              <a:rPr lang="cy-GB" baseline="0" dirty="0"/>
              <a:t> i Saudi Arabia, </a:t>
            </a:r>
            <a:r>
              <a:rPr lang="cy-GB" baseline="0" dirty="0" err="1"/>
              <a:t>Turkey</a:t>
            </a:r>
            <a:r>
              <a:rPr lang="cy-GB" baseline="0" dirty="0"/>
              <a:t> </a:t>
            </a:r>
            <a:r>
              <a:rPr lang="cy-GB" baseline="0" dirty="0" err="1"/>
              <a:t>and</a:t>
            </a:r>
            <a:r>
              <a:rPr lang="cy-GB" baseline="0" dirty="0"/>
              <a:t> </a:t>
            </a:r>
            <a:r>
              <a:rPr lang="cy-GB" baseline="0" dirty="0" err="1"/>
              <a:t>many</a:t>
            </a:r>
            <a:r>
              <a:rPr lang="cy-GB" baseline="0" dirty="0"/>
              <a:t> </a:t>
            </a:r>
            <a:r>
              <a:rPr lang="cy-GB" baseline="0" dirty="0" err="1"/>
              <a:t>states</a:t>
            </a:r>
            <a:r>
              <a:rPr lang="cy-GB" baseline="0" dirty="0"/>
              <a:t> </a:t>
            </a:r>
            <a:r>
              <a:rPr lang="cy-GB" baseline="0" dirty="0" err="1"/>
              <a:t>in</a:t>
            </a:r>
            <a:r>
              <a:rPr lang="cy-GB" baseline="0" dirty="0"/>
              <a:t> the ‘</a:t>
            </a:r>
            <a:r>
              <a:rPr lang="cy-GB" baseline="0" dirty="0" err="1"/>
              <a:t>Bible</a:t>
            </a:r>
            <a:r>
              <a:rPr lang="cy-GB" baseline="0" dirty="0"/>
              <a:t> Belt’ </a:t>
            </a:r>
            <a:r>
              <a:rPr lang="cy-GB" baseline="0" dirty="0" err="1"/>
              <a:t>in</a:t>
            </a:r>
            <a:r>
              <a:rPr lang="cy-GB" baseline="0" dirty="0"/>
              <a:t> the USA), </a:t>
            </a:r>
            <a:r>
              <a:rPr lang="cy-GB" baseline="0" dirty="0" err="1"/>
              <a:t>gay</a:t>
            </a:r>
            <a:r>
              <a:rPr lang="cy-GB" baseline="0" dirty="0"/>
              <a:t> </a:t>
            </a:r>
            <a:r>
              <a:rPr lang="cy-GB" baseline="0" dirty="0" err="1"/>
              <a:t>rights</a:t>
            </a:r>
            <a:r>
              <a:rPr lang="cy-GB" baseline="0" dirty="0"/>
              <a:t> – </a:t>
            </a:r>
            <a:r>
              <a:rPr lang="cy-GB" baseline="0" dirty="0" err="1"/>
              <a:t>Section</a:t>
            </a:r>
            <a:r>
              <a:rPr lang="cy-GB" baseline="0" dirty="0"/>
              <a:t> 28 </a:t>
            </a:r>
            <a:r>
              <a:rPr lang="cy-GB" baseline="0" dirty="0" err="1"/>
              <a:t>in</a:t>
            </a:r>
            <a:r>
              <a:rPr lang="cy-GB" baseline="0" dirty="0"/>
              <a:t> the UK – </a:t>
            </a:r>
            <a:r>
              <a:rPr lang="cy-GB" baseline="0" dirty="0" err="1"/>
              <a:t>used</a:t>
            </a:r>
            <a:r>
              <a:rPr lang="cy-GB" baseline="0" dirty="0"/>
              <a:t> to ban “</a:t>
            </a:r>
            <a:r>
              <a:rPr lang="cy-GB" dirty="0"/>
              <a:t>the </a:t>
            </a:r>
            <a:r>
              <a:rPr lang="cy-GB" dirty="0" err="1"/>
              <a:t>intentional</a:t>
            </a:r>
            <a:r>
              <a:rPr lang="cy-GB" dirty="0"/>
              <a:t> </a:t>
            </a:r>
            <a:r>
              <a:rPr lang="cy-GB" dirty="0" err="1"/>
              <a:t>promotion</a:t>
            </a:r>
            <a:r>
              <a:rPr lang="cy-GB" dirty="0"/>
              <a:t> of </a:t>
            </a:r>
            <a:r>
              <a:rPr lang="cy-GB" dirty="0" err="1"/>
              <a:t>homosexuality</a:t>
            </a:r>
            <a:r>
              <a:rPr lang="cy-GB" dirty="0"/>
              <a:t>”</a:t>
            </a:r>
          </a:p>
          <a:p>
            <a:r>
              <a:rPr lang="cy-GB" baseline="0" dirty="0"/>
              <a:t>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757262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a:t>
            </a:r>
            <a:r>
              <a:rPr lang="cy-GB" dirty="0" err="1"/>
              <a:t>ol</a:t>
            </a:r>
            <a:r>
              <a:rPr lang="cy-GB" dirty="0"/>
              <a:t> dogfennau’r llywodraeth, hwn yn amlwg mewn cynlluniau gwersi myfyrwyr</a:t>
            </a:r>
          </a:p>
          <a:p>
            <a:r>
              <a:rPr lang="cy-GB" dirty="0"/>
              <a:t>Amhenodol – yr hyn mae disgyblion yn dysgu o agweddau athrawon ac amgylchedd</a:t>
            </a:r>
            <a:r>
              <a:rPr lang="cy-GB" baseline="0" dirty="0"/>
              <a:t> yr</a:t>
            </a:r>
            <a:r>
              <a:rPr lang="cy-GB" dirty="0"/>
              <a:t> ysgol, gwersi sy’n codi yn anfwriadol e.e. brwdfrydedd at ddysgu, awyrgylch gefnogol (the </a:t>
            </a:r>
            <a:r>
              <a:rPr lang="cy-GB" dirty="0" err="1"/>
              <a:t>unintended</a:t>
            </a:r>
            <a:r>
              <a:rPr lang="cy-GB" dirty="0"/>
              <a:t> </a:t>
            </a:r>
            <a:r>
              <a:rPr lang="cy-GB" dirty="0" err="1"/>
              <a:t>curriculum</a:t>
            </a:r>
            <a:r>
              <a:rPr lang="cy-GB" dirty="0"/>
              <a:t>)</a:t>
            </a:r>
          </a:p>
          <a:p>
            <a:r>
              <a:rPr lang="cy-GB" dirty="0"/>
              <a:t>Cudd – egwyddorion sy’n cael eu dysgu fel ymddygiad, ymdrechu, cwblhau tasgau, cydweithio, prydlondeb...</a:t>
            </a:r>
          </a:p>
          <a:p>
            <a:r>
              <a:rPr lang="cy-GB" dirty="0" err="1"/>
              <a:t>Gwaharddiedig</a:t>
            </a:r>
            <a:r>
              <a:rPr lang="cy-GB" dirty="0"/>
              <a:t> – ddim yn cael dysgu e.e. Esblygiad v Big Bang (dim addysg am esblygiad yn Saudi Arabia, Twrci a nifer o daleithiau y ‘</a:t>
            </a:r>
            <a:r>
              <a:rPr lang="cy-GB" dirty="0" err="1"/>
              <a:t>Bible</a:t>
            </a:r>
            <a:r>
              <a:rPr lang="cy-GB" dirty="0"/>
              <a:t> Belt yn Ne UDA), hawliau hoywon – </a:t>
            </a:r>
            <a:r>
              <a:rPr lang="cy-GB" dirty="0" err="1"/>
              <a:t>Section</a:t>
            </a:r>
            <a:r>
              <a:rPr lang="cy-GB" dirty="0"/>
              <a:t> 28 yn y DU – gwahardd “unrhyw hyrwyddo bwriadol o hoywon”/</a:t>
            </a:r>
          </a:p>
          <a:p>
            <a:endParaRPr lang="cy-GB" dirty="0"/>
          </a:p>
          <a:p>
            <a:r>
              <a:rPr lang="cy-GB" dirty="0" err="1"/>
              <a:t>Explicit</a:t>
            </a:r>
            <a:r>
              <a:rPr lang="cy-GB" dirty="0"/>
              <a:t> – </a:t>
            </a:r>
            <a:r>
              <a:rPr lang="cy-GB" dirty="0" err="1"/>
              <a:t>what</a:t>
            </a:r>
            <a:r>
              <a:rPr lang="cy-GB" dirty="0"/>
              <a:t> </a:t>
            </a:r>
            <a:r>
              <a:rPr lang="cy-GB" dirty="0" err="1"/>
              <a:t>needs</a:t>
            </a:r>
            <a:r>
              <a:rPr lang="cy-GB" baseline="0" dirty="0"/>
              <a:t> to be </a:t>
            </a:r>
            <a:r>
              <a:rPr lang="cy-GB" baseline="0" dirty="0" err="1"/>
              <a:t>taught</a:t>
            </a:r>
            <a:r>
              <a:rPr lang="cy-GB" baseline="0" dirty="0"/>
              <a:t> </a:t>
            </a:r>
            <a:r>
              <a:rPr lang="cy-GB" baseline="0" dirty="0" err="1"/>
              <a:t>according</a:t>
            </a:r>
            <a:r>
              <a:rPr lang="cy-GB" baseline="0" dirty="0"/>
              <a:t> to </a:t>
            </a:r>
            <a:r>
              <a:rPr lang="cy-GB" baseline="0" dirty="0" err="1"/>
              <a:t>government</a:t>
            </a:r>
            <a:r>
              <a:rPr lang="cy-GB" baseline="0" dirty="0"/>
              <a:t> </a:t>
            </a:r>
            <a:r>
              <a:rPr lang="cy-GB" baseline="0" dirty="0" err="1"/>
              <a:t>documents</a:t>
            </a:r>
            <a:r>
              <a:rPr lang="cy-GB" baseline="0" dirty="0"/>
              <a:t>, the </a:t>
            </a:r>
            <a:r>
              <a:rPr lang="cy-GB" baseline="0" dirty="0" err="1"/>
              <a:t>things</a:t>
            </a:r>
            <a:r>
              <a:rPr lang="cy-GB" baseline="0" dirty="0"/>
              <a:t> </a:t>
            </a:r>
            <a:r>
              <a:rPr lang="cy-GB" baseline="0" dirty="0" err="1"/>
              <a:t>you</a:t>
            </a:r>
            <a:r>
              <a:rPr lang="cy-GB" baseline="0" dirty="0"/>
              <a:t> </a:t>
            </a:r>
            <a:r>
              <a:rPr lang="cy-GB" baseline="0" dirty="0" err="1"/>
              <a:t>use</a:t>
            </a:r>
            <a:r>
              <a:rPr lang="cy-GB" baseline="0" dirty="0"/>
              <a:t> to plan </a:t>
            </a:r>
            <a:r>
              <a:rPr lang="cy-GB" baseline="0" dirty="0" err="1"/>
              <a:t>your</a:t>
            </a:r>
            <a:r>
              <a:rPr lang="cy-GB" baseline="0" dirty="0"/>
              <a:t> </a:t>
            </a:r>
            <a:r>
              <a:rPr lang="cy-GB" baseline="0" dirty="0" err="1"/>
              <a:t>lessons</a:t>
            </a:r>
            <a:r>
              <a:rPr lang="cy-GB" baseline="0" dirty="0"/>
              <a:t>, </a:t>
            </a:r>
            <a:r>
              <a:rPr lang="cy-GB" baseline="0" dirty="0" err="1"/>
              <a:t>for</a:t>
            </a:r>
            <a:r>
              <a:rPr lang="cy-GB" baseline="0" dirty="0"/>
              <a:t> </a:t>
            </a:r>
            <a:r>
              <a:rPr lang="cy-GB" baseline="0" dirty="0" err="1"/>
              <a:t>example</a:t>
            </a:r>
            <a:r>
              <a:rPr lang="cy-GB" baseline="0" dirty="0"/>
              <a:t>.</a:t>
            </a:r>
          </a:p>
          <a:p>
            <a:r>
              <a:rPr lang="cy-GB" baseline="0" dirty="0" err="1"/>
              <a:t>Implicit</a:t>
            </a:r>
            <a:r>
              <a:rPr lang="cy-GB" baseline="0" dirty="0"/>
              <a:t> – the </a:t>
            </a:r>
            <a:r>
              <a:rPr lang="cy-GB" baseline="0" dirty="0" err="1"/>
              <a:t>things</a:t>
            </a:r>
            <a:r>
              <a:rPr lang="cy-GB" baseline="0" dirty="0"/>
              <a:t> </a:t>
            </a:r>
            <a:r>
              <a:rPr lang="cy-GB" baseline="0" dirty="0" err="1"/>
              <a:t>pupils</a:t>
            </a:r>
            <a:r>
              <a:rPr lang="cy-GB" baseline="0" dirty="0"/>
              <a:t> </a:t>
            </a:r>
            <a:r>
              <a:rPr lang="cy-GB" baseline="0" dirty="0" err="1"/>
              <a:t>learn</a:t>
            </a:r>
            <a:r>
              <a:rPr lang="cy-GB" baseline="0" dirty="0"/>
              <a:t> </a:t>
            </a:r>
            <a:r>
              <a:rPr lang="cy-GB" baseline="0" dirty="0" err="1"/>
              <a:t>from</a:t>
            </a:r>
            <a:r>
              <a:rPr lang="cy-GB" baseline="0" dirty="0"/>
              <a:t> </a:t>
            </a:r>
            <a:r>
              <a:rPr lang="cy-GB" baseline="0" dirty="0" err="1"/>
              <a:t>teachers</a:t>
            </a:r>
            <a:r>
              <a:rPr lang="cy-GB" baseline="0" dirty="0"/>
              <a:t>’ </a:t>
            </a:r>
            <a:r>
              <a:rPr lang="cy-GB" baseline="0" dirty="0" err="1"/>
              <a:t>attitudes</a:t>
            </a:r>
            <a:r>
              <a:rPr lang="cy-GB" baseline="0" dirty="0"/>
              <a:t> </a:t>
            </a:r>
            <a:r>
              <a:rPr lang="cy-GB" baseline="0" dirty="0" err="1"/>
              <a:t>and</a:t>
            </a:r>
            <a:r>
              <a:rPr lang="cy-GB" baseline="0" dirty="0"/>
              <a:t> </a:t>
            </a:r>
            <a:r>
              <a:rPr lang="cy-GB" baseline="0" dirty="0" err="1"/>
              <a:t>values</a:t>
            </a:r>
            <a:r>
              <a:rPr lang="cy-GB" baseline="0" dirty="0"/>
              <a:t> </a:t>
            </a:r>
            <a:r>
              <a:rPr lang="cy-GB" baseline="0" dirty="0" err="1"/>
              <a:t>and</a:t>
            </a:r>
            <a:r>
              <a:rPr lang="cy-GB" baseline="0" dirty="0"/>
              <a:t> the </a:t>
            </a:r>
            <a:r>
              <a:rPr lang="cy-GB" baseline="0" dirty="0" err="1"/>
              <a:t>school’s</a:t>
            </a:r>
            <a:r>
              <a:rPr lang="cy-GB" baseline="0" dirty="0"/>
              <a:t> </a:t>
            </a:r>
            <a:r>
              <a:rPr lang="cy-GB" baseline="0" dirty="0" err="1"/>
              <a:t>environment</a:t>
            </a:r>
            <a:r>
              <a:rPr lang="cy-GB" baseline="0" dirty="0"/>
              <a:t>, </a:t>
            </a:r>
            <a:r>
              <a:rPr lang="cy-GB" baseline="0" dirty="0" err="1"/>
              <a:t>lessons</a:t>
            </a:r>
            <a:r>
              <a:rPr lang="cy-GB" baseline="0" dirty="0"/>
              <a:t> </a:t>
            </a:r>
            <a:r>
              <a:rPr lang="cy-GB" baseline="0" dirty="0" err="1"/>
              <a:t>that</a:t>
            </a:r>
            <a:r>
              <a:rPr lang="cy-GB" baseline="0" dirty="0"/>
              <a:t> </a:t>
            </a:r>
            <a:r>
              <a:rPr lang="cy-GB" baseline="0" dirty="0" err="1"/>
              <a:t>arise</a:t>
            </a:r>
            <a:r>
              <a:rPr lang="cy-GB" baseline="0" dirty="0"/>
              <a:t> </a:t>
            </a:r>
            <a:r>
              <a:rPr lang="cy-GB" baseline="0" dirty="0" err="1"/>
              <a:t>unintentionally</a:t>
            </a:r>
            <a:r>
              <a:rPr lang="cy-GB" baseline="0" dirty="0"/>
              <a:t>, </a:t>
            </a:r>
            <a:r>
              <a:rPr lang="cy-GB" baseline="0" dirty="0" err="1"/>
              <a:t>e.g</a:t>
            </a:r>
            <a:r>
              <a:rPr lang="cy-GB" baseline="0" dirty="0"/>
              <a:t>. </a:t>
            </a:r>
            <a:r>
              <a:rPr lang="cy-GB" baseline="0" dirty="0" err="1"/>
              <a:t>Enthusiasm</a:t>
            </a:r>
            <a:r>
              <a:rPr lang="cy-GB" baseline="0" dirty="0"/>
              <a:t> </a:t>
            </a:r>
            <a:r>
              <a:rPr lang="cy-GB" baseline="0" dirty="0" err="1"/>
              <a:t>towards</a:t>
            </a:r>
            <a:r>
              <a:rPr lang="cy-GB" baseline="0" dirty="0"/>
              <a:t> </a:t>
            </a:r>
            <a:r>
              <a:rPr lang="cy-GB" baseline="0" dirty="0" err="1"/>
              <a:t>teaching</a:t>
            </a:r>
            <a:r>
              <a:rPr lang="cy-GB" baseline="0" dirty="0"/>
              <a:t> </a:t>
            </a:r>
            <a:r>
              <a:rPr lang="cy-GB" baseline="0" dirty="0" err="1"/>
              <a:t>and</a:t>
            </a:r>
            <a:r>
              <a:rPr lang="cy-GB" baseline="0" dirty="0"/>
              <a:t> </a:t>
            </a:r>
            <a:r>
              <a:rPr lang="cy-GB" baseline="0" dirty="0" err="1"/>
              <a:t>learning</a:t>
            </a:r>
            <a:r>
              <a:rPr lang="cy-GB" baseline="0" dirty="0"/>
              <a:t>, a </a:t>
            </a:r>
            <a:r>
              <a:rPr lang="cy-GB" baseline="0" dirty="0" err="1"/>
              <a:t>supportive</a:t>
            </a:r>
            <a:r>
              <a:rPr lang="cy-GB" baseline="0" dirty="0"/>
              <a:t> </a:t>
            </a:r>
            <a:r>
              <a:rPr lang="cy-GB" baseline="0" dirty="0" err="1"/>
              <a:t>environment</a:t>
            </a:r>
            <a:r>
              <a:rPr lang="cy-GB" baseline="0" dirty="0"/>
              <a:t> (the </a:t>
            </a:r>
            <a:r>
              <a:rPr lang="cy-GB" baseline="0" dirty="0" err="1"/>
              <a:t>unintended</a:t>
            </a:r>
            <a:r>
              <a:rPr lang="cy-GB" baseline="0" dirty="0"/>
              <a:t> </a:t>
            </a:r>
            <a:r>
              <a:rPr lang="cy-GB" baseline="0" dirty="0" err="1"/>
              <a:t>curriculum</a:t>
            </a:r>
            <a:r>
              <a:rPr lang="cy-GB" baseline="0" dirty="0"/>
              <a:t>).</a:t>
            </a:r>
          </a:p>
          <a:p>
            <a:r>
              <a:rPr lang="cy-GB" baseline="0" dirty="0" err="1"/>
              <a:t>Hidden</a:t>
            </a:r>
            <a:r>
              <a:rPr lang="cy-GB" baseline="0" dirty="0"/>
              <a:t> – </a:t>
            </a:r>
            <a:r>
              <a:rPr lang="cy-GB" baseline="0" dirty="0" err="1"/>
              <a:t>principles</a:t>
            </a:r>
            <a:r>
              <a:rPr lang="cy-GB" baseline="0" dirty="0"/>
              <a:t> </a:t>
            </a:r>
            <a:r>
              <a:rPr lang="cy-GB" baseline="0" dirty="0" err="1"/>
              <a:t>that</a:t>
            </a:r>
            <a:r>
              <a:rPr lang="cy-GB" baseline="0" dirty="0"/>
              <a:t> </a:t>
            </a:r>
            <a:r>
              <a:rPr lang="cy-GB" baseline="0" dirty="0" err="1"/>
              <a:t>are</a:t>
            </a:r>
            <a:r>
              <a:rPr lang="cy-GB" baseline="0" dirty="0"/>
              <a:t> </a:t>
            </a:r>
            <a:r>
              <a:rPr lang="cy-GB" baseline="0" dirty="0" err="1"/>
              <a:t>taught</a:t>
            </a:r>
            <a:r>
              <a:rPr lang="cy-GB" baseline="0" dirty="0"/>
              <a:t> </a:t>
            </a:r>
            <a:r>
              <a:rPr lang="cy-GB" baseline="0" dirty="0" err="1"/>
              <a:t>such</a:t>
            </a:r>
            <a:r>
              <a:rPr lang="cy-GB" baseline="0" dirty="0"/>
              <a:t> as </a:t>
            </a:r>
            <a:r>
              <a:rPr lang="cy-GB" baseline="0" dirty="0" err="1"/>
              <a:t>behaviour</a:t>
            </a:r>
            <a:r>
              <a:rPr lang="cy-GB" baseline="0" dirty="0"/>
              <a:t>, </a:t>
            </a:r>
            <a:r>
              <a:rPr lang="cy-GB" baseline="0" dirty="0" err="1"/>
              <a:t>effort</a:t>
            </a:r>
            <a:r>
              <a:rPr lang="cy-GB" baseline="0" dirty="0"/>
              <a:t>, </a:t>
            </a:r>
            <a:r>
              <a:rPr lang="cy-GB" baseline="0" dirty="0" err="1"/>
              <a:t>completion</a:t>
            </a:r>
            <a:r>
              <a:rPr lang="cy-GB" baseline="0" dirty="0"/>
              <a:t> of </a:t>
            </a:r>
            <a:r>
              <a:rPr lang="cy-GB" baseline="0" dirty="0" err="1"/>
              <a:t>tasks</a:t>
            </a:r>
            <a:r>
              <a:rPr lang="cy-GB" baseline="0" dirty="0"/>
              <a:t>, </a:t>
            </a:r>
            <a:r>
              <a:rPr lang="cy-GB" baseline="0" dirty="0" err="1"/>
              <a:t>collaboration</a:t>
            </a:r>
            <a:r>
              <a:rPr lang="cy-GB" baseline="0" dirty="0"/>
              <a:t>, </a:t>
            </a:r>
            <a:r>
              <a:rPr lang="cy-GB" baseline="0" dirty="0" err="1"/>
              <a:t>punctuality</a:t>
            </a:r>
            <a:r>
              <a:rPr lang="cy-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a:t>Excluded</a:t>
            </a:r>
            <a:r>
              <a:rPr lang="cy-GB" baseline="0" dirty="0"/>
              <a:t> – </a:t>
            </a:r>
            <a:r>
              <a:rPr lang="cy-GB" baseline="0" dirty="0" err="1"/>
              <a:t>things</a:t>
            </a:r>
            <a:r>
              <a:rPr lang="cy-GB" baseline="0" dirty="0"/>
              <a:t> </a:t>
            </a:r>
            <a:r>
              <a:rPr lang="cy-GB" baseline="0" dirty="0" err="1"/>
              <a:t>that</a:t>
            </a:r>
            <a:r>
              <a:rPr lang="cy-GB" baseline="0" dirty="0"/>
              <a:t> </a:t>
            </a:r>
            <a:r>
              <a:rPr lang="cy-GB" baseline="0" dirty="0" err="1"/>
              <a:t>don’t</a:t>
            </a:r>
            <a:r>
              <a:rPr lang="cy-GB" baseline="0" dirty="0"/>
              <a:t> </a:t>
            </a:r>
            <a:r>
              <a:rPr lang="cy-GB" baseline="0" dirty="0" err="1"/>
              <a:t>get</a:t>
            </a:r>
            <a:r>
              <a:rPr lang="cy-GB" baseline="0" dirty="0"/>
              <a:t> </a:t>
            </a:r>
            <a:r>
              <a:rPr lang="cy-GB" baseline="0" dirty="0" err="1"/>
              <a:t>taught</a:t>
            </a:r>
            <a:r>
              <a:rPr lang="cy-GB" baseline="0" dirty="0"/>
              <a:t>, </a:t>
            </a:r>
            <a:r>
              <a:rPr lang="cy-GB" baseline="0" dirty="0" err="1"/>
              <a:t>e.g</a:t>
            </a:r>
            <a:r>
              <a:rPr lang="cy-GB" baseline="0" dirty="0"/>
              <a:t>. </a:t>
            </a:r>
            <a:r>
              <a:rPr lang="cy-GB" baseline="0" dirty="0" err="1"/>
              <a:t>Evolution</a:t>
            </a:r>
            <a:r>
              <a:rPr lang="cy-GB" baseline="0" dirty="0"/>
              <a:t> v Big Bang (</a:t>
            </a:r>
            <a:r>
              <a:rPr lang="cy-GB" baseline="0" dirty="0" err="1"/>
              <a:t>evolution</a:t>
            </a:r>
            <a:r>
              <a:rPr lang="cy-GB" baseline="0" dirty="0"/>
              <a:t> </a:t>
            </a:r>
            <a:r>
              <a:rPr lang="cy-GB" baseline="0" dirty="0" err="1"/>
              <a:t>doesn’t</a:t>
            </a:r>
            <a:r>
              <a:rPr lang="cy-GB" baseline="0" dirty="0"/>
              <a:t> </a:t>
            </a:r>
            <a:r>
              <a:rPr lang="cy-GB" baseline="0" dirty="0" err="1"/>
              <a:t>get</a:t>
            </a:r>
            <a:r>
              <a:rPr lang="cy-GB" baseline="0" dirty="0"/>
              <a:t> </a:t>
            </a:r>
            <a:r>
              <a:rPr lang="cy-GB" baseline="0" dirty="0" err="1"/>
              <a:t>taught</a:t>
            </a:r>
            <a:r>
              <a:rPr lang="cy-GB" baseline="0" dirty="0"/>
              <a:t> i Saudi Arabia, </a:t>
            </a:r>
            <a:r>
              <a:rPr lang="cy-GB" baseline="0" dirty="0" err="1"/>
              <a:t>Turkey</a:t>
            </a:r>
            <a:r>
              <a:rPr lang="cy-GB" baseline="0" dirty="0"/>
              <a:t> </a:t>
            </a:r>
            <a:r>
              <a:rPr lang="cy-GB" baseline="0" dirty="0" err="1"/>
              <a:t>and</a:t>
            </a:r>
            <a:r>
              <a:rPr lang="cy-GB" baseline="0" dirty="0"/>
              <a:t> </a:t>
            </a:r>
            <a:r>
              <a:rPr lang="cy-GB" baseline="0" dirty="0" err="1"/>
              <a:t>many</a:t>
            </a:r>
            <a:r>
              <a:rPr lang="cy-GB" baseline="0" dirty="0"/>
              <a:t> </a:t>
            </a:r>
            <a:r>
              <a:rPr lang="cy-GB" baseline="0" dirty="0" err="1"/>
              <a:t>states</a:t>
            </a:r>
            <a:r>
              <a:rPr lang="cy-GB" baseline="0" dirty="0"/>
              <a:t> </a:t>
            </a:r>
            <a:r>
              <a:rPr lang="cy-GB" baseline="0" dirty="0" err="1"/>
              <a:t>in</a:t>
            </a:r>
            <a:r>
              <a:rPr lang="cy-GB" baseline="0" dirty="0"/>
              <a:t> the ‘</a:t>
            </a:r>
            <a:r>
              <a:rPr lang="cy-GB" baseline="0" dirty="0" err="1"/>
              <a:t>Bible</a:t>
            </a:r>
            <a:r>
              <a:rPr lang="cy-GB" baseline="0" dirty="0"/>
              <a:t> Belt’ </a:t>
            </a:r>
            <a:r>
              <a:rPr lang="cy-GB" baseline="0" dirty="0" err="1"/>
              <a:t>in</a:t>
            </a:r>
            <a:r>
              <a:rPr lang="cy-GB" baseline="0" dirty="0"/>
              <a:t> the USA), </a:t>
            </a:r>
            <a:r>
              <a:rPr lang="cy-GB" baseline="0" dirty="0" err="1"/>
              <a:t>gay</a:t>
            </a:r>
            <a:r>
              <a:rPr lang="cy-GB" baseline="0" dirty="0"/>
              <a:t> </a:t>
            </a:r>
            <a:r>
              <a:rPr lang="cy-GB" baseline="0" dirty="0" err="1"/>
              <a:t>rights</a:t>
            </a:r>
            <a:r>
              <a:rPr lang="cy-GB" baseline="0" dirty="0"/>
              <a:t> – </a:t>
            </a:r>
            <a:r>
              <a:rPr lang="cy-GB" baseline="0" dirty="0" err="1"/>
              <a:t>Section</a:t>
            </a:r>
            <a:r>
              <a:rPr lang="cy-GB" baseline="0" dirty="0"/>
              <a:t> 28 </a:t>
            </a:r>
            <a:r>
              <a:rPr lang="cy-GB" baseline="0" dirty="0" err="1"/>
              <a:t>in</a:t>
            </a:r>
            <a:r>
              <a:rPr lang="cy-GB" baseline="0" dirty="0"/>
              <a:t> the UK – </a:t>
            </a:r>
            <a:r>
              <a:rPr lang="cy-GB" baseline="0" dirty="0" err="1"/>
              <a:t>used</a:t>
            </a:r>
            <a:r>
              <a:rPr lang="cy-GB" baseline="0" dirty="0"/>
              <a:t> to ban “</a:t>
            </a:r>
            <a:r>
              <a:rPr lang="cy-GB" dirty="0"/>
              <a:t>the </a:t>
            </a:r>
            <a:r>
              <a:rPr lang="cy-GB" dirty="0" err="1"/>
              <a:t>intentional</a:t>
            </a:r>
            <a:r>
              <a:rPr lang="cy-GB" dirty="0"/>
              <a:t> </a:t>
            </a:r>
            <a:r>
              <a:rPr lang="cy-GB" dirty="0" err="1"/>
              <a:t>promotion</a:t>
            </a:r>
            <a:r>
              <a:rPr lang="cy-GB" dirty="0"/>
              <a:t> of </a:t>
            </a:r>
            <a:r>
              <a:rPr lang="cy-GB" dirty="0" err="1"/>
              <a:t>homosexuality</a:t>
            </a:r>
            <a:r>
              <a:rPr lang="cy-GB" dirty="0"/>
              <a:t>”</a:t>
            </a:r>
          </a:p>
          <a:p>
            <a:r>
              <a:rPr lang="cy-GB" baseline="0" dirty="0"/>
              <a:t>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921377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Penodol – yr hyn sydd angen dysgu yn </a:t>
            </a:r>
            <a:r>
              <a:rPr lang="cy-GB" dirty="0" err="1"/>
              <a:t>ol</a:t>
            </a:r>
            <a:r>
              <a:rPr lang="cy-GB" dirty="0"/>
              <a:t> dogfennau’r llywodraeth, hwn yn amlwg mewn cynlluniau gwersi myfyrwyr</a:t>
            </a:r>
          </a:p>
          <a:p>
            <a:r>
              <a:rPr lang="cy-GB" dirty="0"/>
              <a:t>Amhenodol – yr hyn mae disgyblion yn dysgu o agweddau athrawon ac amgylchedd</a:t>
            </a:r>
            <a:r>
              <a:rPr lang="cy-GB" baseline="0" dirty="0"/>
              <a:t> yr</a:t>
            </a:r>
            <a:r>
              <a:rPr lang="cy-GB" dirty="0"/>
              <a:t> ysgol, gwersi sy’n codi yn anfwriadol e.e. brwdfrydedd at ddysgu, awyrgylch gefnogol (the </a:t>
            </a:r>
            <a:r>
              <a:rPr lang="cy-GB" dirty="0" err="1"/>
              <a:t>unintended</a:t>
            </a:r>
            <a:r>
              <a:rPr lang="cy-GB" dirty="0"/>
              <a:t> </a:t>
            </a:r>
            <a:r>
              <a:rPr lang="cy-GB" dirty="0" err="1"/>
              <a:t>curriculum</a:t>
            </a:r>
            <a:r>
              <a:rPr lang="cy-GB" dirty="0"/>
              <a:t>)</a:t>
            </a:r>
          </a:p>
          <a:p>
            <a:r>
              <a:rPr lang="cy-GB" dirty="0"/>
              <a:t>Cudd – egwyddorion sy’n cael eu dysgu fel ymddygiad, ymdrechu, cwblhau tasgau, cydweithio, prydlondeb...</a:t>
            </a:r>
          </a:p>
          <a:p>
            <a:r>
              <a:rPr lang="cy-GB" dirty="0" err="1"/>
              <a:t>Gwaharddiedig</a:t>
            </a:r>
            <a:r>
              <a:rPr lang="cy-GB" dirty="0"/>
              <a:t> – ddim yn cael dysgu e.e. Esblygiad v Big Bang (dim addysg am esblygiad yn Saudi Arabia, Twrci a nifer o daleithiau y ‘</a:t>
            </a:r>
            <a:r>
              <a:rPr lang="cy-GB" dirty="0" err="1"/>
              <a:t>Bible</a:t>
            </a:r>
            <a:r>
              <a:rPr lang="cy-GB" dirty="0"/>
              <a:t> Belt yn Ne UDA), hawliau hoywon – </a:t>
            </a:r>
            <a:r>
              <a:rPr lang="cy-GB" dirty="0" err="1"/>
              <a:t>Section</a:t>
            </a:r>
            <a:r>
              <a:rPr lang="cy-GB" dirty="0"/>
              <a:t> 28 yn y DU – gwahardd “unrhyw hyrwyddo bwriadol o hoywon”/</a:t>
            </a:r>
          </a:p>
          <a:p>
            <a:endParaRPr lang="cy-GB" dirty="0"/>
          </a:p>
          <a:p>
            <a:r>
              <a:rPr lang="cy-GB" dirty="0" err="1"/>
              <a:t>Explicit</a:t>
            </a:r>
            <a:r>
              <a:rPr lang="cy-GB" dirty="0"/>
              <a:t> – </a:t>
            </a:r>
            <a:r>
              <a:rPr lang="cy-GB" dirty="0" err="1"/>
              <a:t>what</a:t>
            </a:r>
            <a:r>
              <a:rPr lang="cy-GB" dirty="0"/>
              <a:t> </a:t>
            </a:r>
            <a:r>
              <a:rPr lang="cy-GB" dirty="0" err="1"/>
              <a:t>needs</a:t>
            </a:r>
            <a:r>
              <a:rPr lang="cy-GB" baseline="0" dirty="0"/>
              <a:t> to be </a:t>
            </a:r>
            <a:r>
              <a:rPr lang="cy-GB" baseline="0" dirty="0" err="1"/>
              <a:t>taught</a:t>
            </a:r>
            <a:r>
              <a:rPr lang="cy-GB" baseline="0" dirty="0"/>
              <a:t> </a:t>
            </a:r>
            <a:r>
              <a:rPr lang="cy-GB" baseline="0" dirty="0" err="1"/>
              <a:t>according</a:t>
            </a:r>
            <a:r>
              <a:rPr lang="cy-GB" baseline="0" dirty="0"/>
              <a:t> to </a:t>
            </a:r>
            <a:r>
              <a:rPr lang="cy-GB" baseline="0" dirty="0" err="1"/>
              <a:t>government</a:t>
            </a:r>
            <a:r>
              <a:rPr lang="cy-GB" baseline="0" dirty="0"/>
              <a:t> </a:t>
            </a:r>
            <a:r>
              <a:rPr lang="cy-GB" baseline="0" dirty="0" err="1"/>
              <a:t>documents</a:t>
            </a:r>
            <a:r>
              <a:rPr lang="cy-GB" baseline="0" dirty="0"/>
              <a:t>, the </a:t>
            </a:r>
            <a:r>
              <a:rPr lang="cy-GB" baseline="0" dirty="0" err="1"/>
              <a:t>things</a:t>
            </a:r>
            <a:r>
              <a:rPr lang="cy-GB" baseline="0" dirty="0"/>
              <a:t> </a:t>
            </a:r>
            <a:r>
              <a:rPr lang="cy-GB" baseline="0" dirty="0" err="1"/>
              <a:t>you</a:t>
            </a:r>
            <a:r>
              <a:rPr lang="cy-GB" baseline="0" dirty="0"/>
              <a:t> </a:t>
            </a:r>
            <a:r>
              <a:rPr lang="cy-GB" baseline="0" dirty="0" err="1"/>
              <a:t>use</a:t>
            </a:r>
            <a:r>
              <a:rPr lang="cy-GB" baseline="0" dirty="0"/>
              <a:t> to plan </a:t>
            </a:r>
            <a:r>
              <a:rPr lang="cy-GB" baseline="0" dirty="0" err="1"/>
              <a:t>your</a:t>
            </a:r>
            <a:r>
              <a:rPr lang="cy-GB" baseline="0" dirty="0"/>
              <a:t> </a:t>
            </a:r>
            <a:r>
              <a:rPr lang="cy-GB" baseline="0" dirty="0" err="1"/>
              <a:t>lessons</a:t>
            </a:r>
            <a:r>
              <a:rPr lang="cy-GB" baseline="0" dirty="0"/>
              <a:t>, </a:t>
            </a:r>
            <a:r>
              <a:rPr lang="cy-GB" baseline="0" dirty="0" err="1"/>
              <a:t>for</a:t>
            </a:r>
            <a:r>
              <a:rPr lang="cy-GB" baseline="0" dirty="0"/>
              <a:t> </a:t>
            </a:r>
            <a:r>
              <a:rPr lang="cy-GB" baseline="0" dirty="0" err="1"/>
              <a:t>example</a:t>
            </a:r>
            <a:r>
              <a:rPr lang="cy-GB" baseline="0" dirty="0"/>
              <a:t>.</a:t>
            </a:r>
          </a:p>
          <a:p>
            <a:r>
              <a:rPr lang="cy-GB" baseline="0" dirty="0" err="1"/>
              <a:t>Implicit</a:t>
            </a:r>
            <a:r>
              <a:rPr lang="cy-GB" baseline="0" dirty="0"/>
              <a:t> – the </a:t>
            </a:r>
            <a:r>
              <a:rPr lang="cy-GB" baseline="0" dirty="0" err="1"/>
              <a:t>things</a:t>
            </a:r>
            <a:r>
              <a:rPr lang="cy-GB" baseline="0" dirty="0"/>
              <a:t> </a:t>
            </a:r>
            <a:r>
              <a:rPr lang="cy-GB" baseline="0" dirty="0" err="1"/>
              <a:t>pupils</a:t>
            </a:r>
            <a:r>
              <a:rPr lang="cy-GB" baseline="0" dirty="0"/>
              <a:t> </a:t>
            </a:r>
            <a:r>
              <a:rPr lang="cy-GB" baseline="0" dirty="0" err="1"/>
              <a:t>learn</a:t>
            </a:r>
            <a:r>
              <a:rPr lang="cy-GB" baseline="0" dirty="0"/>
              <a:t> </a:t>
            </a:r>
            <a:r>
              <a:rPr lang="cy-GB" baseline="0" dirty="0" err="1"/>
              <a:t>from</a:t>
            </a:r>
            <a:r>
              <a:rPr lang="cy-GB" baseline="0" dirty="0"/>
              <a:t> </a:t>
            </a:r>
            <a:r>
              <a:rPr lang="cy-GB" baseline="0" dirty="0" err="1"/>
              <a:t>teachers</a:t>
            </a:r>
            <a:r>
              <a:rPr lang="cy-GB" baseline="0" dirty="0"/>
              <a:t>’ </a:t>
            </a:r>
            <a:r>
              <a:rPr lang="cy-GB" baseline="0" dirty="0" err="1"/>
              <a:t>attitudes</a:t>
            </a:r>
            <a:r>
              <a:rPr lang="cy-GB" baseline="0" dirty="0"/>
              <a:t> </a:t>
            </a:r>
            <a:r>
              <a:rPr lang="cy-GB" baseline="0" dirty="0" err="1"/>
              <a:t>and</a:t>
            </a:r>
            <a:r>
              <a:rPr lang="cy-GB" baseline="0" dirty="0"/>
              <a:t> </a:t>
            </a:r>
            <a:r>
              <a:rPr lang="cy-GB" baseline="0" dirty="0" err="1"/>
              <a:t>values</a:t>
            </a:r>
            <a:r>
              <a:rPr lang="cy-GB" baseline="0" dirty="0"/>
              <a:t> </a:t>
            </a:r>
            <a:r>
              <a:rPr lang="cy-GB" baseline="0" dirty="0" err="1"/>
              <a:t>and</a:t>
            </a:r>
            <a:r>
              <a:rPr lang="cy-GB" baseline="0" dirty="0"/>
              <a:t> the </a:t>
            </a:r>
            <a:r>
              <a:rPr lang="cy-GB" baseline="0" dirty="0" err="1"/>
              <a:t>school’s</a:t>
            </a:r>
            <a:r>
              <a:rPr lang="cy-GB" baseline="0" dirty="0"/>
              <a:t> </a:t>
            </a:r>
            <a:r>
              <a:rPr lang="cy-GB" baseline="0" dirty="0" err="1"/>
              <a:t>environment</a:t>
            </a:r>
            <a:r>
              <a:rPr lang="cy-GB" baseline="0" dirty="0"/>
              <a:t>, </a:t>
            </a:r>
            <a:r>
              <a:rPr lang="cy-GB" baseline="0" dirty="0" err="1"/>
              <a:t>lessons</a:t>
            </a:r>
            <a:r>
              <a:rPr lang="cy-GB" baseline="0" dirty="0"/>
              <a:t> </a:t>
            </a:r>
            <a:r>
              <a:rPr lang="cy-GB" baseline="0" dirty="0" err="1"/>
              <a:t>that</a:t>
            </a:r>
            <a:r>
              <a:rPr lang="cy-GB" baseline="0" dirty="0"/>
              <a:t> </a:t>
            </a:r>
            <a:r>
              <a:rPr lang="cy-GB" baseline="0" dirty="0" err="1"/>
              <a:t>arise</a:t>
            </a:r>
            <a:r>
              <a:rPr lang="cy-GB" baseline="0" dirty="0"/>
              <a:t> </a:t>
            </a:r>
            <a:r>
              <a:rPr lang="cy-GB" baseline="0" dirty="0" err="1"/>
              <a:t>unintentionally</a:t>
            </a:r>
            <a:r>
              <a:rPr lang="cy-GB" baseline="0" dirty="0"/>
              <a:t>, </a:t>
            </a:r>
            <a:r>
              <a:rPr lang="cy-GB" baseline="0" dirty="0" err="1"/>
              <a:t>e.g</a:t>
            </a:r>
            <a:r>
              <a:rPr lang="cy-GB" baseline="0" dirty="0"/>
              <a:t>. </a:t>
            </a:r>
            <a:r>
              <a:rPr lang="cy-GB" baseline="0" dirty="0" err="1"/>
              <a:t>Enthusiasm</a:t>
            </a:r>
            <a:r>
              <a:rPr lang="cy-GB" baseline="0" dirty="0"/>
              <a:t> </a:t>
            </a:r>
            <a:r>
              <a:rPr lang="cy-GB" baseline="0" dirty="0" err="1"/>
              <a:t>towards</a:t>
            </a:r>
            <a:r>
              <a:rPr lang="cy-GB" baseline="0" dirty="0"/>
              <a:t> </a:t>
            </a:r>
            <a:r>
              <a:rPr lang="cy-GB" baseline="0" dirty="0" err="1"/>
              <a:t>teaching</a:t>
            </a:r>
            <a:r>
              <a:rPr lang="cy-GB" baseline="0" dirty="0"/>
              <a:t> </a:t>
            </a:r>
            <a:r>
              <a:rPr lang="cy-GB" baseline="0" dirty="0" err="1"/>
              <a:t>and</a:t>
            </a:r>
            <a:r>
              <a:rPr lang="cy-GB" baseline="0" dirty="0"/>
              <a:t> </a:t>
            </a:r>
            <a:r>
              <a:rPr lang="cy-GB" baseline="0" dirty="0" err="1"/>
              <a:t>learning</a:t>
            </a:r>
            <a:r>
              <a:rPr lang="cy-GB" baseline="0" dirty="0"/>
              <a:t>, a </a:t>
            </a:r>
            <a:r>
              <a:rPr lang="cy-GB" baseline="0" dirty="0" err="1"/>
              <a:t>supportive</a:t>
            </a:r>
            <a:r>
              <a:rPr lang="cy-GB" baseline="0" dirty="0"/>
              <a:t> </a:t>
            </a:r>
            <a:r>
              <a:rPr lang="cy-GB" baseline="0" dirty="0" err="1"/>
              <a:t>environment</a:t>
            </a:r>
            <a:r>
              <a:rPr lang="cy-GB" baseline="0" dirty="0"/>
              <a:t> (the </a:t>
            </a:r>
            <a:r>
              <a:rPr lang="cy-GB" baseline="0" dirty="0" err="1"/>
              <a:t>unintended</a:t>
            </a:r>
            <a:r>
              <a:rPr lang="cy-GB" baseline="0" dirty="0"/>
              <a:t> </a:t>
            </a:r>
            <a:r>
              <a:rPr lang="cy-GB" baseline="0" dirty="0" err="1"/>
              <a:t>curriculum</a:t>
            </a:r>
            <a:r>
              <a:rPr lang="cy-GB" baseline="0" dirty="0"/>
              <a:t>).</a:t>
            </a:r>
          </a:p>
          <a:p>
            <a:r>
              <a:rPr lang="cy-GB" baseline="0" dirty="0" err="1"/>
              <a:t>Hidden</a:t>
            </a:r>
            <a:r>
              <a:rPr lang="cy-GB" baseline="0" dirty="0"/>
              <a:t> – </a:t>
            </a:r>
            <a:r>
              <a:rPr lang="cy-GB" baseline="0" dirty="0" err="1"/>
              <a:t>principles</a:t>
            </a:r>
            <a:r>
              <a:rPr lang="cy-GB" baseline="0" dirty="0"/>
              <a:t> </a:t>
            </a:r>
            <a:r>
              <a:rPr lang="cy-GB" baseline="0" dirty="0" err="1"/>
              <a:t>that</a:t>
            </a:r>
            <a:r>
              <a:rPr lang="cy-GB" baseline="0" dirty="0"/>
              <a:t> </a:t>
            </a:r>
            <a:r>
              <a:rPr lang="cy-GB" baseline="0" dirty="0" err="1"/>
              <a:t>are</a:t>
            </a:r>
            <a:r>
              <a:rPr lang="cy-GB" baseline="0" dirty="0"/>
              <a:t> </a:t>
            </a:r>
            <a:r>
              <a:rPr lang="cy-GB" baseline="0" dirty="0" err="1"/>
              <a:t>taught</a:t>
            </a:r>
            <a:r>
              <a:rPr lang="cy-GB" baseline="0" dirty="0"/>
              <a:t> </a:t>
            </a:r>
            <a:r>
              <a:rPr lang="cy-GB" baseline="0" dirty="0" err="1"/>
              <a:t>such</a:t>
            </a:r>
            <a:r>
              <a:rPr lang="cy-GB" baseline="0" dirty="0"/>
              <a:t> as </a:t>
            </a:r>
            <a:r>
              <a:rPr lang="cy-GB" baseline="0" dirty="0" err="1"/>
              <a:t>behaviour</a:t>
            </a:r>
            <a:r>
              <a:rPr lang="cy-GB" baseline="0" dirty="0"/>
              <a:t>, </a:t>
            </a:r>
            <a:r>
              <a:rPr lang="cy-GB" baseline="0" dirty="0" err="1"/>
              <a:t>effort</a:t>
            </a:r>
            <a:r>
              <a:rPr lang="cy-GB" baseline="0" dirty="0"/>
              <a:t>, </a:t>
            </a:r>
            <a:r>
              <a:rPr lang="cy-GB" baseline="0" dirty="0" err="1"/>
              <a:t>completion</a:t>
            </a:r>
            <a:r>
              <a:rPr lang="cy-GB" baseline="0" dirty="0"/>
              <a:t> of </a:t>
            </a:r>
            <a:r>
              <a:rPr lang="cy-GB" baseline="0" dirty="0" err="1"/>
              <a:t>tasks</a:t>
            </a:r>
            <a:r>
              <a:rPr lang="cy-GB" baseline="0" dirty="0"/>
              <a:t>, </a:t>
            </a:r>
            <a:r>
              <a:rPr lang="cy-GB" baseline="0" dirty="0" err="1"/>
              <a:t>collaboration</a:t>
            </a:r>
            <a:r>
              <a:rPr lang="cy-GB" baseline="0" dirty="0"/>
              <a:t>, </a:t>
            </a:r>
            <a:r>
              <a:rPr lang="cy-GB" baseline="0" dirty="0" err="1"/>
              <a:t>punctuality</a:t>
            </a:r>
            <a:r>
              <a:rPr lang="cy-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baseline="0" dirty="0" err="1"/>
              <a:t>Excluded</a:t>
            </a:r>
            <a:r>
              <a:rPr lang="cy-GB" baseline="0" dirty="0"/>
              <a:t> – </a:t>
            </a:r>
            <a:r>
              <a:rPr lang="cy-GB" baseline="0" dirty="0" err="1"/>
              <a:t>things</a:t>
            </a:r>
            <a:r>
              <a:rPr lang="cy-GB" baseline="0" dirty="0"/>
              <a:t> </a:t>
            </a:r>
            <a:r>
              <a:rPr lang="cy-GB" baseline="0" dirty="0" err="1"/>
              <a:t>that</a:t>
            </a:r>
            <a:r>
              <a:rPr lang="cy-GB" baseline="0" dirty="0"/>
              <a:t> </a:t>
            </a:r>
            <a:r>
              <a:rPr lang="cy-GB" baseline="0" dirty="0" err="1"/>
              <a:t>don’t</a:t>
            </a:r>
            <a:r>
              <a:rPr lang="cy-GB" baseline="0" dirty="0"/>
              <a:t> </a:t>
            </a:r>
            <a:r>
              <a:rPr lang="cy-GB" baseline="0" dirty="0" err="1"/>
              <a:t>get</a:t>
            </a:r>
            <a:r>
              <a:rPr lang="cy-GB" baseline="0" dirty="0"/>
              <a:t> </a:t>
            </a:r>
            <a:r>
              <a:rPr lang="cy-GB" baseline="0" dirty="0" err="1"/>
              <a:t>taught</a:t>
            </a:r>
            <a:r>
              <a:rPr lang="cy-GB" baseline="0" dirty="0"/>
              <a:t>, </a:t>
            </a:r>
            <a:r>
              <a:rPr lang="cy-GB" baseline="0" dirty="0" err="1"/>
              <a:t>e.g</a:t>
            </a:r>
            <a:r>
              <a:rPr lang="cy-GB" baseline="0" dirty="0"/>
              <a:t>. </a:t>
            </a:r>
            <a:r>
              <a:rPr lang="cy-GB" baseline="0" dirty="0" err="1"/>
              <a:t>Evolution</a:t>
            </a:r>
            <a:r>
              <a:rPr lang="cy-GB" baseline="0" dirty="0"/>
              <a:t> v Big Bang (</a:t>
            </a:r>
            <a:r>
              <a:rPr lang="cy-GB" baseline="0" dirty="0" err="1"/>
              <a:t>evolution</a:t>
            </a:r>
            <a:r>
              <a:rPr lang="cy-GB" baseline="0" dirty="0"/>
              <a:t> </a:t>
            </a:r>
            <a:r>
              <a:rPr lang="cy-GB" baseline="0" dirty="0" err="1"/>
              <a:t>doesn’t</a:t>
            </a:r>
            <a:r>
              <a:rPr lang="cy-GB" baseline="0" dirty="0"/>
              <a:t> </a:t>
            </a:r>
            <a:r>
              <a:rPr lang="cy-GB" baseline="0" dirty="0" err="1"/>
              <a:t>get</a:t>
            </a:r>
            <a:r>
              <a:rPr lang="cy-GB" baseline="0" dirty="0"/>
              <a:t> </a:t>
            </a:r>
            <a:r>
              <a:rPr lang="cy-GB" baseline="0" dirty="0" err="1"/>
              <a:t>taught</a:t>
            </a:r>
            <a:r>
              <a:rPr lang="cy-GB" baseline="0" dirty="0"/>
              <a:t> i Saudi Arabia, </a:t>
            </a:r>
            <a:r>
              <a:rPr lang="cy-GB" baseline="0" dirty="0" err="1"/>
              <a:t>Turkey</a:t>
            </a:r>
            <a:r>
              <a:rPr lang="cy-GB" baseline="0" dirty="0"/>
              <a:t> </a:t>
            </a:r>
            <a:r>
              <a:rPr lang="cy-GB" baseline="0" dirty="0" err="1"/>
              <a:t>and</a:t>
            </a:r>
            <a:r>
              <a:rPr lang="cy-GB" baseline="0" dirty="0"/>
              <a:t> </a:t>
            </a:r>
            <a:r>
              <a:rPr lang="cy-GB" baseline="0" dirty="0" err="1"/>
              <a:t>many</a:t>
            </a:r>
            <a:r>
              <a:rPr lang="cy-GB" baseline="0" dirty="0"/>
              <a:t> </a:t>
            </a:r>
            <a:r>
              <a:rPr lang="cy-GB" baseline="0" dirty="0" err="1"/>
              <a:t>states</a:t>
            </a:r>
            <a:r>
              <a:rPr lang="cy-GB" baseline="0" dirty="0"/>
              <a:t> </a:t>
            </a:r>
            <a:r>
              <a:rPr lang="cy-GB" baseline="0" dirty="0" err="1"/>
              <a:t>in</a:t>
            </a:r>
            <a:r>
              <a:rPr lang="cy-GB" baseline="0" dirty="0"/>
              <a:t> the ‘</a:t>
            </a:r>
            <a:r>
              <a:rPr lang="cy-GB" baseline="0" dirty="0" err="1"/>
              <a:t>Bible</a:t>
            </a:r>
            <a:r>
              <a:rPr lang="cy-GB" baseline="0" dirty="0"/>
              <a:t> Belt’ </a:t>
            </a:r>
            <a:r>
              <a:rPr lang="cy-GB" baseline="0" dirty="0" err="1"/>
              <a:t>in</a:t>
            </a:r>
            <a:r>
              <a:rPr lang="cy-GB" baseline="0" dirty="0"/>
              <a:t> the USA), </a:t>
            </a:r>
            <a:r>
              <a:rPr lang="cy-GB" baseline="0" dirty="0" err="1"/>
              <a:t>gay</a:t>
            </a:r>
            <a:r>
              <a:rPr lang="cy-GB" baseline="0" dirty="0"/>
              <a:t> </a:t>
            </a:r>
            <a:r>
              <a:rPr lang="cy-GB" baseline="0" dirty="0" err="1"/>
              <a:t>rights</a:t>
            </a:r>
            <a:r>
              <a:rPr lang="cy-GB" baseline="0" dirty="0"/>
              <a:t> – </a:t>
            </a:r>
            <a:r>
              <a:rPr lang="cy-GB" baseline="0" dirty="0" err="1"/>
              <a:t>Section</a:t>
            </a:r>
            <a:r>
              <a:rPr lang="cy-GB" baseline="0" dirty="0"/>
              <a:t> 28 </a:t>
            </a:r>
            <a:r>
              <a:rPr lang="cy-GB" baseline="0" dirty="0" err="1"/>
              <a:t>in</a:t>
            </a:r>
            <a:r>
              <a:rPr lang="cy-GB" baseline="0" dirty="0"/>
              <a:t> the UK – </a:t>
            </a:r>
            <a:r>
              <a:rPr lang="cy-GB" baseline="0" dirty="0" err="1"/>
              <a:t>used</a:t>
            </a:r>
            <a:r>
              <a:rPr lang="cy-GB" baseline="0" dirty="0"/>
              <a:t> to ban “</a:t>
            </a:r>
            <a:r>
              <a:rPr lang="cy-GB" dirty="0"/>
              <a:t>the </a:t>
            </a:r>
            <a:r>
              <a:rPr lang="cy-GB" dirty="0" err="1"/>
              <a:t>intentional</a:t>
            </a:r>
            <a:r>
              <a:rPr lang="cy-GB" dirty="0"/>
              <a:t> </a:t>
            </a:r>
            <a:r>
              <a:rPr lang="cy-GB" dirty="0" err="1"/>
              <a:t>promotion</a:t>
            </a:r>
            <a:r>
              <a:rPr lang="cy-GB" dirty="0"/>
              <a:t> of </a:t>
            </a:r>
            <a:r>
              <a:rPr lang="cy-GB" dirty="0" err="1"/>
              <a:t>homosexuality</a:t>
            </a:r>
            <a:r>
              <a:rPr lang="cy-GB" dirty="0"/>
              <a:t>”</a:t>
            </a:r>
          </a:p>
          <a:p>
            <a:r>
              <a:rPr lang="cy-GB" baseline="0" dirty="0"/>
              <a:t>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923537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Treuliwch</a:t>
            </a:r>
            <a:r>
              <a:rPr lang="en-GB" baseline="0" dirty="0"/>
              <a:t> 10 </a:t>
            </a:r>
            <a:r>
              <a:rPr lang="en-GB" baseline="0" dirty="0" err="1"/>
              <a:t>munud</a:t>
            </a:r>
            <a:r>
              <a:rPr lang="en-GB" baseline="0" dirty="0"/>
              <a:t> </a:t>
            </a:r>
            <a:r>
              <a:rPr lang="en-GB" baseline="0" dirty="0" err="1"/>
              <a:t>yn</a:t>
            </a:r>
            <a:r>
              <a:rPr lang="en-GB" baseline="0" dirty="0"/>
              <a:t> </a:t>
            </a:r>
            <a:r>
              <a:rPr lang="en-GB" baseline="0" dirty="0" err="1"/>
              <a:t>meddwl</a:t>
            </a:r>
            <a:r>
              <a:rPr lang="en-GB" baseline="0" dirty="0"/>
              <a:t> am </a:t>
            </a:r>
            <a:r>
              <a:rPr lang="en-GB" baseline="0" dirty="0" err="1"/>
              <a:t>enghreifftiau</a:t>
            </a:r>
            <a:r>
              <a:rPr lang="en-GB" baseline="0" dirty="0"/>
              <a:t> </a:t>
            </a:r>
            <a:r>
              <a:rPr lang="en-GB" baseline="0" dirty="0" err="1"/>
              <a:t>o’r</a:t>
            </a:r>
            <a:r>
              <a:rPr lang="en-GB" baseline="0" dirty="0"/>
              <a:t> </a:t>
            </a:r>
            <a:r>
              <a:rPr lang="en-GB" baseline="0" dirty="0" err="1"/>
              <a:t>mathau</a:t>
            </a:r>
            <a:r>
              <a:rPr lang="en-GB" baseline="0" dirty="0"/>
              <a:t> o </a:t>
            </a:r>
            <a:r>
              <a:rPr lang="en-GB" baseline="0" dirty="0" err="1"/>
              <a:t>gwricwlwm</a:t>
            </a:r>
            <a:r>
              <a:rPr lang="en-GB" baseline="0" dirty="0"/>
              <a:t> </a:t>
            </a:r>
            <a:r>
              <a:rPr lang="en-GB" baseline="0" dirty="0" err="1"/>
              <a:t>hyn</a:t>
            </a:r>
            <a:r>
              <a:rPr lang="en-GB" baseline="0" dirty="0"/>
              <a:t> </a:t>
            </a:r>
            <a:r>
              <a:rPr lang="en-GB" baseline="0" dirty="0" err="1"/>
              <a:t>rydych</a:t>
            </a:r>
            <a:r>
              <a:rPr lang="en-GB" baseline="0" dirty="0"/>
              <a:t> chi </a:t>
            </a:r>
            <a:r>
              <a:rPr lang="en-GB" baseline="0" dirty="0" err="1"/>
              <a:t>wedi’u</a:t>
            </a:r>
            <a:r>
              <a:rPr lang="en-GB" baseline="0" dirty="0"/>
              <a:t> </a:t>
            </a:r>
            <a:r>
              <a:rPr lang="en-GB" baseline="0" dirty="0" err="1"/>
              <a:t>gweld</a:t>
            </a:r>
            <a:r>
              <a:rPr lang="en-GB" baseline="0" dirty="0"/>
              <a:t> </a:t>
            </a:r>
            <a:r>
              <a:rPr lang="en-GB" baseline="0" dirty="0" err="1"/>
              <a:t>ar</a:t>
            </a:r>
            <a:r>
              <a:rPr lang="en-GB" baseline="0" dirty="0"/>
              <a:t> </a:t>
            </a:r>
            <a:r>
              <a:rPr lang="en-GB" baseline="0" dirty="0" err="1"/>
              <a:t>waith</a:t>
            </a:r>
            <a:r>
              <a:rPr lang="en-GB" baseline="0" dirty="0"/>
              <a:t> </a:t>
            </a:r>
            <a:r>
              <a:rPr lang="en-GB" baseline="0" dirty="0" err="1"/>
              <a:t>yn</a:t>
            </a:r>
            <a:r>
              <a:rPr lang="en-GB" baseline="0" dirty="0"/>
              <a:t> </a:t>
            </a:r>
            <a:r>
              <a:rPr lang="en-GB" baseline="0" dirty="0" err="1"/>
              <a:t>eich</a:t>
            </a:r>
            <a:r>
              <a:rPr lang="en-GB" baseline="0" dirty="0"/>
              <a:t> </a:t>
            </a:r>
            <a:r>
              <a:rPr lang="en-GB" baseline="0" dirty="0" err="1"/>
              <a:t>ysgol</a:t>
            </a:r>
            <a:r>
              <a:rPr lang="en-GB" baseline="0" dirty="0"/>
              <a:t> PAP. Pa </a:t>
            </a:r>
            <a:r>
              <a:rPr lang="en-GB" baseline="0" dirty="0" err="1"/>
              <a:t>effaith</a:t>
            </a:r>
            <a:r>
              <a:rPr lang="en-GB" baseline="0" dirty="0"/>
              <a:t> </a:t>
            </a:r>
            <a:r>
              <a:rPr lang="en-GB" baseline="0" dirty="0" err="1"/>
              <a:t>maen</a:t>
            </a:r>
            <a:r>
              <a:rPr lang="en-GB" baseline="0" dirty="0"/>
              <a:t> </a:t>
            </a:r>
            <a:r>
              <a:rPr lang="en-GB" baseline="0" dirty="0" err="1"/>
              <a:t>nhw’n</a:t>
            </a:r>
            <a:r>
              <a:rPr lang="en-GB" baseline="0" dirty="0"/>
              <a:t> </a:t>
            </a:r>
            <a:r>
              <a:rPr lang="en-GB" baseline="0" dirty="0" err="1"/>
              <a:t>eu</a:t>
            </a:r>
            <a:r>
              <a:rPr lang="en-GB" baseline="0" dirty="0"/>
              <a:t> </a:t>
            </a:r>
            <a:r>
              <a:rPr lang="en-GB" baseline="0" dirty="0" err="1"/>
              <a:t>cael</a:t>
            </a:r>
            <a:r>
              <a:rPr lang="en-GB" baseline="0" dirty="0"/>
              <a:t> </a:t>
            </a:r>
            <a:r>
              <a:rPr lang="en-GB" baseline="0" dirty="0" err="1"/>
              <a:t>ar</a:t>
            </a:r>
            <a:r>
              <a:rPr lang="en-GB" baseline="0" dirty="0"/>
              <a:t> </a:t>
            </a:r>
            <a:r>
              <a:rPr lang="en-GB" baseline="0" dirty="0" err="1"/>
              <a:t>eich</a:t>
            </a:r>
            <a:r>
              <a:rPr lang="en-GB" baseline="0" dirty="0"/>
              <a:t> </a:t>
            </a:r>
            <a:r>
              <a:rPr lang="en-GB" baseline="0" dirty="0" err="1"/>
              <a:t>arfer</a:t>
            </a:r>
            <a:r>
              <a:rPr lang="en-GB" baseline="0" dirty="0"/>
              <a:t> chi, y </a:t>
            </a:r>
            <a:r>
              <a:rPr lang="en-GB" baseline="0" dirty="0" err="1"/>
              <a:t>dysgu</a:t>
            </a:r>
            <a:r>
              <a:rPr lang="en-GB" baseline="0" dirty="0"/>
              <a:t>, </a:t>
            </a:r>
            <a:r>
              <a:rPr lang="en-GB" baseline="0" dirty="0" err="1"/>
              <a:t>addysgu</a:t>
            </a:r>
            <a:r>
              <a:rPr lang="en-GB" baseline="0" dirty="0"/>
              <a:t> a </a:t>
            </a:r>
            <a:r>
              <a:rPr lang="en-GB" baseline="0" dirty="0" err="1"/>
              <a:t>threfn</a:t>
            </a:r>
            <a:r>
              <a:rPr lang="en-GB" baseline="0" dirty="0"/>
              <a:t> </a:t>
            </a:r>
            <a:r>
              <a:rPr lang="en-GB" baseline="0" dirty="0" err="1"/>
              <a:t>feunyddiol</a:t>
            </a:r>
            <a:r>
              <a:rPr lang="en-GB" baseline="0" dirty="0"/>
              <a:t> </a:t>
            </a:r>
            <a:r>
              <a:rPr lang="en-GB" baseline="0" dirty="0" err="1"/>
              <a:t>yr</a:t>
            </a:r>
            <a:r>
              <a:rPr lang="en-GB" baseline="0" dirty="0"/>
              <a:t> </a:t>
            </a:r>
            <a:r>
              <a:rPr lang="en-GB" baseline="0" dirty="0" err="1"/>
              <a:t>ysgol</a:t>
            </a:r>
            <a:r>
              <a:rPr lang="en-GB" baseline="0" dirty="0"/>
              <a:t>?</a:t>
            </a:r>
          </a:p>
          <a:p>
            <a:endParaRPr lang="en-GB" baseline="0" dirty="0"/>
          </a:p>
          <a:p>
            <a:r>
              <a:rPr lang="en-GB" baseline="0" dirty="0"/>
              <a:t>Spend 10 minutes thinking about examples of these types of curriculum you’ve experienced in your PTE school. What impact to they have on your practice, teaching, learning and the daily organisation of the school?</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892966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types of different curricula, but really we can condense down to 4 (for ease) 3 of which are here and the 4</a:t>
            </a:r>
            <a:r>
              <a:rPr lang="en-GB" baseline="30000" dirty="0"/>
              <a:t>th</a:t>
            </a:r>
            <a:r>
              <a:rPr lang="en-GB" dirty="0"/>
              <a:t> is on the next slide.</a:t>
            </a:r>
          </a:p>
          <a:p>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3639758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closest to the CFW – however we are describing CFW as a purpose led curriculum </a:t>
            </a:r>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1138296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should be about 20 min </a:t>
            </a:r>
            <a:endParaRPr lang="en-US" dirty="0"/>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1604899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least 30 min task</a:t>
            </a:r>
          </a:p>
        </p:txBody>
      </p:sp>
      <p:sp>
        <p:nvSpPr>
          <p:cNvPr id="4" name="Slide Number Placeholder 3"/>
          <p:cNvSpPr>
            <a:spLocks noGrp="1"/>
          </p:cNvSpPr>
          <p:nvPr>
            <p:ph type="sldNum" sz="quarter" idx="5"/>
          </p:nvPr>
        </p:nvSpPr>
        <p:spPr/>
        <p:txBody>
          <a:bodyPr/>
          <a:lstStyle/>
          <a:p>
            <a:fld id="{5603C52C-5E29-41AF-BAA3-8217E886DA08}" type="slidenum">
              <a:rPr lang="en-US" smtClean="0"/>
              <a:t>23</a:t>
            </a:fld>
            <a:endParaRPr lang="en-US" dirty="0"/>
          </a:p>
        </p:txBody>
      </p:sp>
    </p:spTree>
    <p:extLst>
      <p:ext uri="{BB962C8B-B14F-4D97-AF65-F5344CB8AC3E}">
        <p14:creationId xmlns:p14="http://schemas.microsoft.com/office/powerpoint/2010/main" val="694328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E5482-ACAD-CD14-807A-B2C738D2F5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27E1E3-4D28-1363-474E-8FD01FFA79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E40957-8578-4D91-523E-E2331FFD6B75}"/>
              </a:ext>
            </a:extLst>
          </p:cNvPr>
          <p:cNvSpPr>
            <a:spLocks noGrp="1"/>
          </p:cNvSpPr>
          <p:nvPr>
            <p:ph type="dt" sz="half" idx="10"/>
          </p:nvPr>
        </p:nvSpPr>
        <p:spPr/>
        <p:txBody>
          <a:bodyPr/>
          <a:lstStyle/>
          <a:p>
            <a:fld id="{4AAD347D-5ACD-4C99-B74B-A9C85AD731AF}" type="datetimeFigureOut">
              <a:rPr lang="en-US" smtClean="0"/>
              <a:t>9/7/2023</a:t>
            </a:fld>
            <a:endParaRPr lang="en-US" dirty="0"/>
          </a:p>
        </p:txBody>
      </p:sp>
      <p:sp>
        <p:nvSpPr>
          <p:cNvPr id="5" name="Footer Placeholder 4">
            <a:extLst>
              <a:ext uri="{FF2B5EF4-FFF2-40B4-BE49-F238E27FC236}">
                <a16:creationId xmlns:a16="http://schemas.microsoft.com/office/drawing/2014/main" id="{720D5CF3-A06E-617E-CA1C-AA1EEBE85F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9E3AA3-AC71-5708-2187-96F30379CB28}"/>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46220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CD18D-4504-1521-B402-526BCC2287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E6030-3620-553F-8B5D-B882A430EB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2A75D-362E-A488-721C-169E869175CF}"/>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5" name="Footer Placeholder 4">
            <a:extLst>
              <a:ext uri="{FF2B5EF4-FFF2-40B4-BE49-F238E27FC236}">
                <a16:creationId xmlns:a16="http://schemas.microsoft.com/office/drawing/2014/main" id="{071B2BB7-1151-EFAF-49A7-5B16FCFDA2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27A9D27-D676-607A-37EA-03F4B2A43364}"/>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05741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7C71F-363F-89E1-F04B-DA18A28C49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3703C9-962D-36D8-AF67-A1AA629CFE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1EE6E3-8F6F-D1E6-5E52-EED89487D498}"/>
              </a:ext>
            </a:extLst>
          </p:cNvPr>
          <p:cNvSpPr>
            <a:spLocks noGrp="1"/>
          </p:cNvSpPr>
          <p:nvPr>
            <p:ph type="dt" sz="half" idx="10"/>
          </p:nvPr>
        </p:nvSpPr>
        <p:spPr/>
        <p:txBody>
          <a:bodyPr/>
          <a:lstStyle/>
          <a:p>
            <a:fld id="{9796027F-7875-4030-9381-8BD8C4F21935}" type="datetimeFigureOut">
              <a:rPr lang="en-US" smtClean="0"/>
              <a:t>9/7/2023</a:t>
            </a:fld>
            <a:endParaRPr lang="en-US" dirty="0"/>
          </a:p>
        </p:txBody>
      </p:sp>
      <p:sp>
        <p:nvSpPr>
          <p:cNvPr id="5" name="Footer Placeholder 4">
            <a:extLst>
              <a:ext uri="{FF2B5EF4-FFF2-40B4-BE49-F238E27FC236}">
                <a16:creationId xmlns:a16="http://schemas.microsoft.com/office/drawing/2014/main" id="{02CE7C81-4ECD-2EB2-FF45-8B5F7674EE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5844E2-0188-E8A5-3DF3-81ED875FDE7C}"/>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02569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88607-1048-F128-6DBB-84D38F48C5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EABC6E-795C-4EEE-05BC-877E8839DC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A37112-85D8-4594-CABF-BD9BF9909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0F3269-A3FA-C1EF-A0DD-73450509FC42}"/>
              </a:ext>
            </a:extLst>
          </p:cNvPr>
          <p:cNvSpPr>
            <a:spLocks noGrp="1"/>
          </p:cNvSpPr>
          <p:nvPr>
            <p:ph type="dt" sz="half" idx="10"/>
          </p:nvPr>
        </p:nvSpPr>
        <p:spPr/>
        <p:txBody>
          <a:bodyPr/>
          <a:lstStyle/>
          <a:p>
            <a:fld id="{9796027F-7875-4030-9381-8BD8C4F21935}" type="datetimeFigureOut">
              <a:rPr lang="en-US" smtClean="0"/>
              <a:t>9/7/2023</a:t>
            </a:fld>
            <a:endParaRPr lang="en-US" dirty="0"/>
          </a:p>
        </p:txBody>
      </p:sp>
      <p:sp>
        <p:nvSpPr>
          <p:cNvPr id="6" name="Footer Placeholder 5">
            <a:extLst>
              <a:ext uri="{FF2B5EF4-FFF2-40B4-BE49-F238E27FC236}">
                <a16:creationId xmlns:a16="http://schemas.microsoft.com/office/drawing/2014/main" id="{D211C24C-195E-3845-645F-C83F54C72A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32F416-0767-B691-44F3-86E60DE69431}"/>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78545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B9047-EF0C-0070-4013-80B5D5DE9A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09A75E-32BC-BF16-6998-B8DAC8E563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A2C971-54CD-38F5-CA28-3B130ABCE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FBFEFD-55C8-2266-060C-533344917B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B45ECF-5813-84B5-8015-21CED6DC8C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47D1EF-43D8-DC35-96CC-47786EC2EECE}"/>
              </a:ext>
            </a:extLst>
          </p:cNvPr>
          <p:cNvSpPr>
            <a:spLocks noGrp="1"/>
          </p:cNvSpPr>
          <p:nvPr>
            <p:ph type="dt" sz="half" idx="10"/>
          </p:nvPr>
        </p:nvSpPr>
        <p:spPr/>
        <p:txBody>
          <a:bodyPr/>
          <a:lstStyle/>
          <a:p>
            <a:fld id="{9796027F-7875-4030-9381-8BD8C4F21935}" type="datetimeFigureOut">
              <a:rPr lang="en-US" smtClean="0"/>
              <a:t>9/7/2023</a:t>
            </a:fld>
            <a:endParaRPr lang="en-US" dirty="0"/>
          </a:p>
        </p:txBody>
      </p:sp>
      <p:sp>
        <p:nvSpPr>
          <p:cNvPr id="8" name="Footer Placeholder 7">
            <a:extLst>
              <a:ext uri="{FF2B5EF4-FFF2-40B4-BE49-F238E27FC236}">
                <a16:creationId xmlns:a16="http://schemas.microsoft.com/office/drawing/2014/main" id="{9DE3677F-0159-2B20-E194-14A9D29044F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47BC89D-98E1-89C7-D29A-1E2267FB755E}"/>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33114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25EE-A296-97E8-75B2-6A60167A00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690F34-DC00-8764-7F99-2E5272561D9B}"/>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4" name="Footer Placeholder 3">
            <a:extLst>
              <a:ext uri="{FF2B5EF4-FFF2-40B4-BE49-F238E27FC236}">
                <a16:creationId xmlns:a16="http://schemas.microsoft.com/office/drawing/2014/main" id="{97CAF665-C596-5818-4004-6311BA63DD7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7073C18-FDF8-D807-F80C-A20ED7AAAA56}"/>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48294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03F956-6E03-C036-E9D0-6BA4A6D46539}"/>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3" name="Footer Placeholder 2">
            <a:extLst>
              <a:ext uri="{FF2B5EF4-FFF2-40B4-BE49-F238E27FC236}">
                <a16:creationId xmlns:a16="http://schemas.microsoft.com/office/drawing/2014/main" id="{3CC92A87-35A2-A3CC-8B60-B4012BD29D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C8D888E-4096-A5AE-7AB1-99564F0442FB}"/>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20142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B109D-AC71-CB5F-3F73-5AF7A5B1EB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E8BF22-7553-4AE1-72BC-CF41CFA0F9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7F1374-B59E-A24B-720D-AE4A1118E1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6B147B-6636-5708-B1AC-5B28A77AB33E}"/>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6" name="Footer Placeholder 5">
            <a:extLst>
              <a:ext uri="{FF2B5EF4-FFF2-40B4-BE49-F238E27FC236}">
                <a16:creationId xmlns:a16="http://schemas.microsoft.com/office/drawing/2014/main" id="{7F1F6BDA-7AB8-902E-BC1B-FDD02CF1C9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AC4FC00-3C58-2CC8-19A3-65249560EC95}"/>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76526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7995-CA26-C5B9-A9B1-33BBEA11C0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95F15F-8D4E-900A-9226-949DE5FA57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97E324-78E5-5872-3C99-22434EBE6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163627-6388-EF74-0730-200B86CDA7DF}"/>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6" name="Footer Placeholder 5">
            <a:extLst>
              <a:ext uri="{FF2B5EF4-FFF2-40B4-BE49-F238E27FC236}">
                <a16:creationId xmlns:a16="http://schemas.microsoft.com/office/drawing/2014/main" id="{F1EE2FB1-261D-A738-9F0A-0F42BECF9A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1A2123B-0FD3-E568-E41E-449386367D2F}"/>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71515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D6009-84BC-8296-0BE5-DD745239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6F3050-AF21-938C-3E93-17773C270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402D6-2BDC-05EF-5B3F-B96180B570AE}"/>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5" name="Footer Placeholder 4">
            <a:extLst>
              <a:ext uri="{FF2B5EF4-FFF2-40B4-BE49-F238E27FC236}">
                <a16:creationId xmlns:a16="http://schemas.microsoft.com/office/drawing/2014/main" id="{32D0A6C3-00B3-7329-447F-84CB06B3A1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DBD1D05-7686-B151-B6F0-C7F89F003DDD}"/>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85483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471F59-B33B-0D50-0272-6310C216AE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9D7F7-06B8-0104-74F3-5060731773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F8BB5C-0E5F-A14C-F5C9-9A19500A41CE}"/>
              </a:ext>
            </a:extLst>
          </p:cNvPr>
          <p:cNvSpPr>
            <a:spLocks noGrp="1"/>
          </p:cNvSpPr>
          <p:nvPr>
            <p:ph type="dt" sz="half" idx="10"/>
          </p:nvPr>
        </p:nvSpPr>
        <p:spPr/>
        <p:txBody>
          <a:bodyPr/>
          <a:lstStyle/>
          <a:p>
            <a:fld id="{4509A250-FF31-4206-8172-F9D3106AACB1}" type="datetimeFigureOut">
              <a:rPr lang="en-US" smtClean="0"/>
              <a:t>9/7/2023</a:t>
            </a:fld>
            <a:endParaRPr lang="en-US" dirty="0"/>
          </a:p>
        </p:txBody>
      </p:sp>
      <p:sp>
        <p:nvSpPr>
          <p:cNvPr id="5" name="Footer Placeholder 4">
            <a:extLst>
              <a:ext uri="{FF2B5EF4-FFF2-40B4-BE49-F238E27FC236}">
                <a16:creationId xmlns:a16="http://schemas.microsoft.com/office/drawing/2014/main" id="{2E6EB2C2-DC52-4348-FEF9-52FC7D9DDD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7214C66-6D0F-FA6D-C0FA-73520FCF616F}"/>
              </a:ext>
            </a:extLst>
          </p:cNvPr>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7069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7F1286-6994-3E63-5530-25CCBD632C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CCEC44-255A-FD1A-319B-CCB1A2A900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C0A32-9CBF-317C-B598-39EF9E2A57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AD347D-5ACD-4C99-B74B-A9C85AD731AF}" type="datetimeFigureOut">
              <a:rPr lang="en-US" smtClean="0"/>
              <a:t>9/7/2023</a:t>
            </a:fld>
            <a:endParaRPr lang="en-US" dirty="0"/>
          </a:p>
        </p:txBody>
      </p:sp>
      <p:sp>
        <p:nvSpPr>
          <p:cNvPr id="5" name="Footer Placeholder 4">
            <a:extLst>
              <a:ext uri="{FF2B5EF4-FFF2-40B4-BE49-F238E27FC236}">
                <a16:creationId xmlns:a16="http://schemas.microsoft.com/office/drawing/2014/main" id="{B137A86E-196A-5ABC-36A4-A87C33A96E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394ACD-97DD-EFAC-D2E3-1F04BFF9A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33404751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mailto:rachel.Bendall@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dglossary.org/learning-standar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edglossary.org/learning-objectives/"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2008/key-stages-2-to-4/" TargetMode="External"/><Relationship Id="rId2" Type="http://schemas.openxmlformats.org/officeDocument/2006/relationships/hyperlink" Target="https://hwb.gov.wales/cwricwlwm-cymru-2008/cyfnodau-allweddol-2-i-4/" TargetMode="Externa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Calendar&#10;&#10;Description automatically generated with medium confidence">
            <a:extLst>
              <a:ext uri="{FF2B5EF4-FFF2-40B4-BE49-F238E27FC236}">
                <a16:creationId xmlns:a16="http://schemas.microsoft.com/office/drawing/2014/main" id="{9B84E559-184A-628E-D919-862D2E27F36F}"/>
              </a:ext>
            </a:extLst>
          </p:cNvPr>
          <p:cNvPicPr>
            <a:picLocks noGrp="1" noChangeAspect="1"/>
          </p:cNvPicPr>
          <p:nvPr>
            <p:ph idx="1"/>
          </p:nvPr>
        </p:nvPicPr>
        <p:blipFill rotWithShape="1">
          <a:blip r:embed="rId2"/>
          <a:srcRect l="36569" t="35899" r="37666" b="26583"/>
          <a:stretch/>
        </p:blipFill>
        <p:spPr bwMode="auto">
          <a:xfrm>
            <a:off x="3038554" y="457200"/>
            <a:ext cx="6114892" cy="5943600"/>
          </a:xfrm>
          <a:prstGeom prst="rect">
            <a:avLst/>
          </a:prstGeom>
          <a:extLst>
            <a:ext uri="{53640926-AAD7-44D8-BBD7-CCE9431645EC}">
              <a14:shadowObscured xmlns:a14="http://schemas.microsoft.com/office/drawing/2010/main"/>
            </a:ext>
          </a:extLst>
        </p:spPr>
      </p:pic>
      <p:sp>
        <p:nvSpPr>
          <p:cNvPr id="14" name="Content Placeholder 2">
            <a:extLst>
              <a:ext uri="{FF2B5EF4-FFF2-40B4-BE49-F238E27FC236}">
                <a16:creationId xmlns:a16="http://schemas.microsoft.com/office/drawing/2014/main" id="{3CB2D106-CD5F-C9BA-3A6C-BCA70B5D67B1}"/>
              </a:ext>
            </a:extLst>
          </p:cNvPr>
          <p:cNvSpPr txBox="1">
            <a:spLocks/>
          </p:cNvSpPr>
          <p:nvPr/>
        </p:nvSpPr>
        <p:spPr>
          <a:xfrm>
            <a:off x="1298588" y="3428786"/>
            <a:ext cx="9594057" cy="3136320"/>
          </a:xfrm>
          <a:prstGeom prst="rect">
            <a:avLst/>
          </a:prstGeom>
          <a:solidFill>
            <a:schemeClr val="tx1"/>
          </a:solidFill>
          <a:ln w="76200">
            <a:solidFill>
              <a:srgbClr val="00B0F0"/>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7200" b="1" dirty="0" err="1">
                <a:solidFill>
                  <a:schemeClr val="bg1"/>
                </a:solidFill>
              </a:rPr>
              <a:t>Croeso</a:t>
            </a:r>
            <a:r>
              <a:rPr lang="en-US" sz="7200" b="1" dirty="0">
                <a:solidFill>
                  <a:schemeClr val="bg1"/>
                </a:solidFill>
              </a:rPr>
              <a:t>! </a:t>
            </a:r>
          </a:p>
          <a:p>
            <a:pPr marL="0" indent="0" algn="ctr">
              <a:buFont typeface="Arial" panose="020B0604020202020204" pitchFamily="34" charset="0"/>
              <a:buNone/>
            </a:pPr>
            <a:r>
              <a:rPr lang="en-US" sz="7200" b="1" dirty="0">
                <a:solidFill>
                  <a:schemeClr val="bg1"/>
                </a:solidFill>
              </a:rPr>
              <a:t>Welcome!</a:t>
            </a:r>
          </a:p>
        </p:txBody>
      </p:sp>
    </p:spTree>
    <p:extLst>
      <p:ext uri="{BB962C8B-B14F-4D97-AF65-F5344CB8AC3E}">
        <p14:creationId xmlns:p14="http://schemas.microsoft.com/office/powerpoint/2010/main" val="486700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57E1C3-8BDC-FFB1-4129-E6919EA3E64D}"/>
              </a:ext>
            </a:extLst>
          </p:cNvPr>
          <p:cNvPicPr>
            <a:picLocks noChangeAspect="1"/>
          </p:cNvPicPr>
          <p:nvPr/>
        </p:nvPicPr>
        <p:blipFill rotWithShape="1">
          <a:blip r:embed="rId3"/>
          <a:srcRect t="11767" r="1" b="9866"/>
          <a:stretch/>
        </p:blipFill>
        <p:spPr>
          <a:xfrm>
            <a:off x="20" y="10"/>
            <a:ext cx="12188932" cy="6857990"/>
          </a:xfrm>
          <a:prstGeom prst="rect">
            <a:avLst/>
          </a:prstGeom>
        </p:spPr>
      </p:pic>
      <p:sp>
        <p:nvSpPr>
          <p:cNvPr id="19" name="Freeform: Shape 12">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A59EE5D2-309F-F568-B5E0-01874E9EC9A9}"/>
              </a:ext>
            </a:extLst>
          </p:cNvPr>
          <p:cNvSpPr>
            <a:spLocks noGrp="1"/>
          </p:cNvSpPr>
          <p:nvPr>
            <p:ph idx="1"/>
          </p:nvPr>
        </p:nvSpPr>
        <p:spPr>
          <a:xfrm>
            <a:off x="0" y="4606890"/>
            <a:ext cx="10776220" cy="1249240"/>
          </a:xfrm>
        </p:spPr>
        <p:txBody>
          <a:bodyPr>
            <a:noAutofit/>
          </a:bodyPr>
          <a:lstStyle/>
          <a:p>
            <a:pPr marL="0" indent="0">
              <a:buNone/>
            </a:pPr>
            <a:r>
              <a:rPr lang="en-GB" sz="3600" b="1"/>
              <a:t>TAR Uwchradd Crefydd, Gwerthoedd a Moeseg (CGM)</a:t>
            </a:r>
          </a:p>
          <a:p>
            <a:pPr marL="0" indent="0">
              <a:buNone/>
            </a:pPr>
            <a:r>
              <a:rPr lang="en-GB" sz="3600" b="1"/>
              <a:t>Secondary PGCE Religion, Values and Ethics (RVE)</a:t>
            </a:r>
            <a:endParaRPr lang="en-GB" sz="3600" b="1" dirty="0"/>
          </a:p>
        </p:txBody>
      </p:sp>
    </p:spTree>
    <p:extLst>
      <p:ext uri="{BB962C8B-B14F-4D97-AF65-F5344CB8AC3E}">
        <p14:creationId xmlns:p14="http://schemas.microsoft.com/office/powerpoint/2010/main" val="26715703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472E9-52F3-599F-6099-73A5BC5F6A9E}"/>
              </a:ext>
            </a:extLst>
          </p:cNvPr>
          <p:cNvSpPr>
            <a:spLocks noGrp="1"/>
          </p:cNvSpPr>
          <p:nvPr>
            <p:ph type="title"/>
          </p:nvPr>
        </p:nvSpPr>
        <p:spPr>
          <a:xfrm>
            <a:off x="572493" y="238539"/>
            <a:ext cx="11018520" cy="1434415"/>
          </a:xfrm>
        </p:spPr>
        <p:txBody>
          <a:bodyPr anchor="b">
            <a:normAutofit/>
          </a:bodyPr>
          <a:lstStyle/>
          <a:p>
            <a:r>
              <a:rPr lang="en-GB" sz="4600" b="1" dirty="0" err="1"/>
              <a:t>Eich</a:t>
            </a:r>
            <a:r>
              <a:rPr lang="en-GB" sz="4600" b="1" dirty="0"/>
              <a:t> </a:t>
            </a:r>
            <a:r>
              <a:rPr lang="en-GB" sz="4600" b="1" dirty="0" err="1"/>
              <a:t>Tiwtor</a:t>
            </a:r>
            <a:r>
              <a:rPr lang="en-GB" sz="4600" b="1" dirty="0"/>
              <a:t> </a:t>
            </a:r>
            <a:r>
              <a:rPr lang="en-GB" sz="4600" b="1" dirty="0" err="1"/>
              <a:t>Pwnc</a:t>
            </a:r>
            <a:br>
              <a:rPr lang="en-GB" sz="4600" b="1" dirty="0"/>
            </a:br>
            <a:r>
              <a:rPr lang="en-GB" sz="4600" b="1" dirty="0"/>
              <a:t>Your subject Tutor</a:t>
            </a:r>
          </a:p>
        </p:txBody>
      </p:sp>
      <p:sp>
        <p:nvSpPr>
          <p:cNvPr id="5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ntent Placeholder 8">
            <a:extLst>
              <a:ext uri="{FF2B5EF4-FFF2-40B4-BE49-F238E27FC236}">
                <a16:creationId xmlns:a16="http://schemas.microsoft.com/office/drawing/2014/main" id="{C095E03E-4825-1321-CCE9-BE61BF7CD7A1}"/>
              </a:ext>
            </a:extLst>
          </p:cNvPr>
          <p:cNvSpPr>
            <a:spLocks noGrp="1"/>
          </p:cNvSpPr>
          <p:nvPr>
            <p:ph idx="1"/>
          </p:nvPr>
        </p:nvSpPr>
        <p:spPr>
          <a:xfrm>
            <a:off x="572493" y="2071316"/>
            <a:ext cx="6713552" cy="4119172"/>
          </a:xfrm>
        </p:spPr>
        <p:txBody>
          <a:bodyPr anchor="t">
            <a:noAutofit/>
          </a:bodyPr>
          <a:lstStyle/>
          <a:p>
            <a:r>
              <a:rPr lang="en-US" sz="1800" dirty="0"/>
              <a:t>Rachel Bendall</a:t>
            </a:r>
          </a:p>
          <a:p>
            <a:r>
              <a:rPr lang="en-US" sz="1800" dirty="0" err="1"/>
              <a:t>Addysgu</a:t>
            </a:r>
            <a:r>
              <a:rPr lang="en-US" sz="1800" dirty="0"/>
              <a:t> </a:t>
            </a:r>
            <a:r>
              <a:rPr lang="en-US" sz="1800" dirty="0" err="1"/>
              <a:t>ar</a:t>
            </a:r>
            <a:r>
              <a:rPr lang="en-US" sz="1800" dirty="0"/>
              <a:t> draws y </a:t>
            </a:r>
            <a:r>
              <a:rPr lang="en-US" sz="1800" dirty="0" err="1"/>
              <a:t>rhaglenni</a:t>
            </a:r>
            <a:r>
              <a:rPr lang="en-US" sz="1800" dirty="0"/>
              <a:t> TAR a BA </a:t>
            </a:r>
            <a:r>
              <a:rPr lang="en-US" sz="1800" dirty="0" err="1"/>
              <a:t>Addysg</a:t>
            </a:r>
            <a:r>
              <a:rPr lang="en-US" sz="1800" dirty="0"/>
              <a:t>.</a:t>
            </a:r>
          </a:p>
          <a:p>
            <a:r>
              <a:rPr lang="en-US" sz="1800" i="1" dirty="0"/>
              <a:t>I teach across the PGCE and BA Ed </a:t>
            </a:r>
            <a:r>
              <a:rPr lang="en-US" sz="1800" i="1" dirty="0" err="1"/>
              <a:t>programmes</a:t>
            </a:r>
            <a:r>
              <a:rPr lang="en-US" sz="1800" i="1" dirty="0"/>
              <a:t>.</a:t>
            </a:r>
          </a:p>
          <a:p>
            <a:r>
              <a:rPr lang="en-US" sz="1800" dirty="0" err="1"/>
              <a:t>Arbenigo</a:t>
            </a:r>
            <a:r>
              <a:rPr lang="en-US" sz="1800" dirty="0"/>
              <a:t> </a:t>
            </a:r>
            <a:r>
              <a:rPr lang="en-US" sz="1800" dirty="0" err="1"/>
              <a:t>ym</a:t>
            </a:r>
            <a:r>
              <a:rPr lang="en-US" sz="1800" dirty="0"/>
              <a:t> </a:t>
            </a:r>
            <a:r>
              <a:rPr lang="en-US" sz="1800" dirty="0" err="1"/>
              <a:t>maes</a:t>
            </a:r>
            <a:r>
              <a:rPr lang="en-US" sz="1800" dirty="0"/>
              <a:t> </a:t>
            </a:r>
            <a:r>
              <a:rPr lang="en-US" sz="1800" dirty="0" err="1"/>
              <a:t>Addysg</a:t>
            </a:r>
            <a:r>
              <a:rPr lang="en-US" sz="1800" dirty="0"/>
              <a:t> </a:t>
            </a:r>
            <a:r>
              <a:rPr lang="en-US" sz="1800" dirty="0" err="1"/>
              <a:t>Grefyddol</a:t>
            </a:r>
            <a:r>
              <a:rPr lang="en-US" sz="1800" dirty="0"/>
              <a:t>, ac </a:t>
            </a:r>
            <a:r>
              <a:rPr lang="en-US" sz="1800" dirty="0" err="1"/>
              <a:t>yn</a:t>
            </a:r>
            <a:r>
              <a:rPr lang="en-US" sz="1800" dirty="0"/>
              <a:t> </a:t>
            </a:r>
            <a:r>
              <a:rPr lang="en-US" sz="1800" dirty="0" err="1"/>
              <a:t>bennaeth</a:t>
            </a:r>
            <a:r>
              <a:rPr lang="en-US" sz="1800" dirty="0"/>
              <a:t> </a:t>
            </a:r>
            <a:r>
              <a:rPr lang="en-US" sz="1800" dirty="0" err="1"/>
              <a:t>Addysg</a:t>
            </a:r>
            <a:r>
              <a:rPr lang="en-US" sz="1800" dirty="0"/>
              <a:t> </a:t>
            </a:r>
            <a:r>
              <a:rPr lang="en-US" sz="1800" dirty="0" err="1"/>
              <a:t>Grefyddol</a:t>
            </a:r>
            <a:r>
              <a:rPr lang="en-US" sz="1800" dirty="0"/>
              <a:t> </a:t>
            </a:r>
            <a:r>
              <a:rPr lang="en-US" sz="1800" dirty="0" err="1"/>
              <a:t>mewn</a:t>
            </a:r>
            <a:r>
              <a:rPr lang="en-US" sz="1800" dirty="0"/>
              <a:t> </a:t>
            </a:r>
            <a:r>
              <a:rPr lang="en-US" sz="1800" dirty="0" err="1"/>
              <a:t>ysgol</a:t>
            </a:r>
            <a:r>
              <a:rPr lang="en-US" sz="1800" dirty="0"/>
              <a:t> </a:t>
            </a:r>
            <a:r>
              <a:rPr lang="en-US" sz="1800" dirty="0" err="1"/>
              <a:t>uwchradd</a:t>
            </a:r>
            <a:r>
              <a:rPr lang="en-US" sz="1800" dirty="0"/>
              <a:t> </a:t>
            </a:r>
            <a:r>
              <a:rPr lang="en-US" sz="1800" dirty="0" err="1"/>
              <a:t>Gymraeg</a:t>
            </a:r>
            <a:r>
              <a:rPr lang="en-US" sz="1800" dirty="0"/>
              <a:t> </a:t>
            </a:r>
            <a:r>
              <a:rPr lang="en-US" sz="1800" dirty="0" err="1"/>
              <a:t>yng</a:t>
            </a:r>
            <a:r>
              <a:rPr lang="en-US" sz="1800" dirty="0"/>
              <a:t> </a:t>
            </a:r>
            <a:r>
              <a:rPr lang="en-US" sz="1800" dirty="0" err="1"/>
              <a:t>nghymoedd</a:t>
            </a:r>
            <a:r>
              <a:rPr lang="en-US" sz="1800" dirty="0"/>
              <a:t> de Cymru am </a:t>
            </a:r>
            <a:r>
              <a:rPr lang="en-US" sz="1800" dirty="0" err="1"/>
              <a:t>bedair</a:t>
            </a:r>
            <a:r>
              <a:rPr lang="en-US" sz="1800" dirty="0"/>
              <a:t> </a:t>
            </a:r>
            <a:r>
              <a:rPr lang="en-US" sz="1800" dirty="0" err="1"/>
              <a:t>mlynedd</a:t>
            </a:r>
            <a:r>
              <a:rPr lang="en-US" sz="1800" dirty="0"/>
              <a:t> </a:t>
            </a:r>
            <a:r>
              <a:rPr lang="en-US" sz="1800" dirty="0" err="1"/>
              <a:t>ar</a:t>
            </a:r>
            <a:r>
              <a:rPr lang="en-US" sz="1800" dirty="0"/>
              <a:t> </a:t>
            </a:r>
            <a:r>
              <a:rPr lang="en-US" sz="1800" dirty="0" err="1"/>
              <a:t>ddeg</a:t>
            </a:r>
            <a:r>
              <a:rPr lang="en-US" sz="1800" dirty="0"/>
              <a:t>.</a:t>
            </a:r>
          </a:p>
          <a:p>
            <a:r>
              <a:rPr lang="en-US" sz="1800" i="1" dirty="0"/>
              <a:t>I </a:t>
            </a:r>
            <a:r>
              <a:rPr lang="en-US" sz="1800" i="1" dirty="0" err="1"/>
              <a:t>Specialise</a:t>
            </a:r>
            <a:r>
              <a:rPr lang="en-US" sz="1800" i="1" dirty="0"/>
              <a:t> in RE and was the Head of RE at a Welsh medium secondary school in the south Wales valleys for 14 years.</a:t>
            </a:r>
          </a:p>
          <a:p>
            <a:r>
              <a:rPr lang="en-US" sz="1800" dirty="0" err="1"/>
              <a:t>Cyfrifoldeb</a:t>
            </a:r>
            <a:r>
              <a:rPr lang="en-US" sz="1800" dirty="0"/>
              <a:t> </a:t>
            </a:r>
            <a:r>
              <a:rPr lang="en-US" sz="1800" dirty="0" err="1"/>
              <a:t>dros</a:t>
            </a:r>
            <a:r>
              <a:rPr lang="en-US" sz="1800" dirty="0"/>
              <a:t> </a:t>
            </a:r>
            <a:r>
              <a:rPr lang="en-US" sz="1800" dirty="0" err="1"/>
              <a:t>strategaeth</a:t>
            </a:r>
            <a:r>
              <a:rPr lang="en-US" sz="1800" dirty="0"/>
              <a:t> </a:t>
            </a:r>
            <a:r>
              <a:rPr lang="en-US" sz="1800" dirty="0" err="1"/>
              <a:t>amrywiaeth</a:t>
            </a:r>
            <a:r>
              <a:rPr lang="en-US" sz="1800" dirty="0"/>
              <a:t> a </a:t>
            </a:r>
            <a:r>
              <a:rPr lang="en-US" sz="1800" dirty="0" err="1"/>
              <a:t>gwrth-hiliaeth</a:t>
            </a:r>
            <a:r>
              <a:rPr lang="en-US" sz="1800" dirty="0"/>
              <a:t> </a:t>
            </a:r>
            <a:r>
              <a:rPr lang="en-US" sz="1800" dirty="0" err="1"/>
              <a:t>rhaglenni</a:t>
            </a:r>
            <a:r>
              <a:rPr lang="en-US" sz="1800" dirty="0"/>
              <a:t> AGA </a:t>
            </a:r>
            <a:r>
              <a:rPr lang="en-US" sz="1800" dirty="0" err="1"/>
              <a:t>Yr</a:t>
            </a:r>
            <a:r>
              <a:rPr lang="en-US" sz="1800" dirty="0"/>
              <a:t> </a:t>
            </a:r>
            <a:r>
              <a:rPr lang="en-US" sz="1800" dirty="0" err="1"/>
              <a:t>Athrofa</a:t>
            </a:r>
            <a:r>
              <a:rPr lang="en-US" sz="1800" dirty="0"/>
              <a:t>.</a:t>
            </a:r>
          </a:p>
          <a:p>
            <a:r>
              <a:rPr lang="en-US" sz="1800" i="1" dirty="0"/>
              <a:t>I lead on </a:t>
            </a:r>
            <a:r>
              <a:rPr lang="en-US" sz="1800" i="1" dirty="0" err="1"/>
              <a:t>Yr</a:t>
            </a:r>
            <a:r>
              <a:rPr lang="en-US" sz="1800" i="1" dirty="0"/>
              <a:t> </a:t>
            </a:r>
            <a:r>
              <a:rPr lang="en-US" sz="1800" i="1" dirty="0" err="1"/>
              <a:t>Athrofa’s</a:t>
            </a:r>
            <a:r>
              <a:rPr lang="en-US" sz="1800" i="1" dirty="0"/>
              <a:t> ITE </a:t>
            </a:r>
            <a:r>
              <a:rPr lang="en-US" sz="1800" i="1" dirty="0" err="1"/>
              <a:t>programmes’</a:t>
            </a:r>
            <a:r>
              <a:rPr lang="en-US" sz="1800" i="1" dirty="0"/>
              <a:t> strategy for diversity and anti-racism.</a:t>
            </a:r>
          </a:p>
          <a:p>
            <a:r>
              <a:rPr lang="en-US" sz="1800" dirty="0" err="1"/>
              <a:t>Manylion</a:t>
            </a:r>
            <a:r>
              <a:rPr lang="en-US" sz="1800" dirty="0"/>
              <a:t> </a:t>
            </a:r>
            <a:r>
              <a:rPr lang="en-US" sz="1800" dirty="0" err="1"/>
              <a:t>cyswllt</a:t>
            </a:r>
            <a:r>
              <a:rPr lang="en-US" sz="1800" dirty="0"/>
              <a:t>: </a:t>
            </a:r>
            <a:r>
              <a:rPr lang="en-US" sz="1800" dirty="0">
                <a:hlinkClick r:id="rId2"/>
              </a:rPr>
              <a:t>rachel.bendall@uwtsd.ac.uk</a:t>
            </a:r>
            <a:r>
              <a:rPr lang="en-US" sz="1800" dirty="0"/>
              <a:t> </a:t>
            </a:r>
          </a:p>
          <a:p>
            <a:r>
              <a:rPr lang="en-US" sz="1800" dirty="0"/>
              <a:t>Contact details: </a:t>
            </a:r>
            <a:r>
              <a:rPr lang="en-US" sz="1800" dirty="0">
                <a:hlinkClick r:id="rId2"/>
              </a:rPr>
              <a:t>rachel.bendall@uwtsd.ac.uk</a:t>
            </a:r>
            <a:r>
              <a:rPr lang="en-US" sz="1800" dirty="0"/>
              <a:t> </a:t>
            </a:r>
          </a:p>
        </p:txBody>
      </p:sp>
      <p:pic>
        <p:nvPicPr>
          <p:cNvPr id="5" name="Content Placeholder 4" descr="A person smiling for the camera&#10;&#10;Description automatically generated with medium confidence">
            <a:extLst>
              <a:ext uri="{FF2B5EF4-FFF2-40B4-BE49-F238E27FC236}">
                <a16:creationId xmlns:a16="http://schemas.microsoft.com/office/drawing/2014/main" id="{533720A0-220D-A200-C7D0-1C8C3B828F27}"/>
              </a:ext>
            </a:extLst>
          </p:cNvPr>
          <p:cNvPicPr>
            <a:picLocks noChangeAspect="1"/>
          </p:cNvPicPr>
          <p:nvPr/>
        </p:nvPicPr>
        <p:blipFill rotWithShape="1">
          <a:blip r:embed="rId3">
            <a:extLst>
              <a:ext uri="{28A0092B-C50C-407E-A947-70E740481C1C}">
                <a14:useLocalDpi xmlns:a14="http://schemas.microsoft.com/office/drawing/2010/main" val="0"/>
              </a:ext>
            </a:extLst>
          </a:blip>
          <a:srcRect t="2720" r="-1" b="3469"/>
          <a:stretch/>
        </p:blipFill>
        <p:spPr>
          <a:xfrm>
            <a:off x="7675658" y="2093976"/>
            <a:ext cx="3941064" cy="4096512"/>
          </a:xfrm>
          <a:prstGeom prst="rect">
            <a:avLst/>
          </a:prstGeom>
        </p:spPr>
      </p:pic>
    </p:spTree>
    <p:extLst>
      <p:ext uri="{BB962C8B-B14F-4D97-AF65-F5344CB8AC3E}">
        <p14:creationId xmlns:p14="http://schemas.microsoft.com/office/powerpoint/2010/main" val="1560170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A7CBEC84-A648-E446-A515-D5BF862C2755}"/>
              </a:ext>
            </a:extLst>
          </p:cNvPr>
          <p:cNvGraphicFramePr>
            <a:graphicFrameLocks noGrp="1"/>
          </p:cNvGraphicFramePr>
          <p:nvPr>
            <p:ph idx="1"/>
            <p:extLst>
              <p:ext uri="{D42A27DB-BD31-4B8C-83A1-F6EECF244321}">
                <p14:modId xmlns:p14="http://schemas.microsoft.com/office/powerpoint/2010/main" val="1117025340"/>
              </p:ext>
            </p:extLst>
          </p:nvPr>
        </p:nvGraphicFramePr>
        <p:xfrm>
          <a:off x="835863" y="0"/>
          <a:ext cx="10511841" cy="6219107"/>
        </p:xfrm>
        <a:graphic>
          <a:graphicData uri="http://schemas.openxmlformats.org/drawingml/2006/table">
            <a:tbl>
              <a:tblPr firstRow="1" bandRow="1">
                <a:tableStyleId>{21E4AEA4-8DFA-4A89-87EB-49C32662AFE0}</a:tableStyleId>
              </a:tblPr>
              <a:tblGrid>
                <a:gridCol w="8366220">
                  <a:extLst>
                    <a:ext uri="{9D8B030D-6E8A-4147-A177-3AD203B41FA5}">
                      <a16:colId xmlns:a16="http://schemas.microsoft.com/office/drawing/2014/main" val="2193602099"/>
                    </a:ext>
                  </a:extLst>
                </a:gridCol>
                <a:gridCol w="2145621">
                  <a:extLst>
                    <a:ext uri="{9D8B030D-6E8A-4147-A177-3AD203B41FA5}">
                      <a16:colId xmlns:a16="http://schemas.microsoft.com/office/drawing/2014/main" val="773768685"/>
                    </a:ext>
                  </a:extLst>
                </a:gridCol>
              </a:tblGrid>
              <a:tr h="610154">
                <a:tc>
                  <a:txBody>
                    <a:bodyPr/>
                    <a:lstStyle/>
                    <a:p>
                      <a:r>
                        <a:rPr lang="en-GB" sz="1100" dirty="0" err="1"/>
                        <a:t>Gweithgaredd</a:t>
                      </a:r>
                      <a:endParaRPr lang="en-GB" sz="1100" dirty="0"/>
                    </a:p>
                    <a:p>
                      <a:pPr lvl="0">
                        <a:buNone/>
                      </a:pPr>
                      <a:r>
                        <a:rPr lang="en-GB" sz="1100" dirty="0"/>
                        <a:t>Activity </a:t>
                      </a:r>
                      <a:endParaRPr lang="en-US" sz="1100" dirty="0"/>
                    </a:p>
                  </a:txBody>
                  <a:tcPr marL="55718" marR="55718" marT="27859" marB="27859"/>
                </a:tc>
                <a:tc>
                  <a:txBody>
                    <a:bodyPr/>
                    <a:lstStyle/>
                    <a:p>
                      <a:r>
                        <a:rPr lang="en-GB" sz="1100"/>
                        <a:t>Amser</a:t>
                      </a:r>
                    </a:p>
                    <a:p>
                      <a:pPr lvl="0">
                        <a:buNone/>
                      </a:pPr>
                      <a:r>
                        <a:rPr lang="en-GB" sz="1100"/>
                        <a:t>Time</a:t>
                      </a:r>
                      <a:endParaRPr lang="en-US" sz="1100"/>
                    </a:p>
                  </a:txBody>
                  <a:tcPr marL="55718" marR="55718" marT="27859" marB="27859"/>
                </a:tc>
                <a:extLst>
                  <a:ext uri="{0D108BD9-81ED-4DB2-BD59-A6C34878D82A}">
                    <a16:rowId xmlns:a16="http://schemas.microsoft.com/office/drawing/2014/main" val="4001066090"/>
                  </a:ext>
                </a:extLst>
              </a:tr>
              <a:tr h="623217">
                <a:tc>
                  <a:txBody>
                    <a:bodyPr/>
                    <a:lstStyle/>
                    <a:p>
                      <a:r>
                        <a:rPr lang="en-GB" sz="1800" dirty="0" err="1"/>
                        <a:t>Croeso</a:t>
                      </a:r>
                      <a:r>
                        <a:rPr lang="en-GB" sz="1800" dirty="0"/>
                        <a:t> a </a:t>
                      </a:r>
                      <a:r>
                        <a:rPr lang="en-GB" sz="1800" dirty="0" err="1"/>
                        <a:t>chyflwyniadau</a:t>
                      </a:r>
                      <a:endParaRPr lang="en-GB" sz="1800" dirty="0"/>
                    </a:p>
                    <a:p>
                      <a:pPr lvl="0">
                        <a:buNone/>
                      </a:pPr>
                      <a:r>
                        <a:rPr lang="en-GB" sz="1800" dirty="0"/>
                        <a:t>Welcome &amp; introductions</a:t>
                      </a:r>
                      <a:endParaRPr lang="en-US" sz="1800" dirty="0"/>
                    </a:p>
                  </a:txBody>
                  <a:tcPr marL="55718" marR="55718" marT="27859" marB="27859"/>
                </a:tc>
                <a:tc>
                  <a:txBody>
                    <a:bodyPr/>
                    <a:lstStyle/>
                    <a:p>
                      <a:r>
                        <a:rPr lang="en-US" sz="1800"/>
                        <a:t>9.00</a:t>
                      </a:r>
                    </a:p>
                  </a:txBody>
                  <a:tcPr marL="55718" marR="55718" marT="27859" marB="27859"/>
                </a:tc>
                <a:extLst>
                  <a:ext uri="{0D108BD9-81ED-4DB2-BD59-A6C34878D82A}">
                    <a16:rowId xmlns:a16="http://schemas.microsoft.com/office/drawing/2014/main" val="2800285968"/>
                  </a:ext>
                </a:extLst>
              </a:tr>
              <a:tr h="623217">
                <a:tc>
                  <a:txBody>
                    <a:bodyPr/>
                    <a:lstStyle/>
                    <a:p>
                      <a:r>
                        <a:rPr lang="en-GB" sz="1800" dirty="0" err="1"/>
                        <a:t>Cyflwyniad</a:t>
                      </a:r>
                      <a:r>
                        <a:rPr lang="en-GB" sz="1800" dirty="0"/>
                        <a:t> </a:t>
                      </a:r>
                      <a:r>
                        <a:rPr lang="en-GB" sz="1800" dirty="0" err="1"/>
                        <a:t>i</a:t>
                      </a:r>
                      <a:r>
                        <a:rPr lang="en-GB" sz="1800" dirty="0"/>
                        <a:t> </a:t>
                      </a:r>
                      <a:r>
                        <a:rPr lang="en-GB" sz="1800" dirty="0" err="1"/>
                        <a:t>Gwricwlwm</a:t>
                      </a:r>
                      <a:endParaRPr lang="en-US" sz="1800" dirty="0"/>
                    </a:p>
                    <a:p>
                      <a:pPr lvl="0">
                        <a:buNone/>
                      </a:pPr>
                      <a:r>
                        <a:rPr lang="en-GB" sz="1800" dirty="0"/>
                        <a:t>Introduction to Curriculum </a:t>
                      </a:r>
                      <a:endParaRPr lang="en-US" sz="1800" dirty="0"/>
                    </a:p>
                  </a:txBody>
                  <a:tcPr marL="55718" marR="55718" marT="27859" marB="27859"/>
                </a:tc>
                <a:tc>
                  <a:txBody>
                    <a:bodyPr/>
                    <a:lstStyle/>
                    <a:p>
                      <a:r>
                        <a:rPr lang="en-US" sz="1800"/>
                        <a:t>9.30</a:t>
                      </a:r>
                    </a:p>
                  </a:txBody>
                  <a:tcPr marL="55718" marR="55718" marT="27859" marB="27859"/>
                </a:tc>
                <a:extLst>
                  <a:ext uri="{0D108BD9-81ED-4DB2-BD59-A6C34878D82A}">
                    <a16:rowId xmlns:a16="http://schemas.microsoft.com/office/drawing/2014/main" val="990489224"/>
                  </a:ext>
                </a:extLst>
              </a:tr>
              <a:tr h="623217">
                <a:tc>
                  <a:txBody>
                    <a:bodyPr/>
                    <a:lstStyle/>
                    <a:p>
                      <a:r>
                        <a:rPr lang="en-US" sz="1800" dirty="0" err="1"/>
                        <a:t>Egwyl</a:t>
                      </a:r>
                      <a:endParaRPr lang="en-US" sz="1800" dirty="0"/>
                    </a:p>
                    <a:p>
                      <a:pPr lvl="0">
                        <a:buNone/>
                      </a:pPr>
                      <a:r>
                        <a:rPr lang="en-US" sz="1800" dirty="0"/>
                        <a:t>Break</a:t>
                      </a:r>
                    </a:p>
                  </a:txBody>
                  <a:tcPr marL="55718" marR="55718" marT="27859" marB="27859"/>
                </a:tc>
                <a:tc>
                  <a:txBody>
                    <a:bodyPr/>
                    <a:lstStyle/>
                    <a:p>
                      <a:r>
                        <a:rPr lang="en-US" sz="1800" dirty="0"/>
                        <a:t>10.30</a:t>
                      </a:r>
                    </a:p>
                  </a:txBody>
                  <a:tcPr marL="55718" marR="55718" marT="27859" marB="27859"/>
                </a:tc>
                <a:extLst>
                  <a:ext uri="{0D108BD9-81ED-4DB2-BD59-A6C34878D82A}">
                    <a16:rowId xmlns:a16="http://schemas.microsoft.com/office/drawing/2014/main" val="410014186"/>
                  </a:ext>
                </a:extLst>
              </a:tr>
              <a:tr h="623217">
                <a:tc>
                  <a:txBody>
                    <a:bodyPr/>
                    <a:lstStyle/>
                    <a:p>
                      <a:r>
                        <a:rPr lang="en-US" sz="1800" dirty="0"/>
                        <a:t>ECAD6008 – </a:t>
                      </a:r>
                      <a:r>
                        <a:rPr lang="en-US" sz="1800" dirty="0" err="1"/>
                        <a:t>Arwain</a:t>
                      </a:r>
                      <a:r>
                        <a:rPr lang="en-US" sz="1800" dirty="0"/>
                        <a:t> y </a:t>
                      </a:r>
                      <a:r>
                        <a:rPr lang="en-US" sz="1800" dirty="0" err="1"/>
                        <a:t>Dysgu</a:t>
                      </a:r>
                      <a:r>
                        <a:rPr lang="en-US" sz="1800" dirty="0"/>
                        <a:t> a </a:t>
                      </a:r>
                      <a:r>
                        <a:rPr lang="en-US" sz="1800" dirty="0" err="1"/>
                        <a:t>Chwricwlwm</a:t>
                      </a:r>
                      <a:endParaRPr lang="en-US" sz="1800" dirty="0"/>
                    </a:p>
                    <a:p>
                      <a:pPr lvl="0">
                        <a:buNone/>
                      </a:pPr>
                      <a:r>
                        <a:rPr lang="en-US" sz="1800" dirty="0"/>
                        <a:t>ECAD6008 – Leading the Learning </a:t>
                      </a:r>
                      <a:r>
                        <a:rPr lang="en-US" sz="1800"/>
                        <a:t>and Curriculum</a:t>
                      </a:r>
                      <a:endParaRPr lang="en-US" sz="1800" dirty="0"/>
                    </a:p>
                  </a:txBody>
                  <a:tcPr marL="55718" marR="55718" marT="27859" marB="27859"/>
                </a:tc>
                <a:tc>
                  <a:txBody>
                    <a:bodyPr/>
                    <a:lstStyle/>
                    <a:p>
                      <a:r>
                        <a:rPr lang="en-US" sz="1800" dirty="0"/>
                        <a:t>11.00</a:t>
                      </a:r>
                    </a:p>
                  </a:txBody>
                  <a:tcPr marL="55718" marR="55718" marT="27859" marB="27859"/>
                </a:tc>
                <a:extLst>
                  <a:ext uri="{0D108BD9-81ED-4DB2-BD59-A6C34878D82A}">
                    <a16:rowId xmlns:a16="http://schemas.microsoft.com/office/drawing/2014/main" val="2082984394"/>
                  </a:ext>
                </a:extLst>
              </a:tr>
              <a:tr h="623217">
                <a:tc>
                  <a:txBody>
                    <a:bodyPr/>
                    <a:lstStyle/>
                    <a:p>
                      <a:r>
                        <a:rPr lang="en-US" sz="1800" dirty="0" err="1"/>
                        <a:t>Deall</a:t>
                      </a:r>
                      <a:r>
                        <a:rPr lang="en-US" sz="1800" dirty="0"/>
                        <a:t> y </a:t>
                      </a:r>
                      <a:r>
                        <a:rPr lang="en-US" sz="1800" dirty="0" err="1"/>
                        <a:t>cwricwlwm</a:t>
                      </a:r>
                      <a:r>
                        <a:rPr lang="en-US" sz="1800" dirty="0"/>
                        <a:t> </a:t>
                      </a:r>
                      <a:r>
                        <a:rPr lang="en-US" sz="1800" dirty="0" err="1"/>
                        <a:t>mewn</a:t>
                      </a:r>
                      <a:r>
                        <a:rPr lang="en-US" sz="1800" dirty="0"/>
                        <a:t> </a:t>
                      </a:r>
                      <a:r>
                        <a:rPr lang="en-US" sz="1800" dirty="0" err="1"/>
                        <a:t>Addysg</a:t>
                      </a:r>
                      <a:r>
                        <a:rPr lang="en-US" sz="1800" dirty="0"/>
                        <a:t> </a:t>
                      </a:r>
                      <a:r>
                        <a:rPr lang="en-US" sz="1800" dirty="0" err="1"/>
                        <a:t>Grefyddol</a:t>
                      </a:r>
                      <a:endParaRPr lang="en-US" sz="1800" dirty="0"/>
                    </a:p>
                    <a:p>
                      <a:pPr lvl="0">
                        <a:buNone/>
                      </a:pPr>
                      <a:r>
                        <a:rPr lang="en-US" sz="1800" dirty="0"/>
                        <a:t>Understanding the curriculum in Religious Education</a:t>
                      </a:r>
                    </a:p>
                  </a:txBody>
                  <a:tcPr marL="55718" marR="55718" marT="27859" marB="27859"/>
                </a:tc>
                <a:tc>
                  <a:txBody>
                    <a:bodyPr/>
                    <a:lstStyle/>
                    <a:p>
                      <a:r>
                        <a:rPr lang="en-GB" sz="1800" dirty="0"/>
                        <a:t>12.00</a:t>
                      </a:r>
                      <a:endParaRPr lang="en-US" sz="1800" dirty="0"/>
                    </a:p>
                  </a:txBody>
                  <a:tcPr marL="55718" marR="55718" marT="27859" marB="27859"/>
                </a:tc>
                <a:extLst>
                  <a:ext uri="{0D108BD9-81ED-4DB2-BD59-A6C34878D82A}">
                    <a16:rowId xmlns:a16="http://schemas.microsoft.com/office/drawing/2014/main" val="2327329022"/>
                  </a:ext>
                </a:extLst>
              </a:tr>
              <a:tr h="623217">
                <a:tc>
                  <a:txBody>
                    <a:bodyPr/>
                    <a:lstStyle/>
                    <a:p>
                      <a:pPr lvl="0">
                        <a:buNone/>
                      </a:pPr>
                      <a:r>
                        <a:rPr lang="en-US" sz="1800" dirty="0" err="1"/>
                        <a:t>Cinio</a:t>
                      </a:r>
                      <a:endParaRPr lang="en-US" sz="1800" dirty="0"/>
                    </a:p>
                    <a:p>
                      <a:pPr lvl="0">
                        <a:buNone/>
                      </a:pPr>
                      <a:r>
                        <a:rPr lang="en-US" sz="1800" dirty="0"/>
                        <a:t>Lunch</a:t>
                      </a:r>
                    </a:p>
                  </a:txBody>
                  <a:tcPr marL="55718" marR="55718" marT="27859" marB="27859"/>
                </a:tc>
                <a:tc>
                  <a:txBody>
                    <a:bodyPr/>
                    <a:lstStyle/>
                    <a:p>
                      <a:r>
                        <a:rPr lang="en-US" sz="1800" dirty="0"/>
                        <a:t>12.30</a:t>
                      </a:r>
                    </a:p>
                  </a:txBody>
                  <a:tcPr marL="55718" marR="55718" marT="27859" marB="27859"/>
                </a:tc>
                <a:extLst>
                  <a:ext uri="{0D108BD9-81ED-4DB2-BD59-A6C34878D82A}">
                    <a16:rowId xmlns:a16="http://schemas.microsoft.com/office/drawing/2014/main" val="1402059527"/>
                  </a:ext>
                </a:extLst>
              </a:tr>
              <a:tr h="623217">
                <a:tc>
                  <a:txBody>
                    <a:bodyPr/>
                    <a:lstStyle/>
                    <a:p>
                      <a:pPr marL="0" marR="0" lvl="0" indent="0" algn="l">
                        <a:lnSpc>
                          <a:spcPct val="100000"/>
                        </a:lnSpc>
                        <a:spcBef>
                          <a:spcPts val="0"/>
                        </a:spcBef>
                        <a:spcAft>
                          <a:spcPts val="0"/>
                        </a:spcAft>
                        <a:buNone/>
                      </a:pPr>
                      <a:r>
                        <a:rPr lang="en-GB" sz="1800" dirty="0" err="1"/>
                        <a:t>Cwricwlwm</a:t>
                      </a:r>
                      <a:r>
                        <a:rPr lang="en-GB" sz="1800" dirty="0"/>
                        <a:t> 2008</a:t>
                      </a:r>
                      <a:endParaRPr lang="en-US" sz="1800" dirty="0"/>
                    </a:p>
                    <a:p>
                      <a:pPr marL="0" marR="0" lvl="0" indent="0" algn="l">
                        <a:lnSpc>
                          <a:spcPct val="100000"/>
                        </a:lnSpc>
                        <a:spcBef>
                          <a:spcPts val="0"/>
                        </a:spcBef>
                        <a:spcAft>
                          <a:spcPts val="0"/>
                        </a:spcAft>
                        <a:buNone/>
                      </a:pPr>
                      <a:r>
                        <a:rPr lang="en-GB" sz="1800" dirty="0"/>
                        <a:t>2008 Curriculum</a:t>
                      </a:r>
                    </a:p>
                  </a:txBody>
                  <a:tcPr marL="55718" marR="55718" marT="27859" marB="27859"/>
                </a:tc>
                <a:tc>
                  <a:txBody>
                    <a:bodyPr/>
                    <a:lstStyle/>
                    <a:p>
                      <a:r>
                        <a:rPr lang="en-US" sz="1800"/>
                        <a:t>13.30</a:t>
                      </a:r>
                    </a:p>
                  </a:txBody>
                  <a:tcPr marL="55718" marR="55718" marT="27859" marB="27859"/>
                </a:tc>
                <a:extLst>
                  <a:ext uri="{0D108BD9-81ED-4DB2-BD59-A6C34878D82A}">
                    <a16:rowId xmlns:a16="http://schemas.microsoft.com/office/drawing/2014/main" val="294875245"/>
                  </a:ext>
                </a:extLst>
              </a:tr>
              <a:tr h="623217">
                <a:tc>
                  <a:txBody>
                    <a:bodyPr/>
                    <a:lstStyle/>
                    <a:p>
                      <a:pPr marL="0" lvl="0" indent="0" algn="l">
                        <a:lnSpc>
                          <a:spcPct val="100000"/>
                        </a:lnSpc>
                        <a:spcBef>
                          <a:spcPts val="0"/>
                        </a:spcBef>
                        <a:spcAft>
                          <a:spcPts val="0"/>
                        </a:spcAft>
                        <a:buNone/>
                      </a:pPr>
                      <a:r>
                        <a:rPr lang="en-US" sz="1800"/>
                        <a:t>Awdit Gwybodaeth Bynciol</a:t>
                      </a:r>
                    </a:p>
                    <a:p>
                      <a:pPr marL="0" lvl="0" indent="0" algn="l">
                        <a:lnSpc>
                          <a:spcPct val="100000"/>
                        </a:lnSpc>
                        <a:spcBef>
                          <a:spcPts val="0"/>
                        </a:spcBef>
                        <a:spcAft>
                          <a:spcPts val="0"/>
                        </a:spcAft>
                        <a:buNone/>
                      </a:pPr>
                      <a:r>
                        <a:rPr lang="en-US" sz="1800"/>
                        <a:t>Subject Knowledge Audit</a:t>
                      </a:r>
                    </a:p>
                  </a:txBody>
                  <a:tcPr marL="55718" marR="55718" marT="27859" marB="27859"/>
                </a:tc>
                <a:tc>
                  <a:txBody>
                    <a:bodyPr/>
                    <a:lstStyle/>
                    <a:p>
                      <a:pPr lvl="0">
                        <a:buNone/>
                      </a:pPr>
                      <a:r>
                        <a:rPr lang="en-US" sz="1800"/>
                        <a:t>14.45</a:t>
                      </a:r>
                    </a:p>
                  </a:txBody>
                  <a:tcPr marL="55718" marR="55718" marT="27859" marB="27859"/>
                </a:tc>
                <a:extLst>
                  <a:ext uri="{0D108BD9-81ED-4DB2-BD59-A6C34878D82A}">
                    <a16:rowId xmlns:a16="http://schemas.microsoft.com/office/drawing/2014/main" val="3371691493"/>
                  </a:ext>
                </a:extLst>
              </a:tr>
              <a:tr h="623217">
                <a:tc>
                  <a:txBody>
                    <a:bodyPr/>
                    <a:lstStyle/>
                    <a:p>
                      <a:r>
                        <a:rPr lang="en-US" sz="1800"/>
                        <a:t>Diweddglo</a:t>
                      </a:r>
                    </a:p>
                    <a:p>
                      <a:pPr lvl="0">
                        <a:buNone/>
                      </a:pPr>
                      <a:r>
                        <a:rPr lang="en-US" sz="1800"/>
                        <a:t>Plenary</a:t>
                      </a:r>
                    </a:p>
                  </a:txBody>
                  <a:tcPr marL="55718" marR="55718" marT="27859" marB="27859"/>
                </a:tc>
                <a:tc>
                  <a:txBody>
                    <a:bodyPr/>
                    <a:lstStyle/>
                    <a:p>
                      <a:r>
                        <a:rPr lang="en-US" sz="1800" dirty="0"/>
                        <a:t>15.15 </a:t>
                      </a:r>
                    </a:p>
                  </a:txBody>
                  <a:tcPr marL="55718" marR="55718" marT="27859" marB="27859"/>
                </a:tc>
                <a:extLst>
                  <a:ext uri="{0D108BD9-81ED-4DB2-BD59-A6C34878D82A}">
                    <a16:rowId xmlns:a16="http://schemas.microsoft.com/office/drawing/2014/main" val="2061009590"/>
                  </a:ext>
                </a:extLst>
              </a:tr>
            </a:tbl>
          </a:graphicData>
        </a:graphic>
      </p:graphicFrame>
    </p:spTree>
    <p:extLst>
      <p:ext uri="{BB962C8B-B14F-4D97-AF65-F5344CB8AC3E}">
        <p14:creationId xmlns:p14="http://schemas.microsoft.com/office/powerpoint/2010/main" val="1600847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573559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57B2-ECFC-3C48-C5AD-2EAD2454FB94}"/>
              </a:ext>
            </a:extLst>
          </p:cNvPr>
          <p:cNvSpPr>
            <a:spLocks noGrp="1"/>
          </p:cNvSpPr>
          <p:nvPr>
            <p:ph type="title"/>
          </p:nvPr>
        </p:nvSpPr>
        <p:spPr>
          <a:xfrm>
            <a:off x="594360" y="640263"/>
            <a:ext cx="5239512" cy="1344975"/>
          </a:xfrm>
        </p:spPr>
        <p:txBody>
          <a:bodyPr>
            <a:normAutofit/>
          </a:bodyPr>
          <a:lstStyle/>
          <a:p>
            <a:r>
              <a:rPr lang="en-GB" sz="4000" dirty="0">
                <a:solidFill>
                  <a:schemeClr val="bg1"/>
                </a:solidFill>
              </a:rPr>
              <a:t>Beth </a:t>
            </a:r>
            <a:r>
              <a:rPr lang="en-GB" sz="4000" dirty="0" err="1">
                <a:solidFill>
                  <a:schemeClr val="bg1"/>
                </a:solidFill>
              </a:rPr>
              <a:t>yw</a:t>
            </a:r>
            <a:r>
              <a:rPr lang="en-GB" sz="4000" dirty="0">
                <a:solidFill>
                  <a:schemeClr val="bg1"/>
                </a:solidFill>
              </a:rPr>
              <a:t> ECAD6008?</a:t>
            </a:r>
            <a:br>
              <a:rPr lang="en-GB" sz="4000" dirty="0">
                <a:solidFill>
                  <a:schemeClr val="bg1"/>
                </a:solidFill>
              </a:rPr>
            </a:br>
            <a:r>
              <a:rPr lang="en-GB" sz="4000" dirty="0">
                <a:solidFill>
                  <a:schemeClr val="bg1"/>
                </a:solidFill>
              </a:rPr>
              <a:t>What is ECAD6008?</a:t>
            </a:r>
          </a:p>
        </p:txBody>
      </p:sp>
      <p:cxnSp>
        <p:nvCxnSpPr>
          <p:cNvPr id="20" name="Straight Connector 1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7023" y="2050687"/>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21" name="Content Placeholder 7">
            <a:extLst>
              <a:ext uri="{FF2B5EF4-FFF2-40B4-BE49-F238E27FC236}">
                <a16:creationId xmlns:a16="http://schemas.microsoft.com/office/drawing/2014/main" id="{F632A9CC-AB34-0011-7296-51F4F6CA2C9E}"/>
              </a:ext>
            </a:extLst>
          </p:cNvPr>
          <p:cNvSpPr>
            <a:spLocks noGrp="1"/>
          </p:cNvSpPr>
          <p:nvPr>
            <p:ph idx="1"/>
          </p:nvPr>
        </p:nvSpPr>
        <p:spPr>
          <a:xfrm>
            <a:off x="397024" y="2116137"/>
            <a:ext cx="5614309" cy="3773010"/>
          </a:xfrm>
        </p:spPr>
        <p:txBody>
          <a:bodyPr>
            <a:normAutofit lnSpcReduction="10000"/>
          </a:bodyPr>
          <a:lstStyle/>
          <a:p>
            <a:pPr>
              <a:lnSpc>
                <a:spcPct val="150000"/>
              </a:lnSpc>
            </a:pPr>
            <a:r>
              <a:rPr lang="en-US" sz="2400" dirty="0" err="1">
                <a:solidFill>
                  <a:schemeClr val="bg1"/>
                </a:solidFill>
              </a:rPr>
              <a:t>Llawlyfr</a:t>
            </a:r>
            <a:r>
              <a:rPr lang="en-US" sz="2400" dirty="0">
                <a:solidFill>
                  <a:schemeClr val="bg1"/>
                </a:solidFill>
              </a:rPr>
              <a:t> y </a:t>
            </a:r>
            <a:r>
              <a:rPr lang="en-US" sz="2400" dirty="0" err="1">
                <a:solidFill>
                  <a:schemeClr val="bg1"/>
                </a:solidFill>
              </a:rPr>
              <a:t>modiwl</a:t>
            </a:r>
            <a:r>
              <a:rPr lang="en-US" sz="2400" dirty="0">
                <a:solidFill>
                  <a:schemeClr val="bg1"/>
                </a:solidFill>
              </a:rPr>
              <a:t> - </a:t>
            </a:r>
            <a:r>
              <a:rPr lang="en-US" sz="2400" i="1" dirty="0">
                <a:solidFill>
                  <a:schemeClr val="bg1"/>
                </a:solidFill>
              </a:rPr>
              <a:t>Module Handbook</a:t>
            </a:r>
          </a:p>
          <a:p>
            <a:pPr>
              <a:lnSpc>
                <a:spcPct val="150000"/>
              </a:lnSpc>
            </a:pPr>
            <a:r>
              <a:rPr lang="en-US" sz="2400" dirty="0" err="1">
                <a:solidFill>
                  <a:schemeClr val="bg1"/>
                </a:solidFill>
              </a:rPr>
              <a:t>Teitl</a:t>
            </a:r>
            <a:r>
              <a:rPr lang="en-US" sz="2400" dirty="0">
                <a:solidFill>
                  <a:schemeClr val="bg1"/>
                </a:solidFill>
              </a:rPr>
              <a:t> </a:t>
            </a:r>
            <a:r>
              <a:rPr lang="en-US" sz="2400" dirty="0" err="1">
                <a:solidFill>
                  <a:schemeClr val="bg1"/>
                </a:solidFill>
              </a:rPr>
              <a:t>llawn</a:t>
            </a:r>
            <a:r>
              <a:rPr lang="en-US" sz="2400" dirty="0">
                <a:solidFill>
                  <a:schemeClr val="bg1"/>
                </a:solidFill>
              </a:rPr>
              <a:t> - </a:t>
            </a:r>
            <a:r>
              <a:rPr lang="en-US" sz="2400" i="1" dirty="0">
                <a:solidFill>
                  <a:schemeClr val="bg1"/>
                </a:solidFill>
              </a:rPr>
              <a:t>Full title</a:t>
            </a:r>
          </a:p>
          <a:p>
            <a:pPr>
              <a:lnSpc>
                <a:spcPct val="150000"/>
              </a:lnSpc>
            </a:pPr>
            <a:r>
              <a:rPr lang="en-US" sz="2400" dirty="0" err="1">
                <a:solidFill>
                  <a:schemeClr val="bg1"/>
                </a:solidFill>
              </a:rPr>
              <a:t>Nodau</a:t>
            </a:r>
            <a:r>
              <a:rPr lang="en-US" sz="2400" dirty="0">
                <a:solidFill>
                  <a:schemeClr val="bg1"/>
                </a:solidFill>
              </a:rPr>
              <a:t> a </a:t>
            </a:r>
            <a:r>
              <a:rPr lang="en-US" sz="2400" dirty="0" err="1">
                <a:solidFill>
                  <a:schemeClr val="bg1"/>
                </a:solidFill>
              </a:rPr>
              <a:t>deilliannau</a:t>
            </a:r>
            <a:r>
              <a:rPr lang="en-US" sz="2400" dirty="0">
                <a:solidFill>
                  <a:schemeClr val="bg1"/>
                </a:solidFill>
              </a:rPr>
              <a:t> - </a:t>
            </a:r>
            <a:r>
              <a:rPr lang="en-US" sz="2400" i="1" dirty="0">
                <a:solidFill>
                  <a:schemeClr val="bg1"/>
                </a:solidFill>
              </a:rPr>
              <a:t>Aims and outcomes</a:t>
            </a:r>
          </a:p>
          <a:p>
            <a:pPr>
              <a:lnSpc>
                <a:spcPct val="150000"/>
              </a:lnSpc>
            </a:pPr>
            <a:r>
              <a:rPr lang="en-US" sz="2400" dirty="0" err="1">
                <a:solidFill>
                  <a:schemeClr val="bg1"/>
                </a:solidFill>
              </a:rPr>
              <a:t>Sesiynau</a:t>
            </a:r>
            <a:r>
              <a:rPr lang="en-US" sz="2400" dirty="0">
                <a:solidFill>
                  <a:schemeClr val="bg1"/>
                </a:solidFill>
              </a:rPr>
              <a:t> - </a:t>
            </a:r>
            <a:r>
              <a:rPr lang="en-US" sz="2400" i="1" dirty="0">
                <a:solidFill>
                  <a:schemeClr val="bg1"/>
                </a:solidFill>
              </a:rPr>
              <a:t>Sessions</a:t>
            </a:r>
          </a:p>
          <a:p>
            <a:pPr>
              <a:lnSpc>
                <a:spcPct val="150000"/>
              </a:lnSpc>
            </a:pPr>
            <a:r>
              <a:rPr lang="en-US" sz="2400" dirty="0" err="1">
                <a:solidFill>
                  <a:schemeClr val="bg1"/>
                </a:solidFill>
              </a:rPr>
              <a:t>Rhestr</a:t>
            </a:r>
            <a:r>
              <a:rPr lang="en-US" sz="2400" dirty="0">
                <a:solidFill>
                  <a:schemeClr val="bg1"/>
                </a:solidFill>
              </a:rPr>
              <a:t> </a:t>
            </a:r>
            <a:r>
              <a:rPr lang="en-US" sz="2400" dirty="0" err="1">
                <a:solidFill>
                  <a:schemeClr val="bg1"/>
                </a:solidFill>
              </a:rPr>
              <a:t>ddarllen</a:t>
            </a:r>
            <a:r>
              <a:rPr lang="en-US" sz="2400" dirty="0">
                <a:solidFill>
                  <a:schemeClr val="bg1"/>
                </a:solidFill>
              </a:rPr>
              <a:t> - </a:t>
            </a:r>
            <a:r>
              <a:rPr lang="en-US" sz="2400" i="1" dirty="0">
                <a:solidFill>
                  <a:schemeClr val="bg1"/>
                </a:solidFill>
              </a:rPr>
              <a:t>Reading List</a:t>
            </a:r>
          </a:p>
          <a:p>
            <a:pPr>
              <a:lnSpc>
                <a:spcPct val="150000"/>
              </a:lnSpc>
            </a:pPr>
            <a:r>
              <a:rPr lang="en-US" sz="2400" dirty="0" err="1">
                <a:solidFill>
                  <a:schemeClr val="bg1"/>
                </a:solidFill>
              </a:rPr>
              <a:t>Aseiniad</a:t>
            </a:r>
            <a:r>
              <a:rPr lang="en-US" sz="2400" dirty="0">
                <a:solidFill>
                  <a:schemeClr val="bg1"/>
                </a:solidFill>
              </a:rPr>
              <a:t> - </a:t>
            </a:r>
            <a:r>
              <a:rPr lang="en-US" sz="2400" i="1" dirty="0">
                <a:solidFill>
                  <a:schemeClr val="bg1"/>
                </a:solidFill>
              </a:rPr>
              <a:t>Assignment</a:t>
            </a:r>
          </a:p>
        </p:txBody>
      </p:sp>
      <p:pic>
        <p:nvPicPr>
          <p:cNvPr id="4" name="Content Placeholder 5" descr="Calendar&#10;&#10;Description automatically generated with medium confidence">
            <a:extLst>
              <a:ext uri="{FF2B5EF4-FFF2-40B4-BE49-F238E27FC236}">
                <a16:creationId xmlns:a16="http://schemas.microsoft.com/office/drawing/2014/main" id="{779FA835-B070-2C8F-7603-FF5E2F7BF885}"/>
              </a:ext>
            </a:extLst>
          </p:cNvPr>
          <p:cNvPicPr>
            <a:picLocks noChangeAspect="1"/>
          </p:cNvPicPr>
          <p:nvPr/>
        </p:nvPicPr>
        <p:blipFill rotWithShape="1">
          <a:blip r:embed="rId2"/>
          <a:srcRect l="36569" t="35899" r="37666" b="26583"/>
          <a:stretch/>
        </p:blipFill>
        <p:spPr bwMode="auto">
          <a:xfrm>
            <a:off x="6558193" y="1358988"/>
            <a:ext cx="5126736" cy="4983124"/>
          </a:xfrm>
          <a:prstGeom prst="rect">
            <a:avLst/>
          </a:prstGeom>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F4BD098D-F772-4361-404A-8CFC6F18B5E2}"/>
              </a:ext>
            </a:extLst>
          </p:cNvPr>
          <p:cNvPicPr>
            <a:picLocks noChangeAspect="1"/>
          </p:cNvPicPr>
          <p:nvPr/>
        </p:nvPicPr>
        <p:blipFill rotWithShape="1">
          <a:blip r:embed="rId3"/>
          <a:srcRect t="11199" r="1" b="7115"/>
          <a:stretch/>
        </p:blipFill>
        <p:spPr>
          <a:xfrm>
            <a:off x="6203357" y="34019"/>
            <a:ext cx="3074572" cy="1881207"/>
          </a:xfrm>
          <a:prstGeom prst="rect">
            <a:avLst/>
          </a:prstGeom>
        </p:spPr>
      </p:pic>
    </p:spTree>
    <p:extLst>
      <p:ext uri="{BB962C8B-B14F-4D97-AF65-F5344CB8AC3E}">
        <p14:creationId xmlns:p14="http://schemas.microsoft.com/office/powerpoint/2010/main" val="1379878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27513-83B6-3F15-E120-35A4C805FC7C}"/>
              </a:ext>
            </a:extLst>
          </p:cNvPr>
          <p:cNvSpPr>
            <a:spLocks noGrp="1"/>
          </p:cNvSpPr>
          <p:nvPr>
            <p:ph type="title"/>
          </p:nvPr>
        </p:nvSpPr>
        <p:spPr>
          <a:xfrm>
            <a:off x="8174735" y="640081"/>
            <a:ext cx="3377183" cy="3708895"/>
          </a:xfrm>
          <a:noFill/>
        </p:spPr>
        <p:txBody>
          <a:bodyPr vert="horz" lIns="91440" tIns="45720" rIns="91440" bIns="45720" rtlCol="0" anchor="b">
            <a:normAutofit/>
          </a:bodyPr>
          <a:lstStyle/>
          <a:p>
            <a:r>
              <a:rPr lang="en-US" b="1" dirty="0">
                <a:solidFill>
                  <a:schemeClr val="bg1"/>
                </a:solidFill>
              </a:rPr>
              <a:t>Beth </a:t>
            </a:r>
            <a:r>
              <a:rPr lang="en-US" b="1" dirty="0" err="1">
                <a:solidFill>
                  <a:schemeClr val="bg1"/>
                </a:solidFill>
              </a:rPr>
              <a:t>yw</a:t>
            </a:r>
            <a:r>
              <a:rPr lang="en-US" b="1" dirty="0">
                <a:solidFill>
                  <a:schemeClr val="bg1"/>
                </a:solidFill>
              </a:rPr>
              <a:t> ‘</a:t>
            </a:r>
            <a:r>
              <a:rPr lang="en-US" b="1" dirty="0" err="1">
                <a:solidFill>
                  <a:schemeClr val="bg1"/>
                </a:solidFill>
              </a:rPr>
              <a:t>cwricwlwm</a:t>
            </a:r>
            <a:r>
              <a:rPr lang="en-US" b="1" dirty="0">
                <a:solidFill>
                  <a:schemeClr val="bg1"/>
                </a:solidFill>
              </a:rPr>
              <a:t>’?</a:t>
            </a:r>
            <a:br>
              <a:rPr lang="en-US" b="1" dirty="0">
                <a:solidFill>
                  <a:schemeClr val="bg1"/>
                </a:solidFill>
              </a:rPr>
            </a:br>
            <a:br>
              <a:rPr lang="en-US" b="1" dirty="0">
                <a:solidFill>
                  <a:schemeClr val="bg1"/>
                </a:solidFill>
              </a:rPr>
            </a:br>
            <a:r>
              <a:rPr lang="en-US" b="1" dirty="0">
                <a:solidFill>
                  <a:schemeClr val="bg1"/>
                </a:solidFill>
              </a:rPr>
              <a:t>What is ‘curriculum’? </a:t>
            </a:r>
            <a:endParaRPr lang="en-US" dirty="0">
              <a:solidFill>
                <a:schemeClr val="bg1"/>
              </a:solidFill>
            </a:endParaRPr>
          </a:p>
        </p:txBody>
      </p:sp>
      <p:pic>
        <p:nvPicPr>
          <p:cNvPr id="4" name="Content Placeholder 3" descr="Smiley face sticky notes">
            <a:extLst>
              <a:ext uri="{FF2B5EF4-FFF2-40B4-BE49-F238E27FC236}">
                <a16:creationId xmlns:a16="http://schemas.microsoft.com/office/drawing/2014/main" id="{DB5AABA5-8542-59B4-817E-540E925604A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943" r="19720" b="-1"/>
          <a:stretch/>
        </p:blipFill>
        <p:spPr>
          <a:xfrm>
            <a:off x="20" y="10"/>
            <a:ext cx="7534636" cy="6857990"/>
          </a:xfrm>
          <a:prstGeom prst="rect">
            <a:avLst/>
          </a:prstGeom>
        </p:spPr>
      </p:pic>
    </p:spTree>
    <p:extLst>
      <p:ext uri="{BB962C8B-B14F-4D97-AF65-F5344CB8AC3E}">
        <p14:creationId xmlns:p14="http://schemas.microsoft.com/office/powerpoint/2010/main" val="260028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42FAC2-D96D-490F-ADB9-E39F335950C9}"/>
              </a:ext>
            </a:extLst>
          </p:cNvPr>
          <p:cNvSpPr>
            <a:spLocks noGrp="1"/>
          </p:cNvSpPr>
          <p:nvPr>
            <p:ph type="title"/>
          </p:nvPr>
        </p:nvSpPr>
        <p:spPr>
          <a:xfrm>
            <a:off x="838200" y="253397"/>
            <a:ext cx="10515600" cy="1273233"/>
          </a:xfrm>
        </p:spPr>
        <p:txBody>
          <a:bodyPr>
            <a:normAutofit/>
          </a:bodyPr>
          <a:lstStyle/>
          <a:p>
            <a:r>
              <a:rPr lang="en-GB" sz="4000" b="1" dirty="0"/>
              <a:t>Beth </a:t>
            </a:r>
            <a:r>
              <a:rPr lang="en-GB" sz="4000" b="1" dirty="0" err="1"/>
              <a:t>yw</a:t>
            </a:r>
            <a:r>
              <a:rPr lang="en-GB" sz="4000" b="1" dirty="0"/>
              <a:t> ‘</a:t>
            </a:r>
            <a:r>
              <a:rPr lang="en-GB" sz="4000" b="1" dirty="0" err="1"/>
              <a:t>cwricwlwm</a:t>
            </a:r>
            <a:r>
              <a:rPr lang="en-GB" sz="4000" b="1" dirty="0"/>
              <a:t>’?</a:t>
            </a:r>
            <a:br>
              <a:rPr lang="en-GB" sz="4000" b="1" dirty="0"/>
            </a:br>
            <a:r>
              <a:rPr lang="en-GB" sz="4000" b="1" dirty="0"/>
              <a:t>What is ‘curriculum’? </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3BA63A6-7202-4BC9-B057-55FF0ADFBFF5}"/>
              </a:ext>
            </a:extLst>
          </p:cNvPr>
          <p:cNvSpPr>
            <a:spLocks noGrp="1"/>
          </p:cNvSpPr>
          <p:nvPr>
            <p:ph idx="1"/>
          </p:nvPr>
        </p:nvSpPr>
        <p:spPr>
          <a:xfrm>
            <a:off x="838200" y="2056542"/>
            <a:ext cx="10515600" cy="3694176"/>
          </a:xfrm>
        </p:spPr>
        <p:txBody>
          <a:bodyPr vert="horz" lIns="91440" tIns="45720" rIns="91440" bIns="45720" rtlCol="0">
            <a:normAutofit lnSpcReduction="10000"/>
          </a:bodyPr>
          <a:lstStyle/>
          <a:p>
            <a:pPr marL="0" indent="0">
              <a:buNone/>
            </a:pPr>
            <a:r>
              <a:rPr lang="en-GB" sz="2200" b="0" i="0" dirty="0">
                <a:effectLst/>
                <a:latin typeface="arial"/>
                <a:cs typeface="arial"/>
              </a:rPr>
              <a:t>Un </a:t>
            </a:r>
            <a:r>
              <a:rPr lang="en-GB" sz="2200" b="0" i="0" dirty="0" err="1">
                <a:effectLst/>
                <a:latin typeface="arial"/>
                <a:cs typeface="arial"/>
              </a:rPr>
              <a:t>diffiniad</a:t>
            </a:r>
            <a:r>
              <a:rPr lang="en-GB" sz="2200" b="0" i="0" dirty="0">
                <a:effectLst/>
                <a:latin typeface="arial"/>
                <a:cs typeface="arial"/>
              </a:rPr>
              <a:t>:</a:t>
            </a:r>
          </a:p>
          <a:p>
            <a:pPr marL="0" indent="0">
              <a:buNone/>
            </a:pPr>
            <a:r>
              <a:rPr lang="en-GB" sz="2200" i="1" dirty="0">
                <a:latin typeface="arial"/>
                <a:cs typeface="arial"/>
              </a:rPr>
              <a:t>One definition:</a:t>
            </a:r>
            <a:endParaRPr lang="en-GB" sz="2200" b="0" i="1" dirty="0">
              <a:effectLst/>
              <a:latin typeface="arial"/>
              <a:cs typeface="arial"/>
            </a:endParaRPr>
          </a:p>
          <a:p>
            <a:pPr marL="0" indent="0">
              <a:buNone/>
            </a:pPr>
            <a:r>
              <a:rPr lang="en-GB" b="0" i="0" dirty="0">
                <a:effectLst/>
                <a:latin typeface="arial"/>
                <a:cs typeface="arial"/>
              </a:rPr>
              <a:t>The term </a:t>
            </a:r>
            <a:r>
              <a:rPr lang="en-GB" b="1" i="0" dirty="0">
                <a:effectLst/>
                <a:latin typeface="arial"/>
                <a:cs typeface="arial"/>
              </a:rPr>
              <a:t>curriculum</a:t>
            </a:r>
            <a:r>
              <a:rPr lang="en-GB" b="0" i="0" dirty="0">
                <a:effectLst/>
                <a:latin typeface="arial"/>
                <a:cs typeface="arial"/>
              </a:rPr>
              <a:t> refers to the lessons and academic content taught in a school or in a specific course or program. In dictionaries, </a:t>
            </a:r>
            <a:r>
              <a:rPr lang="en-GB" b="0" i="1" dirty="0">
                <a:effectLst/>
                <a:latin typeface="arial"/>
                <a:cs typeface="arial"/>
              </a:rPr>
              <a:t>curriculum</a:t>
            </a:r>
            <a:r>
              <a:rPr lang="en-GB" b="0" i="0" dirty="0">
                <a:effectLst/>
                <a:latin typeface="arial"/>
                <a:cs typeface="arial"/>
              </a:rPr>
              <a:t> is often defined as the courses offered by a school, but it is rarely used in such a general sense in schools. Depending on how broadly educators define or employ the term, curriculum typically refers to the knowledge and skills students are expected to learn, which includes the </a:t>
            </a:r>
            <a:r>
              <a:rPr lang="en-GB" b="1" i="0" u="sng" dirty="0">
                <a:effectLst/>
                <a:latin typeface="arial"/>
                <a:cs typeface="arial"/>
                <a:hlinkClick r:id="rId3" tooltip="Learning Standards">
                  <a:extLst>
                    <a:ext uri="{A12FA001-AC4F-418D-AE19-62706E023703}">
                      <ahyp:hlinkClr xmlns:ahyp="http://schemas.microsoft.com/office/drawing/2018/hyperlinkcolor" val="tx"/>
                    </a:ext>
                  </a:extLst>
                </a:hlinkClick>
              </a:rPr>
              <a:t>learning standards</a:t>
            </a:r>
            <a:r>
              <a:rPr lang="en-GB" b="0" i="0" dirty="0">
                <a:effectLst/>
                <a:latin typeface="arial"/>
                <a:cs typeface="arial"/>
              </a:rPr>
              <a:t> or </a:t>
            </a:r>
            <a:r>
              <a:rPr lang="en-GB" b="1" i="0" u="sng" dirty="0">
                <a:effectLst/>
                <a:latin typeface="arial"/>
                <a:cs typeface="arial"/>
                <a:hlinkClick r:id="rId4" tooltip="Learning Objectives">
                  <a:extLst>
                    <a:ext uri="{A12FA001-AC4F-418D-AE19-62706E023703}">
                      <ahyp:hlinkClr xmlns:ahyp="http://schemas.microsoft.com/office/drawing/2018/hyperlinkcolor" val="tx"/>
                    </a:ext>
                  </a:extLst>
                </a:hlinkClick>
              </a:rPr>
              <a:t>learning objectives</a:t>
            </a:r>
            <a:r>
              <a:rPr lang="en-GB" b="0" i="0" dirty="0">
                <a:effectLst/>
                <a:latin typeface="arial"/>
                <a:cs typeface="arial"/>
              </a:rPr>
              <a:t> they are expected to meet.</a:t>
            </a:r>
            <a:endParaRPr lang="en-GB" dirty="0">
              <a:latin typeface="arial"/>
              <a:cs typeface="arial"/>
            </a:endParaRPr>
          </a:p>
        </p:txBody>
      </p:sp>
    </p:spTree>
    <p:extLst>
      <p:ext uri="{BB962C8B-B14F-4D97-AF65-F5344CB8AC3E}">
        <p14:creationId xmlns:p14="http://schemas.microsoft.com/office/powerpoint/2010/main" val="2013264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Beth </a:t>
            </a:r>
            <a:r>
              <a:rPr lang="en-GB" b="1" dirty="0" err="1"/>
              <a:t>yw</a:t>
            </a:r>
            <a:r>
              <a:rPr lang="en-GB" b="1" dirty="0"/>
              <a:t> </a:t>
            </a:r>
            <a:r>
              <a:rPr lang="en-GB" b="1" dirty="0" err="1"/>
              <a:t>ystyr</a:t>
            </a:r>
            <a:r>
              <a:rPr lang="en-GB" b="1" dirty="0"/>
              <a:t> ‘</a:t>
            </a:r>
            <a:r>
              <a:rPr lang="en-GB" b="1" dirty="0" err="1"/>
              <a:t>cwricwlwm</a:t>
            </a:r>
            <a:r>
              <a:rPr lang="en-GB" b="1" dirty="0"/>
              <a:t>’?</a:t>
            </a:r>
            <a:br>
              <a:rPr lang="en-GB" b="1" dirty="0"/>
            </a:br>
            <a:r>
              <a:rPr lang="en-GB" b="1" dirty="0"/>
              <a:t>What does ‘curriculum’ mean?</a:t>
            </a:r>
            <a:br>
              <a:rPr lang="en-GB" b="1" dirty="0"/>
            </a:br>
            <a:endParaRPr lang="en-GB" b="1" dirty="0"/>
          </a:p>
        </p:txBody>
      </p:sp>
      <p:graphicFrame>
        <p:nvGraphicFramePr>
          <p:cNvPr id="4" name="Content Placeholder 3"/>
          <p:cNvGraphicFramePr>
            <a:graphicFrameLocks noGrp="1"/>
          </p:cNvGraphicFramePr>
          <p:nvPr>
            <p:ph sz="half" idx="1"/>
          </p:nvPr>
        </p:nvGraphicFramePr>
        <p:xfrm>
          <a:off x="1981200" y="1600200"/>
          <a:ext cx="3898776" cy="3383280"/>
        </p:xfrm>
        <a:graphic>
          <a:graphicData uri="http://schemas.openxmlformats.org/drawingml/2006/table">
            <a:tbl>
              <a:tblPr firstRow="1" bandRow="1">
                <a:tableStyleId>{2D5ABB26-0587-4C30-8999-92F81FD0307C}</a:tableStyleId>
              </a:tblPr>
              <a:tblGrid>
                <a:gridCol w="3898776">
                  <a:extLst>
                    <a:ext uri="{9D8B030D-6E8A-4147-A177-3AD203B41FA5}">
                      <a16:colId xmlns:a16="http://schemas.microsoft.com/office/drawing/2014/main" val="20000"/>
                    </a:ext>
                  </a:extLst>
                </a:gridCol>
              </a:tblGrid>
              <a:tr h="370840">
                <a:tc>
                  <a:txBody>
                    <a:bodyPr/>
                    <a:lstStyle/>
                    <a:p>
                      <a:r>
                        <a:rPr lang="en-GB" sz="2400" b="1" dirty="0" err="1"/>
                        <a:t>Gwraidd</a:t>
                      </a:r>
                      <a:r>
                        <a:rPr lang="en-GB" sz="2400" b="1" dirty="0"/>
                        <a:t>:</a:t>
                      </a:r>
                    </a:p>
                    <a:p>
                      <a:endParaRPr lang="en-GB" sz="2400" dirty="0"/>
                    </a:p>
                    <a:p>
                      <a:r>
                        <a:rPr lang="en-GB" sz="2400" dirty="0" err="1"/>
                        <a:t>O’r</a:t>
                      </a:r>
                      <a:r>
                        <a:rPr lang="en-GB" sz="2400" dirty="0"/>
                        <a:t> </a:t>
                      </a:r>
                      <a:r>
                        <a:rPr lang="en-GB" sz="2400" dirty="0" err="1"/>
                        <a:t>Lladin</a:t>
                      </a:r>
                      <a:r>
                        <a:rPr lang="en-GB" sz="2400" dirty="0"/>
                        <a:t> ‘</a:t>
                      </a:r>
                      <a:r>
                        <a:rPr lang="en-GB" sz="2400" i="1" dirty="0" err="1"/>
                        <a:t>currere</a:t>
                      </a:r>
                      <a:r>
                        <a:rPr lang="en-GB" sz="2400" i="1" dirty="0"/>
                        <a:t>’</a:t>
                      </a:r>
                      <a:r>
                        <a:rPr lang="en-GB" sz="2400" dirty="0"/>
                        <a:t>, </a:t>
                      </a:r>
                      <a:r>
                        <a:rPr lang="en-GB" sz="2400" dirty="0" err="1"/>
                        <a:t>sy’n</a:t>
                      </a:r>
                      <a:r>
                        <a:rPr lang="en-GB" sz="2400" dirty="0"/>
                        <a:t> </a:t>
                      </a:r>
                      <a:r>
                        <a:rPr lang="en-GB" sz="2400" dirty="0" err="1"/>
                        <a:t>golygu</a:t>
                      </a:r>
                      <a:r>
                        <a:rPr lang="en-GB" sz="2400" dirty="0"/>
                        <a:t>  ‘</a:t>
                      </a:r>
                      <a:r>
                        <a:rPr lang="en-GB" sz="2400" i="1" dirty="0"/>
                        <a:t>y</a:t>
                      </a:r>
                      <a:r>
                        <a:rPr lang="en-GB" sz="2400" i="1" baseline="0" dirty="0"/>
                        <a:t> </a:t>
                      </a:r>
                      <a:r>
                        <a:rPr lang="en-GB" sz="2400" i="1" baseline="0" dirty="0" err="1"/>
                        <a:t>weithred</a:t>
                      </a:r>
                      <a:r>
                        <a:rPr lang="en-GB" sz="2400" i="1" baseline="0" dirty="0"/>
                        <a:t> o </a:t>
                      </a:r>
                      <a:r>
                        <a:rPr lang="en-GB" sz="2400" i="1" baseline="0" dirty="0" err="1"/>
                        <a:t>redeg</a:t>
                      </a:r>
                      <a:r>
                        <a:rPr lang="en-GB" sz="2400" i="1" dirty="0"/>
                        <a:t>,  </a:t>
                      </a:r>
                      <a:r>
                        <a:rPr lang="en-GB" sz="2400" i="1" dirty="0" err="1"/>
                        <a:t>ffordd</a:t>
                      </a:r>
                      <a:r>
                        <a:rPr lang="en-GB" sz="2400" i="1" dirty="0"/>
                        <a:t> o </a:t>
                      </a:r>
                      <a:r>
                        <a:rPr lang="en-GB" sz="2400" i="1" dirty="0" err="1"/>
                        <a:t>weithredu</a:t>
                      </a:r>
                      <a:r>
                        <a:rPr lang="en-GB" sz="2400" dirty="0"/>
                        <a:t>’.</a:t>
                      </a:r>
                    </a:p>
                    <a:p>
                      <a:endParaRPr lang="en-GB" sz="2400" dirty="0"/>
                    </a:p>
                    <a:p>
                      <a:r>
                        <a:rPr lang="en-GB" sz="2400" dirty="0" err="1"/>
                        <a:t>Mae’n</a:t>
                      </a:r>
                      <a:r>
                        <a:rPr lang="en-GB" sz="2400" dirty="0"/>
                        <a:t> </a:t>
                      </a:r>
                      <a:r>
                        <a:rPr lang="en-GB" sz="2400" dirty="0" err="1"/>
                        <a:t>disgrifio</a:t>
                      </a:r>
                      <a:r>
                        <a:rPr lang="en-GB" sz="2400" dirty="0"/>
                        <a:t> </a:t>
                      </a:r>
                      <a:r>
                        <a:rPr lang="en-GB" sz="2400" dirty="0" err="1"/>
                        <a:t>taith</a:t>
                      </a:r>
                      <a:r>
                        <a:rPr lang="en-GB" sz="2400" dirty="0"/>
                        <a:t> </a:t>
                      </a:r>
                      <a:r>
                        <a:rPr lang="en-GB" sz="2400" dirty="0" err="1"/>
                        <a:t>ddysgu</a:t>
                      </a:r>
                      <a:r>
                        <a:rPr lang="en-GB" sz="2400" dirty="0"/>
                        <a:t> </a:t>
                      </a:r>
                      <a:r>
                        <a:rPr lang="en-GB" sz="2400" dirty="0" err="1"/>
                        <a:t>rhywun</a:t>
                      </a:r>
                      <a:r>
                        <a:rPr lang="en-GB" sz="2400" dirty="0"/>
                        <a:t>.</a:t>
                      </a:r>
                    </a:p>
                    <a:p>
                      <a:endParaRPr lang="en-GB" sz="2400" dirty="0"/>
                    </a:p>
                  </a:txBody>
                  <a:tcPr marL="46376" marR="46376"/>
                </a:tc>
                <a:extLst>
                  <a:ext uri="{0D108BD9-81ED-4DB2-BD59-A6C34878D82A}">
                    <a16:rowId xmlns:a16="http://schemas.microsoft.com/office/drawing/2014/main" val="10000"/>
                  </a:ext>
                </a:extLst>
              </a:tr>
            </a:tbl>
          </a:graphicData>
        </a:graphic>
      </p:graphicFrame>
      <p:sp>
        <p:nvSpPr>
          <p:cNvPr id="3" name="Content Placeholder 2">
            <a:extLst>
              <a:ext uri="{FF2B5EF4-FFF2-40B4-BE49-F238E27FC236}">
                <a16:creationId xmlns:a16="http://schemas.microsoft.com/office/drawing/2014/main" id="{303F90FD-0BC2-4548-8C8B-7B36429CDA85}"/>
              </a:ext>
            </a:extLst>
          </p:cNvPr>
          <p:cNvSpPr>
            <a:spLocks noGrp="1"/>
          </p:cNvSpPr>
          <p:nvPr>
            <p:ph sz="half" idx="2"/>
          </p:nvPr>
        </p:nvSpPr>
        <p:spPr>
          <a:xfrm>
            <a:off x="6172200" y="1690689"/>
            <a:ext cx="4100264" cy="3989040"/>
          </a:xfrm>
        </p:spPr>
        <p:txBody>
          <a:bodyPr/>
          <a:lstStyle/>
          <a:p>
            <a:pPr marL="0" indent="0">
              <a:buNone/>
            </a:pPr>
            <a:r>
              <a:rPr lang="en-GB" sz="2400" b="1" dirty="0"/>
              <a:t>Origin:</a:t>
            </a:r>
          </a:p>
          <a:p>
            <a:pPr marL="0" indent="0">
              <a:buNone/>
            </a:pPr>
            <a:endParaRPr lang="en-GB" sz="800" b="1" dirty="0"/>
          </a:p>
          <a:p>
            <a:pPr marL="0" indent="0">
              <a:buNone/>
            </a:pPr>
            <a:r>
              <a:rPr lang="en-GB" sz="2400" dirty="0"/>
              <a:t>From the Latin ‘</a:t>
            </a:r>
            <a:r>
              <a:rPr lang="en-GB" sz="2400" i="1" dirty="0" err="1"/>
              <a:t>currere</a:t>
            </a:r>
            <a:r>
              <a:rPr lang="en-GB" sz="2400" i="1" dirty="0"/>
              <a:t>’</a:t>
            </a:r>
            <a:r>
              <a:rPr lang="en-GB" sz="2400" dirty="0"/>
              <a:t>, which means ‘</a:t>
            </a:r>
            <a:r>
              <a:rPr lang="en-GB" sz="2400" i="1" dirty="0"/>
              <a:t>action of running, course of action</a:t>
            </a:r>
            <a:r>
              <a:rPr lang="en-GB" sz="2400" dirty="0"/>
              <a:t>’.</a:t>
            </a:r>
          </a:p>
          <a:p>
            <a:pPr marL="0" indent="0">
              <a:buNone/>
            </a:pPr>
            <a:endParaRPr lang="en-GB" sz="1400" dirty="0"/>
          </a:p>
          <a:p>
            <a:pPr marL="0" indent="0">
              <a:buNone/>
            </a:pPr>
            <a:r>
              <a:rPr lang="en-GB" sz="2400" dirty="0"/>
              <a:t>It describes someone’s learning journey.</a:t>
            </a:r>
          </a:p>
          <a:p>
            <a:endParaRPr lang="en-GB" dirty="0"/>
          </a:p>
        </p:txBody>
      </p:sp>
      <p:sp>
        <p:nvSpPr>
          <p:cNvPr id="5" name="TextBox 4"/>
          <p:cNvSpPr txBox="1"/>
          <p:nvPr/>
        </p:nvSpPr>
        <p:spPr>
          <a:xfrm>
            <a:off x="8778241" y="254924"/>
            <a:ext cx="1629295"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955688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3" name="Content Placeholder 2">
            <a:extLst>
              <a:ext uri="{FF2B5EF4-FFF2-40B4-BE49-F238E27FC236}">
                <a16:creationId xmlns:a16="http://schemas.microsoft.com/office/drawing/2014/main" id="{341CDD4F-9AE6-4235-AEB2-2C56A607AA96}"/>
              </a:ext>
            </a:extLst>
          </p:cNvPr>
          <p:cNvGraphicFramePr>
            <a:graphicFrameLocks noGrp="1"/>
          </p:cNvGraphicFramePr>
          <p:nvPr>
            <p:ph sz="half" idx="1"/>
          </p:nvPr>
        </p:nvGraphicFramePr>
        <p:xfrm>
          <a:off x="2152651" y="1825626"/>
          <a:ext cx="3758415" cy="3527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830FD22E-42FD-4005-BF93-43DD84C2A644}"/>
              </a:ext>
            </a:extLst>
          </p:cNvPr>
          <p:cNvGraphicFramePr>
            <a:graphicFrameLocks noGrp="1"/>
          </p:cNvGraphicFramePr>
          <p:nvPr>
            <p:ph sz="half" idx="2"/>
          </p:nvPr>
        </p:nvGraphicFramePr>
        <p:xfrm>
          <a:off x="6153150" y="1825626"/>
          <a:ext cx="3960046" cy="35272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71759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6153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2152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2232917" y="2578813"/>
            <a:ext cx="3678148" cy="1938992"/>
          </a:xfrm>
          <a:prstGeom prst="rect">
            <a:avLst/>
          </a:prstGeom>
          <a:noFill/>
        </p:spPr>
        <p:txBody>
          <a:bodyPr wrap="square" rtlCol="0">
            <a:spAutoFit/>
          </a:bodyPr>
          <a:lstStyle/>
          <a:p>
            <a:pPr marL="285750" indent="-285750">
              <a:buFont typeface="Arial" panose="020B0604020202020204" pitchFamily="34" charset="0"/>
              <a:buChar char="•"/>
            </a:pPr>
            <a:r>
              <a:rPr lang="cy-GB" sz="2000" dirty="0"/>
              <a:t>Yr hyn mae disgyblion yn dysgu o agweddau athrawon ac amgylchiadau’r ysgol e.e.</a:t>
            </a:r>
          </a:p>
          <a:p>
            <a:pPr marL="800100" lvl="1" indent="-342900">
              <a:buFont typeface="Courier New" panose="02070309020205020404" pitchFamily="49" charset="0"/>
              <a:buChar char="o"/>
            </a:pPr>
            <a:r>
              <a:rPr lang="cy-GB" sz="2000" dirty="0"/>
              <a:t>Brwdfrydedd at ddysgu</a:t>
            </a:r>
          </a:p>
          <a:p>
            <a:pPr marL="800100" lvl="1" indent="-342900">
              <a:buFont typeface="Courier New" panose="02070309020205020404" pitchFamily="49" charset="0"/>
              <a:buChar char="o"/>
            </a:pPr>
            <a:r>
              <a:rPr lang="cy-GB" sz="2000" dirty="0"/>
              <a:t>Awyrgych gefnogol</a:t>
            </a:r>
          </a:p>
          <a:p>
            <a:r>
              <a:rPr lang="cy-GB" sz="2000" dirty="0"/>
              <a:t>(y cwricwlwm anfwriadol)</a:t>
            </a:r>
            <a:endParaRPr lang="en-GB" sz="20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6257176" y="2578813"/>
            <a:ext cx="3896474" cy="1938992"/>
          </a:xfrm>
          <a:prstGeom prst="rect">
            <a:avLst/>
          </a:prstGeom>
          <a:noFill/>
        </p:spPr>
        <p:txBody>
          <a:bodyPr wrap="square" rtlCol="0">
            <a:spAutoFit/>
          </a:bodyPr>
          <a:lstStyle/>
          <a:p>
            <a:pPr marL="285750" indent="-285750">
              <a:buFont typeface="Arial" panose="020B0604020202020204" pitchFamily="34" charset="0"/>
              <a:buChar char="•"/>
            </a:pPr>
            <a:r>
              <a:rPr lang="cy-GB" sz="2000" dirty="0"/>
              <a:t>Pupils learn from the attitudes of teachers and the school environment e.g.</a:t>
            </a:r>
          </a:p>
          <a:p>
            <a:pPr marL="800100" lvl="1" indent="-342900">
              <a:buFont typeface="Courier New" panose="02070309020205020404" pitchFamily="49" charset="0"/>
              <a:buChar char="o"/>
            </a:pPr>
            <a:r>
              <a:rPr lang="cy-GB" sz="2000" dirty="0"/>
              <a:t>Enthusiasm for learning</a:t>
            </a:r>
          </a:p>
          <a:p>
            <a:pPr marL="800100" lvl="1" indent="-342900">
              <a:buFont typeface="Courier New" panose="02070309020205020404" pitchFamily="49" charset="0"/>
              <a:buChar char="o"/>
            </a:pPr>
            <a:r>
              <a:rPr lang="cy-GB" sz="2000" dirty="0"/>
              <a:t>Supportive environment</a:t>
            </a:r>
          </a:p>
          <a:p>
            <a:r>
              <a:rPr lang="cy-GB" sz="2000" dirty="0"/>
              <a:t>(the unintended curriculum)</a:t>
            </a:r>
            <a:endParaRPr lang="en-GB" sz="2000" dirty="0"/>
          </a:p>
        </p:txBody>
      </p:sp>
    </p:spTree>
    <p:extLst>
      <p:ext uri="{BB962C8B-B14F-4D97-AF65-F5344CB8AC3E}">
        <p14:creationId xmlns:p14="http://schemas.microsoft.com/office/powerpoint/2010/main" val="2866555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6153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2152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2232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Yr hyn sydd angen dysgu yn ôl dogfennau’r llywodraeth </a:t>
            </a:r>
          </a:p>
          <a:p>
            <a:pPr marL="800100" lvl="1" indent="-342900">
              <a:buFont typeface="Courier New" panose="02070309020205020404" pitchFamily="49" charset="0"/>
              <a:buChar char="o"/>
            </a:pPr>
            <a:r>
              <a:rPr lang="cy-GB" sz="2400" dirty="0"/>
              <a:t>Sgiliau e.e. llythrennedd, rhifedd </a:t>
            </a:r>
          </a:p>
          <a:p>
            <a:pPr marL="800100" lvl="1" indent="-342900">
              <a:buFont typeface="Courier New" panose="02070309020205020404" pitchFamily="49" charset="0"/>
              <a:buChar char="o"/>
            </a:pPr>
            <a:r>
              <a:rPr lang="cy-GB" sz="2400" dirty="0"/>
              <a:t>Gwybodaeth e.e. Hanes, Mathemateg</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6257176" y="2578813"/>
            <a:ext cx="3678148"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The content thas has to be taught according to government documents i.e.  </a:t>
            </a:r>
          </a:p>
          <a:p>
            <a:pPr marL="800100" lvl="1" indent="-342900">
              <a:buFont typeface="Courier New" panose="02070309020205020404" pitchFamily="49" charset="0"/>
              <a:buChar char="o"/>
            </a:pPr>
            <a:r>
              <a:rPr lang="cy-GB" sz="2400" dirty="0"/>
              <a:t>Skills e.g. literacy and numeracy</a:t>
            </a:r>
          </a:p>
          <a:p>
            <a:pPr marL="800100" lvl="1" indent="-342900">
              <a:buFont typeface="Courier New" panose="02070309020205020404" pitchFamily="49" charset="0"/>
              <a:buChar char="o"/>
            </a:pPr>
            <a:r>
              <a:rPr lang="cy-GB" sz="2400" dirty="0"/>
              <a:t>Knowledge e.g. History, Maths</a:t>
            </a:r>
            <a:endParaRPr lang="en-GB" sz="2400" dirty="0"/>
          </a:p>
        </p:txBody>
      </p:sp>
    </p:spTree>
    <p:extLst>
      <p:ext uri="{BB962C8B-B14F-4D97-AF65-F5344CB8AC3E}">
        <p14:creationId xmlns:p14="http://schemas.microsoft.com/office/powerpoint/2010/main" val="3570966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6153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2152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2232917"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Egwyddorion sy’n cael eu dysgu e.e.</a:t>
            </a:r>
          </a:p>
          <a:p>
            <a:pPr marL="800100" lvl="1" indent="-342900">
              <a:buFont typeface="Courier New" panose="02070309020205020404" pitchFamily="49" charset="0"/>
              <a:buChar char="o"/>
            </a:pPr>
            <a:r>
              <a:rPr lang="cy-GB" sz="2400" dirty="0"/>
              <a:t>ymddygiad</a:t>
            </a:r>
          </a:p>
          <a:p>
            <a:pPr marL="800100" lvl="1" indent="-342900">
              <a:buFont typeface="Courier New" panose="02070309020205020404" pitchFamily="49" charset="0"/>
              <a:buChar char="o"/>
            </a:pPr>
            <a:r>
              <a:rPr lang="cy-GB" sz="2400" dirty="0"/>
              <a:t>ymdrech</a:t>
            </a:r>
          </a:p>
          <a:p>
            <a:pPr marL="800100" lvl="1" indent="-342900">
              <a:buFont typeface="Courier New" panose="02070309020205020404" pitchFamily="49" charset="0"/>
              <a:buChar char="o"/>
            </a:pPr>
            <a:r>
              <a:rPr lang="cy-GB" sz="2400" dirty="0"/>
              <a:t>cwblhau tasgau</a:t>
            </a:r>
          </a:p>
          <a:p>
            <a:pPr marL="800100" lvl="1" indent="-342900">
              <a:buFont typeface="Courier New" panose="02070309020205020404" pitchFamily="49" charset="0"/>
              <a:buChar char="o"/>
            </a:pPr>
            <a:r>
              <a:rPr lang="cy-GB" sz="2400" dirty="0"/>
              <a:t>cydweithio</a:t>
            </a:r>
          </a:p>
          <a:p>
            <a:pPr marL="800100" lvl="1" indent="-342900">
              <a:buFont typeface="Courier New" panose="02070309020205020404" pitchFamily="49" charset="0"/>
              <a:buChar char="o"/>
            </a:pPr>
            <a:r>
              <a:rPr lang="cy-GB" sz="2400" dirty="0"/>
              <a:t>prydlondeb </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6257176" y="2578813"/>
            <a:ext cx="3678148" cy="2677656"/>
          </a:xfrm>
          <a:prstGeom prst="rect">
            <a:avLst/>
          </a:prstGeom>
          <a:noFill/>
        </p:spPr>
        <p:txBody>
          <a:bodyPr wrap="square" rtlCol="0">
            <a:spAutoFit/>
          </a:bodyPr>
          <a:lstStyle/>
          <a:p>
            <a:pPr marL="285750" indent="-285750">
              <a:buFont typeface="Arial" panose="020B0604020202020204" pitchFamily="34" charset="0"/>
              <a:buChar char="•"/>
            </a:pPr>
            <a:r>
              <a:rPr lang="cy-GB" sz="2400" dirty="0"/>
              <a:t>Principles learnt through the teaching e.g.</a:t>
            </a:r>
          </a:p>
          <a:p>
            <a:pPr marL="800100" lvl="1" indent="-342900">
              <a:buFont typeface="Courier New" panose="02070309020205020404" pitchFamily="49" charset="0"/>
              <a:buChar char="o"/>
            </a:pPr>
            <a:r>
              <a:rPr lang="cy-GB" sz="2400" dirty="0"/>
              <a:t>behaviour</a:t>
            </a:r>
          </a:p>
          <a:p>
            <a:pPr marL="800100" lvl="1" indent="-342900">
              <a:buFont typeface="Courier New" panose="02070309020205020404" pitchFamily="49" charset="0"/>
              <a:buChar char="o"/>
            </a:pPr>
            <a:r>
              <a:rPr lang="cy-GB" sz="2400" dirty="0"/>
              <a:t>effort</a:t>
            </a:r>
          </a:p>
          <a:p>
            <a:pPr marL="800100" lvl="1" indent="-342900">
              <a:buFont typeface="Courier New" panose="02070309020205020404" pitchFamily="49" charset="0"/>
              <a:buChar char="o"/>
            </a:pPr>
            <a:r>
              <a:rPr lang="cy-GB" sz="2400" dirty="0"/>
              <a:t>completing tasks</a:t>
            </a:r>
          </a:p>
          <a:p>
            <a:pPr marL="800100" lvl="1" indent="-342900">
              <a:buFont typeface="Courier New" panose="02070309020205020404" pitchFamily="49" charset="0"/>
              <a:buChar char="o"/>
            </a:pPr>
            <a:r>
              <a:rPr lang="cy-GB" sz="2400" dirty="0"/>
              <a:t>working together</a:t>
            </a:r>
          </a:p>
          <a:p>
            <a:pPr marL="800100" lvl="1" indent="-342900">
              <a:buFont typeface="Courier New" panose="02070309020205020404" pitchFamily="49" charset="0"/>
              <a:buChar char="o"/>
            </a:pPr>
            <a:r>
              <a:rPr lang="cy-GB" sz="2400" dirty="0"/>
              <a:t>punctuality</a:t>
            </a:r>
            <a:endParaRPr lang="en-GB" sz="2400" dirty="0"/>
          </a:p>
        </p:txBody>
      </p:sp>
    </p:spTree>
    <p:extLst>
      <p:ext uri="{BB962C8B-B14F-4D97-AF65-F5344CB8AC3E}">
        <p14:creationId xmlns:p14="http://schemas.microsoft.com/office/powerpoint/2010/main" val="3846199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49D2CF-7927-4A8B-B6D1-59A3A5EF4C80}"/>
              </a:ext>
            </a:extLst>
          </p:cNvPr>
          <p:cNvSpPr>
            <a:spLocks noGrp="1"/>
          </p:cNvSpPr>
          <p:nvPr>
            <p:ph type="title"/>
          </p:nvPr>
        </p:nvSpPr>
        <p:spPr/>
        <p:txBody>
          <a:bodyPr>
            <a:normAutofit/>
          </a:bodyPr>
          <a:lstStyle/>
          <a:p>
            <a:r>
              <a:rPr lang="cy-GB" b="1" dirty="0"/>
              <a:t>Mathau o gwricwlwm</a:t>
            </a:r>
            <a:br>
              <a:rPr lang="cy-GB" b="1" dirty="0"/>
            </a:br>
            <a:r>
              <a:rPr lang="cy-GB" b="1" dirty="0"/>
              <a:t>Types of curriculum</a:t>
            </a:r>
            <a:endParaRPr lang="en-GB" b="1" dirty="0"/>
          </a:p>
        </p:txBody>
      </p:sp>
      <p:graphicFrame>
        <p:nvGraphicFramePr>
          <p:cNvPr id="11" name="Content Placeholder 10">
            <a:extLst>
              <a:ext uri="{FF2B5EF4-FFF2-40B4-BE49-F238E27FC236}">
                <a16:creationId xmlns:a16="http://schemas.microsoft.com/office/drawing/2014/main" id="{E8872F88-A503-4ACC-A11C-0091A5E1903F}"/>
              </a:ext>
            </a:extLst>
          </p:cNvPr>
          <p:cNvGraphicFramePr>
            <a:graphicFrameLocks noGrp="1"/>
          </p:cNvGraphicFramePr>
          <p:nvPr>
            <p:ph sz="half" idx="2"/>
          </p:nvPr>
        </p:nvGraphicFramePr>
        <p:xfrm>
          <a:off x="6153150"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11">
            <a:extLst>
              <a:ext uri="{FF2B5EF4-FFF2-40B4-BE49-F238E27FC236}">
                <a16:creationId xmlns:a16="http://schemas.microsoft.com/office/drawing/2014/main" id="{C1108451-B959-474A-A761-EE8227766938}"/>
              </a:ext>
            </a:extLst>
          </p:cNvPr>
          <p:cNvGraphicFramePr>
            <a:graphicFrameLocks noGrp="1"/>
          </p:cNvGraphicFramePr>
          <p:nvPr>
            <p:ph sz="half" idx="1"/>
          </p:nvPr>
        </p:nvGraphicFramePr>
        <p:xfrm>
          <a:off x="2152650" y="1825625"/>
          <a:ext cx="388620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3" name="TextBox 12">
            <a:extLst>
              <a:ext uri="{FF2B5EF4-FFF2-40B4-BE49-F238E27FC236}">
                <a16:creationId xmlns:a16="http://schemas.microsoft.com/office/drawing/2014/main" id="{C1DE86A7-6B6E-4EA5-8501-DEFA439F739E}"/>
              </a:ext>
            </a:extLst>
          </p:cNvPr>
          <p:cNvSpPr txBox="1"/>
          <p:nvPr/>
        </p:nvSpPr>
        <p:spPr>
          <a:xfrm>
            <a:off x="1893871" y="2578813"/>
            <a:ext cx="4017195"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Testunau neu agweddau sydd wedi cael eu gwahardd rhag eu dysgu</a:t>
            </a:r>
          </a:p>
          <a:p>
            <a:pPr marL="800100" lvl="1" indent="-342900">
              <a:buFont typeface="Courier New" panose="02070309020205020404" pitchFamily="49" charset="0"/>
              <a:buChar char="o"/>
            </a:pPr>
            <a:r>
              <a:rPr lang="cy-GB" sz="2400" dirty="0"/>
              <a:t>esblygiad v ‘Y Ffrwydrad fawr’ (gwyddoniaeth v crefydd)</a:t>
            </a:r>
          </a:p>
          <a:p>
            <a:pPr marL="800100" lvl="1" indent="-342900">
              <a:buFont typeface="Courier New" panose="02070309020205020404" pitchFamily="49" charset="0"/>
              <a:buChar char="o"/>
            </a:pPr>
            <a:r>
              <a:rPr lang="cy-GB" sz="2400" dirty="0"/>
              <a:t>Hawliau hoywon (adran 28, 1986-2003)</a:t>
            </a:r>
            <a:endParaRPr lang="en-GB" sz="2400" dirty="0"/>
          </a:p>
        </p:txBody>
      </p:sp>
      <p:sp>
        <p:nvSpPr>
          <p:cNvPr id="14" name="TextBox 13">
            <a:extLst>
              <a:ext uri="{FF2B5EF4-FFF2-40B4-BE49-F238E27FC236}">
                <a16:creationId xmlns:a16="http://schemas.microsoft.com/office/drawing/2014/main" id="{71FDE06B-C742-441D-A248-5FABA4D69B20}"/>
              </a:ext>
            </a:extLst>
          </p:cNvPr>
          <p:cNvSpPr txBox="1"/>
          <p:nvPr/>
        </p:nvSpPr>
        <p:spPr>
          <a:xfrm>
            <a:off x="6257176" y="2578813"/>
            <a:ext cx="3886200" cy="3046988"/>
          </a:xfrm>
          <a:prstGeom prst="rect">
            <a:avLst/>
          </a:prstGeom>
          <a:noFill/>
        </p:spPr>
        <p:txBody>
          <a:bodyPr wrap="square" rtlCol="0">
            <a:spAutoFit/>
          </a:bodyPr>
          <a:lstStyle/>
          <a:p>
            <a:pPr marL="285750" indent="-285750">
              <a:buFont typeface="Arial" panose="020B0604020202020204" pitchFamily="34" charset="0"/>
              <a:buChar char="•"/>
            </a:pPr>
            <a:r>
              <a:rPr lang="cy-GB" sz="2400" dirty="0"/>
              <a:t>Topics or attitudes that </a:t>
            </a:r>
            <a:r>
              <a:rPr lang="cy-GB" sz="2400" dirty="0" err="1"/>
              <a:t>are</a:t>
            </a:r>
            <a:r>
              <a:rPr lang="cy-GB" sz="2400" dirty="0"/>
              <a:t> </a:t>
            </a:r>
            <a:r>
              <a:rPr lang="cy-GB" sz="2400" dirty="0" err="1"/>
              <a:t>excluded</a:t>
            </a:r>
            <a:r>
              <a:rPr lang="cy-GB" sz="2400" dirty="0"/>
              <a:t> from being taught e.g.</a:t>
            </a:r>
          </a:p>
          <a:p>
            <a:pPr marL="800100" lvl="1" indent="-342900">
              <a:buFont typeface="Courier New" panose="02070309020205020404" pitchFamily="49" charset="0"/>
              <a:buChar char="o"/>
            </a:pPr>
            <a:r>
              <a:rPr lang="cy-GB" sz="2400" dirty="0"/>
              <a:t>evolution v Big Bang theory (science v religion)</a:t>
            </a:r>
          </a:p>
          <a:p>
            <a:pPr marL="800100" lvl="1" indent="-342900">
              <a:buFont typeface="Courier New" panose="02070309020205020404" pitchFamily="49" charset="0"/>
              <a:buChar char="o"/>
            </a:pPr>
            <a:r>
              <a:rPr lang="cy-GB" sz="2400" dirty="0"/>
              <a:t>Homosexuality (section 28, 1986-2003)</a:t>
            </a:r>
            <a:endParaRPr lang="en-GB" sz="2400" dirty="0"/>
          </a:p>
        </p:txBody>
      </p:sp>
    </p:spTree>
    <p:extLst>
      <p:ext uri="{BB962C8B-B14F-4D97-AF65-F5344CB8AC3E}">
        <p14:creationId xmlns:p14="http://schemas.microsoft.com/office/powerpoint/2010/main" val="3988205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DD10DFA9-0240-4AE7-8954-3D7D54C5F856}"/>
              </a:ext>
            </a:extLst>
          </p:cNvPr>
          <p:cNvSpPr>
            <a:spLocks noGrp="1"/>
          </p:cNvSpPr>
          <p:nvPr>
            <p:ph type="title"/>
          </p:nvPr>
        </p:nvSpPr>
        <p:spPr>
          <a:xfrm>
            <a:off x="8011255" y="1941061"/>
            <a:ext cx="3647345" cy="2975876"/>
          </a:xfrm>
        </p:spPr>
        <p:txBody>
          <a:bodyPr vert="horz" lIns="91440" tIns="45720" rIns="91440" bIns="45720" rtlCol="0" anchor="b">
            <a:normAutofit fontScale="90000"/>
          </a:bodyPr>
          <a:lstStyle/>
          <a:p>
            <a:br>
              <a:rPr lang="en-US" kern="1200" dirty="0">
                <a:solidFill>
                  <a:schemeClr val="tx1"/>
                </a:solidFill>
                <a:latin typeface="+mj-lt"/>
                <a:ea typeface="+mj-ea"/>
                <a:cs typeface="+mj-cs"/>
              </a:rPr>
            </a:br>
            <a:r>
              <a:rPr lang="en-US" b="1" kern="1200" dirty="0" err="1">
                <a:solidFill>
                  <a:schemeClr val="tx1"/>
                </a:solidFill>
                <a:latin typeface="+mj-lt"/>
                <a:ea typeface="+mj-ea"/>
                <a:cs typeface="+mj-cs"/>
              </a:rPr>
              <a:t>Mathau</a:t>
            </a:r>
            <a:r>
              <a:rPr lang="en-US" b="1" kern="1200" dirty="0">
                <a:solidFill>
                  <a:schemeClr val="tx1"/>
                </a:solidFill>
                <a:latin typeface="+mj-lt"/>
                <a:ea typeface="+mj-ea"/>
                <a:cs typeface="+mj-cs"/>
              </a:rPr>
              <a:t> o </a:t>
            </a:r>
            <a:r>
              <a:rPr lang="en-US" b="1" kern="1200" dirty="0" err="1">
                <a:solidFill>
                  <a:schemeClr val="tx1"/>
                </a:solidFill>
                <a:latin typeface="+mj-lt"/>
                <a:ea typeface="+mj-ea"/>
                <a:cs typeface="+mj-cs"/>
              </a:rPr>
              <a:t>gwricwlwm</a:t>
            </a:r>
            <a:br>
              <a:rPr lang="en-US" b="1" kern="1200" dirty="0">
                <a:solidFill>
                  <a:schemeClr val="tx1"/>
                </a:solidFill>
                <a:latin typeface="+mj-lt"/>
                <a:ea typeface="+mj-ea"/>
                <a:cs typeface="+mj-cs"/>
              </a:rPr>
            </a:br>
            <a:br>
              <a:rPr lang="en-US" b="1" kern="1200" dirty="0">
                <a:solidFill>
                  <a:schemeClr val="tx1"/>
                </a:solidFill>
                <a:latin typeface="+mj-lt"/>
                <a:ea typeface="+mj-ea"/>
                <a:cs typeface="+mj-cs"/>
              </a:rPr>
            </a:br>
            <a:r>
              <a:rPr lang="en-US" b="1" kern="1200" dirty="0">
                <a:solidFill>
                  <a:schemeClr val="tx1"/>
                </a:solidFill>
                <a:latin typeface="+mj-lt"/>
                <a:ea typeface="+mj-ea"/>
                <a:cs typeface="+mj-cs"/>
              </a:rPr>
              <a:t>Types of curriculum </a:t>
            </a:r>
          </a:p>
        </p:txBody>
      </p:sp>
      <p:pic>
        <p:nvPicPr>
          <p:cNvPr id="1026" name="Picture 2" descr="three types of curriculum - Google Search | Curriculum, Latin words,  Curriculum director">
            <a:extLst>
              <a:ext uri="{FF2B5EF4-FFF2-40B4-BE49-F238E27FC236}">
                <a16:creationId xmlns:a16="http://schemas.microsoft.com/office/drawing/2014/main" id="{6F9E5C86-2821-478A-B710-9B45CCFE90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6280" y="1015294"/>
            <a:ext cx="6436548" cy="4827411"/>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459873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F6734-2B55-4808-8ABD-3094B1BD426D}"/>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a:solidFill>
                  <a:srgbClr val="FFFFFF"/>
                </a:solidFill>
                <a:latin typeface="+mj-lt"/>
                <a:ea typeface="+mj-ea"/>
                <a:cs typeface="+mj-cs"/>
              </a:rPr>
              <a:t>Cwrciwlwm Blaengar</a:t>
            </a:r>
            <a:br>
              <a:rPr lang="en-US" sz="3600" kern="1200">
                <a:solidFill>
                  <a:srgbClr val="FFFFFF"/>
                </a:solidFill>
                <a:latin typeface="+mj-lt"/>
                <a:ea typeface="+mj-ea"/>
                <a:cs typeface="+mj-cs"/>
              </a:rPr>
            </a:br>
            <a:br>
              <a:rPr lang="en-US" sz="3600" kern="1200">
                <a:solidFill>
                  <a:srgbClr val="FFFFFF"/>
                </a:solidFill>
                <a:latin typeface="+mj-lt"/>
                <a:ea typeface="+mj-ea"/>
                <a:cs typeface="+mj-cs"/>
              </a:rPr>
            </a:br>
            <a:r>
              <a:rPr lang="en-US" sz="3600" kern="1200">
                <a:solidFill>
                  <a:srgbClr val="FFFFFF"/>
                </a:solidFill>
                <a:latin typeface="+mj-lt"/>
                <a:ea typeface="+mj-ea"/>
                <a:cs typeface="+mj-cs"/>
              </a:rPr>
              <a:t>Progressive curriculum</a:t>
            </a:r>
            <a:endParaRPr lang="en-US" sz="3600" kern="1200" dirty="0">
              <a:solidFill>
                <a:srgbClr val="FFFFFF"/>
              </a:solidFill>
              <a:latin typeface="+mj-lt"/>
              <a:ea typeface="+mj-ea"/>
              <a:cs typeface="+mj-cs"/>
            </a:endParaRPr>
          </a:p>
        </p:txBody>
      </p:sp>
      <p:pic>
        <p:nvPicPr>
          <p:cNvPr id="2050" name="Picture 2" descr="What is Curriculum for Excellence? | Curriculum for Excellence | Policy  drivers | Policy for Scottish education | Scottish education system |  Education Scotland">
            <a:extLst>
              <a:ext uri="{FF2B5EF4-FFF2-40B4-BE49-F238E27FC236}">
                <a16:creationId xmlns:a16="http://schemas.microsoft.com/office/drawing/2014/main" id="{92B98554-7DA8-4338-BE83-0185DE74046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1198680"/>
            <a:ext cx="6780700" cy="4458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8788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F1E08A-CAC8-0D41-A5EF-9C0762E07764}"/>
              </a:ext>
            </a:extLst>
          </p:cNvPr>
          <p:cNvSpPr>
            <a:spLocks noGrp="1"/>
          </p:cNvSpPr>
          <p:nvPr>
            <p:ph type="title"/>
          </p:nvPr>
        </p:nvSpPr>
        <p:spPr>
          <a:xfrm>
            <a:off x="524741" y="620392"/>
            <a:ext cx="3808268" cy="5504688"/>
          </a:xfrm>
        </p:spPr>
        <p:txBody>
          <a:bodyPr>
            <a:normAutofit/>
          </a:bodyPr>
          <a:lstStyle/>
          <a:p>
            <a:r>
              <a:rPr lang="en-GB" sz="6000" b="1">
                <a:solidFill>
                  <a:schemeClr val="bg1"/>
                </a:solidFill>
              </a:rPr>
              <a:t>Discussion</a:t>
            </a:r>
            <a:br>
              <a:rPr lang="en-GB" sz="6000" b="1">
                <a:solidFill>
                  <a:schemeClr val="bg1"/>
                </a:solidFill>
              </a:rPr>
            </a:br>
            <a:r>
              <a:rPr lang="en-GB" sz="6000" b="1">
                <a:solidFill>
                  <a:schemeClr val="bg1"/>
                </a:solidFill>
              </a:rPr>
              <a:t>Trafodaeth</a:t>
            </a:r>
            <a:endParaRPr lang="en-US" sz="6000" b="1">
              <a:solidFill>
                <a:schemeClr val="bg1"/>
              </a:solidFill>
            </a:endParaRPr>
          </a:p>
        </p:txBody>
      </p:sp>
      <p:graphicFrame>
        <p:nvGraphicFramePr>
          <p:cNvPr id="5" name="Content Placeholder 2">
            <a:extLst>
              <a:ext uri="{FF2B5EF4-FFF2-40B4-BE49-F238E27FC236}">
                <a16:creationId xmlns:a16="http://schemas.microsoft.com/office/drawing/2014/main" id="{24B538D7-0959-7D17-AB45-EB56CED3EB83}"/>
              </a:ext>
            </a:extLst>
          </p:cNvPr>
          <p:cNvGraphicFramePr>
            <a:graphicFrameLocks noGrp="1"/>
          </p:cNvGraphicFramePr>
          <p:nvPr>
            <p:ph idx="1"/>
            <p:extLst>
              <p:ext uri="{D42A27DB-BD31-4B8C-83A1-F6EECF244321}">
                <p14:modId xmlns:p14="http://schemas.microsoft.com/office/powerpoint/2010/main" val="60005742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067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eramic Paned Mug – Shop Wales">
            <a:extLst>
              <a:ext uri="{FF2B5EF4-FFF2-40B4-BE49-F238E27FC236}">
                <a16:creationId xmlns:a16="http://schemas.microsoft.com/office/drawing/2014/main" id="{140C1F96-FDEA-C081-1A02-8B7117770C8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5934" b="1782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456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PMI - How to evaluate any idea objectively - HatRabbits">
            <a:extLst>
              <a:ext uri="{FF2B5EF4-FFF2-40B4-BE49-F238E27FC236}">
                <a16:creationId xmlns:a16="http://schemas.microsoft.com/office/drawing/2014/main" id="{97A32004-7461-CD39-BBFD-3B376C6042D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461"/>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5671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84C22-8770-0EE4-AA09-B13BBF707387}"/>
              </a:ext>
            </a:extLst>
          </p:cNvPr>
          <p:cNvSpPr>
            <a:spLocks noGrp="1"/>
          </p:cNvSpPr>
          <p:nvPr>
            <p:ph type="title"/>
          </p:nvPr>
        </p:nvSpPr>
        <p:spPr>
          <a:xfrm>
            <a:off x="686834" y="1153572"/>
            <a:ext cx="3200400" cy="4461163"/>
          </a:xfrm>
        </p:spPr>
        <p:txBody>
          <a:bodyPr>
            <a:normAutofit fontScale="90000"/>
          </a:bodyPr>
          <a:lstStyle/>
          <a:p>
            <a:r>
              <a:rPr lang="en-GB" sz="4000" b="1" dirty="0" err="1">
                <a:solidFill>
                  <a:srgbClr val="FFFFFF"/>
                </a:solidFill>
              </a:rPr>
              <a:t>Deall</a:t>
            </a:r>
            <a:r>
              <a:rPr lang="en-GB" sz="4000" b="1" dirty="0">
                <a:solidFill>
                  <a:srgbClr val="FFFFFF"/>
                </a:solidFill>
              </a:rPr>
              <a:t> y </a:t>
            </a:r>
            <a:r>
              <a:rPr lang="en-GB" sz="4000" b="1" dirty="0" err="1">
                <a:solidFill>
                  <a:srgbClr val="FFFFFF"/>
                </a:solidFill>
              </a:rPr>
              <a:t>cwricwlwm</a:t>
            </a:r>
            <a:r>
              <a:rPr lang="en-GB" sz="4000" b="1" dirty="0">
                <a:solidFill>
                  <a:srgbClr val="FFFFFF"/>
                </a:solidFill>
              </a:rPr>
              <a:t> </a:t>
            </a:r>
            <a:r>
              <a:rPr lang="en-GB" sz="4000" b="1" dirty="0" err="1">
                <a:solidFill>
                  <a:srgbClr val="FFFFFF"/>
                </a:solidFill>
              </a:rPr>
              <a:t>mewn</a:t>
            </a:r>
            <a:r>
              <a:rPr lang="en-GB" sz="4000" b="1" dirty="0">
                <a:solidFill>
                  <a:srgbClr val="FFFFFF"/>
                </a:solidFill>
              </a:rPr>
              <a:t> AG</a:t>
            </a:r>
            <a:br>
              <a:rPr lang="en-GB" sz="4000" b="1" dirty="0">
                <a:solidFill>
                  <a:srgbClr val="FFFFFF"/>
                </a:solidFill>
              </a:rPr>
            </a:br>
            <a:br>
              <a:rPr lang="en-GB" sz="4000" b="1" dirty="0">
                <a:solidFill>
                  <a:srgbClr val="FFFFFF"/>
                </a:solidFill>
              </a:rPr>
            </a:br>
            <a:r>
              <a:rPr lang="en-GB" sz="4000" b="1" dirty="0">
                <a:solidFill>
                  <a:srgbClr val="FFFFFF"/>
                </a:solidFill>
              </a:rPr>
              <a:t>Understanding the curriculum in RE</a:t>
            </a:r>
            <a:br>
              <a:rPr lang="en-GB" sz="4100" b="1" dirty="0">
                <a:solidFill>
                  <a:srgbClr val="FFFFFF"/>
                </a:solidFill>
              </a:rPr>
            </a:br>
            <a:endParaRPr lang="en-GB" sz="4100" b="1"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8F56F1-94D4-639C-F7D5-4946FBCB6291}"/>
              </a:ext>
            </a:extLst>
          </p:cNvPr>
          <p:cNvSpPr>
            <a:spLocks noGrp="1"/>
          </p:cNvSpPr>
          <p:nvPr>
            <p:ph idx="1"/>
          </p:nvPr>
        </p:nvSpPr>
        <p:spPr>
          <a:xfrm>
            <a:off x="4447308" y="591344"/>
            <a:ext cx="6906491" cy="5585619"/>
          </a:xfrm>
        </p:spPr>
        <p:txBody>
          <a:bodyPr anchor="ctr">
            <a:normAutofit/>
          </a:bodyPr>
          <a:lstStyle/>
          <a:p>
            <a:r>
              <a:rPr lang="en-GB" sz="2200" dirty="0" err="1"/>
              <a:t>Dydy</a:t>
            </a:r>
            <a:r>
              <a:rPr lang="en-GB" sz="2200" dirty="0"/>
              <a:t> </a:t>
            </a:r>
            <a:r>
              <a:rPr lang="en-GB" sz="2200" dirty="0" err="1"/>
              <a:t>nifer</a:t>
            </a:r>
            <a:r>
              <a:rPr lang="en-GB" sz="2200" dirty="0"/>
              <a:t> o </a:t>
            </a:r>
            <a:r>
              <a:rPr lang="en-GB" sz="2200" dirty="0" err="1"/>
              <a:t>bobl</a:t>
            </a:r>
            <a:r>
              <a:rPr lang="en-GB" sz="2200" dirty="0"/>
              <a:t>, </a:t>
            </a:r>
            <a:r>
              <a:rPr lang="en-GB" sz="2200" dirty="0" err="1"/>
              <a:t>gan</a:t>
            </a:r>
            <a:r>
              <a:rPr lang="en-GB" sz="2200" dirty="0"/>
              <a:t> </a:t>
            </a:r>
            <a:r>
              <a:rPr lang="en-GB" sz="2200" dirty="0" err="1"/>
              <a:t>gynnwys</a:t>
            </a:r>
            <a:r>
              <a:rPr lang="en-GB" sz="2200" dirty="0"/>
              <a:t> </a:t>
            </a:r>
            <a:r>
              <a:rPr lang="en-GB" sz="2200" dirty="0" err="1"/>
              <a:t>penaethiaid</a:t>
            </a:r>
            <a:r>
              <a:rPr lang="en-GB" sz="2200" dirty="0"/>
              <a:t> </a:t>
            </a:r>
            <a:r>
              <a:rPr lang="en-GB" sz="2200" dirty="0" err="1"/>
              <a:t>ysgolion</a:t>
            </a:r>
            <a:r>
              <a:rPr lang="en-GB" sz="2200" dirty="0"/>
              <a:t>, </a:t>
            </a:r>
            <a:r>
              <a:rPr lang="en-GB" sz="2200" dirty="0" err="1"/>
              <a:t>ddim</a:t>
            </a:r>
            <a:r>
              <a:rPr lang="en-GB" sz="2200" dirty="0"/>
              <a:t> </a:t>
            </a:r>
            <a:r>
              <a:rPr lang="en-GB" sz="2200" dirty="0" err="1"/>
              <a:t>yn</a:t>
            </a:r>
            <a:r>
              <a:rPr lang="en-GB" sz="2200" dirty="0"/>
              <a:t> </a:t>
            </a:r>
            <a:r>
              <a:rPr lang="en-GB" sz="2200" dirty="0" err="1"/>
              <a:t>sylweddoli</a:t>
            </a:r>
            <a:r>
              <a:rPr lang="en-GB" sz="2200" dirty="0"/>
              <a:t> bod </a:t>
            </a:r>
            <a:r>
              <a:rPr lang="en-GB" sz="2200" dirty="0" err="1"/>
              <a:t>gan</a:t>
            </a:r>
            <a:r>
              <a:rPr lang="en-GB" sz="2200" dirty="0"/>
              <a:t> </a:t>
            </a:r>
            <a:r>
              <a:rPr lang="en-GB" sz="2200" dirty="0" err="1"/>
              <a:t>Addysg</a:t>
            </a:r>
            <a:r>
              <a:rPr lang="en-GB" sz="2200" dirty="0"/>
              <a:t> </a:t>
            </a:r>
            <a:r>
              <a:rPr lang="en-GB" sz="2200" dirty="0" err="1"/>
              <a:t>Grefyddol</a:t>
            </a:r>
            <a:r>
              <a:rPr lang="en-GB" sz="2200" dirty="0"/>
              <a:t> </a:t>
            </a:r>
            <a:r>
              <a:rPr lang="en-GB" sz="2200" dirty="0" err="1"/>
              <a:t>ystyriaethau</a:t>
            </a:r>
            <a:r>
              <a:rPr lang="en-GB" sz="2200" dirty="0"/>
              <a:t> </a:t>
            </a:r>
            <a:r>
              <a:rPr lang="en-GB" sz="2200" dirty="0" err="1"/>
              <a:t>sy’n</a:t>
            </a:r>
            <a:r>
              <a:rPr lang="en-GB" sz="2200" dirty="0"/>
              <a:t> </a:t>
            </a:r>
            <a:r>
              <a:rPr lang="en-GB" sz="2200" dirty="0" err="1"/>
              <a:t>benodol</a:t>
            </a:r>
            <a:r>
              <a:rPr lang="en-GB" sz="2200" dirty="0"/>
              <a:t> </a:t>
            </a:r>
            <a:r>
              <a:rPr lang="en-GB" sz="2200" dirty="0" err="1"/>
              <a:t>iddi</a:t>
            </a:r>
            <a:r>
              <a:rPr lang="en-GB" sz="2200" dirty="0"/>
              <a:t>.</a:t>
            </a:r>
          </a:p>
          <a:p>
            <a:r>
              <a:rPr lang="en-GB" sz="2200" dirty="0" err="1"/>
              <a:t>Mae’r</a:t>
            </a:r>
            <a:r>
              <a:rPr lang="en-GB" sz="2200" dirty="0"/>
              <a:t> </a:t>
            </a:r>
            <a:r>
              <a:rPr lang="en-GB" sz="2200" dirty="0" err="1"/>
              <a:t>ystyriaethau</a:t>
            </a:r>
            <a:r>
              <a:rPr lang="en-GB" sz="2200" dirty="0"/>
              <a:t> </a:t>
            </a:r>
            <a:r>
              <a:rPr lang="en-GB" sz="2200" dirty="0" err="1"/>
              <a:t>hyn</a:t>
            </a:r>
            <a:r>
              <a:rPr lang="en-GB" sz="2200" dirty="0"/>
              <a:t> </a:t>
            </a:r>
            <a:r>
              <a:rPr lang="en-GB" sz="2200" dirty="0" err="1"/>
              <a:t>yn</a:t>
            </a:r>
            <a:r>
              <a:rPr lang="en-GB" sz="2200" dirty="0"/>
              <a:t> </a:t>
            </a:r>
            <a:r>
              <a:rPr lang="en-GB" sz="2200" dirty="0" err="1"/>
              <a:t>rhai</a:t>
            </a:r>
            <a:r>
              <a:rPr lang="en-GB" sz="2200" dirty="0"/>
              <a:t> </a:t>
            </a:r>
            <a:r>
              <a:rPr lang="en-GB" sz="2200" dirty="0" err="1"/>
              <a:t>statudol</a:t>
            </a:r>
            <a:r>
              <a:rPr lang="en-GB" sz="2200" dirty="0"/>
              <a:t>/</a:t>
            </a:r>
            <a:r>
              <a:rPr lang="en-GB" sz="2200" dirty="0" err="1"/>
              <a:t>cyfreithlon</a:t>
            </a:r>
            <a:r>
              <a:rPr lang="en-GB" sz="2200" dirty="0"/>
              <a:t> ac </a:t>
            </a:r>
            <a:r>
              <a:rPr lang="en-GB" sz="2200" dirty="0" err="1"/>
              <a:t>yn</a:t>
            </a:r>
            <a:r>
              <a:rPr lang="en-GB" sz="2200" dirty="0"/>
              <a:t> </a:t>
            </a:r>
            <a:r>
              <a:rPr lang="en-GB" sz="2200" dirty="0" err="1"/>
              <a:t>cael</a:t>
            </a:r>
            <a:r>
              <a:rPr lang="en-GB" sz="2200" dirty="0"/>
              <a:t> </a:t>
            </a:r>
            <a:r>
              <a:rPr lang="en-GB" sz="2200" dirty="0" err="1"/>
              <a:t>eu</a:t>
            </a:r>
            <a:r>
              <a:rPr lang="en-GB" sz="2200" dirty="0"/>
              <a:t> </a:t>
            </a:r>
            <a:r>
              <a:rPr lang="en-GB" sz="2200" dirty="0" err="1"/>
              <a:t>monitro</a:t>
            </a:r>
            <a:r>
              <a:rPr lang="en-GB" sz="2200" dirty="0"/>
              <a:t> </a:t>
            </a:r>
            <a:r>
              <a:rPr lang="en-GB" sz="2200" dirty="0" err="1"/>
              <a:t>gan</a:t>
            </a:r>
            <a:r>
              <a:rPr lang="en-GB" sz="2200" dirty="0"/>
              <a:t> </a:t>
            </a:r>
            <a:r>
              <a:rPr lang="en-GB" sz="2200" dirty="0" err="1"/>
              <a:t>wahanol</a:t>
            </a:r>
            <a:r>
              <a:rPr lang="en-GB" sz="2200" dirty="0"/>
              <a:t> </a:t>
            </a:r>
            <a:r>
              <a:rPr lang="en-GB" sz="2200" dirty="0" err="1"/>
              <a:t>gyrff</a:t>
            </a:r>
            <a:r>
              <a:rPr lang="en-GB" sz="2200" dirty="0"/>
              <a:t>.</a:t>
            </a:r>
          </a:p>
          <a:p>
            <a:r>
              <a:rPr lang="en-GB" sz="2200" dirty="0" err="1"/>
              <a:t>Ers</a:t>
            </a:r>
            <a:r>
              <a:rPr lang="en-GB" sz="2200" dirty="0"/>
              <a:t> </a:t>
            </a:r>
            <a:r>
              <a:rPr lang="en-GB" sz="2200" dirty="0" err="1"/>
              <a:t>dyfodiad</a:t>
            </a:r>
            <a:r>
              <a:rPr lang="en-GB" sz="2200" dirty="0"/>
              <a:t> </a:t>
            </a:r>
            <a:r>
              <a:rPr lang="en-GB" sz="2200" dirty="0" err="1"/>
              <a:t>Cwricwlwm</a:t>
            </a:r>
            <a:r>
              <a:rPr lang="en-GB" sz="2200" dirty="0"/>
              <a:t> </a:t>
            </a:r>
            <a:r>
              <a:rPr lang="en-GB" sz="2200" dirty="0" err="1"/>
              <a:t>i</a:t>
            </a:r>
            <a:r>
              <a:rPr lang="en-GB" sz="2200" dirty="0"/>
              <a:t> </a:t>
            </a:r>
            <a:r>
              <a:rPr lang="en-GB" sz="2200" dirty="0" err="1"/>
              <a:t>Gymru</a:t>
            </a:r>
            <a:r>
              <a:rPr lang="en-GB" sz="2200" dirty="0"/>
              <a:t>, </a:t>
            </a:r>
            <a:r>
              <a:rPr lang="en-GB" sz="2200" dirty="0" err="1"/>
              <a:t>mae</a:t>
            </a:r>
            <a:r>
              <a:rPr lang="en-GB" sz="2200" dirty="0"/>
              <a:t> </a:t>
            </a:r>
            <a:r>
              <a:rPr lang="en-GB" sz="2200" dirty="0" err="1"/>
              <a:t>rhai</a:t>
            </a:r>
            <a:r>
              <a:rPr lang="en-GB" sz="2200" dirty="0"/>
              <a:t> </a:t>
            </a:r>
            <a:r>
              <a:rPr lang="en-GB" sz="2200" dirty="0" err="1"/>
              <a:t>o’r</a:t>
            </a:r>
            <a:r>
              <a:rPr lang="en-GB" sz="2200" dirty="0"/>
              <a:t> </a:t>
            </a:r>
            <a:r>
              <a:rPr lang="en-GB" sz="2200" dirty="0" err="1"/>
              <a:t>ystyriaethau</a:t>
            </a:r>
            <a:r>
              <a:rPr lang="en-GB" sz="2200" dirty="0"/>
              <a:t> </a:t>
            </a:r>
            <a:r>
              <a:rPr lang="en-GB" sz="2200" dirty="0" err="1"/>
              <a:t>hyn</a:t>
            </a:r>
            <a:r>
              <a:rPr lang="en-GB" sz="2200" dirty="0"/>
              <a:t> </a:t>
            </a:r>
            <a:r>
              <a:rPr lang="en-GB" sz="2200" dirty="0" err="1"/>
              <a:t>wedi</a:t>
            </a:r>
            <a:r>
              <a:rPr lang="en-GB" sz="2200" dirty="0"/>
              <a:t> </a:t>
            </a:r>
            <a:r>
              <a:rPr lang="en-GB" sz="2200" dirty="0" err="1"/>
              <a:t>newid</a:t>
            </a:r>
            <a:r>
              <a:rPr lang="en-GB" sz="2200" dirty="0"/>
              <a:t>.</a:t>
            </a:r>
          </a:p>
          <a:p>
            <a:pPr marL="0" indent="0">
              <a:buNone/>
            </a:pPr>
            <a:endParaRPr lang="en-GB" sz="2200" dirty="0"/>
          </a:p>
          <a:p>
            <a:r>
              <a:rPr lang="en-GB" sz="2200" dirty="0"/>
              <a:t>Many people, including headteachers in schools, don’t realise that Religious Education has considerations that are specific to it.</a:t>
            </a:r>
          </a:p>
          <a:p>
            <a:r>
              <a:rPr lang="en-GB" sz="2200" dirty="0"/>
              <a:t>These considerations are statutory/legal and are monitored by various bodies.</a:t>
            </a:r>
          </a:p>
          <a:p>
            <a:r>
              <a:rPr lang="en-GB" sz="2200" dirty="0"/>
              <a:t>Since the implementation of Curriculum for Wales, some of these considerations have changed.</a:t>
            </a:r>
          </a:p>
        </p:txBody>
      </p:sp>
    </p:spTree>
    <p:extLst>
      <p:ext uri="{BB962C8B-B14F-4D97-AF65-F5344CB8AC3E}">
        <p14:creationId xmlns:p14="http://schemas.microsoft.com/office/powerpoint/2010/main" val="377428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A9CACC-7BAC-4CA4-9FBB-3B6C89C369A5}"/>
              </a:ext>
            </a:extLst>
          </p:cNvPr>
          <p:cNvSpPr>
            <a:spLocks noGrp="1"/>
          </p:cNvSpPr>
          <p:nvPr>
            <p:ph type="title"/>
          </p:nvPr>
        </p:nvSpPr>
        <p:spPr>
          <a:xfrm>
            <a:off x="838200" y="365125"/>
            <a:ext cx="10515600" cy="1325563"/>
          </a:xfrm>
        </p:spPr>
        <p:txBody>
          <a:bodyPr>
            <a:normAutofit/>
          </a:bodyPr>
          <a:lstStyle/>
          <a:p>
            <a:r>
              <a:rPr lang="en-GB" sz="4200" b="1" dirty="0" err="1">
                <a:solidFill>
                  <a:srgbClr val="FFFFFF"/>
                </a:solidFill>
              </a:rPr>
              <a:t>Deall</a:t>
            </a:r>
            <a:r>
              <a:rPr lang="en-GB" sz="4200" b="1" dirty="0">
                <a:solidFill>
                  <a:srgbClr val="FFFFFF"/>
                </a:solidFill>
              </a:rPr>
              <a:t> y </a:t>
            </a:r>
            <a:r>
              <a:rPr lang="en-GB" sz="4200" b="1" dirty="0" err="1">
                <a:solidFill>
                  <a:srgbClr val="FFFFFF"/>
                </a:solidFill>
              </a:rPr>
              <a:t>cwricwlwm</a:t>
            </a:r>
            <a:r>
              <a:rPr lang="en-GB" sz="4200" b="1" dirty="0">
                <a:solidFill>
                  <a:srgbClr val="FFFFFF"/>
                </a:solidFill>
              </a:rPr>
              <a:t> </a:t>
            </a:r>
            <a:r>
              <a:rPr lang="en-GB" sz="4200" b="1" dirty="0" err="1">
                <a:solidFill>
                  <a:srgbClr val="FFFFFF"/>
                </a:solidFill>
              </a:rPr>
              <a:t>mewn</a:t>
            </a:r>
            <a:r>
              <a:rPr lang="en-GB" sz="4200" b="1" dirty="0">
                <a:solidFill>
                  <a:srgbClr val="FFFFFF"/>
                </a:solidFill>
              </a:rPr>
              <a:t> AG</a:t>
            </a:r>
            <a:br>
              <a:rPr lang="en-GB" sz="4200" b="1" dirty="0">
                <a:solidFill>
                  <a:srgbClr val="FFFFFF"/>
                </a:solidFill>
              </a:rPr>
            </a:br>
            <a:r>
              <a:rPr lang="en-GB" sz="4200" b="1" dirty="0">
                <a:solidFill>
                  <a:srgbClr val="FFFFFF"/>
                </a:solidFill>
              </a:rPr>
              <a:t>Understanding the curriculum in RE</a:t>
            </a:r>
          </a:p>
        </p:txBody>
      </p:sp>
      <p:graphicFrame>
        <p:nvGraphicFramePr>
          <p:cNvPr id="7" name="Table 4">
            <a:extLst>
              <a:ext uri="{FF2B5EF4-FFF2-40B4-BE49-F238E27FC236}">
                <a16:creationId xmlns:a16="http://schemas.microsoft.com/office/drawing/2014/main" id="{B11B2DC0-FF5A-D9C6-2797-03AD743EEEDC}"/>
              </a:ext>
            </a:extLst>
          </p:cNvPr>
          <p:cNvGraphicFramePr>
            <a:graphicFrameLocks noGrp="1"/>
          </p:cNvGraphicFramePr>
          <p:nvPr>
            <p:ph idx="1"/>
            <p:extLst>
              <p:ext uri="{D42A27DB-BD31-4B8C-83A1-F6EECF244321}">
                <p14:modId xmlns:p14="http://schemas.microsoft.com/office/powerpoint/2010/main" val="2940973172"/>
              </p:ext>
            </p:extLst>
          </p:nvPr>
        </p:nvGraphicFramePr>
        <p:xfrm>
          <a:off x="272630" y="2246698"/>
          <a:ext cx="11643692" cy="4092672"/>
        </p:xfrm>
        <a:graphic>
          <a:graphicData uri="http://schemas.openxmlformats.org/drawingml/2006/table">
            <a:tbl>
              <a:tblPr firstRow="1" bandRow="1">
                <a:tableStyleId>{5C22544A-7EE6-4342-B048-85BDC9FD1C3A}</a:tableStyleId>
              </a:tblPr>
              <a:tblGrid>
                <a:gridCol w="5829826">
                  <a:extLst>
                    <a:ext uri="{9D8B030D-6E8A-4147-A177-3AD203B41FA5}">
                      <a16:colId xmlns:a16="http://schemas.microsoft.com/office/drawing/2014/main" val="3534258264"/>
                    </a:ext>
                  </a:extLst>
                </a:gridCol>
                <a:gridCol w="5813866">
                  <a:extLst>
                    <a:ext uri="{9D8B030D-6E8A-4147-A177-3AD203B41FA5}">
                      <a16:colId xmlns:a16="http://schemas.microsoft.com/office/drawing/2014/main" val="2586956798"/>
                    </a:ext>
                  </a:extLst>
                </a:gridCol>
              </a:tblGrid>
              <a:tr h="406926">
                <a:tc>
                  <a:txBody>
                    <a:bodyPr/>
                    <a:lstStyle/>
                    <a:p>
                      <a:r>
                        <a:rPr lang="en-GB" sz="2400" dirty="0"/>
                        <a:t>Beth </a:t>
                      </a:r>
                      <a:r>
                        <a:rPr lang="en-GB" sz="2400" dirty="0" err="1"/>
                        <a:t>wyddoch</a:t>
                      </a:r>
                      <a:r>
                        <a:rPr lang="en-GB" sz="2400" dirty="0"/>
                        <a:t> chi am y </a:t>
                      </a:r>
                      <a:r>
                        <a:rPr lang="en-GB" sz="2400" dirty="0" err="1"/>
                        <a:t>canlynol</a:t>
                      </a:r>
                      <a:r>
                        <a:rPr lang="en-GB" sz="2400" dirty="0"/>
                        <a:t>...?</a:t>
                      </a:r>
                    </a:p>
                  </a:txBody>
                  <a:tcPr marL="92483" marR="92483" marT="46242" marB="46242"/>
                </a:tc>
                <a:tc>
                  <a:txBody>
                    <a:bodyPr/>
                    <a:lstStyle/>
                    <a:p>
                      <a:r>
                        <a:rPr lang="en-GB" sz="2400" dirty="0"/>
                        <a:t>What do you know about the following..?</a:t>
                      </a:r>
                    </a:p>
                  </a:txBody>
                  <a:tcPr marL="92483" marR="92483" marT="46242" marB="46242"/>
                </a:tc>
                <a:extLst>
                  <a:ext uri="{0D108BD9-81ED-4DB2-BD59-A6C34878D82A}">
                    <a16:rowId xmlns:a16="http://schemas.microsoft.com/office/drawing/2014/main" val="3807559131"/>
                  </a:ext>
                </a:extLst>
              </a:tr>
              <a:tr h="3981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err="1"/>
                        <a:t>Deddfwriaeth</a:t>
                      </a:r>
                      <a:endParaRPr lang="en-GB" sz="2800" dirty="0"/>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Legislature</a:t>
                      </a:r>
                    </a:p>
                  </a:txBody>
                  <a:tcPr marL="92483" marR="92483" marT="46242" marB="46242"/>
                </a:tc>
                <a:extLst>
                  <a:ext uri="{0D108BD9-81ED-4DB2-BD59-A6C34878D82A}">
                    <a16:rowId xmlns:a16="http://schemas.microsoft.com/office/drawing/2014/main" val="3051752817"/>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err="1"/>
                        <a:t>Maes</a:t>
                      </a:r>
                      <a:r>
                        <a:rPr lang="en-GB" sz="2800" dirty="0"/>
                        <a:t> </a:t>
                      </a:r>
                      <a:r>
                        <a:rPr lang="en-GB" sz="2800" dirty="0" err="1"/>
                        <a:t>Llafur</a:t>
                      </a:r>
                      <a:r>
                        <a:rPr lang="en-GB" sz="2800" dirty="0"/>
                        <a:t> </a:t>
                      </a:r>
                      <a:r>
                        <a:rPr lang="en-GB" sz="2800" dirty="0" err="1"/>
                        <a:t>Cytûn</a:t>
                      </a:r>
                      <a:endParaRPr lang="en-GB" sz="2800" dirty="0"/>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Locally Agreed Syllabus</a:t>
                      </a:r>
                    </a:p>
                  </a:txBody>
                  <a:tcPr marL="92483" marR="92483" marT="46242" marB="46242"/>
                </a:tc>
                <a:extLst>
                  <a:ext uri="{0D108BD9-81ED-4DB2-BD59-A6C34878D82A}">
                    <a16:rowId xmlns:a16="http://schemas.microsoft.com/office/drawing/2014/main" val="2183619604"/>
                  </a:ext>
                </a:extLst>
              </a:tr>
              <a:tr h="41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err="1"/>
                        <a:t>Hawl</a:t>
                      </a:r>
                      <a:r>
                        <a:rPr lang="en-GB" sz="2800" dirty="0"/>
                        <a:t> </a:t>
                      </a:r>
                      <a:r>
                        <a:rPr lang="en-GB" sz="2800" dirty="0" err="1"/>
                        <a:t>i</a:t>
                      </a:r>
                      <a:r>
                        <a:rPr lang="en-GB" sz="2800" dirty="0"/>
                        <a:t> </a:t>
                      </a:r>
                      <a:r>
                        <a:rPr lang="en-GB" sz="2800" dirty="0" err="1"/>
                        <a:t>dynnu’n</a:t>
                      </a:r>
                      <a:r>
                        <a:rPr lang="en-GB" sz="2800" dirty="0"/>
                        <a:t> </a:t>
                      </a:r>
                      <a:r>
                        <a:rPr lang="en-GB" sz="2800" dirty="0" err="1"/>
                        <a:t>ôl</a:t>
                      </a:r>
                      <a:endParaRPr lang="en-GB" sz="2800" dirty="0"/>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Right to Withdraw</a:t>
                      </a:r>
                    </a:p>
                  </a:txBody>
                  <a:tcPr marL="92483" marR="92483" marT="46242" marB="46242"/>
                </a:tc>
                <a:extLst>
                  <a:ext uri="{0D108BD9-81ED-4DB2-BD59-A6C34878D82A}">
                    <a16:rowId xmlns:a16="http://schemas.microsoft.com/office/drawing/2014/main" val="1049477557"/>
                  </a:ext>
                </a:extLst>
              </a:tr>
              <a:tr h="0">
                <a:tc>
                  <a:txBody>
                    <a:bodyPr/>
                    <a:lstStyle/>
                    <a:p>
                      <a:pPr>
                        <a:lnSpc>
                          <a:spcPct val="100000"/>
                        </a:lnSpc>
                      </a:pPr>
                      <a:r>
                        <a:rPr lang="en-GB" sz="2800" dirty="0"/>
                        <a:t>CYSAG</a:t>
                      </a:r>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SACRE</a:t>
                      </a:r>
                    </a:p>
                  </a:txBody>
                  <a:tcPr marL="92483" marR="92483" marT="46242" marB="46242"/>
                </a:tc>
                <a:extLst>
                  <a:ext uri="{0D108BD9-81ED-4DB2-BD59-A6C34878D82A}">
                    <a16:rowId xmlns:a16="http://schemas.microsoft.com/office/drawing/2014/main" val="1196875094"/>
                  </a:ext>
                </a:extLst>
              </a:tr>
              <a:tr h="323203">
                <a:tc>
                  <a:txBody>
                    <a:bodyPr/>
                    <a:lstStyle/>
                    <a:p>
                      <a:pPr>
                        <a:lnSpc>
                          <a:spcPct val="100000"/>
                        </a:lnSpc>
                      </a:pPr>
                      <a:r>
                        <a:rPr lang="en-GB" sz="2800" err="1"/>
                        <a:t>CCYSAGauC</a:t>
                      </a:r>
                      <a:endParaRPr lang="en-GB" sz="2800"/>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WASACRE</a:t>
                      </a:r>
                    </a:p>
                  </a:txBody>
                  <a:tcPr marL="92483" marR="92483" marT="46242" marB="46242"/>
                </a:tc>
                <a:extLst>
                  <a:ext uri="{0D108BD9-81ED-4DB2-BD59-A6C34878D82A}">
                    <a16:rowId xmlns:a16="http://schemas.microsoft.com/office/drawing/2014/main" val="2276028408"/>
                  </a:ext>
                </a:extLst>
              </a:tr>
              <a:tr h="0">
                <a:tc>
                  <a:txBody>
                    <a:bodyPr/>
                    <a:lstStyle/>
                    <a:p>
                      <a:pPr>
                        <a:lnSpc>
                          <a:spcPct val="100000"/>
                        </a:lnSpc>
                      </a:pPr>
                      <a:r>
                        <a:rPr lang="en-GB" sz="2800" dirty="0"/>
                        <a:t>PYCAG</a:t>
                      </a:r>
                    </a:p>
                  </a:txBody>
                  <a:tcPr marL="92483" marR="92483" marT="46242" marB="4624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err="1"/>
                        <a:t>NAPfRE</a:t>
                      </a:r>
                      <a:endParaRPr lang="en-GB" sz="2800" dirty="0"/>
                    </a:p>
                  </a:txBody>
                  <a:tcPr marL="92483" marR="92483" marT="46242" marB="46242"/>
                </a:tc>
                <a:extLst>
                  <a:ext uri="{0D108BD9-81ED-4DB2-BD59-A6C34878D82A}">
                    <a16:rowId xmlns:a16="http://schemas.microsoft.com/office/drawing/2014/main" val="33913006"/>
                  </a:ext>
                </a:extLst>
              </a:tr>
              <a:tr h="302043">
                <a:tc>
                  <a:txBody>
                    <a:bodyPr/>
                    <a:lstStyle/>
                    <a:p>
                      <a:pPr>
                        <a:lnSpc>
                          <a:spcPct val="100000"/>
                        </a:lnSpc>
                      </a:pPr>
                      <a:r>
                        <a:rPr lang="en-GB" sz="2800" dirty="0" err="1"/>
                        <a:t>Enw</a:t>
                      </a:r>
                      <a:endParaRPr lang="en-GB" sz="2800" dirty="0"/>
                    </a:p>
                  </a:txBody>
                  <a:tcPr marL="92483" marR="92483" marT="46242" marB="46242"/>
                </a:tc>
                <a:tc>
                  <a:txBody>
                    <a:bodyPr/>
                    <a:lstStyle/>
                    <a:p>
                      <a:pPr>
                        <a:lnSpc>
                          <a:spcPct val="100000"/>
                        </a:lnSpc>
                      </a:pPr>
                      <a:r>
                        <a:rPr lang="en-GB" sz="2800" dirty="0"/>
                        <a:t>Name</a:t>
                      </a:r>
                    </a:p>
                  </a:txBody>
                  <a:tcPr marL="92483" marR="92483" marT="46242" marB="46242"/>
                </a:tc>
                <a:extLst>
                  <a:ext uri="{0D108BD9-81ED-4DB2-BD59-A6C34878D82A}">
                    <a16:rowId xmlns:a16="http://schemas.microsoft.com/office/drawing/2014/main" val="3439355057"/>
                  </a:ext>
                </a:extLst>
              </a:tr>
            </a:tbl>
          </a:graphicData>
        </a:graphic>
      </p:graphicFrame>
    </p:spTree>
    <p:extLst>
      <p:ext uri="{BB962C8B-B14F-4D97-AF65-F5344CB8AC3E}">
        <p14:creationId xmlns:p14="http://schemas.microsoft.com/office/powerpoint/2010/main" val="1204739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170" name="Picture 2" descr="186,054 Lunch break Images, Stock Photos &amp; Vectors | Shutterstock">
            <a:extLst>
              <a:ext uri="{FF2B5EF4-FFF2-40B4-BE49-F238E27FC236}">
                <a16:creationId xmlns:a16="http://schemas.microsoft.com/office/drawing/2014/main" id="{9F58A86B-6EF6-EA85-2B6E-627E4AF2A93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341" r="-2" b="1032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4858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A1D93-9E1B-405A-B514-E789FC01B3CA}"/>
              </a:ext>
            </a:extLst>
          </p:cNvPr>
          <p:cNvSpPr>
            <a:spLocks noGrp="1"/>
          </p:cNvSpPr>
          <p:nvPr>
            <p:ph type="title"/>
          </p:nvPr>
        </p:nvSpPr>
        <p:spPr>
          <a:xfrm>
            <a:off x="632957" y="127906"/>
            <a:ext cx="4928387" cy="2449513"/>
          </a:xfrm>
        </p:spPr>
        <p:txBody>
          <a:bodyPr>
            <a:normAutofit/>
          </a:bodyPr>
          <a:lstStyle/>
          <a:p>
            <a:r>
              <a:rPr lang="en-GB" sz="5200" b="1" dirty="0" err="1"/>
              <a:t>Cwricwlwm</a:t>
            </a:r>
            <a:r>
              <a:rPr lang="en-GB" sz="5200" b="1" dirty="0"/>
              <a:t> 2008</a:t>
            </a:r>
            <a:br>
              <a:rPr lang="en-GB" sz="5200" b="1" dirty="0"/>
            </a:br>
            <a:r>
              <a:rPr lang="en-GB" sz="5200" b="1" dirty="0"/>
              <a:t>Curriculum 2008</a:t>
            </a:r>
            <a:br>
              <a:rPr lang="en-GB" sz="5200" b="1" dirty="0"/>
            </a:br>
            <a:endParaRPr lang="en-GB" sz="5200" b="1" dirty="0"/>
          </a:p>
        </p:txBody>
      </p:sp>
      <p:sp>
        <p:nvSpPr>
          <p:cNvPr id="4" name="Content Placeholder 3">
            <a:extLst>
              <a:ext uri="{FF2B5EF4-FFF2-40B4-BE49-F238E27FC236}">
                <a16:creationId xmlns:a16="http://schemas.microsoft.com/office/drawing/2014/main" id="{E84BF67A-CB4C-CA78-D747-7B70BA06490A}"/>
              </a:ext>
            </a:extLst>
          </p:cNvPr>
          <p:cNvSpPr>
            <a:spLocks noGrp="1"/>
          </p:cNvSpPr>
          <p:nvPr>
            <p:ph sz="half" idx="1"/>
          </p:nvPr>
        </p:nvSpPr>
        <p:spPr>
          <a:xfrm>
            <a:off x="6191252" y="365125"/>
            <a:ext cx="5181600" cy="2806296"/>
          </a:xfrm>
        </p:spPr>
        <p:txBody>
          <a:bodyPr>
            <a:normAutofit/>
          </a:bodyPr>
          <a:lstStyle/>
          <a:p>
            <a:r>
              <a:rPr lang="en-GB" sz="2000" dirty="0"/>
              <a:t>Mae </a:t>
            </a:r>
            <a:r>
              <a:rPr lang="en-GB" sz="2000" dirty="0" err="1"/>
              <a:t>gan</a:t>
            </a:r>
            <a:r>
              <a:rPr lang="en-GB" sz="2000" dirty="0"/>
              <a:t> y </a:t>
            </a:r>
            <a:r>
              <a:rPr lang="en-GB" sz="2000" dirty="0" err="1"/>
              <a:t>cwricwlwm</a:t>
            </a:r>
            <a:r>
              <a:rPr lang="en-GB" sz="2000" dirty="0"/>
              <a:t> </a:t>
            </a:r>
            <a:r>
              <a:rPr lang="en-GB" sz="2000" dirty="0" err="1"/>
              <a:t>hwn</a:t>
            </a:r>
            <a:r>
              <a:rPr lang="en-GB" sz="2000" dirty="0"/>
              <a:t> </a:t>
            </a:r>
            <a:r>
              <a:rPr lang="en-GB" sz="2000" dirty="0" err="1"/>
              <a:t>lawer</a:t>
            </a:r>
            <a:r>
              <a:rPr lang="en-GB" sz="2000" dirty="0"/>
              <a:t> o </a:t>
            </a:r>
            <a:r>
              <a:rPr lang="en-GB" sz="2000" dirty="0" err="1"/>
              <a:t>wahanol</a:t>
            </a:r>
            <a:r>
              <a:rPr lang="en-GB" sz="2000" dirty="0"/>
              <a:t> </a:t>
            </a:r>
            <a:r>
              <a:rPr lang="en-GB" sz="2000" dirty="0" err="1"/>
              <a:t>agweddau</a:t>
            </a:r>
            <a:r>
              <a:rPr lang="en-GB" sz="2000" dirty="0"/>
              <a:t> </a:t>
            </a:r>
            <a:r>
              <a:rPr lang="en-GB" sz="2000" dirty="0" err="1"/>
              <a:t>sydd</a:t>
            </a:r>
            <a:r>
              <a:rPr lang="en-GB" sz="2000" dirty="0"/>
              <a:t> </a:t>
            </a:r>
            <a:r>
              <a:rPr lang="en-GB" sz="2000" dirty="0" err="1"/>
              <a:t>wedi’u</a:t>
            </a:r>
            <a:r>
              <a:rPr lang="en-GB" sz="2000" dirty="0"/>
              <a:t> </a:t>
            </a:r>
            <a:r>
              <a:rPr lang="en-GB" sz="2000" dirty="0" err="1"/>
              <a:t>hychwanegu</a:t>
            </a:r>
            <a:r>
              <a:rPr lang="en-GB" sz="2000" dirty="0"/>
              <a:t> </a:t>
            </a:r>
            <a:r>
              <a:rPr lang="en-GB" sz="2000" dirty="0" err="1"/>
              <a:t>a’u</a:t>
            </a:r>
            <a:r>
              <a:rPr lang="en-GB" sz="2000" dirty="0"/>
              <a:t> </a:t>
            </a:r>
            <a:r>
              <a:rPr lang="en-GB" sz="2000" dirty="0" err="1"/>
              <a:t>newid</a:t>
            </a:r>
            <a:r>
              <a:rPr lang="en-GB" sz="2000" dirty="0"/>
              <a:t> – </a:t>
            </a:r>
            <a:r>
              <a:rPr lang="en-GB" sz="2000" dirty="0" err="1"/>
              <a:t>yn</a:t>
            </a:r>
            <a:r>
              <a:rPr lang="en-GB" sz="2000" dirty="0"/>
              <a:t> </a:t>
            </a:r>
            <a:r>
              <a:rPr lang="en-GB" sz="2000" dirty="0" err="1"/>
              <a:t>ei</a:t>
            </a:r>
            <a:r>
              <a:rPr lang="en-GB" sz="2000" dirty="0"/>
              <a:t> </a:t>
            </a:r>
            <a:r>
              <a:rPr lang="en-GB" sz="2000" dirty="0" err="1"/>
              <a:t>hanfod</a:t>
            </a:r>
            <a:r>
              <a:rPr lang="en-GB" sz="2000" dirty="0"/>
              <a:t> </a:t>
            </a:r>
            <a:r>
              <a:rPr lang="en-GB" sz="2000" dirty="0" err="1"/>
              <a:t>mae’r</a:t>
            </a:r>
            <a:r>
              <a:rPr lang="en-GB" sz="2000" dirty="0"/>
              <a:t> </a:t>
            </a:r>
            <a:r>
              <a:rPr lang="en-GB" sz="2000" dirty="0" err="1"/>
              <a:t>cwricwlwm</a:t>
            </a:r>
            <a:r>
              <a:rPr lang="en-GB" sz="2000" dirty="0"/>
              <a:t> </a:t>
            </a:r>
            <a:r>
              <a:rPr lang="en-GB" sz="2000" dirty="0" err="1"/>
              <a:t>hwn</a:t>
            </a:r>
            <a:r>
              <a:rPr lang="en-GB" sz="2000" dirty="0"/>
              <a:t> </a:t>
            </a:r>
            <a:r>
              <a:rPr lang="en-GB" sz="2000" dirty="0" err="1"/>
              <a:t>yn</a:t>
            </a:r>
            <a:r>
              <a:rPr lang="en-GB" sz="2000" dirty="0"/>
              <a:t> </a:t>
            </a:r>
            <a:r>
              <a:rPr lang="en-GB" sz="2000" dirty="0" err="1"/>
              <a:t>debyg</a:t>
            </a:r>
            <a:r>
              <a:rPr lang="en-GB" sz="2000" dirty="0"/>
              <a:t> </a:t>
            </a:r>
            <a:r>
              <a:rPr lang="en-GB" sz="2000" dirty="0" err="1"/>
              <a:t>i</a:t>
            </a:r>
            <a:r>
              <a:rPr lang="en-GB" sz="2000" dirty="0"/>
              <a:t> </a:t>
            </a:r>
            <a:r>
              <a:rPr lang="en-GB" sz="2000" dirty="0" err="1"/>
              <a:t>Cwricwlwm</a:t>
            </a:r>
            <a:r>
              <a:rPr lang="en-GB" sz="2000" dirty="0"/>
              <a:t> </a:t>
            </a:r>
            <a:r>
              <a:rPr lang="en-GB" sz="2000" dirty="0" err="1"/>
              <a:t>Cenedlaethol</a:t>
            </a:r>
            <a:r>
              <a:rPr lang="en-GB" sz="2000" dirty="0"/>
              <a:t> 1988.</a:t>
            </a:r>
          </a:p>
          <a:p>
            <a:r>
              <a:rPr lang="en-GB" sz="2000" dirty="0" err="1"/>
              <a:t>Rhaglenni</a:t>
            </a:r>
            <a:r>
              <a:rPr lang="en-GB" sz="2000" dirty="0"/>
              <a:t> </a:t>
            </a:r>
            <a:r>
              <a:rPr lang="en-GB" sz="2000" dirty="0" err="1"/>
              <a:t>astudio</a:t>
            </a:r>
            <a:r>
              <a:rPr lang="en-GB" sz="2000" dirty="0"/>
              <a:t> </a:t>
            </a:r>
            <a:r>
              <a:rPr lang="en-GB" sz="2000" dirty="0" err="1"/>
              <a:t>pwnc-benodol</a:t>
            </a:r>
            <a:r>
              <a:rPr lang="en-GB" sz="2000" dirty="0"/>
              <a:t> </a:t>
            </a:r>
            <a:r>
              <a:rPr lang="en-GB" sz="2000" dirty="0" err="1"/>
              <a:t>yw'r</a:t>
            </a:r>
            <a:r>
              <a:rPr lang="en-GB" sz="2000" dirty="0"/>
              <a:t> </a:t>
            </a:r>
            <a:r>
              <a:rPr lang="en-GB" sz="2000" dirty="0" err="1"/>
              <a:t>prif</a:t>
            </a:r>
            <a:r>
              <a:rPr lang="en-GB" sz="2000" dirty="0"/>
              <a:t> </a:t>
            </a:r>
            <a:r>
              <a:rPr lang="en-GB" sz="2000" dirty="0" err="1"/>
              <a:t>rannau</a:t>
            </a:r>
            <a:endParaRPr lang="en-GB" sz="2000" dirty="0"/>
          </a:p>
          <a:p>
            <a:r>
              <a:rPr lang="en-GB" sz="2000" dirty="0">
                <a:hlinkClick r:id="rId2"/>
              </a:rPr>
              <a:t>https://hwb.gov.wales/cwricwlwm-cymru-2008/cyfnodau-allweddol-2-i-4/</a:t>
            </a:r>
            <a:r>
              <a:rPr lang="en-GB" sz="2000" dirty="0"/>
              <a:t> </a:t>
            </a:r>
          </a:p>
        </p:txBody>
      </p:sp>
      <p:sp>
        <p:nvSpPr>
          <p:cNvPr id="5" name="Content Placeholder 4">
            <a:extLst>
              <a:ext uri="{FF2B5EF4-FFF2-40B4-BE49-F238E27FC236}">
                <a16:creationId xmlns:a16="http://schemas.microsoft.com/office/drawing/2014/main" id="{EEF1A0FE-D0F9-C993-C899-1AEBB7E83B2C}"/>
              </a:ext>
            </a:extLst>
          </p:cNvPr>
          <p:cNvSpPr>
            <a:spLocks noGrp="1"/>
          </p:cNvSpPr>
          <p:nvPr>
            <p:ph sz="half" idx="2"/>
          </p:nvPr>
        </p:nvSpPr>
        <p:spPr>
          <a:xfrm>
            <a:off x="6191252" y="3322791"/>
            <a:ext cx="5181600" cy="2806296"/>
          </a:xfrm>
        </p:spPr>
        <p:txBody>
          <a:bodyPr>
            <a:normAutofit/>
          </a:bodyPr>
          <a:lstStyle/>
          <a:p>
            <a:r>
              <a:rPr lang="en-GB" sz="2000" dirty="0"/>
              <a:t>This curriculum has many different aspects that have been added and changed – essentially this curriculum is similar to the National Curriculum 1988</a:t>
            </a:r>
          </a:p>
          <a:p>
            <a:r>
              <a:rPr lang="en-GB" sz="2000" dirty="0"/>
              <a:t>The major parts are subject-specific programmes of study</a:t>
            </a:r>
          </a:p>
          <a:p>
            <a:r>
              <a:rPr lang="en-GB" sz="2000" dirty="0">
                <a:hlinkClick r:id="rId3"/>
              </a:rPr>
              <a:t>https://hwb.gov.wales/curriculum-for-wales-2008/key-stages-2-to-4/</a:t>
            </a:r>
            <a:endParaRPr lang="en-GB" sz="2000" dirty="0"/>
          </a:p>
          <a:p>
            <a:endParaRPr lang="en-GB" sz="2000" dirty="0"/>
          </a:p>
        </p:txBody>
      </p:sp>
      <p:pic>
        <p:nvPicPr>
          <p:cNvPr id="6" name="Picture 5">
            <a:extLst>
              <a:ext uri="{FF2B5EF4-FFF2-40B4-BE49-F238E27FC236}">
                <a16:creationId xmlns:a16="http://schemas.microsoft.com/office/drawing/2014/main" id="{7686F82B-2B80-C0E9-38CA-2CA716EF71AA}"/>
              </a:ext>
            </a:extLst>
          </p:cNvPr>
          <p:cNvPicPr>
            <a:picLocks noChangeAspect="1"/>
          </p:cNvPicPr>
          <p:nvPr/>
        </p:nvPicPr>
        <p:blipFill>
          <a:blip r:embed="rId4"/>
          <a:stretch>
            <a:fillRect/>
          </a:stretch>
        </p:blipFill>
        <p:spPr>
          <a:xfrm>
            <a:off x="1566862" y="1775051"/>
            <a:ext cx="3033712" cy="4292599"/>
          </a:xfrm>
          <a:prstGeom prst="rect">
            <a:avLst/>
          </a:prstGeom>
        </p:spPr>
      </p:pic>
    </p:spTree>
    <p:extLst>
      <p:ext uri="{BB962C8B-B14F-4D97-AF65-F5344CB8AC3E}">
        <p14:creationId xmlns:p14="http://schemas.microsoft.com/office/powerpoint/2010/main" val="235999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40FE-6CD8-4EA0-83A5-212C4A9CD46C}"/>
              </a:ext>
            </a:extLst>
          </p:cNvPr>
          <p:cNvSpPr>
            <a:spLocks noGrp="1"/>
          </p:cNvSpPr>
          <p:nvPr>
            <p:ph type="title"/>
          </p:nvPr>
        </p:nvSpPr>
        <p:spPr/>
        <p:txBody>
          <a:bodyPr/>
          <a:lstStyle/>
          <a:p>
            <a:r>
              <a:rPr lang="en-GB" b="1" dirty="0" err="1"/>
              <a:t>Tasg</a:t>
            </a:r>
            <a:r>
              <a:rPr lang="en-GB" b="1" dirty="0"/>
              <a:t>: </a:t>
            </a:r>
            <a:r>
              <a:rPr lang="en-GB" b="1" dirty="0" err="1"/>
              <a:t>Cymharu</a:t>
            </a:r>
            <a:r>
              <a:rPr lang="en-GB" b="1" dirty="0"/>
              <a:t> a </a:t>
            </a:r>
            <a:r>
              <a:rPr lang="en-GB" b="1" dirty="0" err="1"/>
              <a:t>chyferbynnu</a:t>
            </a:r>
            <a:r>
              <a:rPr lang="en-GB" b="1" dirty="0"/>
              <a:t> </a:t>
            </a:r>
            <a:br>
              <a:rPr lang="en-GB" b="1" dirty="0"/>
            </a:br>
            <a:r>
              <a:rPr lang="en-GB" b="1" dirty="0"/>
              <a:t>Task: Compare and contrast</a:t>
            </a:r>
          </a:p>
        </p:txBody>
      </p:sp>
      <p:sp>
        <p:nvSpPr>
          <p:cNvPr id="3" name="Text Placeholder 2">
            <a:extLst>
              <a:ext uri="{FF2B5EF4-FFF2-40B4-BE49-F238E27FC236}">
                <a16:creationId xmlns:a16="http://schemas.microsoft.com/office/drawing/2014/main" id="{07689B83-3C36-41A0-8D6F-FED0E8BD3D69}"/>
              </a:ext>
            </a:extLst>
          </p:cNvPr>
          <p:cNvSpPr>
            <a:spLocks noGrp="1"/>
          </p:cNvSpPr>
          <p:nvPr>
            <p:ph type="body" idx="1"/>
          </p:nvPr>
        </p:nvSpPr>
        <p:spPr>
          <a:xfrm>
            <a:off x="491238" y="2057400"/>
            <a:ext cx="5079991" cy="823912"/>
          </a:xfrm>
        </p:spPr>
        <p:txBody>
          <a:bodyPr>
            <a:normAutofit fontScale="92500"/>
          </a:bodyPr>
          <a:lstStyle/>
          <a:p>
            <a:r>
              <a:rPr lang="en-GB" dirty="0"/>
              <a:t>HEN – </a:t>
            </a:r>
            <a:r>
              <a:rPr lang="en-GB" dirty="0" err="1"/>
              <a:t>rhaglen</a:t>
            </a:r>
            <a:r>
              <a:rPr lang="en-GB" dirty="0"/>
              <a:t> </a:t>
            </a:r>
            <a:r>
              <a:rPr lang="en-GB" dirty="0" err="1"/>
              <a:t>astudio</a:t>
            </a:r>
            <a:endParaRPr lang="en-GB" dirty="0"/>
          </a:p>
          <a:p>
            <a:r>
              <a:rPr lang="en-GB" dirty="0"/>
              <a:t>OLD – programme of study</a:t>
            </a:r>
          </a:p>
        </p:txBody>
      </p:sp>
      <p:sp>
        <p:nvSpPr>
          <p:cNvPr id="5" name="Text Placeholder 4">
            <a:extLst>
              <a:ext uri="{FF2B5EF4-FFF2-40B4-BE49-F238E27FC236}">
                <a16:creationId xmlns:a16="http://schemas.microsoft.com/office/drawing/2014/main" id="{C8685F2C-214E-451A-9676-C70E3AD9DC10}"/>
              </a:ext>
            </a:extLst>
          </p:cNvPr>
          <p:cNvSpPr>
            <a:spLocks noGrp="1"/>
          </p:cNvSpPr>
          <p:nvPr>
            <p:ph type="body" sz="quarter" idx="3"/>
          </p:nvPr>
        </p:nvSpPr>
        <p:spPr>
          <a:xfrm>
            <a:off x="6805360" y="2057400"/>
            <a:ext cx="5105400" cy="823912"/>
          </a:xfrm>
        </p:spPr>
        <p:txBody>
          <a:bodyPr>
            <a:normAutofit fontScale="92500"/>
          </a:bodyPr>
          <a:lstStyle/>
          <a:p>
            <a:r>
              <a:rPr lang="en-GB" dirty="0"/>
              <a:t>NEWYDD – </a:t>
            </a:r>
            <a:r>
              <a:rPr lang="en-GB" dirty="0" err="1"/>
              <a:t>Maes</a:t>
            </a:r>
            <a:r>
              <a:rPr lang="en-GB" dirty="0"/>
              <a:t> </a:t>
            </a:r>
            <a:r>
              <a:rPr lang="en-GB" dirty="0" err="1"/>
              <a:t>Dysgu</a:t>
            </a:r>
            <a:r>
              <a:rPr lang="en-GB" dirty="0"/>
              <a:t> a </a:t>
            </a:r>
            <a:r>
              <a:rPr lang="en-GB" dirty="0" err="1"/>
              <a:t>Phrofiad</a:t>
            </a:r>
            <a:endParaRPr lang="en-GB" dirty="0"/>
          </a:p>
          <a:p>
            <a:r>
              <a:rPr lang="en-GB" dirty="0"/>
              <a:t>NEW – Area of Learning and Experience</a:t>
            </a:r>
          </a:p>
        </p:txBody>
      </p:sp>
      <p:pic>
        <p:nvPicPr>
          <p:cNvPr id="11" name="Picture 10">
            <a:extLst>
              <a:ext uri="{FF2B5EF4-FFF2-40B4-BE49-F238E27FC236}">
                <a16:creationId xmlns:a16="http://schemas.microsoft.com/office/drawing/2014/main" id="{7514DC44-285A-211F-926E-DA7DDDFB3097}"/>
              </a:ext>
            </a:extLst>
          </p:cNvPr>
          <p:cNvPicPr>
            <a:picLocks noChangeAspect="1"/>
          </p:cNvPicPr>
          <p:nvPr/>
        </p:nvPicPr>
        <p:blipFill>
          <a:blip r:embed="rId3"/>
          <a:stretch>
            <a:fillRect/>
          </a:stretch>
        </p:blipFill>
        <p:spPr>
          <a:xfrm>
            <a:off x="3362212" y="2953293"/>
            <a:ext cx="5270725" cy="3422102"/>
          </a:xfrm>
          <a:prstGeom prst="rect">
            <a:avLst/>
          </a:prstGeom>
        </p:spPr>
      </p:pic>
    </p:spTree>
    <p:extLst>
      <p:ext uri="{BB962C8B-B14F-4D97-AF65-F5344CB8AC3E}">
        <p14:creationId xmlns:p14="http://schemas.microsoft.com/office/powerpoint/2010/main" val="816330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6310-2204-4D69-97D3-B0B6AAF13D1D}"/>
              </a:ext>
            </a:extLst>
          </p:cNvPr>
          <p:cNvSpPr>
            <a:spLocks noGrp="1"/>
          </p:cNvSpPr>
          <p:nvPr>
            <p:ph type="title"/>
          </p:nvPr>
        </p:nvSpPr>
        <p:spPr/>
        <p:txBody>
          <a:bodyPr>
            <a:normAutofit/>
          </a:bodyPr>
          <a:lstStyle/>
          <a:p>
            <a:r>
              <a:rPr lang="en-GB" b="1" dirty="0"/>
              <a:t>Beth </a:t>
            </a:r>
            <a:r>
              <a:rPr lang="en-GB" b="1" dirty="0" err="1"/>
              <a:t>allech</a:t>
            </a:r>
            <a:r>
              <a:rPr lang="en-GB" b="1" dirty="0"/>
              <a:t> chi </a:t>
            </a:r>
            <a:r>
              <a:rPr lang="en-GB" b="1" dirty="0" err="1"/>
              <a:t>ei</a:t>
            </a:r>
            <a:r>
              <a:rPr lang="en-GB" b="1" dirty="0"/>
              <a:t> </a:t>
            </a:r>
            <a:r>
              <a:rPr lang="en-GB" b="1" dirty="0" err="1"/>
              <a:t>wneud</a:t>
            </a:r>
            <a:r>
              <a:rPr lang="en-GB" b="1" dirty="0"/>
              <a:t>…</a:t>
            </a:r>
            <a:br>
              <a:rPr lang="en-GB" b="1" dirty="0"/>
            </a:br>
            <a:r>
              <a:rPr lang="en-GB" b="1" dirty="0"/>
              <a:t>What you can do…</a:t>
            </a:r>
          </a:p>
        </p:txBody>
      </p:sp>
      <p:graphicFrame>
        <p:nvGraphicFramePr>
          <p:cNvPr id="5" name="Content Placeholder 2">
            <a:extLst>
              <a:ext uri="{FF2B5EF4-FFF2-40B4-BE49-F238E27FC236}">
                <a16:creationId xmlns:a16="http://schemas.microsoft.com/office/drawing/2014/main" id="{ACDCFA07-96C6-4306-97B2-73EF18B6EB49}"/>
              </a:ext>
            </a:extLst>
          </p:cNvPr>
          <p:cNvGraphicFramePr>
            <a:graphicFrameLocks noGrp="1"/>
          </p:cNvGraphicFramePr>
          <p:nvPr>
            <p:ph idx="1"/>
            <p:extLst>
              <p:ext uri="{D42A27DB-BD31-4B8C-83A1-F6EECF244321}">
                <p14:modId xmlns:p14="http://schemas.microsoft.com/office/powerpoint/2010/main" val="3631501300"/>
              </p:ext>
            </p:extLst>
          </p:nvPr>
        </p:nvGraphicFramePr>
        <p:xfrm>
          <a:off x="2275714" y="1963485"/>
          <a:ext cx="7640571" cy="45293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86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6" ma:contentTypeDescription="Create a new document." ma:contentTypeScope="" ma:versionID="eeae4bc617202bbe57d96586137f7b56">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36bc0f559fc604de9e88cb4ea8165937"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532b16b-532d-47ef-85bd-2bce07a7bb0a}" ma:internalName="TaxCatchAll" ma:showField="CatchAllData" ma:web="f8d1b9f2-fed3-4e8f-8f36-1fbf8a3a31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5a96852-b131-4598-b7ec-a8e94bbe3ddd">
      <Terms xmlns="http://schemas.microsoft.com/office/infopath/2007/PartnerControls"/>
    </lcf76f155ced4ddcb4097134ff3c332f>
    <TaxCatchAll xmlns="f8d1b9f2-fed3-4e8f-8f36-1fbf8a3a319c" xsi:nil="true"/>
  </documentManagement>
</p:properties>
</file>

<file path=customXml/itemProps1.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2.xml><?xml version="1.0" encoding="utf-8"?>
<ds:datastoreItem xmlns:ds="http://schemas.openxmlformats.org/officeDocument/2006/customXml" ds:itemID="{8A548FD0-A13E-48C3-B239-1047C15801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10EE66-8707-456F-8F2E-091D581CB030}">
  <ds:schemaRefs>
    <ds:schemaRef ds:uri="http://purl.org/dc/terms/"/>
    <ds:schemaRef ds:uri="46b8f10f-f56e-4e87-af4a-2384ac144562"/>
    <ds:schemaRef ds:uri="http://purl.org/dc/elements/1.1/"/>
    <ds:schemaRef ds:uri="http://schemas.microsoft.com/office/infopath/2007/PartnerControls"/>
    <ds:schemaRef ds:uri="http://purl.org/dc/dcmitype/"/>
    <ds:schemaRef ds:uri="http://schemas.microsoft.com/office/2006/documentManagement/types"/>
    <ds:schemaRef ds:uri="http://schemas.microsoft.com/office/2006/metadata/properties"/>
    <ds:schemaRef ds:uri="http://www.w3.org/XML/1998/namespace"/>
    <ds:schemaRef ds:uri="http://schemas.openxmlformats.org/package/2006/metadata/core-properties"/>
    <ds:schemaRef ds:uri="921765a0-fcf6-47d1-8ac4-5d670786d758"/>
    <ds:schemaRef ds:uri="95a96852-b131-4598-b7ec-a8e94bbe3ddd"/>
    <ds:schemaRef ds:uri="f8d1b9f2-fed3-4e8f-8f36-1fbf8a3a319c"/>
  </ds:schemaRefs>
</ds:datastoreItem>
</file>

<file path=docProps/app.xml><?xml version="1.0" encoding="utf-8"?>
<Properties xmlns="http://schemas.openxmlformats.org/officeDocument/2006/extended-properties" xmlns:vt="http://schemas.openxmlformats.org/officeDocument/2006/docPropsVTypes">
  <Template/>
  <TotalTime>0</TotalTime>
  <Words>2390</Words>
  <Application>Microsoft Office PowerPoint</Application>
  <PresentationFormat>Widescreen</PresentationFormat>
  <Paragraphs>232</Paragraphs>
  <Slides>24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Arial</vt:lpstr>
      <vt:lpstr>Calibri</vt:lpstr>
      <vt:lpstr>Calibri Light</vt:lpstr>
      <vt:lpstr>Courier New</vt:lpstr>
      <vt:lpstr>Tw Cen MT</vt:lpstr>
      <vt:lpstr>Office Theme</vt:lpstr>
      <vt:lpstr>PowerPoint Presentation</vt:lpstr>
      <vt:lpstr>PowerPoint Presentation</vt:lpstr>
      <vt:lpstr>Eich Tiwtor Pwnc Your subject Tutor</vt:lpstr>
      <vt:lpstr>PowerPoint Presentation</vt:lpstr>
      <vt:lpstr>Beth yw ECAD6008? What is ECAD6008?</vt:lpstr>
      <vt:lpstr>Beth yw ‘cwricwlwm’?  What is ‘curriculum’? </vt:lpstr>
      <vt:lpstr>Beth yw ‘cwricwlwm’? What is ‘curriculum’? </vt:lpstr>
      <vt:lpstr>Beth yw ystyr ‘cwricwlwm’? What does ‘curriculum’ mean? </vt:lpstr>
      <vt:lpstr>Mathau o gwricwlwm Types of curriculum</vt:lpstr>
      <vt:lpstr>Mathau o gwricwlwm Types of curriculum</vt:lpstr>
      <vt:lpstr>Mathau o gwricwlwm Types of curriculum</vt:lpstr>
      <vt:lpstr>Mathau o gwricwlwm Types of curriculum</vt:lpstr>
      <vt:lpstr>Mathau o gwricwlwm Types of curriculum</vt:lpstr>
      <vt:lpstr> Mathau o gwricwlwm  Types of curriculum </vt:lpstr>
      <vt:lpstr>Cwrciwlwm Blaengar  Progressive curriculum</vt:lpstr>
      <vt:lpstr>Discussion Trafodaeth</vt:lpstr>
      <vt:lpstr>PowerPoint Presentation</vt:lpstr>
      <vt:lpstr>PowerPoint Presentation</vt:lpstr>
      <vt:lpstr>Deall y cwricwlwm mewn AG  Understanding the curriculum in RE </vt:lpstr>
      <vt:lpstr>Deall y cwricwlwm mewn AG Understanding the curriculum in RE</vt:lpstr>
      <vt:lpstr>PowerPoint Presentation</vt:lpstr>
      <vt:lpstr>Cwricwlwm 2008 Curriculum 2008 </vt:lpstr>
      <vt:lpstr>Tasg: Cymharu a chyferbynnu  Task: Compare and contrast</vt:lpstr>
      <vt:lpstr>Beth allech chi ei wneud… What you can do…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2022</dc:title>
  <dc:creator/>
  <cp:lastModifiedBy/>
  <cp:revision>78</cp:revision>
  <dcterms:created xsi:type="dcterms:W3CDTF">2020-09-01T19:20:12Z</dcterms:created>
  <dcterms:modified xsi:type="dcterms:W3CDTF">2023-09-07T06:11:29Z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MediaServiceImageTags">
    <vt:lpwstr/>
  </property>
</Properties>
</file>