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handoutMasterIdLst>
    <p:handoutMasterId r:id="rId43"/>
  </p:handoutMasterIdLst>
  <p:sldIdLst>
    <p:sldId id="256" r:id="rId2"/>
    <p:sldId id="257" r:id="rId3"/>
    <p:sldId id="262" r:id="rId4"/>
    <p:sldId id="278" r:id="rId5"/>
    <p:sldId id="286" r:id="rId6"/>
    <p:sldId id="275" r:id="rId7"/>
    <p:sldId id="267" r:id="rId8"/>
    <p:sldId id="287" r:id="rId9"/>
    <p:sldId id="288" r:id="rId10"/>
    <p:sldId id="285" r:id="rId11"/>
    <p:sldId id="268" r:id="rId12"/>
    <p:sldId id="292" r:id="rId13"/>
    <p:sldId id="263" r:id="rId14"/>
    <p:sldId id="293" r:id="rId15"/>
    <p:sldId id="272" r:id="rId16"/>
    <p:sldId id="294" r:id="rId17"/>
    <p:sldId id="295" r:id="rId18"/>
    <p:sldId id="291" r:id="rId19"/>
    <p:sldId id="296" r:id="rId20"/>
    <p:sldId id="297" r:id="rId21"/>
    <p:sldId id="298" r:id="rId22"/>
    <p:sldId id="299" r:id="rId23"/>
    <p:sldId id="301" r:id="rId24"/>
    <p:sldId id="300" r:id="rId25"/>
    <p:sldId id="260" r:id="rId26"/>
    <p:sldId id="273" r:id="rId27"/>
    <p:sldId id="290" r:id="rId28"/>
    <p:sldId id="277" r:id="rId29"/>
    <p:sldId id="302" r:id="rId30"/>
    <p:sldId id="303" r:id="rId31"/>
    <p:sldId id="304" r:id="rId32"/>
    <p:sldId id="307" r:id="rId33"/>
    <p:sldId id="305" r:id="rId34"/>
    <p:sldId id="306" r:id="rId35"/>
    <p:sldId id="289" r:id="rId36"/>
    <p:sldId id="280" r:id="rId37"/>
    <p:sldId id="279" r:id="rId38"/>
    <p:sldId id="281" r:id="rId39"/>
    <p:sldId id="282" r:id="rId40"/>
    <p:sldId id="283"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232" autoAdjust="0"/>
  </p:normalViewPr>
  <p:slideViewPr>
    <p:cSldViewPr>
      <p:cViewPr varScale="1">
        <p:scale>
          <a:sx n="58" d="100"/>
          <a:sy n="58" d="100"/>
        </p:scale>
        <p:origin x="1520" y="4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401F414-202E-45D9-9280-948C8D2D83E4}" type="datetimeFigureOut">
              <a:rPr lang="en-GB" smtClean="0"/>
              <a:pPr/>
              <a:t>28/02/2020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58E06AD-C239-4D0C-9259-04D14484DC36}"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A1D5EC-3437-44EF-BBC6-A02F4DE672AF}" type="datetimeFigureOut">
              <a:rPr lang="en-GB" smtClean="0"/>
              <a:pPr/>
              <a:t>28/02/2020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8A7BC9-53F6-4555-84D4-C4B4CFC9863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en-US"/>
              <a:t>Click to edit Master subtitle style</a:t>
            </a:r>
          </a:p>
        </p:txBody>
      </p:sp>
      <p:sp>
        <p:nvSpPr>
          <p:cNvPr id="4" name="Date Placeholder 3"/>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6C088-0C26-4F81-A758-316AA4C62012}"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9C11516-6652-4C83-9CBC-2F758F704CC5}" type="datetimeFigureOut">
              <a:rPr lang="en-GB" smtClean="0"/>
              <a:pPr/>
              <a:t>28/02/2020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3716C088-0C26-4F81-A758-316AA4C6201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28/02/2020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lstStyle>
          <a:p>
            <a:fld id="{B9C11516-6652-4C83-9CBC-2F758F704CC5}" type="datetimeFigureOut">
              <a:rPr lang="en-GB" smtClean="0"/>
              <a:pPr/>
              <a:t>28/02/2020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lstStyle>
          <a:p>
            <a:fld id="{3716C088-0C26-4F81-A758-316AA4C6201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demotix.com/photo/1134163/hindu-devotees-practice-manjal-neerattu-ritual"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2.jpeg"/><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ideasbazaar.typepad.com/.a/6a00df35210fa2883401156fc2c930970c-pi"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X8WTJ-r2cnQ&amp;t=98s" TargetMode="External"/><Relationship Id="rId2" Type="http://schemas.openxmlformats.org/officeDocument/2006/relationships/hyperlink" Target="https://www.youtube.com/watch?v=OoABbB7KhUM&amp;list=PLDbSvEZka6GErWn_U7T8sJAF-5SSvdkzg&amp;index=3" TargetMode="External"/><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36.xml.rels><?xml version="1.0" encoding="UTF-8" standalone="yes"?>
<Relationships xmlns="http://schemas.openxmlformats.org/package/2006/relationships"><Relationship Id="rId3" Type="http://schemas.openxmlformats.org/officeDocument/2006/relationships/hyperlink" Target="http://is.wikibooks.org/wiki/Mynd:Maasai_tribe.jpg" TargetMode="External"/><Relationship Id="rId2" Type="http://schemas.openxmlformats.org/officeDocument/2006/relationships/hyperlink" Target="https://www.youtube.com/watch?v=X8WTJ-r2cnQ&amp;t=98s" TargetMode="External"/><Relationship Id="rId1" Type="http://schemas.openxmlformats.org/officeDocument/2006/relationships/slideLayout" Target="../slideLayouts/slideLayout1.xml"/><Relationship Id="rId4" Type="http://schemas.openxmlformats.org/officeDocument/2006/relationships/image" Target="../media/image27.jpeg"/></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Rituals and Rites of Passage</a:t>
            </a:r>
          </a:p>
        </p:txBody>
      </p:sp>
      <p:pic>
        <p:nvPicPr>
          <p:cNvPr id="4" name="Picture 2" descr="C:\Documents and Settings\sa025\Local Settings\Temporary Internet Files\Content.IE5\VGZVPYJO\MP900448276[1].jpg"/>
          <p:cNvPicPr>
            <a:picLocks noChangeAspect="1" noChangeArrowheads="1"/>
          </p:cNvPicPr>
          <p:nvPr/>
        </p:nvPicPr>
        <p:blipFill>
          <a:blip r:embed="rId2" cstate="screen"/>
          <a:srcRect/>
          <a:stretch>
            <a:fillRect/>
          </a:stretch>
        </p:blipFill>
        <p:spPr bwMode="auto">
          <a:xfrm>
            <a:off x="5508104" y="4293096"/>
            <a:ext cx="2816294" cy="18720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Things to think about…</a:t>
            </a:r>
          </a:p>
        </p:txBody>
      </p:sp>
      <p:sp>
        <p:nvSpPr>
          <p:cNvPr id="3" name="Content Placeholder 2"/>
          <p:cNvSpPr>
            <a:spLocks noGrp="1"/>
          </p:cNvSpPr>
          <p:nvPr>
            <p:ph idx="1"/>
          </p:nvPr>
        </p:nvSpPr>
        <p:spPr>
          <a:xfrm>
            <a:off x="539552" y="1916832"/>
            <a:ext cx="7715200" cy="4390113"/>
          </a:xfrm>
        </p:spPr>
        <p:txBody>
          <a:bodyPr>
            <a:normAutofit/>
          </a:bodyPr>
          <a:lstStyle/>
          <a:p>
            <a:r>
              <a:rPr lang="en-GB" dirty="0"/>
              <a:t>Life changes </a:t>
            </a:r>
          </a:p>
          <a:p>
            <a:pPr lvl="1"/>
            <a:r>
              <a:rPr lang="en-GB" dirty="0"/>
              <a:t> what are they, when are they?</a:t>
            </a:r>
          </a:p>
          <a:p>
            <a:r>
              <a:rPr lang="en-GB" dirty="0"/>
              <a:t>Why rituals?</a:t>
            </a:r>
          </a:p>
          <a:p>
            <a:r>
              <a:rPr lang="en-GB" dirty="0"/>
              <a:t>Ritual- do they have structures?</a:t>
            </a:r>
          </a:p>
          <a:p>
            <a:r>
              <a:rPr lang="en-GB" dirty="0"/>
              <a:t>How rituals socially ‘make’ a person</a:t>
            </a:r>
          </a:p>
          <a:p>
            <a:pPr lvl="1"/>
            <a:r>
              <a:rPr lang="en-GB" dirty="0"/>
              <a:t>Takes them from one form / stage to another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Small Group Activity </a:t>
            </a:r>
          </a:p>
        </p:txBody>
      </p:sp>
      <p:sp>
        <p:nvSpPr>
          <p:cNvPr id="3" name="Content Placeholder 2"/>
          <p:cNvSpPr>
            <a:spLocks noGrp="1"/>
          </p:cNvSpPr>
          <p:nvPr>
            <p:ph idx="1"/>
          </p:nvPr>
        </p:nvSpPr>
        <p:spPr/>
        <p:txBody>
          <a:bodyPr>
            <a:normAutofit lnSpcReduction="10000"/>
          </a:bodyPr>
          <a:lstStyle/>
          <a:p>
            <a:r>
              <a:rPr lang="en-GB" dirty="0"/>
              <a:t>What rituals and rites of passage have you gone through?</a:t>
            </a:r>
          </a:p>
          <a:p>
            <a:pPr lvl="1"/>
            <a:r>
              <a:rPr lang="en-GB" dirty="0"/>
              <a:t>Try to list </a:t>
            </a:r>
            <a:r>
              <a:rPr lang="en-GB" u="sng" dirty="0"/>
              <a:t>as many </a:t>
            </a:r>
            <a:r>
              <a:rPr lang="en-GB" dirty="0"/>
              <a:t>as you can</a:t>
            </a:r>
          </a:p>
          <a:p>
            <a:pPr marL="457200" lvl="1" indent="0">
              <a:buNone/>
            </a:pPr>
            <a:endParaRPr lang="en-GB" dirty="0"/>
          </a:p>
          <a:p>
            <a:r>
              <a:rPr lang="en-GB" dirty="0"/>
              <a:t>Pick </a:t>
            </a:r>
            <a:r>
              <a:rPr lang="en-GB" b="1" u="sng" dirty="0"/>
              <a:t>one ritual </a:t>
            </a:r>
            <a:r>
              <a:rPr lang="en-GB" dirty="0"/>
              <a:t>and describe it in some depth</a:t>
            </a:r>
          </a:p>
          <a:p>
            <a:pPr lvl="1"/>
            <a:r>
              <a:rPr lang="en-GB" dirty="0"/>
              <a:t>What makes it a ritual? </a:t>
            </a:r>
          </a:p>
          <a:p>
            <a:pPr lvl="1"/>
            <a:r>
              <a:rPr lang="en-GB" dirty="0"/>
              <a:t>Focus particularly on the stages </a:t>
            </a:r>
          </a:p>
          <a:p>
            <a:pPr lvl="1"/>
            <a:r>
              <a:rPr lang="en-GB" dirty="0"/>
              <a:t>What and how did the ritual transform? </a:t>
            </a:r>
          </a:p>
          <a:p>
            <a:pPr lvl="1"/>
            <a:r>
              <a:rPr lang="en-GB" dirty="0"/>
              <a:t>How significant is it for you?</a:t>
            </a:r>
          </a:p>
          <a:p>
            <a:pPr lvl="1"/>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p:txBody>
          <a:bodyPr/>
          <a:lstStyle/>
          <a:p>
            <a:r>
              <a:rPr lang="en-GB" dirty="0"/>
              <a:t>Important moments are socially marked</a:t>
            </a:r>
          </a:p>
          <a:p>
            <a:r>
              <a:rPr lang="en-GB" dirty="0"/>
              <a:t>Ceremonies mark time and punctuate lives</a:t>
            </a:r>
          </a:p>
          <a:p>
            <a:r>
              <a:rPr lang="en-GB" dirty="0"/>
              <a:t>Ceremonies have</a:t>
            </a:r>
          </a:p>
          <a:p>
            <a:pPr lvl="1"/>
            <a:r>
              <a:rPr lang="en-GB" dirty="0"/>
              <a:t>agreed formats</a:t>
            </a:r>
          </a:p>
          <a:p>
            <a:pPr lvl="1"/>
            <a:r>
              <a:rPr lang="en-GB" dirty="0"/>
              <a:t> timing</a:t>
            </a:r>
          </a:p>
          <a:p>
            <a:pPr lvl="1"/>
            <a:r>
              <a:rPr lang="en-GB" dirty="0"/>
              <a:t>structure</a:t>
            </a:r>
          </a:p>
        </p:txBody>
      </p:sp>
      <p:sp>
        <p:nvSpPr>
          <p:cNvPr id="7" name="Content Placeholder 6"/>
          <p:cNvSpPr>
            <a:spLocks noGrp="1"/>
          </p:cNvSpPr>
          <p:nvPr>
            <p:ph sz="half" idx="2"/>
          </p:nvPr>
        </p:nvSpPr>
        <p:spPr/>
        <p:txBody>
          <a:bodyPr/>
          <a:lstStyle/>
          <a:p>
            <a:endParaRPr lang="en-GB"/>
          </a:p>
        </p:txBody>
      </p:sp>
      <p:pic>
        <p:nvPicPr>
          <p:cNvPr id="19458" name="Picture 2" descr="http://sanjikaphotography.files.wordpress.com/2011/12/glossy-christmas-tree-widescreen-703825.jpeg"/>
          <p:cNvPicPr>
            <a:picLocks noChangeAspect="1" noChangeArrowheads="1"/>
          </p:cNvPicPr>
          <p:nvPr/>
        </p:nvPicPr>
        <p:blipFill>
          <a:blip r:embed="rId2" cstate="screen"/>
          <a:srcRect/>
          <a:stretch>
            <a:fillRect/>
          </a:stretch>
        </p:blipFill>
        <p:spPr bwMode="auto">
          <a:xfrm>
            <a:off x="4716016" y="1844824"/>
            <a:ext cx="3888432" cy="4457700"/>
          </a:xfrm>
          <a:prstGeom prst="rect">
            <a:avLst/>
          </a:prstGeom>
          <a:noFill/>
        </p:spPr>
      </p:pic>
      <p:sp>
        <p:nvSpPr>
          <p:cNvPr id="8" name="Title 7"/>
          <p:cNvSpPr>
            <a:spLocks noGrp="1"/>
          </p:cNvSpPr>
          <p:nvPr>
            <p:ph type="title"/>
          </p:nvPr>
        </p:nvSpPr>
        <p:spPr/>
        <p:txBody>
          <a:bodyPr>
            <a:normAutofit fontScale="90000"/>
          </a:bodyPr>
          <a:lstStyle/>
          <a:p>
            <a:r>
              <a:rPr lang="en-GB" dirty="0"/>
              <a:t>Ceremonies: A social solution to change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Ceremonies/rituals</a:t>
            </a:r>
          </a:p>
        </p:txBody>
      </p:sp>
      <p:sp>
        <p:nvSpPr>
          <p:cNvPr id="3" name="Content Placeholder 2"/>
          <p:cNvSpPr>
            <a:spLocks noGrp="1"/>
          </p:cNvSpPr>
          <p:nvPr>
            <p:ph sz="half" idx="1"/>
          </p:nvPr>
        </p:nvSpPr>
        <p:spPr/>
        <p:txBody>
          <a:bodyPr>
            <a:normAutofit lnSpcReduction="10000"/>
          </a:bodyPr>
          <a:lstStyle/>
          <a:p>
            <a:r>
              <a:rPr lang="en-GB" dirty="0"/>
              <a:t>‘Ritual’ = any repeated behaviour </a:t>
            </a:r>
          </a:p>
          <a:p>
            <a:r>
              <a:rPr lang="en-GB" dirty="0"/>
              <a:t>Behaviour has embedded meanings</a:t>
            </a:r>
          </a:p>
          <a:p>
            <a:pPr lvl="1"/>
            <a:r>
              <a:rPr lang="en-GB" dirty="0"/>
              <a:t>Ritual has </a:t>
            </a:r>
            <a:r>
              <a:rPr lang="en-GB" i="1" dirty="0"/>
              <a:t>symbolic embedded meaning</a:t>
            </a:r>
          </a:p>
          <a:p>
            <a:r>
              <a:rPr lang="en-GB" dirty="0"/>
              <a:t>Ritual behaviour can look nonsensical, but is meaning-filled</a:t>
            </a:r>
          </a:p>
          <a:p>
            <a:endParaRPr lang="en-GB" dirty="0"/>
          </a:p>
          <a:p>
            <a:r>
              <a:rPr lang="en-GB" dirty="0"/>
              <a:t>Geertz??</a:t>
            </a:r>
          </a:p>
        </p:txBody>
      </p:sp>
      <p:pic>
        <p:nvPicPr>
          <p:cNvPr id="47106" name="Picture 2" descr="Hindu devotees practice Manjal Neerattu ritual">
            <a:hlinkClick r:id="rId2"/>
          </p:cNvPr>
          <p:cNvPicPr>
            <a:picLocks noChangeAspect="1" noChangeArrowheads="1"/>
          </p:cNvPicPr>
          <p:nvPr/>
        </p:nvPicPr>
        <p:blipFill>
          <a:blip r:embed="rId3" cstate="screen"/>
          <a:srcRect/>
          <a:stretch>
            <a:fillRect/>
          </a:stretch>
        </p:blipFill>
        <p:spPr bwMode="auto">
          <a:xfrm>
            <a:off x="4953000" y="2060848"/>
            <a:ext cx="4191000" cy="3888432"/>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Performing rituals – why?</a:t>
            </a:r>
          </a:p>
        </p:txBody>
      </p:sp>
      <p:sp>
        <p:nvSpPr>
          <p:cNvPr id="3" name="Content Placeholder 2"/>
          <p:cNvSpPr>
            <a:spLocks noGrp="1"/>
          </p:cNvSpPr>
          <p:nvPr>
            <p:ph idx="1"/>
          </p:nvPr>
        </p:nvSpPr>
        <p:spPr>
          <a:xfrm>
            <a:off x="467544" y="1988840"/>
            <a:ext cx="8229600" cy="5398225"/>
          </a:xfrm>
        </p:spPr>
        <p:txBody>
          <a:bodyPr/>
          <a:lstStyle/>
          <a:p>
            <a:r>
              <a:rPr lang="en-GB" dirty="0"/>
              <a:t>Potency -</a:t>
            </a:r>
          </a:p>
          <a:p>
            <a:pPr lvl="1"/>
            <a:r>
              <a:rPr lang="en-GB" dirty="0"/>
              <a:t>Dramatic visual display</a:t>
            </a:r>
          </a:p>
          <a:p>
            <a:pPr lvl="1"/>
            <a:r>
              <a:rPr lang="en-GB" dirty="0"/>
              <a:t>Symbols – multi vocal </a:t>
            </a:r>
          </a:p>
          <a:p>
            <a:pPr lvl="1"/>
            <a:r>
              <a:rPr lang="en-GB" dirty="0"/>
              <a:t>Group action (shared)</a:t>
            </a:r>
          </a:p>
          <a:p>
            <a:pPr lvl="1"/>
            <a:r>
              <a:rPr lang="en-GB" dirty="0"/>
              <a:t>Altered time</a:t>
            </a:r>
          </a:p>
          <a:p>
            <a:pPr lvl="1"/>
            <a:r>
              <a:rPr lang="en-GB" dirty="0"/>
              <a:t>Emotional catharsis</a:t>
            </a:r>
          </a:p>
          <a:p>
            <a:pPr lvl="1"/>
            <a:r>
              <a:rPr lang="en-GB" dirty="0"/>
              <a:t>Public reintegration</a:t>
            </a:r>
          </a:p>
          <a:p>
            <a:pPr lvl="1"/>
            <a:r>
              <a:rPr lang="en-GB" dirty="0"/>
              <a:t>Repetition/education/tradition</a:t>
            </a:r>
          </a:p>
          <a:p>
            <a:pPr algn="r"/>
            <a:endParaRPr lang="en-GB" dirty="0"/>
          </a:p>
        </p:txBody>
      </p:sp>
      <p:pic>
        <p:nvPicPr>
          <p:cNvPr id="5" name="Picture 2" descr="http://upload.wikimedia.org/wikipedia/commons/thumb/2/27/Ceremony.lifeguard.london.arp.jpg/250px-Ceremony.lifeguard.london.arp.jpg"/>
          <p:cNvPicPr>
            <a:picLocks noChangeAspect="1" noChangeArrowheads="1"/>
          </p:cNvPicPr>
          <p:nvPr/>
        </p:nvPicPr>
        <p:blipFill>
          <a:blip r:embed="rId2" cstate="screen"/>
          <a:srcRect/>
          <a:stretch>
            <a:fillRect/>
          </a:stretch>
        </p:blipFill>
        <p:spPr bwMode="auto">
          <a:xfrm>
            <a:off x="5364088" y="1556792"/>
            <a:ext cx="3456384" cy="417646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Rituals and life-stages</a:t>
            </a:r>
          </a:p>
        </p:txBody>
      </p:sp>
      <p:sp>
        <p:nvSpPr>
          <p:cNvPr id="3" name="Content Placeholder 2"/>
          <p:cNvSpPr>
            <a:spLocks noGrp="1"/>
          </p:cNvSpPr>
          <p:nvPr>
            <p:ph sz="half" idx="1"/>
          </p:nvPr>
        </p:nvSpPr>
        <p:spPr/>
        <p:txBody>
          <a:bodyPr>
            <a:normAutofit lnSpcReduction="10000"/>
          </a:bodyPr>
          <a:lstStyle/>
          <a:p>
            <a:r>
              <a:rPr lang="en-GB" dirty="0"/>
              <a:t>Biographical moments that alter our social identity</a:t>
            </a:r>
          </a:p>
          <a:p>
            <a:pPr lvl="1"/>
            <a:r>
              <a:rPr lang="en-GB" dirty="0"/>
              <a:t>Birth (days)</a:t>
            </a:r>
          </a:p>
          <a:p>
            <a:pPr lvl="1"/>
            <a:r>
              <a:rPr lang="en-GB" dirty="0"/>
              <a:t>Teenager</a:t>
            </a:r>
          </a:p>
          <a:p>
            <a:pPr lvl="1"/>
            <a:r>
              <a:rPr lang="en-GB" dirty="0"/>
              <a:t>Adult</a:t>
            </a:r>
          </a:p>
          <a:p>
            <a:pPr lvl="1"/>
            <a:r>
              <a:rPr lang="en-GB" dirty="0"/>
              <a:t>Parent</a:t>
            </a:r>
          </a:p>
          <a:p>
            <a:pPr lvl="1"/>
            <a:r>
              <a:rPr lang="en-GB" dirty="0"/>
              <a:t>Grand parent</a:t>
            </a:r>
          </a:p>
          <a:p>
            <a:pPr>
              <a:buNone/>
            </a:pPr>
            <a:endParaRPr lang="en-GB" sz="2400" dirty="0"/>
          </a:p>
        </p:txBody>
      </p:sp>
      <p:sp>
        <p:nvSpPr>
          <p:cNvPr id="5" name="Content Placeholder 4"/>
          <p:cNvSpPr>
            <a:spLocks noGrp="1"/>
          </p:cNvSpPr>
          <p:nvPr>
            <p:ph sz="half" idx="2"/>
          </p:nvPr>
        </p:nvSpPr>
        <p:spPr/>
        <p:txBody>
          <a:bodyPr>
            <a:normAutofit lnSpcReduction="10000"/>
          </a:bodyPr>
          <a:lstStyle/>
          <a:p>
            <a:r>
              <a:rPr lang="en-GB" dirty="0"/>
              <a:t>Some other changes that have a similar affect</a:t>
            </a:r>
          </a:p>
          <a:p>
            <a:pPr lvl="1"/>
            <a:r>
              <a:rPr lang="en-GB" dirty="0"/>
              <a:t>First day at school</a:t>
            </a:r>
          </a:p>
          <a:p>
            <a:pPr lvl="1"/>
            <a:r>
              <a:rPr lang="en-GB" dirty="0"/>
              <a:t>Recovery from fatal sickness </a:t>
            </a:r>
          </a:p>
          <a:p>
            <a:pPr lvl="1"/>
            <a:r>
              <a:rPr lang="en-GB" dirty="0"/>
              <a:t>Employment </a:t>
            </a:r>
          </a:p>
          <a:p>
            <a:pPr lvl="1"/>
            <a:r>
              <a:rPr lang="en-GB" dirty="0"/>
              <a:t>Graduation</a:t>
            </a:r>
          </a:p>
          <a:p>
            <a:pPr lvl="1"/>
            <a:r>
              <a:rPr lang="en-GB" dirty="0"/>
              <a:t>Moving house</a:t>
            </a:r>
          </a:p>
          <a:p>
            <a:pPr lvl="1"/>
            <a:r>
              <a:rPr lang="en-GB" dirty="0"/>
              <a:t>Marriage </a:t>
            </a:r>
          </a:p>
          <a:p>
            <a:pPr lvl="1"/>
            <a:r>
              <a:rPr lang="en-GB" dirty="0"/>
              <a:t>Divorce </a:t>
            </a:r>
          </a:p>
        </p:txBody>
      </p:sp>
      <p:pic>
        <p:nvPicPr>
          <p:cNvPr id="24578" name="Picture 2" descr="C:\Documents and Settings\sa025\Local Settings\Temporary Internet Files\Content.IE5\O68YCB86\MM900046528[1].gif"/>
          <p:cNvPicPr>
            <a:picLocks noChangeAspect="1" noChangeArrowheads="1" noCrop="1"/>
          </p:cNvPicPr>
          <p:nvPr/>
        </p:nvPicPr>
        <p:blipFill>
          <a:blip r:embed="rId3" cstate="screen"/>
          <a:srcRect/>
          <a:stretch>
            <a:fillRect/>
          </a:stretch>
        </p:blipFill>
        <p:spPr bwMode="auto">
          <a:xfrm>
            <a:off x="7596336" y="5157192"/>
            <a:ext cx="1328151" cy="1368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Anthony Giddens</a:t>
            </a:r>
          </a:p>
        </p:txBody>
      </p:sp>
      <p:sp>
        <p:nvSpPr>
          <p:cNvPr id="3" name="Content Placeholder 2"/>
          <p:cNvSpPr>
            <a:spLocks noGrp="1"/>
          </p:cNvSpPr>
          <p:nvPr>
            <p:ph sz="half" idx="1"/>
          </p:nvPr>
        </p:nvSpPr>
        <p:spPr>
          <a:xfrm>
            <a:off x="457200" y="1773936"/>
            <a:ext cx="4546848" cy="4751408"/>
          </a:xfrm>
        </p:spPr>
        <p:txBody>
          <a:bodyPr>
            <a:normAutofit fontScale="92500" lnSpcReduction="10000"/>
          </a:bodyPr>
          <a:lstStyle/>
          <a:p>
            <a:r>
              <a:rPr lang="en-GB" dirty="0"/>
              <a:t>Born 1993, a British Sociologist</a:t>
            </a:r>
          </a:p>
          <a:p>
            <a:r>
              <a:rPr lang="en-GB" dirty="0"/>
              <a:t>5</a:t>
            </a:r>
            <a:r>
              <a:rPr lang="en-GB" baseline="30000" dirty="0"/>
              <a:t>th</a:t>
            </a:r>
            <a:r>
              <a:rPr lang="en-GB" dirty="0"/>
              <a:t> highest referenced author in Humanities!</a:t>
            </a:r>
          </a:p>
          <a:p>
            <a:r>
              <a:rPr lang="en-GB" dirty="0"/>
              <a:t>Political advisor- Blair</a:t>
            </a:r>
          </a:p>
          <a:p>
            <a:r>
              <a:rPr lang="en-GB" dirty="0"/>
              <a:t>House of Lords</a:t>
            </a:r>
          </a:p>
          <a:p>
            <a:r>
              <a:rPr lang="en-GB" dirty="0"/>
              <a:t>He has had three key focus through his academic career: </a:t>
            </a:r>
            <a:r>
              <a:rPr lang="en-GB" dirty="0" err="1"/>
              <a:t>i</a:t>
            </a:r>
            <a:r>
              <a:rPr lang="en-GB" dirty="0"/>
              <a:t>) methods; ii) </a:t>
            </a:r>
            <a:r>
              <a:rPr lang="en-GB" b="1" u="sng" dirty="0"/>
              <a:t>structuration</a:t>
            </a:r>
            <a:r>
              <a:rPr lang="en-GB" dirty="0"/>
              <a:t>; iii) globalisation and modernisation</a:t>
            </a:r>
          </a:p>
          <a:p>
            <a:pPr marL="118872" indent="0">
              <a:buNone/>
            </a:pP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pic>
        <p:nvPicPr>
          <p:cNvPr id="46084" name="Picture 4" descr="http://www.umsl.edu/~keelr/3210/images/AnthonyGiddens.jpg"/>
          <p:cNvPicPr>
            <a:picLocks noChangeAspect="1" noChangeArrowheads="1"/>
          </p:cNvPicPr>
          <p:nvPr/>
        </p:nvPicPr>
        <p:blipFill>
          <a:blip r:embed="rId2" cstate="screen"/>
          <a:srcRect/>
          <a:stretch>
            <a:fillRect/>
          </a:stretch>
        </p:blipFill>
        <p:spPr bwMode="auto">
          <a:xfrm>
            <a:off x="5004048" y="1772816"/>
            <a:ext cx="3328020" cy="4752528"/>
          </a:xfrm>
          <a:prstGeom prst="rect">
            <a:avLst/>
          </a:prstGeom>
          <a:noFill/>
        </p:spPr>
      </p:pic>
    </p:spTree>
    <p:extLst>
      <p:ext uri="{BB962C8B-B14F-4D97-AF65-F5344CB8AC3E}">
        <p14:creationId xmlns:p14="http://schemas.microsoft.com/office/powerpoint/2010/main" val="4288479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Giddens</a:t>
            </a:r>
            <a:r>
              <a:rPr lang="en-GB" dirty="0"/>
              <a:t> on the roots of rituals</a:t>
            </a:r>
          </a:p>
        </p:txBody>
      </p:sp>
      <p:sp>
        <p:nvSpPr>
          <p:cNvPr id="3" name="Content Placeholder 2"/>
          <p:cNvSpPr>
            <a:spLocks noGrp="1"/>
          </p:cNvSpPr>
          <p:nvPr>
            <p:ph sz="half" idx="1"/>
          </p:nvPr>
        </p:nvSpPr>
        <p:spPr/>
        <p:txBody>
          <a:bodyPr>
            <a:normAutofit/>
          </a:bodyPr>
          <a:lstStyle/>
          <a:p>
            <a:r>
              <a:rPr lang="en-GB" b="1" u="sng" dirty="0"/>
              <a:t>Structuration</a:t>
            </a:r>
          </a:p>
          <a:p>
            <a:endParaRPr lang="en-GB" dirty="0"/>
          </a:p>
          <a:p>
            <a:pPr marL="118872" indent="0">
              <a:buNone/>
            </a:pPr>
            <a:r>
              <a:rPr lang="en-GB" dirty="0"/>
              <a:t>Does the individual forming groups-structures and shapes our social realities; or are there social forces?</a:t>
            </a:r>
          </a:p>
          <a:p>
            <a:pPr marL="118872" indent="0">
              <a:buNone/>
            </a:pPr>
            <a:endParaRPr lang="en-GB" dirty="0"/>
          </a:p>
        </p:txBody>
      </p:sp>
      <p:sp>
        <p:nvSpPr>
          <p:cNvPr id="4" name="Content Placeholder 3"/>
          <p:cNvSpPr>
            <a:spLocks noGrp="1"/>
          </p:cNvSpPr>
          <p:nvPr>
            <p:ph sz="half" idx="2"/>
          </p:nvPr>
        </p:nvSpPr>
        <p:spPr/>
        <p:txBody>
          <a:bodyPr>
            <a:normAutofit/>
          </a:bodyPr>
          <a:lstStyle/>
          <a:p>
            <a:endParaRPr lang="en-GB"/>
          </a:p>
        </p:txBody>
      </p:sp>
      <p:pic>
        <p:nvPicPr>
          <p:cNvPr id="46084" name="Picture 4" descr="http://www.umsl.edu/~keelr/3210/images/AnthonyGiddens.jpg"/>
          <p:cNvPicPr>
            <a:picLocks noChangeAspect="1" noChangeArrowheads="1"/>
          </p:cNvPicPr>
          <p:nvPr/>
        </p:nvPicPr>
        <p:blipFill>
          <a:blip r:embed="rId2" cstate="screen"/>
          <a:srcRect/>
          <a:stretch>
            <a:fillRect/>
          </a:stretch>
        </p:blipFill>
        <p:spPr bwMode="auto">
          <a:xfrm>
            <a:off x="5004048" y="1772816"/>
            <a:ext cx="3328020" cy="4752528"/>
          </a:xfrm>
          <a:prstGeom prst="rect">
            <a:avLst/>
          </a:prstGeom>
          <a:noFill/>
        </p:spPr>
      </p:pic>
    </p:spTree>
    <p:extLst>
      <p:ext uri="{BB962C8B-B14F-4D97-AF65-F5344CB8AC3E}">
        <p14:creationId xmlns:p14="http://schemas.microsoft.com/office/powerpoint/2010/main" val="3923477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Giddens</a:t>
            </a:r>
            <a:r>
              <a:rPr lang="en-GB" dirty="0"/>
              <a:t> on the roots of rituals</a:t>
            </a:r>
          </a:p>
        </p:txBody>
      </p:sp>
      <p:sp>
        <p:nvSpPr>
          <p:cNvPr id="3" name="Content Placeholder 2"/>
          <p:cNvSpPr>
            <a:spLocks noGrp="1"/>
          </p:cNvSpPr>
          <p:nvPr>
            <p:ph sz="half" idx="1"/>
          </p:nvPr>
        </p:nvSpPr>
        <p:spPr/>
        <p:txBody>
          <a:bodyPr>
            <a:normAutofit fontScale="77500" lnSpcReduction="20000"/>
          </a:bodyPr>
          <a:lstStyle/>
          <a:p>
            <a:r>
              <a:rPr lang="en-GB" dirty="0"/>
              <a:t>Transitions in individuals’ lives have always demanded </a:t>
            </a:r>
            <a:r>
              <a:rPr lang="en-GB" dirty="0">
                <a:solidFill>
                  <a:srgbClr val="FFC000"/>
                </a:solidFill>
              </a:rPr>
              <a:t>psychic reorganisation, </a:t>
            </a:r>
            <a:r>
              <a:rPr lang="en-GB" dirty="0"/>
              <a:t>something which was often ritualised in traditional cultures in the shape of rites of passage. But in such cultures, where things stayed more or less the same from generation to generation on the level of </a:t>
            </a:r>
            <a:r>
              <a:rPr lang="en-GB" dirty="0" err="1"/>
              <a:t>collectivity</a:t>
            </a:r>
            <a:r>
              <a:rPr lang="en-GB" dirty="0"/>
              <a:t>, the changed identity was clearly staked out – as when an individual moved from adolescence into adulthood’</a:t>
            </a:r>
          </a:p>
          <a:p>
            <a:pPr>
              <a:buNone/>
            </a:pPr>
            <a:r>
              <a:rPr lang="en-GB" sz="3200" dirty="0"/>
              <a:t>	</a:t>
            </a:r>
            <a:r>
              <a:rPr lang="en-GB" sz="1800" dirty="0"/>
              <a:t>(</a:t>
            </a:r>
            <a:r>
              <a:rPr lang="en-GB" sz="1800" dirty="0" err="1"/>
              <a:t>Giddens</a:t>
            </a:r>
            <a:r>
              <a:rPr lang="en-GB" sz="1800" dirty="0"/>
              <a:t>, 1991:33).</a:t>
            </a:r>
            <a:endParaRPr lang="en-GB" dirty="0"/>
          </a:p>
          <a:p>
            <a:endParaRPr lang="en-GB" dirty="0"/>
          </a:p>
        </p:txBody>
      </p:sp>
      <p:sp>
        <p:nvSpPr>
          <p:cNvPr id="4" name="Content Placeholder 3"/>
          <p:cNvSpPr>
            <a:spLocks noGrp="1"/>
          </p:cNvSpPr>
          <p:nvPr>
            <p:ph sz="half" idx="2"/>
          </p:nvPr>
        </p:nvSpPr>
        <p:spPr/>
        <p:txBody>
          <a:bodyPr>
            <a:normAutofit fontScale="77500" lnSpcReduction="20000"/>
          </a:bodyPr>
          <a:lstStyle/>
          <a:p>
            <a:endParaRPr lang="en-GB"/>
          </a:p>
        </p:txBody>
      </p:sp>
      <p:pic>
        <p:nvPicPr>
          <p:cNvPr id="46084" name="Picture 4" descr="http://www.umsl.edu/~keelr/3210/images/AnthonyGiddens.jpg"/>
          <p:cNvPicPr>
            <a:picLocks noChangeAspect="1" noChangeArrowheads="1"/>
          </p:cNvPicPr>
          <p:nvPr/>
        </p:nvPicPr>
        <p:blipFill>
          <a:blip r:embed="rId2" cstate="screen"/>
          <a:srcRect/>
          <a:stretch>
            <a:fillRect/>
          </a:stretch>
        </p:blipFill>
        <p:spPr bwMode="auto">
          <a:xfrm>
            <a:off x="5004048" y="1772816"/>
            <a:ext cx="3328020" cy="4752528"/>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Rites of passage </a:t>
            </a:r>
            <a:br>
              <a:rPr lang="en-GB" dirty="0"/>
            </a:br>
            <a:r>
              <a:rPr lang="en-GB" dirty="0"/>
              <a:t>doorway to new identity</a:t>
            </a:r>
          </a:p>
        </p:txBody>
      </p:sp>
      <p:sp>
        <p:nvSpPr>
          <p:cNvPr id="3" name="Content Placeholder 2"/>
          <p:cNvSpPr>
            <a:spLocks noGrp="1"/>
          </p:cNvSpPr>
          <p:nvPr>
            <p:ph sz="half" idx="1"/>
          </p:nvPr>
        </p:nvSpPr>
        <p:spPr/>
        <p:txBody>
          <a:bodyPr/>
          <a:lstStyle/>
          <a:p>
            <a:r>
              <a:rPr lang="en-GB" dirty="0"/>
              <a:t>A specific, symbolic and socially meaningful ritual that facilitates the transition from one social status to another</a:t>
            </a:r>
          </a:p>
        </p:txBody>
      </p:sp>
      <p:pic>
        <p:nvPicPr>
          <p:cNvPr id="6" name="Picture 4" descr="C:\Documents and Settings\sa025\Local Settings\Temporary Internet Files\Content.IE5\80ZR14XO\MP900182551[1].jpg"/>
          <p:cNvPicPr>
            <a:picLocks noChangeAspect="1" noChangeArrowheads="1"/>
          </p:cNvPicPr>
          <p:nvPr/>
        </p:nvPicPr>
        <p:blipFill>
          <a:blip r:embed="rId2" cstate="screen"/>
          <a:srcRect/>
          <a:stretch>
            <a:fillRect/>
          </a:stretch>
        </p:blipFill>
        <p:spPr bwMode="auto">
          <a:xfrm>
            <a:off x="5328869" y="1916832"/>
            <a:ext cx="2983771" cy="4464496"/>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Rites of passage structure</a:t>
            </a:r>
          </a:p>
        </p:txBody>
      </p:sp>
      <p:sp>
        <p:nvSpPr>
          <p:cNvPr id="3" name="Content Placeholder 2"/>
          <p:cNvSpPr>
            <a:spLocks noGrp="1"/>
          </p:cNvSpPr>
          <p:nvPr>
            <p:ph sz="half" idx="1"/>
          </p:nvPr>
        </p:nvSpPr>
        <p:spPr>
          <a:xfrm>
            <a:off x="457200" y="1628800"/>
            <a:ext cx="6059016" cy="4931664"/>
          </a:xfrm>
        </p:spPr>
        <p:txBody>
          <a:bodyPr>
            <a:normAutofit fontScale="92500"/>
          </a:bodyPr>
          <a:lstStyle/>
          <a:p>
            <a:pPr marL="118872" indent="0">
              <a:buNone/>
            </a:pPr>
            <a:r>
              <a:rPr lang="en-GB" b="1" dirty="0"/>
              <a:t>Arnold Van </a:t>
            </a:r>
            <a:r>
              <a:rPr lang="en-GB" b="1" dirty="0" err="1"/>
              <a:t>Gennep’s</a:t>
            </a:r>
            <a:r>
              <a:rPr lang="en-GB" b="1" dirty="0"/>
              <a:t> (1873–1957)</a:t>
            </a:r>
          </a:p>
          <a:p>
            <a:pPr marL="118872" indent="0">
              <a:buNone/>
            </a:pPr>
            <a:endParaRPr lang="en-GB" b="1" dirty="0"/>
          </a:p>
          <a:p>
            <a:r>
              <a:rPr lang="en-US" dirty="0"/>
              <a:t>Events in individual lives, such as marriage or death, can lead to social disorder. </a:t>
            </a:r>
          </a:p>
          <a:p>
            <a:r>
              <a:rPr lang="en-US" dirty="0"/>
              <a:t>How do societies regulate the destabilizing potential of transitions?</a:t>
            </a:r>
          </a:p>
          <a:p>
            <a:r>
              <a:rPr lang="en-US" dirty="0"/>
              <a:t>He responds by analyzing rites that accompany shifts in social roles, as well as movements across territories. </a:t>
            </a:r>
          </a:p>
          <a:p>
            <a:r>
              <a:rPr lang="en-US" dirty="0"/>
              <a:t>This analysis propels him to claim that societies regain stability </a:t>
            </a:r>
            <a:r>
              <a:rPr lang="en-US" b="1" u="sng" dirty="0"/>
              <a:t>ritualistically.</a:t>
            </a:r>
            <a:endParaRPr lang="en-GB" b="1" u="sng" dirty="0"/>
          </a:p>
          <a:p>
            <a:endParaRPr lang="en-GB" dirty="0"/>
          </a:p>
        </p:txBody>
      </p:sp>
      <p:pic>
        <p:nvPicPr>
          <p:cNvPr id="3074" name="Picture 2" descr="Image result for van gennep 1909">
            <a:extLst>
              <a:ext uri="{FF2B5EF4-FFF2-40B4-BE49-F238E27FC236}">
                <a16:creationId xmlns:a16="http://schemas.microsoft.com/office/drawing/2014/main" id="{F6FA75A4-F9BC-4F86-B433-1F90D8C345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2132856"/>
            <a:ext cx="2386610"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201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Rites of passage structure</a:t>
            </a:r>
          </a:p>
        </p:txBody>
      </p:sp>
      <p:sp>
        <p:nvSpPr>
          <p:cNvPr id="3" name="Content Placeholder 2"/>
          <p:cNvSpPr>
            <a:spLocks noGrp="1"/>
          </p:cNvSpPr>
          <p:nvPr>
            <p:ph sz="half" idx="1"/>
          </p:nvPr>
        </p:nvSpPr>
        <p:spPr>
          <a:xfrm>
            <a:off x="457200" y="1773936"/>
            <a:ext cx="6059016" cy="4623816"/>
          </a:xfrm>
        </p:spPr>
        <p:txBody>
          <a:bodyPr>
            <a:normAutofit/>
          </a:bodyPr>
          <a:lstStyle/>
          <a:p>
            <a:r>
              <a:rPr lang="en-US" i="1" dirty="0"/>
              <a:t>Les rites de passage</a:t>
            </a:r>
            <a:r>
              <a:rPr lang="en-US" dirty="0"/>
              <a:t>, first published in French in 1909</a:t>
            </a:r>
          </a:p>
          <a:p>
            <a:r>
              <a:rPr lang="en-US" dirty="0"/>
              <a:t>Praised for practical insights</a:t>
            </a:r>
          </a:p>
          <a:p>
            <a:r>
              <a:rPr lang="en-US" dirty="0" err="1"/>
              <a:t>Criticised</a:t>
            </a:r>
            <a:r>
              <a:rPr lang="en-US" dirty="0"/>
              <a:t> for lack of theoretical depth</a:t>
            </a:r>
          </a:p>
          <a:p>
            <a:r>
              <a:rPr lang="en-US" dirty="0"/>
              <a:t>One of the first to rise beyond life-death dichotomy- saw “patterns” and “continuum” in life and things.</a:t>
            </a:r>
          </a:p>
          <a:p>
            <a:r>
              <a:rPr lang="en-US" dirty="0" err="1"/>
              <a:t>Emphasised</a:t>
            </a:r>
            <a:r>
              <a:rPr lang="en-US" dirty="0"/>
              <a:t> on the process of “regeneration”</a:t>
            </a:r>
          </a:p>
          <a:p>
            <a:pPr marL="118872" indent="0">
              <a:buNone/>
            </a:pPr>
            <a:endParaRPr lang="en-GB" dirty="0"/>
          </a:p>
        </p:txBody>
      </p:sp>
      <p:pic>
        <p:nvPicPr>
          <p:cNvPr id="3074" name="Picture 2" descr="Image result for van gennep 1909">
            <a:extLst>
              <a:ext uri="{FF2B5EF4-FFF2-40B4-BE49-F238E27FC236}">
                <a16:creationId xmlns:a16="http://schemas.microsoft.com/office/drawing/2014/main" id="{F6FA75A4-F9BC-4F86-B433-1F90D8C345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901" y="1556792"/>
            <a:ext cx="2066925" cy="22098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life and death">
            <a:extLst>
              <a:ext uri="{FF2B5EF4-FFF2-40B4-BE49-F238E27FC236}">
                <a16:creationId xmlns:a16="http://schemas.microsoft.com/office/drawing/2014/main" id="{88B5D2F0-62AD-46B1-8D70-8896A9D5A2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9979" y="3919923"/>
            <a:ext cx="2452848" cy="24528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Rites of passage structure</a:t>
            </a:r>
          </a:p>
        </p:txBody>
      </p:sp>
      <p:sp>
        <p:nvSpPr>
          <p:cNvPr id="3" name="Content Placeholder 2"/>
          <p:cNvSpPr>
            <a:spLocks noGrp="1"/>
          </p:cNvSpPr>
          <p:nvPr>
            <p:ph sz="half" idx="1"/>
          </p:nvPr>
        </p:nvSpPr>
        <p:spPr>
          <a:xfrm>
            <a:off x="457200" y="1773936"/>
            <a:ext cx="6059016" cy="4623816"/>
          </a:xfrm>
        </p:spPr>
        <p:txBody>
          <a:bodyPr>
            <a:normAutofit lnSpcReduction="10000"/>
          </a:bodyPr>
          <a:lstStyle/>
          <a:p>
            <a:pPr marL="118872" indent="0">
              <a:buNone/>
            </a:pPr>
            <a:r>
              <a:rPr lang="en-US" i="1" dirty="0"/>
              <a:t>Les rites de passage</a:t>
            </a:r>
          </a:p>
          <a:p>
            <a:pPr marL="118872" indent="0">
              <a:buNone/>
            </a:pPr>
            <a:endParaRPr lang="en-US" dirty="0"/>
          </a:p>
          <a:p>
            <a:r>
              <a:rPr lang="en-US" dirty="0"/>
              <a:t>Key proposition:</a:t>
            </a:r>
          </a:p>
          <a:p>
            <a:pPr marL="118872" indent="0">
              <a:buNone/>
            </a:pPr>
            <a:endParaRPr lang="en-US" dirty="0"/>
          </a:p>
          <a:p>
            <a:pPr lvl="1"/>
            <a:r>
              <a:rPr lang="en-GB" dirty="0"/>
              <a:t>3 stages</a:t>
            </a:r>
          </a:p>
          <a:p>
            <a:pPr lvl="2"/>
            <a:r>
              <a:rPr lang="en-GB" sz="2400" dirty="0"/>
              <a:t>Rites of Separation; ritual identity</a:t>
            </a:r>
          </a:p>
          <a:p>
            <a:pPr lvl="2"/>
            <a:r>
              <a:rPr lang="en-GB" sz="2400" dirty="0"/>
              <a:t>Rites of Transition; threshold, neophyte </a:t>
            </a:r>
          </a:p>
          <a:p>
            <a:pPr lvl="2"/>
            <a:r>
              <a:rPr lang="en-GB" sz="2400" dirty="0"/>
              <a:t>Rites of incorporation ; new identity</a:t>
            </a:r>
          </a:p>
          <a:p>
            <a:pPr lvl="1">
              <a:buNone/>
            </a:pPr>
            <a:endParaRPr lang="en-GB" dirty="0"/>
          </a:p>
          <a:p>
            <a:pPr lvl="1">
              <a:buNone/>
            </a:pPr>
            <a:r>
              <a:rPr lang="en-GB" dirty="0"/>
              <a:t>(To renew the old must die)</a:t>
            </a:r>
          </a:p>
          <a:p>
            <a:pPr marL="118872" indent="0">
              <a:buNone/>
            </a:pPr>
            <a:endParaRPr lang="en-GB" dirty="0"/>
          </a:p>
        </p:txBody>
      </p:sp>
      <p:pic>
        <p:nvPicPr>
          <p:cNvPr id="5134" name="Picture 14" descr="C:\Documents and Settings\sa025\Local Settings\Temporary Internet Files\Content.IE5\3U5MR7LA\MP900440967[1].jpg"/>
          <p:cNvPicPr>
            <a:picLocks noChangeAspect="1" noChangeArrowheads="1"/>
          </p:cNvPicPr>
          <p:nvPr/>
        </p:nvPicPr>
        <p:blipFill>
          <a:blip r:embed="rId2" cstate="screen"/>
          <a:srcRect/>
          <a:stretch>
            <a:fillRect/>
          </a:stretch>
        </p:blipFill>
        <p:spPr bwMode="auto">
          <a:xfrm>
            <a:off x="6228184" y="2146167"/>
            <a:ext cx="2541780" cy="3879354"/>
          </a:xfrm>
          <a:prstGeom prst="rect">
            <a:avLst/>
          </a:prstGeom>
          <a:noFill/>
        </p:spPr>
      </p:pic>
    </p:spTree>
    <p:extLst>
      <p:ext uri="{BB962C8B-B14F-4D97-AF65-F5344CB8AC3E}">
        <p14:creationId xmlns:p14="http://schemas.microsoft.com/office/powerpoint/2010/main" val="3649880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Wedding</a:t>
            </a:r>
          </a:p>
        </p:txBody>
      </p:sp>
      <p:sp>
        <p:nvSpPr>
          <p:cNvPr id="3" name="Content Placeholder 2"/>
          <p:cNvSpPr>
            <a:spLocks noGrp="1"/>
          </p:cNvSpPr>
          <p:nvPr>
            <p:ph sz="half" idx="1"/>
          </p:nvPr>
        </p:nvSpPr>
        <p:spPr/>
        <p:txBody>
          <a:bodyPr/>
          <a:lstStyle/>
          <a:p>
            <a:r>
              <a:rPr lang="en-GB" dirty="0"/>
              <a:t>Wedding ceremony is the ritual</a:t>
            </a:r>
          </a:p>
          <a:p>
            <a:pPr lvl="1"/>
            <a:r>
              <a:rPr lang="en-GB" dirty="0"/>
              <a:t>Engaged couple moves from single status to married through the liminal identities of bride and groom.</a:t>
            </a:r>
          </a:p>
        </p:txBody>
      </p:sp>
      <p:pic>
        <p:nvPicPr>
          <p:cNvPr id="6" name="Picture 5" descr="kiz.jpg"/>
          <p:cNvPicPr>
            <a:picLocks noChangeAspect="1"/>
          </p:cNvPicPr>
          <p:nvPr/>
        </p:nvPicPr>
        <p:blipFill>
          <a:blip r:embed="rId2" cstate="screen"/>
          <a:srcRect/>
          <a:stretch>
            <a:fillRect/>
          </a:stretch>
        </p:blipFill>
        <p:spPr>
          <a:xfrm>
            <a:off x="4572000" y="2420888"/>
            <a:ext cx="4392488" cy="3591018"/>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Circumcision </a:t>
            </a:r>
          </a:p>
        </p:txBody>
      </p:sp>
      <p:sp>
        <p:nvSpPr>
          <p:cNvPr id="3" name="Content Placeholder 2"/>
          <p:cNvSpPr>
            <a:spLocks noGrp="1"/>
          </p:cNvSpPr>
          <p:nvPr>
            <p:ph sz="half" idx="1"/>
          </p:nvPr>
        </p:nvSpPr>
        <p:spPr>
          <a:xfrm>
            <a:off x="457200" y="1773936"/>
            <a:ext cx="4618856" cy="4623816"/>
          </a:xfrm>
        </p:spPr>
        <p:txBody>
          <a:bodyPr>
            <a:normAutofit fontScale="85000" lnSpcReduction="10000"/>
          </a:bodyPr>
          <a:lstStyle/>
          <a:p>
            <a:r>
              <a:rPr lang="en-GB" dirty="0"/>
              <a:t>Circumcision in many cultures is the ritual- that is accompanied with celebration.</a:t>
            </a:r>
          </a:p>
          <a:p>
            <a:endParaRPr lang="en-GB" dirty="0"/>
          </a:p>
          <a:p>
            <a:r>
              <a:rPr lang="en-GB" dirty="0"/>
              <a:t>Among many Muslims in Uzbekistan, circumcision is as ceremonial as wedding.</a:t>
            </a:r>
          </a:p>
          <a:p>
            <a:endParaRPr lang="en-GB" dirty="0"/>
          </a:p>
          <a:p>
            <a:r>
              <a:rPr lang="en-GB" dirty="0"/>
              <a:t>The boy is treated as a prince- given money by relatives.</a:t>
            </a:r>
          </a:p>
          <a:p>
            <a:endParaRPr lang="en-GB" dirty="0"/>
          </a:p>
          <a:p>
            <a:r>
              <a:rPr lang="en-GB" dirty="0"/>
              <a:t>Rituals usually arranged in a mosque. </a:t>
            </a:r>
          </a:p>
        </p:txBody>
      </p:sp>
      <p:pic>
        <p:nvPicPr>
          <p:cNvPr id="3076" name="Picture 4" descr="Image result for societies that celebrate circumcision uzbekistan">
            <a:extLst>
              <a:ext uri="{FF2B5EF4-FFF2-40B4-BE49-F238E27FC236}">
                <a16:creationId xmlns:a16="http://schemas.microsoft.com/office/drawing/2014/main" id="{4327847E-F0D0-4AC1-A97A-C51EDA4065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2355" y="3693742"/>
            <a:ext cx="4045991" cy="269242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societies that celebrate circumcision uzbekistan">
            <a:extLst>
              <a:ext uri="{FF2B5EF4-FFF2-40B4-BE49-F238E27FC236}">
                <a16:creationId xmlns:a16="http://schemas.microsoft.com/office/drawing/2014/main" id="{BF39C847-6665-4FFB-94DD-7FF050F034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2355" y="552025"/>
            <a:ext cx="3672408" cy="2443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8136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Tattoo </a:t>
            </a:r>
          </a:p>
        </p:txBody>
      </p:sp>
      <p:sp>
        <p:nvSpPr>
          <p:cNvPr id="3" name="Content Placeholder 2"/>
          <p:cNvSpPr>
            <a:spLocks noGrp="1"/>
          </p:cNvSpPr>
          <p:nvPr>
            <p:ph sz="half" idx="1"/>
          </p:nvPr>
        </p:nvSpPr>
        <p:spPr>
          <a:xfrm>
            <a:off x="457200" y="2325947"/>
            <a:ext cx="4038600" cy="4623816"/>
          </a:xfrm>
        </p:spPr>
        <p:txBody>
          <a:bodyPr/>
          <a:lstStyle/>
          <a:p>
            <a:r>
              <a:rPr lang="en-GB" dirty="0"/>
              <a:t>Is it becoming a ritual?</a:t>
            </a:r>
          </a:p>
          <a:p>
            <a:r>
              <a:rPr lang="en-GB" dirty="0"/>
              <a:t>Think of “modern” forms of peer pressure as a ritual?</a:t>
            </a:r>
          </a:p>
          <a:p>
            <a:r>
              <a:rPr lang="en-GB" dirty="0"/>
              <a:t>Joining a gang or a band and making a tattoo to show loyalty?</a:t>
            </a:r>
          </a:p>
          <a:p>
            <a:endParaRPr lang="en-GB" dirty="0"/>
          </a:p>
        </p:txBody>
      </p:sp>
      <p:pic>
        <p:nvPicPr>
          <p:cNvPr id="4098" name="Picture 2" descr="Image result for tattoo ritual">
            <a:extLst>
              <a:ext uri="{FF2B5EF4-FFF2-40B4-BE49-F238E27FC236}">
                <a16:creationId xmlns:a16="http://schemas.microsoft.com/office/drawing/2014/main" id="{5E1CA952-80DF-4B49-A89A-0A08F306AE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94171" y="2852936"/>
            <a:ext cx="4257636" cy="2384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881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Terrorism: A ritual?</a:t>
            </a:r>
          </a:p>
        </p:txBody>
      </p:sp>
      <p:sp>
        <p:nvSpPr>
          <p:cNvPr id="3" name="Content Placeholder 2"/>
          <p:cNvSpPr>
            <a:spLocks noGrp="1"/>
          </p:cNvSpPr>
          <p:nvPr>
            <p:ph sz="half" idx="1"/>
          </p:nvPr>
        </p:nvSpPr>
        <p:spPr>
          <a:xfrm>
            <a:off x="218453" y="1700808"/>
            <a:ext cx="4768108" cy="7219113"/>
          </a:xfrm>
        </p:spPr>
        <p:txBody>
          <a:bodyPr/>
          <a:lstStyle/>
          <a:p>
            <a:r>
              <a:rPr lang="en-GB" dirty="0"/>
              <a:t>Is terrorism a ritual or can be a ritual?</a:t>
            </a:r>
          </a:p>
          <a:p>
            <a:r>
              <a:rPr lang="en-GB" dirty="0"/>
              <a:t>Set of acts- repeated- performed?</a:t>
            </a:r>
          </a:p>
        </p:txBody>
      </p:sp>
      <p:pic>
        <p:nvPicPr>
          <p:cNvPr id="1026" name="Picture 2" descr="Image result for terrorism">
            <a:extLst>
              <a:ext uri="{FF2B5EF4-FFF2-40B4-BE49-F238E27FC236}">
                <a16:creationId xmlns:a16="http://schemas.microsoft.com/office/drawing/2014/main" id="{27460FB8-098A-4A60-81AD-09EBC706CF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86561" y="2132856"/>
            <a:ext cx="3700239" cy="24091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errorism">
            <a:extLst>
              <a:ext uri="{FF2B5EF4-FFF2-40B4-BE49-F238E27FC236}">
                <a16:creationId xmlns:a16="http://schemas.microsoft.com/office/drawing/2014/main" id="{34F69586-DDDC-4DD0-A237-4C9FD9CBD5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953" y="4213802"/>
            <a:ext cx="4210254" cy="2193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323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activity</a:t>
            </a:r>
          </a:p>
        </p:txBody>
      </p:sp>
      <p:sp>
        <p:nvSpPr>
          <p:cNvPr id="3" name="Content Placeholder 2"/>
          <p:cNvSpPr>
            <a:spLocks noGrp="1"/>
          </p:cNvSpPr>
          <p:nvPr>
            <p:ph sz="half" idx="1"/>
          </p:nvPr>
        </p:nvSpPr>
        <p:spPr>
          <a:xfrm>
            <a:off x="162978" y="1772816"/>
            <a:ext cx="8818044" cy="4536504"/>
          </a:xfrm>
        </p:spPr>
        <p:txBody>
          <a:bodyPr>
            <a:normAutofit/>
          </a:bodyPr>
          <a:lstStyle/>
          <a:p>
            <a:r>
              <a:rPr lang="en-GB" sz="3600" dirty="0"/>
              <a:t>Why do people undertake rituals?</a:t>
            </a:r>
          </a:p>
          <a:p>
            <a:r>
              <a:rPr lang="en-GB" sz="3600" dirty="0"/>
              <a:t>What are the possible motivations of people performing difficult rituals?</a:t>
            </a:r>
          </a:p>
          <a:p>
            <a:r>
              <a:rPr lang="en-GB" sz="3600" dirty="0"/>
              <a:t>How do “peculiar” rituals come into existence?</a:t>
            </a:r>
          </a:p>
          <a:p>
            <a:r>
              <a:rPr lang="en-GB" sz="3600" dirty="0"/>
              <a:t>As a group, think of a “peculiar” or “difficult” ritual and reason out with your team why perhaps that exists.</a:t>
            </a:r>
          </a:p>
        </p:txBody>
      </p:sp>
    </p:spTree>
    <p:extLst>
      <p:ext uri="{BB962C8B-B14F-4D97-AF65-F5344CB8AC3E}">
        <p14:creationId xmlns:p14="http://schemas.microsoft.com/office/powerpoint/2010/main" val="2445859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forms of rituals</a:t>
            </a:r>
          </a:p>
        </p:txBody>
      </p:sp>
      <p:pic>
        <p:nvPicPr>
          <p:cNvPr id="5122" name="Picture 2" descr="Image result for Dr. Dimitris Xygalatas rituals">
            <a:extLst>
              <a:ext uri="{FF2B5EF4-FFF2-40B4-BE49-F238E27FC236}">
                <a16:creationId xmlns:a16="http://schemas.microsoft.com/office/drawing/2014/main" id="{4562DBAE-DACC-45A6-B5AA-00E35747969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90922" y="1772816"/>
            <a:ext cx="4381078" cy="2453404"/>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Dr. Dimitris Xygalatas rituals">
            <a:extLst>
              <a:ext uri="{FF2B5EF4-FFF2-40B4-BE49-F238E27FC236}">
                <a16:creationId xmlns:a16="http://schemas.microsoft.com/office/drawing/2014/main" id="{DD5C176A-D63D-4542-B1D6-BE197B686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4077072"/>
            <a:ext cx="4381078" cy="2400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361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forms of rituals</a:t>
            </a:r>
          </a:p>
        </p:txBody>
      </p:sp>
      <p:sp>
        <p:nvSpPr>
          <p:cNvPr id="3" name="Content Placeholder 2">
            <a:extLst>
              <a:ext uri="{FF2B5EF4-FFF2-40B4-BE49-F238E27FC236}">
                <a16:creationId xmlns:a16="http://schemas.microsoft.com/office/drawing/2014/main" id="{7CD2A121-7D44-4C6E-B13C-3CF1009DAEFC}"/>
              </a:ext>
            </a:extLst>
          </p:cNvPr>
          <p:cNvSpPr>
            <a:spLocks noGrp="1"/>
          </p:cNvSpPr>
          <p:nvPr>
            <p:ph sz="half" idx="1"/>
          </p:nvPr>
        </p:nvSpPr>
        <p:spPr>
          <a:xfrm>
            <a:off x="457200" y="1773936"/>
            <a:ext cx="5410944" cy="4623816"/>
          </a:xfrm>
        </p:spPr>
        <p:txBody>
          <a:bodyPr>
            <a:normAutofit/>
          </a:bodyPr>
          <a:lstStyle/>
          <a:p>
            <a:r>
              <a:rPr lang="en-GB" b="1" dirty="0" err="1"/>
              <a:t>Dr.</a:t>
            </a:r>
            <a:r>
              <a:rPr lang="en-GB" b="1" dirty="0"/>
              <a:t> Dimitris </a:t>
            </a:r>
            <a:r>
              <a:rPr lang="en-GB" b="1" dirty="0" err="1"/>
              <a:t>Xygalatas</a:t>
            </a:r>
            <a:endParaRPr lang="en-GB" b="1" dirty="0"/>
          </a:p>
          <a:p>
            <a:r>
              <a:rPr lang="en-GB" dirty="0"/>
              <a:t>An experimental Anthropologist who studies extreme forms of rituals to understand relation between </a:t>
            </a:r>
            <a:r>
              <a:rPr lang="en-GB" b="1" u="sng" dirty="0"/>
              <a:t>culture and cognition</a:t>
            </a:r>
            <a:r>
              <a:rPr lang="en-GB" dirty="0"/>
              <a:t>.</a:t>
            </a:r>
          </a:p>
          <a:p>
            <a:r>
              <a:rPr lang="en-GB" dirty="0"/>
              <a:t>He tried to examine why people indulge in painful rituals willingly.</a:t>
            </a:r>
          </a:p>
          <a:p>
            <a:r>
              <a:rPr lang="en-GB" dirty="0"/>
              <a:t>Case Study: </a:t>
            </a:r>
            <a:r>
              <a:rPr lang="en-GB" dirty="0" err="1"/>
              <a:t>Kavadi</a:t>
            </a:r>
            <a:r>
              <a:rPr lang="en-GB" dirty="0"/>
              <a:t> in Mauritius and Fire walking in Spain</a:t>
            </a:r>
          </a:p>
        </p:txBody>
      </p:sp>
      <p:pic>
        <p:nvPicPr>
          <p:cNvPr id="7170" name="Picture 2" descr="Image result for Dr. Dimitris Xygalatas rituals">
            <a:extLst>
              <a:ext uri="{FF2B5EF4-FFF2-40B4-BE49-F238E27FC236}">
                <a16:creationId xmlns:a16="http://schemas.microsoft.com/office/drawing/2014/main" id="{535674A7-CD0D-4093-8691-D863647E27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2065127"/>
            <a:ext cx="2727746" cy="2727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194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forms of rituals</a:t>
            </a:r>
          </a:p>
        </p:txBody>
      </p:sp>
      <p:sp>
        <p:nvSpPr>
          <p:cNvPr id="3" name="Content Placeholder 2">
            <a:extLst>
              <a:ext uri="{FF2B5EF4-FFF2-40B4-BE49-F238E27FC236}">
                <a16:creationId xmlns:a16="http://schemas.microsoft.com/office/drawing/2014/main" id="{7CD2A121-7D44-4C6E-B13C-3CF1009DAEFC}"/>
              </a:ext>
            </a:extLst>
          </p:cNvPr>
          <p:cNvSpPr>
            <a:spLocks noGrp="1"/>
          </p:cNvSpPr>
          <p:nvPr>
            <p:ph sz="half" idx="1"/>
          </p:nvPr>
        </p:nvSpPr>
        <p:spPr>
          <a:xfrm>
            <a:off x="457200" y="1773936"/>
            <a:ext cx="5410944" cy="4623816"/>
          </a:xfrm>
        </p:spPr>
        <p:txBody>
          <a:bodyPr>
            <a:normAutofit/>
          </a:bodyPr>
          <a:lstStyle/>
          <a:p>
            <a:r>
              <a:rPr lang="en-GB" b="1" dirty="0"/>
              <a:t>Why do people do these rituals willingly?</a:t>
            </a:r>
          </a:p>
          <a:p>
            <a:endParaRPr lang="en-GB" b="1" dirty="0"/>
          </a:p>
          <a:p>
            <a:pPr marL="118872" indent="0">
              <a:buNone/>
            </a:pPr>
            <a:endParaRPr lang="en-GB" b="1" dirty="0"/>
          </a:p>
          <a:p>
            <a:pPr marL="118872" indent="0">
              <a:buNone/>
            </a:pPr>
            <a:r>
              <a:rPr lang="en-GB" b="1" dirty="0"/>
              <a:t>1. To please God</a:t>
            </a:r>
          </a:p>
          <a:p>
            <a:pPr marL="118872" indent="0">
              <a:buNone/>
            </a:pPr>
            <a:r>
              <a:rPr lang="en-GB" b="1" dirty="0"/>
              <a:t>2. To hope that the pain is going to yield some good results.</a:t>
            </a:r>
          </a:p>
          <a:p>
            <a:pPr marL="118872" indent="0">
              <a:buNone/>
            </a:pPr>
            <a:r>
              <a:rPr lang="en-GB" b="1" dirty="0"/>
              <a:t>3. To get rid of sins.</a:t>
            </a:r>
          </a:p>
          <a:p>
            <a:pPr marL="118872" indent="0">
              <a:buNone/>
            </a:pPr>
            <a:r>
              <a:rPr lang="en-GB" b="1" dirty="0"/>
              <a:t>4. Following tradition.</a:t>
            </a:r>
          </a:p>
          <a:p>
            <a:pPr marL="118872" indent="0">
              <a:buNone/>
            </a:pPr>
            <a:r>
              <a:rPr lang="en-GB" b="1" dirty="0"/>
              <a:t>5. I don’t know!</a:t>
            </a:r>
            <a:endParaRPr lang="en-GB" dirty="0"/>
          </a:p>
        </p:txBody>
      </p:sp>
      <p:pic>
        <p:nvPicPr>
          <p:cNvPr id="6" name="Picture 2" descr="Image result for why?">
            <a:extLst>
              <a:ext uri="{FF2B5EF4-FFF2-40B4-BE49-F238E27FC236}">
                <a16:creationId xmlns:a16="http://schemas.microsoft.com/office/drawing/2014/main" id="{7023216B-FB42-4DB2-BC81-03D60FFF6D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681627"/>
            <a:ext cx="3463778" cy="2304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346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forms of rituals</a:t>
            </a:r>
          </a:p>
        </p:txBody>
      </p:sp>
      <p:sp>
        <p:nvSpPr>
          <p:cNvPr id="3" name="Content Placeholder 2">
            <a:extLst>
              <a:ext uri="{FF2B5EF4-FFF2-40B4-BE49-F238E27FC236}">
                <a16:creationId xmlns:a16="http://schemas.microsoft.com/office/drawing/2014/main" id="{7CD2A121-7D44-4C6E-B13C-3CF1009DAEFC}"/>
              </a:ext>
            </a:extLst>
          </p:cNvPr>
          <p:cNvSpPr>
            <a:spLocks noGrp="1"/>
          </p:cNvSpPr>
          <p:nvPr>
            <p:ph sz="half" idx="1"/>
          </p:nvPr>
        </p:nvSpPr>
        <p:spPr>
          <a:xfrm>
            <a:off x="457200" y="1773936"/>
            <a:ext cx="5122912" cy="4623816"/>
          </a:xfrm>
        </p:spPr>
        <p:txBody>
          <a:bodyPr>
            <a:normAutofit/>
          </a:bodyPr>
          <a:lstStyle/>
          <a:p>
            <a:r>
              <a:rPr lang="en-GB" b="1" dirty="0"/>
              <a:t>Why do these rituals exist?</a:t>
            </a:r>
          </a:p>
          <a:p>
            <a:endParaRPr lang="en-GB" b="1" dirty="0"/>
          </a:p>
          <a:p>
            <a:pPr marL="118872" indent="0">
              <a:buNone/>
            </a:pPr>
            <a:endParaRPr lang="en-GB" b="1" dirty="0"/>
          </a:p>
          <a:p>
            <a:pPr marL="633222" indent="-514350">
              <a:buAutoNum type="arabicPeriod"/>
            </a:pPr>
            <a:r>
              <a:rPr lang="en-GB" b="1" dirty="0"/>
              <a:t>Physiological and psychological effects </a:t>
            </a:r>
          </a:p>
          <a:p>
            <a:pPr marL="633222" indent="-514350">
              <a:buAutoNum type="arabicPeriod"/>
            </a:pPr>
            <a:r>
              <a:rPr lang="en-GB" b="1" dirty="0"/>
              <a:t>“Prosocial” effects of these rituals- brings community together. </a:t>
            </a:r>
            <a:endParaRPr lang="en-GB" dirty="0"/>
          </a:p>
        </p:txBody>
      </p:sp>
      <p:pic>
        <p:nvPicPr>
          <p:cNvPr id="9218" name="Picture 2" descr="Image result for why?">
            <a:extLst>
              <a:ext uri="{FF2B5EF4-FFF2-40B4-BE49-F238E27FC236}">
                <a16:creationId xmlns:a16="http://schemas.microsoft.com/office/drawing/2014/main" id="{26A6BD98-1448-48DD-91BE-32D467C294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6694" y="2564904"/>
            <a:ext cx="3787306"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9624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forms of rituals</a:t>
            </a:r>
          </a:p>
        </p:txBody>
      </p:sp>
      <p:pic>
        <p:nvPicPr>
          <p:cNvPr id="9220" name="Picture 4" descr="Image result for experiment">
            <a:extLst>
              <a:ext uri="{FF2B5EF4-FFF2-40B4-BE49-F238E27FC236}">
                <a16:creationId xmlns:a16="http://schemas.microsoft.com/office/drawing/2014/main" id="{6FD2797E-AF44-412D-AE2F-B66C6BAF0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984842"/>
            <a:ext cx="3971482" cy="208823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Dr. Dimitris Xygalatas rituals">
            <a:extLst>
              <a:ext uri="{FF2B5EF4-FFF2-40B4-BE49-F238E27FC236}">
                <a16:creationId xmlns:a16="http://schemas.microsoft.com/office/drawing/2014/main" id="{7DEC6E33-231B-48FC-BEDB-C5340C97C4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3584" y="1556792"/>
            <a:ext cx="2516281" cy="251628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Image result for behavorial economists">
            <a:extLst>
              <a:ext uri="{FF2B5EF4-FFF2-40B4-BE49-F238E27FC236}">
                <a16:creationId xmlns:a16="http://schemas.microsoft.com/office/drawing/2014/main" id="{06E846AB-57CE-430E-AA2C-22A8848213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78712" y="4073073"/>
            <a:ext cx="4480843" cy="2517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72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structuring change important to societies?</a:t>
            </a:r>
          </a:p>
        </p:txBody>
      </p:sp>
      <p:sp>
        <p:nvSpPr>
          <p:cNvPr id="3" name="Content Placeholder 2"/>
          <p:cNvSpPr>
            <a:spLocks noGrp="1"/>
          </p:cNvSpPr>
          <p:nvPr>
            <p:ph idx="1"/>
          </p:nvPr>
        </p:nvSpPr>
        <p:spPr/>
        <p:txBody>
          <a:bodyPr/>
          <a:lstStyle/>
          <a:p>
            <a:r>
              <a:rPr lang="en-GB" dirty="0"/>
              <a:t>Establishes links to the past (tradition/ancestors)</a:t>
            </a:r>
          </a:p>
          <a:p>
            <a:r>
              <a:rPr lang="en-GB" dirty="0"/>
              <a:t>Perpetuates social norms</a:t>
            </a:r>
          </a:p>
          <a:p>
            <a:r>
              <a:rPr lang="en-GB" dirty="0"/>
              <a:t>Educates and re-educates individuals</a:t>
            </a:r>
          </a:p>
          <a:p>
            <a:r>
              <a:rPr lang="en-GB" dirty="0"/>
              <a:t>Bonds the group through shared activities and understanding</a:t>
            </a:r>
          </a:p>
          <a:p>
            <a:r>
              <a:rPr lang="en-GB" dirty="0"/>
              <a:t>Determines cultural membership/belonging</a:t>
            </a:r>
          </a:p>
          <a:p>
            <a:r>
              <a:rPr lang="en-GB" dirty="0"/>
              <a:t>Verifies and controls behaviour – remember Malinowski and emotions?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32" y="116632"/>
            <a:ext cx="8229600" cy="1252728"/>
          </a:xfrm>
        </p:spPr>
        <p:txBody>
          <a:bodyPr/>
          <a:lstStyle/>
          <a:p>
            <a:r>
              <a:rPr lang="en-GB" dirty="0"/>
              <a:t>Victor and Edith Turner</a:t>
            </a:r>
          </a:p>
        </p:txBody>
      </p:sp>
      <p:sp>
        <p:nvSpPr>
          <p:cNvPr id="3" name="Content Placeholder 2"/>
          <p:cNvSpPr>
            <a:spLocks noGrp="1"/>
          </p:cNvSpPr>
          <p:nvPr>
            <p:ph idx="1"/>
          </p:nvPr>
        </p:nvSpPr>
        <p:spPr/>
        <p:txBody>
          <a:bodyPr>
            <a:normAutofit lnSpcReduction="10000"/>
          </a:bodyPr>
          <a:lstStyle/>
          <a:p>
            <a:r>
              <a:rPr lang="en-GB" dirty="0"/>
              <a:t>Worked in Zambia with the </a:t>
            </a:r>
          </a:p>
          <a:p>
            <a:pPr>
              <a:buNone/>
            </a:pPr>
            <a:r>
              <a:rPr lang="en-GB" dirty="0"/>
              <a:t>	</a:t>
            </a:r>
            <a:r>
              <a:rPr lang="en-GB" dirty="0" err="1"/>
              <a:t>Ndembu</a:t>
            </a:r>
            <a:endParaRPr lang="en-GB" dirty="0"/>
          </a:p>
          <a:p>
            <a:r>
              <a:rPr lang="en-GB" dirty="0"/>
              <a:t>Focused on ritual practice</a:t>
            </a:r>
          </a:p>
          <a:p>
            <a:endParaRPr lang="en-GB" dirty="0"/>
          </a:p>
          <a:p>
            <a:r>
              <a:rPr lang="en-GB" dirty="0"/>
              <a:t>Adapted and expanded </a:t>
            </a:r>
            <a:r>
              <a:rPr lang="en-GB" dirty="0" err="1"/>
              <a:t>Gennep’s</a:t>
            </a:r>
            <a:r>
              <a:rPr lang="en-GB" dirty="0"/>
              <a:t> </a:t>
            </a:r>
            <a:r>
              <a:rPr lang="en-GB" dirty="0" err="1"/>
              <a:t>liminal</a:t>
            </a:r>
            <a:r>
              <a:rPr lang="en-GB" dirty="0"/>
              <a:t> stage of rites of passage into a state he called</a:t>
            </a:r>
          </a:p>
          <a:p>
            <a:pPr>
              <a:buNone/>
            </a:pPr>
            <a:r>
              <a:rPr lang="en-GB" dirty="0"/>
              <a:t>	</a:t>
            </a:r>
            <a:r>
              <a:rPr lang="en-GB" b="1" u="sng" dirty="0"/>
              <a:t>‘</a:t>
            </a:r>
            <a:r>
              <a:rPr lang="en-GB" b="1" u="sng" dirty="0" err="1"/>
              <a:t>Communitas</a:t>
            </a:r>
            <a:r>
              <a:rPr lang="en-GB" b="1" u="sng" dirty="0"/>
              <a:t>’  </a:t>
            </a:r>
          </a:p>
          <a:p>
            <a:pPr>
              <a:buNone/>
            </a:pPr>
            <a:endParaRPr lang="en-GB" dirty="0"/>
          </a:p>
          <a:p>
            <a:pPr>
              <a:buNone/>
            </a:pPr>
            <a:endParaRPr lang="en-GB" dirty="0"/>
          </a:p>
          <a:p>
            <a:pPr>
              <a:buNone/>
            </a:pPr>
            <a:r>
              <a:rPr lang="en-GB" sz="1800" dirty="0"/>
              <a:t>Symbolic and interpretive anthropology</a:t>
            </a:r>
          </a:p>
        </p:txBody>
      </p:sp>
      <p:pic>
        <p:nvPicPr>
          <p:cNvPr id="4" name="Picture 10" descr="Ndembu">
            <a:hlinkClick r:id="rId2"/>
          </p:cNvPr>
          <p:cNvPicPr>
            <a:picLocks noChangeAspect="1" noChangeArrowheads="1"/>
          </p:cNvPicPr>
          <p:nvPr/>
        </p:nvPicPr>
        <p:blipFill>
          <a:blip r:embed="rId3" cstate="screen"/>
          <a:srcRect/>
          <a:stretch>
            <a:fillRect/>
          </a:stretch>
        </p:blipFill>
        <p:spPr bwMode="auto">
          <a:xfrm>
            <a:off x="6084168" y="1196752"/>
            <a:ext cx="2457450" cy="230505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32" y="116632"/>
            <a:ext cx="8229600" cy="1252728"/>
          </a:xfrm>
        </p:spPr>
        <p:txBody>
          <a:bodyPr/>
          <a:lstStyle/>
          <a:p>
            <a:r>
              <a:rPr lang="en-GB" dirty="0"/>
              <a:t>Victor and Edith Turner</a:t>
            </a:r>
          </a:p>
        </p:txBody>
      </p:sp>
      <p:sp>
        <p:nvSpPr>
          <p:cNvPr id="3" name="Content Placeholder 2"/>
          <p:cNvSpPr>
            <a:spLocks noGrp="1"/>
          </p:cNvSpPr>
          <p:nvPr>
            <p:ph idx="1"/>
          </p:nvPr>
        </p:nvSpPr>
        <p:spPr/>
        <p:txBody>
          <a:bodyPr>
            <a:normAutofit/>
          </a:bodyPr>
          <a:lstStyle/>
          <a:p>
            <a:pPr>
              <a:buNone/>
            </a:pPr>
            <a:r>
              <a:rPr lang="en-GB" dirty="0"/>
              <a:t>	</a:t>
            </a:r>
            <a:r>
              <a:rPr lang="en-GB" dirty="0" err="1"/>
              <a:t>Ndembu</a:t>
            </a:r>
            <a:endParaRPr lang="en-GB" dirty="0"/>
          </a:p>
          <a:p>
            <a:r>
              <a:rPr lang="en-GB" dirty="0"/>
              <a:t>1% of population in Zambia</a:t>
            </a:r>
          </a:p>
          <a:p>
            <a:r>
              <a:rPr lang="en-GB" u="sng" dirty="0"/>
              <a:t>From patrilineal             Matrilineal</a:t>
            </a:r>
          </a:p>
          <a:p>
            <a:r>
              <a:rPr lang="en-GB" u="sng" dirty="0"/>
              <a:t>Boys- circumcision</a:t>
            </a:r>
          </a:p>
          <a:p>
            <a:r>
              <a:rPr lang="en-GB" u="sng" dirty="0"/>
              <a:t>Girls- breast dance</a:t>
            </a:r>
          </a:p>
          <a:p>
            <a:r>
              <a:rPr lang="en-GB" u="sng" dirty="0"/>
              <a:t>Drum performance by doctors</a:t>
            </a:r>
          </a:p>
          <a:p>
            <a:pPr>
              <a:buNone/>
            </a:pPr>
            <a:endParaRPr lang="en-GB" dirty="0"/>
          </a:p>
          <a:p>
            <a:pPr>
              <a:buNone/>
            </a:pPr>
            <a:endParaRPr lang="en-GB" dirty="0"/>
          </a:p>
          <a:p>
            <a:pPr>
              <a:buNone/>
            </a:pPr>
            <a:r>
              <a:rPr lang="en-GB" sz="1800" dirty="0"/>
              <a:t>Symbolic and interpretive anthropology</a:t>
            </a:r>
          </a:p>
        </p:txBody>
      </p:sp>
      <p:pic>
        <p:nvPicPr>
          <p:cNvPr id="2050" name="Picture 2" descr="Image result for ndembu of zambia">
            <a:extLst>
              <a:ext uri="{FF2B5EF4-FFF2-40B4-BE49-F238E27FC236}">
                <a16:creationId xmlns:a16="http://schemas.microsoft.com/office/drawing/2014/main" id="{052FEDE5-2709-41E3-9CC0-40F70510EA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3070" y="3822681"/>
            <a:ext cx="2583730" cy="2583730"/>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7BA43A4D-6C44-4D66-BE58-211DC3D7A8E6}"/>
              </a:ext>
            </a:extLst>
          </p:cNvPr>
          <p:cNvSpPr/>
          <p:nvPr/>
        </p:nvSpPr>
        <p:spPr>
          <a:xfrm>
            <a:off x="3995936" y="3068960"/>
            <a:ext cx="648072"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45802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Communitas</a:t>
            </a:r>
            <a:r>
              <a:rPr lang="en-GB" dirty="0"/>
              <a:t> =</a:t>
            </a:r>
          </a:p>
        </p:txBody>
      </p:sp>
      <p:sp>
        <p:nvSpPr>
          <p:cNvPr id="3" name="Content Placeholder 2"/>
          <p:cNvSpPr>
            <a:spLocks noGrp="1"/>
          </p:cNvSpPr>
          <p:nvPr>
            <p:ph idx="1"/>
          </p:nvPr>
        </p:nvSpPr>
        <p:spPr/>
        <p:txBody>
          <a:bodyPr/>
          <a:lstStyle/>
          <a:p>
            <a:r>
              <a:rPr lang="en-GB" dirty="0"/>
              <a:t>Latin for ‘unstructured group’</a:t>
            </a:r>
          </a:p>
          <a:p>
            <a:r>
              <a:rPr lang="en-GB" dirty="0"/>
              <a:t>Anthropology uses it to describe alternative social groups where orthodox social status and behaviour does not apply</a:t>
            </a:r>
          </a:p>
          <a:p>
            <a:r>
              <a:rPr lang="en-GB" dirty="0"/>
              <a:t>The term offers a sense of spirit, equality, counter culture.</a:t>
            </a:r>
          </a:p>
          <a:p>
            <a:r>
              <a:rPr lang="en-GB" dirty="0"/>
              <a:t>Unequal people come together to perform a ritual- symbolic of diminished inequalities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Durkheim</a:t>
            </a:r>
          </a:p>
        </p:txBody>
      </p:sp>
      <p:sp>
        <p:nvSpPr>
          <p:cNvPr id="3" name="Content Placeholder 2"/>
          <p:cNvSpPr>
            <a:spLocks noGrp="1"/>
          </p:cNvSpPr>
          <p:nvPr>
            <p:ph idx="1"/>
          </p:nvPr>
        </p:nvSpPr>
        <p:spPr/>
        <p:txBody>
          <a:bodyPr>
            <a:normAutofit fontScale="77500" lnSpcReduction="20000"/>
          </a:bodyPr>
          <a:lstStyle/>
          <a:p>
            <a:r>
              <a:rPr lang="en-US" dirty="0"/>
              <a:t>Was one of the first to put forward a strong theory of ritual and emotion- from ethnographic accounts of the ritual behavior of aborigines in central Australia. </a:t>
            </a:r>
          </a:p>
          <a:p>
            <a:r>
              <a:rPr lang="en-US" dirty="0"/>
              <a:t>Durkheim investigated the mechanisms that held society together from many angles throughout his career.</a:t>
            </a:r>
          </a:p>
          <a:p>
            <a:r>
              <a:rPr lang="en-US" dirty="0"/>
              <a:t>He focused on religious ritual, ultimately arguing that ritual is the fundamental mechanism that holds a society together. </a:t>
            </a:r>
          </a:p>
          <a:p>
            <a:r>
              <a:rPr lang="en-US" dirty="0"/>
              <a:t>He illustrated how religious ritual leads to increased interaction, especially focused, intense, and rhythmic interaction.</a:t>
            </a:r>
          </a:p>
          <a:p>
            <a:r>
              <a:rPr lang="en-US" dirty="0"/>
              <a:t>Durkheim described how rituals generate emotional arousal, which he referred to as </a:t>
            </a:r>
            <a:r>
              <a:rPr lang="en-US" b="1" u="sng" dirty="0"/>
              <a:t>collective effervescence.</a:t>
            </a:r>
            <a:endParaRPr lang="en-GB" b="1" u="sng" dirty="0"/>
          </a:p>
        </p:txBody>
      </p:sp>
    </p:spTree>
    <p:extLst>
      <p:ext uri="{BB962C8B-B14F-4D97-AF65-F5344CB8AC3E}">
        <p14:creationId xmlns:p14="http://schemas.microsoft.com/office/powerpoint/2010/main" val="3942908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3414"/>
            <a:ext cx="8229600" cy="1252728"/>
          </a:xfrm>
        </p:spPr>
        <p:txBody>
          <a:bodyPr>
            <a:normAutofit fontScale="90000"/>
          </a:bodyPr>
          <a:lstStyle/>
          <a:p>
            <a:r>
              <a:rPr lang="en-GB" dirty="0"/>
              <a:t>Durkheim- </a:t>
            </a:r>
            <a:r>
              <a:rPr lang="en-US" u="sng" dirty="0"/>
              <a:t>Collective effervescence</a:t>
            </a:r>
            <a:endParaRPr lang="en-GB" dirty="0"/>
          </a:p>
        </p:txBody>
      </p:sp>
      <p:sp>
        <p:nvSpPr>
          <p:cNvPr id="3" name="Content Placeholder 2"/>
          <p:cNvSpPr>
            <a:spLocks noGrp="1"/>
          </p:cNvSpPr>
          <p:nvPr>
            <p:ph idx="1"/>
          </p:nvPr>
        </p:nvSpPr>
        <p:spPr>
          <a:xfrm>
            <a:off x="179512" y="1484784"/>
            <a:ext cx="8964488" cy="5373215"/>
          </a:xfrm>
        </p:spPr>
        <p:txBody>
          <a:bodyPr>
            <a:normAutofit fontScale="92500" lnSpcReduction="20000"/>
          </a:bodyPr>
          <a:lstStyle/>
          <a:p>
            <a:r>
              <a:rPr lang="en-US" dirty="0"/>
              <a:t>Collective effervescence is experienced as a heightened awareness of group membership as well as a feeling that an outside powerful force has sacred significance. </a:t>
            </a:r>
          </a:p>
          <a:p>
            <a:r>
              <a:rPr lang="en-US" dirty="0"/>
              <a:t>This sacred sentiment is attached to the symbols at the center of the group's ritual attention space. </a:t>
            </a:r>
          </a:p>
          <a:p>
            <a:r>
              <a:rPr lang="en-US" dirty="0"/>
              <a:t>Through this association, the ritual symbols are made sacred in the interaction.</a:t>
            </a:r>
          </a:p>
          <a:p>
            <a:r>
              <a:rPr lang="en-US" dirty="0"/>
              <a:t>Durkheim pointed out that groups must come together periodically to engage in ritual to renew the collective sentiments.</a:t>
            </a:r>
          </a:p>
          <a:p>
            <a:endParaRPr lang="en-US" dirty="0"/>
          </a:p>
          <a:p>
            <a:pPr marL="118872" indent="0">
              <a:buNone/>
            </a:pPr>
            <a:endParaRPr lang="en-GB" sz="2200" dirty="0"/>
          </a:p>
          <a:p>
            <a:pPr marL="118872" indent="0">
              <a:buNone/>
            </a:pPr>
            <a:r>
              <a:rPr lang="en-GB" sz="2200" dirty="0"/>
              <a:t>Remember totems?</a:t>
            </a:r>
          </a:p>
        </p:txBody>
      </p:sp>
    </p:spTree>
    <p:extLst>
      <p:ext uri="{BB962C8B-B14F-4D97-AF65-F5344CB8AC3E}">
        <p14:creationId xmlns:p14="http://schemas.microsoft.com/office/powerpoint/2010/main" val="40043038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Edmund Leach</a:t>
            </a:r>
          </a:p>
        </p:txBody>
      </p:sp>
      <p:sp>
        <p:nvSpPr>
          <p:cNvPr id="3" name="Content Placeholder 2"/>
          <p:cNvSpPr>
            <a:spLocks noGrp="1"/>
          </p:cNvSpPr>
          <p:nvPr>
            <p:ph idx="1"/>
          </p:nvPr>
        </p:nvSpPr>
        <p:spPr>
          <a:xfrm>
            <a:off x="179512" y="1484784"/>
            <a:ext cx="8507288" cy="4824535"/>
          </a:xfrm>
        </p:spPr>
        <p:txBody>
          <a:bodyPr>
            <a:normAutofit/>
          </a:bodyPr>
          <a:lstStyle/>
          <a:p>
            <a:r>
              <a:rPr lang="en-US" sz="2800" dirty="0"/>
              <a:t>Leach (1954) closed the gap between ritual and myth.</a:t>
            </a:r>
          </a:p>
          <a:p>
            <a:r>
              <a:rPr lang="en-US" sz="2800" dirty="0"/>
              <a:t>Leach distinguished three kinds of behavior:</a:t>
            </a:r>
          </a:p>
          <a:p>
            <a:pPr marL="118872" indent="0">
              <a:buNone/>
            </a:pPr>
            <a:r>
              <a:rPr lang="en-US" sz="2800" b="1" dirty="0"/>
              <a:t>Technical</a:t>
            </a:r>
          </a:p>
          <a:p>
            <a:pPr marL="118872" indent="0">
              <a:buNone/>
            </a:pPr>
            <a:r>
              <a:rPr lang="en-US" sz="2800" b="1" dirty="0"/>
              <a:t>Communicative</a:t>
            </a:r>
          </a:p>
          <a:p>
            <a:pPr marL="118872" indent="0">
              <a:buNone/>
            </a:pPr>
            <a:r>
              <a:rPr lang="en-US" sz="2800" b="1" dirty="0"/>
              <a:t>Magical</a:t>
            </a:r>
          </a:p>
          <a:p>
            <a:pPr marL="118872" indent="0">
              <a:buNone/>
            </a:pPr>
            <a:endParaRPr lang="en-US" sz="2800" b="1" dirty="0"/>
          </a:p>
          <a:p>
            <a:r>
              <a:rPr lang="en-US" sz="2800" dirty="0"/>
              <a:t>For him, the last two types of behavior comprised rituals.</a:t>
            </a:r>
          </a:p>
          <a:p>
            <a:r>
              <a:rPr lang="en-US" sz="2800" dirty="0"/>
              <a:t>“We engage in rituals in order to transmit collective messages to ourselves”.</a:t>
            </a:r>
          </a:p>
          <a:p>
            <a:pPr marL="118872" indent="0">
              <a:buNone/>
            </a:pPr>
            <a:endParaRPr lang="en-GB" sz="2200" b="1" dirty="0"/>
          </a:p>
        </p:txBody>
      </p:sp>
    </p:spTree>
    <p:extLst>
      <p:ext uri="{BB962C8B-B14F-4D97-AF65-F5344CB8AC3E}">
        <p14:creationId xmlns:p14="http://schemas.microsoft.com/office/powerpoint/2010/main" val="21039427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Radcliffe-Brown</a:t>
            </a:r>
          </a:p>
        </p:txBody>
      </p:sp>
      <p:sp>
        <p:nvSpPr>
          <p:cNvPr id="3" name="Content Placeholder 2"/>
          <p:cNvSpPr>
            <a:spLocks noGrp="1"/>
          </p:cNvSpPr>
          <p:nvPr>
            <p:ph idx="1"/>
          </p:nvPr>
        </p:nvSpPr>
        <p:spPr>
          <a:xfrm>
            <a:off x="179512" y="1484784"/>
            <a:ext cx="8507288" cy="4824535"/>
          </a:xfrm>
        </p:spPr>
        <p:txBody>
          <a:bodyPr>
            <a:normAutofit lnSpcReduction="10000"/>
          </a:bodyPr>
          <a:lstStyle/>
          <a:p>
            <a:r>
              <a:rPr lang="en-US" sz="2800" dirty="0"/>
              <a:t>Studied the indigenous population of Andaman and Nicobar islands in India.</a:t>
            </a:r>
          </a:p>
          <a:p>
            <a:r>
              <a:rPr lang="en-US" sz="2800" dirty="0"/>
              <a:t>Developed the concept of “Ritual value” (1922).</a:t>
            </a:r>
          </a:p>
          <a:p>
            <a:r>
              <a:rPr lang="en-US" sz="2800" dirty="0"/>
              <a:t>People tend to attach objects (luxurious food, scare resources) and meanings of great importance to rituals.</a:t>
            </a:r>
          </a:p>
          <a:p>
            <a:r>
              <a:rPr lang="en-US" sz="2800" dirty="0"/>
              <a:t>Ritual generates “sentiments” in the actors that are advantageous for the entire society.</a:t>
            </a:r>
          </a:p>
          <a:p>
            <a:endParaRPr lang="en-US" sz="2800" dirty="0"/>
          </a:p>
          <a:p>
            <a:endParaRPr lang="en-US" sz="2800" dirty="0"/>
          </a:p>
          <a:p>
            <a:pPr marL="118872" indent="0">
              <a:buNone/>
            </a:pPr>
            <a:r>
              <a:rPr lang="en-US" sz="2800" dirty="0"/>
              <a:t>Marx : benefits society, disadvantage </a:t>
            </a:r>
            <a:r>
              <a:rPr lang="en-US" sz="2800"/>
              <a:t>for individual?</a:t>
            </a:r>
            <a:endParaRPr lang="en-US" sz="2800" dirty="0"/>
          </a:p>
          <a:p>
            <a:endParaRPr lang="en-US" sz="2800" dirty="0"/>
          </a:p>
          <a:p>
            <a:endParaRPr lang="en-US" sz="2800" dirty="0"/>
          </a:p>
          <a:p>
            <a:pPr marL="118872" indent="0">
              <a:buNone/>
            </a:pPr>
            <a:endParaRPr lang="en-GB" sz="2200" b="1" dirty="0"/>
          </a:p>
        </p:txBody>
      </p:sp>
    </p:spTree>
    <p:extLst>
      <p:ext uri="{BB962C8B-B14F-4D97-AF65-F5344CB8AC3E}">
        <p14:creationId xmlns:p14="http://schemas.microsoft.com/office/powerpoint/2010/main" val="1990562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Ritual roles?</a:t>
            </a:r>
          </a:p>
        </p:txBody>
      </p:sp>
      <p:sp>
        <p:nvSpPr>
          <p:cNvPr id="3" name="Content Placeholder 2"/>
          <p:cNvSpPr>
            <a:spLocks noGrp="1"/>
          </p:cNvSpPr>
          <p:nvPr>
            <p:ph idx="1"/>
          </p:nvPr>
        </p:nvSpPr>
        <p:spPr>
          <a:xfrm>
            <a:off x="179512" y="1484784"/>
            <a:ext cx="8507288" cy="4824535"/>
          </a:xfrm>
        </p:spPr>
        <p:txBody>
          <a:bodyPr>
            <a:normAutofit lnSpcReduction="10000"/>
          </a:bodyPr>
          <a:lstStyle/>
          <a:p>
            <a:r>
              <a:rPr lang="en-US" sz="2800" dirty="0"/>
              <a:t>Social cohesion</a:t>
            </a:r>
          </a:p>
          <a:p>
            <a:r>
              <a:rPr lang="en-US" sz="2800" dirty="0"/>
              <a:t>Personal and communal transformation</a:t>
            </a:r>
          </a:p>
          <a:p>
            <a:r>
              <a:rPr lang="en-US" sz="2800" dirty="0"/>
              <a:t>Communicative purposes</a:t>
            </a:r>
          </a:p>
          <a:p>
            <a:r>
              <a:rPr lang="en-US" sz="2800" dirty="0"/>
              <a:t>Has action and purpose</a:t>
            </a:r>
          </a:p>
          <a:p>
            <a:r>
              <a:rPr lang="en-US" sz="2800" dirty="0"/>
              <a:t>Corelated with faith and religion</a:t>
            </a:r>
          </a:p>
          <a:p>
            <a:r>
              <a:rPr lang="en-US" sz="2800" dirty="0"/>
              <a:t>Maintains social structure</a:t>
            </a:r>
          </a:p>
          <a:p>
            <a:r>
              <a:rPr lang="en-US" sz="2800" dirty="0"/>
              <a:t>Offers coping mechanisms and corrective measures</a:t>
            </a:r>
          </a:p>
          <a:p>
            <a:endParaRPr lang="en-US" sz="2800" dirty="0"/>
          </a:p>
          <a:p>
            <a:endParaRPr lang="en-US" sz="2800" dirty="0"/>
          </a:p>
          <a:p>
            <a:pPr marL="118872" indent="0">
              <a:buNone/>
            </a:pPr>
            <a:r>
              <a:rPr lang="en-US" dirty="0"/>
              <a:t>David </a:t>
            </a:r>
            <a:r>
              <a:rPr lang="en-US" dirty="0" err="1"/>
              <a:t>Kertzer</a:t>
            </a:r>
            <a:r>
              <a:rPr lang="en-US" dirty="0"/>
              <a:t> defines ritual as ‘action wrapped in a web of symbolism’ (1988: 9).</a:t>
            </a:r>
            <a:endParaRPr lang="en-US" sz="2800" dirty="0"/>
          </a:p>
          <a:p>
            <a:pPr marL="118872" indent="0">
              <a:buNone/>
            </a:pPr>
            <a:endParaRPr lang="en-GB" sz="2200" b="1" dirty="0"/>
          </a:p>
        </p:txBody>
      </p:sp>
    </p:spTree>
    <p:extLst>
      <p:ext uri="{BB962C8B-B14F-4D97-AF65-F5344CB8AC3E}">
        <p14:creationId xmlns:p14="http://schemas.microsoft.com/office/powerpoint/2010/main" val="20986268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Ritual roles?</a:t>
            </a:r>
          </a:p>
        </p:txBody>
      </p:sp>
      <p:sp>
        <p:nvSpPr>
          <p:cNvPr id="3" name="Content Placeholder 2"/>
          <p:cNvSpPr>
            <a:spLocks noGrp="1"/>
          </p:cNvSpPr>
          <p:nvPr>
            <p:ph idx="1"/>
          </p:nvPr>
        </p:nvSpPr>
        <p:spPr>
          <a:xfrm>
            <a:off x="179512" y="1484784"/>
            <a:ext cx="8507288" cy="4824535"/>
          </a:xfrm>
        </p:spPr>
        <p:txBody>
          <a:bodyPr>
            <a:normAutofit/>
          </a:bodyPr>
          <a:lstStyle/>
          <a:p>
            <a:r>
              <a:rPr lang="en-US" dirty="0"/>
              <a:t>Ritual is clearly not a fact of nature but a concept, and definitions of concepts should be operational; the merits of any particular formula will depend upon how the concept is being used.</a:t>
            </a:r>
          </a:p>
          <a:p>
            <a:r>
              <a:rPr lang="en-US" dirty="0"/>
              <a:t>It is symbolic, performative, transformative and meaningful. </a:t>
            </a:r>
          </a:p>
        </p:txBody>
      </p:sp>
    </p:spTree>
    <p:extLst>
      <p:ext uri="{BB962C8B-B14F-4D97-AF65-F5344CB8AC3E}">
        <p14:creationId xmlns:p14="http://schemas.microsoft.com/office/powerpoint/2010/main" val="16893290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GB" dirty="0">
                <a:hlinkClick r:id="rId2"/>
              </a:rPr>
              <a:t>https://www.youtube.com/watch?v=OoABbB7KhUM&amp;list=PLDbSvEZka6GErWn_U7T8sJAF-5SSvdkzg&amp;index=3</a:t>
            </a:r>
            <a:endParaRPr lang="en-GB" dirty="0"/>
          </a:p>
          <a:p>
            <a:endParaRPr lang="en-GB" dirty="0">
              <a:hlinkClick r:id="rId3"/>
            </a:endParaRPr>
          </a:p>
          <a:p>
            <a:endParaRPr lang="en-GB" dirty="0"/>
          </a:p>
        </p:txBody>
      </p:sp>
      <p:pic>
        <p:nvPicPr>
          <p:cNvPr id="1026" name="Picture 2" descr="Image result for bull riding">
            <a:extLst>
              <a:ext uri="{FF2B5EF4-FFF2-40B4-BE49-F238E27FC236}">
                <a16:creationId xmlns:a16="http://schemas.microsoft.com/office/drawing/2014/main" id="{735DFAA0-D4B4-42AD-9A75-DB54647ECB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3645024"/>
            <a:ext cx="3742928" cy="2545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04334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err="1"/>
              <a:t>Massai</a:t>
            </a:r>
            <a:r>
              <a:rPr lang="en-GB" dirty="0"/>
              <a:t> Moran initiation to manhood</a:t>
            </a:r>
          </a:p>
        </p:txBody>
      </p:sp>
      <p:sp>
        <p:nvSpPr>
          <p:cNvPr id="5" name="Subtitle 4"/>
          <p:cNvSpPr>
            <a:spLocks noGrp="1"/>
          </p:cNvSpPr>
          <p:nvPr>
            <p:ph type="subTitle" idx="1"/>
          </p:nvPr>
        </p:nvSpPr>
        <p:spPr/>
        <p:txBody>
          <a:bodyPr/>
          <a:lstStyle/>
          <a:p>
            <a:endParaRPr lang="en-GB" dirty="0">
              <a:hlinkClick r:id="rId2"/>
            </a:endParaRPr>
          </a:p>
          <a:p>
            <a:r>
              <a:rPr lang="en-GB" dirty="0">
                <a:hlinkClick r:id="rId2"/>
              </a:rPr>
              <a:t>https://www.youtube.com/watch?v=X8WTJ-r2cnQ&amp;t=98s</a:t>
            </a:r>
            <a:endParaRPr lang="en-GB" dirty="0"/>
          </a:p>
          <a:p>
            <a:endParaRPr lang="en-GB" dirty="0"/>
          </a:p>
        </p:txBody>
      </p:sp>
      <p:pic>
        <p:nvPicPr>
          <p:cNvPr id="41986" name="Picture 2" descr="http://upload.wikimedia.org/wikipedia/commons/thumb/9/99/Maasai_tribe.jpg/380px-Maasai_tribe.jpg">
            <a:hlinkClick r:id="rId3"/>
          </p:cNvPr>
          <p:cNvPicPr>
            <a:picLocks noChangeAspect="1" noChangeArrowheads="1"/>
          </p:cNvPicPr>
          <p:nvPr/>
        </p:nvPicPr>
        <p:blipFill>
          <a:blip r:embed="rId4" cstate="screen"/>
          <a:srcRect/>
          <a:stretch>
            <a:fillRect/>
          </a:stretch>
        </p:blipFill>
        <p:spPr bwMode="auto">
          <a:xfrm>
            <a:off x="5436096" y="4221088"/>
            <a:ext cx="2793803" cy="2088000"/>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Massai</a:t>
            </a:r>
            <a:r>
              <a:rPr lang="en-GB" dirty="0"/>
              <a:t> location</a:t>
            </a:r>
          </a:p>
        </p:txBody>
      </p:sp>
      <p:sp>
        <p:nvSpPr>
          <p:cNvPr id="3" name="Content Placeholder 2"/>
          <p:cNvSpPr>
            <a:spLocks noGrp="1"/>
          </p:cNvSpPr>
          <p:nvPr>
            <p:ph idx="1"/>
          </p:nvPr>
        </p:nvSpPr>
        <p:spPr/>
        <p:txBody>
          <a:bodyPr/>
          <a:lstStyle/>
          <a:p>
            <a:r>
              <a:rPr lang="en-GB" dirty="0"/>
              <a:t>Straddles Kenya and Tanzania</a:t>
            </a:r>
          </a:p>
          <a:p>
            <a:r>
              <a:rPr lang="en-GB" dirty="0"/>
              <a:t>13 sections</a:t>
            </a:r>
          </a:p>
          <a:p>
            <a:r>
              <a:rPr lang="en-GB" dirty="0"/>
              <a:t>Economy</a:t>
            </a:r>
          </a:p>
          <a:p>
            <a:pPr>
              <a:buNone/>
            </a:pPr>
            <a:r>
              <a:rPr lang="en-GB" dirty="0"/>
              <a:t> – cattle and</a:t>
            </a:r>
          </a:p>
          <a:p>
            <a:pPr>
              <a:buNone/>
            </a:pPr>
            <a:r>
              <a:rPr lang="en-GB" dirty="0"/>
              <a:t>	 beads</a:t>
            </a:r>
          </a:p>
        </p:txBody>
      </p:sp>
      <p:pic>
        <p:nvPicPr>
          <p:cNvPr id="4100" name="Picture 4" descr="http://www.pliafrica.org/img/maps/map_maasai.gif"/>
          <p:cNvPicPr>
            <a:picLocks noChangeAspect="1" noChangeArrowheads="1"/>
          </p:cNvPicPr>
          <p:nvPr/>
        </p:nvPicPr>
        <p:blipFill>
          <a:blip r:embed="rId2" cstate="screen"/>
          <a:srcRect/>
          <a:stretch>
            <a:fillRect/>
          </a:stretch>
        </p:blipFill>
        <p:spPr bwMode="auto">
          <a:xfrm>
            <a:off x="6372200" y="2857078"/>
            <a:ext cx="2343150" cy="3524250"/>
          </a:xfrm>
          <a:prstGeom prst="rect">
            <a:avLst/>
          </a:prstGeom>
          <a:noFill/>
        </p:spPr>
      </p:pic>
      <p:pic>
        <p:nvPicPr>
          <p:cNvPr id="4102" name="Picture 6" descr="http://www.munoz-group.net/pics/map_africa.jpg"/>
          <p:cNvPicPr>
            <a:picLocks noChangeAspect="1" noChangeArrowheads="1"/>
          </p:cNvPicPr>
          <p:nvPr/>
        </p:nvPicPr>
        <p:blipFill>
          <a:blip r:embed="rId3" cstate="screen"/>
          <a:srcRect/>
          <a:stretch>
            <a:fillRect/>
          </a:stretch>
        </p:blipFill>
        <p:spPr bwMode="auto">
          <a:xfrm>
            <a:off x="2785467" y="2857078"/>
            <a:ext cx="3514725" cy="352425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p:spPr>
      </p:pic>
      <p:sp>
        <p:nvSpPr>
          <p:cNvPr id="7" name="Oval 6"/>
          <p:cNvSpPr/>
          <p:nvPr/>
        </p:nvSpPr>
        <p:spPr>
          <a:xfrm>
            <a:off x="5148064" y="4581128"/>
            <a:ext cx="360040" cy="36004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Religious beliefs</a:t>
            </a:r>
          </a:p>
        </p:txBody>
      </p:sp>
      <p:sp>
        <p:nvSpPr>
          <p:cNvPr id="3" name="Content Placeholder 2"/>
          <p:cNvSpPr>
            <a:spLocks noGrp="1"/>
          </p:cNvSpPr>
          <p:nvPr>
            <p:ph idx="1"/>
          </p:nvPr>
        </p:nvSpPr>
        <p:spPr/>
        <p:txBody>
          <a:bodyPr/>
          <a:lstStyle/>
          <a:p>
            <a:r>
              <a:rPr lang="en-GB" dirty="0"/>
              <a:t>Female god – </a:t>
            </a:r>
            <a:r>
              <a:rPr lang="en-GB" i="1" dirty="0"/>
              <a:t>Eng-</a:t>
            </a:r>
            <a:r>
              <a:rPr lang="en-GB" i="1" dirty="0" err="1"/>
              <a:t>ai</a:t>
            </a:r>
            <a:endParaRPr lang="en-GB" i="1" dirty="0"/>
          </a:p>
          <a:p>
            <a:r>
              <a:rPr lang="en-GB" dirty="0"/>
              <a:t>Rain is god</a:t>
            </a:r>
          </a:p>
          <a:p>
            <a:r>
              <a:rPr lang="en-GB" i="1" dirty="0" err="1"/>
              <a:t>Loibons</a:t>
            </a:r>
            <a:r>
              <a:rPr lang="en-GB" dirty="0"/>
              <a:t> are spiritual leaders (male) who </a:t>
            </a:r>
            <a:r>
              <a:rPr lang="en-GB" dirty="0" err="1"/>
              <a:t>divinate</a:t>
            </a:r>
            <a:r>
              <a:rPr lang="en-GB" dirty="0"/>
              <a:t> and heal</a:t>
            </a:r>
          </a:p>
          <a:p>
            <a:r>
              <a:rPr lang="en-GB" dirty="0"/>
              <a:t>Sacrifices are used to get results</a:t>
            </a:r>
          </a:p>
        </p:txBody>
      </p:sp>
      <p:pic>
        <p:nvPicPr>
          <p:cNvPr id="43012" name="Picture 4" descr="http://www.pliafrica.org/img/people/tribe003.jpg"/>
          <p:cNvPicPr>
            <a:picLocks noChangeAspect="1" noChangeArrowheads="1"/>
          </p:cNvPicPr>
          <p:nvPr/>
        </p:nvPicPr>
        <p:blipFill>
          <a:blip r:embed="rId2" cstate="screen"/>
          <a:srcRect/>
          <a:stretch>
            <a:fillRect/>
          </a:stretch>
        </p:blipFill>
        <p:spPr bwMode="auto">
          <a:xfrm>
            <a:off x="6012160" y="4581128"/>
            <a:ext cx="2286000" cy="1771650"/>
          </a:xfrm>
          <a:prstGeom prst="rect">
            <a:avLst/>
          </a:prstGeo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Boy – man via </a:t>
            </a:r>
            <a:r>
              <a:rPr lang="en-GB" i="1" dirty="0" err="1"/>
              <a:t>Moranhood</a:t>
            </a:r>
            <a:endParaRPr lang="en-GB" i="1" dirty="0"/>
          </a:p>
        </p:txBody>
      </p:sp>
      <p:sp>
        <p:nvSpPr>
          <p:cNvPr id="3" name="Content Placeholder 2"/>
          <p:cNvSpPr>
            <a:spLocks noGrp="1"/>
          </p:cNvSpPr>
          <p:nvPr>
            <p:ph idx="1"/>
          </p:nvPr>
        </p:nvSpPr>
        <p:spPr/>
        <p:txBody>
          <a:bodyPr/>
          <a:lstStyle/>
          <a:p>
            <a:r>
              <a:rPr lang="en-GB" dirty="0"/>
              <a:t>After circumcision boys leave the community to live in the forest with other animals</a:t>
            </a:r>
          </a:p>
          <a:p>
            <a:r>
              <a:rPr lang="en-GB" dirty="0"/>
              <a:t>This lasts for 7 years</a:t>
            </a:r>
          </a:p>
          <a:p>
            <a:r>
              <a:rPr lang="en-GB" dirty="0"/>
              <a:t>Must stay together to learn</a:t>
            </a:r>
          </a:p>
          <a:p>
            <a:pPr lvl="1"/>
            <a:r>
              <a:rPr lang="en-GB" dirty="0"/>
              <a:t>Hunting skills</a:t>
            </a:r>
          </a:p>
          <a:p>
            <a:pPr lvl="1"/>
            <a:r>
              <a:rPr lang="en-GB" dirty="0"/>
              <a:t>Defence</a:t>
            </a:r>
          </a:p>
          <a:p>
            <a:pPr lvl="1"/>
            <a:r>
              <a:rPr lang="en-GB" dirty="0"/>
              <a:t>Night travel</a:t>
            </a:r>
          </a:p>
        </p:txBody>
      </p:sp>
      <p:pic>
        <p:nvPicPr>
          <p:cNvPr id="4" name="Picture 2" descr="http://images.world66.com/ma/ss/ai/massai_dance_galleryfull"/>
          <p:cNvPicPr>
            <a:picLocks noChangeAspect="1" noChangeArrowheads="1"/>
          </p:cNvPicPr>
          <p:nvPr/>
        </p:nvPicPr>
        <p:blipFill>
          <a:blip r:embed="rId2" cstate="screen"/>
          <a:srcRect/>
          <a:stretch>
            <a:fillRect/>
          </a:stretch>
        </p:blipFill>
        <p:spPr bwMode="auto">
          <a:xfrm>
            <a:off x="6228184" y="2996952"/>
            <a:ext cx="2533650" cy="3524250"/>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Eunoto</a:t>
            </a:r>
            <a:r>
              <a:rPr lang="en-GB" dirty="0"/>
              <a:t> ceremony</a:t>
            </a:r>
          </a:p>
        </p:txBody>
      </p:sp>
      <p:sp>
        <p:nvSpPr>
          <p:cNvPr id="3" name="Content Placeholder 2"/>
          <p:cNvSpPr>
            <a:spLocks noGrp="1"/>
          </p:cNvSpPr>
          <p:nvPr>
            <p:ph idx="1"/>
          </p:nvPr>
        </p:nvSpPr>
        <p:spPr/>
        <p:txBody>
          <a:bodyPr/>
          <a:lstStyle/>
          <a:p>
            <a:endParaRPr lang="en-GB" dirty="0"/>
          </a:p>
          <a:p>
            <a:endParaRPr lang="en-GB" dirty="0"/>
          </a:p>
          <a:p>
            <a:r>
              <a:rPr lang="en-GB" dirty="0"/>
              <a:t>Reintegration of </a:t>
            </a:r>
            <a:r>
              <a:rPr lang="en-GB" i="1" dirty="0"/>
              <a:t>Moran</a:t>
            </a:r>
            <a:r>
              <a:rPr lang="en-GB" dirty="0"/>
              <a:t> into society</a:t>
            </a:r>
          </a:p>
          <a:p>
            <a:r>
              <a:rPr lang="en-GB" dirty="0"/>
              <a:t>Takes a number of days</a:t>
            </a:r>
          </a:p>
          <a:p>
            <a:pPr lvl="1"/>
            <a:r>
              <a:rPr lang="en-GB" dirty="0"/>
              <a:t>2 days parading</a:t>
            </a:r>
          </a:p>
          <a:p>
            <a:pPr lvl="1"/>
            <a:r>
              <a:rPr lang="en-GB" dirty="0"/>
              <a:t>1</a:t>
            </a:r>
            <a:r>
              <a:rPr lang="en-GB" baseline="30000" dirty="0"/>
              <a:t>st</a:t>
            </a:r>
            <a:r>
              <a:rPr lang="en-GB" dirty="0"/>
              <a:t> white day – first men are shaved </a:t>
            </a:r>
          </a:p>
          <a:p>
            <a:pPr lvl="1"/>
            <a:r>
              <a:rPr lang="en-GB" dirty="0"/>
              <a:t>Back to forest to slaughter a cow with elders</a:t>
            </a:r>
          </a:p>
        </p:txBody>
      </p:sp>
      <p:pic>
        <p:nvPicPr>
          <p:cNvPr id="45058" name="Picture 2" descr="http://www.1arkamilmago.com/images/eunoto.jpg"/>
          <p:cNvPicPr>
            <a:picLocks noChangeAspect="1" noChangeArrowheads="1"/>
          </p:cNvPicPr>
          <p:nvPr/>
        </p:nvPicPr>
        <p:blipFill>
          <a:blip r:embed="rId2" cstate="screen"/>
          <a:srcRect/>
          <a:stretch>
            <a:fillRect/>
          </a:stretch>
        </p:blipFill>
        <p:spPr bwMode="auto">
          <a:xfrm>
            <a:off x="6948264" y="188640"/>
            <a:ext cx="1761830" cy="3024336"/>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23">
      <a:dk1>
        <a:srgbClr val="FFFFFF"/>
      </a:dk1>
      <a:lt1>
        <a:srgbClr val="141415"/>
      </a:lt1>
      <a:dk2>
        <a:srgbClr val="340000"/>
      </a:dk2>
      <a:lt2>
        <a:srgbClr val="FFC000"/>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3176</TotalTime>
  <Words>1487</Words>
  <Application>Microsoft Office PowerPoint</Application>
  <PresentationFormat>On-screen Show (4:3)</PresentationFormat>
  <Paragraphs>249</Paragraphs>
  <Slides>40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Corbel</vt:lpstr>
      <vt:lpstr>Wingdings</vt:lpstr>
      <vt:lpstr>Wingdings 2</vt:lpstr>
      <vt:lpstr>Wingdings 3</vt:lpstr>
      <vt:lpstr>Module</vt:lpstr>
      <vt:lpstr>Rituals and Rites of Passage</vt:lpstr>
      <vt:lpstr>Things to think about…</vt:lpstr>
      <vt:lpstr>Small Group Activity </vt:lpstr>
      <vt:lpstr>Ceremonies: A social solution to change</vt:lpstr>
      <vt:lpstr>Ceremonies/rituals</vt:lpstr>
      <vt:lpstr>Performing rituals – why?</vt:lpstr>
      <vt:lpstr>Rituals and life-stages</vt:lpstr>
      <vt:lpstr>Anthony Giddens</vt:lpstr>
      <vt:lpstr>Giddens on the roots of rituals</vt:lpstr>
      <vt:lpstr>Giddens on the roots of rituals</vt:lpstr>
      <vt:lpstr>Rites of passage  doorway to new identity</vt:lpstr>
      <vt:lpstr>Rites of passage structure</vt:lpstr>
      <vt:lpstr>Rites of passage structure</vt:lpstr>
      <vt:lpstr>Rites of passage structure</vt:lpstr>
      <vt:lpstr>Wedding</vt:lpstr>
      <vt:lpstr>Circumcision </vt:lpstr>
      <vt:lpstr>Tattoo </vt:lpstr>
      <vt:lpstr>Terrorism: A ritual?</vt:lpstr>
      <vt:lpstr>Group activity</vt:lpstr>
      <vt:lpstr>Extreme forms of rituals</vt:lpstr>
      <vt:lpstr>Extreme forms of rituals</vt:lpstr>
      <vt:lpstr>Extreme forms of rituals</vt:lpstr>
      <vt:lpstr>Extreme forms of rituals</vt:lpstr>
      <vt:lpstr>Extreme forms of rituals</vt:lpstr>
      <vt:lpstr>Why is structuring change important to societies?</vt:lpstr>
      <vt:lpstr>Victor and Edith Turner</vt:lpstr>
      <vt:lpstr>Victor and Edith Turner</vt:lpstr>
      <vt:lpstr>Communitas =</vt:lpstr>
      <vt:lpstr>Durkheim</vt:lpstr>
      <vt:lpstr>Durkheim- Collective effervescence</vt:lpstr>
      <vt:lpstr>Edmund Leach</vt:lpstr>
      <vt:lpstr>Radcliffe-Brown</vt:lpstr>
      <vt:lpstr>Ritual roles?</vt:lpstr>
      <vt:lpstr>Ritual roles?</vt:lpstr>
      <vt:lpstr>PowerPoint Presentation</vt:lpstr>
      <vt:lpstr>Massai Moran initiation to manhood</vt:lpstr>
      <vt:lpstr>Massai location</vt:lpstr>
      <vt:lpstr>Religious beliefs</vt:lpstr>
      <vt:lpstr>Boy – man via Moranhood</vt:lpstr>
      <vt:lpstr>Eunoto ceremony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Negotiating change</dc:title>
  <dc:creator>sa025</dc:creator>
  <cp:lastModifiedBy>sneha roy</cp:lastModifiedBy>
  <cp:revision>104</cp:revision>
  <dcterms:created xsi:type="dcterms:W3CDTF">2017-02-23T13:32:26Z</dcterms:created>
  <dcterms:modified xsi:type="dcterms:W3CDTF">2020-02-28T13:15:49Z</dcterms:modified>
</cp:coreProperties>
</file>