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793" r:id="rId3"/>
    <p:sldId id="810" r:id="rId4"/>
    <p:sldId id="812" r:id="rId5"/>
    <p:sldId id="817" r:id="rId6"/>
    <p:sldId id="834" r:id="rId7"/>
    <p:sldId id="811" r:id="rId8"/>
    <p:sldId id="302" r:id="rId9"/>
    <p:sldId id="815" r:id="rId10"/>
    <p:sldId id="266" r:id="rId11"/>
    <p:sldId id="803" r:id="rId12"/>
    <p:sldId id="818" r:id="rId13"/>
    <p:sldId id="799" r:id="rId14"/>
    <p:sldId id="832" r:id="rId15"/>
    <p:sldId id="820" r:id="rId16"/>
    <p:sldId id="336" r:id="rId17"/>
    <p:sldId id="821" r:id="rId18"/>
    <p:sldId id="823" r:id="rId19"/>
    <p:sldId id="824" r:id="rId20"/>
    <p:sldId id="826" r:id="rId21"/>
    <p:sldId id="833" r:id="rId22"/>
    <p:sldId id="828" r:id="rId23"/>
    <p:sldId id="830" r:id="rId24"/>
    <p:sldId id="831" r:id="rId25"/>
    <p:sldId id="825" r:id="rId26"/>
    <p:sldId id="317" r:id="rId27"/>
    <p:sldId id="333" r:id="rId28"/>
    <p:sldId id="80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95" autoAdjust="0"/>
    <p:restoredTop sz="86364" autoAdjust="0"/>
  </p:normalViewPr>
  <p:slideViewPr>
    <p:cSldViewPr snapToGrid="0">
      <p:cViewPr varScale="1">
        <p:scale>
          <a:sx n="89" d="100"/>
          <a:sy n="89" d="100"/>
        </p:scale>
        <p:origin x="60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9BAEC8-932F-4D15-9A12-CA28681F4F3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676B108-555F-4030-98AC-16D51C0B4512}">
      <dgm:prSet/>
      <dgm:spPr/>
      <dgm:t>
        <a:bodyPr/>
        <a:lstStyle/>
        <a:p>
          <a:r>
            <a:rPr lang="en-GB"/>
            <a:t>Working in pairs or small groups, select and organisation you are familiar with.</a:t>
          </a:r>
          <a:endParaRPr lang="en-US"/>
        </a:p>
      </dgm:t>
    </dgm:pt>
    <dgm:pt modelId="{1C400A22-6C74-4831-B489-B67D45787B09}" type="parTrans" cxnId="{8AB82744-3F0B-472B-877A-2462CF52FB1F}">
      <dgm:prSet/>
      <dgm:spPr/>
      <dgm:t>
        <a:bodyPr/>
        <a:lstStyle/>
        <a:p>
          <a:endParaRPr lang="en-US"/>
        </a:p>
      </dgm:t>
    </dgm:pt>
    <dgm:pt modelId="{38F9A14D-92C6-492C-9791-2836D93BE1FA}" type="sibTrans" cxnId="{8AB82744-3F0B-472B-877A-2462CF52FB1F}">
      <dgm:prSet/>
      <dgm:spPr/>
      <dgm:t>
        <a:bodyPr/>
        <a:lstStyle/>
        <a:p>
          <a:endParaRPr lang="en-US"/>
        </a:p>
      </dgm:t>
    </dgm:pt>
    <dgm:pt modelId="{9229F690-A883-41FD-BAA8-1114C8CAFAB6}">
      <dgm:prSet/>
      <dgm:spPr/>
      <dgm:t>
        <a:bodyPr/>
        <a:lstStyle/>
        <a:p>
          <a:r>
            <a:rPr lang="en-GB" dirty="0"/>
            <a:t>List as many different aspects of company ethical behaviour that you can.</a:t>
          </a:r>
          <a:endParaRPr lang="en-US" dirty="0"/>
        </a:p>
      </dgm:t>
    </dgm:pt>
    <dgm:pt modelId="{255317AD-E9C5-4DFD-8B00-3D7F405B8AC2}" type="parTrans" cxnId="{5142C06B-2612-4E3D-BAFC-DF5B10160BA8}">
      <dgm:prSet/>
      <dgm:spPr/>
      <dgm:t>
        <a:bodyPr/>
        <a:lstStyle/>
        <a:p>
          <a:endParaRPr lang="en-US"/>
        </a:p>
      </dgm:t>
    </dgm:pt>
    <dgm:pt modelId="{F8F9EB02-746A-4110-810D-A4DC12228F9D}" type="sibTrans" cxnId="{5142C06B-2612-4E3D-BAFC-DF5B10160BA8}">
      <dgm:prSet/>
      <dgm:spPr/>
      <dgm:t>
        <a:bodyPr/>
        <a:lstStyle/>
        <a:p>
          <a:endParaRPr lang="en-US"/>
        </a:p>
      </dgm:t>
    </dgm:pt>
    <dgm:pt modelId="{004AD588-6AEE-474C-B34A-0E121F0D6CB0}">
      <dgm:prSet/>
      <dgm:spPr/>
      <dgm:t>
        <a:bodyPr/>
        <a:lstStyle/>
        <a:p>
          <a:r>
            <a:rPr lang="en-GB" dirty="0"/>
            <a:t>Which aspects do you think are most important for customer retention and loyalty?  Why?</a:t>
          </a:r>
          <a:endParaRPr lang="en-US" dirty="0"/>
        </a:p>
      </dgm:t>
    </dgm:pt>
    <dgm:pt modelId="{5206162F-046F-4955-9240-08CD6B5E38B8}" type="parTrans" cxnId="{435C7130-4494-44B1-8F6F-98B057F4FD47}">
      <dgm:prSet/>
      <dgm:spPr/>
      <dgm:t>
        <a:bodyPr/>
        <a:lstStyle/>
        <a:p>
          <a:endParaRPr lang="en-US"/>
        </a:p>
      </dgm:t>
    </dgm:pt>
    <dgm:pt modelId="{BA4B6185-7E8D-4EB4-B5FB-B1BDD3E633B7}" type="sibTrans" cxnId="{435C7130-4494-44B1-8F6F-98B057F4FD47}">
      <dgm:prSet/>
      <dgm:spPr/>
      <dgm:t>
        <a:bodyPr/>
        <a:lstStyle/>
        <a:p>
          <a:endParaRPr lang="en-US"/>
        </a:p>
      </dgm:t>
    </dgm:pt>
    <dgm:pt modelId="{EF57F1DF-4C31-441E-B9C1-191569FD58EA}" type="pres">
      <dgm:prSet presAssocID="{609BAEC8-932F-4D15-9A12-CA28681F4F3C}" presName="linear" presStyleCnt="0">
        <dgm:presLayoutVars>
          <dgm:animLvl val="lvl"/>
          <dgm:resizeHandles val="exact"/>
        </dgm:presLayoutVars>
      </dgm:prSet>
      <dgm:spPr/>
    </dgm:pt>
    <dgm:pt modelId="{D761392D-94DF-4DEC-B648-72ED9782D06C}" type="pres">
      <dgm:prSet presAssocID="{1676B108-555F-4030-98AC-16D51C0B4512}" presName="parentText" presStyleLbl="node1" presStyleIdx="0" presStyleCnt="3">
        <dgm:presLayoutVars>
          <dgm:chMax val="0"/>
          <dgm:bulletEnabled val="1"/>
        </dgm:presLayoutVars>
      </dgm:prSet>
      <dgm:spPr/>
    </dgm:pt>
    <dgm:pt modelId="{5EFE936F-A979-4707-8ECD-D910D4543706}" type="pres">
      <dgm:prSet presAssocID="{38F9A14D-92C6-492C-9791-2836D93BE1FA}" presName="spacer" presStyleCnt="0"/>
      <dgm:spPr/>
    </dgm:pt>
    <dgm:pt modelId="{8189E5DF-A238-4CDA-88E8-8ADCCB873C90}" type="pres">
      <dgm:prSet presAssocID="{9229F690-A883-41FD-BAA8-1114C8CAFAB6}" presName="parentText" presStyleLbl="node1" presStyleIdx="1" presStyleCnt="3">
        <dgm:presLayoutVars>
          <dgm:chMax val="0"/>
          <dgm:bulletEnabled val="1"/>
        </dgm:presLayoutVars>
      </dgm:prSet>
      <dgm:spPr/>
    </dgm:pt>
    <dgm:pt modelId="{ABF26F00-36E8-4FD6-8EA5-7DD5EC2F9566}" type="pres">
      <dgm:prSet presAssocID="{F8F9EB02-746A-4110-810D-A4DC12228F9D}" presName="spacer" presStyleCnt="0"/>
      <dgm:spPr/>
    </dgm:pt>
    <dgm:pt modelId="{8C6FB25A-B60A-4DA2-9A13-DAE96A7BB91B}" type="pres">
      <dgm:prSet presAssocID="{004AD588-6AEE-474C-B34A-0E121F0D6CB0}" presName="parentText" presStyleLbl="node1" presStyleIdx="2" presStyleCnt="3">
        <dgm:presLayoutVars>
          <dgm:chMax val="0"/>
          <dgm:bulletEnabled val="1"/>
        </dgm:presLayoutVars>
      </dgm:prSet>
      <dgm:spPr/>
    </dgm:pt>
  </dgm:ptLst>
  <dgm:cxnLst>
    <dgm:cxn modelId="{50016322-FAA5-406C-B7C4-1FDAC139D274}" type="presOf" srcId="{9229F690-A883-41FD-BAA8-1114C8CAFAB6}" destId="{8189E5DF-A238-4CDA-88E8-8ADCCB873C90}" srcOrd="0" destOrd="0" presId="urn:microsoft.com/office/officeart/2005/8/layout/vList2"/>
    <dgm:cxn modelId="{435C7130-4494-44B1-8F6F-98B057F4FD47}" srcId="{609BAEC8-932F-4D15-9A12-CA28681F4F3C}" destId="{004AD588-6AEE-474C-B34A-0E121F0D6CB0}" srcOrd="2" destOrd="0" parTransId="{5206162F-046F-4955-9240-08CD6B5E38B8}" sibTransId="{BA4B6185-7E8D-4EB4-B5FB-B1BDD3E633B7}"/>
    <dgm:cxn modelId="{1B6F315F-C1F8-446A-9868-78C8EBA5A3C4}" type="presOf" srcId="{609BAEC8-932F-4D15-9A12-CA28681F4F3C}" destId="{EF57F1DF-4C31-441E-B9C1-191569FD58EA}" srcOrd="0" destOrd="0" presId="urn:microsoft.com/office/officeart/2005/8/layout/vList2"/>
    <dgm:cxn modelId="{8AB82744-3F0B-472B-877A-2462CF52FB1F}" srcId="{609BAEC8-932F-4D15-9A12-CA28681F4F3C}" destId="{1676B108-555F-4030-98AC-16D51C0B4512}" srcOrd="0" destOrd="0" parTransId="{1C400A22-6C74-4831-B489-B67D45787B09}" sibTransId="{38F9A14D-92C6-492C-9791-2836D93BE1FA}"/>
    <dgm:cxn modelId="{592D1F6A-60B9-4AF4-A3A3-916E4CBFEFC2}" type="presOf" srcId="{1676B108-555F-4030-98AC-16D51C0B4512}" destId="{D761392D-94DF-4DEC-B648-72ED9782D06C}" srcOrd="0" destOrd="0" presId="urn:microsoft.com/office/officeart/2005/8/layout/vList2"/>
    <dgm:cxn modelId="{5142C06B-2612-4E3D-BAFC-DF5B10160BA8}" srcId="{609BAEC8-932F-4D15-9A12-CA28681F4F3C}" destId="{9229F690-A883-41FD-BAA8-1114C8CAFAB6}" srcOrd="1" destOrd="0" parTransId="{255317AD-E9C5-4DFD-8B00-3D7F405B8AC2}" sibTransId="{F8F9EB02-746A-4110-810D-A4DC12228F9D}"/>
    <dgm:cxn modelId="{814241C7-5502-469C-86E1-14803EFD692A}" type="presOf" srcId="{004AD588-6AEE-474C-B34A-0E121F0D6CB0}" destId="{8C6FB25A-B60A-4DA2-9A13-DAE96A7BB91B}" srcOrd="0" destOrd="0" presId="urn:microsoft.com/office/officeart/2005/8/layout/vList2"/>
    <dgm:cxn modelId="{770C3B61-E78A-4543-BA25-AC4A60EB7763}" type="presParOf" srcId="{EF57F1DF-4C31-441E-B9C1-191569FD58EA}" destId="{D761392D-94DF-4DEC-B648-72ED9782D06C}" srcOrd="0" destOrd="0" presId="urn:microsoft.com/office/officeart/2005/8/layout/vList2"/>
    <dgm:cxn modelId="{3E465133-923A-48FC-97FF-F8A9194611EC}" type="presParOf" srcId="{EF57F1DF-4C31-441E-B9C1-191569FD58EA}" destId="{5EFE936F-A979-4707-8ECD-D910D4543706}" srcOrd="1" destOrd="0" presId="urn:microsoft.com/office/officeart/2005/8/layout/vList2"/>
    <dgm:cxn modelId="{C6D5F2F6-4BB8-4F4D-941A-F3A211520805}" type="presParOf" srcId="{EF57F1DF-4C31-441E-B9C1-191569FD58EA}" destId="{8189E5DF-A238-4CDA-88E8-8ADCCB873C90}" srcOrd="2" destOrd="0" presId="urn:microsoft.com/office/officeart/2005/8/layout/vList2"/>
    <dgm:cxn modelId="{7818CB1E-32C1-4300-B2DC-B6A70F8152A9}" type="presParOf" srcId="{EF57F1DF-4C31-441E-B9C1-191569FD58EA}" destId="{ABF26F00-36E8-4FD6-8EA5-7DD5EC2F9566}" srcOrd="3" destOrd="0" presId="urn:microsoft.com/office/officeart/2005/8/layout/vList2"/>
    <dgm:cxn modelId="{F383C8C7-730C-4116-A2D3-87EE11D95083}" type="presParOf" srcId="{EF57F1DF-4C31-441E-B9C1-191569FD58EA}" destId="{8C6FB25A-B60A-4DA2-9A13-DAE96A7BB91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417B69-1B3D-4172-9C70-2D6351D14C1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DF69966-1919-4F87-8B7A-E6B39F4117CB}">
      <dgm:prSet custT="1"/>
      <dgm:spPr/>
      <dgm:t>
        <a:bodyPr/>
        <a:lstStyle/>
        <a:p>
          <a:pPr>
            <a:lnSpc>
              <a:spcPct val="100000"/>
            </a:lnSpc>
            <a:defRPr cap="all"/>
          </a:pPr>
          <a:r>
            <a:rPr lang="en-GB" sz="2000" dirty="0"/>
            <a:t>Farming and animal welfare</a:t>
          </a:r>
          <a:endParaRPr lang="en-US" sz="2000" dirty="0"/>
        </a:p>
      </dgm:t>
    </dgm:pt>
    <dgm:pt modelId="{51258BCF-D200-43CC-857E-93E74888C746}" type="parTrans" cxnId="{A270640E-E4BE-46C6-97BF-3BD3E7F9C81A}">
      <dgm:prSet/>
      <dgm:spPr/>
      <dgm:t>
        <a:bodyPr/>
        <a:lstStyle/>
        <a:p>
          <a:endParaRPr lang="en-US"/>
        </a:p>
      </dgm:t>
    </dgm:pt>
    <dgm:pt modelId="{B57D8717-30E7-435F-989D-C24C3D6C113C}" type="sibTrans" cxnId="{A270640E-E4BE-46C6-97BF-3BD3E7F9C81A}">
      <dgm:prSet/>
      <dgm:spPr/>
      <dgm:t>
        <a:bodyPr/>
        <a:lstStyle/>
        <a:p>
          <a:endParaRPr lang="en-US"/>
        </a:p>
      </dgm:t>
    </dgm:pt>
    <dgm:pt modelId="{7C329C68-9CA4-4427-9891-E47252F40E1B}">
      <dgm:prSet custT="1"/>
      <dgm:spPr/>
      <dgm:t>
        <a:bodyPr/>
        <a:lstStyle/>
        <a:p>
          <a:pPr>
            <a:lnSpc>
              <a:spcPct val="100000"/>
            </a:lnSpc>
            <a:defRPr cap="all"/>
          </a:pPr>
          <a:r>
            <a:rPr lang="en-GB" sz="2000" dirty="0"/>
            <a:t>Carbon footprint</a:t>
          </a:r>
          <a:endParaRPr lang="en-US" sz="2000" dirty="0"/>
        </a:p>
      </dgm:t>
    </dgm:pt>
    <dgm:pt modelId="{8E0D2EDD-0BCC-4BD7-8C4F-202726CB3849}" type="parTrans" cxnId="{1BC21E11-8135-43B4-BF1E-EE4EA63AF272}">
      <dgm:prSet/>
      <dgm:spPr/>
      <dgm:t>
        <a:bodyPr/>
        <a:lstStyle/>
        <a:p>
          <a:endParaRPr lang="en-US"/>
        </a:p>
      </dgm:t>
    </dgm:pt>
    <dgm:pt modelId="{280A6A67-3E28-4CD1-ABBE-2C2805EAB7A1}" type="sibTrans" cxnId="{1BC21E11-8135-43B4-BF1E-EE4EA63AF272}">
      <dgm:prSet/>
      <dgm:spPr/>
      <dgm:t>
        <a:bodyPr/>
        <a:lstStyle/>
        <a:p>
          <a:endParaRPr lang="en-US"/>
        </a:p>
      </dgm:t>
    </dgm:pt>
    <dgm:pt modelId="{C0FCC75F-AF46-4073-98B3-73B6C480DE3B}">
      <dgm:prSet custT="1"/>
      <dgm:spPr/>
      <dgm:t>
        <a:bodyPr/>
        <a:lstStyle/>
        <a:p>
          <a:pPr>
            <a:lnSpc>
              <a:spcPct val="100000"/>
            </a:lnSpc>
            <a:defRPr cap="all"/>
          </a:pPr>
          <a:r>
            <a:rPr lang="en-GB" sz="2000" dirty="0"/>
            <a:t>Packaging</a:t>
          </a:r>
          <a:endParaRPr lang="en-US" sz="2000" dirty="0"/>
        </a:p>
      </dgm:t>
    </dgm:pt>
    <dgm:pt modelId="{36F9CC6C-DB3C-42F2-8FC1-714D5CD5E66F}" type="parTrans" cxnId="{0AC72688-9255-4C00-B296-26335F3E74D2}">
      <dgm:prSet/>
      <dgm:spPr/>
      <dgm:t>
        <a:bodyPr/>
        <a:lstStyle/>
        <a:p>
          <a:endParaRPr lang="en-US"/>
        </a:p>
      </dgm:t>
    </dgm:pt>
    <dgm:pt modelId="{C69815EB-C5EE-450F-A91F-CA0AC85DFEF8}" type="sibTrans" cxnId="{0AC72688-9255-4C00-B296-26335F3E74D2}">
      <dgm:prSet/>
      <dgm:spPr/>
      <dgm:t>
        <a:bodyPr/>
        <a:lstStyle/>
        <a:p>
          <a:endParaRPr lang="en-US"/>
        </a:p>
      </dgm:t>
    </dgm:pt>
    <dgm:pt modelId="{B00720D0-C5AC-4E9A-A0A4-496A7E3E2E7A}">
      <dgm:prSet custT="1"/>
      <dgm:spPr/>
      <dgm:t>
        <a:bodyPr/>
        <a:lstStyle/>
        <a:p>
          <a:pPr>
            <a:lnSpc>
              <a:spcPct val="100000"/>
            </a:lnSpc>
            <a:defRPr cap="all"/>
          </a:pPr>
          <a:r>
            <a:rPr lang="en-GB" sz="2000" dirty="0"/>
            <a:t>Human rights</a:t>
          </a:r>
          <a:endParaRPr lang="en-US" sz="2000" dirty="0"/>
        </a:p>
      </dgm:t>
    </dgm:pt>
    <dgm:pt modelId="{6C365E2A-E0CD-45D8-80CB-78361C688684}" type="parTrans" cxnId="{82BCD2D5-45ED-41B5-BDA0-F79C30E2383A}">
      <dgm:prSet/>
      <dgm:spPr/>
      <dgm:t>
        <a:bodyPr/>
        <a:lstStyle/>
        <a:p>
          <a:endParaRPr lang="en-US"/>
        </a:p>
      </dgm:t>
    </dgm:pt>
    <dgm:pt modelId="{FE78F4D1-08B3-45A7-AC8C-4C0BE2FF419F}" type="sibTrans" cxnId="{82BCD2D5-45ED-41B5-BDA0-F79C30E2383A}">
      <dgm:prSet/>
      <dgm:spPr/>
      <dgm:t>
        <a:bodyPr/>
        <a:lstStyle/>
        <a:p>
          <a:endParaRPr lang="en-US"/>
        </a:p>
      </dgm:t>
    </dgm:pt>
    <dgm:pt modelId="{99BE4FE2-C410-42DC-9A99-397DEA475548}">
      <dgm:prSet custT="1"/>
      <dgm:spPr/>
      <dgm:t>
        <a:bodyPr/>
        <a:lstStyle/>
        <a:p>
          <a:pPr>
            <a:lnSpc>
              <a:spcPct val="100000"/>
            </a:lnSpc>
            <a:defRPr cap="all"/>
          </a:pPr>
          <a:r>
            <a:rPr lang="en-GB" sz="2000" dirty="0"/>
            <a:t>Nature and the environment</a:t>
          </a:r>
          <a:endParaRPr lang="en-US" sz="2000" dirty="0"/>
        </a:p>
      </dgm:t>
    </dgm:pt>
    <dgm:pt modelId="{D9E53F72-FCFC-493C-9D95-6E6C54C868E1}" type="parTrans" cxnId="{AE9B1FE4-163F-47CD-B964-B081742B1BBA}">
      <dgm:prSet/>
      <dgm:spPr/>
      <dgm:t>
        <a:bodyPr/>
        <a:lstStyle/>
        <a:p>
          <a:endParaRPr lang="en-US"/>
        </a:p>
      </dgm:t>
    </dgm:pt>
    <dgm:pt modelId="{6831DBBC-0928-4727-B01A-3DEFB571071F}" type="sibTrans" cxnId="{AE9B1FE4-163F-47CD-B964-B081742B1BBA}">
      <dgm:prSet/>
      <dgm:spPr/>
      <dgm:t>
        <a:bodyPr/>
        <a:lstStyle/>
        <a:p>
          <a:endParaRPr lang="en-US"/>
        </a:p>
      </dgm:t>
    </dgm:pt>
    <dgm:pt modelId="{9508B965-E2A3-41B3-84AC-EEA4872C3C63}">
      <dgm:prSet custT="1"/>
      <dgm:spPr/>
      <dgm:t>
        <a:bodyPr/>
        <a:lstStyle/>
        <a:p>
          <a:pPr>
            <a:lnSpc>
              <a:spcPct val="100000"/>
            </a:lnSpc>
            <a:defRPr cap="all"/>
          </a:pPr>
          <a:r>
            <a:rPr lang="en-GB" sz="2000" dirty="0"/>
            <a:t>Food waste</a:t>
          </a:r>
          <a:endParaRPr lang="en-US" sz="2000" dirty="0"/>
        </a:p>
      </dgm:t>
    </dgm:pt>
    <dgm:pt modelId="{60E09134-09EB-4543-9B5D-8F5A8D58F989}" type="parTrans" cxnId="{EEB9EB50-FB2C-4200-8455-A921A1CE890A}">
      <dgm:prSet/>
      <dgm:spPr/>
      <dgm:t>
        <a:bodyPr/>
        <a:lstStyle/>
        <a:p>
          <a:endParaRPr lang="en-US"/>
        </a:p>
      </dgm:t>
    </dgm:pt>
    <dgm:pt modelId="{0A3A181B-F782-487E-998D-EDEE5DC03DD0}" type="sibTrans" cxnId="{EEB9EB50-FB2C-4200-8455-A921A1CE890A}">
      <dgm:prSet/>
      <dgm:spPr/>
      <dgm:t>
        <a:bodyPr/>
        <a:lstStyle/>
        <a:p>
          <a:endParaRPr lang="en-US"/>
        </a:p>
      </dgm:t>
    </dgm:pt>
    <dgm:pt modelId="{F014ED39-05D5-4B07-8652-D14F774648EF}" type="pres">
      <dgm:prSet presAssocID="{17417B69-1B3D-4172-9C70-2D6351D14C10}" presName="root" presStyleCnt="0">
        <dgm:presLayoutVars>
          <dgm:dir/>
          <dgm:resizeHandles val="exact"/>
        </dgm:presLayoutVars>
      </dgm:prSet>
      <dgm:spPr/>
    </dgm:pt>
    <dgm:pt modelId="{406D9FF1-B1B1-45AB-A161-9C5DD361D3D1}" type="pres">
      <dgm:prSet presAssocID="{2DF69966-1919-4F87-8B7A-E6B39F4117CB}" presName="compNode" presStyleCnt="0"/>
      <dgm:spPr/>
    </dgm:pt>
    <dgm:pt modelId="{0DF2E436-5DEC-4589-87B9-57DCA081F78D}" type="pres">
      <dgm:prSet presAssocID="{2DF69966-1919-4F87-8B7A-E6B39F4117CB}" presName="iconBgRect" presStyleLbl="bgShp" presStyleIdx="0" presStyleCnt="6"/>
      <dgm:spPr/>
    </dgm:pt>
    <dgm:pt modelId="{A4D9CD1C-4715-4F76-A0AA-D17B5D9A6031}" type="pres">
      <dgm:prSet presAssocID="{2DF69966-1919-4F87-8B7A-E6B39F4117C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w"/>
        </a:ext>
      </dgm:extLst>
    </dgm:pt>
    <dgm:pt modelId="{04A6B60C-91B1-44BB-82A8-A5BDACE34CCF}" type="pres">
      <dgm:prSet presAssocID="{2DF69966-1919-4F87-8B7A-E6B39F4117CB}" presName="spaceRect" presStyleCnt="0"/>
      <dgm:spPr/>
    </dgm:pt>
    <dgm:pt modelId="{5D614294-AAA4-4ADA-B2B3-06DFAA2EB673}" type="pres">
      <dgm:prSet presAssocID="{2DF69966-1919-4F87-8B7A-E6B39F4117CB}" presName="textRect" presStyleLbl="revTx" presStyleIdx="0" presStyleCnt="6">
        <dgm:presLayoutVars>
          <dgm:chMax val="1"/>
          <dgm:chPref val="1"/>
        </dgm:presLayoutVars>
      </dgm:prSet>
      <dgm:spPr/>
    </dgm:pt>
    <dgm:pt modelId="{7F5B5B7B-9EDC-4336-958C-6FE4A1F18223}" type="pres">
      <dgm:prSet presAssocID="{B57D8717-30E7-435F-989D-C24C3D6C113C}" presName="sibTrans" presStyleCnt="0"/>
      <dgm:spPr/>
    </dgm:pt>
    <dgm:pt modelId="{D211CE9B-A156-4A9E-BB4E-ED4F03BAC81F}" type="pres">
      <dgm:prSet presAssocID="{7C329C68-9CA4-4427-9891-E47252F40E1B}" presName="compNode" presStyleCnt="0"/>
      <dgm:spPr/>
    </dgm:pt>
    <dgm:pt modelId="{D9BFAAC5-A6C2-4182-94A1-0655EECBE702}" type="pres">
      <dgm:prSet presAssocID="{7C329C68-9CA4-4427-9891-E47252F40E1B}" presName="iconBgRect" presStyleLbl="bgShp" presStyleIdx="1" presStyleCnt="6"/>
      <dgm:spPr/>
    </dgm:pt>
    <dgm:pt modelId="{879427A4-EE70-4293-8D00-1947C9E7F746}" type="pres">
      <dgm:prSet presAssocID="{7C329C68-9CA4-4427-9891-E47252F40E1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ootprint"/>
        </a:ext>
      </dgm:extLst>
    </dgm:pt>
    <dgm:pt modelId="{66F5C13B-2DA7-40C1-AE27-536BF3325B89}" type="pres">
      <dgm:prSet presAssocID="{7C329C68-9CA4-4427-9891-E47252F40E1B}" presName="spaceRect" presStyleCnt="0"/>
      <dgm:spPr/>
    </dgm:pt>
    <dgm:pt modelId="{FCC22BFA-5F42-48A8-B5A9-6F1B30F47336}" type="pres">
      <dgm:prSet presAssocID="{7C329C68-9CA4-4427-9891-E47252F40E1B}" presName="textRect" presStyleLbl="revTx" presStyleIdx="1" presStyleCnt="6">
        <dgm:presLayoutVars>
          <dgm:chMax val="1"/>
          <dgm:chPref val="1"/>
        </dgm:presLayoutVars>
      </dgm:prSet>
      <dgm:spPr/>
    </dgm:pt>
    <dgm:pt modelId="{C6E9FF80-5D24-479E-88FB-8D306578BD51}" type="pres">
      <dgm:prSet presAssocID="{280A6A67-3E28-4CD1-ABBE-2C2805EAB7A1}" presName="sibTrans" presStyleCnt="0"/>
      <dgm:spPr/>
    </dgm:pt>
    <dgm:pt modelId="{25AB0256-BCB7-4E8D-90EA-48DEAB625F2F}" type="pres">
      <dgm:prSet presAssocID="{C0FCC75F-AF46-4073-98B3-73B6C480DE3B}" presName="compNode" presStyleCnt="0"/>
      <dgm:spPr/>
    </dgm:pt>
    <dgm:pt modelId="{E644AD11-49B4-4328-8EEA-0937BC82C1D5}" type="pres">
      <dgm:prSet presAssocID="{C0FCC75F-AF46-4073-98B3-73B6C480DE3B}" presName="iconBgRect" presStyleLbl="bgShp" presStyleIdx="2" presStyleCnt="6"/>
      <dgm:spPr/>
    </dgm:pt>
    <dgm:pt modelId="{9DAC52E3-6338-4108-BB1D-4BAB12264FC1}" type="pres">
      <dgm:prSet presAssocID="{C0FCC75F-AF46-4073-98B3-73B6C480DE3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x"/>
        </a:ext>
      </dgm:extLst>
    </dgm:pt>
    <dgm:pt modelId="{8F5AA367-A451-4239-A978-FF071C958686}" type="pres">
      <dgm:prSet presAssocID="{C0FCC75F-AF46-4073-98B3-73B6C480DE3B}" presName="spaceRect" presStyleCnt="0"/>
      <dgm:spPr/>
    </dgm:pt>
    <dgm:pt modelId="{7BE25584-69DC-41D6-B1B2-77109B86B559}" type="pres">
      <dgm:prSet presAssocID="{C0FCC75F-AF46-4073-98B3-73B6C480DE3B}" presName="textRect" presStyleLbl="revTx" presStyleIdx="2" presStyleCnt="6">
        <dgm:presLayoutVars>
          <dgm:chMax val="1"/>
          <dgm:chPref val="1"/>
        </dgm:presLayoutVars>
      </dgm:prSet>
      <dgm:spPr/>
    </dgm:pt>
    <dgm:pt modelId="{0258C70C-9505-4623-94ED-671A94F92EC5}" type="pres">
      <dgm:prSet presAssocID="{C69815EB-C5EE-450F-A91F-CA0AC85DFEF8}" presName="sibTrans" presStyleCnt="0"/>
      <dgm:spPr/>
    </dgm:pt>
    <dgm:pt modelId="{12359DAA-85D1-4E27-B663-FA1A6C938593}" type="pres">
      <dgm:prSet presAssocID="{B00720D0-C5AC-4E9A-A0A4-496A7E3E2E7A}" presName="compNode" presStyleCnt="0"/>
      <dgm:spPr/>
    </dgm:pt>
    <dgm:pt modelId="{7B1FA331-4320-4D8E-9FB4-5FF436642AA9}" type="pres">
      <dgm:prSet presAssocID="{B00720D0-C5AC-4E9A-A0A4-496A7E3E2E7A}" presName="iconBgRect" presStyleLbl="bgShp" presStyleIdx="3" presStyleCnt="6"/>
      <dgm:spPr/>
    </dgm:pt>
    <dgm:pt modelId="{8FC01FF8-C7F1-4427-AEA2-44552716AF4E}" type="pres">
      <dgm:prSet presAssocID="{B00720D0-C5AC-4E9A-A0A4-496A7E3E2E7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1F9B81BC-B95B-4AA3-B4E0-6FFBA4DAF849}" type="pres">
      <dgm:prSet presAssocID="{B00720D0-C5AC-4E9A-A0A4-496A7E3E2E7A}" presName="spaceRect" presStyleCnt="0"/>
      <dgm:spPr/>
    </dgm:pt>
    <dgm:pt modelId="{A2FE997E-279F-47C4-9989-9BF16355B58A}" type="pres">
      <dgm:prSet presAssocID="{B00720D0-C5AC-4E9A-A0A4-496A7E3E2E7A}" presName="textRect" presStyleLbl="revTx" presStyleIdx="3" presStyleCnt="6">
        <dgm:presLayoutVars>
          <dgm:chMax val="1"/>
          <dgm:chPref val="1"/>
        </dgm:presLayoutVars>
      </dgm:prSet>
      <dgm:spPr/>
    </dgm:pt>
    <dgm:pt modelId="{A34395CB-D622-4D7F-BF69-C642BB9B1E48}" type="pres">
      <dgm:prSet presAssocID="{FE78F4D1-08B3-45A7-AC8C-4C0BE2FF419F}" presName="sibTrans" presStyleCnt="0"/>
      <dgm:spPr/>
    </dgm:pt>
    <dgm:pt modelId="{9DEDD209-AD2E-454D-BC67-4C6EBE0548EE}" type="pres">
      <dgm:prSet presAssocID="{99BE4FE2-C410-42DC-9A99-397DEA475548}" presName="compNode" presStyleCnt="0"/>
      <dgm:spPr/>
    </dgm:pt>
    <dgm:pt modelId="{5D356FAC-ECE8-4BA9-B35B-78455C0CFDA6}" type="pres">
      <dgm:prSet presAssocID="{99BE4FE2-C410-42DC-9A99-397DEA475548}" presName="iconBgRect" presStyleLbl="bgShp" presStyleIdx="4" presStyleCnt="6"/>
      <dgm:spPr/>
    </dgm:pt>
    <dgm:pt modelId="{89A23487-7552-4158-AE55-72B972381420}" type="pres">
      <dgm:prSet presAssocID="{99BE4FE2-C410-42DC-9A99-397DEA47554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eciduous tree"/>
        </a:ext>
      </dgm:extLst>
    </dgm:pt>
    <dgm:pt modelId="{005EB240-D5A1-4DBD-B95C-18BC02D98AD2}" type="pres">
      <dgm:prSet presAssocID="{99BE4FE2-C410-42DC-9A99-397DEA475548}" presName="spaceRect" presStyleCnt="0"/>
      <dgm:spPr/>
    </dgm:pt>
    <dgm:pt modelId="{DA458E04-19BA-49DF-BFCC-11AE7A243595}" type="pres">
      <dgm:prSet presAssocID="{99BE4FE2-C410-42DC-9A99-397DEA475548}" presName="textRect" presStyleLbl="revTx" presStyleIdx="4" presStyleCnt="6" custScaleX="122044">
        <dgm:presLayoutVars>
          <dgm:chMax val="1"/>
          <dgm:chPref val="1"/>
        </dgm:presLayoutVars>
      </dgm:prSet>
      <dgm:spPr/>
    </dgm:pt>
    <dgm:pt modelId="{881B20F2-D4CD-42FF-A32F-569D6A65BF2C}" type="pres">
      <dgm:prSet presAssocID="{6831DBBC-0928-4727-B01A-3DEFB571071F}" presName="sibTrans" presStyleCnt="0"/>
      <dgm:spPr/>
    </dgm:pt>
    <dgm:pt modelId="{FE4391D6-17E4-4C0A-A6A8-635C37C88EAA}" type="pres">
      <dgm:prSet presAssocID="{9508B965-E2A3-41B3-84AC-EEA4872C3C63}" presName="compNode" presStyleCnt="0"/>
      <dgm:spPr/>
    </dgm:pt>
    <dgm:pt modelId="{A72B489F-D400-41C8-99EC-58034CD2003B}" type="pres">
      <dgm:prSet presAssocID="{9508B965-E2A3-41B3-84AC-EEA4872C3C63}" presName="iconBgRect" presStyleLbl="bgShp" presStyleIdx="5" presStyleCnt="6"/>
      <dgm:spPr/>
    </dgm:pt>
    <dgm:pt modelId="{17458D79-76DA-42C3-BF48-04833729195F}" type="pres">
      <dgm:prSet presAssocID="{9508B965-E2A3-41B3-84AC-EEA4872C3C6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ecycle"/>
        </a:ext>
      </dgm:extLst>
    </dgm:pt>
    <dgm:pt modelId="{2E67264E-F6AF-4CEF-BF15-99728338F628}" type="pres">
      <dgm:prSet presAssocID="{9508B965-E2A3-41B3-84AC-EEA4872C3C63}" presName="spaceRect" presStyleCnt="0"/>
      <dgm:spPr/>
    </dgm:pt>
    <dgm:pt modelId="{C3C8C223-BF0D-4310-AFCC-146DE7924585}" type="pres">
      <dgm:prSet presAssocID="{9508B965-E2A3-41B3-84AC-EEA4872C3C63}" presName="textRect" presStyleLbl="revTx" presStyleIdx="5" presStyleCnt="6">
        <dgm:presLayoutVars>
          <dgm:chMax val="1"/>
          <dgm:chPref val="1"/>
        </dgm:presLayoutVars>
      </dgm:prSet>
      <dgm:spPr/>
    </dgm:pt>
  </dgm:ptLst>
  <dgm:cxnLst>
    <dgm:cxn modelId="{A270640E-E4BE-46C6-97BF-3BD3E7F9C81A}" srcId="{17417B69-1B3D-4172-9C70-2D6351D14C10}" destId="{2DF69966-1919-4F87-8B7A-E6B39F4117CB}" srcOrd="0" destOrd="0" parTransId="{51258BCF-D200-43CC-857E-93E74888C746}" sibTransId="{B57D8717-30E7-435F-989D-C24C3D6C113C}"/>
    <dgm:cxn modelId="{1BC21E11-8135-43B4-BF1E-EE4EA63AF272}" srcId="{17417B69-1B3D-4172-9C70-2D6351D14C10}" destId="{7C329C68-9CA4-4427-9891-E47252F40E1B}" srcOrd="1" destOrd="0" parTransId="{8E0D2EDD-0BCC-4BD7-8C4F-202726CB3849}" sibTransId="{280A6A67-3E28-4CD1-ABBE-2C2805EAB7A1}"/>
    <dgm:cxn modelId="{6C66C815-C2CC-4CCB-95D5-FAD9BAF95C9A}" type="presOf" srcId="{9508B965-E2A3-41B3-84AC-EEA4872C3C63}" destId="{C3C8C223-BF0D-4310-AFCC-146DE7924585}" srcOrd="0" destOrd="0" presId="urn:microsoft.com/office/officeart/2018/5/layout/IconCircleLabelList"/>
    <dgm:cxn modelId="{55D4356E-C78D-4428-B61D-9C718178989F}" type="presOf" srcId="{99BE4FE2-C410-42DC-9A99-397DEA475548}" destId="{DA458E04-19BA-49DF-BFCC-11AE7A243595}" srcOrd="0" destOrd="0" presId="urn:microsoft.com/office/officeart/2018/5/layout/IconCircleLabelList"/>
    <dgm:cxn modelId="{EEB9EB50-FB2C-4200-8455-A921A1CE890A}" srcId="{17417B69-1B3D-4172-9C70-2D6351D14C10}" destId="{9508B965-E2A3-41B3-84AC-EEA4872C3C63}" srcOrd="5" destOrd="0" parTransId="{60E09134-09EB-4543-9B5D-8F5A8D58F989}" sibTransId="{0A3A181B-F782-487E-998D-EDEE5DC03DD0}"/>
    <dgm:cxn modelId="{FAAC3B78-4017-4D9D-8416-D239D57E2BBB}" type="presOf" srcId="{C0FCC75F-AF46-4073-98B3-73B6C480DE3B}" destId="{7BE25584-69DC-41D6-B1B2-77109B86B559}" srcOrd="0" destOrd="0" presId="urn:microsoft.com/office/officeart/2018/5/layout/IconCircleLabelList"/>
    <dgm:cxn modelId="{E0055D81-7B1F-42CC-AA63-84F60643B997}" type="presOf" srcId="{7C329C68-9CA4-4427-9891-E47252F40E1B}" destId="{FCC22BFA-5F42-48A8-B5A9-6F1B30F47336}" srcOrd="0" destOrd="0" presId="urn:microsoft.com/office/officeart/2018/5/layout/IconCircleLabelList"/>
    <dgm:cxn modelId="{0AC72688-9255-4C00-B296-26335F3E74D2}" srcId="{17417B69-1B3D-4172-9C70-2D6351D14C10}" destId="{C0FCC75F-AF46-4073-98B3-73B6C480DE3B}" srcOrd="2" destOrd="0" parTransId="{36F9CC6C-DB3C-42F2-8FC1-714D5CD5E66F}" sibTransId="{C69815EB-C5EE-450F-A91F-CA0AC85DFEF8}"/>
    <dgm:cxn modelId="{DFECBF8E-EEF2-455A-A7E5-EA1B041E792E}" type="presOf" srcId="{B00720D0-C5AC-4E9A-A0A4-496A7E3E2E7A}" destId="{A2FE997E-279F-47C4-9989-9BF16355B58A}" srcOrd="0" destOrd="0" presId="urn:microsoft.com/office/officeart/2018/5/layout/IconCircleLabelList"/>
    <dgm:cxn modelId="{B27633A3-3891-4416-AFE0-8860EEF0F9B0}" type="presOf" srcId="{2DF69966-1919-4F87-8B7A-E6B39F4117CB}" destId="{5D614294-AAA4-4ADA-B2B3-06DFAA2EB673}" srcOrd="0" destOrd="0" presId="urn:microsoft.com/office/officeart/2018/5/layout/IconCircleLabelList"/>
    <dgm:cxn modelId="{DFBC25BF-0E85-42BE-B9A5-4CBFA2794B28}" type="presOf" srcId="{17417B69-1B3D-4172-9C70-2D6351D14C10}" destId="{F014ED39-05D5-4B07-8652-D14F774648EF}" srcOrd="0" destOrd="0" presId="urn:microsoft.com/office/officeart/2018/5/layout/IconCircleLabelList"/>
    <dgm:cxn modelId="{82BCD2D5-45ED-41B5-BDA0-F79C30E2383A}" srcId="{17417B69-1B3D-4172-9C70-2D6351D14C10}" destId="{B00720D0-C5AC-4E9A-A0A4-496A7E3E2E7A}" srcOrd="3" destOrd="0" parTransId="{6C365E2A-E0CD-45D8-80CB-78361C688684}" sibTransId="{FE78F4D1-08B3-45A7-AC8C-4C0BE2FF419F}"/>
    <dgm:cxn modelId="{AE9B1FE4-163F-47CD-B964-B081742B1BBA}" srcId="{17417B69-1B3D-4172-9C70-2D6351D14C10}" destId="{99BE4FE2-C410-42DC-9A99-397DEA475548}" srcOrd="4" destOrd="0" parTransId="{D9E53F72-FCFC-493C-9D95-6E6C54C868E1}" sibTransId="{6831DBBC-0928-4727-B01A-3DEFB571071F}"/>
    <dgm:cxn modelId="{0879DFF3-EABA-4A78-A6A3-BBF831238D44}" type="presParOf" srcId="{F014ED39-05D5-4B07-8652-D14F774648EF}" destId="{406D9FF1-B1B1-45AB-A161-9C5DD361D3D1}" srcOrd="0" destOrd="0" presId="urn:microsoft.com/office/officeart/2018/5/layout/IconCircleLabelList"/>
    <dgm:cxn modelId="{391C482E-3988-4C35-91ED-09ED5F23C313}" type="presParOf" srcId="{406D9FF1-B1B1-45AB-A161-9C5DD361D3D1}" destId="{0DF2E436-5DEC-4589-87B9-57DCA081F78D}" srcOrd="0" destOrd="0" presId="urn:microsoft.com/office/officeart/2018/5/layout/IconCircleLabelList"/>
    <dgm:cxn modelId="{DA140C62-5210-4B58-905C-6EA72FC9FFE0}" type="presParOf" srcId="{406D9FF1-B1B1-45AB-A161-9C5DD361D3D1}" destId="{A4D9CD1C-4715-4F76-A0AA-D17B5D9A6031}" srcOrd="1" destOrd="0" presId="urn:microsoft.com/office/officeart/2018/5/layout/IconCircleLabelList"/>
    <dgm:cxn modelId="{028EBBF4-B889-4A7B-893C-588F5B77853E}" type="presParOf" srcId="{406D9FF1-B1B1-45AB-A161-9C5DD361D3D1}" destId="{04A6B60C-91B1-44BB-82A8-A5BDACE34CCF}" srcOrd="2" destOrd="0" presId="urn:microsoft.com/office/officeart/2018/5/layout/IconCircleLabelList"/>
    <dgm:cxn modelId="{35DA79E1-2909-4207-BEAE-7E03BA72D296}" type="presParOf" srcId="{406D9FF1-B1B1-45AB-A161-9C5DD361D3D1}" destId="{5D614294-AAA4-4ADA-B2B3-06DFAA2EB673}" srcOrd="3" destOrd="0" presId="urn:microsoft.com/office/officeart/2018/5/layout/IconCircleLabelList"/>
    <dgm:cxn modelId="{A46D2161-64B4-415B-B369-B9976ADB3DFE}" type="presParOf" srcId="{F014ED39-05D5-4B07-8652-D14F774648EF}" destId="{7F5B5B7B-9EDC-4336-958C-6FE4A1F18223}" srcOrd="1" destOrd="0" presId="urn:microsoft.com/office/officeart/2018/5/layout/IconCircleLabelList"/>
    <dgm:cxn modelId="{2401EE07-7215-4309-BE97-0B5C1C6C5D00}" type="presParOf" srcId="{F014ED39-05D5-4B07-8652-D14F774648EF}" destId="{D211CE9B-A156-4A9E-BB4E-ED4F03BAC81F}" srcOrd="2" destOrd="0" presId="urn:microsoft.com/office/officeart/2018/5/layout/IconCircleLabelList"/>
    <dgm:cxn modelId="{A99A68A9-BC59-4ACE-B326-908134AA0FB3}" type="presParOf" srcId="{D211CE9B-A156-4A9E-BB4E-ED4F03BAC81F}" destId="{D9BFAAC5-A6C2-4182-94A1-0655EECBE702}" srcOrd="0" destOrd="0" presId="urn:microsoft.com/office/officeart/2018/5/layout/IconCircleLabelList"/>
    <dgm:cxn modelId="{CBC150A7-217A-4242-A999-EE3957F25521}" type="presParOf" srcId="{D211CE9B-A156-4A9E-BB4E-ED4F03BAC81F}" destId="{879427A4-EE70-4293-8D00-1947C9E7F746}" srcOrd="1" destOrd="0" presId="urn:microsoft.com/office/officeart/2018/5/layout/IconCircleLabelList"/>
    <dgm:cxn modelId="{B6DEDE49-3B84-40AA-9B68-B4EB8F740394}" type="presParOf" srcId="{D211CE9B-A156-4A9E-BB4E-ED4F03BAC81F}" destId="{66F5C13B-2DA7-40C1-AE27-536BF3325B89}" srcOrd="2" destOrd="0" presId="urn:microsoft.com/office/officeart/2018/5/layout/IconCircleLabelList"/>
    <dgm:cxn modelId="{046C6315-32AD-44C5-872D-19A35063C6C7}" type="presParOf" srcId="{D211CE9B-A156-4A9E-BB4E-ED4F03BAC81F}" destId="{FCC22BFA-5F42-48A8-B5A9-6F1B30F47336}" srcOrd="3" destOrd="0" presId="urn:microsoft.com/office/officeart/2018/5/layout/IconCircleLabelList"/>
    <dgm:cxn modelId="{83C98E4A-A2F0-4AA9-85A1-0B2E26AF95AD}" type="presParOf" srcId="{F014ED39-05D5-4B07-8652-D14F774648EF}" destId="{C6E9FF80-5D24-479E-88FB-8D306578BD51}" srcOrd="3" destOrd="0" presId="urn:microsoft.com/office/officeart/2018/5/layout/IconCircleLabelList"/>
    <dgm:cxn modelId="{678A30D5-196E-4529-B34D-C8DD9F560DA1}" type="presParOf" srcId="{F014ED39-05D5-4B07-8652-D14F774648EF}" destId="{25AB0256-BCB7-4E8D-90EA-48DEAB625F2F}" srcOrd="4" destOrd="0" presId="urn:microsoft.com/office/officeart/2018/5/layout/IconCircleLabelList"/>
    <dgm:cxn modelId="{0EA29CC7-03A4-4E10-BF29-E777B0AB3864}" type="presParOf" srcId="{25AB0256-BCB7-4E8D-90EA-48DEAB625F2F}" destId="{E644AD11-49B4-4328-8EEA-0937BC82C1D5}" srcOrd="0" destOrd="0" presId="urn:microsoft.com/office/officeart/2018/5/layout/IconCircleLabelList"/>
    <dgm:cxn modelId="{9F405311-40A9-4F3B-8D78-164AC3953A80}" type="presParOf" srcId="{25AB0256-BCB7-4E8D-90EA-48DEAB625F2F}" destId="{9DAC52E3-6338-4108-BB1D-4BAB12264FC1}" srcOrd="1" destOrd="0" presId="urn:microsoft.com/office/officeart/2018/5/layout/IconCircleLabelList"/>
    <dgm:cxn modelId="{D9C911C6-4D8D-4500-947C-AC14FBD173F4}" type="presParOf" srcId="{25AB0256-BCB7-4E8D-90EA-48DEAB625F2F}" destId="{8F5AA367-A451-4239-A978-FF071C958686}" srcOrd="2" destOrd="0" presId="urn:microsoft.com/office/officeart/2018/5/layout/IconCircleLabelList"/>
    <dgm:cxn modelId="{D5B82E53-F8BE-416F-A1D9-A95266569A61}" type="presParOf" srcId="{25AB0256-BCB7-4E8D-90EA-48DEAB625F2F}" destId="{7BE25584-69DC-41D6-B1B2-77109B86B559}" srcOrd="3" destOrd="0" presId="urn:microsoft.com/office/officeart/2018/5/layout/IconCircleLabelList"/>
    <dgm:cxn modelId="{90C0D31C-340F-46D3-B00B-0FD921BB2F1D}" type="presParOf" srcId="{F014ED39-05D5-4B07-8652-D14F774648EF}" destId="{0258C70C-9505-4623-94ED-671A94F92EC5}" srcOrd="5" destOrd="0" presId="urn:microsoft.com/office/officeart/2018/5/layout/IconCircleLabelList"/>
    <dgm:cxn modelId="{0F9E7B2C-9F42-4612-AD45-36DD66FC9CC2}" type="presParOf" srcId="{F014ED39-05D5-4B07-8652-D14F774648EF}" destId="{12359DAA-85D1-4E27-B663-FA1A6C938593}" srcOrd="6" destOrd="0" presId="urn:microsoft.com/office/officeart/2018/5/layout/IconCircleLabelList"/>
    <dgm:cxn modelId="{ECE19757-B024-4C87-82FD-0E09D1912814}" type="presParOf" srcId="{12359DAA-85D1-4E27-B663-FA1A6C938593}" destId="{7B1FA331-4320-4D8E-9FB4-5FF436642AA9}" srcOrd="0" destOrd="0" presId="urn:microsoft.com/office/officeart/2018/5/layout/IconCircleLabelList"/>
    <dgm:cxn modelId="{13C11277-AB67-4D24-81E9-B3066A0023CC}" type="presParOf" srcId="{12359DAA-85D1-4E27-B663-FA1A6C938593}" destId="{8FC01FF8-C7F1-4427-AEA2-44552716AF4E}" srcOrd="1" destOrd="0" presId="urn:microsoft.com/office/officeart/2018/5/layout/IconCircleLabelList"/>
    <dgm:cxn modelId="{F9975045-3A6A-47E4-A30D-8953D8787332}" type="presParOf" srcId="{12359DAA-85D1-4E27-B663-FA1A6C938593}" destId="{1F9B81BC-B95B-4AA3-B4E0-6FFBA4DAF849}" srcOrd="2" destOrd="0" presId="urn:microsoft.com/office/officeart/2018/5/layout/IconCircleLabelList"/>
    <dgm:cxn modelId="{7F928A5F-733A-4D68-A3D8-4B75EA620D6F}" type="presParOf" srcId="{12359DAA-85D1-4E27-B663-FA1A6C938593}" destId="{A2FE997E-279F-47C4-9989-9BF16355B58A}" srcOrd="3" destOrd="0" presId="urn:microsoft.com/office/officeart/2018/5/layout/IconCircleLabelList"/>
    <dgm:cxn modelId="{118E1475-EB4A-4A82-8DEA-07B59FFE1248}" type="presParOf" srcId="{F014ED39-05D5-4B07-8652-D14F774648EF}" destId="{A34395CB-D622-4D7F-BF69-C642BB9B1E48}" srcOrd="7" destOrd="0" presId="urn:microsoft.com/office/officeart/2018/5/layout/IconCircleLabelList"/>
    <dgm:cxn modelId="{B4BB21E8-437D-40E0-B838-E02089E99CFB}" type="presParOf" srcId="{F014ED39-05D5-4B07-8652-D14F774648EF}" destId="{9DEDD209-AD2E-454D-BC67-4C6EBE0548EE}" srcOrd="8" destOrd="0" presId="urn:microsoft.com/office/officeart/2018/5/layout/IconCircleLabelList"/>
    <dgm:cxn modelId="{C88FAB0B-E729-4B45-A491-68200AA698A0}" type="presParOf" srcId="{9DEDD209-AD2E-454D-BC67-4C6EBE0548EE}" destId="{5D356FAC-ECE8-4BA9-B35B-78455C0CFDA6}" srcOrd="0" destOrd="0" presId="urn:microsoft.com/office/officeart/2018/5/layout/IconCircleLabelList"/>
    <dgm:cxn modelId="{5B652CE0-75AF-42FC-A8AE-9E5B7D7A0747}" type="presParOf" srcId="{9DEDD209-AD2E-454D-BC67-4C6EBE0548EE}" destId="{89A23487-7552-4158-AE55-72B972381420}" srcOrd="1" destOrd="0" presId="urn:microsoft.com/office/officeart/2018/5/layout/IconCircleLabelList"/>
    <dgm:cxn modelId="{AE208FE1-30DC-4147-B14C-DEF9C3F05742}" type="presParOf" srcId="{9DEDD209-AD2E-454D-BC67-4C6EBE0548EE}" destId="{005EB240-D5A1-4DBD-B95C-18BC02D98AD2}" srcOrd="2" destOrd="0" presId="urn:microsoft.com/office/officeart/2018/5/layout/IconCircleLabelList"/>
    <dgm:cxn modelId="{F8B00DE3-089F-4B65-A481-72BCDDEB12AD}" type="presParOf" srcId="{9DEDD209-AD2E-454D-BC67-4C6EBE0548EE}" destId="{DA458E04-19BA-49DF-BFCC-11AE7A243595}" srcOrd="3" destOrd="0" presId="urn:microsoft.com/office/officeart/2018/5/layout/IconCircleLabelList"/>
    <dgm:cxn modelId="{6A9951FF-2614-478C-8523-9EEB1A14AE04}" type="presParOf" srcId="{F014ED39-05D5-4B07-8652-D14F774648EF}" destId="{881B20F2-D4CD-42FF-A32F-569D6A65BF2C}" srcOrd="9" destOrd="0" presId="urn:microsoft.com/office/officeart/2018/5/layout/IconCircleLabelList"/>
    <dgm:cxn modelId="{11A2C10A-9F10-491F-A783-69A3D8D9420E}" type="presParOf" srcId="{F014ED39-05D5-4B07-8652-D14F774648EF}" destId="{FE4391D6-17E4-4C0A-A6A8-635C37C88EAA}" srcOrd="10" destOrd="0" presId="urn:microsoft.com/office/officeart/2018/5/layout/IconCircleLabelList"/>
    <dgm:cxn modelId="{2ED3A2FC-33BF-479C-BDD8-20B2B9A17D1D}" type="presParOf" srcId="{FE4391D6-17E4-4C0A-A6A8-635C37C88EAA}" destId="{A72B489F-D400-41C8-99EC-58034CD2003B}" srcOrd="0" destOrd="0" presId="urn:microsoft.com/office/officeart/2018/5/layout/IconCircleLabelList"/>
    <dgm:cxn modelId="{2CDF3130-5942-494E-AB5A-3FA27498D7C9}" type="presParOf" srcId="{FE4391D6-17E4-4C0A-A6A8-635C37C88EAA}" destId="{17458D79-76DA-42C3-BF48-04833729195F}" srcOrd="1" destOrd="0" presId="urn:microsoft.com/office/officeart/2018/5/layout/IconCircleLabelList"/>
    <dgm:cxn modelId="{136BB7EA-39D6-461B-BF00-5E4966E13D17}" type="presParOf" srcId="{FE4391D6-17E4-4C0A-A6A8-635C37C88EAA}" destId="{2E67264E-F6AF-4CEF-BF15-99728338F628}" srcOrd="2" destOrd="0" presId="urn:microsoft.com/office/officeart/2018/5/layout/IconCircleLabelList"/>
    <dgm:cxn modelId="{E2348A0F-BAB1-463F-881C-6753664E8F8B}" type="presParOf" srcId="{FE4391D6-17E4-4C0A-A6A8-635C37C88EAA}" destId="{C3C8C223-BF0D-4310-AFCC-146DE792458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61392D-94DF-4DEC-B648-72ED9782D06C}">
      <dsp:nvSpPr>
        <dsp:cNvPr id="0" name=""/>
        <dsp:cNvSpPr/>
      </dsp:nvSpPr>
      <dsp:spPr>
        <a:xfrm>
          <a:off x="0" y="77551"/>
          <a:ext cx="6900512" cy="17341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Working in pairs or small groups, select and organisation you are familiar with.</a:t>
          </a:r>
          <a:endParaRPr lang="en-US" sz="3100" kern="1200"/>
        </a:p>
      </dsp:txBody>
      <dsp:txXfrm>
        <a:off x="84655" y="162206"/>
        <a:ext cx="6731202" cy="1564849"/>
      </dsp:txXfrm>
    </dsp:sp>
    <dsp:sp modelId="{8189E5DF-A238-4CDA-88E8-8ADCCB873C90}">
      <dsp:nvSpPr>
        <dsp:cNvPr id="0" name=""/>
        <dsp:cNvSpPr/>
      </dsp:nvSpPr>
      <dsp:spPr>
        <a:xfrm>
          <a:off x="0" y="1900990"/>
          <a:ext cx="6900512" cy="173415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List as many different aspects of company ethical behaviour that you can.</a:t>
          </a:r>
          <a:endParaRPr lang="en-US" sz="3100" kern="1200" dirty="0"/>
        </a:p>
      </dsp:txBody>
      <dsp:txXfrm>
        <a:off x="84655" y="1985645"/>
        <a:ext cx="6731202" cy="1564849"/>
      </dsp:txXfrm>
    </dsp:sp>
    <dsp:sp modelId="{8C6FB25A-B60A-4DA2-9A13-DAE96A7BB91B}">
      <dsp:nvSpPr>
        <dsp:cNvPr id="0" name=""/>
        <dsp:cNvSpPr/>
      </dsp:nvSpPr>
      <dsp:spPr>
        <a:xfrm>
          <a:off x="0" y="3724430"/>
          <a:ext cx="6900512" cy="173415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Which aspects do you think are most important for customer retention and loyalty?  Why?</a:t>
          </a:r>
          <a:endParaRPr lang="en-US" sz="3100" kern="1200" dirty="0"/>
        </a:p>
      </dsp:txBody>
      <dsp:txXfrm>
        <a:off x="84655" y="3809085"/>
        <a:ext cx="6731202" cy="15648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F2E436-5DEC-4589-87B9-57DCA081F78D}">
      <dsp:nvSpPr>
        <dsp:cNvPr id="0" name=""/>
        <dsp:cNvSpPr/>
      </dsp:nvSpPr>
      <dsp:spPr>
        <a:xfrm>
          <a:off x="333264" y="1040134"/>
          <a:ext cx="1031519" cy="103151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D9CD1C-4715-4F76-A0AA-D17B5D9A6031}">
      <dsp:nvSpPr>
        <dsp:cNvPr id="0" name=""/>
        <dsp:cNvSpPr/>
      </dsp:nvSpPr>
      <dsp:spPr>
        <a:xfrm>
          <a:off x="553096" y="1259966"/>
          <a:ext cx="591855" cy="591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614294-AAA4-4ADA-B2B3-06DFAA2EB673}">
      <dsp:nvSpPr>
        <dsp:cNvPr id="0" name=""/>
        <dsp:cNvSpPr/>
      </dsp:nvSpPr>
      <dsp:spPr>
        <a:xfrm>
          <a:off x="3516" y="2392946"/>
          <a:ext cx="1691015" cy="887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dirty="0"/>
            <a:t>Farming and animal welfare</a:t>
          </a:r>
          <a:endParaRPr lang="en-US" sz="2000" kern="1200" dirty="0"/>
        </a:p>
      </dsp:txBody>
      <dsp:txXfrm>
        <a:off x="3516" y="2392946"/>
        <a:ext cx="1691015" cy="887783"/>
      </dsp:txXfrm>
    </dsp:sp>
    <dsp:sp modelId="{D9BFAAC5-A6C2-4182-94A1-0655EECBE702}">
      <dsp:nvSpPr>
        <dsp:cNvPr id="0" name=""/>
        <dsp:cNvSpPr/>
      </dsp:nvSpPr>
      <dsp:spPr>
        <a:xfrm>
          <a:off x="2320207" y="1040134"/>
          <a:ext cx="1031519" cy="103151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9427A4-EE70-4293-8D00-1947C9E7F746}">
      <dsp:nvSpPr>
        <dsp:cNvPr id="0" name=""/>
        <dsp:cNvSpPr/>
      </dsp:nvSpPr>
      <dsp:spPr>
        <a:xfrm>
          <a:off x="2540039" y="1259966"/>
          <a:ext cx="591855" cy="591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C22BFA-5F42-48A8-B5A9-6F1B30F47336}">
      <dsp:nvSpPr>
        <dsp:cNvPr id="0" name=""/>
        <dsp:cNvSpPr/>
      </dsp:nvSpPr>
      <dsp:spPr>
        <a:xfrm>
          <a:off x="1990459" y="2392946"/>
          <a:ext cx="1691015" cy="887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dirty="0"/>
            <a:t>Carbon footprint</a:t>
          </a:r>
          <a:endParaRPr lang="en-US" sz="2000" kern="1200" dirty="0"/>
        </a:p>
      </dsp:txBody>
      <dsp:txXfrm>
        <a:off x="1990459" y="2392946"/>
        <a:ext cx="1691015" cy="887783"/>
      </dsp:txXfrm>
    </dsp:sp>
    <dsp:sp modelId="{E644AD11-49B4-4328-8EEA-0937BC82C1D5}">
      <dsp:nvSpPr>
        <dsp:cNvPr id="0" name=""/>
        <dsp:cNvSpPr/>
      </dsp:nvSpPr>
      <dsp:spPr>
        <a:xfrm>
          <a:off x="4307151" y="1040134"/>
          <a:ext cx="1031519" cy="103151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AC52E3-6338-4108-BB1D-4BAB12264FC1}">
      <dsp:nvSpPr>
        <dsp:cNvPr id="0" name=""/>
        <dsp:cNvSpPr/>
      </dsp:nvSpPr>
      <dsp:spPr>
        <a:xfrm>
          <a:off x="4526983" y="1259966"/>
          <a:ext cx="591855" cy="591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E25584-69DC-41D6-B1B2-77109B86B559}">
      <dsp:nvSpPr>
        <dsp:cNvPr id="0" name=""/>
        <dsp:cNvSpPr/>
      </dsp:nvSpPr>
      <dsp:spPr>
        <a:xfrm>
          <a:off x="3977403" y="2392946"/>
          <a:ext cx="1691015" cy="887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dirty="0"/>
            <a:t>Packaging</a:t>
          </a:r>
          <a:endParaRPr lang="en-US" sz="2000" kern="1200" dirty="0"/>
        </a:p>
      </dsp:txBody>
      <dsp:txXfrm>
        <a:off x="3977403" y="2392946"/>
        <a:ext cx="1691015" cy="887783"/>
      </dsp:txXfrm>
    </dsp:sp>
    <dsp:sp modelId="{7B1FA331-4320-4D8E-9FB4-5FF436642AA9}">
      <dsp:nvSpPr>
        <dsp:cNvPr id="0" name=""/>
        <dsp:cNvSpPr/>
      </dsp:nvSpPr>
      <dsp:spPr>
        <a:xfrm>
          <a:off x="6294094" y="1040134"/>
          <a:ext cx="1031519" cy="103151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C01FF8-C7F1-4427-AEA2-44552716AF4E}">
      <dsp:nvSpPr>
        <dsp:cNvPr id="0" name=""/>
        <dsp:cNvSpPr/>
      </dsp:nvSpPr>
      <dsp:spPr>
        <a:xfrm>
          <a:off x="6513926" y="1259966"/>
          <a:ext cx="591855" cy="591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FE997E-279F-47C4-9989-9BF16355B58A}">
      <dsp:nvSpPr>
        <dsp:cNvPr id="0" name=""/>
        <dsp:cNvSpPr/>
      </dsp:nvSpPr>
      <dsp:spPr>
        <a:xfrm>
          <a:off x="5964346" y="2392946"/>
          <a:ext cx="1691015" cy="887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dirty="0"/>
            <a:t>Human rights</a:t>
          </a:r>
          <a:endParaRPr lang="en-US" sz="2000" kern="1200" dirty="0"/>
        </a:p>
      </dsp:txBody>
      <dsp:txXfrm>
        <a:off x="5964346" y="2392946"/>
        <a:ext cx="1691015" cy="887783"/>
      </dsp:txXfrm>
    </dsp:sp>
    <dsp:sp modelId="{5D356FAC-ECE8-4BA9-B35B-78455C0CFDA6}">
      <dsp:nvSpPr>
        <dsp:cNvPr id="0" name=""/>
        <dsp:cNvSpPr/>
      </dsp:nvSpPr>
      <dsp:spPr>
        <a:xfrm>
          <a:off x="8467421" y="1040134"/>
          <a:ext cx="1031519" cy="103151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A23487-7552-4158-AE55-72B972381420}">
      <dsp:nvSpPr>
        <dsp:cNvPr id="0" name=""/>
        <dsp:cNvSpPr/>
      </dsp:nvSpPr>
      <dsp:spPr>
        <a:xfrm>
          <a:off x="8687253" y="1259966"/>
          <a:ext cx="591855" cy="5918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458E04-19BA-49DF-BFCC-11AE7A243595}">
      <dsp:nvSpPr>
        <dsp:cNvPr id="0" name=""/>
        <dsp:cNvSpPr/>
      </dsp:nvSpPr>
      <dsp:spPr>
        <a:xfrm>
          <a:off x="7951289" y="2392946"/>
          <a:ext cx="2063783" cy="887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dirty="0"/>
            <a:t>Nature and the environment</a:t>
          </a:r>
          <a:endParaRPr lang="en-US" sz="2000" kern="1200" dirty="0"/>
        </a:p>
      </dsp:txBody>
      <dsp:txXfrm>
        <a:off x="7951289" y="2392946"/>
        <a:ext cx="2063783" cy="887783"/>
      </dsp:txXfrm>
    </dsp:sp>
    <dsp:sp modelId="{A72B489F-D400-41C8-99EC-58034CD2003B}">
      <dsp:nvSpPr>
        <dsp:cNvPr id="0" name=""/>
        <dsp:cNvSpPr/>
      </dsp:nvSpPr>
      <dsp:spPr>
        <a:xfrm>
          <a:off x="10640748" y="1040134"/>
          <a:ext cx="1031519" cy="103151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458D79-76DA-42C3-BF48-04833729195F}">
      <dsp:nvSpPr>
        <dsp:cNvPr id="0" name=""/>
        <dsp:cNvSpPr/>
      </dsp:nvSpPr>
      <dsp:spPr>
        <a:xfrm>
          <a:off x="10860580" y="1259966"/>
          <a:ext cx="591855" cy="59185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C8C223-BF0D-4310-AFCC-146DE7924585}">
      <dsp:nvSpPr>
        <dsp:cNvPr id="0" name=""/>
        <dsp:cNvSpPr/>
      </dsp:nvSpPr>
      <dsp:spPr>
        <a:xfrm>
          <a:off x="10311000" y="2392946"/>
          <a:ext cx="1691015" cy="887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dirty="0"/>
            <a:t>Food waste</a:t>
          </a:r>
          <a:endParaRPr lang="en-US" sz="2000" kern="1200" dirty="0"/>
        </a:p>
      </dsp:txBody>
      <dsp:txXfrm>
        <a:off x="10311000" y="2392946"/>
        <a:ext cx="1691015" cy="88778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1E6655-B63E-4B9A-B45A-258F02790AB0}" type="datetimeFigureOut">
              <a:rPr lang="en-GB" smtClean="0"/>
              <a:t>02/11/2025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7522E0-3C74-4DC9-A8C0-A332FB396B33}" type="slidenum">
              <a:rPr lang="en-GB" smtClean="0"/>
              <a:t>‹#›</a:t>
            </a:fld>
            <a:endParaRPr lang="en-GB"/>
          </a:p>
        </p:txBody>
      </p:sp>
    </p:spTree>
    <p:extLst>
      <p:ext uri="{BB962C8B-B14F-4D97-AF65-F5344CB8AC3E}">
        <p14:creationId xmlns:p14="http://schemas.microsoft.com/office/powerpoint/2010/main" val="2768212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7522E0-3C74-4DC9-A8C0-A332FB396B33}" type="slidenum">
              <a:rPr lang="en-GB" smtClean="0"/>
              <a:t>2</a:t>
            </a:fld>
            <a:endParaRPr lang="en-GB"/>
          </a:p>
        </p:txBody>
      </p:sp>
    </p:spTree>
    <p:extLst>
      <p:ext uri="{BB962C8B-B14F-4D97-AF65-F5344CB8AC3E}">
        <p14:creationId xmlns:p14="http://schemas.microsoft.com/office/powerpoint/2010/main" val="2121218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7522E0-3C74-4DC9-A8C0-A332FB396B33}" type="slidenum">
              <a:rPr lang="en-GB" smtClean="0"/>
              <a:t>3</a:t>
            </a:fld>
            <a:endParaRPr lang="en-GB"/>
          </a:p>
        </p:txBody>
      </p:sp>
    </p:spTree>
    <p:extLst>
      <p:ext uri="{BB962C8B-B14F-4D97-AF65-F5344CB8AC3E}">
        <p14:creationId xmlns:p14="http://schemas.microsoft.com/office/powerpoint/2010/main" val="4020092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F19ECAA-226F-4527-9F52-A2936533946E}" type="slidenum">
              <a:rPr lang="en-GB"/>
              <a:pPr/>
              <a:t>8</a:t>
            </a:fld>
            <a:endParaRPr lang="en-GB"/>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7345775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7522E0-3C74-4DC9-A8C0-A332FB396B33}" type="slidenum">
              <a:rPr lang="en-GB" smtClean="0"/>
              <a:t>21</a:t>
            </a:fld>
            <a:endParaRPr lang="en-GB"/>
          </a:p>
        </p:txBody>
      </p:sp>
    </p:spTree>
    <p:extLst>
      <p:ext uri="{BB962C8B-B14F-4D97-AF65-F5344CB8AC3E}">
        <p14:creationId xmlns:p14="http://schemas.microsoft.com/office/powerpoint/2010/main" val="12351379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4AB0A-FAA9-9F31-D563-804991480C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8BE5DE-35BC-F821-45C3-27153F2320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CDF97D-107E-AD69-35FD-62441176ECA6}"/>
              </a:ext>
            </a:extLst>
          </p:cNvPr>
          <p:cNvSpPr>
            <a:spLocks noGrp="1"/>
          </p:cNvSpPr>
          <p:nvPr>
            <p:ph type="dt" sz="half" idx="10"/>
          </p:nvPr>
        </p:nvSpPr>
        <p:spPr/>
        <p:txBody>
          <a:bodyPr/>
          <a:lstStyle/>
          <a:p>
            <a:fld id="{F65838FE-5B71-45AB-BE21-773D18999CCB}" type="datetimeFigureOut">
              <a:rPr lang="en-GB" smtClean="0"/>
              <a:t>02/11/2025</a:t>
            </a:fld>
            <a:endParaRPr lang="en-GB"/>
          </a:p>
        </p:txBody>
      </p:sp>
      <p:sp>
        <p:nvSpPr>
          <p:cNvPr id="5" name="Footer Placeholder 4">
            <a:extLst>
              <a:ext uri="{FF2B5EF4-FFF2-40B4-BE49-F238E27FC236}">
                <a16:creationId xmlns:a16="http://schemas.microsoft.com/office/drawing/2014/main" id="{F0111666-62BD-9E40-6E17-6DC277FB1B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B89360-8C95-BC14-64FF-C173DB044212}"/>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3595608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C1B3F-7A90-0DD3-7D77-4B63FF2997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5018E8-AAE1-5BC9-517F-02D57AFB67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C8BFFC-959C-7416-D7A6-D4C20D1D6DDC}"/>
              </a:ext>
            </a:extLst>
          </p:cNvPr>
          <p:cNvSpPr>
            <a:spLocks noGrp="1"/>
          </p:cNvSpPr>
          <p:nvPr>
            <p:ph type="dt" sz="half" idx="10"/>
          </p:nvPr>
        </p:nvSpPr>
        <p:spPr/>
        <p:txBody>
          <a:bodyPr/>
          <a:lstStyle/>
          <a:p>
            <a:fld id="{F65838FE-5B71-45AB-BE21-773D18999CCB}" type="datetimeFigureOut">
              <a:rPr lang="en-GB" smtClean="0"/>
              <a:t>02/11/2025</a:t>
            </a:fld>
            <a:endParaRPr lang="en-GB"/>
          </a:p>
        </p:txBody>
      </p:sp>
      <p:sp>
        <p:nvSpPr>
          <p:cNvPr id="5" name="Footer Placeholder 4">
            <a:extLst>
              <a:ext uri="{FF2B5EF4-FFF2-40B4-BE49-F238E27FC236}">
                <a16:creationId xmlns:a16="http://schemas.microsoft.com/office/drawing/2014/main" id="{B1B00310-4355-D81A-AFF8-6B1A65C51D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3BC52D-961C-0314-B5B0-E0C6311A90A1}"/>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13305609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E7691-B3F7-1372-227E-ABB969D85D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DEE47B-24B0-4FD6-7CA6-86F7E3B97C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AD83E5-2B83-E0A6-076F-DB1828F53D36}"/>
              </a:ext>
            </a:extLst>
          </p:cNvPr>
          <p:cNvSpPr>
            <a:spLocks noGrp="1"/>
          </p:cNvSpPr>
          <p:nvPr>
            <p:ph type="dt" sz="half" idx="10"/>
          </p:nvPr>
        </p:nvSpPr>
        <p:spPr/>
        <p:txBody>
          <a:bodyPr/>
          <a:lstStyle/>
          <a:p>
            <a:fld id="{F65838FE-5B71-45AB-BE21-773D18999CCB}" type="datetimeFigureOut">
              <a:rPr lang="en-GB" smtClean="0"/>
              <a:t>02/11/2025</a:t>
            </a:fld>
            <a:endParaRPr lang="en-GB"/>
          </a:p>
        </p:txBody>
      </p:sp>
      <p:sp>
        <p:nvSpPr>
          <p:cNvPr id="5" name="Footer Placeholder 4">
            <a:extLst>
              <a:ext uri="{FF2B5EF4-FFF2-40B4-BE49-F238E27FC236}">
                <a16:creationId xmlns:a16="http://schemas.microsoft.com/office/drawing/2014/main" id="{6A66865D-3B2F-964E-B2E2-561460B454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A4179F-CEC2-C88C-12E2-2915CCE39E24}"/>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635335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D94F1-CB3B-354F-42E7-4166FE5C76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69732F-0E9F-EB1B-FFE3-83356B5961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805FBD-1488-0A8C-21A4-7F8B522F4C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FAE69C5-F9AF-FF8D-9062-C9B477504BE2}"/>
              </a:ext>
            </a:extLst>
          </p:cNvPr>
          <p:cNvSpPr>
            <a:spLocks noGrp="1"/>
          </p:cNvSpPr>
          <p:nvPr>
            <p:ph type="dt" sz="half" idx="10"/>
          </p:nvPr>
        </p:nvSpPr>
        <p:spPr/>
        <p:txBody>
          <a:bodyPr/>
          <a:lstStyle/>
          <a:p>
            <a:fld id="{F65838FE-5B71-45AB-BE21-773D18999CCB}" type="datetimeFigureOut">
              <a:rPr lang="en-GB" smtClean="0"/>
              <a:t>02/11/2025</a:t>
            </a:fld>
            <a:endParaRPr lang="en-GB"/>
          </a:p>
        </p:txBody>
      </p:sp>
      <p:sp>
        <p:nvSpPr>
          <p:cNvPr id="6" name="Footer Placeholder 5">
            <a:extLst>
              <a:ext uri="{FF2B5EF4-FFF2-40B4-BE49-F238E27FC236}">
                <a16:creationId xmlns:a16="http://schemas.microsoft.com/office/drawing/2014/main" id="{BCE46516-37D5-BCB9-F646-183109A67B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F31797-677E-6A3E-A544-80670DEBD16B}"/>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2172367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B6DF4-B8E1-81A3-7E18-98B9D4D4B16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6B5626-E400-420E-CC95-E527FF68EA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CFF04B-8B5D-27A7-48E5-28F08DD2E7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7D1AD6-6A53-B68A-67B7-DC0C77E28E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0664D9-F57F-8A35-D429-01A79C00FF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824EF6-0C53-0C6F-6B52-41070D7993B6}"/>
              </a:ext>
            </a:extLst>
          </p:cNvPr>
          <p:cNvSpPr>
            <a:spLocks noGrp="1"/>
          </p:cNvSpPr>
          <p:nvPr>
            <p:ph type="dt" sz="half" idx="10"/>
          </p:nvPr>
        </p:nvSpPr>
        <p:spPr/>
        <p:txBody>
          <a:bodyPr/>
          <a:lstStyle/>
          <a:p>
            <a:fld id="{F65838FE-5B71-45AB-BE21-773D18999CCB}" type="datetimeFigureOut">
              <a:rPr lang="en-GB" smtClean="0"/>
              <a:t>02/11/2025</a:t>
            </a:fld>
            <a:endParaRPr lang="en-GB"/>
          </a:p>
        </p:txBody>
      </p:sp>
      <p:sp>
        <p:nvSpPr>
          <p:cNvPr id="8" name="Footer Placeholder 7">
            <a:extLst>
              <a:ext uri="{FF2B5EF4-FFF2-40B4-BE49-F238E27FC236}">
                <a16:creationId xmlns:a16="http://schemas.microsoft.com/office/drawing/2014/main" id="{F2173F7F-2D1A-D85D-45F5-2980059129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5BBF0B-0AD3-DB19-6E67-2AF5B7897342}"/>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683321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14573-D710-CB00-B469-1CFD124F35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7AA496-EF0C-959C-B887-C8A991D7D540}"/>
              </a:ext>
            </a:extLst>
          </p:cNvPr>
          <p:cNvSpPr>
            <a:spLocks noGrp="1"/>
          </p:cNvSpPr>
          <p:nvPr>
            <p:ph type="dt" sz="half" idx="10"/>
          </p:nvPr>
        </p:nvSpPr>
        <p:spPr/>
        <p:txBody>
          <a:bodyPr/>
          <a:lstStyle/>
          <a:p>
            <a:fld id="{F65838FE-5B71-45AB-BE21-773D18999CCB}" type="datetimeFigureOut">
              <a:rPr lang="en-GB" smtClean="0"/>
              <a:t>02/11/2025</a:t>
            </a:fld>
            <a:endParaRPr lang="en-GB"/>
          </a:p>
        </p:txBody>
      </p:sp>
      <p:sp>
        <p:nvSpPr>
          <p:cNvPr id="4" name="Footer Placeholder 3">
            <a:extLst>
              <a:ext uri="{FF2B5EF4-FFF2-40B4-BE49-F238E27FC236}">
                <a16:creationId xmlns:a16="http://schemas.microsoft.com/office/drawing/2014/main" id="{2A7CD239-F939-B3BE-7D42-F3C80A6DD5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819321-1905-1913-82E9-D5B47015E646}"/>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3142880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B0DAF1-99EC-3672-D8BF-059AC1E5F14C}"/>
              </a:ext>
            </a:extLst>
          </p:cNvPr>
          <p:cNvSpPr>
            <a:spLocks noGrp="1"/>
          </p:cNvSpPr>
          <p:nvPr>
            <p:ph type="dt" sz="half" idx="10"/>
          </p:nvPr>
        </p:nvSpPr>
        <p:spPr/>
        <p:txBody>
          <a:bodyPr/>
          <a:lstStyle/>
          <a:p>
            <a:fld id="{F65838FE-5B71-45AB-BE21-773D18999CCB}" type="datetimeFigureOut">
              <a:rPr lang="en-GB" smtClean="0"/>
              <a:t>02/11/2025</a:t>
            </a:fld>
            <a:endParaRPr lang="en-GB"/>
          </a:p>
        </p:txBody>
      </p:sp>
      <p:sp>
        <p:nvSpPr>
          <p:cNvPr id="3" name="Footer Placeholder 2">
            <a:extLst>
              <a:ext uri="{FF2B5EF4-FFF2-40B4-BE49-F238E27FC236}">
                <a16:creationId xmlns:a16="http://schemas.microsoft.com/office/drawing/2014/main" id="{369C0944-1079-BE85-E79F-3EC2A654758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D8775F-6AB7-873F-C646-83D1F322B17F}"/>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4144154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9AE46-BC0F-02A4-1303-A515088342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6C88AA5-807F-3044-9C33-888434DCCA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98B232-4247-C30B-9671-21613EBB54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68B897-AB24-80F9-7D50-7F52358C0413}"/>
              </a:ext>
            </a:extLst>
          </p:cNvPr>
          <p:cNvSpPr>
            <a:spLocks noGrp="1"/>
          </p:cNvSpPr>
          <p:nvPr>
            <p:ph type="dt" sz="half" idx="10"/>
          </p:nvPr>
        </p:nvSpPr>
        <p:spPr/>
        <p:txBody>
          <a:bodyPr/>
          <a:lstStyle/>
          <a:p>
            <a:fld id="{F65838FE-5B71-45AB-BE21-773D18999CCB}" type="datetimeFigureOut">
              <a:rPr lang="en-GB" smtClean="0"/>
              <a:t>02/11/2025</a:t>
            </a:fld>
            <a:endParaRPr lang="en-GB"/>
          </a:p>
        </p:txBody>
      </p:sp>
      <p:sp>
        <p:nvSpPr>
          <p:cNvPr id="6" name="Footer Placeholder 5">
            <a:extLst>
              <a:ext uri="{FF2B5EF4-FFF2-40B4-BE49-F238E27FC236}">
                <a16:creationId xmlns:a16="http://schemas.microsoft.com/office/drawing/2014/main" id="{C02F479D-25BE-1007-A1EE-9332C101CC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24B2C0-9F96-1740-073E-30461D057217}"/>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4056821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1D876-CCB5-C234-421A-D5B2FC22E7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D085D9-DF52-E757-FC76-3497E074D8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B302E2-C713-7AB2-6EE1-BA70050DCD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014F96-16D1-EFEC-0CC9-0BAE4DFEE81D}"/>
              </a:ext>
            </a:extLst>
          </p:cNvPr>
          <p:cNvSpPr>
            <a:spLocks noGrp="1"/>
          </p:cNvSpPr>
          <p:nvPr>
            <p:ph type="dt" sz="half" idx="10"/>
          </p:nvPr>
        </p:nvSpPr>
        <p:spPr/>
        <p:txBody>
          <a:bodyPr/>
          <a:lstStyle/>
          <a:p>
            <a:fld id="{F65838FE-5B71-45AB-BE21-773D18999CCB}" type="datetimeFigureOut">
              <a:rPr lang="en-GB" smtClean="0"/>
              <a:t>02/11/2025</a:t>
            </a:fld>
            <a:endParaRPr lang="en-GB"/>
          </a:p>
        </p:txBody>
      </p:sp>
      <p:sp>
        <p:nvSpPr>
          <p:cNvPr id="6" name="Footer Placeholder 5">
            <a:extLst>
              <a:ext uri="{FF2B5EF4-FFF2-40B4-BE49-F238E27FC236}">
                <a16:creationId xmlns:a16="http://schemas.microsoft.com/office/drawing/2014/main" id="{2C7E9F9D-5229-94C1-3D0C-9221E42757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69BA92-E5EB-DDC7-450A-BB448232473C}"/>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761265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6056A-B29A-32A6-597C-7E3AB93EE04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4E2022-D366-BD40-E5BD-3790392484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C5774-C453-029D-9FF5-3512FB212082}"/>
              </a:ext>
            </a:extLst>
          </p:cNvPr>
          <p:cNvSpPr>
            <a:spLocks noGrp="1"/>
          </p:cNvSpPr>
          <p:nvPr>
            <p:ph type="dt" sz="half" idx="10"/>
          </p:nvPr>
        </p:nvSpPr>
        <p:spPr/>
        <p:txBody>
          <a:bodyPr/>
          <a:lstStyle/>
          <a:p>
            <a:fld id="{F65838FE-5B71-45AB-BE21-773D18999CCB}" type="datetimeFigureOut">
              <a:rPr lang="en-GB" smtClean="0"/>
              <a:t>02/11/2025</a:t>
            </a:fld>
            <a:endParaRPr lang="en-GB"/>
          </a:p>
        </p:txBody>
      </p:sp>
      <p:sp>
        <p:nvSpPr>
          <p:cNvPr id="5" name="Footer Placeholder 4">
            <a:extLst>
              <a:ext uri="{FF2B5EF4-FFF2-40B4-BE49-F238E27FC236}">
                <a16:creationId xmlns:a16="http://schemas.microsoft.com/office/drawing/2014/main" id="{A477CE25-7BDD-7C54-6FA0-A37AC16CEF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C76C03-6750-416A-1322-CC85B2EBF6DA}"/>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3153029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B76142-E850-BFBD-8A45-410758779C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34F28C-3035-A81C-D168-1E666E487F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C32CAD-D894-9B18-A56F-6DDFA0257418}"/>
              </a:ext>
            </a:extLst>
          </p:cNvPr>
          <p:cNvSpPr>
            <a:spLocks noGrp="1"/>
          </p:cNvSpPr>
          <p:nvPr>
            <p:ph type="dt" sz="half" idx="10"/>
          </p:nvPr>
        </p:nvSpPr>
        <p:spPr/>
        <p:txBody>
          <a:bodyPr/>
          <a:lstStyle/>
          <a:p>
            <a:fld id="{F65838FE-5B71-45AB-BE21-773D18999CCB}" type="datetimeFigureOut">
              <a:rPr lang="en-GB" smtClean="0"/>
              <a:t>02/11/2025</a:t>
            </a:fld>
            <a:endParaRPr lang="en-GB"/>
          </a:p>
        </p:txBody>
      </p:sp>
      <p:sp>
        <p:nvSpPr>
          <p:cNvPr id="5" name="Footer Placeholder 4">
            <a:extLst>
              <a:ext uri="{FF2B5EF4-FFF2-40B4-BE49-F238E27FC236}">
                <a16:creationId xmlns:a16="http://schemas.microsoft.com/office/drawing/2014/main" id="{129B82B0-58DC-2FDC-C63F-E3E7055104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DD5A10-E861-E4E0-2F30-CAC5FEA3749E}"/>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2721546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707E01-BB48-C4B6-2C11-6540972BC7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624625-29D1-8F9B-4449-534ED62AE1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FA47B4-9E2F-3080-99C7-59B5EB5517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5838FE-5B71-45AB-BE21-773D18999CCB}" type="datetimeFigureOut">
              <a:rPr lang="en-GB" smtClean="0"/>
              <a:t>02/11/2025</a:t>
            </a:fld>
            <a:endParaRPr lang="en-GB"/>
          </a:p>
        </p:txBody>
      </p:sp>
      <p:sp>
        <p:nvSpPr>
          <p:cNvPr id="5" name="Footer Placeholder 4">
            <a:extLst>
              <a:ext uri="{FF2B5EF4-FFF2-40B4-BE49-F238E27FC236}">
                <a16:creationId xmlns:a16="http://schemas.microsoft.com/office/drawing/2014/main" id="{BA0247C3-00A8-1A32-F3C0-815DC4A1A4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FE7529B-2D50-78D2-0A31-C5671923EF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727BCB-1351-44CB-B973-D1C67A8C302D}" type="slidenum">
              <a:rPr lang="en-GB" smtClean="0"/>
              <a:t>‹#›</a:t>
            </a:fld>
            <a:endParaRPr lang="en-GB"/>
          </a:p>
        </p:txBody>
      </p:sp>
    </p:spTree>
    <p:extLst>
      <p:ext uri="{BB962C8B-B14F-4D97-AF65-F5344CB8AC3E}">
        <p14:creationId xmlns:p14="http://schemas.microsoft.com/office/powerpoint/2010/main" val="28645931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MbkIcnvi0RE?start=13&amp;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1-Ct_53XKYY?feature=oembed"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0mCAh6o5ZoE?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ZoKihFLCY0s?feature=oembed"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online.hbs.edu/blog/post/what-is-the-triple-bottom-line" TargetMode="External"/><Relationship Id="rId7" Type="http://schemas.openxmlformats.org/officeDocument/2006/relationships/hyperlink" Target="https://www.which.co.uk/reviews/shopping-sustainably/article/supermarkets-and-the-environment-ahzAC2s22tXv" TargetMode="External"/><Relationship Id="rId2" Type="http://schemas.openxmlformats.org/officeDocument/2006/relationships/hyperlink" Target="https://www.ibe.org.uk/knowledge-hub/what-is-business-ethics.html" TargetMode="External"/><Relationship Id="rId1" Type="http://schemas.openxmlformats.org/officeDocument/2006/relationships/slideLayout" Target="../slideLayouts/slideLayout2.xml"/><Relationship Id="rId6" Type="http://schemas.openxmlformats.org/officeDocument/2006/relationships/hyperlink" Target="https://corporate.marksandspencer.com/sites/marksandspencer/files/2025-05/Marks-and-Spencer-Group-plc-ESG-Report-2025.pdf" TargetMode="External"/><Relationship Id="rId5" Type="http://schemas.openxmlformats.org/officeDocument/2006/relationships/hyperlink" Target="https://customerthink.com/the-role-of-sustainability-in-customer-loyalty/" TargetMode="External"/><Relationship Id="rId4" Type="http://schemas.openxmlformats.org/officeDocument/2006/relationships/hyperlink" Target="https://environbuzz.com/the-rise-of-consumer-loyalty-through-sustainable-pract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95695F6-D239-5A9D-E294-9D0BA6932EB8}"/>
              </a:ext>
            </a:extLst>
          </p:cNvPr>
          <p:cNvSpPr>
            <a:spLocks noGrp="1"/>
          </p:cNvSpPr>
          <p:nvPr>
            <p:ph type="ctrTitle"/>
          </p:nvPr>
        </p:nvSpPr>
        <p:spPr>
          <a:xfrm>
            <a:off x="1314824" y="735106"/>
            <a:ext cx="10053763" cy="2928470"/>
          </a:xfrm>
        </p:spPr>
        <p:txBody>
          <a:bodyPr anchor="b">
            <a:normAutofit/>
          </a:bodyPr>
          <a:lstStyle/>
          <a:p>
            <a:pPr algn="l"/>
            <a:r>
              <a:rPr lang="en-GB" sz="4800" b="1">
                <a:solidFill>
                  <a:srgbClr val="FFFFFF"/>
                </a:solidFill>
                <a:effectLst>
                  <a:outerShdw blurRad="38100" dist="38100" dir="2700000" algn="tl">
                    <a:srgbClr val="000000">
                      <a:alpha val="43137"/>
                    </a:srgbClr>
                  </a:outerShdw>
                </a:effectLst>
              </a:rPr>
              <a:t>BMSW5007</a:t>
            </a:r>
            <a:br>
              <a:rPr lang="en-GB" sz="4800" b="1">
                <a:solidFill>
                  <a:srgbClr val="FFFFFF"/>
                </a:solidFill>
                <a:effectLst>
                  <a:outerShdw blurRad="38100" dist="38100" dir="2700000" algn="tl">
                    <a:srgbClr val="000000">
                      <a:alpha val="43137"/>
                    </a:srgbClr>
                  </a:outerShdw>
                </a:effectLst>
              </a:rPr>
            </a:br>
            <a:r>
              <a:rPr lang="en-GB" sz="4800" b="1">
                <a:solidFill>
                  <a:srgbClr val="FFFFFF"/>
                </a:solidFill>
                <a:effectLst>
                  <a:outerShdw blurRad="38100" dist="38100" dir="2700000" algn="tl">
                    <a:srgbClr val="000000">
                      <a:alpha val="43137"/>
                    </a:srgbClr>
                  </a:outerShdw>
                </a:effectLst>
              </a:rPr>
              <a:t>Building a Sustainable Marketing Relationship</a:t>
            </a:r>
          </a:p>
        </p:txBody>
      </p:sp>
      <p:sp>
        <p:nvSpPr>
          <p:cNvPr id="3" name="Subtitle 2">
            <a:extLst>
              <a:ext uri="{FF2B5EF4-FFF2-40B4-BE49-F238E27FC236}">
                <a16:creationId xmlns:a16="http://schemas.microsoft.com/office/drawing/2014/main" id="{9EEF594E-E3FA-EECD-FFD5-3130486A292E}"/>
              </a:ext>
            </a:extLst>
          </p:cNvPr>
          <p:cNvSpPr>
            <a:spLocks noGrp="1"/>
          </p:cNvSpPr>
          <p:nvPr>
            <p:ph type="subTitle" idx="1"/>
          </p:nvPr>
        </p:nvSpPr>
        <p:spPr>
          <a:xfrm>
            <a:off x="1350682" y="4870824"/>
            <a:ext cx="10005951" cy="1458258"/>
          </a:xfrm>
        </p:spPr>
        <p:txBody>
          <a:bodyPr anchor="ctr">
            <a:normAutofit/>
          </a:bodyPr>
          <a:lstStyle/>
          <a:p>
            <a:pPr algn="l"/>
            <a:r>
              <a:rPr lang="en-GB" dirty="0"/>
              <a:t>LECTURE </a:t>
            </a:r>
          </a:p>
          <a:p>
            <a:pPr algn="l"/>
            <a:r>
              <a:rPr lang="en-GB" dirty="0"/>
              <a:t>ETHICS AND SUSTAINABILITY </a:t>
            </a:r>
          </a:p>
        </p:txBody>
      </p:sp>
    </p:spTree>
    <p:extLst>
      <p:ext uri="{BB962C8B-B14F-4D97-AF65-F5344CB8AC3E}">
        <p14:creationId xmlns:p14="http://schemas.microsoft.com/office/powerpoint/2010/main" val="2485836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8" descr="Hands holding a globe and a tree&#10;&#10;AI-generated content may be incorrect.">
            <a:extLst>
              <a:ext uri="{FF2B5EF4-FFF2-40B4-BE49-F238E27FC236}">
                <a16:creationId xmlns:a16="http://schemas.microsoft.com/office/drawing/2014/main" id="{4ECFC31E-8098-C2DD-606B-8A607DBF403C}"/>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8675" b="2392"/>
          <a:stretch>
            <a:fillRect/>
          </a:stretch>
        </p:blipFill>
        <p:spPr>
          <a:xfrm>
            <a:off x="20" y="10"/>
            <a:ext cx="12191980" cy="6857990"/>
          </a:xfrm>
          <a:prstGeom prst="rect">
            <a:avLst/>
          </a:prstGeom>
        </p:spPr>
      </p:pic>
      <p:sp>
        <p:nvSpPr>
          <p:cNvPr id="28" name="Rectangle 2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C0C4B6-0881-A72E-FBFE-DA5608A31A94}"/>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b="1" dirty="0">
                <a:solidFill>
                  <a:schemeClr val="tx1">
                    <a:lumMod val="85000"/>
                    <a:lumOff val="15000"/>
                  </a:schemeClr>
                </a:solidFill>
                <a:effectLst>
                  <a:outerShdw blurRad="38100" dist="38100" dir="2700000" algn="tl">
                    <a:srgbClr val="000000">
                      <a:alpha val="43137"/>
                    </a:srgbClr>
                  </a:outerShdw>
                </a:effectLst>
              </a:rPr>
              <a:t>Business Ethics and Sustainability</a:t>
            </a:r>
          </a:p>
        </p:txBody>
      </p:sp>
      <p:cxnSp>
        <p:nvCxnSpPr>
          <p:cNvPr id="30" name="Straight Connector 2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8389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BF6EB-0AB3-707D-6A09-AA1B6473205F}"/>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mn-lt"/>
              </a:rPr>
              <a:t>Today’s Lecture</a:t>
            </a:r>
          </a:p>
        </p:txBody>
      </p:sp>
      <p:sp>
        <p:nvSpPr>
          <p:cNvPr id="3" name="Content Placeholder 2">
            <a:extLst>
              <a:ext uri="{FF2B5EF4-FFF2-40B4-BE49-F238E27FC236}">
                <a16:creationId xmlns:a16="http://schemas.microsoft.com/office/drawing/2014/main" id="{26EBB1BF-AB26-D9DC-3334-7B00C2573742}"/>
              </a:ext>
            </a:extLst>
          </p:cNvPr>
          <p:cNvSpPr>
            <a:spLocks noGrp="1"/>
          </p:cNvSpPr>
          <p:nvPr>
            <p:ph idx="1"/>
          </p:nvPr>
        </p:nvSpPr>
        <p:spPr>
          <a:xfrm>
            <a:off x="4134811" y="259492"/>
            <a:ext cx="7900670" cy="6351373"/>
          </a:xfrm>
        </p:spPr>
        <p:txBody>
          <a:bodyPr anchor="ctr">
            <a:normAutofit/>
          </a:bodyPr>
          <a:lstStyle/>
          <a:p>
            <a:pPr marL="0" indent="0">
              <a:buNone/>
            </a:pPr>
            <a:r>
              <a:rPr lang="en-GB" sz="2200" b="1" u="sng" dirty="0">
                <a:effectLst/>
                <a:latin typeface="Arial" panose="020B0604020202020204" pitchFamily="34" charset="0"/>
                <a:ea typeface="Times New Roman" panose="02020603050405020304" pitchFamily="18" charset="0"/>
              </a:rPr>
              <a:t>Business Ethics and Sustainability</a:t>
            </a:r>
          </a:p>
          <a:p>
            <a:pPr marL="0" indent="0">
              <a:buNone/>
            </a:pPr>
            <a:endParaRPr lang="en-GB" sz="2200" b="1" u="sng" dirty="0">
              <a:latin typeface="Arial" panose="020B0604020202020204" pitchFamily="34" charset="0"/>
              <a:ea typeface="Times New Roman" panose="02020603050405020304" pitchFamily="18" charset="0"/>
            </a:endParaRPr>
          </a:p>
          <a:p>
            <a:pPr marL="0" indent="0">
              <a:buNone/>
            </a:pPr>
            <a:r>
              <a:rPr lang="en-GB" sz="2200" b="1" u="sng" dirty="0">
                <a:effectLst/>
                <a:latin typeface="Arial" panose="020B0604020202020204" pitchFamily="34" charset="0"/>
                <a:ea typeface="Times New Roman" panose="02020603050405020304" pitchFamily="18" charset="0"/>
              </a:rPr>
              <a:t>This relates to Task 3 of the assignment report:</a:t>
            </a:r>
          </a:p>
          <a:p>
            <a:pPr marL="0" indent="0">
              <a:buNone/>
            </a:pPr>
            <a:endParaRPr lang="en-GB" sz="2200" b="1" dirty="0">
              <a:effectLst/>
              <a:latin typeface="Times New Roman" panose="02020603050405020304" pitchFamily="18" charset="0"/>
              <a:ea typeface="Times New Roman" panose="02020603050405020304" pitchFamily="18" charset="0"/>
            </a:endParaRPr>
          </a:p>
          <a:p>
            <a:pPr marL="0" indent="0" fontAlgn="base">
              <a:buNone/>
            </a:pPr>
            <a:r>
              <a:rPr lang="en-GB" sz="2200" b="1" u="sng" dirty="0"/>
              <a:t>Task 3</a:t>
            </a:r>
            <a:r>
              <a:rPr lang="en-GB" sz="2200" b="1" dirty="0"/>
              <a:t> – CRM Strategy Analysis</a:t>
            </a:r>
            <a:endParaRPr lang="en-GB" sz="2200" dirty="0"/>
          </a:p>
          <a:p>
            <a:pPr fontAlgn="base"/>
            <a:endParaRPr lang="en-GB" sz="1000" dirty="0"/>
          </a:p>
          <a:p>
            <a:pPr marL="0" indent="0" fontAlgn="base">
              <a:buNone/>
            </a:pPr>
            <a:r>
              <a:rPr lang="en-GB" sz="2200" dirty="0"/>
              <a:t>Supported by relevant theory and practical examples, critically discuss ‘</a:t>
            </a:r>
            <a:r>
              <a:rPr lang="en-GB" sz="2200" dirty="0" err="1"/>
              <a:t>M&amp;S</a:t>
            </a:r>
            <a:r>
              <a:rPr lang="en-GB" sz="2200" dirty="0"/>
              <a:t> Food’s’ ‘Relationship Marketing Strategy’ based on the following areas: </a:t>
            </a:r>
          </a:p>
          <a:p>
            <a:pPr marL="0" indent="0" fontAlgn="base">
              <a:buNone/>
            </a:pPr>
            <a:endParaRPr lang="en-GB" sz="1000" dirty="0"/>
          </a:p>
          <a:p>
            <a:pPr lvl="0" fontAlgn="base"/>
            <a:r>
              <a:rPr lang="en-GB" sz="2200" dirty="0"/>
              <a:t>Segmentation, targeting and positioning strategies. </a:t>
            </a:r>
          </a:p>
          <a:p>
            <a:pPr lvl="0" fontAlgn="base"/>
            <a:r>
              <a:rPr lang="en-GB" sz="2200" dirty="0"/>
              <a:t>How ‘</a:t>
            </a:r>
            <a:r>
              <a:rPr lang="en-GB" sz="2200" dirty="0" err="1"/>
              <a:t>M&amp;S</a:t>
            </a:r>
            <a:r>
              <a:rPr lang="en-GB" sz="2200" dirty="0"/>
              <a:t> Food’ achieve market differentiation using the ‘Marketing Mix’.</a:t>
            </a:r>
          </a:p>
          <a:p>
            <a:pPr lvl="0" fontAlgn="base"/>
            <a:r>
              <a:rPr lang="en-GB" sz="2200" dirty="0"/>
              <a:t>How effectively </a:t>
            </a:r>
            <a:r>
              <a:rPr lang="en-GB" sz="2200" dirty="0" err="1"/>
              <a:t>M&amp;S</a:t>
            </a:r>
            <a:r>
              <a:rPr lang="en-GB" sz="2200" dirty="0"/>
              <a:t> Food meet the 4Cs of Customer Needs </a:t>
            </a:r>
          </a:p>
          <a:p>
            <a:pPr lvl="0" fontAlgn="base"/>
            <a:r>
              <a:rPr lang="en-GB" sz="2200" b="1" dirty="0">
                <a:solidFill>
                  <a:srgbClr val="FF0000"/>
                </a:solidFill>
              </a:rPr>
              <a:t>Ethical and Sustainability policies and practices and how these align with customer expectations.</a:t>
            </a:r>
          </a:p>
        </p:txBody>
      </p:sp>
    </p:spTree>
    <p:extLst>
      <p:ext uri="{BB962C8B-B14F-4D97-AF65-F5344CB8AC3E}">
        <p14:creationId xmlns:p14="http://schemas.microsoft.com/office/powerpoint/2010/main" val="558325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23" name="Rectangle 2122">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97" name="Picture 2096" descr="Magnifying glass and question mark">
            <a:extLst>
              <a:ext uri="{FF2B5EF4-FFF2-40B4-BE49-F238E27FC236}">
                <a16:creationId xmlns:a16="http://schemas.microsoft.com/office/drawing/2014/main" id="{45FB9B00-FA2D-DB14-7A2D-FC2D307BDF53}"/>
              </a:ext>
            </a:extLst>
          </p:cNvPr>
          <p:cNvPicPr>
            <a:picLocks noChangeAspect="1"/>
          </p:cNvPicPr>
          <p:nvPr/>
        </p:nvPicPr>
        <p:blipFill>
          <a:blip r:embed="rId2"/>
          <a:srcRect l="9500" t="9091" r="25864"/>
          <a:stretch/>
        </p:blipFill>
        <p:spPr>
          <a:xfrm>
            <a:off x="3523488" y="10"/>
            <a:ext cx="8668512" cy="6857990"/>
          </a:xfrm>
          <a:prstGeom prst="rect">
            <a:avLst/>
          </a:prstGeom>
        </p:spPr>
      </p:pic>
      <p:sp>
        <p:nvSpPr>
          <p:cNvPr id="2125" name="Rectangle 2124">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B2C114-D030-F128-790B-76B589AF6D7A}"/>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a:t>Business Ethics: What Does It Really Mean?</a:t>
            </a:r>
            <a:endParaRPr lang="en-US" sz="4800" b="1">
              <a:effectLst>
                <a:outerShdw blurRad="38100" dist="38100" dir="2700000" algn="tl">
                  <a:srgbClr val="000000">
                    <a:alpha val="43137"/>
                  </a:srgbClr>
                </a:outerShdw>
              </a:effectLst>
            </a:endParaRPr>
          </a:p>
        </p:txBody>
      </p:sp>
      <p:sp>
        <p:nvSpPr>
          <p:cNvPr id="2127" name="Rectangle 212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29" name="Rectangle 212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Slide Number Placeholder 4">
            <a:extLst>
              <a:ext uri="{FF2B5EF4-FFF2-40B4-BE49-F238E27FC236}">
                <a16:creationId xmlns:a16="http://schemas.microsoft.com/office/drawing/2014/main" id="{FF99C633-EC4F-9051-3136-2D24E68DA217}"/>
              </a:ext>
            </a:extLst>
          </p:cNvPr>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3A98EE3D-8CD1-4C3F-BD1C-C98C9596463C}" type="slidenum">
              <a:rPr lang="en-US">
                <a:solidFill>
                  <a:schemeClr val="bg1"/>
                </a:solidFill>
                <a:latin typeface="Calibri" panose="020F0502020204030204"/>
              </a:rPr>
              <a:pPr>
                <a:spcAft>
                  <a:spcPts val="600"/>
                </a:spcAft>
                <a:defRPr/>
              </a:pPr>
              <a:t>4</a:t>
            </a:fld>
            <a:endParaRPr lang="en-US">
              <a:solidFill>
                <a:schemeClr val="bg1"/>
              </a:solidFill>
              <a:latin typeface="Calibri" panose="020F0502020204030204"/>
            </a:endParaRPr>
          </a:p>
        </p:txBody>
      </p:sp>
    </p:spTree>
    <p:extLst>
      <p:ext uri="{BB962C8B-B14F-4D97-AF65-F5344CB8AC3E}">
        <p14:creationId xmlns:p14="http://schemas.microsoft.com/office/powerpoint/2010/main" val="2755148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89096" name="Rectangle 8909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9098" name="Rectangle 8909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100" name="Rectangle 8909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102" name="Rectangle 8910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104" name="Rectangle 8910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106" name="Freeform: Shape 8910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9108" name="Rectangle 8910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090" name="Rectangle 2"/>
          <p:cNvSpPr>
            <a:spLocks noGrp="1" noChangeArrowheads="1"/>
          </p:cNvSpPr>
          <p:nvPr>
            <p:ph type="title"/>
          </p:nvPr>
        </p:nvSpPr>
        <p:spPr>
          <a:xfrm>
            <a:off x="466722" y="586855"/>
            <a:ext cx="3201366" cy="3387497"/>
          </a:xfrm>
        </p:spPr>
        <p:txBody>
          <a:bodyPr anchor="b">
            <a:normAutofit/>
          </a:bodyPr>
          <a:lstStyle/>
          <a:p>
            <a:pPr algn="r"/>
            <a:r>
              <a:rPr lang="en-US" sz="4000" b="1" dirty="0">
                <a:solidFill>
                  <a:srgbClr val="FFFFFF"/>
                </a:solidFill>
                <a:latin typeface="+mn-lt"/>
              </a:rPr>
              <a:t>Business Ethics – What Does It Really Mean?</a:t>
            </a:r>
          </a:p>
        </p:txBody>
      </p:sp>
      <p:sp>
        <p:nvSpPr>
          <p:cNvPr id="5" name="Footer Placeholder 4"/>
          <p:cNvSpPr>
            <a:spLocks noGrp="1"/>
          </p:cNvSpPr>
          <p:nvPr>
            <p:ph type="ftr" sz="quarter" idx="11"/>
          </p:nvPr>
        </p:nvSpPr>
        <p:spPr>
          <a:xfrm>
            <a:off x="4116326" y="6453278"/>
            <a:ext cx="4037841" cy="365125"/>
          </a:xfrm>
        </p:spPr>
        <p:txBody>
          <a:bodyPr>
            <a:normAutofit/>
          </a:bodyPr>
          <a:lstStyle/>
          <a:p>
            <a:pPr algn="l"/>
            <a:endParaRPr lang="en-GB" sz="1100" dirty="0">
              <a:solidFill>
                <a:srgbClr val="FFFFFF"/>
              </a:solidFill>
            </a:endParaRPr>
          </a:p>
        </p:txBody>
      </p:sp>
      <p:sp>
        <p:nvSpPr>
          <p:cNvPr id="89091" name="Rectangle 3"/>
          <p:cNvSpPr>
            <a:spLocks noGrp="1" noChangeArrowheads="1"/>
          </p:cNvSpPr>
          <p:nvPr>
            <p:ph type="body" idx="1"/>
          </p:nvPr>
        </p:nvSpPr>
        <p:spPr>
          <a:xfrm>
            <a:off x="4325815" y="511388"/>
            <a:ext cx="7537939" cy="5795627"/>
          </a:xfrm>
        </p:spPr>
        <p:txBody>
          <a:bodyPr anchor="ctr">
            <a:normAutofit/>
          </a:bodyPr>
          <a:lstStyle/>
          <a:p>
            <a:r>
              <a:rPr lang="en-US" sz="3200" b="1" dirty="0"/>
              <a:t>Ethics</a:t>
            </a:r>
            <a:r>
              <a:rPr lang="en-US" sz="3200" dirty="0"/>
              <a:t> involves a discipline that examines good or bad practices within the context of a moral duty.</a:t>
            </a:r>
          </a:p>
          <a:p>
            <a:endParaRPr lang="en-US" sz="3200" dirty="0"/>
          </a:p>
          <a:p>
            <a:r>
              <a:rPr lang="en-US" sz="3200" b="1" dirty="0"/>
              <a:t>Moral conduct</a:t>
            </a:r>
            <a:r>
              <a:rPr lang="en-US" sz="3200" dirty="0"/>
              <a:t> is </a:t>
            </a:r>
            <a:r>
              <a:rPr lang="en-US" sz="3200" dirty="0" err="1"/>
              <a:t>behaviour</a:t>
            </a:r>
            <a:r>
              <a:rPr lang="en-US" sz="3200" dirty="0"/>
              <a:t> that is right or wrong</a:t>
            </a:r>
          </a:p>
          <a:p>
            <a:pPr marL="0" indent="0">
              <a:buNone/>
            </a:pPr>
            <a:endParaRPr lang="en-US" sz="3200" b="1" dirty="0"/>
          </a:p>
          <a:p>
            <a:r>
              <a:rPr lang="en-US" sz="3200" b="1" dirty="0"/>
              <a:t>Business ethics</a:t>
            </a:r>
            <a:r>
              <a:rPr lang="en-US" sz="3200" dirty="0"/>
              <a:t> include practices and behaviors that are good or bad</a:t>
            </a:r>
            <a:endParaRPr lang="en-US" sz="3200" b="1" dirty="0"/>
          </a:p>
          <a:p>
            <a:endParaRPr lang="en-US" sz="2400" b="1" dirty="0"/>
          </a:p>
        </p:txBody>
      </p:sp>
      <p:sp>
        <p:nvSpPr>
          <p:cNvPr id="6" name="Slide Number Placeholder 5"/>
          <p:cNvSpPr>
            <a:spLocks noGrp="1"/>
          </p:cNvSpPr>
          <p:nvPr>
            <p:ph type="sldNum" sz="quarter" idx="12"/>
          </p:nvPr>
        </p:nvSpPr>
        <p:spPr>
          <a:xfrm>
            <a:off x="11704320" y="6455664"/>
            <a:ext cx="448056" cy="365125"/>
          </a:xfrm>
        </p:spPr>
        <p:txBody>
          <a:bodyPr>
            <a:normAutofit/>
          </a:bodyPr>
          <a:lstStyle/>
          <a:p>
            <a:pPr>
              <a:spcAft>
                <a:spcPts val="600"/>
              </a:spcAft>
            </a:pPr>
            <a:fld id="{7080B541-3DDF-4532-B0E1-819995605633}" type="slidenum">
              <a:rPr lang="en-GB" sz="1100">
                <a:solidFill>
                  <a:schemeClr val="tx1">
                    <a:lumMod val="50000"/>
                    <a:lumOff val="50000"/>
                  </a:schemeClr>
                </a:solidFill>
              </a:rPr>
              <a:pPr>
                <a:spcAft>
                  <a:spcPts val="600"/>
                </a:spcAft>
              </a:pPr>
              <a:t>5</a:t>
            </a:fld>
            <a:endParaRPr lang="en-GB" sz="1100">
              <a:solidFill>
                <a:schemeClr val="tx1">
                  <a:lumMod val="50000"/>
                  <a:lumOff val="50000"/>
                </a:schemeClr>
              </a:solidFill>
            </a:endParaRPr>
          </a:p>
        </p:txBody>
      </p:sp>
    </p:spTree>
    <p:extLst>
      <p:ext uri="{BB962C8B-B14F-4D97-AF65-F5344CB8AC3E}">
        <p14:creationId xmlns:p14="http://schemas.microsoft.com/office/powerpoint/2010/main" val="235762606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5"/>
                                  </p:iterate>
                                  <p:childTnLst>
                                    <p:set>
                                      <p:cBhvr>
                                        <p:cTn id="6" dur="1" fill="hold">
                                          <p:stCondLst>
                                            <p:cond delay="74"/>
                                          </p:stCondLst>
                                        </p:cTn>
                                        <p:tgtEl>
                                          <p:spTgt spid="890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909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90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890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0" grpId="0" autoUpdateAnimBg="0"/>
      <p:bldP spid="89091"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a:extLst>
            <a:ext uri="{FF2B5EF4-FFF2-40B4-BE49-F238E27FC236}">
              <a16:creationId xmlns:a16="http://schemas.microsoft.com/office/drawing/2014/main" id="{C835E9EC-E505-D566-3A4A-F307304AC4BA}"/>
            </a:ext>
          </a:extLst>
        </p:cNvPr>
        <p:cNvGrpSpPr/>
        <p:nvPr/>
      </p:nvGrpSpPr>
      <p:grpSpPr>
        <a:xfrm>
          <a:off x="0" y="0"/>
          <a:ext cx="0" cy="0"/>
          <a:chOff x="0" y="0"/>
          <a:chExt cx="0" cy="0"/>
        </a:xfrm>
      </p:grpSpPr>
      <p:sp useBgFill="1">
        <p:nvSpPr>
          <p:cNvPr id="89096" name="Rectangle 89095">
            <a:extLst>
              <a:ext uri="{FF2B5EF4-FFF2-40B4-BE49-F238E27FC236}">
                <a16:creationId xmlns:a16="http://schemas.microsoft.com/office/drawing/2014/main" id="{4C18EB31-3817-3259-AD69-F6A436D7D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9098" name="Rectangle 89097">
            <a:extLst>
              <a:ext uri="{FF2B5EF4-FFF2-40B4-BE49-F238E27FC236}">
                <a16:creationId xmlns:a16="http://schemas.microsoft.com/office/drawing/2014/main" id="{A55AC5B9-6F20-2A0A-41BF-A9A6BF72D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100" name="Rectangle 89099">
            <a:extLst>
              <a:ext uri="{FF2B5EF4-FFF2-40B4-BE49-F238E27FC236}">
                <a16:creationId xmlns:a16="http://schemas.microsoft.com/office/drawing/2014/main" id="{1F3E40B1-080A-1A5A-3C13-900AA6857F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102" name="Rectangle 89101">
            <a:extLst>
              <a:ext uri="{FF2B5EF4-FFF2-40B4-BE49-F238E27FC236}">
                <a16:creationId xmlns:a16="http://schemas.microsoft.com/office/drawing/2014/main" id="{61514191-5EB4-30CC-D48B-8522C28DF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104" name="Rectangle 89103">
            <a:extLst>
              <a:ext uri="{FF2B5EF4-FFF2-40B4-BE49-F238E27FC236}">
                <a16:creationId xmlns:a16="http://schemas.microsoft.com/office/drawing/2014/main" id="{E6C25FF3-0774-2EF2-6947-99D30AF9A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106" name="Freeform: Shape 89105">
            <a:extLst>
              <a:ext uri="{FF2B5EF4-FFF2-40B4-BE49-F238E27FC236}">
                <a16:creationId xmlns:a16="http://schemas.microsoft.com/office/drawing/2014/main" id="{9625B215-194A-ACBA-520D-D91FC71360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9108" name="Rectangle 89107">
            <a:extLst>
              <a:ext uri="{FF2B5EF4-FFF2-40B4-BE49-F238E27FC236}">
                <a16:creationId xmlns:a16="http://schemas.microsoft.com/office/drawing/2014/main" id="{87D6F2AC-37F1-A440-D160-DC661D2B7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090" name="Rectangle 2">
            <a:extLst>
              <a:ext uri="{FF2B5EF4-FFF2-40B4-BE49-F238E27FC236}">
                <a16:creationId xmlns:a16="http://schemas.microsoft.com/office/drawing/2014/main" id="{6DEBE4FD-87C8-3AC7-C6C8-CC2121771555}"/>
              </a:ext>
            </a:extLst>
          </p:cNvPr>
          <p:cNvSpPr>
            <a:spLocks noGrp="1" noChangeArrowheads="1"/>
          </p:cNvSpPr>
          <p:nvPr>
            <p:ph type="title"/>
          </p:nvPr>
        </p:nvSpPr>
        <p:spPr>
          <a:xfrm>
            <a:off x="466722" y="586855"/>
            <a:ext cx="3201366" cy="3387497"/>
          </a:xfrm>
        </p:spPr>
        <p:txBody>
          <a:bodyPr anchor="b">
            <a:normAutofit/>
          </a:bodyPr>
          <a:lstStyle/>
          <a:p>
            <a:pPr algn="r"/>
            <a:r>
              <a:rPr lang="en-US" sz="4000" b="1">
                <a:solidFill>
                  <a:srgbClr val="FFFFFF"/>
                </a:solidFill>
              </a:rPr>
              <a:t>The Importance of Business Ethics</a:t>
            </a:r>
          </a:p>
        </p:txBody>
      </p:sp>
      <p:sp>
        <p:nvSpPr>
          <p:cNvPr id="5" name="Footer Placeholder 4">
            <a:extLst>
              <a:ext uri="{FF2B5EF4-FFF2-40B4-BE49-F238E27FC236}">
                <a16:creationId xmlns:a16="http://schemas.microsoft.com/office/drawing/2014/main" id="{166D7A96-3C56-A9A9-1E17-F96D49942CE2}"/>
              </a:ext>
            </a:extLst>
          </p:cNvPr>
          <p:cNvSpPr>
            <a:spLocks noGrp="1"/>
          </p:cNvSpPr>
          <p:nvPr>
            <p:ph type="ftr" sz="quarter" idx="11"/>
          </p:nvPr>
        </p:nvSpPr>
        <p:spPr>
          <a:xfrm rot="5400000">
            <a:off x="-1828800" y="1984248"/>
            <a:ext cx="4114800" cy="365125"/>
          </a:xfrm>
        </p:spPr>
        <p:txBody>
          <a:bodyPr>
            <a:normAutofit/>
          </a:bodyPr>
          <a:lstStyle/>
          <a:p>
            <a:pPr algn="l"/>
            <a:endParaRPr lang="en-GB" sz="1100">
              <a:solidFill>
                <a:srgbClr val="FFFFFF"/>
              </a:solidFill>
            </a:endParaRPr>
          </a:p>
        </p:txBody>
      </p:sp>
      <p:sp>
        <p:nvSpPr>
          <p:cNvPr id="89091" name="Rectangle 3">
            <a:extLst>
              <a:ext uri="{FF2B5EF4-FFF2-40B4-BE49-F238E27FC236}">
                <a16:creationId xmlns:a16="http://schemas.microsoft.com/office/drawing/2014/main" id="{F00837A1-6FA9-A4E2-B0B0-E5706B7B512F}"/>
              </a:ext>
            </a:extLst>
          </p:cNvPr>
          <p:cNvSpPr>
            <a:spLocks noGrp="1" noChangeArrowheads="1"/>
          </p:cNvSpPr>
          <p:nvPr>
            <p:ph type="body" idx="1"/>
          </p:nvPr>
        </p:nvSpPr>
        <p:spPr>
          <a:xfrm>
            <a:off x="4325815" y="511388"/>
            <a:ext cx="7537939" cy="5795627"/>
          </a:xfrm>
        </p:spPr>
        <p:txBody>
          <a:bodyPr anchor="ctr">
            <a:noAutofit/>
          </a:bodyPr>
          <a:lstStyle/>
          <a:p>
            <a:r>
              <a:rPr lang="en-US" b="1" dirty="0"/>
              <a:t>Trust and Reputation – </a:t>
            </a:r>
            <a:r>
              <a:rPr lang="en-US" dirty="0"/>
              <a:t>Ethical </a:t>
            </a:r>
            <a:r>
              <a:rPr lang="en-US" dirty="0" err="1"/>
              <a:t>behaviour</a:t>
            </a:r>
            <a:r>
              <a:rPr lang="en-US" dirty="0"/>
              <a:t> builds trust with stakeholders and can enhance a company’s reputation and long term success. </a:t>
            </a:r>
          </a:p>
          <a:p>
            <a:pPr marL="0" indent="0">
              <a:buNone/>
            </a:pPr>
            <a:endParaRPr lang="en-US" sz="1200" dirty="0"/>
          </a:p>
          <a:p>
            <a:r>
              <a:rPr lang="en-US" b="1" dirty="0"/>
              <a:t>Risk Reduction – </a:t>
            </a:r>
            <a:r>
              <a:rPr lang="en-US" dirty="0"/>
              <a:t>poor ethical performance can lead to bad publicity which can damage a company.</a:t>
            </a:r>
          </a:p>
          <a:p>
            <a:endParaRPr lang="en-US" sz="1200" dirty="0"/>
          </a:p>
          <a:p>
            <a:r>
              <a:rPr lang="en-US" b="1" dirty="0"/>
              <a:t>Employee Morale </a:t>
            </a:r>
            <a:r>
              <a:rPr lang="en-US" dirty="0"/>
              <a:t>– Workers feel valued, motivated and  perform better in their roles. </a:t>
            </a:r>
          </a:p>
          <a:p>
            <a:endParaRPr lang="en-US" sz="1200" b="1" dirty="0"/>
          </a:p>
          <a:p>
            <a:r>
              <a:rPr lang="en-US" b="1" dirty="0"/>
              <a:t>Customer Loyalty – </a:t>
            </a:r>
            <a:r>
              <a:rPr lang="en-US" dirty="0"/>
              <a:t>Customers prefer to build relationships with companies they trust and respect. </a:t>
            </a:r>
            <a:endParaRPr lang="en-US" b="1" dirty="0"/>
          </a:p>
        </p:txBody>
      </p:sp>
      <p:sp>
        <p:nvSpPr>
          <p:cNvPr id="6" name="Slide Number Placeholder 5">
            <a:extLst>
              <a:ext uri="{FF2B5EF4-FFF2-40B4-BE49-F238E27FC236}">
                <a16:creationId xmlns:a16="http://schemas.microsoft.com/office/drawing/2014/main" id="{E00292C0-DB5A-E98B-E2C6-1F7A76165015}"/>
              </a:ext>
            </a:extLst>
          </p:cNvPr>
          <p:cNvSpPr>
            <a:spLocks noGrp="1"/>
          </p:cNvSpPr>
          <p:nvPr>
            <p:ph type="sldNum" sz="quarter" idx="12"/>
          </p:nvPr>
        </p:nvSpPr>
        <p:spPr>
          <a:xfrm>
            <a:off x="11704320" y="6455664"/>
            <a:ext cx="448056" cy="365125"/>
          </a:xfrm>
        </p:spPr>
        <p:txBody>
          <a:bodyPr>
            <a:normAutofit/>
          </a:bodyPr>
          <a:lstStyle/>
          <a:p>
            <a:pPr>
              <a:spcAft>
                <a:spcPts val="600"/>
              </a:spcAft>
            </a:pPr>
            <a:fld id="{7080B541-3DDF-4532-B0E1-819995605633}" type="slidenum">
              <a:rPr lang="en-GB" sz="1100">
                <a:solidFill>
                  <a:schemeClr val="tx1">
                    <a:lumMod val="50000"/>
                    <a:lumOff val="50000"/>
                  </a:schemeClr>
                </a:solidFill>
              </a:rPr>
              <a:pPr>
                <a:spcAft>
                  <a:spcPts val="600"/>
                </a:spcAft>
              </a:pPr>
              <a:t>6</a:t>
            </a:fld>
            <a:endParaRPr lang="en-GB" sz="1100">
              <a:solidFill>
                <a:schemeClr val="tx1">
                  <a:lumMod val="50000"/>
                  <a:lumOff val="50000"/>
                </a:schemeClr>
              </a:solidFill>
            </a:endParaRPr>
          </a:p>
        </p:txBody>
      </p:sp>
    </p:spTree>
    <p:extLst>
      <p:ext uri="{BB962C8B-B14F-4D97-AF65-F5344CB8AC3E}">
        <p14:creationId xmlns:p14="http://schemas.microsoft.com/office/powerpoint/2010/main" val="188365363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5"/>
                                  </p:iterate>
                                  <p:childTnLst>
                                    <p:set>
                                      <p:cBhvr>
                                        <p:cTn id="6" dur="1" fill="hold">
                                          <p:stCondLst>
                                            <p:cond delay="74"/>
                                          </p:stCondLst>
                                        </p:cTn>
                                        <p:tgtEl>
                                          <p:spTgt spid="890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909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90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89091">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8909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0" grpId="0" autoUpdateAnimBg="0"/>
      <p:bldP spid="89091"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F42D4-2ABA-BA23-D163-857137D051AC}"/>
              </a:ext>
            </a:extLst>
          </p:cNvPr>
          <p:cNvSpPr>
            <a:spLocks noGrp="1"/>
          </p:cNvSpPr>
          <p:nvPr>
            <p:ph type="title"/>
          </p:nvPr>
        </p:nvSpPr>
        <p:spPr/>
        <p:txBody>
          <a:bodyPr/>
          <a:lstStyle/>
          <a:p>
            <a:endParaRPr lang="en-GB"/>
          </a:p>
        </p:txBody>
      </p:sp>
      <p:pic>
        <p:nvPicPr>
          <p:cNvPr id="4" name="Online Media 3" title="What is business ethics? IBE Pearls of Wisdom: 1">
            <a:hlinkClick r:id="" action="ppaction://media"/>
            <a:extLst>
              <a:ext uri="{FF2B5EF4-FFF2-40B4-BE49-F238E27FC236}">
                <a16:creationId xmlns:a16="http://schemas.microsoft.com/office/drawing/2014/main" id="{77078EAA-FDFB-3DEB-B405-0C96931F9EF0}"/>
              </a:ext>
            </a:extLst>
          </p:cNvPr>
          <p:cNvPicPr>
            <a:picLocks noGrp="1" noRot="1" noChangeAspect="1"/>
          </p:cNvPicPr>
          <p:nvPr>
            <p:ph idx="1"/>
            <a:videoFile r:link="rId1"/>
          </p:nvPr>
        </p:nvPicPr>
        <p:blipFill>
          <a:blip r:embed="rId3"/>
          <a:stretch>
            <a:fillRect/>
          </a:stretch>
        </p:blipFill>
        <p:spPr>
          <a:xfrm>
            <a:off x="119743" y="9163"/>
            <a:ext cx="12093648" cy="6833373"/>
          </a:xfrm>
          <a:prstGeom prst="rect">
            <a:avLst/>
          </a:prstGeom>
        </p:spPr>
      </p:pic>
    </p:spTree>
    <p:extLst>
      <p:ext uri="{BB962C8B-B14F-4D97-AF65-F5344CB8AC3E}">
        <p14:creationId xmlns:p14="http://schemas.microsoft.com/office/powerpoint/2010/main" val="985560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52232" name="Rectangle 5223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34" name="Rectangle 5223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36" name="Rectangle 5223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38" name="Rectangle 5223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40" name="Rectangle 5223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26" name="Rectangle 2"/>
          <p:cNvSpPr>
            <a:spLocks noGrp="1" noChangeArrowheads="1"/>
          </p:cNvSpPr>
          <p:nvPr>
            <p:ph type="title"/>
          </p:nvPr>
        </p:nvSpPr>
        <p:spPr>
          <a:xfrm>
            <a:off x="654909" y="294538"/>
            <a:ext cx="10612642" cy="1033669"/>
          </a:xfrm>
        </p:spPr>
        <p:txBody>
          <a:bodyPr>
            <a:normAutofit/>
          </a:bodyPr>
          <a:lstStyle/>
          <a:p>
            <a:r>
              <a:rPr lang="en-US" sz="4000" b="1" dirty="0">
                <a:solidFill>
                  <a:srgbClr val="FFFFFF"/>
                </a:solidFill>
                <a:latin typeface="+mn-lt"/>
              </a:rPr>
              <a:t>Business Ethics</a:t>
            </a:r>
          </a:p>
        </p:txBody>
      </p:sp>
      <p:sp>
        <p:nvSpPr>
          <p:cNvPr id="5" name="Footer Placeholder 4"/>
          <p:cNvSpPr>
            <a:spLocks noGrp="1"/>
          </p:cNvSpPr>
          <p:nvPr>
            <p:ph type="ftr" sz="quarter" idx="11"/>
          </p:nvPr>
        </p:nvSpPr>
        <p:spPr>
          <a:xfrm rot="5400000">
            <a:off x="-1827725" y="1984248"/>
            <a:ext cx="4114800" cy="365125"/>
          </a:xfrm>
        </p:spPr>
        <p:txBody>
          <a:bodyPr>
            <a:normAutofit/>
          </a:bodyPr>
          <a:lstStyle/>
          <a:p>
            <a:pPr algn="l"/>
            <a:endParaRPr lang="en-GB" sz="1100">
              <a:solidFill>
                <a:srgbClr val="FFFFFF"/>
              </a:solidFill>
            </a:endParaRPr>
          </a:p>
        </p:txBody>
      </p:sp>
      <p:sp>
        <p:nvSpPr>
          <p:cNvPr id="52227" name="Rectangle 3"/>
          <p:cNvSpPr>
            <a:spLocks noGrp="1" noChangeArrowheads="1"/>
          </p:cNvSpPr>
          <p:nvPr>
            <p:ph type="body" idx="1"/>
          </p:nvPr>
        </p:nvSpPr>
        <p:spPr>
          <a:xfrm>
            <a:off x="459351" y="1891970"/>
            <a:ext cx="11020076" cy="4372906"/>
          </a:xfrm>
        </p:spPr>
        <p:txBody>
          <a:bodyPr anchor="ctr">
            <a:normAutofit/>
          </a:bodyPr>
          <a:lstStyle/>
          <a:p>
            <a:r>
              <a:rPr lang="en-US" sz="2400" b="1" i="1" dirty="0"/>
              <a:t>Business ethics</a:t>
            </a:r>
            <a:r>
              <a:rPr lang="en-US" sz="2400" dirty="0"/>
              <a:t> provide standards or guidelines for the conduct and decision making of employees and managers.</a:t>
            </a:r>
          </a:p>
          <a:p>
            <a:endParaRPr lang="en-US" sz="2400" dirty="0"/>
          </a:p>
          <a:p>
            <a:pPr>
              <a:buNone/>
            </a:pPr>
            <a:r>
              <a:rPr lang="en-US" sz="2400" dirty="0"/>
              <a:t>In the absence of a code of ethics,</a:t>
            </a:r>
          </a:p>
          <a:p>
            <a:r>
              <a:rPr lang="en-US" sz="2400" dirty="0"/>
              <a:t>There is usually a lack of consensus about appropriate ethical behavior; and</a:t>
            </a:r>
          </a:p>
          <a:p>
            <a:r>
              <a:rPr lang="en-US" sz="2400" dirty="0"/>
              <a:t>Different people use different ethical criteria to determine whether a practice or </a:t>
            </a:r>
            <a:r>
              <a:rPr lang="en-US" sz="2400" dirty="0" err="1"/>
              <a:t>behaviour</a:t>
            </a:r>
            <a:r>
              <a:rPr lang="en-US" sz="2400" dirty="0"/>
              <a:t> is ethical or unethical.</a:t>
            </a:r>
          </a:p>
          <a:p>
            <a:pPr marL="0" indent="0">
              <a:buNone/>
            </a:pPr>
            <a:endParaRPr lang="en-US" sz="2400" dirty="0"/>
          </a:p>
          <a:p>
            <a:r>
              <a:rPr lang="en-US" sz="2400" dirty="0"/>
              <a:t>Business ethics are </a:t>
            </a:r>
            <a:r>
              <a:rPr lang="en-US" sz="2400" i="1" dirty="0"/>
              <a:t>not</a:t>
            </a:r>
            <a:r>
              <a:rPr lang="en-US" sz="2400" dirty="0"/>
              <a:t> the same things as laws.</a:t>
            </a:r>
          </a:p>
          <a:p>
            <a:endParaRPr lang="en-US" sz="2000" dirty="0"/>
          </a:p>
        </p:txBody>
      </p:sp>
      <p:sp>
        <p:nvSpPr>
          <p:cNvPr id="6" name="Slide Number Placeholder 5"/>
          <p:cNvSpPr>
            <a:spLocks noGrp="1"/>
          </p:cNvSpPr>
          <p:nvPr>
            <p:ph type="sldNum" sz="quarter" idx="12"/>
          </p:nvPr>
        </p:nvSpPr>
        <p:spPr>
          <a:xfrm>
            <a:off x="11704320" y="6455431"/>
            <a:ext cx="445913" cy="365125"/>
          </a:xfrm>
        </p:spPr>
        <p:txBody>
          <a:bodyPr>
            <a:normAutofit/>
          </a:bodyPr>
          <a:lstStyle/>
          <a:p>
            <a:pPr>
              <a:spcAft>
                <a:spcPts val="600"/>
              </a:spcAft>
            </a:pPr>
            <a:fld id="{AAFF91E3-8618-4D22-A016-F606EB2852DD}" type="slidenum">
              <a:rPr lang="en-GB" sz="1100">
                <a:solidFill>
                  <a:schemeClr val="tx1">
                    <a:lumMod val="50000"/>
                    <a:lumOff val="50000"/>
                  </a:schemeClr>
                </a:solidFill>
              </a:rPr>
              <a:pPr>
                <a:spcAft>
                  <a:spcPts val="600"/>
                </a:spcAft>
              </a:pPr>
              <a:t>8</a:t>
            </a:fld>
            <a:endParaRPr lang="en-GB" sz="1100">
              <a:solidFill>
                <a:schemeClr val="tx1">
                  <a:lumMod val="50000"/>
                  <a:lumOff val="50000"/>
                </a:schemeClr>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5"/>
                                  </p:iterate>
                                  <p:childTnLst>
                                    <p:set>
                                      <p:cBhvr>
                                        <p:cTn id="6" dur="1" fill="hold">
                                          <p:stCondLst>
                                            <p:cond delay="74"/>
                                          </p:stCondLst>
                                        </p:cTn>
                                        <p:tgtEl>
                                          <p:spTgt spid="522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222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22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522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5222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5222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autoUpdateAnimBg="0"/>
      <p:bldP spid="52227"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0CDDCB-C1C8-C2CC-A5ED-9BD8E085146C}"/>
              </a:ext>
            </a:extLst>
          </p:cNvPr>
          <p:cNvSpPr>
            <a:spLocks noGrp="1"/>
          </p:cNvSpPr>
          <p:nvPr>
            <p:ph type="title"/>
          </p:nvPr>
        </p:nvSpPr>
        <p:spPr>
          <a:xfrm>
            <a:off x="1371599" y="294538"/>
            <a:ext cx="9895951" cy="1033669"/>
          </a:xfrm>
        </p:spPr>
        <p:txBody>
          <a:bodyPr>
            <a:normAutofit/>
          </a:bodyPr>
          <a:lstStyle/>
          <a:p>
            <a:r>
              <a:rPr lang="en-GB" sz="4000" b="1">
                <a:solidFill>
                  <a:srgbClr val="FFFFFF"/>
                </a:solidFill>
                <a:latin typeface="+mn-lt"/>
              </a:rPr>
              <a:t>Business Ethics</a:t>
            </a:r>
          </a:p>
        </p:txBody>
      </p:sp>
      <p:sp>
        <p:nvSpPr>
          <p:cNvPr id="3" name="Content Placeholder 2">
            <a:extLst>
              <a:ext uri="{FF2B5EF4-FFF2-40B4-BE49-F238E27FC236}">
                <a16:creationId xmlns:a16="http://schemas.microsoft.com/office/drawing/2014/main" id="{81C9A462-ADB9-314B-41E8-AAEFDB7FAC1F}"/>
              </a:ext>
            </a:extLst>
          </p:cNvPr>
          <p:cNvSpPr>
            <a:spLocks noGrp="1"/>
          </p:cNvSpPr>
          <p:nvPr>
            <p:ph idx="1"/>
          </p:nvPr>
        </p:nvSpPr>
        <p:spPr>
          <a:xfrm>
            <a:off x="358347" y="1891970"/>
            <a:ext cx="11615350" cy="4372906"/>
          </a:xfrm>
        </p:spPr>
        <p:txBody>
          <a:bodyPr anchor="ctr">
            <a:normAutofit/>
          </a:bodyPr>
          <a:lstStyle/>
          <a:p>
            <a:r>
              <a:rPr lang="en-GB" sz="2400" dirty="0"/>
              <a:t>Business ethics refer to the principles, values, and standards that guide behaviour in the world of business. </a:t>
            </a:r>
          </a:p>
          <a:p>
            <a:endParaRPr lang="en-GB" sz="2400" dirty="0"/>
          </a:p>
          <a:p>
            <a:r>
              <a:rPr lang="en-GB" sz="2400" dirty="0"/>
              <a:t>They establish a framework for businesses and individuals to act responsibly and with integrity toward their stakeholders, including customers, employees, shareholders, and the broader community. </a:t>
            </a:r>
          </a:p>
          <a:p>
            <a:endParaRPr lang="en-GB" sz="2400" dirty="0"/>
          </a:p>
          <a:p>
            <a:r>
              <a:rPr lang="en-GB" sz="2400" dirty="0"/>
              <a:t>Business ethics influence decisions about what is considered right or wrong in a given business situation, building an environment of trust and transparency.</a:t>
            </a:r>
          </a:p>
        </p:txBody>
      </p:sp>
    </p:spTree>
    <p:extLst>
      <p:ext uri="{BB962C8B-B14F-4D97-AF65-F5344CB8AC3E}">
        <p14:creationId xmlns:p14="http://schemas.microsoft.com/office/powerpoint/2010/main" val="24623351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ooter Placeholder 3"/>
          <p:cNvSpPr>
            <a:spLocks noGrp="1"/>
          </p:cNvSpPr>
          <p:nvPr>
            <p:ph type="ftr" sz="quarter" idx="11"/>
          </p:nvPr>
        </p:nvSpPr>
        <p:spPr/>
        <p:txBody>
          <a:bodyPr/>
          <a:lstStyle/>
          <a:p>
            <a:endParaRPr lang="en-GB" dirty="0"/>
          </a:p>
        </p:txBody>
      </p:sp>
      <p:sp>
        <p:nvSpPr>
          <p:cNvPr id="13" name="Slide Number Placeholder 4"/>
          <p:cNvSpPr>
            <a:spLocks noGrp="1"/>
          </p:cNvSpPr>
          <p:nvPr>
            <p:ph type="sldNum" sz="quarter" idx="12"/>
          </p:nvPr>
        </p:nvSpPr>
        <p:spPr/>
        <p:txBody>
          <a:bodyPr/>
          <a:lstStyle/>
          <a:p>
            <a:fld id="{971E287D-896A-4342-8F97-9D4D85561297}" type="slidenum">
              <a:rPr lang="en-GB"/>
              <a:pPr/>
              <a:t>10</a:t>
            </a:fld>
            <a:endParaRPr lang="en-GB"/>
          </a:p>
        </p:txBody>
      </p:sp>
      <p:sp>
        <p:nvSpPr>
          <p:cNvPr id="12290" name="Rectangle 2"/>
          <p:cNvSpPr>
            <a:spLocks noGrp="1" noChangeArrowheads="1"/>
          </p:cNvSpPr>
          <p:nvPr>
            <p:ph type="title"/>
          </p:nvPr>
        </p:nvSpPr>
        <p:spPr/>
        <p:txBody>
          <a:bodyPr/>
          <a:lstStyle/>
          <a:p>
            <a:r>
              <a:rPr lang="en-US" b="1" dirty="0">
                <a:latin typeface="+mn-lt"/>
              </a:rPr>
              <a:t>Making Ethical Judgments</a:t>
            </a:r>
          </a:p>
        </p:txBody>
      </p:sp>
      <p:sp>
        <p:nvSpPr>
          <p:cNvPr id="12291" name="Rectangle 3"/>
          <p:cNvSpPr>
            <a:spLocks noChangeArrowheads="1"/>
          </p:cNvSpPr>
          <p:nvPr/>
        </p:nvSpPr>
        <p:spPr bwMode="auto">
          <a:xfrm>
            <a:off x="2133601" y="228601"/>
            <a:ext cx="4264025" cy="520655"/>
          </a:xfrm>
          <a:prstGeom prst="rect">
            <a:avLst/>
          </a:prstGeom>
          <a:noFill/>
          <a:ln w="12700">
            <a:noFill/>
            <a:miter lim="800000"/>
            <a:headEnd/>
            <a:tailEnd/>
          </a:ln>
          <a:effectLst/>
        </p:spPr>
        <p:txBody>
          <a:bodyPr lIns="90488" tIns="44450" rIns="90488" bIns="44450">
            <a:spAutoFit/>
          </a:bodyPr>
          <a:lstStyle/>
          <a:p>
            <a:pPr>
              <a:spcBef>
                <a:spcPct val="50000"/>
              </a:spcBef>
            </a:pPr>
            <a:br>
              <a:rPr lang="en-US" sz="1400" b="1"/>
            </a:br>
            <a:endParaRPr lang="en-US" sz="1400" b="1"/>
          </a:p>
        </p:txBody>
      </p:sp>
      <p:sp>
        <p:nvSpPr>
          <p:cNvPr id="12292" name="Text Box 4"/>
          <p:cNvSpPr txBox="1">
            <a:spLocks noChangeArrowheads="1"/>
          </p:cNvSpPr>
          <p:nvPr/>
        </p:nvSpPr>
        <p:spPr bwMode="auto">
          <a:xfrm>
            <a:off x="3048000" y="1905000"/>
            <a:ext cx="1905000" cy="1371600"/>
          </a:xfrm>
          <a:prstGeom prst="rect">
            <a:avLst/>
          </a:prstGeom>
          <a:solidFill>
            <a:srgbClr val="FFFFCC"/>
          </a:solidFill>
          <a:ln w="12700">
            <a:solidFill>
              <a:srgbClr val="000000"/>
            </a:solidFill>
            <a:miter lim="800000"/>
            <a:headEnd/>
            <a:tailEnd/>
          </a:ln>
          <a:effectLst/>
        </p:spPr>
        <p:txBody>
          <a:bodyPr anchor="ctr" anchorCtr="1"/>
          <a:lstStyle/>
          <a:p>
            <a:pPr>
              <a:spcBef>
                <a:spcPct val="50000"/>
              </a:spcBef>
            </a:pPr>
            <a:r>
              <a:rPr lang="en-US" dirty="0">
                <a:solidFill>
                  <a:schemeClr val="folHlink"/>
                </a:solidFill>
                <a:latin typeface="Times New Roman" charset="0"/>
              </a:rPr>
              <a:t>Behavior or act that has been committed</a:t>
            </a:r>
          </a:p>
        </p:txBody>
      </p:sp>
      <p:sp>
        <p:nvSpPr>
          <p:cNvPr id="12293" name="Text Box 5"/>
          <p:cNvSpPr txBox="1">
            <a:spLocks noChangeArrowheads="1"/>
          </p:cNvSpPr>
          <p:nvPr/>
        </p:nvSpPr>
        <p:spPr bwMode="auto">
          <a:xfrm>
            <a:off x="7239000" y="1905000"/>
            <a:ext cx="1905000" cy="1371600"/>
          </a:xfrm>
          <a:prstGeom prst="rect">
            <a:avLst/>
          </a:prstGeom>
          <a:solidFill>
            <a:srgbClr val="FFFFCC"/>
          </a:solidFill>
          <a:ln w="12700">
            <a:solidFill>
              <a:srgbClr val="000000"/>
            </a:solidFill>
            <a:miter lim="800000"/>
            <a:headEnd/>
            <a:tailEnd/>
          </a:ln>
          <a:effectLst/>
        </p:spPr>
        <p:txBody>
          <a:bodyPr anchor="ctr" anchorCtr="1"/>
          <a:lstStyle/>
          <a:p>
            <a:pPr>
              <a:spcBef>
                <a:spcPct val="50000"/>
              </a:spcBef>
            </a:pPr>
            <a:r>
              <a:rPr lang="en-US" dirty="0">
                <a:solidFill>
                  <a:schemeClr val="folHlink"/>
                </a:solidFill>
                <a:latin typeface="Times New Roman" charset="0"/>
              </a:rPr>
              <a:t>Prevailing norms of acceptability</a:t>
            </a:r>
          </a:p>
        </p:txBody>
      </p:sp>
      <p:sp>
        <p:nvSpPr>
          <p:cNvPr id="12294" name="Text Box 6"/>
          <p:cNvSpPr txBox="1">
            <a:spLocks noChangeArrowheads="1"/>
          </p:cNvSpPr>
          <p:nvPr/>
        </p:nvSpPr>
        <p:spPr bwMode="auto">
          <a:xfrm>
            <a:off x="5181600" y="4114800"/>
            <a:ext cx="1905000" cy="1371600"/>
          </a:xfrm>
          <a:prstGeom prst="rect">
            <a:avLst/>
          </a:prstGeom>
          <a:solidFill>
            <a:srgbClr val="FFFFCC"/>
          </a:solidFill>
          <a:ln w="12700">
            <a:solidFill>
              <a:srgbClr val="000000"/>
            </a:solidFill>
            <a:miter lim="800000"/>
            <a:headEnd/>
            <a:tailEnd/>
          </a:ln>
          <a:effectLst/>
        </p:spPr>
        <p:txBody>
          <a:bodyPr anchor="ctr" anchorCtr="1"/>
          <a:lstStyle/>
          <a:p>
            <a:pPr>
              <a:spcBef>
                <a:spcPct val="50000"/>
              </a:spcBef>
            </a:pPr>
            <a:r>
              <a:rPr lang="en-US" dirty="0">
                <a:solidFill>
                  <a:schemeClr val="folHlink"/>
                </a:solidFill>
                <a:latin typeface="Times New Roman" charset="0"/>
              </a:rPr>
              <a:t>Value judgments and perceptions of the observer</a:t>
            </a:r>
          </a:p>
        </p:txBody>
      </p:sp>
      <p:cxnSp>
        <p:nvCxnSpPr>
          <p:cNvPr id="12295" name="AutoShape 7"/>
          <p:cNvCxnSpPr>
            <a:cxnSpLocks noChangeShapeType="1"/>
            <a:stCxn id="12294" idx="1"/>
            <a:endCxn id="12292" idx="2"/>
          </p:cNvCxnSpPr>
          <p:nvPr/>
        </p:nvCxnSpPr>
        <p:spPr bwMode="auto">
          <a:xfrm rot="10800000">
            <a:off x="4000500" y="3276600"/>
            <a:ext cx="1181100" cy="1524000"/>
          </a:xfrm>
          <a:prstGeom prst="bentConnector2">
            <a:avLst/>
          </a:prstGeom>
          <a:noFill/>
          <a:ln w="12700">
            <a:solidFill>
              <a:schemeClr val="tx1"/>
            </a:solidFill>
            <a:miter lim="800000"/>
            <a:headEnd/>
            <a:tailEnd type="triangle" w="med" len="med"/>
          </a:ln>
          <a:effectLst/>
        </p:spPr>
      </p:cxnSp>
      <p:cxnSp>
        <p:nvCxnSpPr>
          <p:cNvPr id="12296" name="AutoShape 8"/>
          <p:cNvCxnSpPr>
            <a:cxnSpLocks noChangeShapeType="1"/>
            <a:stCxn id="12294" idx="3"/>
            <a:endCxn id="12293" idx="2"/>
          </p:cNvCxnSpPr>
          <p:nvPr/>
        </p:nvCxnSpPr>
        <p:spPr bwMode="auto">
          <a:xfrm flipV="1">
            <a:off x="7086600" y="3276600"/>
            <a:ext cx="1104900" cy="1524000"/>
          </a:xfrm>
          <a:prstGeom prst="bentConnector2">
            <a:avLst/>
          </a:prstGeom>
          <a:noFill/>
          <a:ln w="12700">
            <a:solidFill>
              <a:schemeClr val="tx1"/>
            </a:solidFill>
            <a:miter lim="800000"/>
            <a:headEnd/>
            <a:tailEnd type="triangle" w="med" len="med"/>
          </a:ln>
          <a:effectLst/>
        </p:spPr>
      </p:cxnSp>
      <p:sp>
        <p:nvSpPr>
          <p:cNvPr id="12297" name="Text Box 9"/>
          <p:cNvSpPr txBox="1">
            <a:spLocks noChangeArrowheads="1"/>
          </p:cNvSpPr>
          <p:nvPr/>
        </p:nvSpPr>
        <p:spPr bwMode="auto">
          <a:xfrm>
            <a:off x="5257800" y="2133601"/>
            <a:ext cx="1676400" cy="366713"/>
          </a:xfrm>
          <a:prstGeom prst="rect">
            <a:avLst/>
          </a:prstGeom>
          <a:noFill/>
          <a:ln w="12700">
            <a:noFill/>
            <a:miter lim="800000"/>
            <a:headEnd/>
            <a:tailEnd/>
          </a:ln>
          <a:effectLst/>
        </p:spPr>
        <p:txBody>
          <a:bodyPr>
            <a:spAutoFit/>
          </a:bodyPr>
          <a:lstStyle/>
          <a:p>
            <a:pPr>
              <a:spcBef>
                <a:spcPct val="50000"/>
              </a:spcBef>
            </a:pPr>
            <a:r>
              <a:rPr lang="en-US">
                <a:latin typeface="Times New Roman" charset="0"/>
              </a:rPr>
              <a:t>compared with</a:t>
            </a:r>
          </a:p>
        </p:txBody>
      </p:sp>
      <p:cxnSp>
        <p:nvCxnSpPr>
          <p:cNvPr id="12298" name="AutoShape 10"/>
          <p:cNvCxnSpPr>
            <a:cxnSpLocks noChangeShapeType="1"/>
          </p:cNvCxnSpPr>
          <p:nvPr/>
        </p:nvCxnSpPr>
        <p:spPr bwMode="auto">
          <a:xfrm>
            <a:off x="4953000" y="2590800"/>
            <a:ext cx="2286000" cy="0"/>
          </a:xfrm>
          <a:prstGeom prst="straightConnector1">
            <a:avLst/>
          </a:prstGeom>
          <a:noFill/>
          <a:ln w="12700">
            <a:solidFill>
              <a:schemeClr val="tx1"/>
            </a:solidFill>
            <a:round/>
            <a:headEnd type="triangle" w="med" len="med"/>
            <a:tailEnd type="triangle" w="med" len="med"/>
          </a:ln>
          <a:effectLst/>
        </p:spPr>
      </p:cxn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5000" fill="hold"/>
                                        <p:tgtEl>
                                          <p:spTgt spid="12292"/>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grpId="0" nodeType="clickEffect">
                                  <p:stCondLst>
                                    <p:cond delay="0"/>
                                  </p:stCondLst>
                                  <p:childTnLst>
                                    <p:animScale>
                                      <p:cBhvr>
                                        <p:cTn id="10" dur="5000" fill="hold"/>
                                        <p:tgtEl>
                                          <p:spTgt spid="12293"/>
                                        </p:tgtEl>
                                      </p:cBhvr>
                                      <p:by x="150000" y="150000"/>
                                    </p:animScale>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grpId="0" nodeType="clickEffect">
                                  <p:stCondLst>
                                    <p:cond delay="0"/>
                                  </p:stCondLst>
                                  <p:childTnLst>
                                    <p:animScale>
                                      <p:cBhvr>
                                        <p:cTn id="14" dur="5000" fill="hold"/>
                                        <p:tgtEl>
                                          <p:spTgt spid="1229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2" grpId="0" animBg="1"/>
      <p:bldP spid="12293" grpId="0" animBg="1"/>
      <p:bldP spid="1229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F660A6-8D7A-519B-D665-C95F661641BE}"/>
              </a:ext>
            </a:extLst>
          </p:cNvPr>
          <p:cNvSpPr>
            <a:spLocks noGrp="1"/>
          </p:cNvSpPr>
          <p:nvPr>
            <p:ph type="title"/>
          </p:nvPr>
        </p:nvSpPr>
        <p:spPr>
          <a:xfrm>
            <a:off x="635000" y="640823"/>
            <a:ext cx="3418659" cy="5583148"/>
          </a:xfrm>
        </p:spPr>
        <p:txBody>
          <a:bodyPr anchor="ctr">
            <a:normAutofit/>
          </a:bodyPr>
          <a:lstStyle/>
          <a:p>
            <a:r>
              <a:rPr lang="en-GB" sz="5400" b="1">
                <a:effectLst>
                  <a:outerShdw blurRad="38100" dist="38100" dir="2700000" algn="tl">
                    <a:srgbClr val="000000">
                      <a:alpha val="43137"/>
                    </a:srgbClr>
                  </a:outerShdw>
                </a:effectLst>
                <a:latin typeface="+mn-lt"/>
              </a:rPr>
              <a:t>Class Exercise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76471D5-30AE-FAD8-083C-2EEC55887B47}"/>
              </a:ext>
            </a:extLst>
          </p:cNvPr>
          <p:cNvGraphicFramePr>
            <a:graphicFrameLocks noGrp="1"/>
          </p:cNvGraphicFramePr>
          <p:nvPr>
            <p:ph idx="1"/>
            <p:extLst>
              <p:ext uri="{D42A27DB-BD31-4B8C-83A1-F6EECF244321}">
                <p14:modId xmlns:p14="http://schemas.microsoft.com/office/powerpoint/2010/main" val="152384289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22133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A1B24C-F177-5489-1A02-47D9C8D4DCF2}"/>
              </a:ext>
            </a:extLst>
          </p:cNvPr>
          <p:cNvSpPr>
            <a:spLocks noGrp="1"/>
          </p:cNvSpPr>
          <p:nvPr>
            <p:ph type="title"/>
          </p:nvPr>
        </p:nvSpPr>
        <p:spPr>
          <a:xfrm>
            <a:off x="1371599" y="294538"/>
            <a:ext cx="9895951" cy="1033669"/>
          </a:xfrm>
        </p:spPr>
        <p:txBody>
          <a:bodyPr>
            <a:normAutofit/>
          </a:bodyPr>
          <a:lstStyle/>
          <a:p>
            <a:r>
              <a:rPr lang="en-GB" sz="4000" b="1">
                <a:solidFill>
                  <a:srgbClr val="FFFFFF"/>
                </a:solidFill>
                <a:effectLst>
                  <a:outerShdw blurRad="38100" dist="38100" dir="2700000" algn="tl">
                    <a:srgbClr val="000000">
                      <a:alpha val="43137"/>
                    </a:srgbClr>
                  </a:outerShdw>
                </a:effectLst>
                <a:latin typeface="+mn-lt"/>
              </a:rPr>
              <a:t>Ethical Standards that Customers Expect</a:t>
            </a:r>
          </a:p>
        </p:txBody>
      </p:sp>
      <p:sp>
        <p:nvSpPr>
          <p:cNvPr id="3" name="Content Placeholder 2">
            <a:extLst>
              <a:ext uri="{FF2B5EF4-FFF2-40B4-BE49-F238E27FC236}">
                <a16:creationId xmlns:a16="http://schemas.microsoft.com/office/drawing/2014/main" id="{7AF9CF4F-F5FF-211F-051B-83DC009E7DD4}"/>
              </a:ext>
            </a:extLst>
          </p:cNvPr>
          <p:cNvSpPr>
            <a:spLocks noGrp="1"/>
          </p:cNvSpPr>
          <p:nvPr>
            <p:ph idx="1"/>
          </p:nvPr>
        </p:nvSpPr>
        <p:spPr>
          <a:xfrm>
            <a:off x="321276" y="1891970"/>
            <a:ext cx="11602993" cy="4671492"/>
          </a:xfrm>
        </p:spPr>
        <p:txBody>
          <a:bodyPr anchor="ctr">
            <a:noAutofit/>
          </a:bodyPr>
          <a:lstStyle/>
          <a:p>
            <a:pPr marL="514350" indent="-514350">
              <a:buFont typeface="+mj-lt"/>
              <a:buAutoNum type="arabicPeriod"/>
            </a:pPr>
            <a:r>
              <a:rPr lang="en-GB" sz="2400" b="1"/>
              <a:t>Transparency in Product Information and Pricing</a:t>
            </a:r>
          </a:p>
          <a:p>
            <a:pPr lvl="1"/>
            <a:r>
              <a:rPr lang="en-GB" b="1"/>
              <a:t>Honest Pricing</a:t>
            </a:r>
            <a:r>
              <a:rPr lang="en-GB"/>
              <a:t>: No hidden fees or misleading discounts. A fair price for the quality of the product / service.</a:t>
            </a:r>
          </a:p>
          <a:p>
            <a:pPr lvl="1"/>
            <a:r>
              <a:rPr lang="en-GB" b="1"/>
              <a:t>Clear Product Information</a:t>
            </a:r>
            <a:r>
              <a:rPr lang="en-GB"/>
              <a:t>: Accurate and transparent product labelling, nutrition, ingredients, sourcing details, and potential allergens, origins of products, such as fair-trade certifications or sustainable sourcing.</a:t>
            </a:r>
          </a:p>
          <a:p>
            <a:pPr marL="457200" lvl="1" indent="0">
              <a:buNone/>
            </a:pPr>
            <a:endParaRPr lang="en-GB"/>
          </a:p>
          <a:p>
            <a:pPr marL="457200" indent="-457200">
              <a:buFont typeface="+mj-lt"/>
              <a:buAutoNum type="arabicPeriod"/>
            </a:pPr>
            <a:r>
              <a:rPr lang="en-GB" sz="2400" b="1"/>
              <a:t>Fair Employment Practices</a:t>
            </a:r>
          </a:p>
          <a:p>
            <a:pPr lvl="1"/>
            <a:r>
              <a:rPr lang="en-GB" b="1"/>
              <a:t>Fair Wages and Employee Rights</a:t>
            </a:r>
            <a:r>
              <a:rPr lang="en-GB"/>
              <a:t>: Competitive wages, safe working conditions, and respectful treatment. Support for employee well-being, work-life balance, and career development reflects positively on the company’s ethical standing.</a:t>
            </a:r>
          </a:p>
          <a:p>
            <a:pPr lvl="1"/>
            <a:r>
              <a:rPr lang="en-GB" b="1"/>
              <a:t>Diversity and Inclusion</a:t>
            </a:r>
            <a:r>
              <a:rPr lang="en-GB"/>
              <a:t>: Customers are increasingly conscious of companies’ commitments to diversity, equity, and inclusion. </a:t>
            </a:r>
            <a:endParaRPr lang="en-GB" dirty="0"/>
          </a:p>
        </p:txBody>
      </p:sp>
    </p:spTree>
    <p:extLst>
      <p:ext uri="{BB962C8B-B14F-4D97-AF65-F5344CB8AC3E}">
        <p14:creationId xmlns:p14="http://schemas.microsoft.com/office/powerpoint/2010/main" val="1318573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A1B24C-F177-5489-1A02-47D9C8D4DCF2}"/>
              </a:ext>
            </a:extLst>
          </p:cNvPr>
          <p:cNvSpPr>
            <a:spLocks noGrp="1"/>
          </p:cNvSpPr>
          <p:nvPr>
            <p:ph type="title"/>
          </p:nvPr>
        </p:nvSpPr>
        <p:spPr>
          <a:xfrm>
            <a:off x="1371599" y="294538"/>
            <a:ext cx="9895951" cy="1033669"/>
          </a:xfrm>
        </p:spPr>
        <p:txBody>
          <a:bodyPr>
            <a:normAutofit/>
          </a:bodyPr>
          <a:lstStyle/>
          <a:p>
            <a:r>
              <a:rPr lang="en-GB" sz="4000" b="1" dirty="0">
                <a:solidFill>
                  <a:srgbClr val="FFFFFF"/>
                </a:solidFill>
                <a:effectLst>
                  <a:outerShdw blurRad="38100" dist="38100" dir="2700000" algn="tl">
                    <a:srgbClr val="000000">
                      <a:alpha val="43137"/>
                    </a:srgbClr>
                  </a:outerShdw>
                </a:effectLst>
                <a:latin typeface="+mn-lt"/>
              </a:rPr>
              <a:t>Ethical Standards that Customers Expect</a:t>
            </a:r>
          </a:p>
        </p:txBody>
      </p:sp>
      <p:sp>
        <p:nvSpPr>
          <p:cNvPr id="3" name="Content Placeholder 2">
            <a:extLst>
              <a:ext uri="{FF2B5EF4-FFF2-40B4-BE49-F238E27FC236}">
                <a16:creationId xmlns:a16="http://schemas.microsoft.com/office/drawing/2014/main" id="{7AF9CF4F-F5FF-211F-051B-83DC009E7DD4}"/>
              </a:ext>
            </a:extLst>
          </p:cNvPr>
          <p:cNvSpPr>
            <a:spLocks noGrp="1"/>
          </p:cNvSpPr>
          <p:nvPr>
            <p:ph idx="1"/>
          </p:nvPr>
        </p:nvSpPr>
        <p:spPr>
          <a:xfrm>
            <a:off x="259492" y="1622745"/>
            <a:ext cx="11732646" cy="5037547"/>
          </a:xfrm>
        </p:spPr>
        <p:txBody>
          <a:bodyPr anchor="ctr">
            <a:noAutofit/>
          </a:bodyPr>
          <a:lstStyle/>
          <a:p>
            <a:pPr marL="514350" indent="-514350">
              <a:buFont typeface="+mj-lt"/>
              <a:buAutoNum type="arabicPeriod" startAt="3"/>
            </a:pPr>
            <a:r>
              <a:rPr lang="en-GB" sz="2200" b="1" dirty="0"/>
              <a:t>Ethical and Transparent Supply Chains</a:t>
            </a:r>
          </a:p>
          <a:p>
            <a:pPr lvl="1"/>
            <a:r>
              <a:rPr lang="en-GB" sz="2200" b="1" dirty="0"/>
              <a:t>Fair Treatment of Suppliers</a:t>
            </a:r>
            <a:r>
              <a:rPr lang="en-GB" sz="2200" dirty="0"/>
              <a:t>: Ethical treatment of suppliers, especially small producers, is a major concern. </a:t>
            </a:r>
          </a:p>
          <a:p>
            <a:pPr lvl="1"/>
            <a:r>
              <a:rPr lang="en-GB" sz="2200" b="1" dirty="0"/>
              <a:t>Prevention of Labour Exploitation</a:t>
            </a:r>
            <a:r>
              <a:rPr lang="en-GB" sz="2200" dirty="0"/>
              <a:t>: Customers expect that supply chains are free from forced labour, child labour, and unfair working conditions. Customers want reassurance that the products they buy are not linked to exploitation.</a:t>
            </a:r>
          </a:p>
          <a:p>
            <a:pPr lvl="1"/>
            <a:endParaRPr lang="en-GB" sz="1000" dirty="0"/>
          </a:p>
          <a:p>
            <a:pPr marL="457200" indent="-457200">
              <a:buFont typeface="+mj-lt"/>
              <a:buAutoNum type="arabicPeriod" startAt="3"/>
            </a:pPr>
            <a:r>
              <a:rPr lang="en-GB" sz="2200" b="1" dirty="0"/>
              <a:t>Good Customer Service and Respect for Customer Rights</a:t>
            </a:r>
          </a:p>
          <a:p>
            <a:pPr lvl="1"/>
            <a:r>
              <a:rPr lang="en-GB" sz="2200" b="1" dirty="0"/>
              <a:t>Respect and Fairness in Customer Interactions</a:t>
            </a:r>
            <a:r>
              <a:rPr lang="en-GB" sz="2200" dirty="0"/>
              <a:t>: Ethical treatment of customers is highly valued. Customers expect courteous, respectful, and fair treatment from staff, as well as effective and timely responses to complaints or issues.</a:t>
            </a:r>
          </a:p>
          <a:p>
            <a:pPr lvl="1"/>
            <a:r>
              <a:rPr lang="en-GB" sz="2200" b="1" dirty="0"/>
              <a:t>Customer Privacy and Data Security</a:t>
            </a:r>
            <a:r>
              <a:rPr lang="en-GB" sz="2200" dirty="0"/>
              <a:t>: With the extensive data collected, particularly through loyalty programs, customers expect robust data protection policies and transparency regarding data usage. They want assurance that their personal information is secure, used responsibly, and not shared without consent.</a:t>
            </a:r>
          </a:p>
        </p:txBody>
      </p:sp>
    </p:spTree>
    <p:extLst>
      <p:ext uri="{BB962C8B-B14F-4D97-AF65-F5344CB8AC3E}">
        <p14:creationId xmlns:p14="http://schemas.microsoft.com/office/powerpoint/2010/main" val="32355073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A1B24C-F177-5489-1A02-47D9C8D4DCF2}"/>
              </a:ext>
            </a:extLst>
          </p:cNvPr>
          <p:cNvSpPr>
            <a:spLocks noGrp="1"/>
          </p:cNvSpPr>
          <p:nvPr>
            <p:ph type="title"/>
          </p:nvPr>
        </p:nvSpPr>
        <p:spPr>
          <a:xfrm>
            <a:off x="1371599" y="294538"/>
            <a:ext cx="9895951" cy="1033669"/>
          </a:xfrm>
        </p:spPr>
        <p:txBody>
          <a:bodyPr>
            <a:normAutofit/>
          </a:bodyPr>
          <a:lstStyle/>
          <a:p>
            <a:r>
              <a:rPr lang="en-GB" sz="4000" b="1">
                <a:solidFill>
                  <a:srgbClr val="FFFFFF"/>
                </a:solidFill>
                <a:effectLst>
                  <a:outerShdw blurRad="38100" dist="38100" dir="2700000" algn="tl">
                    <a:srgbClr val="000000">
                      <a:alpha val="43137"/>
                    </a:srgbClr>
                  </a:outerShdw>
                </a:effectLst>
                <a:latin typeface="+mn-lt"/>
              </a:rPr>
              <a:t>Ethical Standards that Customers Expect</a:t>
            </a:r>
          </a:p>
        </p:txBody>
      </p:sp>
      <p:sp>
        <p:nvSpPr>
          <p:cNvPr id="3" name="Content Placeholder 2">
            <a:extLst>
              <a:ext uri="{FF2B5EF4-FFF2-40B4-BE49-F238E27FC236}">
                <a16:creationId xmlns:a16="http://schemas.microsoft.com/office/drawing/2014/main" id="{7AF9CF4F-F5FF-211F-051B-83DC009E7DD4}"/>
              </a:ext>
            </a:extLst>
          </p:cNvPr>
          <p:cNvSpPr>
            <a:spLocks noGrp="1"/>
          </p:cNvSpPr>
          <p:nvPr>
            <p:ph idx="1"/>
          </p:nvPr>
        </p:nvSpPr>
        <p:spPr>
          <a:xfrm>
            <a:off x="308919" y="1729946"/>
            <a:ext cx="11640065" cy="4833516"/>
          </a:xfrm>
        </p:spPr>
        <p:txBody>
          <a:bodyPr anchor="ctr">
            <a:normAutofit fontScale="85000" lnSpcReduction="20000"/>
          </a:bodyPr>
          <a:lstStyle/>
          <a:p>
            <a:pPr marL="742950" indent="-742950">
              <a:buFont typeface="+mj-lt"/>
              <a:buAutoNum type="arabicPeriod" startAt="5"/>
            </a:pPr>
            <a:r>
              <a:rPr lang="en-GB" b="1" u="sng" dirty="0"/>
              <a:t>Commitment to Community and Social Responsibility</a:t>
            </a:r>
          </a:p>
          <a:p>
            <a:pPr marL="742950" indent="-742950">
              <a:buFont typeface="+mj-lt"/>
              <a:buAutoNum type="arabicPeriod" startAt="5"/>
            </a:pPr>
            <a:endParaRPr lang="en-GB" sz="200" b="1" u="sng" dirty="0"/>
          </a:p>
          <a:p>
            <a:pPr lvl="1"/>
            <a:r>
              <a:rPr lang="en-GB" sz="2600" b="1" dirty="0"/>
              <a:t>Local Community Engagement</a:t>
            </a:r>
            <a:r>
              <a:rPr lang="en-GB" sz="2600" dirty="0"/>
              <a:t>: Support for local communities through initiatives like charity donations, food bank partnerships, and sponsorship of local events aligns with customer expectations for social responsibility. Customers often want to see large companies giving back to communities.</a:t>
            </a:r>
          </a:p>
          <a:p>
            <a:pPr lvl="1"/>
            <a:r>
              <a:rPr lang="en-GB" sz="2600" b="1" dirty="0"/>
              <a:t>Charitable Initiatives</a:t>
            </a:r>
            <a:r>
              <a:rPr lang="en-GB" sz="2600" dirty="0"/>
              <a:t>: Involvement in charitable causes like hunger relief and support for education or healthcare is seen as a key ethical obligation. These initiatives build goodwill, especially when customers see an impact on issues they care about.</a:t>
            </a:r>
          </a:p>
          <a:p>
            <a:pPr marL="514350" indent="-514350">
              <a:buFont typeface="+mj-lt"/>
              <a:buAutoNum type="arabicPeriod"/>
            </a:pPr>
            <a:endParaRPr lang="en-GB" sz="500" dirty="0"/>
          </a:p>
          <a:p>
            <a:pPr marL="742950" indent="-742950">
              <a:buFont typeface="+mj-lt"/>
              <a:buAutoNum type="arabicPeriod" startAt="6"/>
            </a:pPr>
            <a:r>
              <a:rPr lang="en-GB" b="1" u="sng" dirty="0"/>
              <a:t>Commitment to Environmental Sustainability</a:t>
            </a:r>
          </a:p>
          <a:p>
            <a:pPr marL="742950" indent="-742950">
              <a:buFont typeface="+mj-lt"/>
              <a:buAutoNum type="arabicPeriod" startAt="6"/>
            </a:pPr>
            <a:endParaRPr lang="en-GB" sz="200" b="1" u="sng" dirty="0"/>
          </a:p>
          <a:p>
            <a:pPr lvl="1"/>
            <a:r>
              <a:rPr lang="en-GB" sz="2600" b="1" dirty="0"/>
              <a:t>Reduction in Plastic and Waste</a:t>
            </a:r>
            <a:r>
              <a:rPr lang="en-GB" sz="2600" dirty="0"/>
              <a:t>: To minimize its environmental impact, particularly in areas like plastic use and food waste. Customers appreciate efforts to reduce single-use plastics, such as reusable shopping bags, recyclable packaging, and food waste reduction initiatives.</a:t>
            </a:r>
          </a:p>
          <a:p>
            <a:pPr lvl="1"/>
            <a:r>
              <a:rPr lang="en-GB" sz="2600" b="1" dirty="0"/>
              <a:t>Eco-Friendly Product Options</a:t>
            </a:r>
            <a:r>
              <a:rPr lang="en-GB" sz="2600" dirty="0"/>
              <a:t>: Customers want access to environmentally friendly products, including organic, sustainably sourced, and locally produced options. They expect companies to prioritize eco-friendly suppliers and reduce its overall carbon footprint by using renewable energy, reducing emissions, and improving the sustainability of logistics and supply chains.</a:t>
            </a:r>
          </a:p>
          <a:p>
            <a:pPr marL="457200" lvl="1" indent="0">
              <a:buNone/>
            </a:pPr>
            <a:endParaRPr lang="en-GB" sz="1400" dirty="0"/>
          </a:p>
        </p:txBody>
      </p:sp>
    </p:spTree>
    <p:extLst>
      <p:ext uri="{BB962C8B-B14F-4D97-AF65-F5344CB8AC3E}">
        <p14:creationId xmlns:p14="http://schemas.microsoft.com/office/powerpoint/2010/main" val="21880013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A1B24C-F177-5489-1A02-47D9C8D4DCF2}"/>
              </a:ext>
            </a:extLst>
          </p:cNvPr>
          <p:cNvSpPr>
            <a:spLocks noGrp="1"/>
          </p:cNvSpPr>
          <p:nvPr>
            <p:ph type="title"/>
          </p:nvPr>
        </p:nvSpPr>
        <p:spPr>
          <a:xfrm>
            <a:off x="296562" y="296563"/>
            <a:ext cx="6542227" cy="1112108"/>
          </a:xfrm>
        </p:spPr>
        <p:txBody>
          <a:bodyPr>
            <a:normAutofit fontScale="90000"/>
          </a:bodyPr>
          <a:lstStyle/>
          <a:p>
            <a:r>
              <a:rPr lang="en-GB" sz="4000" b="1" dirty="0">
                <a:effectLst>
                  <a:outerShdw blurRad="38100" dist="38100" dir="2700000" algn="tl">
                    <a:srgbClr val="000000">
                      <a:alpha val="43137"/>
                    </a:srgbClr>
                  </a:outerShdw>
                </a:effectLst>
                <a:latin typeface="+mn-lt"/>
              </a:rPr>
              <a:t>Ethical Standards that Customers Expect</a:t>
            </a:r>
          </a:p>
        </p:txBody>
      </p:sp>
      <p:sp>
        <p:nvSpPr>
          <p:cNvPr id="3" name="Content Placeholder 2">
            <a:extLst>
              <a:ext uri="{FF2B5EF4-FFF2-40B4-BE49-F238E27FC236}">
                <a16:creationId xmlns:a16="http://schemas.microsoft.com/office/drawing/2014/main" id="{7AF9CF4F-F5FF-211F-051B-83DC009E7DD4}"/>
              </a:ext>
            </a:extLst>
          </p:cNvPr>
          <p:cNvSpPr>
            <a:spLocks noGrp="1"/>
          </p:cNvSpPr>
          <p:nvPr>
            <p:ph idx="1"/>
          </p:nvPr>
        </p:nvSpPr>
        <p:spPr>
          <a:xfrm>
            <a:off x="296562" y="1705234"/>
            <a:ext cx="6697362" cy="4559642"/>
          </a:xfrm>
        </p:spPr>
        <p:txBody>
          <a:bodyPr>
            <a:normAutofit fontScale="92500"/>
          </a:bodyPr>
          <a:lstStyle/>
          <a:p>
            <a:pPr marL="514350" indent="-514350">
              <a:buFont typeface="+mj-lt"/>
              <a:buAutoNum type="arabicPeriod" startAt="7"/>
            </a:pPr>
            <a:r>
              <a:rPr lang="en-GB" sz="2400" b="1" dirty="0"/>
              <a:t>Proactive Health and Wellness Initiatives</a:t>
            </a:r>
          </a:p>
          <a:p>
            <a:pPr marL="514350" indent="-514350">
              <a:buFont typeface="+mj-lt"/>
              <a:buAutoNum type="arabicPeriod" startAt="7"/>
            </a:pPr>
            <a:endParaRPr lang="en-GB" sz="600" b="1" dirty="0"/>
          </a:p>
          <a:p>
            <a:pPr lvl="1"/>
            <a:r>
              <a:rPr lang="en-GB" b="1" dirty="0"/>
              <a:t>Promoting Healthier Options</a:t>
            </a:r>
            <a:r>
              <a:rPr lang="en-GB" dirty="0"/>
              <a:t>: With a growing interest in health and wellness, customers expect </a:t>
            </a:r>
            <a:r>
              <a:rPr lang="en-GB" dirty="0" err="1"/>
              <a:t>M&amp;S</a:t>
            </a:r>
            <a:r>
              <a:rPr lang="en-GB" dirty="0"/>
              <a:t> Food to offer healthier food options, promote balanced diets, and encourage well-being. </a:t>
            </a:r>
            <a:r>
              <a:rPr lang="en-GB" dirty="0" err="1"/>
              <a:t>M&amp;S’s</a:t>
            </a:r>
            <a:r>
              <a:rPr lang="en-GB" dirty="0"/>
              <a:t> efforts to reduce sugar, salt, and fat content in its private-label products meet customer expectations for health-conscious products.</a:t>
            </a:r>
          </a:p>
          <a:p>
            <a:pPr lvl="1"/>
            <a:endParaRPr lang="en-GB" sz="600" dirty="0"/>
          </a:p>
          <a:p>
            <a:pPr lvl="1"/>
            <a:r>
              <a:rPr lang="en-GB" b="1" dirty="0"/>
              <a:t>Clear Nutrition Information</a:t>
            </a:r>
            <a:r>
              <a:rPr lang="en-GB" dirty="0"/>
              <a:t>: Providing accessible nutrition information helps customers make healthier choices, and they expect </a:t>
            </a:r>
            <a:r>
              <a:rPr lang="en-GB" dirty="0" err="1"/>
              <a:t>M&amp;S</a:t>
            </a:r>
            <a:r>
              <a:rPr lang="en-GB" dirty="0"/>
              <a:t> to present this information transparently and prominently</a:t>
            </a:r>
          </a:p>
          <a:p>
            <a:pPr marL="514350" indent="-514350">
              <a:buFont typeface="+mj-lt"/>
              <a:buAutoNum type="arabicPeriod" startAt="7"/>
            </a:pPr>
            <a:endParaRPr lang="en-GB" sz="1700" dirty="0"/>
          </a:p>
          <a:p>
            <a:pPr marL="457200" lvl="1" indent="0">
              <a:buNone/>
            </a:pPr>
            <a:endParaRPr lang="en-GB" sz="1700" dirty="0"/>
          </a:p>
        </p:txBody>
      </p:sp>
      <p:pic>
        <p:nvPicPr>
          <p:cNvPr id="5" name="Picture 4" descr="Assorted vegetables and fruits">
            <a:extLst>
              <a:ext uri="{FF2B5EF4-FFF2-40B4-BE49-F238E27FC236}">
                <a16:creationId xmlns:a16="http://schemas.microsoft.com/office/drawing/2014/main" id="{BA9E4189-5DB1-69A6-E1E5-3CC7C9906632}"/>
              </a:ext>
            </a:extLst>
          </p:cNvPr>
          <p:cNvPicPr>
            <a:picLocks noChangeAspect="1"/>
          </p:cNvPicPr>
          <p:nvPr/>
        </p:nvPicPr>
        <p:blipFill>
          <a:blip r:embed="rId2"/>
          <a:srcRect l="32444" r="18962" b="-1"/>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32544644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55" name="Rectangle 615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Rectangle 615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1" name="Rectangle 616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63" name="Freeform: Shape 616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65" name="Rectangle 616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Title 2">
            <a:extLst>
              <a:ext uri="{FF2B5EF4-FFF2-40B4-BE49-F238E27FC236}">
                <a16:creationId xmlns:a16="http://schemas.microsoft.com/office/drawing/2014/main" id="{220CEC24-751C-4B05-967A-9382F8E6CF1C}"/>
              </a:ext>
            </a:extLst>
          </p:cNvPr>
          <p:cNvSpPr>
            <a:spLocks noGrp="1"/>
          </p:cNvSpPr>
          <p:nvPr>
            <p:ph type="title"/>
          </p:nvPr>
        </p:nvSpPr>
        <p:spPr>
          <a:xfrm>
            <a:off x="466722" y="586855"/>
            <a:ext cx="3201366" cy="3387497"/>
          </a:xfrm>
        </p:spPr>
        <p:txBody>
          <a:bodyPr anchor="b">
            <a:normAutofit/>
          </a:bodyPr>
          <a:lstStyle/>
          <a:p>
            <a:pPr algn="r"/>
            <a:r>
              <a:rPr lang="en-GB" altLang="en-US" sz="3700" b="1">
                <a:solidFill>
                  <a:srgbClr val="FFFFFF"/>
                </a:solidFill>
                <a:latin typeface="+mn-lt"/>
              </a:rPr>
              <a:t>What is sustainability?</a:t>
            </a:r>
          </a:p>
        </p:txBody>
      </p:sp>
      <p:sp>
        <p:nvSpPr>
          <p:cNvPr id="6147" name="Content Placeholder 3">
            <a:extLst>
              <a:ext uri="{FF2B5EF4-FFF2-40B4-BE49-F238E27FC236}">
                <a16:creationId xmlns:a16="http://schemas.microsoft.com/office/drawing/2014/main" id="{6C67DC84-1C0B-4438-BF4A-DB9989B02234}"/>
              </a:ext>
            </a:extLst>
          </p:cNvPr>
          <p:cNvSpPr>
            <a:spLocks noGrp="1"/>
          </p:cNvSpPr>
          <p:nvPr>
            <p:ph idx="1"/>
          </p:nvPr>
        </p:nvSpPr>
        <p:spPr>
          <a:xfrm>
            <a:off x="4134810" y="511388"/>
            <a:ext cx="7900671" cy="5716417"/>
          </a:xfrm>
        </p:spPr>
        <p:txBody>
          <a:bodyPr anchor="ctr">
            <a:normAutofit/>
          </a:bodyPr>
          <a:lstStyle/>
          <a:p>
            <a:pPr eaLnBrk="1" hangingPunct="1"/>
            <a:endParaRPr lang="en-GB" altLang="en-US" sz="2000" dirty="0"/>
          </a:p>
          <a:p>
            <a:pPr eaLnBrk="1" hangingPunct="1"/>
            <a:endParaRPr lang="en-GB" altLang="en-US" sz="2000" dirty="0"/>
          </a:p>
          <a:p>
            <a:pPr marL="0" indent="0" eaLnBrk="1" hangingPunct="1">
              <a:buNone/>
            </a:pPr>
            <a:r>
              <a:rPr lang="en-GB" altLang="en-US" sz="3600" dirty="0"/>
              <a:t>“An approach to economic growth and development which takes account of the social and environmental consequences.” </a:t>
            </a:r>
          </a:p>
          <a:p>
            <a:pPr marL="0" indent="0" eaLnBrk="1" hangingPunct="1">
              <a:buNone/>
            </a:pPr>
            <a:endParaRPr lang="en-GB" altLang="en-US" sz="1200" dirty="0"/>
          </a:p>
          <a:p>
            <a:pPr marL="914400" lvl="2" indent="0" eaLnBrk="1" hangingPunct="1">
              <a:buNone/>
            </a:pPr>
            <a:r>
              <a:rPr lang="en-GB" altLang="en-US" sz="3600" dirty="0"/>
              <a:t>(Worthington &amp; Britton, 2003 p23)</a:t>
            </a:r>
          </a:p>
          <a:p>
            <a:endParaRPr lang="en-GB" altLang="en-US" sz="2000" dirty="0"/>
          </a:p>
        </p:txBody>
      </p:sp>
      <p:sp>
        <p:nvSpPr>
          <p:cNvPr id="6148" name="Slide Number Placeholder 1">
            <a:extLst>
              <a:ext uri="{FF2B5EF4-FFF2-40B4-BE49-F238E27FC236}">
                <a16:creationId xmlns:a16="http://schemas.microsoft.com/office/drawing/2014/main" id="{2F713EA5-F4F1-48BC-95DB-E116B56102CE}"/>
              </a:ext>
            </a:extLst>
          </p:cNvPr>
          <p:cNvSpPr>
            <a:spLocks noGrp="1"/>
          </p:cNvSpPr>
          <p:nvPr>
            <p:ph type="sldNum" sz="quarter" idx="10"/>
          </p:nvPr>
        </p:nvSpPr>
        <p:spPr>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lr>
                <a:schemeClr val="tx1"/>
              </a:buClr>
              <a:buSzPct val="70000"/>
              <a:buFont typeface="Wingdings" panose="05000000000000000000" pitchFamily="2" charset="2"/>
              <a:buChar char="¢"/>
              <a:defRPr sz="3000" b="1">
                <a:solidFill>
                  <a:schemeClr val="tx2"/>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l"/>
              <a:defRPr sz="2800" b="1">
                <a:solidFill>
                  <a:schemeClr val="tx2"/>
                </a:solidFill>
                <a:latin typeface="Arial" panose="020B0604020202020204" pitchFamily="34" charset="0"/>
              </a:defRPr>
            </a:lvl2pPr>
            <a:lvl3pPr marL="1143000" indent="-228600">
              <a:spcBef>
                <a:spcPct val="20000"/>
              </a:spcBef>
              <a:buClr>
                <a:schemeClr val="accent2"/>
              </a:buClr>
              <a:buChar char="•"/>
              <a:defRPr sz="2400" b="1">
                <a:solidFill>
                  <a:schemeClr val="tx2"/>
                </a:solidFill>
                <a:latin typeface="Arial" panose="020B0604020202020204" pitchFamily="34" charset="0"/>
              </a:defRPr>
            </a:lvl3pPr>
            <a:lvl4pPr marL="1600200" indent="-228600">
              <a:spcBef>
                <a:spcPct val="20000"/>
              </a:spcBef>
              <a:buClr>
                <a:schemeClr val="tx1"/>
              </a:buClr>
              <a:buChar char="•"/>
              <a:defRPr sz="2000" b="1">
                <a:solidFill>
                  <a:schemeClr val="tx2"/>
                </a:solidFill>
                <a:latin typeface="Arial" panose="020B0604020202020204" pitchFamily="34" charset="0"/>
              </a:defRPr>
            </a:lvl4pPr>
            <a:lvl5pPr marL="2057400" indent="-228600">
              <a:spcBef>
                <a:spcPct val="20000"/>
              </a:spcBef>
              <a:buChar char="•"/>
              <a:defRPr sz="2000" b="1">
                <a:solidFill>
                  <a:schemeClr val="tx2"/>
                </a:solidFill>
                <a:latin typeface="Arial" panose="020B0604020202020204" pitchFamily="34" charset="0"/>
              </a:defRPr>
            </a:lvl5pPr>
            <a:lvl6pPr marL="2514600" indent="-228600" eaLnBrk="0" fontAlgn="base" hangingPunct="0">
              <a:spcBef>
                <a:spcPct val="20000"/>
              </a:spcBef>
              <a:spcAft>
                <a:spcPct val="0"/>
              </a:spcAft>
              <a:buChar char="•"/>
              <a:defRPr sz="2000" b="1">
                <a:solidFill>
                  <a:schemeClr val="tx2"/>
                </a:solidFill>
                <a:latin typeface="Arial" panose="020B0604020202020204" pitchFamily="34" charset="0"/>
              </a:defRPr>
            </a:lvl6pPr>
            <a:lvl7pPr marL="2971800" indent="-228600" eaLnBrk="0" fontAlgn="base" hangingPunct="0">
              <a:spcBef>
                <a:spcPct val="20000"/>
              </a:spcBef>
              <a:spcAft>
                <a:spcPct val="0"/>
              </a:spcAft>
              <a:buChar char="•"/>
              <a:defRPr sz="2000" b="1">
                <a:solidFill>
                  <a:schemeClr val="tx2"/>
                </a:solidFill>
                <a:latin typeface="Arial" panose="020B0604020202020204" pitchFamily="34" charset="0"/>
              </a:defRPr>
            </a:lvl7pPr>
            <a:lvl8pPr marL="3429000" indent="-228600" eaLnBrk="0" fontAlgn="base" hangingPunct="0">
              <a:spcBef>
                <a:spcPct val="20000"/>
              </a:spcBef>
              <a:spcAft>
                <a:spcPct val="0"/>
              </a:spcAft>
              <a:buChar char="•"/>
              <a:defRPr sz="2000" b="1">
                <a:solidFill>
                  <a:schemeClr val="tx2"/>
                </a:solidFill>
                <a:latin typeface="Arial" panose="020B0604020202020204" pitchFamily="34" charset="0"/>
              </a:defRPr>
            </a:lvl8pPr>
            <a:lvl9pPr marL="3886200" indent="-228600" eaLnBrk="0" fontAlgn="base" hangingPunct="0">
              <a:spcBef>
                <a:spcPct val="20000"/>
              </a:spcBef>
              <a:spcAft>
                <a:spcPct val="0"/>
              </a:spcAft>
              <a:buChar char="•"/>
              <a:defRPr sz="2000" b="1">
                <a:solidFill>
                  <a:schemeClr val="tx2"/>
                </a:solidFill>
                <a:latin typeface="Arial" panose="020B0604020202020204" pitchFamily="34" charset="0"/>
              </a:defRPr>
            </a:lvl9pPr>
          </a:lstStyle>
          <a:p>
            <a:pPr>
              <a:spcBef>
                <a:spcPct val="0"/>
              </a:spcBef>
              <a:spcAft>
                <a:spcPts val="600"/>
              </a:spcAft>
              <a:buClrTx/>
              <a:buSzTx/>
              <a:buFontTx/>
              <a:buNone/>
            </a:pPr>
            <a:fld id="{1CF8D333-812C-4A80-865F-6159D2A04D7A}" type="slidenum">
              <a:rPr lang="en-GB" altLang="en-US" sz="1100">
                <a:solidFill>
                  <a:schemeClr val="tx1">
                    <a:lumMod val="50000"/>
                    <a:lumOff val="50000"/>
                  </a:schemeClr>
                </a:solidFill>
              </a:rPr>
              <a:pPr>
                <a:spcBef>
                  <a:spcPct val="0"/>
                </a:spcBef>
                <a:spcAft>
                  <a:spcPts val="600"/>
                </a:spcAft>
                <a:buClrTx/>
                <a:buSzTx/>
                <a:buFontTx/>
                <a:buNone/>
              </a:pPr>
              <a:t>16</a:t>
            </a:fld>
            <a:endParaRPr lang="en-GB" altLang="en-US" sz="1100">
              <a:solidFill>
                <a:schemeClr val="tx1">
                  <a:lumMod val="50000"/>
                  <a:lumOff val="50000"/>
                </a:schemeClr>
              </a:solidFill>
            </a:endParaRPr>
          </a:p>
        </p:txBody>
      </p:sp>
    </p:spTree>
  </p:cSld>
  <p:clrMapOvr>
    <a:masterClrMapping/>
  </p:clrMapOvr>
  <mc:AlternateContent xmlns:mc="http://schemas.openxmlformats.org/markup-compatibility/2006" xmlns:p14="http://schemas.microsoft.com/office/powerpoint/2010/main">
    <mc:Choice Requires="p14">
      <p:transition p14:dur="0">
        <p:sndAc>
          <p:endSnd/>
        </p:sndAc>
      </p:transition>
    </mc:Choice>
    <mc:Fallback xmlns="">
      <p:transition>
        <p:sndAc>
          <p:endSnd/>
        </p:sndAc>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6" name="Rectangle 309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4387E6-9A96-D238-5194-EEB02052B90D}"/>
              </a:ext>
            </a:extLst>
          </p:cNvPr>
          <p:cNvSpPr>
            <a:spLocks noGrp="1"/>
          </p:cNvSpPr>
          <p:nvPr>
            <p:ph type="title"/>
          </p:nvPr>
        </p:nvSpPr>
        <p:spPr>
          <a:xfrm>
            <a:off x="457201" y="502021"/>
            <a:ext cx="6618766" cy="733656"/>
          </a:xfrm>
        </p:spPr>
        <p:txBody>
          <a:bodyPr anchor="b">
            <a:normAutofit fontScale="90000"/>
          </a:bodyPr>
          <a:lstStyle/>
          <a:p>
            <a:r>
              <a:rPr lang="en-GB" sz="4000" b="1" dirty="0">
                <a:latin typeface="+mn-lt"/>
              </a:rPr>
              <a:t>What is Business Sustainability?</a:t>
            </a:r>
          </a:p>
        </p:txBody>
      </p:sp>
      <p:sp>
        <p:nvSpPr>
          <p:cNvPr id="3" name="Content Placeholder 2">
            <a:extLst>
              <a:ext uri="{FF2B5EF4-FFF2-40B4-BE49-F238E27FC236}">
                <a16:creationId xmlns:a16="http://schemas.microsoft.com/office/drawing/2014/main" id="{CC8D45E8-0209-1459-BB87-D70F90A8A660}"/>
              </a:ext>
            </a:extLst>
          </p:cNvPr>
          <p:cNvSpPr>
            <a:spLocks noGrp="1"/>
          </p:cNvSpPr>
          <p:nvPr>
            <p:ph idx="1"/>
          </p:nvPr>
        </p:nvSpPr>
        <p:spPr>
          <a:xfrm>
            <a:off x="457201" y="1779374"/>
            <a:ext cx="6002912" cy="4161604"/>
          </a:xfrm>
        </p:spPr>
        <p:txBody>
          <a:bodyPr anchor="t">
            <a:normAutofit/>
          </a:bodyPr>
          <a:lstStyle/>
          <a:p>
            <a:pPr marL="0" indent="0">
              <a:buNone/>
            </a:pPr>
            <a:r>
              <a:rPr lang="en-GB" b="0" i="0" dirty="0">
                <a:effectLst/>
              </a:rPr>
              <a:t>Sustainability in business refers to a company's strategy and actions to reduce adverse environmental and social impacts resulting from business operations in a particular market. </a:t>
            </a:r>
          </a:p>
          <a:p>
            <a:pPr marL="0" indent="0">
              <a:buNone/>
            </a:pPr>
            <a:endParaRPr lang="en-GB" sz="2000" dirty="0"/>
          </a:p>
          <a:p>
            <a:pPr marL="0" indent="0">
              <a:buNone/>
            </a:pPr>
            <a:endParaRPr lang="en-GB" sz="2000" dirty="0"/>
          </a:p>
        </p:txBody>
      </p:sp>
      <p:sp>
        <p:nvSpPr>
          <p:cNvPr id="3098" name="Rectangle 309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0" name="Rectangle 309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02" name="Rectangle 310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04" name="Rectangle 310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74" name="Picture 2" descr="3 Sustainable Retail Practices for ...">
            <a:extLst>
              <a:ext uri="{FF2B5EF4-FFF2-40B4-BE49-F238E27FC236}">
                <a16:creationId xmlns:a16="http://schemas.microsoft.com/office/drawing/2014/main" id="{F6A94CBB-06E1-BBAD-8B24-EFA9889FCE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17" r="3022" b="-1"/>
          <a:stretch/>
        </p:blipFill>
        <p:spPr bwMode="auto">
          <a:xfrm>
            <a:off x="7075967" y="2017163"/>
            <a:ext cx="4170530" cy="2855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87015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FEFF93F-0A1C-B90B-F1BD-356C2CC0C568}"/>
              </a:ext>
            </a:extLst>
          </p:cNvPr>
          <p:cNvSpPr>
            <a:spLocks noGrp="1"/>
          </p:cNvSpPr>
          <p:nvPr>
            <p:ph type="title"/>
          </p:nvPr>
        </p:nvSpPr>
        <p:spPr>
          <a:xfrm>
            <a:off x="463824" y="478284"/>
            <a:ext cx="3077045" cy="5360728"/>
          </a:xfrm>
        </p:spPr>
        <p:txBody>
          <a:bodyPr vert="horz" lIns="91440" tIns="45720" rIns="91440" bIns="45720" rtlCol="0" anchor="t">
            <a:noAutofit/>
          </a:bodyPr>
          <a:lstStyle/>
          <a:p>
            <a:r>
              <a:rPr lang="en-US" sz="2800" b="1" i="0" kern="1200" dirty="0">
                <a:solidFill>
                  <a:srgbClr val="FFFFFF"/>
                </a:solidFill>
                <a:effectLst/>
                <a:latin typeface="+mj-lt"/>
                <a:ea typeface="+mj-ea"/>
                <a:cs typeface="+mj-cs"/>
              </a:rPr>
              <a:t>The triple bottom line is a business concept that states firms should commit to measuring their social and environmental impact—in addition to their financial performance—rather than solely focusing on generating profit, or the standard “bottom line.”</a:t>
            </a:r>
            <a:endParaRPr lang="en-US" sz="2800" b="1" kern="1200" dirty="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5B8AC9E0-3ED1-6978-E13D-A90953EBBF14}"/>
              </a:ext>
            </a:extLst>
          </p:cNvPr>
          <p:cNvPicPr>
            <a:picLocks noGrp="1" noChangeAspect="1"/>
          </p:cNvPicPr>
          <p:nvPr>
            <p:ph idx="1"/>
          </p:nvPr>
        </p:nvPicPr>
        <p:blipFill rotWithShape="1">
          <a:blip r:embed="rId2"/>
          <a:srcRect l="24483" t="9079" r="10305" b="18121"/>
          <a:stretch/>
        </p:blipFill>
        <p:spPr>
          <a:xfrm>
            <a:off x="4155509" y="478284"/>
            <a:ext cx="8036491" cy="5988545"/>
          </a:xfrm>
          <a:prstGeom prst="rect">
            <a:avLst/>
          </a:prstGeom>
        </p:spPr>
      </p:pic>
    </p:spTree>
    <p:extLst>
      <p:ext uri="{BB962C8B-B14F-4D97-AF65-F5344CB8AC3E}">
        <p14:creationId xmlns:p14="http://schemas.microsoft.com/office/powerpoint/2010/main" val="5883213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82D18-8FA1-226B-A282-34D0DB294739}"/>
              </a:ext>
            </a:extLst>
          </p:cNvPr>
          <p:cNvSpPr>
            <a:spLocks noGrp="1"/>
          </p:cNvSpPr>
          <p:nvPr>
            <p:ph type="title"/>
          </p:nvPr>
        </p:nvSpPr>
        <p:spPr/>
        <p:txBody>
          <a:bodyPr/>
          <a:lstStyle/>
          <a:p>
            <a:endParaRPr lang="en-GB"/>
          </a:p>
        </p:txBody>
      </p:sp>
      <p:pic>
        <p:nvPicPr>
          <p:cNvPr id="4" name="Online Media 3" title="What Is the Triple Bottom Line? | Business: Explained">
            <a:hlinkClick r:id="" action="ppaction://media"/>
            <a:extLst>
              <a:ext uri="{FF2B5EF4-FFF2-40B4-BE49-F238E27FC236}">
                <a16:creationId xmlns:a16="http://schemas.microsoft.com/office/drawing/2014/main" id="{AE98EE82-6DDF-4FDA-D3AE-8E2AE4BA9ACE}"/>
              </a:ext>
            </a:extLst>
          </p:cNvPr>
          <p:cNvPicPr>
            <a:picLocks noGrp="1" noRot="1" noChangeAspect="1"/>
          </p:cNvPicPr>
          <p:nvPr>
            <p:ph idx="1"/>
            <a:videoFile r:link="rId1"/>
          </p:nvPr>
        </p:nvPicPr>
        <p:blipFill>
          <a:blip r:embed="rId3"/>
          <a:stretch>
            <a:fillRect/>
          </a:stretch>
        </p:blipFill>
        <p:spPr>
          <a:xfrm>
            <a:off x="0" y="-14954"/>
            <a:ext cx="12192000" cy="6857490"/>
          </a:xfrm>
          <a:prstGeom prst="rect">
            <a:avLst/>
          </a:prstGeom>
        </p:spPr>
      </p:pic>
    </p:spTree>
    <p:extLst>
      <p:ext uri="{BB962C8B-B14F-4D97-AF65-F5344CB8AC3E}">
        <p14:creationId xmlns:p14="http://schemas.microsoft.com/office/powerpoint/2010/main" val="3653025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8CE31B-C89A-F2D0-4206-912922EC2EAF}"/>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mn-lt"/>
              </a:rPr>
              <a:t>Examples of Business Sustainability Practice</a:t>
            </a:r>
          </a:p>
        </p:txBody>
      </p:sp>
      <p:sp>
        <p:nvSpPr>
          <p:cNvPr id="3" name="Content Placeholder 2">
            <a:extLst>
              <a:ext uri="{FF2B5EF4-FFF2-40B4-BE49-F238E27FC236}">
                <a16:creationId xmlns:a16="http://schemas.microsoft.com/office/drawing/2014/main" id="{E53007CA-AAEC-56A7-C892-15A3A99964DE}"/>
              </a:ext>
            </a:extLst>
          </p:cNvPr>
          <p:cNvSpPr>
            <a:spLocks noGrp="1"/>
          </p:cNvSpPr>
          <p:nvPr>
            <p:ph idx="1"/>
          </p:nvPr>
        </p:nvSpPr>
        <p:spPr>
          <a:xfrm>
            <a:off x="4367695" y="370704"/>
            <a:ext cx="7606002" cy="6128950"/>
          </a:xfrm>
        </p:spPr>
        <p:txBody>
          <a:bodyPr anchor="ctr">
            <a:normAutofit/>
          </a:bodyPr>
          <a:lstStyle/>
          <a:p>
            <a:pPr>
              <a:buFont typeface="Arial" panose="020B0604020202020204" pitchFamily="34" charset="0"/>
              <a:buChar char="•"/>
            </a:pPr>
            <a:r>
              <a:rPr lang="en-GB" sz="2200" b="1" dirty="0"/>
              <a:t>IKEA</a:t>
            </a:r>
            <a:r>
              <a:rPr lang="en-GB" sz="2200" dirty="0"/>
              <a:t>: Known for its commitment to sustainability, IKEA sources wood from certified forests and promotes a circular model through furniture take-back and recycling programs.</a:t>
            </a:r>
          </a:p>
          <a:p>
            <a:pPr>
              <a:buFont typeface="Arial" panose="020B0604020202020204" pitchFamily="34" charset="0"/>
              <a:buChar char="•"/>
            </a:pPr>
            <a:endParaRPr lang="en-GB" sz="2200" b="1" dirty="0"/>
          </a:p>
          <a:p>
            <a:pPr>
              <a:buFont typeface="Arial" panose="020B0604020202020204" pitchFamily="34" charset="0"/>
              <a:buChar char="•"/>
            </a:pPr>
            <a:r>
              <a:rPr lang="en-GB" sz="2200" b="1" dirty="0"/>
              <a:t>Unilever</a:t>
            </a:r>
            <a:r>
              <a:rPr lang="en-GB" sz="2200" dirty="0"/>
              <a:t>: Unilever focuses on reducing waste, cutting carbon emissions, and using sustainable palm oil. </a:t>
            </a:r>
          </a:p>
          <a:p>
            <a:pPr>
              <a:buFont typeface="Arial" panose="020B0604020202020204" pitchFamily="34" charset="0"/>
              <a:buChar char="•"/>
            </a:pPr>
            <a:endParaRPr lang="en-GB" sz="2200" dirty="0"/>
          </a:p>
          <a:p>
            <a:pPr>
              <a:buFont typeface="Arial" panose="020B0604020202020204" pitchFamily="34" charset="0"/>
              <a:buChar char="•"/>
            </a:pPr>
            <a:r>
              <a:rPr lang="en-GB" sz="2200" b="1" dirty="0"/>
              <a:t>LUSH</a:t>
            </a:r>
            <a:r>
              <a:rPr lang="en-GB" sz="2200" dirty="0"/>
              <a:t>: This cosmetics brand focuses on cruelty-free, handmade, and eco-friendly products with minimal packaging. </a:t>
            </a:r>
            <a:r>
              <a:rPr lang="en-GB" sz="2200" dirty="0" err="1"/>
              <a:t>LUSH’s</a:t>
            </a:r>
            <a:r>
              <a:rPr lang="en-GB" sz="2200" dirty="0"/>
              <a:t> commitment to sustainability resonates with customers who prioritize ethical consumption, making them loyal to the brand.</a:t>
            </a:r>
          </a:p>
          <a:p>
            <a:pPr>
              <a:buFont typeface="Arial" panose="020B0604020202020204" pitchFamily="34" charset="0"/>
              <a:buChar char="•"/>
            </a:pPr>
            <a:endParaRPr lang="en-GB" sz="2200" b="1" dirty="0"/>
          </a:p>
          <a:p>
            <a:pPr>
              <a:buFont typeface="Arial" panose="020B0604020202020204" pitchFamily="34" charset="0"/>
              <a:buChar char="•"/>
            </a:pPr>
            <a:r>
              <a:rPr lang="en-GB" sz="2200" b="1" dirty="0"/>
              <a:t>Patagonia</a:t>
            </a:r>
            <a:r>
              <a:rPr lang="en-GB" sz="2200" dirty="0"/>
              <a:t>: The outdoor clothing company promotes environmental responsibility through initiatives like using recycled materials, supporting environmental activism, and encouraging customers to repair and reuse products.</a:t>
            </a:r>
          </a:p>
          <a:p>
            <a:endParaRPr lang="en-GB" sz="1900" dirty="0"/>
          </a:p>
        </p:txBody>
      </p:sp>
    </p:spTree>
    <p:extLst>
      <p:ext uri="{BB962C8B-B14F-4D97-AF65-F5344CB8AC3E}">
        <p14:creationId xmlns:p14="http://schemas.microsoft.com/office/powerpoint/2010/main" val="2083909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EF8D5B-8953-67EB-F20B-85D7581FA3BF}"/>
              </a:ext>
            </a:extLst>
          </p:cNvPr>
          <p:cNvSpPr>
            <a:spLocks noGrp="1"/>
          </p:cNvSpPr>
          <p:nvPr>
            <p:ph type="title"/>
          </p:nvPr>
        </p:nvSpPr>
        <p:spPr>
          <a:xfrm>
            <a:off x="352540" y="348865"/>
            <a:ext cx="11347373" cy="1576446"/>
          </a:xfrm>
        </p:spPr>
        <p:txBody>
          <a:bodyPr anchor="ctr">
            <a:normAutofit/>
          </a:bodyPr>
          <a:lstStyle/>
          <a:p>
            <a:r>
              <a:rPr lang="en-GB" sz="3600" b="1" dirty="0">
                <a:solidFill>
                  <a:srgbClr val="FFFFFF"/>
                </a:solidFill>
                <a:latin typeface="+mn-lt"/>
              </a:rPr>
              <a:t>Task:</a:t>
            </a:r>
            <a:r>
              <a:rPr lang="en-GB" sz="3600" dirty="0">
                <a:solidFill>
                  <a:srgbClr val="FFFFFF"/>
                </a:solidFill>
                <a:latin typeface="+mn-lt"/>
              </a:rPr>
              <a:t> Select one of the areas of sustainability and research current policies at </a:t>
            </a:r>
            <a:r>
              <a:rPr lang="en-GB" sz="3600" dirty="0" err="1">
                <a:solidFill>
                  <a:srgbClr val="FFFFFF"/>
                </a:solidFill>
                <a:latin typeface="+mn-lt"/>
              </a:rPr>
              <a:t>M&amp;S</a:t>
            </a:r>
            <a:r>
              <a:rPr lang="en-GB" sz="3600" dirty="0">
                <a:solidFill>
                  <a:srgbClr val="FFFFFF"/>
                </a:solidFill>
                <a:latin typeface="+mn-lt"/>
              </a:rPr>
              <a:t> Food</a:t>
            </a:r>
          </a:p>
        </p:txBody>
      </p:sp>
      <p:graphicFrame>
        <p:nvGraphicFramePr>
          <p:cNvPr id="5" name="Content Placeholder 2">
            <a:extLst>
              <a:ext uri="{FF2B5EF4-FFF2-40B4-BE49-F238E27FC236}">
                <a16:creationId xmlns:a16="http://schemas.microsoft.com/office/drawing/2014/main" id="{66C9B165-6714-505B-7C56-6834E6167B5C}"/>
              </a:ext>
            </a:extLst>
          </p:cNvPr>
          <p:cNvGraphicFramePr>
            <a:graphicFrameLocks noGrp="1"/>
          </p:cNvGraphicFramePr>
          <p:nvPr>
            <p:ph idx="1"/>
            <p:extLst>
              <p:ext uri="{D42A27DB-BD31-4B8C-83A1-F6EECF244321}">
                <p14:modId xmlns:p14="http://schemas.microsoft.com/office/powerpoint/2010/main" val="1132199746"/>
              </p:ext>
            </p:extLst>
          </p:nvPr>
        </p:nvGraphicFramePr>
        <p:xfrm>
          <a:off x="96819" y="2273574"/>
          <a:ext cx="12005533" cy="43208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85257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6A9555-39A4-5DA9-249F-8EE0C4569231}"/>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rPr>
              <a:t>Sustainable Practices and Customer Retention</a:t>
            </a:r>
          </a:p>
        </p:txBody>
      </p:sp>
      <p:sp>
        <p:nvSpPr>
          <p:cNvPr id="3" name="Content Placeholder 2">
            <a:extLst>
              <a:ext uri="{FF2B5EF4-FFF2-40B4-BE49-F238E27FC236}">
                <a16:creationId xmlns:a16="http://schemas.microsoft.com/office/drawing/2014/main" id="{42F5C4ED-14E7-F971-120E-6B3D2C36B09A}"/>
              </a:ext>
            </a:extLst>
          </p:cNvPr>
          <p:cNvSpPr>
            <a:spLocks noGrp="1"/>
          </p:cNvSpPr>
          <p:nvPr>
            <p:ph idx="1"/>
          </p:nvPr>
        </p:nvSpPr>
        <p:spPr>
          <a:xfrm>
            <a:off x="4504549" y="586856"/>
            <a:ext cx="6861058" cy="5608672"/>
          </a:xfrm>
        </p:spPr>
        <p:txBody>
          <a:bodyPr anchor="ctr">
            <a:normAutofit lnSpcReduction="10000"/>
          </a:bodyPr>
          <a:lstStyle/>
          <a:p>
            <a:r>
              <a:rPr lang="en-GB" sz="3200" dirty="0"/>
              <a:t>Builds trust</a:t>
            </a:r>
          </a:p>
          <a:p>
            <a:endParaRPr lang="en-GB" sz="200" dirty="0"/>
          </a:p>
          <a:p>
            <a:r>
              <a:rPr lang="en-GB" sz="3200" dirty="0"/>
              <a:t>Aligns with customer values</a:t>
            </a:r>
          </a:p>
          <a:p>
            <a:endParaRPr lang="en-GB" sz="200" dirty="0"/>
          </a:p>
          <a:p>
            <a:r>
              <a:rPr lang="en-GB" sz="3200" dirty="0"/>
              <a:t>Increases emotional connections with customers</a:t>
            </a:r>
          </a:p>
          <a:p>
            <a:endParaRPr lang="en-GB" sz="200" dirty="0"/>
          </a:p>
          <a:p>
            <a:r>
              <a:rPr lang="en-GB" sz="3200" dirty="0"/>
              <a:t>Enhances the customer experience</a:t>
            </a:r>
          </a:p>
          <a:p>
            <a:endParaRPr lang="en-GB" sz="200" dirty="0"/>
          </a:p>
          <a:p>
            <a:r>
              <a:rPr lang="en-GB" sz="3200" dirty="0"/>
              <a:t>Differentiates from the competition – Unique Selling Point</a:t>
            </a:r>
          </a:p>
          <a:p>
            <a:endParaRPr lang="en-GB" sz="200" dirty="0"/>
          </a:p>
          <a:p>
            <a:r>
              <a:rPr lang="en-GB" sz="3200" dirty="0"/>
              <a:t>Encourages repeat purchase</a:t>
            </a:r>
          </a:p>
          <a:p>
            <a:endParaRPr lang="en-GB" sz="200" dirty="0"/>
          </a:p>
          <a:p>
            <a:r>
              <a:rPr lang="en-GB" sz="3200" dirty="0"/>
              <a:t>Generates positive word of mouth</a:t>
            </a:r>
            <a:endParaRPr lang="en-GB" sz="2000" dirty="0"/>
          </a:p>
          <a:p>
            <a:endParaRPr lang="en-GB" sz="2000" dirty="0"/>
          </a:p>
        </p:txBody>
      </p:sp>
    </p:spTree>
    <p:extLst>
      <p:ext uri="{BB962C8B-B14F-4D97-AF65-F5344CB8AC3E}">
        <p14:creationId xmlns:p14="http://schemas.microsoft.com/office/powerpoint/2010/main" val="7065780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EA62C9-33BF-7AE2-E73A-768924C66474}"/>
              </a:ext>
            </a:extLst>
          </p:cNvPr>
          <p:cNvSpPr>
            <a:spLocks noGrp="1"/>
          </p:cNvSpPr>
          <p:nvPr>
            <p:ph type="title"/>
          </p:nvPr>
        </p:nvSpPr>
        <p:spPr>
          <a:xfrm>
            <a:off x="640080" y="325369"/>
            <a:ext cx="4368602" cy="1956841"/>
          </a:xfrm>
        </p:spPr>
        <p:txBody>
          <a:bodyPr anchor="b">
            <a:normAutofit/>
          </a:bodyPr>
          <a:lstStyle/>
          <a:p>
            <a:r>
              <a:rPr lang="en-GB" sz="5400" b="1"/>
              <a:t>Remember to be Critical!</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4EF3EB-D8E5-4EC9-21F1-D7739FAEC86A}"/>
              </a:ext>
            </a:extLst>
          </p:cNvPr>
          <p:cNvSpPr>
            <a:spLocks noGrp="1"/>
          </p:cNvSpPr>
          <p:nvPr>
            <p:ph idx="1"/>
          </p:nvPr>
        </p:nvSpPr>
        <p:spPr>
          <a:xfrm>
            <a:off x="640080" y="2872899"/>
            <a:ext cx="4243589" cy="3320668"/>
          </a:xfrm>
        </p:spPr>
        <p:txBody>
          <a:bodyPr>
            <a:normAutofit lnSpcReduction="10000"/>
          </a:bodyPr>
          <a:lstStyle/>
          <a:p>
            <a:r>
              <a:rPr lang="en-GB" sz="3200" dirty="0"/>
              <a:t>How sustainable are Supermarkets?</a:t>
            </a:r>
          </a:p>
          <a:p>
            <a:endParaRPr lang="en-GB" sz="1000" dirty="0"/>
          </a:p>
          <a:p>
            <a:r>
              <a:rPr lang="en-GB" sz="3200" dirty="0"/>
              <a:t>Where are they failing?</a:t>
            </a:r>
          </a:p>
          <a:p>
            <a:endParaRPr lang="en-GB" sz="1100" dirty="0"/>
          </a:p>
          <a:p>
            <a:r>
              <a:rPr lang="en-GB" sz="3200" dirty="0"/>
              <a:t>What are the consequences of this?</a:t>
            </a:r>
          </a:p>
          <a:p>
            <a:endParaRPr lang="en-GB" sz="2200" dirty="0"/>
          </a:p>
        </p:txBody>
      </p:sp>
      <p:pic>
        <p:nvPicPr>
          <p:cNvPr id="5" name="Picture 4" descr="Apples on a weighing scale">
            <a:extLst>
              <a:ext uri="{FF2B5EF4-FFF2-40B4-BE49-F238E27FC236}">
                <a16:creationId xmlns:a16="http://schemas.microsoft.com/office/drawing/2014/main" id="{5DBF4E3F-96A9-243F-7EB8-C5F96CCB099A}"/>
              </a:ext>
            </a:extLst>
          </p:cNvPr>
          <p:cNvPicPr>
            <a:picLocks noChangeAspect="1"/>
          </p:cNvPicPr>
          <p:nvPr/>
        </p:nvPicPr>
        <p:blipFill>
          <a:blip r:embed="rId2"/>
          <a:srcRect l="18253" r="14794"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2448190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FBD11-9B46-D686-6D10-6423071C164E}"/>
              </a:ext>
            </a:extLst>
          </p:cNvPr>
          <p:cNvSpPr>
            <a:spLocks noGrp="1"/>
          </p:cNvSpPr>
          <p:nvPr>
            <p:ph type="title"/>
          </p:nvPr>
        </p:nvSpPr>
        <p:spPr/>
        <p:txBody>
          <a:bodyPr/>
          <a:lstStyle/>
          <a:p>
            <a:endParaRPr lang="en-GB"/>
          </a:p>
        </p:txBody>
      </p:sp>
      <p:pic>
        <p:nvPicPr>
          <p:cNvPr id="4" name="Online Media 3" title="How ethical is your supermarket?">
            <a:hlinkClick r:id="" action="ppaction://media"/>
            <a:extLst>
              <a:ext uri="{FF2B5EF4-FFF2-40B4-BE49-F238E27FC236}">
                <a16:creationId xmlns:a16="http://schemas.microsoft.com/office/drawing/2014/main" id="{CCDA7BA5-98B6-5F68-31AE-6891DFEBB9A9}"/>
              </a:ext>
            </a:extLst>
          </p:cNvPr>
          <p:cNvPicPr>
            <a:picLocks noGrp="1" noRot="1" noChangeAspect="1"/>
          </p:cNvPicPr>
          <p:nvPr>
            <p:ph idx="1"/>
            <a:videoFile r:link="rId1"/>
          </p:nvPr>
        </p:nvPicPr>
        <p:blipFill>
          <a:blip r:embed="rId3"/>
          <a:stretch>
            <a:fillRect/>
          </a:stretch>
        </p:blipFill>
        <p:spPr>
          <a:xfrm>
            <a:off x="-100346" y="0"/>
            <a:ext cx="12185146" cy="6885073"/>
          </a:xfrm>
          <a:prstGeom prst="rect">
            <a:avLst/>
          </a:prstGeom>
        </p:spPr>
      </p:pic>
    </p:spTree>
    <p:extLst>
      <p:ext uri="{BB962C8B-B14F-4D97-AF65-F5344CB8AC3E}">
        <p14:creationId xmlns:p14="http://schemas.microsoft.com/office/powerpoint/2010/main" val="2230981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28426-D2C7-1FF8-B004-E2FEE466F7D4}"/>
              </a:ext>
            </a:extLst>
          </p:cNvPr>
          <p:cNvSpPr>
            <a:spLocks noGrp="1"/>
          </p:cNvSpPr>
          <p:nvPr>
            <p:ph type="title"/>
          </p:nvPr>
        </p:nvSpPr>
        <p:spPr/>
        <p:txBody>
          <a:bodyPr/>
          <a:lstStyle/>
          <a:p>
            <a:endParaRPr lang="en-GB"/>
          </a:p>
        </p:txBody>
      </p:sp>
      <p:pic>
        <p:nvPicPr>
          <p:cNvPr id="4" name="Online Media 3" title="What Is Corporate Social Responsibility (CSR)? | Business: Explained">
            <a:hlinkClick r:id="" action="ppaction://media"/>
            <a:extLst>
              <a:ext uri="{FF2B5EF4-FFF2-40B4-BE49-F238E27FC236}">
                <a16:creationId xmlns:a16="http://schemas.microsoft.com/office/drawing/2014/main" id="{742B7F34-0E2D-EE81-060F-679D6DB99CE5}"/>
              </a:ext>
            </a:extLst>
          </p:cNvPr>
          <p:cNvPicPr>
            <a:picLocks noGrp="1" noRot="1" noChangeAspect="1"/>
          </p:cNvPicPr>
          <p:nvPr>
            <p:ph idx="1"/>
            <a:videoFile r:link="rId1"/>
          </p:nvPr>
        </p:nvPicPr>
        <p:blipFill>
          <a:blip r:embed="rId3"/>
          <a:stretch>
            <a:fillRect/>
          </a:stretch>
        </p:blipFill>
        <p:spPr>
          <a:xfrm>
            <a:off x="0" y="-4712"/>
            <a:ext cx="12145571" cy="6862712"/>
          </a:xfrm>
          <a:prstGeom prst="rect">
            <a:avLst/>
          </a:prstGeom>
        </p:spPr>
      </p:pic>
    </p:spTree>
    <p:extLst>
      <p:ext uri="{BB962C8B-B14F-4D97-AF65-F5344CB8AC3E}">
        <p14:creationId xmlns:p14="http://schemas.microsoft.com/office/powerpoint/2010/main" val="2641271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6376" name="Rectangle 18637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6378" name="Rectangle 18637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6380" name="Rectangle 18637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6382" name="Rectangle 18638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6384" name="Rectangle 18638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6386" name="Freeform: Shape 18638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6388" name="Rectangle 18638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6370" name="Rectangle 2"/>
          <p:cNvSpPr>
            <a:spLocks noGrp="1" noChangeArrowheads="1"/>
          </p:cNvSpPr>
          <p:nvPr>
            <p:ph type="title"/>
          </p:nvPr>
        </p:nvSpPr>
        <p:spPr>
          <a:xfrm>
            <a:off x="466722" y="586855"/>
            <a:ext cx="3201366" cy="3387497"/>
          </a:xfrm>
        </p:spPr>
        <p:txBody>
          <a:bodyPr anchor="b">
            <a:normAutofit/>
          </a:bodyPr>
          <a:lstStyle/>
          <a:p>
            <a:pPr algn="r"/>
            <a:r>
              <a:rPr lang="en-GB" sz="4000">
                <a:solidFill>
                  <a:srgbClr val="FFFFFF"/>
                </a:solidFill>
              </a:rPr>
              <a:t>Defining Corporate Social Responsibility</a:t>
            </a:r>
          </a:p>
        </p:txBody>
      </p:sp>
      <p:sp>
        <p:nvSpPr>
          <p:cNvPr id="186371" name="Rectangle 3"/>
          <p:cNvSpPr>
            <a:spLocks noGrp="1" noChangeArrowheads="1"/>
          </p:cNvSpPr>
          <p:nvPr>
            <p:ph type="body" idx="1"/>
          </p:nvPr>
        </p:nvSpPr>
        <p:spPr>
          <a:xfrm>
            <a:off x="4810259" y="649480"/>
            <a:ext cx="6555347" cy="5546047"/>
          </a:xfrm>
        </p:spPr>
        <p:txBody>
          <a:bodyPr anchor="ctr">
            <a:normAutofit/>
          </a:bodyPr>
          <a:lstStyle/>
          <a:p>
            <a:pPr>
              <a:buFont typeface="Wingdings" pitchFamily="2" charset="2"/>
              <a:buNone/>
            </a:pPr>
            <a:r>
              <a:rPr lang="en-GB" i="1" dirty="0"/>
              <a:t>“	An organisation’s obligation to maximise its positive impact and minimise its negative effects in being a contributing member to society, with concern for societies long run needs and wants.  CSR means being a good steward of society’s economic and human resources”</a:t>
            </a:r>
          </a:p>
          <a:p>
            <a:pPr>
              <a:buFont typeface="Wingdings" pitchFamily="2" charset="2"/>
              <a:buNone/>
            </a:pPr>
            <a:r>
              <a:rPr lang="en-GB" i="1" dirty="0"/>
              <a:t>					Lantos, (2000)</a:t>
            </a:r>
          </a:p>
        </p:txBody>
      </p:sp>
      <p:sp>
        <p:nvSpPr>
          <p:cNvPr id="4" name="Slide Number Placeholder 3"/>
          <p:cNvSpPr>
            <a:spLocks noGrp="1"/>
          </p:cNvSpPr>
          <p:nvPr>
            <p:ph type="sldNum" sz="quarter" idx="10"/>
          </p:nvPr>
        </p:nvSpPr>
        <p:spPr>
          <a:xfrm>
            <a:off x="11704320" y="6455664"/>
            <a:ext cx="448056" cy="365125"/>
          </a:xfrm>
        </p:spPr>
        <p:txBody>
          <a:bodyPr>
            <a:normAutofit/>
          </a:bodyPr>
          <a:lstStyle/>
          <a:p>
            <a:pPr>
              <a:spcAft>
                <a:spcPts val="600"/>
              </a:spcAft>
            </a:pPr>
            <a:fld id="{027B06BA-3E7E-46F1-8A4E-D7FD43A5BFBD}" type="slidenum">
              <a:rPr lang="en-GB" sz="1100">
                <a:solidFill>
                  <a:schemeClr val="tx1">
                    <a:lumMod val="50000"/>
                    <a:lumOff val="50000"/>
                  </a:schemeClr>
                </a:solidFill>
              </a:rPr>
              <a:pPr>
                <a:spcAft>
                  <a:spcPts val="600"/>
                </a:spcAft>
              </a:pPr>
              <a:t>26</a:t>
            </a:fld>
            <a:endParaRPr lang="en-GB" sz="1100">
              <a:solidFill>
                <a:schemeClr val="tx1">
                  <a:lumMod val="50000"/>
                  <a:lumOff val="50000"/>
                </a:schemeClr>
              </a:solidFill>
            </a:endParaRPr>
          </a:p>
        </p:txBody>
      </p:sp>
    </p:spTree>
  </p:cSld>
  <p:clrMapOvr>
    <a:masterClrMapping/>
  </p:clrMapOvr>
  <mc:AlternateContent xmlns:mc="http://schemas.openxmlformats.org/markup-compatibility/2006" xmlns:p14="http://schemas.microsoft.com/office/powerpoint/2010/main">
    <mc:Choice Requires="p14">
      <p:transition p14:dur="0">
        <p:sndAc>
          <p:endSnd/>
        </p:sndAc>
      </p:transition>
    </mc:Choice>
    <mc:Fallback xmlns="">
      <p:transition>
        <p:sndAc>
          <p:end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63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637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371"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close up of text on a white background&#10;&#10;Description automatically generated">
            <a:extLst>
              <a:ext uri="{FF2B5EF4-FFF2-40B4-BE49-F238E27FC236}">
                <a16:creationId xmlns:a16="http://schemas.microsoft.com/office/drawing/2014/main" id="{103368BF-20C2-4C8E-9096-022CA36F054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46638" y="45020"/>
            <a:ext cx="7970107" cy="6758252"/>
          </a:xfrm>
          <a:prstGeom prst="rect">
            <a:avLst/>
          </a:prstGeom>
        </p:spPr>
      </p:pic>
      <p:sp>
        <p:nvSpPr>
          <p:cNvPr id="4" name="Slide Number Placeholder 3">
            <a:extLst>
              <a:ext uri="{FF2B5EF4-FFF2-40B4-BE49-F238E27FC236}">
                <a16:creationId xmlns:a16="http://schemas.microsoft.com/office/drawing/2014/main" id="{3F8DF280-E58C-4A72-9CBA-628C86290A18}"/>
              </a:ext>
            </a:extLst>
          </p:cNvPr>
          <p:cNvSpPr>
            <a:spLocks noGrp="1"/>
          </p:cNvSpPr>
          <p:nvPr>
            <p:ph type="sldNum" sz="quarter" idx="10"/>
          </p:nvPr>
        </p:nvSpPr>
        <p:spPr>
          <a:xfrm>
            <a:off x="11704320" y="6455664"/>
            <a:ext cx="448056" cy="365125"/>
          </a:xfrm>
        </p:spPr>
        <p:txBody>
          <a:bodyPr vert="horz" lIns="91440" tIns="45720" rIns="91440" bIns="45720" rtlCol="0" anchor="ctr">
            <a:normAutofit/>
          </a:bodyPr>
          <a:lstStyle/>
          <a:p>
            <a:pPr algn="r">
              <a:spcAft>
                <a:spcPts val="600"/>
              </a:spcAft>
            </a:pPr>
            <a:fld id="{F6AA16C6-6F79-4982-885D-BA03DC63C060}" type="slidenum">
              <a:rPr lang="en-US" sz="1100">
                <a:solidFill>
                  <a:srgbClr val="FFFFFF"/>
                </a:solidFill>
              </a:rPr>
              <a:pPr algn="r">
                <a:spcAft>
                  <a:spcPts val="600"/>
                </a:spcAft>
              </a:pPr>
              <a:t>27</a:t>
            </a:fld>
            <a:endParaRPr lang="en-US" sz="1100">
              <a:solidFill>
                <a:srgbClr val="FFFFFF"/>
              </a:solidFill>
            </a:endParaRPr>
          </a:p>
        </p:txBody>
      </p:sp>
    </p:spTree>
    <p:extLst>
      <p:ext uri="{BB962C8B-B14F-4D97-AF65-F5344CB8AC3E}">
        <p14:creationId xmlns:p14="http://schemas.microsoft.com/office/powerpoint/2010/main" val="2297061358"/>
      </p:ext>
    </p:extLst>
  </p:cSld>
  <p:clrMapOvr>
    <a:masterClrMapping/>
  </p:clrMapOvr>
  <mc:AlternateContent xmlns:mc="http://schemas.openxmlformats.org/markup-compatibility/2006" xmlns:p14="http://schemas.microsoft.com/office/powerpoint/2010/main">
    <mc:Choice Requires="p14">
      <p:transition p14:dur="0">
        <p:sndAc>
          <p:endSnd/>
        </p:sndAc>
      </p:transition>
    </mc:Choice>
    <mc:Fallback xmlns="">
      <p:transition>
        <p:sndAc>
          <p:endSnd/>
        </p:sndAc>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C80E90-7E78-335F-E2D7-BCE416183C99}"/>
              </a:ext>
            </a:extLst>
          </p:cNvPr>
          <p:cNvSpPr>
            <a:spLocks noGrp="1"/>
          </p:cNvSpPr>
          <p:nvPr>
            <p:ph type="title"/>
          </p:nvPr>
        </p:nvSpPr>
        <p:spPr>
          <a:xfrm>
            <a:off x="822961" y="294538"/>
            <a:ext cx="10444590" cy="1033669"/>
          </a:xfrm>
        </p:spPr>
        <p:txBody>
          <a:bodyPr>
            <a:normAutofit/>
          </a:bodyPr>
          <a:lstStyle/>
          <a:p>
            <a:r>
              <a:rPr lang="en-GB" sz="4000" b="1" dirty="0">
                <a:solidFill>
                  <a:srgbClr val="FFFFFF"/>
                </a:solidFill>
                <a:effectLst>
                  <a:outerShdw blurRad="38100" dist="38100" dir="2700000" algn="tl">
                    <a:srgbClr val="000000">
                      <a:alpha val="43137"/>
                    </a:srgbClr>
                  </a:outerShdw>
                </a:effectLst>
              </a:rPr>
              <a:t>Further Resources</a:t>
            </a:r>
          </a:p>
        </p:txBody>
      </p:sp>
      <p:sp>
        <p:nvSpPr>
          <p:cNvPr id="3" name="Content Placeholder 2">
            <a:extLst>
              <a:ext uri="{FF2B5EF4-FFF2-40B4-BE49-F238E27FC236}">
                <a16:creationId xmlns:a16="http://schemas.microsoft.com/office/drawing/2014/main" id="{C93A3B11-7E75-81EA-A438-BBFCB5222A74}"/>
              </a:ext>
            </a:extLst>
          </p:cNvPr>
          <p:cNvSpPr>
            <a:spLocks noGrp="1"/>
          </p:cNvSpPr>
          <p:nvPr>
            <p:ph idx="1"/>
          </p:nvPr>
        </p:nvSpPr>
        <p:spPr>
          <a:xfrm>
            <a:off x="673101" y="2108200"/>
            <a:ext cx="10422530" cy="4455262"/>
          </a:xfrm>
        </p:spPr>
        <p:txBody>
          <a:bodyPr anchor="ctr">
            <a:normAutofit/>
          </a:bodyPr>
          <a:lstStyle/>
          <a:p>
            <a:r>
              <a:rPr lang="en-GB" sz="2000" dirty="0">
                <a:hlinkClick r:id="rId2"/>
              </a:rPr>
              <a:t>What is business ethics? | Institute of Business Ethics – IBE</a:t>
            </a:r>
            <a:endParaRPr lang="en-GB" sz="2000" dirty="0"/>
          </a:p>
          <a:p>
            <a:endParaRPr lang="en-GB" sz="1000" dirty="0"/>
          </a:p>
          <a:p>
            <a:r>
              <a:rPr lang="en-GB" sz="2000" dirty="0">
                <a:hlinkClick r:id="rId3"/>
              </a:rPr>
              <a:t>The Triple Bottom Line: What It Is &amp; Why It’s Important</a:t>
            </a:r>
            <a:endParaRPr lang="en-GB" sz="2000" dirty="0"/>
          </a:p>
          <a:p>
            <a:endParaRPr lang="en-GB" sz="1000" dirty="0"/>
          </a:p>
          <a:p>
            <a:r>
              <a:rPr lang="en-GB" sz="2000" dirty="0">
                <a:hlinkClick r:id="rId4"/>
              </a:rPr>
              <a:t>The Rise of Consumer Loyalty Through Sustainable Practices | </a:t>
            </a:r>
            <a:r>
              <a:rPr lang="en-GB" sz="2000" dirty="0" err="1">
                <a:hlinkClick r:id="rId4"/>
              </a:rPr>
              <a:t>EnvironBuzz</a:t>
            </a:r>
            <a:r>
              <a:rPr lang="en-GB" sz="2000" dirty="0">
                <a:hlinkClick r:id="rId4"/>
              </a:rPr>
              <a:t>™ Magazine</a:t>
            </a:r>
            <a:endParaRPr lang="en-GB" sz="2000" dirty="0"/>
          </a:p>
          <a:p>
            <a:endParaRPr lang="en-GB" sz="1000" dirty="0"/>
          </a:p>
          <a:p>
            <a:r>
              <a:rPr lang="en-GB" sz="2000" dirty="0">
                <a:hlinkClick r:id="rId5"/>
              </a:rPr>
              <a:t>The Role of Sustainability in Customer Loyalty | </a:t>
            </a:r>
            <a:r>
              <a:rPr lang="en-GB" sz="2000" dirty="0" err="1">
                <a:hlinkClick r:id="rId5"/>
              </a:rPr>
              <a:t>CustomerThink</a:t>
            </a:r>
            <a:endParaRPr lang="en-GB" sz="2000" dirty="0"/>
          </a:p>
          <a:p>
            <a:pPr marL="0" indent="0">
              <a:buNone/>
            </a:pPr>
            <a:endParaRPr lang="en-GB" sz="1000" dirty="0"/>
          </a:p>
          <a:p>
            <a:r>
              <a:rPr lang="en-GB" sz="2000" dirty="0">
                <a:hlinkClick r:id="rId6"/>
              </a:rPr>
              <a:t>https://corporate.marksandspencer.com/sites/marksandspencer/files/2025-05/Marks-and-Spencer-Group-plc-ESG-Report-2025.pdf</a:t>
            </a:r>
            <a:endParaRPr lang="en-GB" sz="2000" dirty="0"/>
          </a:p>
          <a:p>
            <a:pPr marL="0" indent="0">
              <a:buNone/>
            </a:pPr>
            <a:endParaRPr lang="en-GB" sz="1000" dirty="0"/>
          </a:p>
          <a:p>
            <a:r>
              <a:rPr lang="en-GB" sz="2000" dirty="0">
                <a:hlinkClick r:id="rId7"/>
              </a:rPr>
              <a:t>Supermarkets and the environment - Which?</a:t>
            </a:r>
            <a:endParaRPr lang="en-GB" sz="2000" dirty="0"/>
          </a:p>
          <a:p>
            <a:endParaRPr lang="en-GB" sz="1000" dirty="0"/>
          </a:p>
          <a:p>
            <a:endParaRPr lang="en-GB" sz="2400" dirty="0"/>
          </a:p>
        </p:txBody>
      </p:sp>
    </p:spTree>
    <p:extLst>
      <p:ext uri="{BB962C8B-B14F-4D97-AF65-F5344CB8AC3E}">
        <p14:creationId xmlns:p14="http://schemas.microsoft.com/office/powerpoint/2010/main" val="33428880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1493</Words>
  <Application>Microsoft Office PowerPoint</Application>
  <PresentationFormat>Widescreen</PresentationFormat>
  <Paragraphs>159</Paragraphs>
  <Slides>28</Slides>
  <Notes>4</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Calibri Light</vt:lpstr>
      <vt:lpstr>Times New Roman</vt:lpstr>
      <vt:lpstr>Wingdings</vt:lpstr>
      <vt:lpstr>Office Theme</vt:lpstr>
      <vt:lpstr>BMSW5007 Building a Sustainable Marketing Relationship</vt:lpstr>
      <vt:lpstr>Business Ethics and Sustainability</vt:lpstr>
      <vt:lpstr>Today’s Lecture</vt:lpstr>
      <vt:lpstr>Business Ethics: What Does It Really Mean?</vt:lpstr>
      <vt:lpstr>Business Ethics – What Does It Really Mean?</vt:lpstr>
      <vt:lpstr>The Importance of Business Ethics</vt:lpstr>
      <vt:lpstr>PowerPoint Presentation</vt:lpstr>
      <vt:lpstr>Business Ethics</vt:lpstr>
      <vt:lpstr>Business Ethics</vt:lpstr>
      <vt:lpstr>Making Ethical Judgments</vt:lpstr>
      <vt:lpstr>Class Exercise</vt:lpstr>
      <vt:lpstr>Ethical Standards that Customers Expect</vt:lpstr>
      <vt:lpstr>Ethical Standards that Customers Expect</vt:lpstr>
      <vt:lpstr>Ethical Standards that Customers Expect</vt:lpstr>
      <vt:lpstr>Ethical Standards that Customers Expect</vt:lpstr>
      <vt:lpstr>What is sustainability?</vt:lpstr>
      <vt:lpstr>What is Business Sustainability?</vt:lpstr>
      <vt:lpstr>The triple bottom line is a business concept that states firms should commit to measuring their social and environmental impact—in addition to their financial performance—rather than solely focusing on generating profit, or the standard “bottom line.”</vt:lpstr>
      <vt:lpstr>PowerPoint Presentation</vt:lpstr>
      <vt:lpstr>Examples of Business Sustainability Practice</vt:lpstr>
      <vt:lpstr>Task: Select one of the areas of sustainability and research current policies at M&amp;S Food</vt:lpstr>
      <vt:lpstr>Sustainable Practices and Customer Retention</vt:lpstr>
      <vt:lpstr>Remember to be Critical!</vt:lpstr>
      <vt:lpstr>PowerPoint Presentation</vt:lpstr>
      <vt:lpstr>PowerPoint Presentation</vt:lpstr>
      <vt:lpstr>Defining Corporate Social Responsibility</vt:lpstr>
      <vt:lpstr>PowerPoint Presentation</vt:lpstr>
      <vt:lpstr>Further 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BMSW5007 Building a Sustainable Marketing Relationship</dc:title>
  <dc:creator>Gwyneth Jones</dc:creator>
  <cp:lastModifiedBy>Gwyneth Jones</cp:lastModifiedBy>
  <cp:revision>62</cp:revision>
  <dcterms:created xsi:type="dcterms:W3CDTF">2024-10-06T19:32:27Z</dcterms:created>
  <dcterms:modified xsi:type="dcterms:W3CDTF">2025-11-03T00:08:33Z</dcterms:modified>
</cp:coreProperties>
</file>