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71" r:id="rId7"/>
    <p:sldId id="261" r:id="rId8"/>
    <p:sldId id="262" r:id="rId9"/>
    <p:sldId id="263" r:id="rId10"/>
    <p:sldId id="264" r:id="rId11"/>
    <p:sldId id="265" r:id="rId12"/>
    <p:sldId id="266" r:id="rId13"/>
    <p:sldId id="273" r:id="rId14"/>
    <p:sldId id="267"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6559" autoAdjust="0"/>
  </p:normalViewPr>
  <p:slideViewPr>
    <p:cSldViewPr>
      <p:cViewPr varScale="1">
        <p:scale>
          <a:sx n="63" d="100"/>
          <a:sy n="63" d="100"/>
        </p:scale>
        <p:origin x="-159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454CDB-FB4A-4E68-949F-2F2C9664CD83}" type="datetimeFigureOut">
              <a:rPr lang="de-DE" smtClean="0"/>
              <a:pPr/>
              <a:t>06.06.2019</a:t>
            </a:fld>
            <a:endParaRPr lang="de-DE"/>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0C3928-8288-4787-9B95-4C6CD83FA31C}" type="slidenum">
              <a:rPr lang="de-DE" smtClean="0"/>
              <a:pPr/>
              <a:t>‹#›</a:t>
            </a:fld>
            <a:endParaRPr lang="de-D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200" kern="1200" dirty="0" smtClean="0">
                <a:solidFill>
                  <a:schemeClr val="tx1"/>
                </a:solidFill>
                <a:latin typeface="+mn-lt"/>
                <a:ea typeface="+mn-ea"/>
                <a:cs typeface="+mn-cs"/>
              </a:rPr>
              <a:t>Reference :</a:t>
            </a:r>
          </a:p>
          <a:p>
            <a:pPr marL="0" marR="0" indent="0" algn="l" defTabSz="914400" rtl="0" eaLnBrk="1" fontAlgn="auto" latinLnBrk="0" hangingPunct="1">
              <a:lnSpc>
                <a:spcPct val="100000"/>
              </a:lnSpc>
              <a:spcBef>
                <a:spcPts val="0"/>
              </a:spcBef>
              <a:spcAft>
                <a:spcPts val="0"/>
              </a:spcAft>
              <a:buClrTx/>
              <a:buSzTx/>
              <a:buFontTx/>
              <a:buNone/>
              <a:tabLst/>
              <a:defRPr/>
            </a:pPr>
            <a:r>
              <a:rPr lang="de-DE" sz="1200" kern="1200" dirty="0" smtClean="0">
                <a:solidFill>
                  <a:schemeClr val="tx1"/>
                </a:solidFill>
                <a:latin typeface="+mn-lt"/>
                <a:ea typeface="+mn-ea"/>
                <a:cs typeface="+mn-cs"/>
              </a:rPr>
              <a:t>Lazer, W., Kelley, E.J. (1973). Social Marketing: Perspectives and Viewpoints. Homewood: Richard D. Irwin</a:t>
            </a:r>
            <a:endParaRPr lang="en-US" sz="1200" kern="1200" dirty="0" smtClean="0">
              <a:solidFill>
                <a:schemeClr val="tx1"/>
              </a:solidFill>
              <a:latin typeface="+mn-lt"/>
              <a:ea typeface="+mn-ea"/>
              <a:cs typeface="+mn-cs"/>
            </a:endParaRPr>
          </a:p>
          <a:p>
            <a:endParaRPr lang="de-DE" sz="1200"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2</a:t>
            </a:fld>
            <a:endParaRPr lang="de-D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smtClean="0"/>
              <a:t>Reference:</a:t>
            </a:r>
          </a:p>
          <a:p>
            <a:r>
              <a:rPr lang="en-US" sz="1200" b="0" i="0" kern="1200" dirty="0" smtClean="0">
                <a:solidFill>
                  <a:schemeClr val="tx1"/>
                </a:solidFill>
                <a:latin typeface="+mn-lt"/>
                <a:ea typeface="+mn-ea"/>
                <a:cs typeface="+mn-cs"/>
              </a:rPr>
              <a:t>BROOKS, R. (2015). A Beginner’s Guide To Social Media Competitions. [Blog] </a:t>
            </a:r>
            <a:r>
              <a:rPr lang="en-US" sz="1200" b="0" i="1" kern="1200" dirty="0" smtClean="0">
                <a:solidFill>
                  <a:schemeClr val="tx1"/>
                </a:solidFill>
                <a:latin typeface="+mn-lt"/>
                <a:ea typeface="+mn-ea"/>
                <a:cs typeface="+mn-cs"/>
              </a:rPr>
              <a:t>@mention</a:t>
            </a:r>
            <a:r>
              <a:rPr lang="en-US" sz="1200" b="0" i="0" kern="1200" dirty="0" smtClean="0">
                <a:solidFill>
                  <a:schemeClr val="tx1"/>
                </a:solidFill>
                <a:latin typeface="+mn-lt"/>
                <a:ea typeface="+mn-ea"/>
                <a:cs typeface="+mn-cs"/>
              </a:rPr>
              <a:t>.</a:t>
            </a:r>
            <a:endParaRPr lang="de-DE"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3</a:t>
            </a:fld>
            <a:endParaRPr lang="de-D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smtClean="0"/>
              <a:t>Reference:</a:t>
            </a:r>
          </a:p>
          <a:p>
            <a:r>
              <a:rPr lang="en-US" sz="1200" b="0" i="0" kern="1200" dirty="0" smtClean="0">
                <a:solidFill>
                  <a:schemeClr val="tx1"/>
                </a:solidFill>
                <a:latin typeface="+mn-lt"/>
                <a:ea typeface="+mn-ea"/>
                <a:cs typeface="+mn-cs"/>
              </a:rPr>
              <a:t>Hirsh, E., Harter, G. and </a:t>
            </a:r>
            <a:r>
              <a:rPr lang="en-US" sz="1200" b="0" i="0" kern="1200" dirty="0" err="1" smtClean="0">
                <a:solidFill>
                  <a:schemeClr val="tx1"/>
                </a:solidFill>
                <a:latin typeface="+mn-lt"/>
                <a:ea typeface="+mn-ea"/>
                <a:cs typeface="+mn-cs"/>
              </a:rPr>
              <a:t>Bussmann</a:t>
            </a:r>
            <a:r>
              <a:rPr lang="en-US" sz="1200" b="0" i="0" kern="1200" dirty="0" smtClean="0">
                <a:solidFill>
                  <a:schemeClr val="tx1"/>
                </a:solidFill>
                <a:latin typeface="+mn-lt"/>
                <a:ea typeface="+mn-ea"/>
                <a:cs typeface="+mn-cs"/>
              </a:rPr>
              <a:t>, J. (2006). </a:t>
            </a:r>
            <a:r>
              <a:rPr lang="en-US" sz="1200" b="0" i="1" kern="1200" dirty="0" smtClean="0">
                <a:solidFill>
                  <a:schemeClr val="tx1"/>
                </a:solidFill>
                <a:latin typeface="+mn-lt"/>
                <a:ea typeface="+mn-ea"/>
                <a:cs typeface="+mn-cs"/>
              </a:rPr>
              <a:t>Results-Driven Marketing: A Guide to Growth and Profits</a:t>
            </a:r>
            <a:r>
              <a:rPr lang="en-US" sz="1200" b="0" i="0" kern="1200" dirty="0" smtClean="0">
                <a:solidFill>
                  <a:schemeClr val="tx1"/>
                </a:solidFill>
                <a:latin typeface="+mn-lt"/>
                <a:ea typeface="+mn-ea"/>
                <a:cs typeface="+mn-cs"/>
              </a:rPr>
              <a:t>. </a:t>
            </a:r>
            <a:r>
              <a:rPr lang="en-US" sz="1200" b="0" i="0" kern="1200" dirty="0" err="1" smtClean="0">
                <a:solidFill>
                  <a:schemeClr val="tx1"/>
                </a:solidFill>
                <a:latin typeface="+mn-lt"/>
                <a:ea typeface="+mn-ea"/>
                <a:cs typeface="+mn-cs"/>
              </a:rPr>
              <a:t>strategy+business</a:t>
            </a:r>
            <a:r>
              <a:rPr lang="en-US" sz="1200" b="0" i="0" kern="1200" dirty="0" smtClean="0">
                <a:solidFill>
                  <a:schemeClr val="tx1"/>
                </a:solidFill>
                <a:latin typeface="+mn-lt"/>
                <a:ea typeface="+mn-ea"/>
                <a:cs typeface="+mn-cs"/>
              </a:rPr>
              <a:t>.</a:t>
            </a:r>
            <a:endParaRPr lang="de-DE"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5</a:t>
            </a:fld>
            <a:endParaRPr lang="de-D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smtClean="0">
                <a:solidFill>
                  <a:schemeClr val="tx1"/>
                </a:solidFill>
                <a:latin typeface="+mn-lt"/>
                <a:ea typeface="+mn-ea"/>
                <a:cs typeface="+mn-cs"/>
              </a:rPr>
              <a:t>Reference:</a:t>
            </a:r>
          </a:p>
          <a:p>
            <a:r>
              <a:rPr lang="en-US" sz="1200" b="0" i="0" kern="1200" dirty="0" err="1" smtClean="0">
                <a:solidFill>
                  <a:schemeClr val="tx1"/>
                </a:solidFill>
                <a:latin typeface="+mn-lt"/>
                <a:ea typeface="+mn-ea"/>
                <a:cs typeface="+mn-cs"/>
              </a:rPr>
              <a:t>Holtman</a:t>
            </a:r>
            <a:r>
              <a:rPr lang="en-US" sz="1200" b="0" i="0" kern="1200" dirty="0" smtClean="0">
                <a:solidFill>
                  <a:schemeClr val="tx1"/>
                </a:solidFill>
                <a:latin typeface="+mn-lt"/>
                <a:ea typeface="+mn-ea"/>
                <a:cs typeface="+mn-cs"/>
              </a:rPr>
              <a:t>, M. (2017). How to grow your social media followers to strengthen your brand. [Blog] </a:t>
            </a:r>
            <a:r>
              <a:rPr lang="en-US" sz="1200" b="0" i="1" kern="1200" dirty="0" smtClean="0">
                <a:solidFill>
                  <a:schemeClr val="tx1"/>
                </a:solidFill>
                <a:latin typeface="+mn-lt"/>
                <a:ea typeface="+mn-ea"/>
                <a:cs typeface="+mn-cs"/>
              </a:rPr>
              <a:t>The UK Domain</a:t>
            </a:r>
            <a:r>
              <a:rPr lang="en-US" sz="1200" b="0" i="0" kern="1200" dirty="0" smtClean="0">
                <a:solidFill>
                  <a:schemeClr val="tx1"/>
                </a:solidFill>
                <a:latin typeface="+mn-lt"/>
                <a:ea typeface="+mn-ea"/>
                <a:cs typeface="+mn-cs"/>
              </a:rPr>
              <a:t>.</a:t>
            </a:r>
            <a:endParaRPr lang="de-DE"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7</a:t>
            </a:fld>
            <a:endParaRPr lang="de-D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smtClean="0"/>
              <a:t>Reference:</a:t>
            </a:r>
          </a:p>
          <a:p>
            <a:r>
              <a:rPr lang="en-US" dirty="0" err="1" smtClean="0"/>
              <a:t>Claessens</a:t>
            </a:r>
            <a:r>
              <a:rPr lang="en-US" dirty="0" smtClean="0"/>
              <a:t>, B. J. C., </a:t>
            </a:r>
            <a:r>
              <a:rPr lang="en-US" dirty="0" err="1" smtClean="0"/>
              <a:t>Eerde</a:t>
            </a:r>
            <a:r>
              <a:rPr lang="en-US" dirty="0" smtClean="0"/>
              <a:t>, W. V., </a:t>
            </a:r>
            <a:r>
              <a:rPr lang="en-US" dirty="0" err="1" smtClean="0"/>
              <a:t>Rutte</a:t>
            </a:r>
            <a:r>
              <a:rPr lang="en-US" dirty="0" smtClean="0"/>
              <a:t>, C. G., &amp; Roe, R. A. (2007). A review of the time management literature. Personnel Review, Emerald Group Publishing Limited, 36(2), 255-276. </a:t>
            </a:r>
            <a:endParaRPr lang="de-DE"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10</a:t>
            </a:fld>
            <a:endParaRPr lang="de-DE"/>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de-DE" dirty="0"/>
          </a:p>
        </p:txBody>
      </p:sp>
      <p:sp>
        <p:nvSpPr>
          <p:cNvPr id="4" name="Slide Number Placeholder 3"/>
          <p:cNvSpPr>
            <a:spLocks noGrp="1"/>
          </p:cNvSpPr>
          <p:nvPr>
            <p:ph type="sldNum" sz="quarter" idx="10"/>
          </p:nvPr>
        </p:nvSpPr>
        <p:spPr/>
        <p:txBody>
          <a:bodyPr/>
          <a:lstStyle/>
          <a:p>
            <a:fld id="{D60C3928-8288-4787-9B95-4C6CD83FA31C}" type="slidenum">
              <a:rPr lang="de-DE" smtClean="0"/>
              <a:pPr/>
              <a:t>13</a:t>
            </a:fld>
            <a:endParaRPr lang="de-DE"/>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smtClean="0"/>
              <a:t>Reference:</a:t>
            </a:r>
          </a:p>
          <a:p>
            <a:pPr marL="0" marR="0" indent="0" algn="l" defTabSz="914400" rtl="0" eaLnBrk="1" fontAlgn="auto" latinLnBrk="0" hangingPunct="1">
              <a:lnSpc>
                <a:spcPct val="100000"/>
              </a:lnSpc>
              <a:spcBef>
                <a:spcPts val="0"/>
              </a:spcBef>
              <a:spcAft>
                <a:spcPts val="0"/>
              </a:spcAft>
              <a:buClrTx/>
              <a:buSzTx/>
              <a:buFontTx/>
              <a:buNone/>
              <a:tabLst/>
              <a:defRPr/>
            </a:pPr>
            <a:r>
              <a:rPr lang="de-DE" sz="1200" kern="1200" dirty="0" smtClean="0">
                <a:solidFill>
                  <a:schemeClr val="tx1"/>
                </a:solidFill>
                <a:latin typeface="+mn-lt"/>
                <a:ea typeface="+mn-ea"/>
                <a:cs typeface="+mn-cs"/>
              </a:rPr>
              <a:t>Mangold, Glynn W., and David J. Faulds. 2009.</a:t>
            </a:r>
            <a:r>
              <a:rPr lang="en-US" sz="1200" dirty="0" smtClean="0"/>
              <a:t> “</a:t>
            </a:r>
            <a:r>
              <a:rPr lang="de-DE" sz="1200" kern="1200" dirty="0" smtClean="0">
                <a:solidFill>
                  <a:schemeClr val="tx1"/>
                </a:solidFill>
                <a:latin typeface="+mn-lt"/>
                <a:ea typeface="+mn-ea"/>
                <a:cs typeface="+mn-cs"/>
              </a:rPr>
              <a:t>Social Media:The New Hybrid Element of thePromotion Mix.”Business Horizons 52: 357-365</a:t>
            </a:r>
            <a:endParaRPr lang="en-US" sz="1200" kern="1200" dirty="0" smtClean="0">
              <a:solidFill>
                <a:schemeClr val="tx1"/>
              </a:solidFill>
              <a:latin typeface="+mn-lt"/>
              <a:ea typeface="+mn-ea"/>
              <a:cs typeface="+mn-cs"/>
            </a:endParaRPr>
          </a:p>
          <a:p>
            <a:endParaRPr lang="de-DE" dirty="0" smtClean="0"/>
          </a:p>
        </p:txBody>
      </p:sp>
      <p:sp>
        <p:nvSpPr>
          <p:cNvPr id="4" name="Slide Number Placeholder 3"/>
          <p:cNvSpPr>
            <a:spLocks noGrp="1"/>
          </p:cNvSpPr>
          <p:nvPr>
            <p:ph type="sldNum" sz="quarter" idx="10"/>
          </p:nvPr>
        </p:nvSpPr>
        <p:spPr/>
        <p:txBody>
          <a:bodyPr/>
          <a:lstStyle/>
          <a:p>
            <a:fld id="{D60C3928-8288-4787-9B95-4C6CD83FA31C}" type="slidenum">
              <a:rPr lang="de-DE" smtClean="0"/>
              <a:pPr/>
              <a:t>14</a:t>
            </a:fld>
            <a:endParaRPr lang="de-D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06-Jun-19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06-Jun-19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06-Jun-19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06-Jun-19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06-Jun-19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06-Jun-19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06-Jun-19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06-Jun-19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06-Jun-19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06-Jun-19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06-Jun-19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06-Jun-19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229600" cy="2514600"/>
          </a:xfrm>
        </p:spPr>
        <p:txBody>
          <a:bodyPr>
            <a:normAutofit fontScale="90000"/>
          </a:bodyPr>
          <a:lstStyle/>
          <a:p>
            <a:pPr fontAlgn="base"/>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1800" dirty="0" smtClean="0"/>
              <a:t/>
            </a:r>
            <a:br>
              <a:rPr lang="en-GB" sz="1800" dirty="0" smtClean="0"/>
            </a:br>
            <a:r>
              <a:rPr lang="en-GB" sz="2200" b="1" dirty="0" smtClean="0"/>
              <a:t>Critical analysis of a contemporary issue in Social Media Marketing </a:t>
            </a:r>
            <a:r>
              <a:rPr lang="en-GB" sz="2000" b="1" dirty="0" smtClean="0"/>
              <a:t/>
            </a:r>
            <a:br>
              <a:rPr lang="en-GB" sz="2000" b="1" dirty="0" smtClean="0"/>
            </a:br>
            <a:r>
              <a:rPr lang="en-GB" sz="1800" dirty="0" smtClean="0"/>
              <a:t/>
            </a:r>
            <a:br>
              <a:rPr lang="en-GB" sz="1800" dirty="0" smtClean="0"/>
            </a:br>
            <a:endParaRPr lang="de-DE" sz="1800" dirty="0"/>
          </a:p>
        </p:txBody>
      </p:sp>
      <p:sp>
        <p:nvSpPr>
          <p:cNvPr id="3" name="Subtitle 2"/>
          <p:cNvSpPr>
            <a:spLocks noGrp="1"/>
          </p:cNvSpPr>
          <p:nvPr>
            <p:ph type="subTitle" idx="1"/>
          </p:nvPr>
        </p:nvSpPr>
        <p:spPr>
          <a:xfrm>
            <a:off x="1371600" y="2971800"/>
            <a:ext cx="6400800" cy="3505200"/>
          </a:xfrm>
        </p:spPr>
        <p:txBody>
          <a:bodyPr>
            <a:noAutofit/>
          </a:bodyPr>
          <a:lstStyle/>
          <a:p>
            <a:r>
              <a:rPr lang="en-GB" sz="1600" b="1" dirty="0" smtClean="0">
                <a:solidFill>
                  <a:schemeClr val="tx1"/>
                </a:solidFill>
                <a:latin typeface="Times New Roman" pitchFamily="18" charset="0"/>
                <a:cs typeface="Times New Roman" pitchFamily="18" charset="0"/>
              </a:rPr>
              <a:t>Amir El </a:t>
            </a:r>
            <a:r>
              <a:rPr lang="en-GB" sz="1600" b="1" dirty="0" err="1" smtClean="0">
                <a:solidFill>
                  <a:schemeClr val="tx1"/>
                </a:solidFill>
                <a:latin typeface="Times New Roman" pitchFamily="18" charset="0"/>
                <a:cs typeface="Times New Roman" pitchFamily="18" charset="0"/>
              </a:rPr>
              <a:t>Khalil</a:t>
            </a:r>
            <a:r>
              <a:rPr lang="en-GB" sz="1600" b="1" dirty="0" smtClean="0">
                <a:solidFill>
                  <a:schemeClr val="tx1"/>
                </a:solidFill>
                <a:latin typeface="Times New Roman" pitchFamily="18" charset="0"/>
                <a:cs typeface="Times New Roman" pitchFamily="18" charset="0"/>
              </a:rPr>
              <a:t> </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ID Number: 1808710 </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University of Wales Trinity Saint David </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Marketing Management </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BMMB7012D </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Dr. </a:t>
            </a:r>
            <a:r>
              <a:rPr lang="en-GB" sz="1600" b="1" dirty="0" err="1" smtClean="0">
                <a:solidFill>
                  <a:schemeClr val="tx1"/>
                </a:solidFill>
                <a:latin typeface="Times New Roman" pitchFamily="18" charset="0"/>
                <a:cs typeface="Times New Roman" pitchFamily="18" charset="0"/>
              </a:rPr>
              <a:t>Huw</a:t>
            </a:r>
            <a:r>
              <a:rPr lang="en-GB" sz="1600" b="1" dirty="0" smtClean="0">
                <a:solidFill>
                  <a:schemeClr val="tx1"/>
                </a:solidFill>
                <a:latin typeface="Times New Roman" pitchFamily="18" charset="0"/>
                <a:cs typeface="Times New Roman" pitchFamily="18" charset="0"/>
              </a:rPr>
              <a:t> Thomas</a:t>
            </a:r>
          </a:p>
          <a:p>
            <a:r>
              <a:rPr lang="en-GB" sz="1600" b="1" dirty="0" smtClean="0">
                <a:solidFill>
                  <a:schemeClr val="tx1"/>
                </a:solidFill>
                <a:latin typeface="Times New Roman" pitchFamily="18" charset="0"/>
                <a:cs typeface="Times New Roman" pitchFamily="18" charset="0"/>
              </a:rPr>
              <a:t/>
            </a:r>
            <a:br>
              <a:rPr lang="en-GB" sz="1600" b="1" dirty="0" smtClean="0">
                <a:solidFill>
                  <a:schemeClr val="tx1"/>
                </a:solidFill>
                <a:latin typeface="Times New Roman" pitchFamily="18" charset="0"/>
                <a:cs typeface="Times New Roman" pitchFamily="18" charset="0"/>
              </a:rPr>
            </a:br>
            <a:r>
              <a:rPr lang="en-GB" sz="1600" b="1" dirty="0" smtClean="0">
                <a:solidFill>
                  <a:schemeClr val="tx1"/>
                </a:solidFill>
                <a:latin typeface="Times New Roman" pitchFamily="18" charset="0"/>
                <a:cs typeface="Times New Roman" pitchFamily="18" charset="0"/>
              </a:rPr>
              <a:t>Date</a:t>
            </a:r>
            <a:r>
              <a:rPr lang="en-GB" sz="1600" b="1" smtClean="0">
                <a:solidFill>
                  <a:schemeClr val="tx1"/>
                </a:solidFill>
                <a:latin typeface="Times New Roman" pitchFamily="18" charset="0"/>
                <a:cs typeface="Times New Roman" pitchFamily="18" charset="0"/>
              </a:rPr>
              <a:t>: </a:t>
            </a:r>
            <a:r>
              <a:rPr lang="en-GB" sz="1600" b="1" smtClean="0">
                <a:solidFill>
                  <a:schemeClr val="tx1"/>
                </a:solidFill>
                <a:latin typeface="Times New Roman" pitchFamily="18" charset="0"/>
                <a:cs typeface="Times New Roman" pitchFamily="18" charset="0"/>
              </a:rPr>
              <a:t>07.06.2019</a:t>
            </a:r>
            <a:r>
              <a:rPr lang="en-GB" sz="1600" b="1" dirty="0" smtClean="0">
                <a:solidFill>
                  <a:schemeClr val="tx1"/>
                </a:solidFill>
                <a:latin typeface="Times New Roman" pitchFamily="18" charset="0"/>
                <a:cs typeface="Times New Roman" pitchFamily="18" charset="0"/>
              </a:rPr>
              <a:t> </a:t>
            </a:r>
            <a:endParaRPr lang="de-DE" sz="1600" b="1" dirty="0">
              <a:solidFill>
                <a:schemeClr val="tx1"/>
              </a:solidFill>
              <a:latin typeface="Times New Roman" pitchFamily="18" charset="0"/>
              <a:cs typeface="Times New Roman" pitchFamily="18" charset="0"/>
            </a:endParaRPr>
          </a:p>
        </p:txBody>
      </p:sp>
      <p:pic>
        <p:nvPicPr>
          <p:cNvPr id="4" name="Picture 3" descr="LOGO.jpg"/>
          <p:cNvPicPr>
            <a:picLocks noChangeAspect="1"/>
          </p:cNvPicPr>
          <p:nvPr/>
        </p:nvPicPr>
        <p:blipFill>
          <a:blip r:embed="rId2" cstate="print"/>
          <a:stretch>
            <a:fillRect/>
          </a:stretch>
        </p:blipFill>
        <p:spPr>
          <a:xfrm>
            <a:off x="1752600" y="304800"/>
            <a:ext cx="5562600" cy="201133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ChangeArrowheads="1"/>
          </p:cNvSpPr>
          <p:nvPr/>
        </p:nvSpPr>
        <p:spPr bwMode="auto">
          <a:xfrm>
            <a:off x="838200" y="1600200"/>
            <a:ext cx="7543800" cy="31085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de-DE" sz="2800" b="0" i="0" u="none" strike="noStrike" cap="none" normalizeH="0" baseline="0" dirty="0" smtClean="0">
                <a:ln>
                  <a:noFill/>
                </a:ln>
                <a:effectLst/>
                <a:ea typeface="Times New Roman" pitchFamily="18" charset="0"/>
                <a:cs typeface="Times New Roman" pitchFamily="18" charset="0"/>
              </a:rPr>
              <a:t>Lazer and Kelly’s (1973) define social marketing as "concerned with the application of marketing knowledge, concepts, and techniques to enhance social as well as economic ends. It is also concerned with the analysis of the social consequences of marketing policies, decisions and activities."</a:t>
            </a:r>
            <a:endParaRPr kumimoji="0" lang="de-DE" sz="2800" b="0" i="0" u="none" strike="noStrike" cap="none" normalizeH="0" baseline="0" dirty="0" smtClean="0">
              <a:ln>
                <a:noFill/>
              </a:ln>
              <a:effectLst/>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ChangeArrowheads="1"/>
          </p:cNvSpPr>
          <p:nvPr/>
        </p:nvSpPr>
        <p:spPr bwMode="auto">
          <a:xfrm>
            <a:off x="762000" y="1010507"/>
            <a:ext cx="7543800"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I found that with intense competition for social media, it has become very hard for marketers of social media to get a valuable return from marketing social media. </a:t>
            </a:r>
          </a:p>
          <a:p>
            <a:pPr marL="0" marR="0" lvl="0" indent="0" defTabSz="914400" rtl="0" eaLnBrk="1" fontAlgn="base" latinLnBrk="0" hangingPunct="1">
              <a:lnSpc>
                <a:spcPct val="100000"/>
              </a:lnSpc>
              <a:spcBef>
                <a:spcPct val="0"/>
              </a:spcBef>
              <a:spcAft>
                <a:spcPct val="0"/>
              </a:spcAft>
              <a:buClrTx/>
              <a:buSzTx/>
              <a:buFontTx/>
              <a:buNone/>
              <a:tabLst/>
            </a:pPr>
            <a:endParaRPr lang="de-DE" sz="2800" dirty="0" smtClean="0">
              <a:ea typeface="Times New Roman" pitchFamily="18" charset="0"/>
              <a:cs typeface="Calibri" pitchFamily="34" charset="0"/>
            </a:endParaRPr>
          </a:p>
          <a:p>
            <a:pPr lvl="0" fontAlgn="base">
              <a:spcBef>
                <a:spcPct val="0"/>
              </a:spcBef>
              <a:spcAft>
                <a:spcPct val="0"/>
              </a:spcAft>
            </a:pPr>
            <a:r>
              <a:rPr kumimoji="0" lang="de-DE" sz="2800" b="0" i="0" strike="noStrike" cap="none" normalizeH="0" baseline="0" dirty="0" smtClean="0">
                <a:ln>
                  <a:noFill/>
                </a:ln>
                <a:effectLst/>
                <a:ea typeface="Times New Roman" pitchFamily="18" charset="0"/>
                <a:cs typeface="Calibri" pitchFamily="34" charset="0"/>
              </a:rPr>
              <a:t>Regarding to (Robert Brooks,2015)</a:t>
            </a:r>
            <a:r>
              <a:rPr lang="en-US" sz="2800" dirty="0" smtClean="0">
                <a:ea typeface="Times New Roman" pitchFamily="18" charset="0"/>
                <a:cs typeface="Calibri" pitchFamily="34" charset="0"/>
              </a:rPr>
              <a:t>, “If you don’t know what you want to get out of your competition, you won't achieve anything”. </a:t>
            </a:r>
            <a:endParaRPr kumimoji="0" lang="de-DE" sz="2800" i="0" strike="noStrike" cap="none" normalizeH="0" baseline="0" dirty="0" smtClean="0">
              <a:ln>
                <a:noFill/>
              </a:ln>
              <a:effectLst/>
              <a:ea typeface="Times New Roman" pitchFamily="18" charset="0"/>
              <a:cs typeface="Calibri"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de-DE" sz="2800" dirty="0" smtClean="0">
              <a:cs typeface="Calibri"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de-DE" sz="2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19200" y="1828800"/>
            <a:ext cx="6705600" cy="1815882"/>
          </a:xfrm>
          <a:prstGeom prst="rect">
            <a:avLst/>
          </a:prstGeom>
        </p:spPr>
        <p:txBody>
          <a:bodyPr wrap="square">
            <a:spAutoFit/>
          </a:bodyPr>
          <a:lstStyle/>
          <a:p>
            <a:pPr fontAlgn="base">
              <a:spcBef>
                <a:spcPct val="0"/>
              </a:spcBef>
              <a:spcAft>
                <a:spcPct val="0"/>
              </a:spcAft>
            </a:pPr>
            <a:r>
              <a:rPr lang="de-DE" sz="2800" dirty="0" smtClean="0"/>
              <a:t>As social media marketers nowadays face many challenges, here are the top 7 challenges of </a:t>
            </a:r>
            <a:r>
              <a:rPr lang="de-DE" sz="2800" dirty="0" smtClean="0"/>
              <a:t>SMM and </a:t>
            </a:r>
            <a:r>
              <a:rPr lang="de-DE" sz="2800" dirty="0" smtClean="0"/>
              <a:t>how marketers could overcome them:</a:t>
            </a:r>
            <a:endParaRPr lang="en-US" sz="28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ChangeArrowheads="1"/>
          </p:cNvSpPr>
          <p:nvPr/>
        </p:nvSpPr>
        <p:spPr bwMode="auto">
          <a:xfrm>
            <a:off x="990600" y="21745"/>
            <a:ext cx="7086600" cy="65556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1. Measuring Return On Investment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 Determine your KIP</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 Compare the objectives of social media with the objectives of the overall business </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 Make a comparison with the competitors</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 Prepare analytics to track performance</a:t>
            </a:r>
          </a:p>
          <a:p>
            <a:pPr marL="0" marR="0" lvl="0" indent="0" algn="l" defTabSz="914400" rtl="0" eaLnBrk="0" fontAlgn="base" latinLnBrk="0" hangingPunct="0">
              <a:lnSpc>
                <a:spcPct val="100000"/>
              </a:lnSpc>
              <a:spcBef>
                <a:spcPct val="0"/>
              </a:spcBef>
              <a:spcAft>
                <a:spcPct val="0"/>
              </a:spcAft>
              <a:buClrTx/>
              <a:buSzTx/>
              <a:buFontTx/>
              <a:buNone/>
              <a:tabLst/>
            </a:pPr>
            <a:endParaRPr lang="de-DE" sz="2800" dirty="0" smtClean="0">
              <a:cs typeface="Calibri" pitchFamily="34" charset="0"/>
            </a:endParaRPr>
          </a:p>
          <a:p>
            <a:pPr lvl="0" eaLnBrk="0" fontAlgn="base" hangingPunct="0">
              <a:spcBef>
                <a:spcPct val="0"/>
              </a:spcBef>
              <a:spcAft>
                <a:spcPct val="0"/>
              </a:spcAft>
            </a:pPr>
            <a:r>
              <a:rPr kumimoji="0" lang="de-DE" sz="2800" b="0" i="0" u="none" strike="noStrike" cap="none" normalizeH="0" baseline="0" dirty="0" smtClean="0">
                <a:ln>
                  <a:noFill/>
                </a:ln>
                <a:solidFill>
                  <a:schemeClr val="tx1"/>
                </a:solidFill>
                <a:effectLst/>
                <a:cs typeface="Calibri" pitchFamily="34" charset="0"/>
              </a:rPr>
              <a:t>As per </a:t>
            </a:r>
            <a:r>
              <a:rPr lang="en-US" sz="2800" dirty="0" smtClean="0"/>
              <a:t>(Hirsh, Harter and </a:t>
            </a:r>
            <a:r>
              <a:rPr lang="en-US" sz="2800" dirty="0" err="1" smtClean="0"/>
              <a:t>Bussmann</a:t>
            </a:r>
            <a:r>
              <a:rPr lang="en-US" sz="2800" dirty="0" smtClean="0"/>
              <a:t>, 2006)</a:t>
            </a:r>
            <a:r>
              <a:rPr kumimoji="0" lang="de-DE" sz="2800" b="0" i="0" u="none" strike="noStrike" cap="none" normalizeH="0" baseline="0" dirty="0" smtClean="0">
                <a:ln>
                  <a:noFill/>
                </a:ln>
                <a:solidFill>
                  <a:schemeClr val="tx1"/>
                </a:solidFill>
                <a:effectLst/>
                <a:cs typeface="Calibri" pitchFamily="34" charset="0"/>
              </a:rPr>
              <a:t> , </a:t>
            </a:r>
            <a:r>
              <a:rPr lang="en-US" sz="2800" dirty="0" smtClean="0"/>
              <a:t>“ROI Marketing – the application of sophisticated measurement techniques in the service of optimizing marketing spends – is now no longer just a nice idea, but an imperative.”</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990600" y="1123906"/>
            <a:ext cx="7620000" cy="39703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2. Design the strategy of social media </a:t>
            </a: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1.Form specific objectives for more efficiency </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2.All campaigns must revolve around the audience</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3.Keep an eye on the competition </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4.Track the metrics for constant amelioration</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ChangeArrowheads="1"/>
          </p:cNvSpPr>
          <p:nvPr/>
        </p:nvSpPr>
        <p:spPr bwMode="auto">
          <a:xfrm>
            <a:off x="990600" y="-806772"/>
            <a:ext cx="7543800" cy="747897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3.Get more followers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1.The more accounts you follow, the more followers you get</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2.Just share the informative and valuable content</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3.Connect with the public</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4.Launching campaigns by cooperating with Partners</a:t>
            </a:r>
          </a:p>
          <a:p>
            <a:pPr marL="0" marR="0" lvl="0" indent="0" algn="l" defTabSz="914400" rtl="0" eaLnBrk="0" fontAlgn="base" latinLnBrk="0" hangingPunct="0">
              <a:lnSpc>
                <a:spcPct val="100000"/>
              </a:lnSpc>
              <a:spcBef>
                <a:spcPct val="0"/>
              </a:spcBef>
              <a:spcAft>
                <a:spcPct val="0"/>
              </a:spcAft>
              <a:buClrTx/>
              <a:buSzTx/>
              <a:buFontTx/>
              <a:buNone/>
              <a:tabLst/>
            </a:pPr>
            <a:endParaRPr lang="de-DE" sz="2800" dirty="0" smtClean="0">
              <a:cs typeface="Calibri" pitchFamily="34" charset="0"/>
            </a:endParaRPr>
          </a:p>
          <a:p>
            <a:pPr eaLnBrk="0" fontAlgn="base" hangingPunct="0">
              <a:spcBef>
                <a:spcPct val="0"/>
              </a:spcBef>
              <a:spcAft>
                <a:spcPct val="0"/>
              </a:spcAft>
            </a:pPr>
            <a:r>
              <a:rPr kumimoji="0" lang="de-DE" sz="2400" b="0" i="0" u="none" strike="noStrike" cap="none" normalizeH="0" baseline="0" dirty="0" smtClean="0">
                <a:ln>
                  <a:noFill/>
                </a:ln>
                <a:solidFill>
                  <a:schemeClr val="tx1"/>
                </a:solidFill>
                <a:effectLst/>
                <a:cs typeface="Calibri" pitchFamily="34" charset="0"/>
              </a:rPr>
              <a:t>Regarding to (Monique Holtman,2017)</a:t>
            </a:r>
            <a:r>
              <a:rPr lang="de-DE" sz="2400" dirty="0" smtClean="0">
                <a:cs typeface="Arial" pitchFamily="34" charset="0"/>
              </a:rPr>
              <a:t>, “</a:t>
            </a:r>
            <a:r>
              <a:rPr lang="en-US" sz="2400" dirty="0" smtClean="0"/>
              <a:t>Increasing your followers should always be at the forefront of your mind when managing your social media accounts. Why? Because a large audience leads to increased brand recognition, improved customer loyalty, more opportunities to convert and of course, higher conversion rates.”</a:t>
            </a:r>
            <a:endParaRPr kumimoji="0" lang="de-DE" sz="2400" b="0" i="0" u="none" strike="noStrike" cap="none" normalizeH="0" baseline="0" dirty="0" smtClean="0">
              <a:ln>
                <a:noFill/>
              </a:ln>
              <a:solidFill>
                <a:schemeClr val="tx1"/>
              </a:solidFill>
              <a:effectLst/>
              <a:cs typeface="Calibri"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838200" y="388963"/>
            <a:ext cx="7467600"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none"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4.The Dipping of the organic access</a:t>
            </a: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1.Construct brand authority</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2.Publish unique high-quality content</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3.Publish videos to increase your expansion</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4.Target publications to be sure they delivered to the right people</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ChangeArrowheads="1"/>
          </p:cNvSpPr>
          <p:nvPr/>
        </p:nvSpPr>
        <p:spPr bwMode="auto">
          <a:xfrm>
            <a:off x="685800" y="457200"/>
            <a:ext cx="8001000" cy="56486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5.Increase public participation</a:t>
            </a: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u="sng" dirty="0" smtClean="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sng"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1.Know your audience first</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2.Share valuable content like pics, video, text, podcast, etc.</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3.Engage with the posts (like, share and retweet them)</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4.Start with good discussions on social media</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ChangeArrowheads="1"/>
          </p:cNvSpPr>
          <p:nvPr/>
        </p:nvSpPr>
        <p:spPr bwMode="auto">
          <a:xfrm>
            <a:off x="685800" y="325553"/>
            <a:ext cx="7543800" cy="61247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6.Management of Time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1.Organise and outline your daily tasks</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2.Engage the technology with everything</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3.Use the tools of social media management</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4.Automation to minimize the time on workdays routine duties</a:t>
            </a:r>
          </a:p>
          <a:p>
            <a:pPr marL="0" marR="0" lvl="0" indent="0" algn="l" defTabSz="914400" rtl="0" eaLnBrk="0" fontAlgn="base" latinLnBrk="0" hangingPunct="0">
              <a:lnSpc>
                <a:spcPct val="100000"/>
              </a:lnSpc>
              <a:spcBef>
                <a:spcPct val="0"/>
              </a:spcBef>
              <a:spcAft>
                <a:spcPct val="0"/>
              </a:spcAft>
              <a:buClrTx/>
              <a:buSzTx/>
              <a:buFontTx/>
              <a:buNone/>
              <a:tabLst/>
            </a:pPr>
            <a:endParaRPr lang="de-DE" sz="2800" dirty="0" smtClean="0">
              <a:cs typeface="Calibri" pitchFamily="34" charset="0"/>
            </a:endParaRPr>
          </a:p>
          <a:p>
            <a:r>
              <a:rPr lang="en-US" sz="2800" dirty="0" smtClean="0"/>
              <a:t>(</a:t>
            </a:r>
            <a:r>
              <a:rPr lang="en-US" sz="2800" dirty="0" err="1" smtClean="0"/>
              <a:t>Claessens</a:t>
            </a:r>
            <a:r>
              <a:rPr lang="en-US" sz="2800" dirty="0" smtClean="0"/>
              <a:t> et al., 2007) say that, “the benefits of effective time management may extend to improved job satisfaction and stress-related outcomes”.</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ChangeArrowheads="1"/>
          </p:cNvSpPr>
          <p:nvPr/>
        </p:nvSpPr>
        <p:spPr bwMode="auto">
          <a:xfrm>
            <a:off x="914400" y="577088"/>
            <a:ext cx="7772400" cy="48320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7.Analysis the performance of social media</a:t>
            </a: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smtClean="0">
                <a:ln>
                  <a:noFill/>
                </a:ln>
                <a:solidFill>
                  <a:schemeClr val="tx1"/>
                </a:solidFill>
                <a:effectLst/>
                <a:ea typeface="Times New Roman" pitchFamily="18" charset="0"/>
                <a:cs typeface="Calibri" pitchFamily="34" charset="0"/>
              </a:rPr>
              <a:t>How can Marketer overcome this challenge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1. Use a central integrated data management platform</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2. Divide data into valuable info</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3.Data analysis for client insights</a:t>
            </a: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4. Use the smart tools of social media management</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ChangeArrowheads="1"/>
          </p:cNvSpPr>
          <p:nvPr/>
        </p:nvSpPr>
        <p:spPr bwMode="auto">
          <a:xfrm>
            <a:off x="914400" y="1572780"/>
            <a:ext cx="7620000" cy="26776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I believe that the analytics of social media are the key to gauge our activity's success on social media. Once we conduct a systematic analysis, our brand can win by distinguishing trends, detecting the prospective influencers, creating attractive content, and more.</a:t>
            </a:r>
            <a:endParaRPr kumimoji="0" lang="de-DE" sz="2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457200"/>
            <a:ext cx="7086600" cy="6263253"/>
          </a:xfrm>
          <a:prstGeom prst="rect">
            <a:avLst/>
          </a:prstGeom>
        </p:spPr>
        <p:txBody>
          <a:bodyPr wrap="square">
            <a:spAutoFit/>
          </a:bodyPr>
          <a:lstStyle/>
          <a:p>
            <a:r>
              <a:rPr lang="en-US" sz="2800" b="1" u="sng" dirty="0" smtClean="0"/>
              <a:t>Real Life Example :</a:t>
            </a:r>
          </a:p>
          <a:p>
            <a:endParaRPr lang="en-US" sz="2100" b="1" u="sng" dirty="0" smtClean="0"/>
          </a:p>
          <a:p>
            <a:r>
              <a:rPr lang="en-US" sz="2200" dirty="0" smtClean="0"/>
              <a:t>I found the marketing campaign of Cisco - "There’s Never Been a Better Time"- an interesting and surprising campaign over the social media, as Cisco was never ever among the companies I think about first when it comes to social media marketing campaigns</a:t>
            </a:r>
            <a:r>
              <a:rPr lang="en-US" sz="2200" dirty="0" smtClean="0"/>
              <a:t>. </a:t>
            </a:r>
          </a:p>
          <a:p>
            <a:r>
              <a:rPr lang="en-US" sz="2200" dirty="0" smtClean="0"/>
              <a:t>The </a:t>
            </a:r>
            <a:r>
              <a:rPr lang="en-US" sz="2200" dirty="0" smtClean="0"/>
              <a:t>campaign concentrated on gaining further positive insights for the future, especially in a sphere full of uncertainties about the elections. Cisco did so, by engaging their clients in many conversations about how could the world be a better and best place</a:t>
            </a:r>
            <a:r>
              <a:rPr lang="en-US" sz="2200" dirty="0" smtClean="0"/>
              <a:t>. </a:t>
            </a:r>
          </a:p>
          <a:p>
            <a:r>
              <a:rPr lang="en-US" sz="2200" dirty="0" smtClean="0"/>
              <a:t>The </a:t>
            </a:r>
            <a:r>
              <a:rPr lang="en-US" sz="2200" dirty="0" smtClean="0"/>
              <a:t>highlighted stories of Cisco did make their Technology more palpable, thus, Cisco IT infrastructure has become more relevant to the daily life of their target market</a:t>
            </a:r>
            <a:r>
              <a:rPr lang="en-US" sz="2200" dirty="0" smtClean="0"/>
              <a:t>. </a:t>
            </a:r>
          </a:p>
          <a:p>
            <a:r>
              <a:rPr lang="en-US" sz="2200" dirty="0" smtClean="0"/>
              <a:t>Cisco </a:t>
            </a:r>
            <a:r>
              <a:rPr lang="en-US" sz="2200" dirty="0" smtClean="0"/>
              <a:t>advertising campaign worked very well on social media because it has been compelling and fully consistent with what the audience wants to see.</a:t>
            </a:r>
            <a:endParaRPr 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914400" y="-2391197"/>
            <a:ext cx="7543800" cy="87100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none"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none"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none"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dirty="0" smtClean="0">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none"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de-DE" sz="2800" b="1" i="0" u="sng" strike="noStrike" cap="none" normalizeH="0" baseline="0" dirty="0" smtClean="0">
                <a:ln>
                  <a:noFill/>
                </a:ln>
                <a:solidFill>
                  <a:schemeClr val="tx1"/>
                </a:solidFill>
                <a:effectLst/>
                <a:ea typeface="Times New Roman" pitchFamily="18" charset="0"/>
                <a:cs typeface="Calibri" pitchFamily="34" charset="0"/>
              </a:rPr>
              <a:t>Conclusion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If social media marketing is correctly used, it could be the most important revolution in the marketing field. Thus, its merits can be a grace to the industry with huge profits as an outcome of its use. </a:t>
            </a:r>
          </a:p>
          <a:p>
            <a:pPr marL="0" marR="0" lvl="0" indent="0" algn="l" defTabSz="914400" rtl="0" eaLnBrk="0" fontAlgn="base" latinLnBrk="0" hangingPunct="0">
              <a:lnSpc>
                <a:spcPct val="100000"/>
              </a:lnSpc>
              <a:spcBef>
                <a:spcPct val="0"/>
              </a:spcBef>
              <a:spcAft>
                <a:spcPct val="0"/>
              </a:spcAft>
              <a:buClrTx/>
              <a:buSzTx/>
              <a:buFontTx/>
              <a:buNone/>
              <a:tabLst/>
            </a:pPr>
            <a:endParaRPr lang="de-DE" sz="2800" dirty="0" smtClean="0">
              <a:cs typeface="Calibri" pitchFamily="34" charset="0"/>
            </a:endParaRPr>
          </a:p>
          <a:p>
            <a:pPr lvl="0" eaLnBrk="0" fontAlgn="base" hangingPunct="0">
              <a:spcBef>
                <a:spcPct val="0"/>
              </a:spcBef>
              <a:spcAft>
                <a:spcPct val="0"/>
              </a:spcAft>
            </a:pPr>
            <a:r>
              <a:rPr lang="en-US" sz="2800" dirty="0" smtClean="0"/>
              <a:t>As per (</a:t>
            </a:r>
            <a:r>
              <a:rPr lang="en-US" sz="2800" dirty="0" err="1" smtClean="0"/>
              <a:t>Mangold</a:t>
            </a:r>
            <a:r>
              <a:rPr lang="en-US" sz="2800" dirty="0" smtClean="0"/>
              <a:t> and Faulds,2009) , “ The tools and approaches for communicating with</a:t>
            </a:r>
          </a:p>
          <a:p>
            <a:pPr lvl="0" eaLnBrk="0" fontAlgn="base" hangingPunct="0">
              <a:spcBef>
                <a:spcPct val="0"/>
              </a:spcBef>
              <a:spcAft>
                <a:spcPct val="0"/>
              </a:spcAft>
            </a:pPr>
            <a:r>
              <a:rPr lang="en-US" sz="2800" dirty="0" smtClean="0"/>
              <a:t>customers have changed greatly with the </a:t>
            </a:r>
          </a:p>
          <a:p>
            <a:pPr lvl="0" eaLnBrk="0" fontAlgn="base" hangingPunct="0">
              <a:spcBef>
                <a:spcPct val="0"/>
              </a:spcBef>
              <a:spcAft>
                <a:spcPct val="0"/>
              </a:spcAft>
            </a:pPr>
            <a:r>
              <a:rPr lang="en-US" sz="2800" dirty="0" smtClean="0"/>
              <a:t>emergence of social media; therefore, businesses must learn how to use social media in a way that is consistent with their  business plan”.</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914400" y="-844725"/>
            <a:ext cx="7239000" cy="92640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de-DE" sz="2800" b="1" u="sng" dirty="0" smtClean="0">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de-DE" sz="2800" b="1" u="sng" dirty="0" smtClean="0">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de-DE" sz="2800" b="1" u="sng" dirty="0" smtClean="0">
                <a:ea typeface="Times New Roman" pitchFamily="18" charset="0"/>
                <a:cs typeface="Calibri" pitchFamily="34" charset="0"/>
              </a:rPr>
              <a:t>List of References</a:t>
            </a:r>
            <a:r>
              <a:rPr kumimoji="0" lang="de-DE" sz="2800" b="1" i="0" u="sng" strike="noStrike" cap="none" normalizeH="0" baseline="0" dirty="0" smtClean="0">
                <a:ln>
                  <a:noFill/>
                </a:ln>
                <a:solidFill>
                  <a:schemeClr val="tx1"/>
                </a:solidFill>
                <a:effectLst/>
                <a:ea typeface="Times New Roman" pitchFamily="18" charset="0"/>
                <a:cs typeface="Calibri"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fontAlgn="base">
              <a:spcBef>
                <a:spcPct val="0"/>
              </a:spcBef>
              <a:spcAft>
                <a:spcPct val="0"/>
              </a:spcAft>
            </a:pPr>
            <a:r>
              <a:rPr lang="de-DE" sz="2000" dirty="0" smtClean="0">
                <a:cs typeface="Calibri" pitchFamily="34" charset="0"/>
              </a:rPr>
              <a:t>-</a:t>
            </a:r>
            <a:r>
              <a:rPr lang="en-US" sz="2000" dirty="0" smtClean="0"/>
              <a:t>BROOKS, R. (2015). A Beginner’s Guide To Social Media Competitions. [Blog] </a:t>
            </a:r>
            <a:r>
              <a:rPr lang="en-US" sz="2000" i="1" dirty="0" smtClean="0"/>
              <a:t>@mention</a:t>
            </a:r>
            <a:r>
              <a:rPr lang="en-US" sz="2000" dirty="0" smtClean="0"/>
              <a:t>.</a:t>
            </a:r>
          </a:p>
          <a:p>
            <a:pPr fontAlgn="base">
              <a:spcBef>
                <a:spcPct val="0"/>
              </a:spcBef>
              <a:spcAft>
                <a:spcPct val="0"/>
              </a:spcAft>
            </a:pPr>
            <a:endParaRPr lang="en-US" sz="2000" dirty="0" smtClean="0"/>
          </a:p>
          <a:p>
            <a:pPr fontAlgn="base">
              <a:spcBef>
                <a:spcPct val="0"/>
              </a:spcBef>
              <a:spcAft>
                <a:spcPct val="0"/>
              </a:spcAft>
            </a:pPr>
            <a:r>
              <a:rPr lang="en-US" sz="2000" dirty="0" smtClean="0"/>
              <a:t>-</a:t>
            </a:r>
            <a:r>
              <a:rPr lang="en-US" sz="2000" dirty="0" err="1" smtClean="0"/>
              <a:t>Claessens</a:t>
            </a:r>
            <a:r>
              <a:rPr lang="en-US" sz="2000" dirty="0" smtClean="0"/>
              <a:t>, B. J. C., </a:t>
            </a:r>
            <a:r>
              <a:rPr lang="en-US" sz="2000" dirty="0" err="1" smtClean="0"/>
              <a:t>Eerde</a:t>
            </a:r>
            <a:r>
              <a:rPr lang="en-US" sz="2000" dirty="0" smtClean="0"/>
              <a:t>, W. V., </a:t>
            </a:r>
            <a:r>
              <a:rPr lang="en-US" sz="2000" dirty="0" err="1" smtClean="0"/>
              <a:t>Rutte</a:t>
            </a:r>
            <a:r>
              <a:rPr lang="en-US" sz="2000" dirty="0" smtClean="0"/>
              <a:t>, C. G., &amp; Roe, R. A. (2007). A review of the time management literature. Personnel Review, Emerald Group Publishing Limited, 36(2), 255-276. </a:t>
            </a:r>
          </a:p>
          <a:p>
            <a:pPr fontAlgn="base">
              <a:spcBef>
                <a:spcPct val="0"/>
              </a:spcBef>
              <a:spcAft>
                <a:spcPct val="0"/>
              </a:spcAft>
            </a:pPr>
            <a:endParaRPr lang="en-US" sz="2000" dirty="0" smtClean="0"/>
          </a:p>
          <a:p>
            <a:pPr fontAlgn="base">
              <a:spcBef>
                <a:spcPct val="0"/>
              </a:spcBef>
              <a:spcAft>
                <a:spcPct val="0"/>
              </a:spcAft>
            </a:pPr>
            <a:r>
              <a:rPr lang="en-US" sz="2000" dirty="0" smtClean="0"/>
              <a:t>-Hirsh, E., Harter, G. and </a:t>
            </a:r>
            <a:r>
              <a:rPr lang="en-US" sz="2000" dirty="0" err="1" smtClean="0"/>
              <a:t>Bussmann</a:t>
            </a:r>
            <a:r>
              <a:rPr lang="en-US" sz="2000" dirty="0" smtClean="0"/>
              <a:t>, J. (2006). </a:t>
            </a:r>
            <a:r>
              <a:rPr lang="en-US" sz="2000" i="1" dirty="0" smtClean="0"/>
              <a:t>Results-Driven Marketing: A Guide to Growth and Profits</a:t>
            </a:r>
            <a:r>
              <a:rPr lang="en-US" sz="2000" dirty="0" smtClean="0"/>
              <a:t>. </a:t>
            </a:r>
            <a:r>
              <a:rPr lang="en-US" sz="2000" dirty="0" err="1" smtClean="0"/>
              <a:t>strategy+business</a:t>
            </a:r>
            <a:r>
              <a:rPr lang="en-US" sz="2000" dirty="0" smtClean="0"/>
              <a:t>.</a:t>
            </a:r>
          </a:p>
          <a:p>
            <a:pPr fontAlgn="base">
              <a:spcBef>
                <a:spcPct val="0"/>
              </a:spcBef>
              <a:spcAft>
                <a:spcPct val="0"/>
              </a:spcAft>
            </a:pPr>
            <a:endParaRPr lang="en-US" sz="2000" dirty="0" smtClean="0"/>
          </a:p>
          <a:p>
            <a:pPr fontAlgn="base">
              <a:spcBef>
                <a:spcPct val="0"/>
              </a:spcBef>
              <a:spcAft>
                <a:spcPct val="0"/>
              </a:spcAft>
            </a:pPr>
            <a:r>
              <a:rPr lang="en-US" sz="2000" dirty="0" smtClean="0"/>
              <a:t>-</a:t>
            </a:r>
            <a:r>
              <a:rPr lang="en-US" sz="2000" dirty="0" err="1" smtClean="0"/>
              <a:t>Holtman</a:t>
            </a:r>
            <a:r>
              <a:rPr lang="en-US" sz="2000" dirty="0" smtClean="0"/>
              <a:t>, M. (2017). How to grow your social media followers to strengthen your brand. [Blog] </a:t>
            </a:r>
            <a:r>
              <a:rPr lang="en-US" sz="2000" i="1" dirty="0" smtClean="0"/>
              <a:t>The UK Domain</a:t>
            </a:r>
            <a:r>
              <a:rPr lang="en-US" sz="2000" dirty="0" smtClean="0"/>
              <a:t>.</a:t>
            </a:r>
            <a:endParaRPr lang="de-DE" sz="2000" dirty="0" smtClean="0"/>
          </a:p>
          <a:p>
            <a:pPr fontAlgn="base">
              <a:spcBef>
                <a:spcPct val="0"/>
              </a:spcBef>
              <a:spcAft>
                <a:spcPct val="0"/>
              </a:spcAft>
            </a:pPr>
            <a:endParaRPr lang="de-DE" sz="2000" dirty="0" smtClean="0">
              <a:cs typeface="Calibri" pitchFamily="34" charset="0"/>
            </a:endParaRPr>
          </a:p>
          <a:p>
            <a:pPr fontAlgn="base">
              <a:spcBef>
                <a:spcPct val="0"/>
              </a:spcBef>
              <a:spcAft>
                <a:spcPct val="0"/>
              </a:spcAft>
            </a:pPr>
            <a:r>
              <a:rPr lang="de-DE" sz="2000" dirty="0" smtClean="0">
                <a:cs typeface="Calibri" pitchFamily="34" charset="0"/>
              </a:rPr>
              <a:t>-</a:t>
            </a:r>
            <a:r>
              <a:rPr lang="de-DE" sz="2000" dirty="0" smtClean="0"/>
              <a:t>Lazer, W., Kelley, E.J. (1973). Social Marketing: Perspectives and Viewpoints. Homewood: Richard D. Irwin</a:t>
            </a:r>
          </a:p>
          <a:p>
            <a:pPr fontAlgn="base">
              <a:spcBef>
                <a:spcPct val="0"/>
              </a:spcBef>
              <a:spcAft>
                <a:spcPct val="0"/>
              </a:spcAft>
            </a:pPr>
            <a:endParaRPr lang="de-DE" sz="2000" dirty="0" smtClean="0"/>
          </a:p>
          <a:p>
            <a:pPr fontAlgn="base">
              <a:spcBef>
                <a:spcPct val="0"/>
              </a:spcBef>
              <a:spcAft>
                <a:spcPct val="0"/>
              </a:spcAft>
              <a:buFontTx/>
              <a:buChar char="-"/>
            </a:pPr>
            <a:r>
              <a:rPr lang="de-DE" sz="2000" dirty="0" smtClean="0"/>
              <a:t>Mangold, Glynn W., and David J. Faulds. 2009.</a:t>
            </a:r>
            <a:r>
              <a:rPr lang="en-US" sz="2000" dirty="0" smtClean="0"/>
              <a:t> “ </a:t>
            </a:r>
            <a:r>
              <a:rPr lang="de-DE" sz="2000" dirty="0" smtClean="0"/>
              <a:t>Social Media:The New Hybrid Element of thePromotion Mix.”Business Horizons 52: 357-365</a:t>
            </a:r>
          </a:p>
          <a:p>
            <a:pPr fontAlgn="base">
              <a:spcBef>
                <a:spcPct val="0"/>
              </a:spcBef>
              <a:spcAft>
                <a:spcPct val="0"/>
              </a:spcAft>
            </a:pPr>
            <a:endParaRPr lang="de-DE" sz="2000" dirty="0" smtClean="0"/>
          </a:p>
          <a:p>
            <a:pPr fontAlgn="base">
              <a:spcBef>
                <a:spcPct val="0"/>
              </a:spcBef>
              <a:spcAft>
                <a:spcPct val="0"/>
              </a:spcAft>
            </a:pPr>
            <a:endParaRPr kumimoji="0" lang="de-DE" sz="2800" b="1" i="0" u="sng" strike="noStrike" cap="none" normalizeH="0" baseline="0" dirty="0" smtClean="0">
              <a:ln>
                <a:noFill/>
              </a:ln>
              <a:solidFill>
                <a:schemeClr val="tx1"/>
              </a:solidFill>
              <a:effectLst/>
              <a:ea typeface="Times New Roman" pitchFamily="18" charset="0"/>
              <a:cs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8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de-DE" sz="2800" b="0" i="0" u="none" strike="noStrike" cap="none" normalizeH="0" baseline="0" dirty="0" smtClean="0">
                <a:ln>
                  <a:noFill/>
                </a:ln>
                <a:solidFill>
                  <a:schemeClr val="tx1"/>
                </a:solidFill>
                <a:effectLst/>
                <a:ea typeface="Times New Roman" pitchFamily="18" charset="0"/>
                <a:cs typeface="Calibri" pitchFamily="34" charset="0"/>
              </a:rPr>
              <a:t> </a:t>
            </a:r>
            <a:endParaRPr kumimoji="0" lang="de-DE" sz="28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1157</TotalTime>
  <Words>736</Words>
  <Application>Microsoft Office PowerPoint</Application>
  <PresentationFormat>On-screen Show (4:3)</PresentationFormat>
  <Paragraphs>143</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Critical analysis of a contemporary issue in Social Media Marketing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cp:lastModifiedBy>user</cp:lastModifiedBy>
  <cp:revision>91</cp:revision>
  <dcterms:created xsi:type="dcterms:W3CDTF">2006-08-16T00:00:00Z</dcterms:created>
  <dcterms:modified xsi:type="dcterms:W3CDTF">2019-06-06T22:29:53Z</dcterms:modified>
</cp:coreProperties>
</file>