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250" autoAdjust="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9F1969-8A6C-4A81-BEDB-153315A33EE3}" type="datetimeFigureOut">
              <a:rPr lang="en-US" smtClean="0"/>
              <a:t>4/10/2026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6D680F-B4FA-40D5-B9F6-DB7D54395070}" type="slidenum">
              <a:rPr lang="en-US" smtClean="0"/>
              <a:t>‹#›</a:t>
            </a:fld>
            <a:endParaRPr lang="en-US"/>
          </a:p>
        </p:txBody>
      </p:sp>
    </p:spTree>
    <p:extLst>
      <p:ext uri="{BB962C8B-B14F-4D97-AF65-F5344CB8AC3E}">
        <p14:creationId xmlns:p14="http://schemas.microsoft.com/office/powerpoint/2010/main" val="3097652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This presentation explores how </a:t>
            </a:r>
            <a:r>
              <a:rPr lang="en-US" dirty="0" err="1"/>
              <a:t>organisational</a:t>
            </a:r>
            <a:r>
              <a:rPr lang="en-US" dirty="0"/>
              <a:t> structure shapes efficiency and communication, using Aldi as a case </a:t>
            </a:r>
            <a:r>
              <a:rPr lang="en-US" dirty="0" err="1"/>
              <a:t>study.I</a:t>
            </a:r>
            <a:r>
              <a:rPr lang="en-US" dirty="0"/>
              <a:t> will evaluate three structural models and assess how they support Aldi’s low-cost business strategy.</a:t>
            </a:r>
          </a:p>
        </p:txBody>
      </p:sp>
      <p:sp>
        <p:nvSpPr>
          <p:cNvPr id="4" name="Slide Number Placeholder 3"/>
          <p:cNvSpPr>
            <a:spLocks noGrp="1"/>
          </p:cNvSpPr>
          <p:nvPr>
            <p:ph type="sldNum" sz="quarter" idx="5"/>
          </p:nvPr>
        </p:nvSpPr>
        <p:spPr/>
        <p:txBody>
          <a:bodyPr/>
          <a:lstStyle/>
          <a:p>
            <a:fld id="{126D680F-B4FA-40D5-B9F6-DB7D54395070}" type="slidenum">
              <a:rPr lang="en-US" smtClean="0"/>
              <a:t>1</a:t>
            </a:fld>
            <a:endParaRPr lang="en-US"/>
          </a:p>
        </p:txBody>
      </p:sp>
    </p:spTree>
    <p:extLst>
      <p:ext uri="{BB962C8B-B14F-4D97-AF65-F5344CB8AC3E}">
        <p14:creationId xmlns:p14="http://schemas.microsoft.com/office/powerpoint/2010/main" val="819133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begin with the concept and importance of </a:t>
            </a:r>
            <a:r>
              <a:rPr lang="en-US" dirty="0" err="1"/>
              <a:t>organisational</a:t>
            </a:r>
            <a:r>
              <a:rPr lang="en-US" dirty="0"/>
              <a:t> </a:t>
            </a:r>
            <a:r>
              <a:rPr lang="en-US" dirty="0" err="1"/>
              <a:t>structure.Then</a:t>
            </a:r>
            <a:r>
              <a:rPr lang="en-US" dirty="0"/>
              <a:t> I will examine functional, divisional, and matrix </a:t>
            </a:r>
            <a:r>
              <a:rPr lang="en-US" dirty="0" err="1"/>
              <a:t>structures.Each</a:t>
            </a:r>
            <a:r>
              <a:rPr lang="en-US" dirty="0"/>
              <a:t> will be applied to Aldi, followed by a critical comparison and conclusion.</a:t>
            </a:r>
          </a:p>
        </p:txBody>
      </p:sp>
      <p:sp>
        <p:nvSpPr>
          <p:cNvPr id="4" name="Slide Number Placeholder 3"/>
          <p:cNvSpPr>
            <a:spLocks noGrp="1"/>
          </p:cNvSpPr>
          <p:nvPr>
            <p:ph type="sldNum" sz="quarter" idx="5"/>
          </p:nvPr>
        </p:nvSpPr>
        <p:spPr/>
        <p:txBody>
          <a:bodyPr/>
          <a:lstStyle/>
          <a:p>
            <a:fld id="{126D680F-B4FA-40D5-B9F6-DB7D54395070}" type="slidenum">
              <a:rPr lang="en-US" smtClean="0"/>
              <a:t>2</a:t>
            </a:fld>
            <a:endParaRPr lang="en-US"/>
          </a:p>
        </p:txBody>
      </p:sp>
    </p:spTree>
    <p:extLst>
      <p:ext uri="{BB962C8B-B14F-4D97-AF65-F5344CB8AC3E}">
        <p14:creationId xmlns:p14="http://schemas.microsoft.com/office/powerpoint/2010/main" val="1116848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structure defines how authority, roles and communication are </a:t>
            </a:r>
            <a:r>
              <a:rPr lang="en-US" dirty="0" err="1"/>
              <a:t>organised</a:t>
            </a:r>
            <a:r>
              <a:rPr lang="en-US" dirty="0"/>
              <a:t> within a business .It is strategically important because it ensures alignment between operations and business </a:t>
            </a:r>
            <a:r>
              <a:rPr lang="en-US" dirty="0" err="1"/>
              <a:t>objectives.For</a:t>
            </a:r>
            <a:r>
              <a:rPr lang="en-US" dirty="0"/>
              <a:t> Aldi, structure is critical because its competitive advantage depends on efficiency, cost control, and streamlined processes.</a:t>
            </a:r>
          </a:p>
        </p:txBody>
      </p:sp>
      <p:sp>
        <p:nvSpPr>
          <p:cNvPr id="4" name="Slide Number Placeholder 3"/>
          <p:cNvSpPr>
            <a:spLocks noGrp="1"/>
          </p:cNvSpPr>
          <p:nvPr>
            <p:ph type="sldNum" sz="quarter" idx="5"/>
          </p:nvPr>
        </p:nvSpPr>
        <p:spPr/>
        <p:txBody>
          <a:bodyPr/>
          <a:lstStyle/>
          <a:p>
            <a:fld id="{126D680F-B4FA-40D5-B9F6-DB7D54395070}" type="slidenum">
              <a:rPr lang="en-US" smtClean="0"/>
              <a:t>3</a:t>
            </a:fld>
            <a:endParaRPr lang="en-US"/>
          </a:p>
        </p:txBody>
      </p:sp>
    </p:spTree>
    <p:extLst>
      <p:ext uri="{BB962C8B-B14F-4D97-AF65-F5344CB8AC3E}">
        <p14:creationId xmlns:p14="http://schemas.microsoft.com/office/powerpoint/2010/main" val="2777428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functional structure groups employees by </a:t>
            </a:r>
            <a:r>
              <a:rPr lang="en-US" dirty="0" err="1"/>
              <a:t>specialised</a:t>
            </a:r>
            <a:r>
              <a:rPr lang="en-US" dirty="0"/>
              <a:t> roles such as buying, logistics and </a:t>
            </a:r>
            <a:r>
              <a:rPr lang="en-US" dirty="0" err="1"/>
              <a:t>finance.This</a:t>
            </a:r>
            <a:r>
              <a:rPr lang="en-US" dirty="0"/>
              <a:t> structure is highly </a:t>
            </a:r>
            <a:r>
              <a:rPr lang="en-US" dirty="0" err="1"/>
              <a:t>centralised</a:t>
            </a:r>
            <a:r>
              <a:rPr lang="en-US" dirty="0"/>
              <a:t> and supports </a:t>
            </a:r>
            <a:r>
              <a:rPr lang="en-US" dirty="0" err="1"/>
              <a:t>standardisation.For</a:t>
            </a:r>
            <a:r>
              <a:rPr lang="en-US" dirty="0"/>
              <a:t> Aldi, this is essential because it reduces costs and ensures consistent operations across </a:t>
            </a:r>
            <a:r>
              <a:rPr lang="en-US" dirty="0" err="1"/>
              <a:t>stores.However</a:t>
            </a:r>
            <a:r>
              <a:rPr lang="en-US" dirty="0"/>
              <a:t>, it can limit flexibility and slow responses to local market changes.</a:t>
            </a:r>
          </a:p>
        </p:txBody>
      </p:sp>
      <p:sp>
        <p:nvSpPr>
          <p:cNvPr id="4" name="Slide Number Placeholder 3"/>
          <p:cNvSpPr>
            <a:spLocks noGrp="1"/>
          </p:cNvSpPr>
          <p:nvPr>
            <p:ph type="sldNum" sz="quarter" idx="5"/>
          </p:nvPr>
        </p:nvSpPr>
        <p:spPr/>
        <p:txBody>
          <a:bodyPr/>
          <a:lstStyle/>
          <a:p>
            <a:fld id="{126D680F-B4FA-40D5-B9F6-DB7D54395070}" type="slidenum">
              <a:rPr lang="en-US" smtClean="0"/>
              <a:t>4</a:t>
            </a:fld>
            <a:endParaRPr lang="en-US"/>
          </a:p>
        </p:txBody>
      </p:sp>
    </p:spTree>
    <p:extLst>
      <p:ext uri="{BB962C8B-B14F-4D97-AF65-F5344CB8AC3E}">
        <p14:creationId xmlns:p14="http://schemas.microsoft.com/office/powerpoint/2010/main" val="1973511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Aldi applies a strong functional structure at the corporate </a:t>
            </a:r>
            <a:r>
              <a:rPr lang="en-US" dirty="0" err="1"/>
              <a:t>level.Key</a:t>
            </a:r>
            <a:r>
              <a:rPr lang="en-US" dirty="0"/>
              <a:t> departments such as buying and logistics are </a:t>
            </a:r>
            <a:r>
              <a:rPr lang="en-US" dirty="0" err="1"/>
              <a:t>centralised</a:t>
            </a:r>
            <a:r>
              <a:rPr lang="en-US" dirty="0"/>
              <a:t> to </a:t>
            </a:r>
            <a:r>
              <a:rPr lang="en-US" dirty="0" err="1"/>
              <a:t>maximise</a:t>
            </a:r>
            <a:r>
              <a:rPr lang="en-US" dirty="0"/>
              <a:t> efficiency and bargaining power with </a:t>
            </a:r>
            <a:r>
              <a:rPr lang="en-US" dirty="0" err="1"/>
              <a:t>suppliers.This</a:t>
            </a:r>
            <a:r>
              <a:rPr lang="en-US" dirty="0"/>
              <a:t> supports Aldi’s cost leadership strategy, but it also means stores have limited autonomy.</a:t>
            </a:r>
          </a:p>
        </p:txBody>
      </p:sp>
      <p:sp>
        <p:nvSpPr>
          <p:cNvPr id="4" name="Slide Number Placeholder 3"/>
          <p:cNvSpPr>
            <a:spLocks noGrp="1"/>
          </p:cNvSpPr>
          <p:nvPr>
            <p:ph type="sldNum" sz="quarter" idx="5"/>
          </p:nvPr>
        </p:nvSpPr>
        <p:spPr/>
        <p:txBody>
          <a:bodyPr/>
          <a:lstStyle/>
          <a:p>
            <a:fld id="{126D680F-B4FA-40D5-B9F6-DB7D54395070}" type="slidenum">
              <a:rPr lang="en-US" smtClean="0"/>
              <a:t>5</a:t>
            </a:fld>
            <a:endParaRPr lang="en-US"/>
          </a:p>
        </p:txBody>
      </p:sp>
    </p:spTree>
    <p:extLst>
      <p:ext uri="{BB962C8B-B14F-4D97-AF65-F5344CB8AC3E}">
        <p14:creationId xmlns:p14="http://schemas.microsoft.com/office/powerpoint/2010/main" val="3931819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divisional structure separates the </a:t>
            </a:r>
            <a:r>
              <a:rPr lang="en-US" dirty="0" err="1"/>
              <a:t>organisation</a:t>
            </a:r>
            <a:r>
              <a:rPr lang="en-US" dirty="0"/>
              <a:t> into regional </a:t>
            </a:r>
            <a:r>
              <a:rPr lang="en-US" dirty="0" err="1"/>
              <a:t>units.Each</a:t>
            </a:r>
            <a:r>
              <a:rPr lang="en-US" dirty="0"/>
              <a:t> division is responsible for its own performance, which improves </a:t>
            </a:r>
            <a:r>
              <a:rPr lang="en-US" dirty="0" err="1"/>
              <a:t>accountability.For</a:t>
            </a:r>
            <a:r>
              <a:rPr lang="en-US" dirty="0"/>
              <a:t> Aldi, this allows better monitoring of store performance across different UK </a:t>
            </a:r>
            <a:r>
              <a:rPr lang="en-US" dirty="0" err="1"/>
              <a:t>regions.However</a:t>
            </a:r>
            <a:r>
              <a:rPr lang="en-US" dirty="0"/>
              <a:t>, it can increase costs due to duplication of roles.</a:t>
            </a:r>
          </a:p>
        </p:txBody>
      </p:sp>
      <p:sp>
        <p:nvSpPr>
          <p:cNvPr id="4" name="Slide Number Placeholder 3"/>
          <p:cNvSpPr>
            <a:spLocks noGrp="1"/>
          </p:cNvSpPr>
          <p:nvPr>
            <p:ph type="sldNum" sz="quarter" idx="5"/>
          </p:nvPr>
        </p:nvSpPr>
        <p:spPr/>
        <p:txBody>
          <a:bodyPr/>
          <a:lstStyle/>
          <a:p>
            <a:fld id="{126D680F-B4FA-40D5-B9F6-DB7D54395070}" type="slidenum">
              <a:rPr lang="en-US" smtClean="0"/>
              <a:t>6</a:t>
            </a:fld>
            <a:endParaRPr lang="en-US"/>
          </a:p>
        </p:txBody>
      </p:sp>
    </p:spTree>
    <p:extLst>
      <p:ext uri="{BB962C8B-B14F-4D97-AF65-F5344CB8AC3E}">
        <p14:creationId xmlns:p14="http://schemas.microsoft.com/office/powerpoint/2010/main" val="930958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Aldi divides its UK operations into regions such as North, Midlands and </a:t>
            </a:r>
            <a:r>
              <a:rPr lang="en-US" dirty="0" err="1"/>
              <a:t>South.Regional</a:t>
            </a:r>
            <a:r>
              <a:rPr lang="en-US" dirty="0"/>
              <a:t> managers oversee store operations and ensure efficiency targets are </a:t>
            </a:r>
            <a:r>
              <a:rPr lang="en-US" dirty="0" err="1"/>
              <a:t>met.This</a:t>
            </a:r>
            <a:r>
              <a:rPr lang="en-US" dirty="0"/>
              <a:t> improves control and responsiveness, but Aldi still maintains </a:t>
            </a:r>
            <a:r>
              <a:rPr lang="en-US" dirty="0" err="1"/>
              <a:t>centralised</a:t>
            </a:r>
            <a:r>
              <a:rPr lang="en-US" dirty="0"/>
              <a:t> decision-making to control costs.</a:t>
            </a:r>
          </a:p>
        </p:txBody>
      </p:sp>
      <p:sp>
        <p:nvSpPr>
          <p:cNvPr id="4" name="Slide Number Placeholder 3"/>
          <p:cNvSpPr>
            <a:spLocks noGrp="1"/>
          </p:cNvSpPr>
          <p:nvPr>
            <p:ph type="sldNum" sz="quarter" idx="5"/>
          </p:nvPr>
        </p:nvSpPr>
        <p:spPr/>
        <p:txBody>
          <a:bodyPr/>
          <a:lstStyle/>
          <a:p>
            <a:fld id="{126D680F-B4FA-40D5-B9F6-DB7D54395070}" type="slidenum">
              <a:rPr lang="en-US" smtClean="0"/>
              <a:t>7</a:t>
            </a:fld>
            <a:endParaRPr lang="en-US"/>
          </a:p>
        </p:txBody>
      </p:sp>
    </p:spTree>
    <p:extLst>
      <p:ext uri="{BB962C8B-B14F-4D97-AF65-F5344CB8AC3E}">
        <p14:creationId xmlns:p14="http://schemas.microsoft.com/office/powerpoint/2010/main" val="1465617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matrix structure combines functional and divisional approaches. Employees report to both functional and regional managers. Aldi uses this structure only in limited situations, such as logistics improvements or strategic projects. This allows collaboration, but it is not widely used due to its complexity.</a:t>
            </a:r>
          </a:p>
        </p:txBody>
      </p:sp>
      <p:sp>
        <p:nvSpPr>
          <p:cNvPr id="4" name="Slide Number Placeholder 3"/>
          <p:cNvSpPr>
            <a:spLocks noGrp="1"/>
          </p:cNvSpPr>
          <p:nvPr>
            <p:ph type="sldNum" sz="quarter" idx="5"/>
          </p:nvPr>
        </p:nvSpPr>
        <p:spPr/>
        <p:txBody>
          <a:bodyPr/>
          <a:lstStyle/>
          <a:p>
            <a:fld id="{126D680F-B4FA-40D5-B9F6-DB7D54395070}" type="slidenum">
              <a:rPr lang="en-US" smtClean="0"/>
              <a:t>8</a:t>
            </a:fld>
            <a:endParaRPr lang="en-US"/>
          </a:p>
        </p:txBody>
      </p:sp>
    </p:spTree>
    <p:extLst>
      <p:ext uri="{BB962C8B-B14F-4D97-AF65-F5344CB8AC3E}">
        <p14:creationId xmlns:p14="http://schemas.microsoft.com/office/powerpoint/2010/main" val="2407075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Aldi’s use of the matrix structure is relatively limited because its overall business strategy is simple and highly cost-focused. However, it is still applied in specific project-based activities, particularly where cross-functional coordination is required, such as supply chain improvements and operational </a:t>
            </a:r>
            <a:r>
              <a:rPr lang="en-US" dirty="0" err="1"/>
              <a:t>enhancements.From</a:t>
            </a:r>
            <a:r>
              <a:rPr lang="en-US" dirty="0"/>
              <a:t> a critical perspective, the matrix structure can create dual authority issues, where employees report to both functional and project managers. This often leads to unclear priorities, reduced accountability, and can slow down decision-making due to competing </a:t>
            </a:r>
            <a:r>
              <a:rPr lang="en-US" dirty="0" err="1"/>
              <a:t>instructions.Additionally</a:t>
            </a:r>
            <a:r>
              <a:rPr lang="en-US" dirty="0"/>
              <a:t>, while the structure is intended to improve collaboration, it significantly increases coordination costs. This is seen through the need for more meetings, communication, and alignment between departments, which can reduce overall efficiency.</a:t>
            </a:r>
          </a:p>
        </p:txBody>
      </p:sp>
      <p:sp>
        <p:nvSpPr>
          <p:cNvPr id="4" name="Slide Number Placeholder 3"/>
          <p:cNvSpPr>
            <a:spLocks noGrp="1"/>
          </p:cNvSpPr>
          <p:nvPr>
            <p:ph type="sldNum" sz="quarter" idx="5"/>
          </p:nvPr>
        </p:nvSpPr>
        <p:spPr/>
        <p:txBody>
          <a:bodyPr/>
          <a:lstStyle/>
          <a:p>
            <a:fld id="{126D680F-B4FA-40D5-B9F6-DB7D54395070}" type="slidenum">
              <a:rPr lang="en-US" smtClean="0"/>
              <a:t>9</a:t>
            </a:fld>
            <a:endParaRPr lang="en-US"/>
          </a:p>
        </p:txBody>
      </p:sp>
    </p:spTree>
    <p:extLst>
      <p:ext uri="{BB962C8B-B14F-4D97-AF65-F5344CB8AC3E}">
        <p14:creationId xmlns:p14="http://schemas.microsoft.com/office/powerpoint/2010/main" val="3107323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structure has different </a:t>
            </a:r>
            <a:r>
              <a:rPr lang="en-US" dirty="0" err="1"/>
              <a:t>strengths.Functional</a:t>
            </a:r>
            <a:r>
              <a:rPr lang="en-US" dirty="0"/>
              <a:t> structure supports efficiency and cost </a:t>
            </a:r>
            <a:r>
              <a:rPr lang="en-US" dirty="0" err="1"/>
              <a:t>reduction.Divisional</a:t>
            </a:r>
            <a:r>
              <a:rPr lang="en-US" dirty="0"/>
              <a:t> structure improves regional </a:t>
            </a:r>
            <a:r>
              <a:rPr lang="en-US" dirty="0" err="1"/>
              <a:t>control.Matrix</a:t>
            </a:r>
            <a:r>
              <a:rPr lang="en-US" dirty="0"/>
              <a:t> structure enhances collaboration but increases </a:t>
            </a:r>
            <a:r>
              <a:rPr lang="en-US" dirty="0" err="1"/>
              <a:t>complexity.Aldi</a:t>
            </a:r>
            <a:r>
              <a:rPr lang="en-US" dirty="0"/>
              <a:t> </a:t>
            </a:r>
            <a:r>
              <a:rPr lang="en-US" dirty="0" err="1"/>
              <a:t>prioritises</a:t>
            </a:r>
            <a:r>
              <a:rPr lang="en-US" dirty="0"/>
              <a:t> simplicity, so it mainly relies on functional and divisional structures.</a:t>
            </a:r>
          </a:p>
        </p:txBody>
      </p:sp>
      <p:sp>
        <p:nvSpPr>
          <p:cNvPr id="4" name="Slide Number Placeholder 3"/>
          <p:cNvSpPr>
            <a:spLocks noGrp="1"/>
          </p:cNvSpPr>
          <p:nvPr>
            <p:ph type="sldNum" sz="quarter" idx="5"/>
          </p:nvPr>
        </p:nvSpPr>
        <p:spPr/>
        <p:txBody>
          <a:bodyPr/>
          <a:lstStyle/>
          <a:p>
            <a:fld id="{126D680F-B4FA-40D5-B9F6-DB7D54395070}" type="slidenum">
              <a:rPr lang="en-US" smtClean="0"/>
              <a:t>10</a:t>
            </a:fld>
            <a:endParaRPr lang="en-US"/>
          </a:p>
        </p:txBody>
      </p:sp>
    </p:spTree>
    <p:extLst>
      <p:ext uri="{BB962C8B-B14F-4D97-AF65-F5344CB8AC3E}">
        <p14:creationId xmlns:p14="http://schemas.microsoft.com/office/powerpoint/2010/main" val="4273712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organisational</a:t>
            </a:r>
            <a:r>
              <a:rPr lang="en-US" dirty="0"/>
              <a:t> structure is essential for operational </a:t>
            </a:r>
            <a:r>
              <a:rPr lang="en-US" dirty="0" err="1"/>
              <a:t>success.Aldi’s</a:t>
            </a:r>
            <a:r>
              <a:rPr lang="en-US" dirty="0"/>
              <a:t> structure reflects its focus on efficiency and cost </a:t>
            </a:r>
            <a:r>
              <a:rPr lang="en-US" dirty="0" err="1"/>
              <a:t>leadership.By</a:t>
            </a:r>
            <a:r>
              <a:rPr lang="en-US" dirty="0"/>
              <a:t> limiting complexity and maintaining strong control systems, Aldi achieves high performance in a competitive retail environment.</a:t>
            </a:r>
          </a:p>
        </p:txBody>
      </p:sp>
      <p:sp>
        <p:nvSpPr>
          <p:cNvPr id="4" name="Slide Number Placeholder 3"/>
          <p:cNvSpPr>
            <a:spLocks noGrp="1"/>
          </p:cNvSpPr>
          <p:nvPr>
            <p:ph type="sldNum" sz="quarter" idx="5"/>
          </p:nvPr>
        </p:nvSpPr>
        <p:spPr/>
        <p:txBody>
          <a:bodyPr/>
          <a:lstStyle/>
          <a:p>
            <a:fld id="{126D680F-B4FA-40D5-B9F6-DB7D54395070}" type="slidenum">
              <a:rPr lang="en-US" smtClean="0"/>
              <a:t>11</a:t>
            </a:fld>
            <a:endParaRPr lang="en-US"/>
          </a:p>
        </p:txBody>
      </p:sp>
    </p:spTree>
    <p:extLst>
      <p:ext uri="{BB962C8B-B14F-4D97-AF65-F5344CB8AC3E}">
        <p14:creationId xmlns:p14="http://schemas.microsoft.com/office/powerpoint/2010/main" val="3853685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Any questions?</a:t>
            </a:r>
          </a:p>
        </p:txBody>
      </p:sp>
      <p:sp>
        <p:nvSpPr>
          <p:cNvPr id="4" name="Slide Number Placeholder 3"/>
          <p:cNvSpPr>
            <a:spLocks noGrp="1"/>
          </p:cNvSpPr>
          <p:nvPr>
            <p:ph type="sldNum" sz="quarter" idx="5"/>
          </p:nvPr>
        </p:nvSpPr>
        <p:spPr/>
        <p:txBody>
          <a:bodyPr/>
          <a:lstStyle/>
          <a:p>
            <a:fld id="{126D680F-B4FA-40D5-B9F6-DB7D54395070}" type="slidenum">
              <a:rPr lang="en-US" smtClean="0"/>
              <a:t>13</a:t>
            </a:fld>
            <a:endParaRPr lang="en-US"/>
          </a:p>
        </p:txBody>
      </p:sp>
    </p:spTree>
    <p:extLst>
      <p:ext uri="{BB962C8B-B14F-4D97-AF65-F5344CB8AC3E}">
        <p14:creationId xmlns:p14="http://schemas.microsoft.com/office/powerpoint/2010/main" val="1247530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293688E-A809-49F8-AC48-C434ED17A692}" type="datetimeFigureOut">
              <a:rPr lang="en-US" smtClean="0"/>
              <a:t>4/10/2026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0911035-27EE-4F7F-B293-151DF4F2C9E0}" type="slidenum">
              <a:rPr lang="en-US" smtClean="0"/>
              <a:t>‹#›</a:t>
            </a:fld>
            <a:endParaRPr lang="en-US"/>
          </a:p>
        </p:txBody>
      </p:sp>
    </p:spTree>
    <p:extLst>
      <p:ext uri="{BB962C8B-B14F-4D97-AF65-F5344CB8AC3E}">
        <p14:creationId xmlns:p14="http://schemas.microsoft.com/office/powerpoint/2010/main" val="4177064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93688E-A809-49F8-AC48-C434ED17A692}"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2963363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293688E-A809-49F8-AC48-C434ED17A692}" type="datetimeFigureOut">
              <a:rPr lang="en-US" smtClean="0"/>
              <a:t>4/10/2026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0911035-27EE-4F7F-B293-151DF4F2C9E0}" type="slidenum">
              <a:rPr lang="en-US" smtClean="0"/>
              <a:t>‹#›</a:t>
            </a:fld>
            <a:endParaRPr lang="en-US"/>
          </a:p>
        </p:txBody>
      </p:sp>
    </p:spTree>
    <p:extLst>
      <p:ext uri="{BB962C8B-B14F-4D97-AF65-F5344CB8AC3E}">
        <p14:creationId xmlns:p14="http://schemas.microsoft.com/office/powerpoint/2010/main" val="1754612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93688E-A809-49F8-AC48-C434ED17A692}" type="datetimeFigureOut">
              <a:rPr lang="en-US" smtClean="0"/>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380822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3688E-A809-49F8-AC48-C434ED17A692}" type="datetimeFigureOut">
              <a:rPr lang="en-US" smtClean="0"/>
              <a:t>4/10/2026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1585597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93688E-A809-49F8-AC48-C434ED17A692}" type="datetimeFigureOut">
              <a:rPr lang="en-US" smtClean="0"/>
              <a:t>4/10/2026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3986765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93688E-A809-49F8-AC48-C434ED17A692}" type="datetimeFigureOut">
              <a:rPr lang="en-US" smtClean="0"/>
              <a:t>4/10/2026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2371515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293688E-A809-49F8-AC48-C434ED17A692}" type="datetimeFigureOut">
              <a:rPr lang="en-US" smtClean="0"/>
              <a:t>4/10/2026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0911035-27EE-4F7F-B293-151DF4F2C9E0}" type="slidenum">
              <a:rPr lang="en-US" smtClean="0"/>
              <a:t>‹#›</a:t>
            </a:fld>
            <a:endParaRPr lang="en-US"/>
          </a:p>
        </p:txBody>
      </p:sp>
    </p:spTree>
    <p:extLst>
      <p:ext uri="{BB962C8B-B14F-4D97-AF65-F5344CB8AC3E}">
        <p14:creationId xmlns:p14="http://schemas.microsoft.com/office/powerpoint/2010/main" val="1063872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93688E-A809-49F8-AC48-C434ED17A692}" type="datetimeFigureOut">
              <a:rPr lang="en-US" smtClean="0"/>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312825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93688E-A809-49F8-AC48-C434ED17A692}"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11035-27EE-4F7F-B293-151DF4F2C9E0}" type="slidenum">
              <a:rPr lang="en-US" smtClean="0"/>
              <a:t>‹#›</a:t>
            </a:fld>
            <a:endParaRPr lang="en-US"/>
          </a:p>
        </p:txBody>
      </p:sp>
    </p:spTree>
    <p:extLst>
      <p:ext uri="{BB962C8B-B14F-4D97-AF65-F5344CB8AC3E}">
        <p14:creationId xmlns:p14="http://schemas.microsoft.com/office/powerpoint/2010/main" val="4017461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293688E-A809-49F8-AC48-C434ED17A692}" type="datetimeFigureOut">
              <a:rPr lang="en-US" smtClean="0"/>
              <a:t>4/10/2026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0911035-27EE-4F7F-B293-151DF4F2C9E0}" type="slidenum">
              <a:rPr lang="en-US" smtClean="0"/>
              <a:t>‹#›</a:t>
            </a:fld>
            <a:endParaRPr lang="en-US"/>
          </a:p>
        </p:txBody>
      </p:sp>
    </p:spTree>
    <p:extLst>
      <p:ext uri="{BB962C8B-B14F-4D97-AF65-F5344CB8AC3E}">
        <p14:creationId xmlns:p14="http://schemas.microsoft.com/office/powerpoint/2010/main" val="3015095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293688E-A809-49F8-AC48-C434ED17A692}" type="datetimeFigureOut">
              <a:rPr lang="en-US" smtClean="0"/>
              <a:t>4/10/2026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0911035-27EE-4F7F-B293-151DF4F2C9E0}"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38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9318-887E-6A0F-F160-D4E7CFF4FC39}"/>
              </a:ext>
            </a:extLst>
          </p:cNvPr>
          <p:cNvSpPr>
            <a:spLocks noGrp="1"/>
          </p:cNvSpPr>
          <p:nvPr>
            <p:ph type="ctrTitle"/>
          </p:nvPr>
        </p:nvSpPr>
        <p:spPr>
          <a:xfrm>
            <a:off x="359250" y="479406"/>
            <a:ext cx="10993549" cy="1475013"/>
          </a:xfrm>
        </p:spPr>
        <p:txBody>
          <a:bodyPr>
            <a:normAutofit fontScale="90000"/>
          </a:bodyPr>
          <a:lstStyle/>
          <a:p>
            <a:r>
              <a:rPr lang="en-US" dirty="0">
                <a:latin typeface="Arial Black" panose="020B0A04020102020204" pitchFamily="34" charset="0"/>
              </a:rPr>
              <a:t>Designing </a:t>
            </a:r>
            <a:r>
              <a:rPr lang="en-US" dirty="0" err="1">
                <a:latin typeface="Arial Black" panose="020B0A04020102020204" pitchFamily="34" charset="0"/>
              </a:rPr>
              <a:t>Organisational</a:t>
            </a:r>
            <a:r>
              <a:rPr lang="en-US" dirty="0">
                <a:latin typeface="Arial Black" panose="020B0A04020102020204" pitchFamily="34" charset="0"/>
              </a:rPr>
              <a:t> Structures in Retail: An Analysis of Aldi</a:t>
            </a:r>
          </a:p>
        </p:txBody>
      </p:sp>
      <p:sp>
        <p:nvSpPr>
          <p:cNvPr id="3" name="Subtitle 2">
            <a:extLst>
              <a:ext uri="{FF2B5EF4-FFF2-40B4-BE49-F238E27FC236}">
                <a16:creationId xmlns:a16="http://schemas.microsoft.com/office/drawing/2014/main" id="{44DC2270-5115-29D4-C290-67035D8F2778}"/>
              </a:ext>
            </a:extLst>
          </p:cNvPr>
          <p:cNvSpPr>
            <a:spLocks noGrp="1"/>
          </p:cNvSpPr>
          <p:nvPr>
            <p:ph type="subTitle" idx="1"/>
          </p:nvPr>
        </p:nvSpPr>
        <p:spPr>
          <a:xfrm>
            <a:off x="599227" y="3534132"/>
            <a:ext cx="10993546" cy="590321"/>
          </a:xfrm>
        </p:spPr>
        <p:txBody>
          <a:bodyPr>
            <a:normAutofit fontScale="25000" lnSpcReduction="20000"/>
          </a:bodyPr>
          <a:lstStyle/>
          <a:p>
            <a:r>
              <a:rPr lang="en-US" sz="6400" dirty="0">
                <a:solidFill>
                  <a:schemeClr val="bg1"/>
                </a:solidFill>
              </a:rPr>
              <a:t>BA HONS BUSINESS MANAGEMENT</a:t>
            </a:r>
          </a:p>
          <a:p>
            <a:r>
              <a:rPr lang="en-US" sz="6400" dirty="0">
                <a:solidFill>
                  <a:schemeClr val="bg1"/>
                </a:solidFill>
              </a:rPr>
              <a:t>Lcbb4009 UNDERSTANDING ORGANISATIONAL STRUCTURE AND CULTURE</a:t>
            </a:r>
          </a:p>
          <a:p>
            <a:r>
              <a:rPr lang="en-US" sz="6400" dirty="0">
                <a:solidFill>
                  <a:schemeClr val="bg1"/>
                </a:solidFill>
              </a:rPr>
              <a:t>MARIA RACZ </a:t>
            </a:r>
          </a:p>
          <a:p>
            <a:r>
              <a:rPr lang="en-US" sz="6400" dirty="0">
                <a:solidFill>
                  <a:schemeClr val="bg1"/>
                </a:solidFill>
              </a:rPr>
              <a:t>STUDENT ID: 2236345</a:t>
            </a:r>
          </a:p>
          <a:p>
            <a:r>
              <a:rPr lang="en-US" sz="6400" dirty="0">
                <a:solidFill>
                  <a:schemeClr val="bg1"/>
                </a:solidFill>
              </a:rPr>
              <a:t>SUBMISSION DATE: 10-04-2026</a:t>
            </a:r>
          </a:p>
          <a:p>
            <a:endParaRPr lang="en-US" dirty="0"/>
          </a:p>
        </p:txBody>
      </p:sp>
      <p:pic>
        <p:nvPicPr>
          <p:cNvPr id="4" name="Picture 3">
            <a:extLst>
              <a:ext uri="{FF2B5EF4-FFF2-40B4-BE49-F238E27FC236}">
                <a16:creationId xmlns:a16="http://schemas.microsoft.com/office/drawing/2014/main" id="{2656C5A0-9B47-B95A-ACA6-67A83F557125}"/>
              </a:ext>
            </a:extLst>
          </p:cNvPr>
          <p:cNvPicPr>
            <a:picLocks noChangeAspect="1"/>
          </p:cNvPicPr>
          <p:nvPr/>
        </p:nvPicPr>
        <p:blipFill>
          <a:blip r:embed="rId3"/>
          <a:stretch>
            <a:fillRect/>
          </a:stretch>
        </p:blipFill>
        <p:spPr>
          <a:xfrm>
            <a:off x="9456378" y="1954419"/>
            <a:ext cx="2297658" cy="917294"/>
          </a:xfrm>
          <a:prstGeom prst="rect">
            <a:avLst/>
          </a:prstGeom>
        </p:spPr>
      </p:pic>
      <p:pic>
        <p:nvPicPr>
          <p:cNvPr id="5" name="Picture 4">
            <a:extLst>
              <a:ext uri="{FF2B5EF4-FFF2-40B4-BE49-F238E27FC236}">
                <a16:creationId xmlns:a16="http://schemas.microsoft.com/office/drawing/2014/main" id="{ADD6C2C1-41E2-9C5D-3AD2-346C3577AF05}"/>
              </a:ext>
            </a:extLst>
          </p:cNvPr>
          <p:cNvPicPr>
            <a:picLocks noChangeAspect="1"/>
          </p:cNvPicPr>
          <p:nvPr/>
        </p:nvPicPr>
        <p:blipFill>
          <a:blip r:embed="rId4"/>
          <a:stretch>
            <a:fillRect/>
          </a:stretch>
        </p:blipFill>
        <p:spPr>
          <a:xfrm>
            <a:off x="7655973" y="1863526"/>
            <a:ext cx="1470272" cy="1008187"/>
          </a:xfrm>
          <a:prstGeom prst="rect">
            <a:avLst/>
          </a:prstGeom>
        </p:spPr>
      </p:pic>
    </p:spTree>
    <p:extLst>
      <p:ext uri="{BB962C8B-B14F-4D97-AF65-F5344CB8AC3E}">
        <p14:creationId xmlns:p14="http://schemas.microsoft.com/office/powerpoint/2010/main" val="4252587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688C-E665-693B-3B9F-5C32B267C1B2}"/>
              </a:ext>
            </a:extLst>
          </p:cNvPr>
          <p:cNvSpPr>
            <a:spLocks noGrp="1"/>
          </p:cNvSpPr>
          <p:nvPr>
            <p:ph type="title"/>
          </p:nvPr>
        </p:nvSpPr>
        <p:spPr/>
        <p:txBody>
          <a:bodyPr/>
          <a:lstStyle/>
          <a:p>
            <a:r>
              <a:rPr lang="en-US" dirty="0"/>
              <a:t>Presentation Overview</a:t>
            </a:r>
          </a:p>
        </p:txBody>
      </p:sp>
      <p:sp>
        <p:nvSpPr>
          <p:cNvPr id="3" name="Content Placeholder 2">
            <a:extLst>
              <a:ext uri="{FF2B5EF4-FFF2-40B4-BE49-F238E27FC236}">
                <a16:creationId xmlns:a16="http://schemas.microsoft.com/office/drawing/2014/main" id="{DA7B751C-BDE7-5887-D63B-EBA34BB14FE8}"/>
              </a:ext>
            </a:extLst>
          </p:cNvPr>
          <p:cNvSpPr>
            <a:spLocks noGrp="1"/>
          </p:cNvSpPr>
          <p:nvPr>
            <p:ph idx="1"/>
          </p:nvPr>
        </p:nvSpPr>
        <p:spPr/>
        <p:txBody>
          <a:bodyPr>
            <a:normAutofit fontScale="85000" lnSpcReduction="20000"/>
          </a:bodyPr>
          <a:lstStyle/>
          <a:p>
            <a:r>
              <a:rPr lang="en-US" dirty="0"/>
              <a:t>Concept &amp; Strategic Importance</a:t>
            </a:r>
          </a:p>
          <a:p>
            <a:r>
              <a:rPr lang="en-US" dirty="0"/>
              <a:t>Strategic importance in retail</a:t>
            </a:r>
          </a:p>
          <a:p>
            <a:r>
              <a:rPr lang="en-US" dirty="0"/>
              <a:t>Functional Design (Overview)</a:t>
            </a:r>
          </a:p>
          <a:p>
            <a:r>
              <a:rPr lang="en-US" dirty="0"/>
              <a:t>Functional Design (Aldi Application &amp; Chart)</a:t>
            </a:r>
          </a:p>
          <a:p>
            <a:r>
              <a:rPr lang="en-US" dirty="0"/>
              <a:t>Divisional Design (Overview)</a:t>
            </a:r>
          </a:p>
          <a:p>
            <a:r>
              <a:rPr lang="en-US" dirty="0"/>
              <a:t>Divisional Design (Aldi Application &amp; Chart)</a:t>
            </a:r>
          </a:p>
          <a:p>
            <a:r>
              <a:rPr lang="en-US" dirty="0"/>
              <a:t>Matrix Design (Overview)</a:t>
            </a:r>
          </a:p>
          <a:p>
            <a:r>
              <a:rPr lang="fr-FR" dirty="0"/>
              <a:t>Matrix Design (Aldi Application &amp; Chart)</a:t>
            </a:r>
            <a:endParaRPr lang="en-US" dirty="0"/>
          </a:p>
          <a:p>
            <a:r>
              <a:rPr lang="en-US" dirty="0"/>
              <a:t>Critical comparison</a:t>
            </a:r>
          </a:p>
          <a:p>
            <a:r>
              <a:rPr lang="en-US" dirty="0"/>
              <a:t>Conclusion</a:t>
            </a:r>
          </a:p>
          <a:p>
            <a:r>
              <a:rPr lang="en-US" dirty="0"/>
              <a:t>References</a:t>
            </a:r>
          </a:p>
          <a:p>
            <a:r>
              <a:rPr lang="en-US" dirty="0"/>
              <a:t>Q&amp;A</a:t>
            </a:r>
          </a:p>
        </p:txBody>
      </p:sp>
    </p:spTree>
    <p:extLst>
      <p:ext uri="{BB962C8B-B14F-4D97-AF65-F5344CB8AC3E}">
        <p14:creationId xmlns:p14="http://schemas.microsoft.com/office/powerpoint/2010/main" val="80298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p:cTn id="4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1" dur="500"/>
                                        <p:tgtEl>
                                          <p:spTgt spid="3">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p:cTn id="56"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8" dur="5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5" dur="500"/>
                                        <p:tgtEl>
                                          <p:spTgt spid="3">
                                            <p:txEl>
                                              <p:pRg st="7" end="7"/>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 calcmode="lin" valueType="num">
                                      <p:cBhvr>
                                        <p:cTn id="70"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72" dur="500"/>
                                        <p:tgtEl>
                                          <p:spTgt spid="3">
                                            <p:txEl>
                                              <p:pRg st="8" end="8"/>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 calcmode="lin" valueType="num">
                                      <p:cBhvr>
                                        <p:cTn id="77"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8"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79" dur="500"/>
                                        <p:tgtEl>
                                          <p:spTgt spid="3">
                                            <p:txEl>
                                              <p:pRg st="9" end="9"/>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53" presetClass="entr" presetSubtype="16"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 calcmode="lin" valueType="num">
                                      <p:cBhvr>
                                        <p:cTn id="84"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5"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86" dur="500"/>
                                        <p:tgtEl>
                                          <p:spTgt spid="3">
                                            <p:txEl>
                                              <p:pRg st="10" end="10"/>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53" presetClass="entr" presetSubtype="16"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 calcmode="lin" valueType="num">
                                      <p:cBhvr>
                                        <p:cTn id="91"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2"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93"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D9301-14D1-8786-FBED-0F4F1E82C91F}"/>
              </a:ext>
            </a:extLst>
          </p:cNvPr>
          <p:cNvSpPr>
            <a:spLocks noGrp="1"/>
          </p:cNvSpPr>
          <p:nvPr>
            <p:ph type="title"/>
          </p:nvPr>
        </p:nvSpPr>
        <p:spPr/>
        <p:txBody>
          <a:bodyPr/>
          <a:lstStyle/>
          <a:p>
            <a:r>
              <a:rPr lang="en-US" dirty="0"/>
              <a:t>Concept &amp; Strategic Importance</a:t>
            </a:r>
          </a:p>
        </p:txBody>
      </p:sp>
      <p:sp>
        <p:nvSpPr>
          <p:cNvPr id="3" name="Content Placeholder 2">
            <a:extLst>
              <a:ext uri="{FF2B5EF4-FFF2-40B4-BE49-F238E27FC236}">
                <a16:creationId xmlns:a16="http://schemas.microsoft.com/office/drawing/2014/main" id="{A08455DC-C654-4B29-3829-57825526F3C1}"/>
              </a:ext>
            </a:extLst>
          </p:cNvPr>
          <p:cNvSpPr>
            <a:spLocks noGrp="1"/>
          </p:cNvSpPr>
          <p:nvPr>
            <p:ph idx="1"/>
          </p:nvPr>
        </p:nvSpPr>
        <p:spPr>
          <a:xfrm>
            <a:off x="581192" y="2477541"/>
            <a:ext cx="11029615" cy="3678303"/>
          </a:xfrm>
        </p:spPr>
        <p:txBody>
          <a:bodyPr>
            <a:noAutofit/>
          </a:bodyPr>
          <a:lstStyle/>
          <a:p>
            <a:r>
              <a:rPr lang="en-US" sz="1400" dirty="0"/>
              <a:t>The distribution of power, accountability, and communication within a company is determined by its </a:t>
            </a:r>
            <a:r>
              <a:rPr lang="en-US" sz="1400" dirty="0" err="1"/>
              <a:t>organisational</a:t>
            </a:r>
            <a:r>
              <a:rPr lang="en-US" sz="1400" dirty="0"/>
              <a:t> structure (Griffin, 2022).</a:t>
            </a:r>
          </a:p>
          <a:p>
            <a:r>
              <a:rPr lang="en-US" sz="1400" dirty="0" err="1"/>
              <a:t>Organisational</a:t>
            </a:r>
            <a:r>
              <a:rPr lang="en-US" sz="1400" dirty="0"/>
              <a:t> charts graphically depict workflow and reporting connections.</a:t>
            </a:r>
          </a:p>
          <a:p>
            <a:endParaRPr lang="en-US" sz="1400" dirty="0"/>
          </a:p>
          <a:p>
            <a:pPr marL="0" indent="0">
              <a:buNone/>
            </a:pPr>
            <a:r>
              <a:rPr lang="en-US" sz="1400" b="1" dirty="0"/>
              <a:t>Strategic Significance:</a:t>
            </a:r>
          </a:p>
          <a:p>
            <a:endParaRPr lang="en-US" sz="1400" dirty="0"/>
          </a:p>
          <a:p>
            <a:r>
              <a:rPr lang="en-US" sz="1400" dirty="0" err="1"/>
              <a:t>Synchronises</a:t>
            </a:r>
            <a:r>
              <a:rPr lang="en-US" sz="1400" dirty="0"/>
              <a:t> business strategy with operations</a:t>
            </a:r>
          </a:p>
          <a:p>
            <a:r>
              <a:rPr lang="en-US" sz="1400" dirty="0"/>
              <a:t>Improves control and coordination systems</a:t>
            </a:r>
          </a:p>
          <a:p>
            <a:r>
              <a:rPr lang="en-US" sz="1400" dirty="0"/>
              <a:t>Enhances the effectiveness of large-scale retail operations</a:t>
            </a:r>
          </a:p>
          <a:p>
            <a:r>
              <a:rPr lang="en-US" sz="1400" dirty="0"/>
              <a:t>Allows for flexibility in competitive settings (Burns, 2020).</a:t>
            </a:r>
          </a:p>
          <a:p>
            <a:endParaRPr lang="en-US" sz="1400" dirty="0"/>
          </a:p>
          <a:p>
            <a:pPr marL="0" indent="0">
              <a:buNone/>
            </a:pPr>
            <a:r>
              <a:rPr lang="en-US" sz="1400" b="1" dirty="0"/>
              <a:t>Aldi’s Context:</a:t>
            </a:r>
          </a:p>
          <a:p>
            <a:endParaRPr lang="en-US" sz="1400" dirty="0"/>
          </a:p>
          <a:p>
            <a:r>
              <a:rPr lang="en-US" sz="1400" dirty="0"/>
              <a:t>Runs a cost-focused, lean model</a:t>
            </a:r>
          </a:p>
          <a:p>
            <a:r>
              <a:rPr lang="en-US" sz="1400" dirty="0"/>
              <a:t>Demands strict regulation and a framework focused on efficiency.</a:t>
            </a:r>
          </a:p>
        </p:txBody>
      </p:sp>
    </p:spTree>
    <p:extLst>
      <p:ext uri="{BB962C8B-B14F-4D97-AF65-F5344CB8AC3E}">
        <p14:creationId xmlns:p14="http://schemas.microsoft.com/office/powerpoint/2010/main" val="194030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p:cTn id="56"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8" dur="5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 calcmode="lin" valueType="num">
                                      <p:cBhvr>
                                        <p:cTn id="63"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65" dur="500"/>
                                        <p:tgtEl>
                                          <p:spTgt spid="3">
                                            <p:txEl>
                                              <p:pRg st="10" end="1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12" end="12"/>
                                            </p:txEl>
                                          </p:spTgt>
                                        </p:tgtEl>
                                        <p:attrNameLst>
                                          <p:attrName>style.visibility</p:attrName>
                                        </p:attrNameLst>
                                      </p:cBhvr>
                                      <p:to>
                                        <p:strVal val="visible"/>
                                      </p:to>
                                    </p:set>
                                    <p:anim calcmode="lin" valueType="num">
                                      <p:cBhvr>
                                        <p:cTn id="70"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72" dur="500"/>
                                        <p:tgtEl>
                                          <p:spTgt spid="3">
                                            <p:txEl>
                                              <p:pRg st="12" end="12"/>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3">
                                            <p:txEl>
                                              <p:pRg st="13" end="13"/>
                                            </p:txEl>
                                          </p:spTgt>
                                        </p:tgtEl>
                                        <p:attrNameLst>
                                          <p:attrName>style.visibility</p:attrName>
                                        </p:attrNameLst>
                                      </p:cBhvr>
                                      <p:to>
                                        <p:strVal val="visible"/>
                                      </p:to>
                                    </p:set>
                                    <p:anim calcmode="lin" valueType="num">
                                      <p:cBhvr>
                                        <p:cTn id="77" dur="5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78" dur="500" fill="hold"/>
                                        <p:tgtEl>
                                          <p:spTgt spid="3">
                                            <p:txEl>
                                              <p:pRg st="13" end="13"/>
                                            </p:txEl>
                                          </p:spTgt>
                                        </p:tgtEl>
                                        <p:attrNameLst>
                                          <p:attrName>ppt_h</p:attrName>
                                        </p:attrNameLst>
                                      </p:cBhvr>
                                      <p:tavLst>
                                        <p:tav tm="0">
                                          <p:val>
                                            <p:fltVal val="0"/>
                                          </p:val>
                                        </p:tav>
                                        <p:tav tm="100000">
                                          <p:val>
                                            <p:strVal val="#ppt_h"/>
                                          </p:val>
                                        </p:tav>
                                      </p:tavLst>
                                    </p:anim>
                                    <p:animEffect transition="in" filter="fade">
                                      <p:cBhvr>
                                        <p:cTn id="79"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8796-EADF-0D01-E872-EC682FA661D8}"/>
              </a:ext>
            </a:extLst>
          </p:cNvPr>
          <p:cNvSpPr>
            <a:spLocks noGrp="1"/>
          </p:cNvSpPr>
          <p:nvPr>
            <p:ph type="title"/>
          </p:nvPr>
        </p:nvSpPr>
        <p:spPr/>
        <p:txBody>
          <a:bodyPr/>
          <a:lstStyle/>
          <a:p>
            <a:r>
              <a:rPr lang="en-US" dirty="0"/>
              <a:t>Functional Design (Overview)</a:t>
            </a:r>
          </a:p>
        </p:txBody>
      </p:sp>
      <p:sp>
        <p:nvSpPr>
          <p:cNvPr id="3" name="Content Placeholder 2">
            <a:extLst>
              <a:ext uri="{FF2B5EF4-FFF2-40B4-BE49-F238E27FC236}">
                <a16:creationId xmlns:a16="http://schemas.microsoft.com/office/drawing/2014/main" id="{4A1A6DB2-1F54-9C99-4E87-D5CBF04410C1}"/>
              </a:ext>
            </a:extLst>
          </p:cNvPr>
          <p:cNvSpPr>
            <a:spLocks noGrp="1"/>
          </p:cNvSpPr>
          <p:nvPr>
            <p:ph idx="1"/>
          </p:nvPr>
        </p:nvSpPr>
        <p:spPr>
          <a:xfrm>
            <a:off x="581193" y="2477541"/>
            <a:ext cx="11029615" cy="3678303"/>
          </a:xfrm>
        </p:spPr>
        <p:txBody>
          <a:bodyPr>
            <a:noAutofit/>
          </a:bodyPr>
          <a:lstStyle/>
          <a:p>
            <a:r>
              <a:rPr lang="en-US" sz="1600" dirty="0"/>
              <a:t>Assigns workers to particular business roles</a:t>
            </a:r>
          </a:p>
          <a:p>
            <a:r>
              <a:rPr lang="en-US" sz="1600" dirty="0" err="1"/>
              <a:t>Centralised</a:t>
            </a:r>
            <a:r>
              <a:rPr lang="en-US" sz="1600" dirty="0"/>
              <a:t> decision-making and authority</a:t>
            </a:r>
          </a:p>
          <a:p>
            <a:endParaRPr lang="en-US" sz="1600" dirty="0"/>
          </a:p>
          <a:p>
            <a:pPr marL="0" indent="0">
              <a:buNone/>
            </a:pPr>
            <a:r>
              <a:rPr lang="en-US" sz="1600" b="1" dirty="0"/>
              <a:t>Advantages</a:t>
            </a:r>
          </a:p>
          <a:p>
            <a:endParaRPr lang="en-US" sz="1600" dirty="0"/>
          </a:p>
          <a:p>
            <a:r>
              <a:rPr lang="en-US" sz="1600" dirty="0"/>
              <a:t>Increases the effectiveness of operations</a:t>
            </a:r>
          </a:p>
          <a:p>
            <a:r>
              <a:rPr lang="en-US" sz="1600" dirty="0" err="1"/>
              <a:t>Minimises</a:t>
            </a:r>
            <a:r>
              <a:rPr lang="en-US" sz="1600" dirty="0"/>
              <a:t> job duplication</a:t>
            </a:r>
          </a:p>
          <a:p>
            <a:r>
              <a:rPr lang="en-US" sz="1600" dirty="0"/>
              <a:t>Backs Aldi's low-cost approach</a:t>
            </a:r>
          </a:p>
          <a:p>
            <a:endParaRPr lang="en-US" sz="1600" dirty="0"/>
          </a:p>
          <a:p>
            <a:pPr marL="0" indent="0">
              <a:buNone/>
            </a:pPr>
            <a:r>
              <a:rPr lang="en-US" sz="1600" b="1" dirty="0"/>
              <a:t>Disadvantages</a:t>
            </a:r>
          </a:p>
          <a:p>
            <a:endParaRPr lang="en-US" sz="1600" dirty="0"/>
          </a:p>
          <a:p>
            <a:r>
              <a:rPr lang="en-US" sz="1600" dirty="0"/>
              <a:t>Restricted adaptability</a:t>
            </a:r>
          </a:p>
          <a:p>
            <a:r>
              <a:rPr lang="en-US" sz="1600" dirty="0"/>
              <a:t>Departmental silos pose a risk (Griffin, 2022).</a:t>
            </a:r>
          </a:p>
        </p:txBody>
      </p:sp>
    </p:spTree>
    <p:extLst>
      <p:ext uri="{BB962C8B-B14F-4D97-AF65-F5344CB8AC3E}">
        <p14:creationId xmlns:p14="http://schemas.microsoft.com/office/powerpoint/2010/main" val="218693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p:cTn id="56"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8" dur="500"/>
                                        <p:tgtEl>
                                          <p:spTgt spid="3">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 calcmode="lin" valueType="num">
                                      <p:cBhvr>
                                        <p:cTn id="63"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65" dur="500"/>
                                        <p:tgtEl>
                                          <p:spTgt spid="3">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12" end="12"/>
                                            </p:txEl>
                                          </p:spTgt>
                                        </p:tgtEl>
                                        <p:attrNameLst>
                                          <p:attrName>style.visibility</p:attrName>
                                        </p:attrNameLst>
                                      </p:cBhvr>
                                      <p:to>
                                        <p:strVal val="visible"/>
                                      </p:to>
                                    </p:set>
                                    <p:anim calcmode="lin" valueType="num">
                                      <p:cBhvr>
                                        <p:cTn id="70"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7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44CA-7B81-A853-1591-E5DC0E48EF03}"/>
              </a:ext>
            </a:extLst>
          </p:cNvPr>
          <p:cNvSpPr>
            <a:spLocks noGrp="1"/>
          </p:cNvSpPr>
          <p:nvPr>
            <p:ph type="title"/>
          </p:nvPr>
        </p:nvSpPr>
        <p:spPr/>
        <p:txBody>
          <a:bodyPr/>
          <a:lstStyle/>
          <a:p>
            <a:r>
              <a:rPr lang="en-US" dirty="0"/>
              <a:t>Functional Design (Aldi Application &amp; Chart)</a:t>
            </a:r>
          </a:p>
        </p:txBody>
      </p:sp>
      <p:sp>
        <p:nvSpPr>
          <p:cNvPr id="3" name="Content Placeholder 2">
            <a:extLst>
              <a:ext uri="{FF2B5EF4-FFF2-40B4-BE49-F238E27FC236}">
                <a16:creationId xmlns:a16="http://schemas.microsoft.com/office/drawing/2014/main" id="{72EBE6C3-52FD-25CF-7C97-BD8429628971}"/>
              </a:ext>
            </a:extLst>
          </p:cNvPr>
          <p:cNvSpPr>
            <a:spLocks noGrp="1"/>
          </p:cNvSpPr>
          <p:nvPr>
            <p:ph idx="1"/>
          </p:nvPr>
        </p:nvSpPr>
        <p:spPr/>
        <p:txBody>
          <a:bodyPr/>
          <a:lstStyle/>
          <a:p>
            <a:pPr marL="0" indent="0">
              <a:buNone/>
            </a:pPr>
            <a:r>
              <a:rPr lang="en-US" b="1" dirty="0"/>
              <a:t>Aldi Application:</a:t>
            </a:r>
          </a:p>
          <a:p>
            <a:endParaRPr lang="en-US" dirty="0"/>
          </a:p>
          <a:p>
            <a:r>
              <a:rPr lang="en-US" dirty="0"/>
              <a:t>Robust central management of operations, logistics, and procurement</a:t>
            </a:r>
          </a:p>
          <a:p>
            <a:r>
              <a:rPr lang="en-US" dirty="0"/>
              <a:t>Uniform procedures at every store</a:t>
            </a:r>
          </a:p>
          <a:p>
            <a:endParaRPr lang="en-US" dirty="0"/>
          </a:p>
          <a:p>
            <a:pPr marL="0" indent="0">
              <a:buNone/>
            </a:pPr>
            <a:r>
              <a:rPr lang="en-US" b="1" dirty="0"/>
              <a:t>Critical Perspective:</a:t>
            </a:r>
          </a:p>
          <a:p>
            <a:endParaRPr lang="en-US" dirty="0"/>
          </a:p>
          <a:p>
            <a:r>
              <a:rPr lang="en-US" dirty="0"/>
              <a:t>Extremely efficient in terms of cost</a:t>
            </a:r>
          </a:p>
          <a:p>
            <a:r>
              <a:rPr lang="en-US" dirty="0"/>
              <a:t>Decreases local responsiveness</a:t>
            </a:r>
          </a:p>
        </p:txBody>
      </p:sp>
      <p:pic>
        <p:nvPicPr>
          <p:cNvPr id="5" name="Picture 4">
            <a:extLst>
              <a:ext uri="{FF2B5EF4-FFF2-40B4-BE49-F238E27FC236}">
                <a16:creationId xmlns:a16="http://schemas.microsoft.com/office/drawing/2014/main" id="{6D0CFCFA-F214-37EE-0A70-A5D021122503}"/>
              </a:ext>
            </a:extLst>
          </p:cNvPr>
          <p:cNvPicPr>
            <a:picLocks noChangeAspect="1"/>
          </p:cNvPicPr>
          <p:nvPr/>
        </p:nvPicPr>
        <p:blipFill>
          <a:blip r:embed="rId3"/>
          <a:stretch>
            <a:fillRect/>
          </a:stretch>
        </p:blipFill>
        <p:spPr>
          <a:xfrm>
            <a:off x="6974010" y="3664159"/>
            <a:ext cx="5217990" cy="3193841"/>
          </a:xfrm>
          <a:prstGeom prst="rect">
            <a:avLst/>
          </a:prstGeom>
        </p:spPr>
      </p:pic>
    </p:spTree>
    <p:extLst>
      <p:ext uri="{BB962C8B-B14F-4D97-AF65-F5344CB8AC3E}">
        <p14:creationId xmlns:p14="http://schemas.microsoft.com/office/powerpoint/2010/main" val="232277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5"/>
                                        </p:tgtEl>
                                        <p:attrNameLst>
                                          <p:attrName>style.visibility</p:attrName>
                                        </p:attrNameLst>
                                      </p:cBhvr>
                                      <p:to>
                                        <p:strVal val="visible"/>
                                      </p:to>
                                    </p:set>
                                    <p:anim calcmode="lin" valueType="num">
                                      <p:cBhvr>
                                        <p:cTn id="56" dur="500" fill="hold"/>
                                        <p:tgtEl>
                                          <p:spTgt spid="5"/>
                                        </p:tgtEl>
                                        <p:attrNameLst>
                                          <p:attrName>ppt_w</p:attrName>
                                        </p:attrNameLst>
                                      </p:cBhvr>
                                      <p:tavLst>
                                        <p:tav tm="0">
                                          <p:val>
                                            <p:fltVal val="0"/>
                                          </p:val>
                                        </p:tav>
                                        <p:tav tm="100000">
                                          <p:val>
                                            <p:strVal val="#ppt_w"/>
                                          </p:val>
                                        </p:tav>
                                      </p:tavLst>
                                    </p:anim>
                                    <p:anim calcmode="lin" valueType="num">
                                      <p:cBhvr>
                                        <p:cTn id="57" dur="500" fill="hold"/>
                                        <p:tgtEl>
                                          <p:spTgt spid="5"/>
                                        </p:tgtEl>
                                        <p:attrNameLst>
                                          <p:attrName>ppt_h</p:attrName>
                                        </p:attrNameLst>
                                      </p:cBhvr>
                                      <p:tavLst>
                                        <p:tav tm="0">
                                          <p:val>
                                            <p:fltVal val="0"/>
                                          </p:val>
                                        </p:tav>
                                        <p:tav tm="100000">
                                          <p:val>
                                            <p:strVal val="#ppt_h"/>
                                          </p:val>
                                        </p:tav>
                                      </p:tavLst>
                                    </p:anim>
                                    <p:animEffect transition="in" filter="fade">
                                      <p:cBhvr>
                                        <p:cTn id="5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5B7EC-87E8-2189-01D4-4CFAE730B7AF}"/>
              </a:ext>
            </a:extLst>
          </p:cNvPr>
          <p:cNvSpPr>
            <a:spLocks noGrp="1"/>
          </p:cNvSpPr>
          <p:nvPr>
            <p:ph type="title"/>
          </p:nvPr>
        </p:nvSpPr>
        <p:spPr/>
        <p:txBody>
          <a:bodyPr/>
          <a:lstStyle/>
          <a:p>
            <a:r>
              <a:rPr lang="en-US" dirty="0"/>
              <a:t>Divisional Design (Overview)</a:t>
            </a:r>
          </a:p>
        </p:txBody>
      </p:sp>
      <p:sp>
        <p:nvSpPr>
          <p:cNvPr id="3" name="Content Placeholder 2">
            <a:extLst>
              <a:ext uri="{FF2B5EF4-FFF2-40B4-BE49-F238E27FC236}">
                <a16:creationId xmlns:a16="http://schemas.microsoft.com/office/drawing/2014/main" id="{86E9C6A0-9DEE-7670-12D0-925C26AA72F9}"/>
              </a:ext>
            </a:extLst>
          </p:cNvPr>
          <p:cNvSpPr>
            <a:spLocks noGrp="1"/>
          </p:cNvSpPr>
          <p:nvPr>
            <p:ph idx="1"/>
          </p:nvPr>
        </p:nvSpPr>
        <p:spPr/>
        <p:txBody>
          <a:bodyPr>
            <a:normAutofit fontScale="70000" lnSpcReduction="20000"/>
          </a:bodyPr>
          <a:lstStyle/>
          <a:p>
            <a:r>
              <a:rPr lang="en-US" dirty="0" err="1"/>
              <a:t>Organisation</a:t>
            </a:r>
            <a:r>
              <a:rPr lang="en-US" dirty="0"/>
              <a:t> according to geographical areas or market niches</a:t>
            </a:r>
          </a:p>
          <a:p>
            <a:r>
              <a:rPr lang="en-US" dirty="0"/>
              <a:t>Every division runs on its own.</a:t>
            </a:r>
          </a:p>
          <a:p>
            <a:endParaRPr lang="en-US" dirty="0"/>
          </a:p>
          <a:p>
            <a:pPr marL="0" indent="0">
              <a:buNone/>
            </a:pPr>
            <a:r>
              <a:rPr lang="en-US" b="1" dirty="0"/>
              <a:t>Advantages</a:t>
            </a:r>
            <a:endParaRPr lang="en-US" dirty="0"/>
          </a:p>
          <a:p>
            <a:endParaRPr lang="en-US" dirty="0"/>
          </a:p>
          <a:p>
            <a:r>
              <a:rPr lang="en-US" dirty="0"/>
              <a:t>Improves sensitivity to regional markets</a:t>
            </a:r>
          </a:p>
          <a:p>
            <a:r>
              <a:rPr lang="en-US" dirty="0"/>
              <a:t>Increases responsibility</a:t>
            </a:r>
          </a:p>
          <a:p>
            <a:r>
              <a:rPr lang="en-US" dirty="0"/>
              <a:t>Promotes growth</a:t>
            </a:r>
          </a:p>
          <a:p>
            <a:endParaRPr lang="en-US" dirty="0"/>
          </a:p>
          <a:p>
            <a:pPr marL="0" indent="0">
              <a:buNone/>
            </a:pPr>
            <a:r>
              <a:rPr lang="en-US" b="1" dirty="0"/>
              <a:t>Weaknesses</a:t>
            </a:r>
          </a:p>
          <a:p>
            <a:endParaRPr lang="en-US" dirty="0"/>
          </a:p>
          <a:p>
            <a:r>
              <a:rPr lang="en-US" dirty="0"/>
              <a:t>Duplication of resources</a:t>
            </a:r>
          </a:p>
          <a:p>
            <a:r>
              <a:rPr lang="en-US" dirty="0"/>
              <a:t>Higher operating expenses (Burns, 2020)</a:t>
            </a:r>
          </a:p>
        </p:txBody>
      </p:sp>
    </p:spTree>
    <p:extLst>
      <p:ext uri="{BB962C8B-B14F-4D97-AF65-F5344CB8AC3E}">
        <p14:creationId xmlns:p14="http://schemas.microsoft.com/office/powerpoint/2010/main" val="249163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p:cTn id="56"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8" dur="500"/>
                                        <p:tgtEl>
                                          <p:spTgt spid="3">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 calcmode="lin" valueType="num">
                                      <p:cBhvr>
                                        <p:cTn id="63"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65" dur="500"/>
                                        <p:tgtEl>
                                          <p:spTgt spid="3">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12" end="12"/>
                                            </p:txEl>
                                          </p:spTgt>
                                        </p:tgtEl>
                                        <p:attrNameLst>
                                          <p:attrName>style.visibility</p:attrName>
                                        </p:attrNameLst>
                                      </p:cBhvr>
                                      <p:to>
                                        <p:strVal val="visible"/>
                                      </p:to>
                                    </p:set>
                                    <p:anim calcmode="lin" valueType="num">
                                      <p:cBhvr>
                                        <p:cTn id="70"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7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DFDBE-0782-4B32-7F1A-F576B48ABC0D}"/>
              </a:ext>
            </a:extLst>
          </p:cNvPr>
          <p:cNvSpPr>
            <a:spLocks noGrp="1"/>
          </p:cNvSpPr>
          <p:nvPr>
            <p:ph type="title"/>
          </p:nvPr>
        </p:nvSpPr>
        <p:spPr/>
        <p:txBody>
          <a:bodyPr/>
          <a:lstStyle/>
          <a:p>
            <a:r>
              <a:rPr lang="en-US" dirty="0"/>
              <a:t>Divisional Design (Aldi Application &amp; Chart)</a:t>
            </a:r>
          </a:p>
        </p:txBody>
      </p:sp>
      <p:sp>
        <p:nvSpPr>
          <p:cNvPr id="3" name="Content Placeholder 2">
            <a:extLst>
              <a:ext uri="{FF2B5EF4-FFF2-40B4-BE49-F238E27FC236}">
                <a16:creationId xmlns:a16="http://schemas.microsoft.com/office/drawing/2014/main" id="{1021830A-B159-D00A-FD64-BB7A976A7DF6}"/>
              </a:ext>
            </a:extLst>
          </p:cNvPr>
          <p:cNvSpPr>
            <a:spLocks noGrp="1"/>
          </p:cNvSpPr>
          <p:nvPr>
            <p:ph idx="1"/>
          </p:nvPr>
        </p:nvSpPr>
        <p:spPr/>
        <p:txBody>
          <a:bodyPr/>
          <a:lstStyle/>
          <a:p>
            <a:pPr marL="0" indent="0">
              <a:buNone/>
            </a:pPr>
            <a:r>
              <a:rPr lang="en-US" b="1" dirty="0"/>
              <a:t>Aldi Application:</a:t>
            </a:r>
          </a:p>
          <a:p>
            <a:endParaRPr lang="en-US" dirty="0"/>
          </a:p>
          <a:p>
            <a:r>
              <a:rPr lang="en-US" dirty="0"/>
              <a:t>Separated into regional operational units (UK regions, for example).</a:t>
            </a:r>
          </a:p>
          <a:p>
            <a:r>
              <a:rPr lang="en-US" dirty="0"/>
              <a:t>Store performance is monitored by regional management.</a:t>
            </a:r>
          </a:p>
          <a:p>
            <a:endParaRPr lang="en-US" dirty="0"/>
          </a:p>
          <a:p>
            <a:pPr marL="0" indent="0">
              <a:buNone/>
            </a:pPr>
            <a:r>
              <a:rPr lang="en-US" b="1" dirty="0"/>
              <a:t>Critical Perspective:</a:t>
            </a:r>
          </a:p>
          <a:p>
            <a:endParaRPr lang="en-US" dirty="0"/>
          </a:p>
          <a:p>
            <a:r>
              <a:rPr lang="en-US" dirty="0"/>
              <a:t>Promotes regional effectiveness and oversight</a:t>
            </a:r>
          </a:p>
          <a:p>
            <a:r>
              <a:rPr lang="en-US" dirty="0"/>
              <a:t>Compared to rivals, it continues to have strong central control.</a:t>
            </a:r>
          </a:p>
        </p:txBody>
      </p:sp>
      <p:pic>
        <p:nvPicPr>
          <p:cNvPr id="5" name="Picture 4">
            <a:extLst>
              <a:ext uri="{FF2B5EF4-FFF2-40B4-BE49-F238E27FC236}">
                <a16:creationId xmlns:a16="http://schemas.microsoft.com/office/drawing/2014/main" id="{0FC23A46-55B2-0E4D-8860-20C4935BCD19}"/>
              </a:ext>
            </a:extLst>
          </p:cNvPr>
          <p:cNvPicPr>
            <a:picLocks noChangeAspect="1"/>
          </p:cNvPicPr>
          <p:nvPr/>
        </p:nvPicPr>
        <p:blipFill>
          <a:blip r:embed="rId3"/>
          <a:stretch>
            <a:fillRect/>
          </a:stretch>
        </p:blipFill>
        <p:spPr>
          <a:xfrm>
            <a:off x="7678438" y="4252404"/>
            <a:ext cx="4513562" cy="2594973"/>
          </a:xfrm>
          <a:prstGeom prst="rect">
            <a:avLst/>
          </a:prstGeom>
        </p:spPr>
      </p:pic>
    </p:spTree>
    <p:extLst>
      <p:ext uri="{BB962C8B-B14F-4D97-AF65-F5344CB8AC3E}">
        <p14:creationId xmlns:p14="http://schemas.microsoft.com/office/powerpoint/2010/main" val="249433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5"/>
                                        </p:tgtEl>
                                        <p:attrNameLst>
                                          <p:attrName>style.visibility</p:attrName>
                                        </p:attrNameLst>
                                      </p:cBhvr>
                                      <p:to>
                                        <p:strVal val="visible"/>
                                      </p:to>
                                    </p:set>
                                    <p:anim calcmode="lin" valueType="num">
                                      <p:cBhvr>
                                        <p:cTn id="56" dur="500" fill="hold"/>
                                        <p:tgtEl>
                                          <p:spTgt spid="5"/>
                                        </p:tgtEl>
                                        <p:attrNameLst>
                                          <p:attrName>ppt_w</p:attrName>
                                        </p:attrNameLst>
                                      </p:cBhvr>
                                      <p:tavLst>
                                        <p:tav tm="0">
                                          <p:val>
                                            <p:fltVal val="0"/>
                                          </p:val>
                                        </p:tav>
                                        <p:tav tm="100000">
                                          <p:val>
                                            <p:strVal val="#ppt_w"/>
                                          </p:val>
                                        </p:tav>
                                      </p:tavLst>
                                    </p:anim>
                                    <p:anim calcmode="lin" valueType="num">
                                      <p:cBhvr>
                                        <p:cTn id="57" dur="500" fill="hold"/>
                                        <p:tgtEl>
                                          <p:spTgt spid="5"/>
                                        </p:tgtEl>
                                        <p:attrNameLst>
                                          <p:attrName>ppt_h</p:attrName>
                                        </p:attrNameLst>
                                      </p:cBhvr>
                                      <p:tavLst>
                                        <p:tav tm="0">
                                          <p:val>
                                            <p:fltVal val="0"/>
                                          </p:val>
                                        </p:tav>
                                        <p:tav tm="100000">
                                          <p:val>
                                            <p:strVal val="#ppt_h"/>
                                          </p:val>
                                        </p:tav>
                                      </p:tavLst>
                                    </p:anim>
                                    <p:animEffect transition="in" filter="fade">
                                      <p:cBhvr>
                                        <p:cTn id="5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594EC-7B29-C401-B02B-8D269AE1E078}"/>
              </a:ext>
            </a:extLst>
          </p:cNvPr>
          <p:cNvSpPr>
            <a:spLocks noGrp="1"/>
          </p:cNvSpPr>
          <p:nvPr>
            <p:ph type="title"/>
          </p:nvPr>
        </p:nvSpPr>
        <p:spPr/>
        <p:txBody>
          <a:bodyPr/>
          <a:lstStyle/>
          <a:p>
            <a:r>
              <a:rPr lang="en-US" dirty="0"/>
              <a:t>Matrix Design (Overview)</a:t>
            </a:r>
          </a:p>
        </p:txBody>
      </p:sp>
      <p:sp>
        <p:nvSpPr>
          <p:cNvPr id="3" name="Content Placeholder 2">
            <a:extLst>
              <a:ext uri="{FF2B5EF4-FFF2-40B4-BE49-F238E27FC236}">
                <a16:creationId xmlns:a16="http://schemas.microsoft.com/office/drawing/2014/main" id="{4C74863B-20B1-BC71-7762-37B635A8EB5E}"/>
              </a:ext>
            </a:extLst>
          </p:cNvPr>
          <p:cNvSpPr>
            <a:spLocks noGrp="1"/>
          </p:cNvSpPr>
          <p:nvPr>
            <p:ph idx="1"/>
          </p:nvPr>
        </p:nvSpPr>
        <p:spPr/>
        <p:txBody>
          <a:bodyPr>
            <a:normAutofit fontScale="85000" lnSpcReduction="20000"/>
          </a:bodyPr>
          <a:lstStyle/>
          <a:p>
            <a:r>
              <a:rPr lang="en-US" dirty="0"/>
              <a:t>Integrates divisional and functional methods</a:t>
            </a:r>
          </a:p>
          <a:p>
            <a:r>
              <a:rPr lang="en-US" dirty="0"/>
              <a:t>Two-way reporting lines</a:t>
            </a:r>
          </a:p>
          <a:p>
            <a:endParaRPr lang="en-US" dirty="0"/>
          </a:p>
          <a:p>
            <a:pPr marL="0" indent="0">
              <a:buNone/>
            </a:pPr>
            <a:r>
              <a:rPr lang="en-US" b="1" dirty="0"/>
              <a:t>Advantages</a:t>
            </a:r>
          </a:p>
          <a:p>
            <a:endParaRPr lang="en-US" dirty="0"/>
          </a:p>
          <a:p>
            <a:r>
              <a:rPr lang="en-US" dirty="0"/>
              <a:t>Promotes departmental cooperation</a:t>
            </a:r>
          </a:p>
          <a:p>
            <a:r>
              <a:rPr lang="en-US" dirty="0"/>
              <a:t>Encourages creativity and problem-solving</a:t>
            </a:r>
          </a:p>
          <a:p>
            <a:r>
              <a:rPr lang="en-US" dirty="0"/>
              <a:t>Adaptable distribution of resources</a:t>
            </a:r>
          </a:p>
          <a:p>
            <a:endParaRPr lang="en-US" dirty="0"/>
          </a:p>
          <a:p>
            <a:pPr marL="0" indent="0">
              <a:buNone/>
            </a:pPr>
            <a:r>
              <a:rPr lang="en-US" b="1" dirty="0"/>
              <a:t>Weaknesses</a:t>
            </a:r>
          </a:p>
          <a:p>
            <a:endParaRPr lang="en-US" dirty="0"/>
          </a:p>
          <a:p>
            <a:r>
              <a:rPr lang="en-US" dirty="0"/>
              <a:t>Complex communication channels and role uncertainty (Mullins, 2021).</a:t>
            </a:r>
          </a:p>
        </p:txBody>
      </p:sp>
    </p:spTree>
    <p:extLst>
      <p:ext uri="{BB962C8B-B14F-4D97-AF65-F5344CB8AC3E}">
        <p14:creationId xmlns:p14="http://schemas.microsoft.com/office/powerpoint/2010/main" val="501302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7E766-A81C-9F72-ECBC-C52F31147EF2}"/>
              </a:ext>
            </a:extLst>
          </p:cNvPr>
          <p:cNvSpPr>
            <a:spLocks noGrp="1"/>
          </p:cNvSpPr>
          <p:nvPr>
            <p:ph type="title"/>
          </p:nvPr>
        </p:nvSpPr>
        <p:spPr/>
        <p:txBody>
          <a:bodyPr/>
          <a:lstStyle/>
          <a:p>
            <a:r>
              <a:rPr lang="en-US" dirty="0"/>
              <a:t>MATRIX Design (Aldi Application &amp; Chart)</a:t>
            </a:r>
          </a:p>
        </p:txBody>
      </p:sp>
      <p:sp>
        <p:nvSpPr>
          <p:cNvPr id="3" name="Content Placeholder 2">
            <a:extLst>
              <a:ext uri="{FF2B5EF4-FFF2-40B4-BE49-F238E27FC236}">
                <a16:creationId xmlns:a16="http://schemas.microsoft.com/office/drawing/2014/main" id="{3E955689-9DAE-97F8-D4A6-AC017585C75E}"/>
              </a:ext>
            </a:extLst>
          </p:cNvPr>
          <p:cNvSpPr>
            <a:spLocks noGrp="1"/>
          </p:cNvSpPr>
          <p:nvPr>
            <p:ph idx="1"/>
          </p:nvPr>
        </p:nvSpPr>
        <p:spPr>
          <a:xfrm>
            <a:off x="581193" y="1869778"/>
            <a:ext cx="11029615" cy="3678303"/>
          </a:xfrm>
        </p:spPr>
        <p:txBody>
          <a:bodyPr>
            <a:normAutofit/>
          </a:bodyPr>
          <a:lstStyle/>
          <a:p>
            <a:pPr marL="0" indent="0">
              <a:lnSpc>
                <a:spcPct val="110000"/>
              </a:lnSpc>
              <a:buNone/>
            </a:pPr>
            <a:r>
              <a:rPr lang="en-US" sz="1200" b="1" dirty="0"/>
              <a:t>Aldi Application:</a:t>
            </a:r>
          </a:p>
          <a:p>
            <a:pPr>
              <a:lnSpc>
                <a:spcPct val="110000"/>
              </a:lnSpc>
            </a:pPr>
            <a:endParaRPr lang="en-US" sz="1200" dirty="0"/>
          </a:p>
          <a:p>
            <a:pPr>
              <a:lnSpc>
                <a:spcPct val="110000"/>
              </a:lnSpc>
            </a:pPr>
            <a:r>
              <a:rPr lang="en-US" sz="1200" dirty="0"/>
              <a:t>Limited </a:t>
            </a:r>
            <a:r>
              <a:rPr lang="en-US" sz="1200" dirty="0" err="1"/>
              <a:t>utilisation</a:t>
            </a:r>
            <a:r>
              <a:rPr lang="en-US" sz="1200" dirty="0"/>
              <a:t> as a result of the strategy's simplicity</a:t>
            </a:r>
          </a:p>
          <a:p>
            <a:pPr>
              <a:lnSpc>
                <a:spcPct val="110000"/>
              </a:lnSpc>
            </a:pPr>
            <a:r>
              <a:rPr lang="en-US" sz="1200" dirty="0"/>
              <a:t>Used in project-based tasks (such as supply chain enhancements)</a:t>
            </a:r>
          </a:p>
          <a:p>
            <a:pPr>
              <a:lnSpc>
                <a:spcPct val="110000"/>
              </a:lnSpc>
            </a:pPr>
            <a:endParaRPr lang="en-US" sz="1200" dirty="0"/>
          </a:p>
          <a:p>
            <a:pPr marL="0" indent="0">
              <a:lnSpc>
                <a:spcPct val="110000"/>
              </a:lnSpc>
              <a:buNone/>
            </a:pPr>
            <a:r>
              <a:rPr lang="en-US" sz="1200" b="1" dirty="0"/>
              <a:t>Critical Perspective:</a:t>
            </a:r>
          </a:p>
          <a:p>
            <a:pPr>
              <a:lnSpc>
                <a:spcPct val="110000"/>
              </a:lnSpc>
            </a:pPr>
            <a:r>
              <a:rPr lang="en-US" sz="1200" dirty="0"/>
              <a:t>Dual authority conflict: Reporting to both functional and project/brand managers is made possible by the matrix structure, which frequently results in unclear priorities and weakened responsibility. Decision-making may be slowed down and internal conflict may result</a:t>
            </a:r>
          </a:p>
          <a:p>
            <a:pPr>
              <a:lnSpc>
                <a:spcPct val="110000"/>
              </a:lnSpc>
            </a:pPr>
            <a:r>
              <a:rPr lang="en-US" sz="1200" dirty="0"/>
              <a:t>High coordination costs: Although intended to enhance cross-functional cooperation, it greatly raises the time and effort needed for departmental coordination, meetings, and communication</a:t>
            </a:r>
          </a:p>
        </p:txBody>
      </p:sp>
      <p:pic>
        <p:nvPicPr>
          <p:cNvPr id="5" name="Picture 4">
            <a:extLst>
              <a:ext uri="{FF2B5EF4-FFF2-40B4-BE49-F238E27FC236}">
                <a16:creationId xmlns:a16="http://schemas.microsoft.com/office/drawing/2014/main" id="{3C155F79-D3CF-BC8E-5F1C-02D656AD8A94}"/>
              </a:ext>
            </a:extLst>
          </p:cNvPr>
          <p:cNvPicPr>
            <a:picLocks noChangeAspect="1"/>
          </p:cNvPicPr>
          <p:nvPr/>
        </p:nvPicPr>
        <p:blipFill>
          <a:blip r:embed="rId3"/>
          <a:stretch>
            <a:fillRect/>
          </a:stretch>
        </p:blipFill>
        <p:spPr>
          <a:xfrm>
            <a:off x="7457197" y="1816986"/>
            <a:ext cx="3157538" cy="2228850"/>
          </a:xfrm>
          <a:prstGeom prst="rect">
            <a:avLst/>
          </a:prstGeom>
        </p:spPr>
      </p:pic>
    </p:spTree>
    <p:extLst>
      <p:ext uri="{BB962C8B-B14F-4D97-AF65-F5344CB8AC3E}">
        <p14:creationId xmlns:p14="http://schemas.microsoft.com/office/powerpoint/2010/main" val="3917509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5"/>
                                        </p:tgtEl>
                                        <p:attrNameLst>
                                          <p:attrName>style.visibility</p:attrName>
                                        </p:attrNameLst>
                                      </p:cBhvr>
                                      <p:to>
                                        <p:strVal val="visible"/>
                                      </p:to>
                                    </p:set>
                                    <p:anim calcmode="lin" valueType="num">
                                      <p:cBhvr>
                                        <p:cTn id="56" dur="500" fill="hold"/>
                                        <p:tgtEl>
                                          <p:spTgt spid="5"/>
                                        </p:tgtEl>
                                        <p:attrNameLst>
                                          <p:attrName>ppt_w</p:attrName>
                                        </p:attrNameLst>
                                      </p:cBhvr>
                                      <p:tavLst>
                                        <p:tav tm="0">
                                          <p:val>
                                            <p:fltVal val="0"/>
                                          </p:val>
                                        </p:tav>
                                        <p:tav tm="100000">
                                          <p:val>
                                            <p:strVal val="#ppt_w"/>
                                          </p:val>
                                        </p:tav>
                                      </p:tavLst>
                                    </p:anim>
                                    <p:anim calcmode="lin" valueType="num">
                                      <p:cBhvr>
                                        <p:cTn id="57" dur="500" fill="hold"/>
                                        <p:tgtEl>
                                          <p:spTgt spid="5"/>
                                        </p:tgtEl>
                                        <p:attrNameLst>
                                          <p:attrName>ppt_h</p:attrName>
                                        </p:attrNameLst>
                                      </p:cBhvr>
                                      <p:tavLst>
                                        <p:tav tm="0">
                                          <p:val>
                                            <p:fltVal val="0"/>
                                          </p:val>
                                        </p:tav>
                                        <p:tav tm="100000">
                                          <p:val>
                                            <p:strVal val="#ppt_h"/>
                                          </p:val>
                                        </p:tav>
                                      </p:tavLst>
                                    </p:anim>
                                    <p:animEffect transition="in" filter="fade">
                                      <p:cBhvr>
                                        <p:cTn id="5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19500-D14A-298E-203D-5A6C28CAC9B0}"/>
              </a:ext>
            </a:extLst>
          </p:cNvPr>
          <p:cNvSpPr>
            <a:spLocks noGrp="1"/>
          </p:cNvSpPr>
          <p:nvPr>
            <p:ph type="title"/>
          </p:nvPr>
        </p:nvSpPr>
        <p:spPr/>
        <p:txBody>
          <a:bodyPr/>
          <a:lstStyle/>
          <a:p>
            <a:r>
              <a:rPr lang="en-US" dirty="0"/>
              <a:t>Critical Comparison</a:t>
            </a:r>
          </a:p>
        </p:txBody>
      </p:sp>
      <p:sp>
        <p:nvSpPr>
          <p:cNvPr id="3" name="Content Placeholder 2">
            <a:extLst>
              <a:ext uri="{FF2B5EF4-FFF2-40B4-BE49-F238E27FC236}">
                <a16:creationId xmlns:a16="http://schemas.microsoft.com/office/drawing/2014/main" id="{FEFC138B-B651-3F9C-F869-E77A106CD1F4}"/>
              </a:ext>
            </a:extLst>
          </p:cNvPr>
          <p:cNvSpPr>
            <a:spLocks noGrp="1"/>
          </p:cNvSpPr>
          <p:nvPr>
            <p:ph idx="1"/>
          </p:nvPr>
        </p:nvSpPr>
        <p:spPr/>
        <p:txBody>
          <a:bodyPr/>
          <a:lstStyle/>
          <a:p>
            <a:r>
              <a:rPr lang="en-US" dirty="0"/>
              <a:t>Aldi's cost leadership approach is supported by functional structure, although flexibility is constrained.</a:t>
            </a:r>
          </a:p>
          <a:p>
            <a:r>
              <a:rPr lang="en-US" dirty="0"/>
              <a:t>Divisional structure raises expenses but enhances regional control.</a:t>
            </a:r>
          </a:p>
          <a:p>
            <a:r>
              <a:rPr lang="en-US" dirty="0"/>
              <a:t>Although it goes against Aldi's simple approach, matrix structures improve teamwork.</a:t>
            </a:r>
          </a:p>
          <a:p>
            <a:endParaRPr lang="en-US" dirty="0"/>
          </a:p>
          <a:p>
            <a:pPr marL="0" indent="0">
              <a:buNone/>
            </a:pPr>
            <a:r>
              <a:rPr lang="en-US" b="1" dirty="0"/>
              <a:t>Key Assessment:</a:t>
            </a:r>
          </a:p>
          <a:p>
            <a:endParaRPr lang="en-US" dirty="0"/>
          </a:p>
          <a:p>
            <a:r>
              <a:rPr lang="en-US" dirty="0"/>
              <a:t>Efficiency is more important to Aldi than intricacy.</a:t>
            </a:r>
          </a:p>
          <a:p>
            <a:r>
              <a:rPr lang="en-US" dirty="0"/>
              <a:t>Compared to rivals, the hybrid technique is modest.</a:t>
            </a:r>
          </a:p>
          <a:p>
            <a:r>
              <a:rPr lang="en-US" dirty="0"/>
              <a:t>Its lean operating approach is in line with its structure (Slack and Brandon-Jones, 2023).</a:t>
            </a:r>
          </a:p>
        </p:txBody>
      </p:sp>
    </p:spTree>
    <p:extLst>
      <p:ext uri="{BB962C8B-B14F-4D97-AF65-F5344CB8AC3E}">
        <p14:creationId xmlns:p14="http://schemas.microsoft.com/office/powerpoint/2010/main" val="357811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p:cTn id="56"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EBD9-D4CC-972D-5543-BF63AB0FDB6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D385A7E-8899-855D-AAD0-1C183BF8760F}"/>
              </a:ext>
            </a:extLst>
          </p:cNvPr>
          <p:cNvSpPr>
            <a:spLocks noGrp="1"/>
          </p:cNvSpPr>
          <p:nvPr>
            <p:ph idx="1"/>
          </p:nvPr>
        </p:nvSpPr>
        <p:spPr/>
        <p:txBody>
          <a:bodyPr/>
          <a:lstStyle/>
          <a:p>
            <a:r>
              <a:rPr lang="en-US" dirty="0"/>
              <a:t>Efficiency and competitiveness are significantly influenced by </a:t>
            </a:r>
            <a:r>
              <a:rPr lang="en-US" dirty="0" err="1"/>
              <a:t>organisational</a:t>
            </a:r>
            <a:r>
              <a:rPr lang="en-US" dirty="0"/>
              <a:t> structure.</a:t>
            </a:r>
          </a:p>
          <a:p>
            <a:r>
              <a:rPr lang="en-US" dirty="0"/>
              <a:t>Different strategic advantages are provided by divisional, matrix, and functional </a:t>
            </a:r>
            <a:r>
              <a:rPr lang="en-US" dirty="0" err="1"/>
              <a:t>organisations</a:t>
            </a:r>
            <a:r>
              <a:rPr lang="en-US" dirty="0"/>
              <a:t>.</a:t>
            </a:r>
          </a:p>
          <a:p>
            <a:r>
              <a:rPr lang="en-US" dirty="0"/>
              <a:t>Aldi's emphasis on cost leadership and operational simplicity is reflected in its </a:t>
            </a:r>
            <a:r>
              <a:rPr lang="en-US" dirty="0" err="1"/>
              <a:t>organisational</a:t>
            </a:r>
            <a:r>
              <a:rPr lang="en-US" dirty="0"/>
              <a:t> structure.</a:t>
            </a:r>
          </a:p>
          <a:p>
            <a:r>
              <a:rPr lang="en-US" dirty="0"/>
              <a:t>Aldi maintains a competitive edge in the retail industry thanks to a well-aligned organization.</a:t>
            </a:r>
          </a:p>
        </p:txBody>
      </p:sp>
    </p:spTree>
    <p:extLst>
      <p:ext uri="{BB962C8B-B14F-4D97-AF65-F5344CB8AC3E}">
        <p14:creationId xmlns:p14="http://schemas.microsoft.com/office/powerpoint/2010/main" val="240969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C2E4A-F3BE-D839-93B9-4846D5DC70D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9274F27-EC8B-2054-F8B5-C68488CA3160}"/>
              </a:ext>
            </a:extLst>
          </p:cNvPr>
          <p:cNvSpPr>
            <a:spLocks noGrp="1"/>
          </p:cNvSpPr>
          <p:nvPr>
            <p:ph idx="1"/>
          </p:nvPr>
        </p:nvSpPr>
        <p:spPr/>
        <p:txBody>
          <a:bodyPr/>
          <a:lstStyle/>
          <a:p>
            <a:r>
              <a:rPr lang="en-US" dirty="0"/>
              <a:t>Burns, T. (2020) The Management of Innovation. Oxford: Oxford University Press.</a:t>
            </a:r>
          </a:p>
          <a:p>
            <a:r>
              <a:rPr lang="en-US" dirty="0"/>
              <a:t>Griffin, R.W. (2022) Fundamentals of Management. 10th </a:t>
            </a:r>
            <a:r>
              <a:rPr lang="en-US" dirty="0" err="1"/>
              <a:t>edn</a:t>
            </a:r>
            <a:r>
              <a:rPr lang="en-US" dirty="0"/>
              <a:t>. Boston: Cengage Learning.</a:t>
            </a:r>
          </a:p>
          <a:p>
            <a:r>
              <a:rPr lang="en-US" dirty="0"/>
              <a:t>Mullins, L.J. (2021) Management and </a:t>
            </a:r>
            <a:r>
              <a:rPr lang="en-US" dirty="0" err="1"/>
              <a:t>Organisational</a:t>
            </a:r>
            <a:r>
              <a:rPr lang="en-US" dirty="0"/>
              <a:t> </a:t>
            </a:r>
            <a:r>
              <a:rPr lang="en-US" dirty="0" err="1"/>
              <a:t>Behaviour</a:t>
            </a:r>
            <a:r>
              <a:rPr lang="en-US" dirty="0"/>
              <a:t>. 13th </a:t>
            </a:r>
            <a:r>
              <a:rPr lang="en-US" dirty="0" err="1"/>
              <a:t>edn</a:t>
            </a:r>
            <a:r>
              <a:rPr lang="en-US" dirty="0"/>
              <a:t>. Harlow: Pearson.</a:t>
            </a:r>
          </a:p>
          <a:p>
            <a:r>
              <a:rPr lang="en-US" dirty="0"/>
              <a:t>Slack, N. and Brandon-Jones, A. (2023) Operations Management. 11th </a:t>
            </a:r>
            <a:r>
              <a:rPr lang="en-US" dirty="0" err="1"/>
              <a:t>edn</a:t>
            </a:r>
            <a:r>
              <a:rPr lang="en-US" dirty="0"/>
              <a:t>. Harlow: Pearson.</a:t>
            </a:r>
          </a:p>
          <a:p>
            <a:r>
              <a:rPr lang="en-US" dirty="0"/>
              <a:t>Aldi (2024) Corporate Information. Available at: https://www.aldi.co.uk</a:t>
            </a:r>
          </a:p>
        </p:txBody>
      </p:sp>
    </p:spTree>
    <p:extLst>
      <p:ext uri="{BB962C8B-B14F-4D97-AF65-F5344CB8AC3E}">
        <p14:creationId xmlns:p14="http://schemas.microsoft.com/office/powerpoint/2010/main" val="2739843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282D-14DD-8A85-BA53-08249162A412}"/>
              </a:ext>
            </a:extLst>
          </p:cNvPr>
          <p:cNvSpPr>
            <a:spLocks noGrp="1"/>
          </p:cNvSpPr>
          <p:nvPr>
            <p:ph type="title"/>
          </p:nvPr>
        </p:nvSpPr>
        <p:spPr>
          <a:xfrm>
            <a:off x="581192" y="730920"/>
            <a:ext cx="11029616" cy="1013800"/>
          </a:xfrm>
        </p:spPr>
        <p:txBody>
          <a:bodyPr/>
          <a:lstStyle/>
          <a:p>
            <a:pPr algn="ctr"/>
            <a:r>
              <a:rPr lang="en-US" dirty="0"/>
              <a:t>Q&amp;A</a:t>
            </a:r>
          </a:p>
        </p:txBody>
      </p:sp>
    </p:spTree>
    <p:extLst>
      <p:ext uri="{BB962C8B-B14F-4D97-AF65-F5344CB8AC3E}">
        <p14:creationId xmlns:p14="http://schemas.microsoft.com/office/powerpoint/2010/main" val="2743416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48</TotalTime>
  <Words>1325</Words>
  <Application>Microsoft Office PowerPoint</Application>
  <PresentationFormat>Widescreen</PresentationFormat>
  <Paragraphs>150</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 Black</vt:lpstr>
      <vt:lpstr>Calibri</vt:lpstr>
      <vt:lpstr>Gill Sans MT</vt:lpstr>
      <vt:lpstr>Wingdings 2</vt:lpstr>
      <vt:lpstr>Dividend</vt:lpstr>
      <vt:lpstr>Designing Organisational Structures in Retail: An Analysis of Aldi</vt:lpstr>
      <vt:lpstr>Presentation Overview</vt:lpstr>
      <vt:lpstr>Concept &amp; Strategic Importance</vt:lpstr>
      <vt:lpstr>Functional Design (Overview)</vt:lpstr>
      <vt:lpstr>Functional Design (Aldi Application &amp; Chart)</vt:lpstr>
      <vt:lpstr>Divisional Design (Overview)</vt:lpstr>
      <vt:lpstr>Divisional Design (Aldi Application &amp; Chart)</vt:lpstr>
      <vt:lpstr>Matrix Design (Overview)</vt:lpstr>
      <vt:lpstr>MATRIX Design (Aldi Application &amp; Chart)</vt:lpstr>
      <vt:lpstr>Critical Comparison</vt:lpstr>
      <vt:lpstr>Conclusion</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Organisational Structures in Retail: An Analysis of Aldi</dc:title>
  <dc:creator>klm</dc:creator>
  <cp:lastModifiedBy>klm</cp:lastModifiedBy>
  <cp:revision>1</cp:revision>
  <dcterms:created xsi:type="dcterms:W3CDTF">2026-04-10T08:48:44Z</dcterms:created>
  <dcterms:modified xsi:type="dcterms:W3CDTF">2026-04-10T09:37:08Z</dcterms:modified>
</cp:coreProperties>
</file>