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6" r:id="rId2"/>
  </p:sldMasterIdLst>
  <p:notesMasterIdLst>
    <p:notesMasterId r:id="rId36"/>
  </p:notesMasterIdLst>
  <p:sldIdLst>
    <p:sldId id="256" r:id="rId3"/>
    <p:sldId id="257" r:id="rId4"/>
    <p:sldId id="260" r:id="rId5"/>
    <p:sldId id="619" r:id="rId6"/>
    <p:sldId id="285" r:id="rId7"/>
    <p:sldId id="635" r:id="rId8"/>
    <p:sldId id="263" r:id="rId9"/>
    <p:sldId id="267" r:id="rId10"/>
    <p:sldId id="269" r:id="rId11"/>
    <p:sldId id="270" r:id="rId12"/>
    <p:sldId id="271" r:id="rId13"/>
    <p:sldId id="644" r:id="rId14"/>
    <p:sldId id="639" r:id="rId15"/>
    <p:sldId id="273" r:id="rId16"/>
    <p:sldId id="274" r:id="rId17"/>
    <p:sldId id="275" r:id="rId18"/>
    <p:sldId id="276" r:id="rId19"/>
    <p:sldId id="277" r:id="rId20"/>
    <p:sldId id="278" r:id="rId21"/>
    <p:sldId id="281" r:id="rId22"/>
    <p:sldId id="292" r:id="rId23"/>
    <p:sldId id="279" r:id="rId24"/>
    <p:sldId id="282" r:id="rId25"/>
    <p:sldId id="280" r:id="rId26"/>
    <p:sldId id="286" r:id="rId27"/>
    <p:sldId id="293" r:id="rId28"/>
    <p:sldId id="294" r:id="rId29"/>
    <p:sldId id="295" r:id="rId30"/>
    <p:sldId id="636" r:id="rId31"/>
    <p:sldId id="289" r:id="rId32"/>
    <p:sldId id="290" r:id="rId33"/>
    <p:sldId id="291" r:id="rId34"/>
    <p:sldId id="638" r:id="rId35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9" autoAdjust="0"/>
    <p:restoredTop sz="94636"/>
  </p:normalViewPr>
  <p:slideViewPr>
    <p:cSldViewPr>
      <p:cViewPr varScale="1">
        <p:scale>
          <a:sx n="105" d="100"/>
          <a:sy n="105" d="100"/>
        </p:scale>
        <p:origin x="1080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4A794-2FC4-40D3-8B80-0FBD8EECD826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C77761-7DA9-4814-AC92-26F0030FB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259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C77761-7DA9-4814-AC92-26F0030FBB4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426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94838" y="483234"/>
            <a:ext cx="4354322" cy="6965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221F1F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900" b="0" i="0">
                <a:solidFill>
                  <a:srgbClr val="221F1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221F1F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9/26/2026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221F1F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9/26/2026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9/26/2026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4022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6214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7179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0359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6280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1000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14484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08239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45718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4955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69092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814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3999" cy="685799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99794" y="15697"/>
            <a:ext cx="6745605" cy="1123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221F1F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58267" y="1031239"/>
            <a:ext cx="8547100" cy="4643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00" b="0" i="0">
                <a:solidFill>
                  <a:srgbClr val="221F1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26/09/2026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8268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StudentService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reader.action?docID=3030241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" TargetMode="External"/><Relationship Id="rId2" Type="http://schemas.openxmlformats.org/officeDocument/2006/relationships/hyperlink" Target="https://www.gov.uk/government/organisations/department-of-health-and-social-car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qc.org.uk/" TargetMode="External"/><Relationship Id="rId4" Type="http://schemas.openxmlformats.org/officeDocument/2006/relationships/hyperlink" Target="https://www.nhs.uk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0pnEMBgEG24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Rb6smSWpkig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BBC%20(2023)%20Labour%20Reforms%20&#8211;%20The%20Welfare%20state%201945%20&#8211;%201951.%20Available%20at:%20The%20election%20-%20Labour%20Reforms%20-%20The%20Welfare%20State%201945-1951%20-%20National%205%20History%20Revision%20-%20BBC%20Bitesize%20(Accessed:%20June%202023)." TargetMode="External"/><Relationship Id="rId2" Type="http://schemas.openxmlformats.org/officeDocument/2006/relationships/hyperlink" Target="BBC%20(2023)%20Social%20impact%20of%20the%20second%20WWII%20in%20Britain.%20Available%20at:%20The%20Beveridge%20Report%20-%20Social%20Impact%20of%20WWII%20in%20Britain%20-%20National%205%20History%20Revision%20-%20BBC%20Bitesize%20(Accessed:%20June%202023).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arliament.uk/about/living-heritage/transformingsociety/livinglearning/coll-9-health1/coll-9-health/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0"/>
            <a:ext cx="9143999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59342" y="1143000"/>
            <a:ext cx="4425315" cy="1489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3384" marR="405765" algn="ctr">
              <a:lnSpc>
                <a:spcPct val="100000"/>
              </a:lnSpc>
              <a:spcBef>
                <a:spcPts val="105"/>
              </a:spcBef>
            </a:pPr>
            <a:r>
              <a:rPr sz="3200" spc="60" dirty="0">
                <a:solidFill>
                  <a:srgbClr val="FFFFFF"/>
                </a:solidFill>
                <a:latin typeface="Arial"/>
                <a:cs typeface="Arial"/>
              </a:rPr>
              <a:t>Module</a:t>
            </a:r>
            <a:r>
              <a:rPr sz="32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LCHS4003  Introduction</a:t>
            </a:r>
            <a:r>
              <a:rPr sz="32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endParaRPr sz="32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Health and Social</a:t>
            </a:r>
            <a:r>
              <a:rPr sz="32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657600" y="3352800"/>
            <a:ext cx="1158240" cy="406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500" b="1" spc="-180" dirty="0">
                <a:solidFill>
                  <a:srgbClr val="FFFFCC"/>
                </a:solidFill>
                <a:latin typeface="Arial"/>
                <a:cs typeface="Arial"/>
              </a:rPr>
              <a:t>WEEK</a:t>
            </a:r>
            <a:r>
              <a:rPr sz="2500" b="1" spc="-90" dirty="0">
                <a:solidFill>
                  <a:srgbClr val="FFFFCC"/>
                </a:solidFill>
                <a:latin typeface="Arial"/>
                <a:cs typeface="Arial"/>
              </a:rPr>
              <a:t> </a:t>
            </a:r>
            <a:r>
              <a:rPr sz="2500" b="1" spc="45" dirty="0">
                <a:solidFill>
                  <a:srgbClr val="FFFFCC"/>
                </a:solidFill>
                <a:latin typeface="Arial"/>
                <a:cs typeface="Arial"/>
              </a:rPr>
              <a:t>1</a:t>
            </a:r>
            <a:endParaRPr sz="25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3999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87929" y="697814"/>
            <a:ext cx="417004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85" dirty="0">
                <a:solidFill>
                  <a:srgbClr val="FFFF00"/>
                </a:solidFill>
                <a:latin typeface="Verdana"/>
                <a:cs typeface="Verdana"/>
              </a:rPr>
              <a:t>WELCOME</a:t>
            </a:r>
            <a:endParaRPr sz="6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5173" y="40081"/>
            <a:ext cx="407479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130" dirty="0">
                <a:solidFill>
                  <a:srgbClr val="000000"/>
                </a:solidFill>
                <a:latin typeface="Arial"/>
                <a:cs typeface="Arial"/>
              </a:rPr>
              <a:t>Today </a:t>
            </a:r>
            <a:r>
              <a:rPr sz="4400" dirty="0">
                <a:solidFill>
                  <a:srgbClr val="000000"/>
                </a:solidFill>
                <a:latin typeface="Arial"/>
                <a:cs typeface="Arial"/>
              </a:rPr>
              <a:t>we</a:t>
            </a:r>
            <a:r>
              <a:rPr sz="4400" spc="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spc="-50" dirty="0">
                <a:solidFill>
                  <a:srgbClr val="000000"/>
                </a:solidFill>
                <a:latin typeface="Arial"/>
                <a:cs typeface="Arial"/>
              </a:rPr>
              <a:t>will…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6060" y="1143000"/>
            <a:ext cx="8691880" cy="407868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0070C0"/>
                </a:solidFill>
                <a:latin typeface="Arial"/>
                <a:cs typeface="Arial"/>
              </a:rPr>
              <a:t>The session will include the following items:-</a:t>
            </a:r>
            <a:endParaRPr lang="en-GB" sz="2400" b="1" spc="-5" dirty="0">
              <a:solidFill>
                <a:srgbClr val="0070C0"/>
              </a:solidFill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endParaRPr sz="2400" spc="-5" dirty="0">
              <a:latin typeface="Arial"/>
              <a:cs typeface="Arial"/>
            </a:endParaRPr>
          </a:p>
          <a:p>
            <a:pPr marL="354965" marR="5080" indent="-342900">
              <a:lnSpc>
                <a:spcPct val="8000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Arial"/>
                <a:cs typeface="Arial"/>
              </a:rPr>
              <a:t>To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introduce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the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module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contents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and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setting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the  context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 for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the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teaching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sessions</a:t>
            </a:r>
            <a:r>
              <a:rPr lang="en-GB" sz="2400" spc="-5" dirty="0">
                <a:latin typeface="Arial"/>
                <a:cs typeface="Arial"/>
              </a:rPr>
              <a:t>.</a:t>
            </a:r>
            <a:endParaRPr sz="2400" spc="-5" dirty="0">
              <a:latin typeface="Arial"/>
              <a:cs typeface="Arial"/>
            </a:endParaRPr>
          </a:p>
          <a:p>
            <a:pPr marL="354965" marR="461009" indent="-342900">
              <a:lnSpc>
                <a:spcPct val="8000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Arial"/>
                <a:cs typeface="Arial"/>
              </a:rPr>
              <a:t>To</a:t>
            </a:r>
            <a:r>
              <a:rPr lang="en-GB" sz="2400" spc="-5" dirty="0">
                <a:latin typeface="Arial"/>
                <a:cs typeface="Arial"/>
              </a:rPr>
              <a:t>  </a:t>
            </a:r>
            <a:r>
              <a:rPr sz="2400" spc="-5" dirty="0">
                <a:latin typeface="Arial"/>
                <a:cs typeface="Arial"/>
              </a:rPr>
              <a:t>provide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you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with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an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 historical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context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the  health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and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social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care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sector.</a:t>
            </a:r>
            <a:endParaRPr lang="en-GB" sz="2400" spc="-5" dirty="0">
              <a:latin typeface="Arial"/>
              <a:cs typeface="Arial"/>
            </a:endParaRPr>
          </a:p>
          <a:p>
            <a:pPr marL="354965" marR="461009" indent="-342900">
              <a:lnSpc>
                <a:spcPct val="8000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400" spc="-5" dirty="0">
                <a:latin typeface="Arial"/>
                <a:cs typeface="Arial"/>
              </a:rPr>
              <a:t>To discuss some challenges that the health and social care sector is facing. </a:t>
            </a:r>
            <a:endParaRPr sz="2400" spc="-5" dirty="0">
              <a:latin typeface="Arial"/>
              <a:cs typeface="Arial"/>
            </a:endParaRPr>
          </a:p>
          <a:p>
            <a:pPr marL="354965" marR="1776730" indent="-342900">
              <a:lnSpc>
                <a:spcPts val="288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Arial"/>
                <a:cs typeface="Arial"/>
              </a:rPr>
              <a:t>To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undertake a</a:t>
            </a:r>
            <a:r>
              <a:rPr lang="en-GB" sz="2400" spc="-5" dirty="0">
                <a:latin typeface="Arial"/>
                <a:cs typeface="Arial"/>
              </a:rPr>
              <a:t>  </a:t>
            </a:r>
            <a:r>
              <a:rPr sz="2400" spc="-5" dirty="0">
                <a:latin typeface="Arial"/>
                <a:cs typeface="Arial"/>
              </a:rPr>
              <a:t> group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 work</a:t>
            </a:r>
            <a:r>
              <a:rPr lang="en-GB" sz="2400" spc="-5" dirty="0">
                <a:latin typeface="Arial"/>
                <a:cs typeface="Arial"/>
              </a:rPr>
              <a:t> activity </a:t>
            </a:r>
            <a:endParaRPr sz="2400" spc="-5" dirty="0">
              <a:latin typeface="Arial"/>
              <a:cs typeface="Arial"/>
            </a:endParaRPr>
          </a:p>
          <a:p>
            <a:pPr marL="354965" marR="1699260" indent="-342900">
              <a:lnSpc>
                <a:spcPts val="2880"/>
              </a:lnSpc>
              <a:spcBef>
                <a:spcPts val="7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Arial"/>
                <a:cs typeface="Arial"/>
              </a:rPr>
              <a:t>To take </a:t>
            </a:r>
            <a:r>
              <a:rPr lang="en-GB" sz="2400" spc="-5" dirty="0">
                <a:latin typeface="Arial"/>
                <a:cs typeface="Arial"/>
              </a:rPr>
              <a:t>  </a:t>
            </a:r>
            <a:r>
              <a:rPr sz="2400" spc="-5" dirty="0">
                <a:latin typeface="Arial"/>
                <a:cs typeface="Arial"/>
              </a:rPr>
              <a:t>questions </a:t>
            </a:r>
            <a:r>
              <a:rPr lang="en-GB" sz="2400" spc="-5" dirty="0">
                <a:latin typeface="Arial"/>
                <a:cs typeface="Arial"/>
              </a:rPr>
              <a:t>  </a:t>
            </a:r>
            <a:r>
              <a:rPr sz="2400" spc="-5" dirty="0">
                <a:latin typeface="Arial"/>
                <a:cs typeface="Arial"/>
              </a:rPr>
              <a:t>and 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provide points of  clarification.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Punctuality and 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942" y="1447800"/>
            <a:ext cx="8280400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to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more than 40 minutes late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No authorised absences; if you cannot attend for longer than a week, please get in touch with Student Services who will advise you on your options</a:t>
            </a:r>
            <a:endParaRPr lang="en-GB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12768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54" y="116632"/>
            <a:ext cx="8907892" cy="9938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268760"/>
            <a:ext cx="8611385" cy="3912840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r>
              <a:rPr lang="en-GB" dirty="0"/>
              <a:t>Engage with all scheduled and asynchronous learning in the programme/module</a:t>
            </a:r>
          </a:p>
          <a:p>
            <a:endParaRPr lang="en-GB" dirty="0"/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endParaRPr lang="en-GB" dirty="0"/>
          </a:p>
          <a:p>
            <a:r>
              <a:rPr lang="en-GB" dirty="0"/>
              <a:t>Inform Student Services team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(</a:t>
            </a:r>
            <a:r>
              <a:rPr lang="en-GB" b="1" dirty="0">
                <a:hlinkClick r:id="rId3"/>
              </a:rPr>
              <a:t>LondonStudentEngagement@uwtsd.ac.uk</a:t>
            </a:r>
            <a:r>
              <a:rPr lang="en-GB" dirty="0"/>
              <a:t>)</a:t>
            </a:r>
            <a:r>
              <a:rPr lang="en-GB" b="1" dirty="0"/>
              <a:t> </a:t>
            </a:r>
            <a:r>
              <a:rPr lang="en-GB" dirty="0"/>
              <a:t>of any issues that affect or are expected to affect your engagement with your course.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16632"/>
            <a:ext cx="8611385" cy="903634"/>
          </a:xfrm>
        </p:spPr>
        <p:txBody>
          <a:bodyPr/>
          <a:lstStyle/>
          <a:p>
            <a:r>
              <a:rPr lang="en-GB" b="1" dirty="0"/>
              <a:t>Student Engagement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124744"/>
            <a:ext cx="8611385" cy="4464496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47500" lnSpcReduction="20000"/>
          </a:bodyPr>
          <a:lstStyle/>
          <a:p>
            <a:r>
              <a:rPr lang="en-GB" sz="5100" dirty="0"/>
              <a:t>Engagement is measured through class attendance, Moodle engagement, and Teams activity.</a:t>
            </a:r>
          </a:p>
          <a:p>
            <a:endParaRPr lang="en-GB" sz="5100" dirty="0"/>
          </a:p>
          <a:p>
            <a:r>
              <a:rPr lang="en-GB" sz="5100" dirty="0"/>
              <a:t>If you fall behind, you will be contact by the University to help you to re-engage.</a:t>
            </a:r>
          </a:p>
          <a:p>
            <a:endParaRPr lang="en-GB" sz="5100" dirty="0"/>
          </a:p>
          <a:p>
            <a:r>
              <a:rPr lang="en-GB" sz="5100" dirty="0"/>
              <a:t>Failure to re-engage could result in being withdrawn from your programme.</a:t>
            </a:r>
          </a:p>
          <a:p>
            <a:r>
              <a:rPr lang="en-GB" sz="5100" dirty="0"/>
              <a:t>It is important that you attend and complete all scheduled and timetabled learning and teaching activities.</a:t>
            </a:r>
          </a:p>
          <a:p>
            <a:endParaRPr lang="en-GB" sz="5100" dirty="0"/>
          </a:p>
          <a:p>
            <a:r>
              <a:rPr lang="en-GB" sz="5100" dirty="0"/>
              <a:t>The full Student Engagement Policy can be found in the Academic Quality Handbook.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944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31060" y="286257"/>
            <a:ext cx="5882640" cy="467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900" dirty="0">
                <a:solidFill>
                  <a:srgbClr val="006FC0"/>
                </a:solidFill>
                <a:latin typeface="Arial"/>
                <a:cs typeface="Arial"/>
              </a:rPr>
              <a:t>MODULE LEARNING</a:t>
            </a:r>
            <a:r>
              <a:rPr sz="2900" spc="-6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dirty="0">
                <a:solidFill>
                  <a:srgbClr val="006FC0"/>
                </a:solidFill>
                <a:latin typeface="Arial"/>
                <a:cs typeface="Arial"/>
              </a:rPr>
              <a:t>OUTCOMES</a:t>
            </a:r>
            <a:endParaRPr sz="29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935477" y="1243838"/>
            <a:ext cx="5900420" cy="4012565"/>
            <a:chOff x="2935477" y="1243838"/>
            <a:chExt cx="5900420" cy="4012565"/>
          </a:xfrm>
        </p:grpSpPr>
        <p:sp>
          <p:nvSpPr>
            <p:cNvPr id="4" name="object 4"/>
            <p:cNvSpPr/>
            <p:nvPr/>
          </p:nvSpPr>
          <p:spPr>
            <a:xfrm>
              <a:off x="2948177" y="1256538"/>
              <a:ext cx="5875020" cy="3987165"/>
            </a:xfrm>
            <a:custGeom>
              <a:avLst/>
              <a:gdLst/>
              <a:ahLst/>
              <a:cxnLst/>
              <a:rect l="l" t="t" r="r" b="b"/>
              <a:pathLst>
                <a:path w="5875020" h="3987165">
                  <a:moveTo>
                    <a:pt x="5210556" y="0"/>
                  </a:moveTo>
                  <a:lnTo>
                    <a:pt x="0" y="0"/>
                  </a:lnTo>
                  <a:lnTo>
                    <a:pt x="0" y="3986784"/>
                  </a:lnTo>
                  <a:lnTo>
                    <a:pt x="5210556" y="3986784"/>
                  </a:lnTo>
                  <a:lnTo>
                    <a:pt x="5258000" y="3985115"/>
                  </a:lnTo>
                  <a:lnTo>
                    <a:pt x="5304546" y="3980184"/>
                  </a:lnTo>
                  <a:lnTo>
                    <a:pt x="5350081" y="3972103"/>
                  </a:lnTo>
                  <a:lnTo>
                    <a:pt x="5394491" y="3960984"/>
                  </a:lnTo>
                  <a:lnTo>
                    <a:pt x="5437664" y="3946941"/>
                  </a:lnTo>
                  <a:lnTo>
                    <a:pt x="5479489" y="3930085"/>
                  </a:lnTo>
                  <a:lnTo>
                    <a:pt x="5519851" y="3910530"/>
                  </a:lnTo>
                  <a:lnTo>
                    <a:pt x="5558640" y="3888388"/>
                  </a:lnTo>
                  <a:lnTo>
                    <a:pt x="5595741" y="3863771"/>
                  </a:lnTo>
                  <a:lnTo>
                    <a:pt x="5631043" y="3836792"/>
                  </a:lnTo>
                  <a:lnTo>
                    <a:pt x="5664433" y="3807563"/>
                  </a:lnTo>
                  <a:lnTo>
                    <a:pt x="5695799" y="3776197"/>
                  </a:lnTo>
                  <a:lnTo>
                    <a:pt x="5725028" y="3742807"/>
                  </a:lnTo>
                  <a:lnTo>
                    <a:pt x="5752007" y="3707505"/>
                  </a:lnTo>
                  <a:lnTo>
                    <a:pt x="5776624" y="3670404"/>
                  </a:lnTo>
                  <a:lnTo>
                    <a:pt x="5798766" y="3631615"/>
                  </a:lnTo>
                  <a:lnTo>
                    <a:pt x="5818321" y="3591253"/>
                  </a:lnTo>
                  <a:lnTo>
                    <a:pt x="5835177" y="3549428"/>
                  </a:lnTo>
                  <a:lnTo>
                    <a:pt x="5849220" y="3506255"/>
                  </a:lnTo>
                  <a:lnTo>
                    <a:pt x="5860339" y="3461845"/>
                  </a:lnTo>
                  <a:lnTo>
                    <a:pt x="5868420" y="3416310"/>
                  </a:lnTo>
                  <a:lnTo>
                    <a:pt x="5873351" y="3369764"/>
                  </a:lnTo>
                  <a:lnTo>
                    <a:pt x="5875020" y="3322320"/>
                  </a:lnTo>
                  <a:lnTo>
                    <a:pt x="5875020" y="664463"/>
                  </a:lnTo>
                  <a:lnTo>
                    <a:pt x="5873351" y="617019"/>
                  </a:lnTo>
                  <a:lnTo>
                    <a:pt x="5868420" y="570473"/>
                  </a:lnTo>
                  <a:lnTo>
                    <a:pt x="5860339" y="524938"/>
                  </a:lnTo>
                  <a:lnTo>
                    <a:pt x="5849220" y="480528"/>
                  </a:lnTo>
                  <a:lnTo>
                    <a:pt x="5835177" y="437355"/>
                  </a:lnTo>
                  <a:lnTo>
                    <a:pt x="5818321" y="395530"/>
                  </a:lnTo>
                  <a:lnTo>
                    <a:pt x="5798766" y="355168"/>
                  </a:lnTo>
                  <a:lnTo>
                    <a:pt x="5776624" y="316379"/>
                  </a:lnTo>
                  <a:lnTo>
                    <a:pt x="5752007" y="279278"/>
                  </a:lnTo>
                  <a:lnTo>
                    <a:pt x="5725028" y="243976"/>
                  </a:lnTo>
                  <a:lnTo>
                    <a:pt x="5695799" y="210586"/>
                  </a:lnTo>
                  <a:lnTo>
                    <a:pt x="5664433" y="179220"/>
                  </a:lnTo>
                  <a:lnTo>
                    <a:pt x="5631043" y="149991"/>
                  </a:lnTo>
                  <a:lnTo>
                    <a:pt x="5595741" y="123012"/>
                  </a:lnTo>
                  <a:lnTo>
                    <a:pt x="5558640" y="98395"/>
                  </a:lnTo>
                  <a:lnTo>
                    <a:pt x="5519851" y="76253"/>
                  </a:lnTo>
                  <a:lnTo>
                    <a:pt x="5479489" y="56698"/>
                  </a:lnTo>
                  <a:lnTo>
                    <a:pt x="5437664" y="39842"/>
                  </a:lnTo>
                  <a:lnTo>
                    <a:pt x="5394491" y="25799"/>
                  </a:lnTo>
                  <a:lnTo>
                    <a:pt x="5350081" y="14680"/>
                  </a:lnTo>
                  <a:lnTo>
                    <a:pt x="5304546" y="6599"/>
                  </a:lnTo>
                  <a:lnTo>
                    <a:pt x="5258000" y="1668"/>
                  </a:lnTo>
                  <a:lnTo>
                    <a:pt x="5210556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948177" y="1256538"/>
              <a:ext cx="5875020" cy="3987165"/>
            </a:xfrm>
            <a:custGeom>
              <a:avLst/>
              <a:gdLst/>
              <a:ahLst/>
              <a:cxnLst/>
              <a:rect l="l" t="t" r="r" b="b"/>
              <a:pathLst>
                <a:path w="5875020" h="3987165">
                  <a:moveTo>
                    <a:pt x="5875020" y="664463"/>
                  </a:moveTo>
                  <a:lnTo>
                    <a:pt x="5875020" y="3322320"/>
                  </a:lnTo>
                  <a:lnTo>
                    <a:pt x="5873351" y="3369764"/>
                  </a:lnTo>
                  <a:lnTo>
                    <a:pt x="5868420" y="3416310"/>
                  </a:lnTo>
                  <a:lnTo>
                    <a:pt x="5860339" y="3461845"/>
                  </a:lnTo>
                  <a:lnTo>
                    <a:pt x="5849220" y="3506255"/>
                  </a:lnTo>
                  <a:lnTo>
                    <a:pt x="5835177" y="3549428"/>
                  </a:lnTo>
                  <a:lnTo>
                    <a:pt x="5818321" y="3591253"/>
                  </a:lnTo>
                  <a:lnTo>
                    <a:pt x="5798766" y="3631615"/>
                  </a:lnTo>
                  <a:lnTo>
                    <a:pt x="5776624" y="3670404"/>
                  </a:lnTo>
                  <a:lnTo>
                    <a:pt x="5752007" y="3707505"/>
                  </a:lnTo>
                  <a:lnTo>
                    <a:pt x="5725028" y="3742807"/>
                  </a:lnTo>
                  <a:lnTo>
                    <a:pt x="5695799" y="3776197"/>
                  </a:lnTo>
                  <a:lnTo>
                    <a:pt x="5664433" y="3807563"/>
                  </a:lnTo>
                  <a:lnTo>
                    <a:pt x="5631043" y="3836792"/>
                  </a:lnTo>
                  <a:lnTo>
                    <a:pt x="5595741" y="3863771"/>
                  </a:lnTo>
                  <a:lnTo>
                    <a:pt x="5558640" y="3888388"/>
                  </a:lnTo>
                  <a:lnTo>
                    <a:pt x="5519851" y="3910530"/>
                  </a:lnTo>
                  <a:lnTo>
                    <a:pt x="5479489" y="3930085"/>
                  </a:lnTo>
                  <a:lnTo>
                    <a:pt x="5437664" y="3946941"/>
                  </a:lnTo>
                  <a:lnTo>
                    <a:pt x="5394491" y="3960984"/>
                  </a:lnTo>
                  <a:lnTo>
                    <a:pt x="5350081" y="3972103"/>
                  </a:lnTo>
                  <a:lnTo>
                    <a:pt x="5304546" y="3980184"/>
                  </a:lnTo>
                  <a:lnTo>
                    <a:pt x="5258000" y="3985115"/>
                  </a:lnTo>
                  <a:lnTo>
                    <a:pt x="5210556" y="3986784"/>
                  </a:lnTo>
                  <a:lnTo>
                    <a:pt x="0" y="3986784"/>
                  </a:lnTo>
                  <a:lnTo>
                    <a:pt x="0" y="0"/>
                  </a:lnTo>
                  <a:lnTo>
                    <a:pt x="5210556" y="0"/>
                  </a:lnTo>
                  <a:lnTo>
                    <a:pt x="5258000" y="1668"/>
                  </a:lnTo>
                  <a:lnTo>
                    <a:pt x="5304546" y="6599"/>
                  </a:lnTo>
                  <a:lnTo>
                    <a:pt x="5350081" y="14680"/>
                  </a:lnTo>
                  <a:lnTo>
                    <a:pt x="5394491" y="25799"/>
                  </a:lnTo>
                  <a:lnTo>
                    <a:pt x="5437664" y="39842"/>
                  </a:lnTo>
                  <a:lnTo>
                    <a:pt x="5479489" y="56698"/>
                  </a:lnTo>
                  <a:lnTo>
                    <a:pt x="5519851" y="76253"/>
                  </a:lnTo>
                  <a:lnTo>
                    <a:pt x="5558640" y="98395"/>
                  </a:lnTo>
                  <a:lnTo>
                    <a:pt x="5595741" y="123012"/>
                  </a:lnTo>
                  <a:lnTo>
                    <a:pt x="5631043" y="149991"/>
                  </a:lnTo>
                  <a:lnTo>
                    <a:pt x="5664433" y="179220"/>
                  </a:lnTo>
                  <a:lnTo>
                    <a:pt x="5695799" y="210586"/>
                  </a:lnTo>
                  <a:lnTo>
                    <a:pt x="5725028" y="243976"/>
                  </a:lnTo>
                  <a:lnTo>
                    <a:pt x="5752007" y="279278"/>
                  </a:lnTo>
                  <a:lnTo>
                    <a:pt x="5776624" y="316379"/>
                  </a:lnTo>
                  <a:lnTo>
                    <a:pt x="5798766" y="355168"/>
                  </a:lnTo>
                  <a:lnTo>
                    <a:pt x="5818321" y="395530"/>
                  </a:lnTo>
                  <a:lnTo>
                    <a:pt x="5835177" y="437355"/>
                  </a:lnTo>
                  <a:lnTo>
                    <a:pt x="5849220" y="480528"/>
                  </a:lnTo>
                  <a:lnTo>
                    <a:pt x="5860339" y="524938"/>
                  </a:lnTo>
                  <a:lnTo>
                    <a:pt x="5868420" y="570473"/>
                  </a:lnTo>
                  <a:lnTo>
                    <a:pt x="5873351" y="617019"/>
                  </a:lnTo>
                  <a:lnTo>
                    <a:pt x="5875020" y="664463"/>
                  </a:lnTo>
                  <a:close/>
                </a:path>
              </a:pathLst>
            </a:custGeom>
            <a:ln w="25400">
              <a:solidFill>
                <a:srgbClr val="CAE3F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087320" y="1154032"/>
            <a:ext cx="5734355" cy="3822841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41300" marR="5080" indent="-228600">
              <a:lnSpc>
                <a:spcPct val="99800"/>
              </a:lnSpc>
              <a:spcBef>
                <a:spcPts val="110"/>
              </a:spcBef>
              <a:buChar char="•"/>
              <a:tabLst>
                <a:tab pos="241300" algn="l"/>
              </a:tabLst>
            </a:pPr>
            <a:r>
              <a:rPr sz="2400" spc="-5" dirty="0">
                <a:latin typeface="Arial"/>
                <a:cs typeface="Arial"/>
              </a:rPr>
              <a:t>Explain the health and social care system  in the UK, its origin, and different  challenges facing by the system.</a:t>
            </a:r>
          </a:p>
          <a:p>
            <a:pPr marL="241300" marR="34925" indent="-228600">
              <a:lnSpc>
                <a:spcPct val="99800"/>
              </a:lnSpc>
              <a:spcBef>
                <a:spcPts val="459"/>
              </a:spcBef>
              <a:buChar char="•"/>
              <a:tabLst>
                <a:tab pos="241300" algn="l"/>
              </a:tabLst>
            </a:pPr>
            <a:r>
              <a:rPr sz="2400" spc="-5" dirty="0">
                <a:latin typeface="Arial"/>
                <a:cs typeface="Arial"/>
              </a:rPr>
              <a:t>Explain the importance of partnership  working, effective communication, and  record-keeping in health and social care.</a:t>
            </a:r>
          </a:p>
          <a:p>
            <a:pPr marL="241300" marR="302895" indent="-228600">
              <a:lnSpc>
                <a:spcPct val="100000"/>
              </a:lnSpc>
              <a:spcBef>
                <a:spcPts val="445"/>
              </a:spcBef>
              <a:buChar char="•"/>
              <a:tabLst>
                <a:tab pos="241300" algn="l"/>
              </a:tabLst>
            </a:pPr>
            <a:r>
              <a:rPr sz="2400" spc="-5" dirty="0">
                <a:latin typeface="Arial"/>
                <a:cs typeface="Arial"/>
              </a:rPr>
              <a:t>Describe the important legislation and  policies of health and social care.</a:t>
            </a:r>
          </a:p>
        </p:txBody>
      </p:sp>
      <p:grpSp>
        <p:nvGrpSpPr>
          <p:cNvPr id="7" name="object 7"/>
          <p:cNvGrpSpPr/>
          <p:nvPr/>
        </p:nvGrpSpPr>
        <p:grpSpPr>
          <a:xfrm>
            <a:off x="309625" y="969517"/>
            <a:ext cx="2651760" cy="4561205"/>
            <a:chOff x="309625" y="969517"/>
            <a:chExt cx="2651760" cy="4561205"/>
          </a:xfrm>
        </p:grpSpPr>
        <p:sp>
          <p:nvSpPr>
            <p:cNvPr id="8" name="object 8"/>
            <p:cNvSpPr/>
            <p:nvPr/>
          </p:nvSpPr>
          <p:spPr>
            <a:xfrm>
              <a:off x="322325" y="982217"/>
              <a:ext cx="2626360" cy="4535805"/>
            </a:xfrm>
            <a:custGeom>
              <a:avLst/>
              <a:gdLst/>
              <a:ahLst/>
              <a:cxnLst/>
              <a:rect l="l" t="t" r="r" b="b"/>
              <a:pathLst>
                <a:path w="2626360" h="4535805">
                  <a:moveTo>
                    <a:pt x="2188210" y="0"/>
                  </a:moveTo>
                  <a:lnTo>
                    <a:pt x="437654" y="0"/>
                  </a:lnTo>
                  <a:lnTo>
                    <a:pt x="389968" y="2568"/>
                  </a:lnTo>
                  <a:lnTo>
                    <a:pt x="343768" y="10095"/>
                  </a:lnTo>
                  <a:lnTo>
                    <a:pt x="299323" y="22313"/>
                  </a:lnTo>
                  <a:lnTo>
                    <a:pt x="256899" y="38955"/>
                  </a:lnTo>
                  <a:lnTo>
                    <a:pt x="216763" y="59755"/>
                  </a:lnTo>
                  <a:lnTo>
                    <a:pt x="179183" y="84445"/>
                  </a:lnTo>
                  <a:lnTo>
                    <a:pt x="144424" y="112758"/>
                  </a:lnTo>
                  <a:lnTo>
                    <a:pt x="112755" y="144427"/>
                  </a:lnTo>
                  <a:lnTo>
                    <a:pt x="84443" y="179185"/>
                  </a:lnTo>
                  <a:lnTo>
                    <a:pt x="59753" y="216765"/>
                  </a:lnTo>
                  <a:lnTo>
                    <a:pt x="38954" y="256899"/>
                  </a:lnTo>
                  <a:lnTo>
                    <a:pt x="22312" y="299321"/>
                  </a:lnTo>
                  <a:lnTo>
                    <a:pt x="10094" y="343764"/>
                  </a:lnTo>
                  <a:lnTo>
                    <a:pt x="2568" y="389959"/>
                  </a:lnTo>
                  <a:lnTo>
                    <a:pt x="0" y="437642"/>
                  </a:lnTo>
                  <a:lnTo>
                    <a:pt x="0" y="4097782"/>
                  </a:lnTo>
                  <a:lnTo>
                    <a:pt x="2568" y="4145464"/>
                  </a:lnTo>
                  <a:lnTo>
                    <a:pt x="10094" y="4191659"/>
                  </a:lnTo>
                  <a:lnTo>
                    <a:pt x="22312" y="4236102"/>
                  </a:lnTo>
                  <a:lnTo>
                    <a:pt x="38954" y="4278524"/>
                  </a:lnTo>
                  <a:lnTo>
                    <a:pt x="59753" y="4318658"/>
                  </a:lnTo>
                  <a:lnTo>
                    <a:pt x="84443" y="4356238"/>
                  </a:lnTo>
                  <a:lnTo>
                    <a:pt x="112755" y="4390996"/>
                  </a:lnTo>
                  <a:lnTo>
                    <a:pt x="144424" y="4422665"/>
                  </a:lnTo>
                  <a:lnTo>
                    <a:pt x="179183" y="4450978"/>
                  </a:lnTo>
                  <a:lnTo>
                    <a:pt x="216763" y="4475668"/>
                  </a:lnTo>
                  <a:lnTo>
                    <a:pt x="256899" y="4496468"/>
                  </a:lnTo>
                  <a:lnTo>
                    <a:pt x="299323" y="4513110"/>
                  </a:lnTo>
                  <a:lnTo>
                    <a:pt x="343768" y="4525328"/>
                  </a:lnTo>
                  <a:lnTo>
                    <a:pt x="389968" y="4532855"/>
                  </a:lnTo>
                  <a:lnTo>
                    <a:pt x="437654" y="4535424"/>
                  </a:lnTo>
                  <a:lnTo>
                    <a:pt x="2188210" y="4535424"/>
                  </a:lnTo>
                  <a:lnTo>
                    <a:pt x="2235892" y="4532855"/>
                  </a:lnTo>
                  <a:lnTo>
                    <a:pt x="2282087" y="4525328"/>
                  </a:lnTo>
                  <a:lnTo>
                    <a:pt x="2326530" y="4513110"/>
                  </a:lnTo>
                  <a:lnTo>
                    <a:pt x="2368952" y="4496468"/>
                  </a:lnTo>
                  <a:lnTo>
                    <a:pt x="2409086" y="4475668"/>
                  </a:lnTo>
                  <a:lnTo>
                    <a:pt x="2446666" y="4450978"/>
                  </a:lnTo>
                  <a:lnTo>
                    <a:pt x="2481424" y="4422665"/>
                  </a:lnTo>
                  <a:lnTo>
                    <a:pt x="2513093" y="4390996"/>
                  </a:lnTo>
                  <a:lnTo>
                    <a:pt x="2541406" y="4356238"/>
                  </a:lnTo>
                  <a:lnTo>
                    <a:pt x="2566096" y="4318658"/>
                  </a:lnTo>
                  <a:lnTo>
                    <a:pt x="2586896" y="4278524"/>
                  </a:lnTo>
                  <a:lnTo>
                    <a:pt x="2603538" y="4236102"/>
                  </a:lnTo>
                  <a:lnTo>
                    <a:pt x="2615756" y="4191659"/>
                  </a:lnTo>
                  <a:lnTo>
                    <a:pt x="2623283" y="4145464"/>
                  </a:lnTo>
                  <a:lnTo>
                    <a:pt x="2625852" y="4097782"/>
                  </a:lnTo>
                  <a:lnTo>
                    <a:pt x="2625852" y="437642"/>
                  </a:lnTo>
                  <a:lnTo>
                    <a:pt x="2623283" y="389959"/>
                  </a:lnTo>
                  <a:lnTo>
                    <a:pt x="2615756" y="343764"/>
                  </a:lnTo>
                  <a:lnTo>
                    <a:pt x="2603538" y="299321"/>
                  </a:lnTo>
                  <a:lnTo>
                    <a:pt x="2586896" y="256899"/>
                  </a:lnTo>
                  <a:lnTo>
                    <a:pt x="2566096" y="216765"/>
                  </a:lnTo>
                  <a:lnTo>
                    <a:pt x="2541406" y="179185"/>
                  </a:lnTo>
                  <a:lnTo>
                    <a:pt x="2513093" y="144427"/>
                  </a:lnTo>
                  <a:lnTo>
                    <a:pt x="2481424" y="112758"/>
                  </a:lnTo>
                  <a:lnTo>
                    <a:pt x="2446666" y="84445"/>
                  </a:lnTo>
                  <a:lnTo>
                    <a:pt x="2409086" y="59755"/>
                  </a:lnTo>
                  <a:lnTo>
                    <a:pt x="2368952" y="38955"/>
                  </a:lnTo>
                  <a:lnTo>
                    <a:pt x="2326530" y="22313"/>
                  </a:lnTo>
                  <a:lnTo>
                    <a:pt x="2282087" y="10095"/>
                  </a:lnTo>
                  <a:lnTo>
                    <a:pt x="2235892" y="2568"/>
                  </a:lnTo>
                  <a:lnTo>
                    <a:pt x="2188210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22325" y="982217"/>
              <a:ext cx="2626360" cy="4535805"/>
            </a:xfrm>
            <a:custGeom>
              <a:avLst/>
              <a:gdLst/>
              <a:ahLst/>
              <a:cxnLst/>
              <a:rect l="l" t="t" r="r" b="b"/>
              <a:pathLst>
                <a:path w="2626360" h="4535805">
                  <a:moveTo>
                    <a:pt x="0" y="437642"/>
                  </a:moveTo>
                  <a:lnTo>
                    <a:pt x="2568" y="389959"/>
                  </a:lnTo>
                  <a:lnTo>
                    <a:pt x="10094" y="343764"/>
                  </a:lnTo>
                  <a:lnTo>
                    <a:pt x="22312" y="299321"/>
                  </a:lnTo>
                  <a:lnTo>
                    <a:pt x="38954" y="256899"/>
                  </a:lnTo>
                  <a:lnTo>
                    <a:pt x="59753" y="216765"/>
                  </a:lnTo>
                  <a:lnTo>
                    <a:pt x="84443" y="179185"/>
                  </a:lnTo>
                  <a:lnTo>
                    <a:pt x="112755" y="144427"/>
                  </a:lnTo>
                  <a:lnTo>
                    <a:pt x="144424" y="112758"/>
                  </a:lnTo>
                  <a:lnTo>
                    <a:pt x="179183" y="84445"/>
                  </a:lnTo>
                  <a:lnTo>
                    <a:pt x="216763" y="59755"/>
                  </a:lnTo>
                  <a:lnTo>
                    <a:pt x="256899" y="38955"/>
                  </a:lnTo>
                  <a:lnTo>
                    <a:pt x="299323" y="22313"/>
                  </a:lnTo>
                  <a:lnTo>
                    <a:pt x="343768" y="10095"/>
                  </a:lnTo>
                  <a:lnTo>
                    <a:pt x="389968" y="2568"/>
                  </a:lnTo>
                  <a:lnTo>
                    <a:pt x="437654" y="0"/>
                  </a:lnTo>
                  <a:lnTo>
                    <a:pt x="2188210" y="0"/>
                  </a:lnTo>
                  <a:lnTo>
                    <a:pt x="2235892" y="2568"/>
                  </a:lnTo>
                  <a:lnTo>
                    <a:pt x="2282087" y="10095"/>
                  </a:lnTo>
                  <a:lnTo>
                    <a:pt x="2326530" y="22313"/>
                  </a:lnTo>
                  <a:lnTo>
                    <a:pt x="2368952" y="38955"/>
                  </a:lnTo>
                  <a:lnTo>
                    <a:pt x="2409086" y="59755"/>
                  </a:lnTo>
                  <a:lnTo>
                    <a:pt x="2446666" y="84445"/>
                  </a:lnTo>
                  <a:lnTo>
                    <a:pt x="2481424" y="112758"/>
                  </a:lnTo>
                  <a:lnTo>
                    <a:pt x="2513093" y="144427"/>
                  </a:lnTo>
                  <a:lnTo>
                    <a:pt x="2541406" y="179185"/>
                  </a:lnTo>
                  <a:lnTo>
                    <a:pt x="2566096" y="216765"/>
                  </a:lnTo>
                  <a:lnTo>
                    <a:pt x="2586896" y="256899"/>
                  </a:lnTo>
                  <a:lnTo>
                    <a:pt x="2603538" y="299321"/>
                  </a:lnTo>
                  <a:lnTo>
                    <a:pt x="2615756" y="343764"/>
                  </a:lnTo>
                  <a:lnTo>
                    <a:pt x="2623283" y="389959"/>
                  </a:lnTo>
                  <a:lnTo>
                    <a:pt x="2625852" y="437642"/>
                  </a:lnTo>
                  <a:lnTo>
                    <a:pt x="2625852" y="4097782"/>
                  </a:lnTo>
                  <a:lnTo>
                    <a:pt x="2623283" y="4145464"/>
                  </a:lnTo>
                  <a:lnTo>
                    <a:pt x="2615756" y="4191659"/>
                  </a:lnTo>
                  <a:lnTo>
                    <a:pt x="2603538" y="4236102"/>
                  </a:lnTo>
                  <a:lnTo>
                    <a:pt x="2586896" y="4278524"/>
                  </a:lnTo>
                  <a:lnTo>
                    <a:pt x="2566096" y="4318658"/>
                  </a:lnTo>
                  <a:lnTo>
                    <a:pt x="2541406" y="4356238"/>
                  </a:lnTo>
                  <a:lnTo>
                    <a:pt x="2513093" y="4390996"/>
                  </a:lnTo>
                  <a:lnTo>
                    <a:pt x="2481424" y="4422665"/>
                  </a:lnTo>
                  <a:lnTo>
                    <a:pt x="2446666" y="4450978"/>
                  </a:lnTo>
                  <a:lnTo>
                    <a:pt x="2409086" y="4475668"/>
                  </a:lnTo>
                  <a:lnTo>
                    <a:pt x="2368952" y="4496468"/>
                  </a:lnTo>
                  <a:lnTo>
                    <a:pt x="2326530" y="4513110"/>
                  </a:lnTo>
                  <a:lnTo>
                    <a:pt x="2282087" y="4525328"/>
                  </a:lnTo>
                  <a:lnTo>
                    <a:pt x="2235892" y="4532855"/>
                  </a:lnTo>
                  <a:lnTo>
                    <a:pt x="2188210" y="4535424"/>
                  </a:lnTo>
                  <a:lnTo>
                    <a:pt x="437654" y="4535424"/>
                  </a:lnTo>
                  <a:lnTo>
                    <a:pt x="389968" y="4532855"/>
                  </a:lnTo>
                  <a:lnTo>
                    <a:pt x="343768" y="4525328"/>
                  </a:lnTo>
                  <a:lnTo>
                    <a:pt x="299323" y="4513110"/>
                  </a:lnTo>
                  <a:lnTo>
                    <a:pt x="256899" y="4496468"/>
                  </a:lnTo>
                  <a:lnTo>
                    <a:pt x="216763" y="4475668"/>
                  </a:lnTo>
                  <a:lnTo>
                    <a:pt x="179183" y="4450978"/>
                  </a:lnTo>
                  <a:lnTo>
                    <a:pt x="144424" y="4422665"/>
                  </a:lnTo>
                  <a:lnTo>
                    <a:pt x="112755" y="4390996"/>
                  </a:lnTo>
                  <a:lnTo>
                    <a:pt x="84443" y="4356238"/>
                  </a:lnTo>
                  <a:lnTo>
                    <a:pt x="59753" y="4318658"/>
                  </a:lnTo>
                  <a:lnTo>
                    <a:pt x="38954" y="4278524"/>
                  </a:lnTo>
                  <a:lnTo>
                    <a:pt x="22312" y="4236102"/>
                  </a:lnTo>
                  <a:lnTo>
                    <a:pt x="10094" y="4191659"/>
                  </a:lnTo>
                  <a:lnTo>
                    <a:pt x="2568" y="4145464"/>
                  </a:lnTo>
                  <a:lnTo>
                    <a:pt x="0" y="4097782"/>
                  </a:lnTo>
                  <a:lnTo>
                    <a:pt x="0" y="437642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563295" y="1828800"/>
            <a:ext cx="2120900" cy="259943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065" marR="5080" indent="3175">
              <a:lnSpc>
                <a:spcPct val="99800"/>
              </a:lnSpc>
              <a:spcBef>
                <a:spcPts val="110"/>
              </a:spcBef>
            </a:pPr>
            <a:r>
              <a:rPr sz="2400" b="1" spc="-5" dirty="0">
                <a:solidFill>
                  <a:schemeClr val="bg1"/>
                </a:solidFill>
                <a:latin typeface="Arial"/>
                <a:cs typeface="Arial"/>
              </a:rPr>
              <a:t>Upon the  successful  completion  of this  module,  students  should be  able to: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65757" y="298196"/>
            <a:ext cx="54114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5" dirty="0">
                <a:solidFill>
                  <a:srgbClr val="000000"/>
                </a:solidFill>
                <a:latin typeface="Arial"/>
                <a:cs typeface="Arial"/>
              </a:rPr>
              <a:t>Indicative </a:t>
            </a:r>
            <a:r>
              <a:rPr sz="4000" spc="-70" dirty="0">
                <a:solidFill>
                  <a:srgbClr val="000000"/>
                </a:solidFill>
                <a:latin typeface="Arial"/>
                <a:cs typeface="Arial"/>
              </a:rPr>
              <a:t>Reading</a:t>
            </a:r>
            <a:r>
              <a:rPr sz="4000" spc="-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000" spc="-160" dirty="0">
                <a:solidFill>
                  <a:srgbClr val="000000"/>
                </a:solidFill>
                <a:latin typeface="Arial"/>
                <a:cs typeface="Arial"/>
              </a:rPr>
              <a:t>List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4800" y="1828800"/>
            <a:ext cx="8437245" cy="3872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 indent="-342900">
              <a:lnSpc>
                <a:spcPts val="2735"/>
              </a:lnSpc>
              <a:spcBef>
                <a:spcPts val="100"/>
              </a:spcBef>
              <a:buChar char="•"/>
              <a:tabLst>
                <a:tab pos="393065" algn="l"/>
                <a:tab pos="393700" algn="l"/>
              </a:tabLst>
            </a:pPr>
            <a:r>
              <a:rPr sz="2400" spc="-30" dirty="0">
                <a:latin typeface="Arial"/>
                <a:cs typeface="Arial"/>
              </a:rPr>
              <a:t>Glasby, </a:t>
            </a:r>
            <a:r>
              <a:rPr sz="2400" dirty="0">
                <a:latin typeface="Arial"/>
                <a:cs typeface="Arial"/>
              </a:rPr>
              <a:t>J. </a:t>
            </a:r>
            <a:r>
              <a:rPr sz="2400" spc="-5" dirty="0">
                <a:latin typeface="Arial"/>
                <a:cs typeface="Arial"/>
              </a:rPr>
              <a:t>(2017) </a:t>
            </a:r>
            <a:r>
              <a:rPr sz="2400" i="1" spc="-5" dirty="0">
                <a:latin typeface="Arial"/>
                <a:cs typeface="Arial"/>
              </a:rPr>
              <a:t>Understanding health and social </a:t>
            </a:r>
            <a:r>
              <a:rPr sz="2400" i="1" dirty="0">
                <a:latin typeface="Arial"/>
                <a:cs typeface="Arial"/>
              </a:rPr>
              <a:t>care</a:t>
            </a:r>
            <a:r>
              <a:rPr lang="en-GB" sz="2400" i="1" spc="160" dirty="0">
                <a:latin typeface="Arial"/>
                <a:cs typeface="Arial"/>
              </a:rPr>
              <a:t>.</a:t>
            </a:r>
            <a:r>
              <a:rPr sz="2400" dirty="0">
                <a:latin typeface="Arial"/>
                <a:cs typeface="Arial"/>
              </a:rPr>
              <a:t>3</a:t>
            </a:r>
            <a:r>
              <a:rPr sz="2400" baseline="24305" dirty="0">
                <a:latin typeface="Arial"/>
                <a:cs typeface="Arial"/>
              </a:rPr>
              <a:t>rd</a:t>
            </a:r>
          </a:p>
          <a:p>
            <a:pPr marL="393700">
              <a:lnSpc>
                <a:spcPts val="2735"/>
              </a:lnSpc>
            </a:pPr>
            <a:r>
              <a:rPr lang="en-GB" sz="2400" spc="-5" dirty="0">
                <a:latin typeface="Arial"/>
                <a:cs typeface="Arial"/>
              </a:rPr>
              <a:t>E</a:t>
            </a:r>
            <a:r>
              <a:rPr sz="2400" spc="-5" dirty="0">
                <a:latin typeface="Arial"/>
                <a:cs typeface="Arial"/>
              </a:rPr>
              <a:t>d</a:t>
            </a:r>
            <a:r>
              <a:rPr lang="en-GB" sz="2400" spc="-5" dirty="0">
                <a:latin typeface="Arial"/>
                <a:cs typeface="Arial"/>
              </a:rPr>
              <a:t>n. </a:t>
            </a:r>
            <a:r>
              <a:rPr sz="2400" dirty="0">
                <a:latin typeface="Arial"/>
                <a:cs typeface="Arial"/>
              </a:rPr>
              <a:t>Bristol: The </a:t>
            </a:r>
            <a:r>
              <a:rPr sz="2400" spc="-5" dirty="0">
                <a:latin typeface="Arial"/>
                <a:cs typeface="Arial"/>
              </a:rPr>
              <a:t>Policy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Press.</a:t>
            </a: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250" dirty="0">
              <a:latin typeface="Arial"/>
              <a:cs typeface="Arial"/>
            </a:endParaRPr>
          </a:p>
          <a:p>
            <a:pPr marL="393700" marR="17780" indent="-342900">
              <a:lnSpc>
                <a:spcPts val="2590"/>
              </a:lnSpc>
              <a:buChar char="•"/>
              <a:tabLst>
                <a:tab pos="393065" algn="l"/>
                <a:tab pos="393700" algn="l"/>
                <a:tab pos="3352800" algn="l"/>
              </a:tabLst>
            </a:pPr>
            <a:r>
              <a:rPr sz="2400" spc="-30" dirty="0">
                <a:latin typeface="Arial"/>
                <a:cs typeface="Arial"/>
              </a:rPr>
              <a:t>Glasby, </a:t>
            </a:r>
            <a:r>
              <a:rPr sz="2400" dirty="0">
                <a:latin typeface="Arial"/>
                <a:cs typeface="Arial"/>
              </a:rPr>
              <a:t>J. &amp; </a:t>
            </a:r>
            <a:r>
              <a:rPr sz="2400" spc="-5" dirty="0">
                <a:latin typeface="Arial"/>
                <a:cs typeface="Arial"/>
              </a:rPr>
              <a:t>Dickinson, </a:t>
            </a:r>
            <a:r>
              <a:rPr sz="2400" dirty="0">
                <a:latin typeface="Arial"/>
                <a:cs typeface="Arial"/>
              </a:rPr>
              <a:t>H. </a:t>
            </a:r>
            <a:r>
              <a:rPr sz="2400" spc="-5" dirty="0">
                <a:latin typeface="Arial"/>
                <a:cs typeface="Arial"/>
              </a:rPr>
              <a:t>(2014) </a:t>
            </a:r>
            <a:r>
              <a:rPr sz="2400" i="1" spc="-5" dirty="0">
                <a:latin typeface="Arial"/>
                <a:cs typeface="Arial"/>
              </a:rPr>
              <a:t>Partnership working in  health and social </a:t>
            </a:r>
            <a:r>
              <a:rPr sz="2400" i="1" dirty="0">
                <a:latin typeface="Arial"/>
                <a:cs typeface="Arial"/>
              </a:rPr>
              <a:t>care: </a:t>
            </a:r>
            <a:r>
              <a:rPr sz="2400" i="1" spc="-5" dirty="0">
                <a:latin typeface="Arial"/>
                <a:cs typeface="Arial"/>
              </a:rPr>
              <a:t>what is integrated care and how can  we deliver</a:t>
            </a:r>
            <a:r>
              <a:rPr sz="2400" i="1" spc="3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it?</a:t>
            </a:r>
            <a:r>
              <a:rPr sz="2400" i="1" spc="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Bristol:	The </a:t>
            </a:r>
            <a:r>
              <a:rPr sz="2400" spc="-5" dirty="0">
                <a:latin typeface="Arial"/>
                <a:cs typeface="Arial"/>
              </a:rPr>
              <a:t>Policy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Press.</a:t>
            </a:r>
            <a:endParaRPr lang="en-GB" sz="2400" dirty="0">
              <a:latin typeface="Arial"/>
              <a:cs typeface="Arial"/>
            </a:endParaRPr>
          </a:p>
          <a:p>
            <a:pPr marL="393700" marR="17780" indent="-342900">
              <a:lnSpc>
                <a:spcPts val="2590"/>
              </a:lnSpc>
              <a:buChar char="•"/>
              <a:tabLst>
                <a:tab pos="393065" algn="l"/>
                <a:tab pos="393700" algn="l"/>
                <a:tab pos="33528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393700" marR="17780" indent="-342900">
              <a:lnSpc>
                <a:spcPts val="2590"/>
              </a:lnSpc>
              <a:buChar char="•"/>
              <a:tabLst>
                <a:tab pos="393065" algn="l"/>
                <a:tab pos="393700" algn="l"/>
                <a:tab pos="3352800" algn="l"/>
              </a:tabLst>
            </a:pPr>
            <a:r>
              <a:rPr lang="en-GB" sz="2400" dirty="0">
                <a:latin typeface="Arial"/>
                <a:cs typeface="Arial"/>
              </a:rPr>
              <a:t>Barnard, A. (2011) </a:t>
            </a:r>
            <a:r>
              <a:rPr lang="en-GB" sz="2400" i="1" dirty="0">
                <a:latin typeface="Arial"/>
                <a:cs typeface="Arial"/>
              </a:rPr>
              <a:t>Key themes in Health and Social Care: A companion to learning. </a:t>
            </a:r>
            <a:r>
              <a:rPr lang="en-GB" sz="2400" dirty="0">
                <a:latin typeface="Arial"/>
                <a:cs typeface="Arial"/>
              </a:rPr>
              <a:t>London: Routledge.</a:t>
            </a:r>
          </a:p>
          <a:p>
            <a:pPr marL="393700" marR="17780" indent="-342900">
              <a:lnSpc>
                <a:spcPts val="2590"/>
              </a:lnSpc>
              <a:buChar char="•"/>
              <a:tabLst>
                <a:tab pos="393065" algn="l"/>
                <a:tab pos="393700" algn="l"/>
                <a:tab pos="33528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393700" marR="17780" indent="-342900">
              <a:lnSpc>
                <a:spcPts val="2590"/>
              </a:lnSpc>
              <a:buChar char="•"/>
              <a:tabLst>
                <a:tab pos="393065" algn="l"/>
                <a:tab pos="393700" algn="l"/>
                <a:tab pos="3352800" algn="l"/>
              </a:tabLst>
            </a:pP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720" dirty="0"/>
              <a:t>Jon </a:t>
            </a:r>
            <a:r>
              <a:rPr spc="-580" dirty="0"/>
              <a:t>Glasby</a:t>
            </a:r>
            <a:r>
              <a:rPr spc="-690" dirty="0"/>
              <a:t> </a:t>
            </a:r>
            <a:r>
              <a:rPr spc="-505" dirty="0"/>
              <a:t>(2012)</a:t>
            </a:r>
          </a:p>
        </p:txBody>
      </p:sp>
      <p:sp>
        <p:nvSpPr>
          <p:cNvPr id="3" name="object 3"/>
          <p:cNvSpPr/>
          <p:nvPr/>
        </p:nvSpPr>
        <p:spPr>
          <a:xfrm>
            <a:off x="251459" y="1269491"/>
            <a:ext cx="3683508" cy="413156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147565" y="2921254"/>
            <a:ext cx="476250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rlito"/>
                <a:cs typeface="Carlito"/>
                <a:hlinkClick r:id="rId3"/>
              </a:rPr>
              <a:t>ProQuest </a:t>
            </a:r>
            <a:r>
              <a:rPr sz="28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rlito"/>
                <a:cs typeface="Carlito"/>
                <a:hlinkClick r:id="rId3"/>
              </a:rPr>
              <a:t>Ebook </a:t>
            </a:r>
            <a:r>
              <a:rPr sz="28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rlito"/>
                <a:cs typeface="Carlito"/>
                <a:hlinkClick r:id="rId3"/>
              </a:rPr>
              <a:t>Central </a:t>
            </a:r>
            <a:r>
              <a:rPr sz="2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rlito"/>
                <a:cs typeface="Carlito"/>
                <a:hlinkClick r:id="rId3"/>
              </a:rPr>
              <a:t>-</a:t>
            </a:r>
            <a:r>
              <a:rPr sz="2800" u="heavy" spc="1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rlito"/>
                <a:cs typeface="Carlito"/>
                <a:hlinkClick r:id="rId3"/>
              </a:rPr>
              <a:t> </a:t>
            </a:r>
            <a:r>
              <a:rPr sz="28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rlito"/>
                <a:cs typeface="Carlito"/>
                <a:hlinkClick r:id="rId3"/>
              </a:rPr>
              <a:t>Reader</a:t>
            </a:r>
            <a:endParaRPr sz="280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11729" y="315696"/>
            <a:ext cx="431990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15" dirty="0">
                <a:solidFill>
                  <a:srgbClr val="000000"/>
                </a:solidFill>
                <a:latin typeface="Arial"/>
                <a:cs typeface="Arial"/>
              </a:rPr>
              <a:t>Further</a:t>
            </a:r>
            <a:r>
              <a:rPr sz="4400" spc="-9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spc="75" dirty="0">
                <a:solidFill>
                  <a:srgbClr val="000000"/>
                </a:solidFill>
                <a:latin typeface="Arial"/>
                <a:cs typeface="Arial"/>
              </a:rPr>
              <a:t>Material</a:t>
            </a:r>
            <a:endParaRPr sz="44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793DE4-D339-E771-0520-61251E637E12}"/>
              </a:ext>
            </a:extLst>
          </p:cNvPr>
          <p:cNvSpPr txBox="1"/>
          <p:nvPr/>
        </p:nvSpPr>
        <p:spPr>
          <a:xfrm>
            <a:off x="381000" y="1295399"/>
            <a:ext cx="868679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Gov.uk (2023) Department of Health and Social Care.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https://www.gov.uk/government/organisations/department-of-health-and-social-care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of Health and Social Care (2023)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website.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(CQC) website.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https://www.cqc.org.uk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92476" y="224790"/>
            <a:ext cx="456374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000000"/>
                </a:solidFill>
                <a:latin typeface="Arial"/>
                <a:cs typeface="Arial"/>
              </a:rPr>
              <a:t>Assessment</a:t>
            </a:r>
            <a:r>
              <a:rPr sz="400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000" spc="-65" dirty="0">
                <a:solidFill>
                  <a:srgbClr val="000000"/>
                </a:solidFill>
                <a:latin typeface="Arial"/>
                <a:cs typeface="Arial"/>
              </a:rPr>
              <a:t>Tasks</a:t>
            </a:r>
            <a:endParaRPr sz="4000" dirty="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68544" y="1651039"/>
            <a:ext cx="2915920" cy="3384901"/>
          </a:xfrm>
          <a:prstGeom prst="rect">
            <a:avLst/>
          </a:prstGeom>
        </p:spPr>
        <p:txBody>
          <a:bodyPr vert="horz" wrap="square" lIns="0" tIns="260985" rIns="0" bIns="0" rtlCol="0">
            <a:spAutoFit/>
          </a:bodyPr>
          <a:lstStyle/>
          <a:p>
            <a:pPr marL="181610">
              <a:lnSpc>
                <a:spcPct val="100000"/>
              </a:lnSpc>
              <a:spcBef>
                <a:spcPts val="2055"/>
              </a:spcBef>
            </a:pPr>
            <a:r>
              <a:rPr sz="3200" b="1" spc="-10" dirty="0">
                <a:solidFill>
                  <a:srgbClr val="FFFFFF"/>
                </a:solidFill>
                <a:latin typeface="Arial"/>
                <a:cs typeface="Arial"/>
              </a:rPr>
              <a:t>Component</a:t>
            </a:r>
            <a:r>
              <a:rPr sz="32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60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200" dirty="0">
              <a:latin typeface="Arial"/>
              <a:cs typeface="Arial"/>
            </a:endParaRPr>
          </a:p>
          <a:p>
            <a:pPr marL="241300" marR="751205" indent="-241300">
              <a:lnSpc>
                <a:spcPct val="100000"/>
              </a:lnSpc>
              <a:spcBef>
                <a:spcPts val="1520"/>
              </a:spcBef>
              <a:buChar char="•"/>
              <a:tabLst>
                <a:tab pos="241300" algn="l"/>
              </a:tabLst>
            </a:pPr>
            <a:r>
              <a:rPr sz="2500" spc="-340" dirty="0">
                <a:solidFill>
                  <a:srgbClr val="FFFFFF"/>
                </a:solidFill>
                <a:latin typeface="Arial Black"/>
                <a:cs typeface="Arial Black"/>
              </a:rPr>
              <a:t>Coursework</a:t>
            </a:r>
            <a:r>
              <a:rPr sz="2500" spc="-19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2500" spc="-5" dirty="0">
                <a:solidFill>
                  <a:srgbClr val="FFFFFF"/>
                </a:solidFill>
                <a:latin typeface="Arial Black"/>
                <a:cs typeface="Arial Black"/>
              </a:rPr>
              <a:t>–</a:t>
            </a:r>
            <a:endParaRPr sz="2500" dirty="0">
              <a:latin typeface="Arial Black"/>
              <a:cs typeface="Arial Black"/>
            </a:endParaRPr>
          </a:p>
          <a:p>
            <a:pPr marL="228600" algn="ctr">
              <a:lnSpc>
                <a:spcPct val="100000"/>
              </a:lnSpc>
            </a:pPr>
            <a:r>
              <a:rPr sz="2500" spc="-320" dirty="0">
                <a:solidFill>
                  <a:srgbClr val="FFFFFF"/>
                </a:solidFill>
                <a:latin typeface="Arial Black"/>
                <a:cs typeface="Arial Black"/>
              </a:rPr>
              <a:t>written</a:t>
            </a:r>
            <a:r>
              <a:rPr sz="2500" spc="-18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2500" spc="-325" dirty="0">
                <a:solidFill>
                  <a:srgbClr val="FFFFFF"/>
                </a:solidFill>
                <a:latin typeface="Arial Black"/>
                <a:cs typeface="Arial Black"/>
              </a:rPr>
              <a:t>assignment</a:t>
            </a:r>
            <a:endParaRPr sz="2500" dirty="0">
              <a:latin typeface="Arial Black"/>
              <a:cs typeface="Arial Black"/>
            </a:endParaRPr>
          </a:p>
          <a:p>
            <a:pPr marL="241300" marR="973455" indent="-241300">
              <a:lnSpc>
                <a:spcPts val="2995"/>
              </a:lnSpc>
              <a:spcBef>
                <a:spcPts val="490"/>
              </a:spcBef>
              <a:buChar char="•"/>
              <a:tabLst>
                <a:tab pos="241300" algn="l"/>
              </a:tabLst>
            </a:pPr>
            <a:r>
              <a:rPr lang="en-GB" sz="2500" spc="-320" dirty="0">
                <a:solidFill>
                  <a:srgbClr val="FFFFFF"/>
                </a:solidFill>
                <a:latin typeface="Arial Black"/>
                <a:cs typeface="Arial Black"/>
              </a:rPr>
              <a:t>1500 </a:t>
            </a:r>
            <a:r>
              <a:rPr sz="2500" spc="-345" dirty="0">
                <a:solidFill>
                  <a:srgbClr val="FFFFFF"/>
                </a:solidFill>
                <a:latin typeface="Arial Black"/>
                <a:cs typeface="Arial Black"/>
              </a:rPr>
              <a:t>words</a:t>
            </a:r>
            <a:r>
              <a:rPr sz="2500" spc="70" dirty="0">
                <a:solidFill>
                  <a:srgbClr val="FFFFFF"/>
                </a:solidFill>
                <a:latin typeface="Arial Black"/>
                <a:cs typeface="Arial Black"/>
              </a:rPr>
              <a:t>(+/-</a:t>
            </a:r>
            <a:r>
              <a:rPr sz="2500" spc="-17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2500" spc="-340" dirty="0">
                <a:solidFill>
                  <a:srgbClr val="FFFFFF"/>
                </a:solidFill>
                <a:latin typeface="Arial Black"/>
                <a:cs typeface="Arial Black"/>
              </a:rPr>
              <a:t>10%)</a:t>
            </a:r>
            <a:endParaRPr sz="2500" dirty="0">
              <a:latin typeface="Arial Black"/>
              <a:cs typeface="Arial Black"/>
            </a:endParaRPr>
          </a:p>
          <a:p>
            <a:pPr marL="241300" indent="-228600">
              <a:lnSpc>
                <a:spcPct val="100000"/>
              </a:lnSpc>
              <a:spcBef>
                <a:spcPts val="495"/>
              </a:spcBef>
              <a:buChar char="•"/>
              <a:tabLst>
                <a:tab pos="241300" algn="l"/>
              </a:tabLst>
            </a:pPr>
            <a:r>
              <a:rPr sz="2500" spc="-375" dirty="0">
                <a:solidFill>
                  <a:srgbClr val="FFFFFF"/>
                </a:solidFill>
                <a:latin typeface="Arial Black"/>
                <a:cs typeface="Arial Black"/>
              </a:rPr>
              <a:t>50%</a:t>
            </a:r>
            <a:r>
              <a:rPr sz="2500" spc="-15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2500" spc="-285" dirty="0">
                <a:solidFill>
                  <a:srgbClr val="FFFFFF"/>
                </a:solidFill>
                <a:latin typeface="Arial Black"/>
                <a:cs typeface="Arial Black"/>
              </a:rPr>
              <a:t>weighting</a:t>
            </a:r>
            <a:endParaRPr sz="2500" dirty="0">
              <a:latin typeface="Arial Black"/>
              <a:cs typeface="Arial Black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3E0822-785B-8C0F-844A-F710B8FF839B}"/>
              </a:ext>
            </a:extLst>
          </p:cNvPr>
          <p:cNvSpPr txBox="1"/>
          <p:nvPr/>
        </p:nvSpPr>
        <p:spPr>
          <a:xfrm>
            <a:off x="152400" y="1225689"/>
            <a:ext cx="89916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Assessment 1: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Portfolio (1500 words) 50%</a:t>
            </a:r>
          </a:p>
          <a:p>
            <a:pPr algn="just"/>
            <a:r>
              <a:rPr lang="en-GB" sz="24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1</a:t>
            </a:r>
            <a:endParaRPr lang="en-GB" sz="2400" b="1" u="sng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 rtl="0" fontAlgn="base"/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algn="just" fontAlgn="base"/>
            <a:r>
              <a:rPr lang="en-GB" sz="1600" b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750-word Guided Scenario Response as a mini-report to a named councillor in your Local Authority area, proposing how to address the issue provided in the scenario below. </a:t>
            </a:r>
            <a:endParaRPr lang="en-GB" sz="1600" b="0" i="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 </a:t>
            </a:r>
            <a:endParaRPr lang="en-GB" sz="1400" b="0" i="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AutoNum type="arabicPeriod"/>
            </a:pP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Using the Care Act 2014, produce a response to a named councillor in your Local Authority (LA) area on </a:t>
            </a:r>
            <a:r>
              <a:rPr lang="en-GB" sz="1400" b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one of the following social care services</a:t>
            </a: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as outlined in the table below, on how to address the shortage of the service to support the local community.</a:t>
            </a:r>
          </a:p>
          <a:p>
            <a:pPr marL="342900" indent="-342900" algn="just">
              <a:buAutoNum type="arabicPeriod"/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is important that you refer to the Care Act 2014 Part One under the Care and Support section (Care Act 2014 (legislation.gov.uk) in your report by presenting a need for this service within the local community. </a:t>
            </a:r>
          </a:p>
          <a:p>
            <a:pPr marL="342900" indent="-342900" algn="just">
              <a:buAutoNum type="arabicPeriod"/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will be expected to set your response out in an official way. Your report should briefly include the following: 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 of the issue 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of the issue on the community 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Recommended response to address the issue 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Conclusion. </a:t>
            </a:r>
          </a:p>
          <a:p>
            <a:pPr marL="342900" indent="-342900" algn="just">
              <a:buAutoNum type="arabicPeriod"/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/>
            <a:endParaRPr lang="en-GB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/>
            <a:endParaRPr lang="en-GB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/>
            <a:endParaRPr lang="en-GB" sz="2400" dirty="0">
              <a:solidFill>
                <a:srgbClr val="FF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0863FA-31C0-10F9-7277-DFFB348E0716}"/>
              </a:ext>
            </a:extLst>
          </p:cNvPr>
          <p:cNvSpPr txBox="1"/>
          <p:nvPr/>
        </p:nvSpPr>
        <p:spPr>
          <a:xfrm>
            <a:off x="2667000" y="3672512"/>
            <a:ext cx="3066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l" rtl="0" fontAlgn="base">
              <a:spcBef>
                <a:spcPts val="0"/>
              </a:spcBef>
              <a:spcAft>
                <a:spcPts val="0"/>
              </a:spcAft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NG" sz="1400" b="0" i="0" u="none" strike="noStrike" dirty="0">
              <a:effectLst/>
              <a:latin typeface="Arial" panose="020B0604020202020204" pitchFamily="34" charset="0"/>
            </a:endParaRPr>
          </a:p>
          <a:p>
            <a:endParaRPr lang="en-NG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3386C-DD80-017C-8BF9-07BBCBD08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197" y="152400"/>
            <a:ext cx="6745605" cy="553998"/>
          </a:xfrm>
        </p:spPr>
        <p:txBody>
          <a:bodyPr/>
          <a:lstStyle/>
          <a:p>
            <a:pPr algn="ctr"/>
            <a:r>
              <a:rPr lang="en-GB" spc="-5" dirty="0">
                <a:solidFill>
                  <a:srgbClr val="000000"/>
                </a:solidFill>
                <a:latin typeface="Arial"/>
                <a:cs typeface="Arial"/>
              </a:rPr>
              <a:t>Assessment</a:t>
            </a:r>
            <a:r>
              <a:rPr lang="en-GB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pc="-65" dirty="0">
                <a:solidFill>
                  <a:srgbClr val="000000"/>
                </a:solidFill>
                <a:latin typeface="Arial"/>
                <a:cs typeface="Arial"/>
              </a:rPr>
              <a:t>Tasks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66EE0-36C9-62C9-55A2-88BFE8B51F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267" y="706398"/>
            <a:ext cx="8547100" cy="4895322"/>
          </a:xfrm>
        </p:spPr>
        <p:txBody>
          <a:bodyPr/>
          <a:lstStyle/>
          <a:p>
            <a:endParaRPr lang="en-GB" sz="1400" dirty="0"/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Task 1</a:t>
            </a:r>
            <a:endParaRPr kumimoji="0" lang="en-GB" sz="24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r>
              <a:rPr lang="en-GB" sz="1400" dirty="0"/>
              <a:t>4. Choose one of the following service areas for the contents of the subject area for your </a:t>
            </a:r>
            <a:r>
              <a:rPr lang="en-GB" sz="1400" b="1" dirty="0"/>
              <a:t>Guided Scenario Response</a:t>
            </a:r>
            <a:r>
              <a:rPr lang="en-GB" sz="1400" dirty="0"/>
              <a:t>: </a:t>
            </a:r>
            <a:r>
              <a:rPr lang="en-GB" dirty="0"/>
              <a:t>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400" dirty="0"/>
              <a:t>5. You should include at least 3 cited sources of information to support the evidence in your report, including the Care Act 2014. 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1916AF-33D9-F749-CD6C-395CF68EF9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1123125"/>
              </p:ext>
            </p:extLst>
          </p:nvPr>
        </p:nvGraphicFramePr>
        <p:xfrm>
          <a:off x="1752600" y="2392680"/>
          <a:ext cx="5181600" cy="207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4167988460"/>
                    </a:ext>
                  </a:extLst>
                </a:gridCol>
              </a:tblGrid>
              <a:tr h="449580">
                <a:tc>
                  <a:txBody>
                    <a:bodyPr/>
                    <a:lstStyle/>
                    <a:p>
                      <a:pPr marL="0" marR="0" lvl="0" indent="0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Community Mental Health Services 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3509201"/>
                  </a:ext>
                </a:extLst>
              </a:tr>
              <a:tr h="449580">
                <a:tc>
                  <a:txBody>
                    <a:bodyPr/>
                    <a:lstStyle/>
                    <a:p>
                      <a:pPr marL="0" marR="0" lvl="0" indent="0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Domiciliary care services within the community </a:t>
                      </a:r>
                      <a:endParaRPr lang="en-GB" sz="1400" dirty="0"/>
                    </a:p>
                    <a:p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9953112"/>
                  </a:ext>
                </a:extLst>
              </a:tr>
              <a:tr h="449580">
                <a:tc>
                  <a:txBody>
                    <a:bodyPr/>
                    <a:lstStyle/>
                    <a:p>
                      <a:pPr marL="0" marR="0" lvl="0" indent="0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Residential care home</a:t>
                      </a:r>
                      <a:endParaRPr lang="en-GB" sz="1400" dirty="0"/>
                    </a:p>
                    <a:p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7589022"/>
                  </a:ext>
                </a:extLst>
              </a:tr>
              <a:tr h="449580">
                <a:tc>
                  <a:txBody>
                    <a:bodyPr/>
                    <a:lstStyle/>
                    <a:p>
                      <a:pPr marL="0" marR="0" lvl="0" indent="0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Community disability services</a:t>
                      </a:r>
                      <a:endParaRPr lang="en-GB" sz="1400" dirty="0"/>
                    </a:p>
                    <a:p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51091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38615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2B3EB-133D-1B6E-A2EF-5175C8AF25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2400" y="228600"/>
            <a:ext cx="8839200" cy="4343400"/>
          </a:xfrm>
        </p:spPr>
        <p:txBody>
          <a:bodyPr/>
          <a:lstStyle/>
          <a:p>
            <a:pPr rtl="0" fontAlgn="base"/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			</a:t>
            </a:r>
            <a:r>
              <a:rPr lang="en-GB" sz="2800" b="1" u="sng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2:</a:t>
            </a:r>
          </a:p>
          <a:p>
            <a:pPr algn="just" rtl="0" fontAlgn="base">
              <a:spcAft>
                <a:spcPts val="600"/>
              </a:spcAft>
            </a:pPr>
            <a:endParaRPr lang="en-GB" sz="1600" b="1" i="0" dirty="0"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spcAft>
                <a:spcPts val="600"/>
              </a:spcAft>
            </a:pPr>
            <a:r>
              <a:rPr lang="en-GB" sz="1600" b="1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A 750-word Essay</a:t>
            </a:r>
          </a:p>
          <a:p>
            <a:pPr algn="just" rtl="0" fontAlgn="base">
              <a:spcAft>
                <a:spcPts val="600"/>
              </a:spcAft>
            </a:pPr>
            <a:r>
              <a:rPr lang="en-GB" sz="1600" b="1" dirty="0">
                <a:effectLst/>
                <a:latin typeface="Arial" panose="020B0604020202020204" pitchFamily="34" charset="0"/>
              </a:rPr>
              <a:t>Select one Healthcare service from the list provided below. </a:t>
            </a:r>
          </a:p>
          <a:p>
            <a:pPr marL="285750" lvl="0" indent="-285750" rtl="0" fontAlgn="base">
              <a:buFont typeface="Arial" panose="020B0604020202020204" pitchFamily="34" charset="0"/>
              <a:buChar char="•"/>
            </a:pPr>
            <a:r>
              <a:rPr lang="en-GB" sz="1600" dirty="0"/>
              <a:t>Investigate the origins of the service and explore the historical context that shaped its development </a:t>
            </a:r>
          </a:p>
          <a:p>
            <a:pPr marL="285750" lvl="0" indent="-285750" rtl="0" fontAlgn="base">
              <a:buFont typeface="Arial" panose="020B0604020202020204" pitchFamily="34" charset="0"/>
              <a:buChar char="•"/>
            </a:pPr>
            <a:r>
              <a:rPr lang="en-GB" sz="1600" dirty="0"/>
              <a:t>Critically evaluate how the service functions today. </a:t>
            </a:r>
          </a:p>
          <a:p>
            <a:pPr marL="285750" lvl="0" indent="-285750" rtl="0" fontAlgn="base">
              <a:buFont typeface="Arial" panose="020B0604020202020204" pitchFamily="34" charset="0"/>
              <a:buChar char="•"/>
            </a:pPr>
            <a:r>
              <a:rPr lang="en-GB" sz="1600" dirty="0"/>
              <a:t>Discuss its significance in enhancing the quality of life of service users. </a:t>
            </a:r>
          </a:p>
          <a:p>
            <a:pPr marL="285750" lvl="0" indent="-285750" rtl="0" fontAlgn="base">
              <a:buFont typeface="Arial" panose="020B0604020202020204" pitchFamily="34" charset="0"/>
              <a:buChar char="•"/>
            </a:pPr>
            <a:r>
              <a:rPr lang="en-GB" sz="1600" dirty="0"/>
              <a:t>Choose one of the following service areas for the contents of the subject area for your </a:t>
            </a:r>
            <a:r>
              <a:rPr lang="en-GB" sz="1600" b="1" dirty="0"/>
              <a:t>Essay</a:t>
            </a:r>
            <a:r>
              <a:rPr lang="en-GB" sz="1600" dirty="0"/>
              <a:t>:  </a:t>
            </a:r>
          </a:p>
          <a:p>
            <a:pPr algn="just" rtl="0" fontAlgn="base">
              <a:spcAft>
                <a:spcPts val="600"/>
              </a:spcAft>
            </a:pPr>
            <a:endParaRPr lang="en-GB" sz="1600" b="1" dirty="0">
              <a:latin typeface="Arial" panose="020B0604020202020204" pitchFamily="34" charset="0"/>
            </a:endParaRPr>
          </a:p>
          <a:p>
            <a:pPr algn="just" rtl="0" fontAlgn="base">
              <a:spcAft>
                <a:spcPts val="600"/>
              </a:spcAft>
            </a:pPr>
            <a:endParaRPr lang="en-GB" sz="1600" b="1" dirty="0">
              <a:effectLst/>
              <a:latin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</a:endParaRPr>
          </a:p>
          <a:p>
            <a:endParaRPr lang="en-GB" sz="1400" dirty="0"/>
          </a:p>
          <a:p>
            <a:endParaRPr lang="en-GB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0191783E-2CA4-D318-6F69-E6B1B82958CF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2583180" y="3112008"/>
            <a:ext cx="3977640" cy="1601417"/>
          </a:xfrm>
        </p:spPr>
        <p:txBody>
          <a:bodyPr/>
          <a:lstStyle/>
          <a:p>
            <a:pPr marL="285750" indent="-285750" rtl="0" eaLnBrk="1" fontAlgn="auto" latinLnBrk="0" hangingPunct="1">
              <a:buFont typeface="Arial" panose="020B0604020202020204" pitchFamily="34" charset="0"/>
              <a:buChar char="•"/>
            </a:pPr>
            <a:r>
              <a:rPr lang="en-GB" sz="1800" dirty="0"/>
              <a:t>Community antenatal midwifery services </a:t>
            </a:r>
          </a:p>
          <a:p>
            <a:pPr marL="285750" indent="-285750" rtl="0" eaLnBrk="1" fontAlgn="auto" latinLnBrk="0" hangingPunct="1">
              <a:buFont typeface="Arial" panose="020B0604020202020204" pitchFamily="34" charset="0"/>
              <a:buChar char="•"/>
            </a:pPr>
            <a:r>
              <a:rPr lang="en-GB" sz="1800" dirty="0"/>
              <a:t>Ambulance services </a:t>
            </a:r>
          </a:p>
          <a:p>
            <a:pPr marL="285750" indent="-285750" rtl="0" eaLnBrk="1" fontAlgn="auto" latinLnBrk="0" hangingPunct="1">
              <a:buFont typeface="Arial" panose="020B0604020202020204" pitchFamily="34" charset="0"/>
              <a:buChar char="•"/>
            </a:pPr>
            <a:r>
              <a:rPr lang="en-GB" sz="1800" dirty="0"/>
              <a:t>Pharmacy services </a:t>
            </a:r>
          </a:p>
          <a:p>
            <a:pPr marL="285750" indent="-285750" rtl="0" eaLnBrk="1" fontAlgn="auto" latinLnBrk="0" hangingPunct="1">
              <a:buFont typeface="Arial" panose="020B0604020202020204" pitchFamily="34" charset="0"/>
              <a:buChar char="•"/>
            </a:pPr>
            <a:r>
              <a:rPr lang="en-GB" sz="1800" dirty="0"/>
              <a:t>Dentistry services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8BF02E-F395-9337-ADB8-4E8513282EE3}"/>
              </a:ext>
            </a:extLst>
          </p:cNvPr>
          <p:cNvSpPr txBox="1"/>
          <p:nvPr/>
        </p:nvSpPr>
        <p:spPr>
          <a:xfrm>
            <a:off x="228600" y="4854850"/>
            <a:ext cx="8458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Your work should be presented using 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single Microsoft Word document for both tasks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which is uploaded into your final Turnitin link. </a:t>
            </a:r>
          </a:p>
          <a:p>
            <a:pPr algn="ctr"/>
            <a:r>
              <a:rPr lang="en-GB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Submission Date: </a:t>
            </a:r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13</a:t>
            </a:r>
            <a:r>
              <a:rPr lang="en-GB" sz="1400" b="1" baseline="30000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November by 10am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61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8477" y="109981"/>
            <a:ext cx="3453129" cy="5559425"/>
            <a:chOff x="268477" y="109981"/>
            <a:chExt cx="3453129" cy="5559425"/>
          </a:xfrm>
        </p:grpSpPr>
        <p:sp>
          <p:nvSpPr>
            <p:cNvPr id="3" name="object 3"/>
            <p:cNvSpPr/>
            <p:nvPr/>
          </p:nvSpPr>
          <p:spPr>
            <a:xfrm>
              <a:off x="281177" y="122681"/>
              <a:ext cx="3427729" cy="5534025"/>
            </a:xfrm>
            <a:custGeom>
              <a:avLst/>
              <a:gdLst/>
              <a:ahLst/>
              <a:cxnLst/>
              <a:rect l="l" t="t" r="r" b="b"/>
              <a:pathLst>
                <a:path w="3427729" h="5534025">
                  <a:moveTo>
                    <a:pt x="3427476" y="0"/>
                  </a:moveTo>
                  <a:lnTo>
                    <a:pt x="1713738" y="1713738"/>
                  </a:lnTo>
                  <a:lnTo>
                    <a:pt x="0" y="0"/>
                  </a:lnTo>
                  <a:lnTo>
                    <a:pt x="0" y="3819906"/>
                  </a:lnTo>
                  <a:lnTo>
                    <a:pt x="1713738" y="5533644"/>
                  </a:lnTo>
                  <a:lnTo>
                    <a:pt x="3427476" y="3819906"/>
                  </a:lnTo>
                  <a:lnTo>
                    <a:pt x="3427476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81177" y="122681"/>
              <a:ext cx="3427729" cy="5534025"/>
            </a:xfrm>
            <a:custGeom>
              <a:avLst/>
              <a:gdLst/>
              <a:ahLst/>
              <a:cxnLst/>
              <a:rect l="l" t="t" r="r" b="b"/>
              <a:pathLst>
                <a:path w="3427729" h="5534025">
                  <a:moveTo>
                    <a:pt x="3427476" y="0"/>
                  </a:moveTo>
                  <a:lnTo>
                    <a:pt x="3427476" y="3819906"/>
                  </a:lnTo>
                  <a:lnTo>
                    <a:pt x="1713738" y="5533644"/>
                  </a:lnTo>
                  <a:lnTo>
                    <a:pt x="0" y="3819906"/>
                  </a:lnTo>
                  <a:lnTo>
                    <a:pt x="0" y="0"/>
                  </a:lnTo>
                  <a:lnTo>
                    <a:pt x="1713738" y="1713738"/>
                  </a:lnTo>
                  <a:lnTo>
                    <a:pt x="3427476" y="0"/>
                  </a:lnTo>
                  <a:close/>
                </a:path>
              </a:pathLst>
            </a:custGeom>
            <a:ln w="254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665480" y="2496058"/>
            <a:ext cx="2656205" cy="1121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065" marR="5080" algn="ctr">
              <a:lnSpc>
                <a:spcPct val="99800"/>
              </a:lnSpc>
              <a:spcBef>
                <a:spcPts val="105"/>
              </a:spcBef>
            </a:pPr>
            <a:r>
              <a:rPr sz="2400" b="1" spc="-4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context </a:t>
            </a:r>
            <a:r>
              <a:rPr sz="2400" b="1" spc="4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20" dirty="0">
                <a:solidFill>
                  <a:srgbClr val="FFFFFF"/>
                </a:solidFill>
                <a:latin typeface="Arial"/>
                <a:cs typeface="Arial"/>
              </a:rPr>
              <a:t>the 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health 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2400" b="1" spc="-80" dirty="0">
                <a:solidFill>
                  <a:srgbClr val="FFFFFF"/>
                </a:solidFill>
                <a:latin typeface="Arial"/>
                <a:cs typeface="Arial"/>
              </a:rPr>
              <a:t>social  </a:t>
            </a:r>
            <a:r>
              <a:rPr sz="2400" b="1" spc="-6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65" dirty="0">
                <a:solidFill>
                  <a:srgbClr val="FFFFFF"/>
                </a:solidFill>
                <a:latin typeface="Arial"/>
                <a:cs typeface="Arial"/>
              </a:rPr>
              <a:t>sector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682238" y="533401"/>
            <a:ext cx="5194935" cy="3429000"/>
            <a:chOff x="3682238" y="388874"/>
            <a:chExt cx="5194935" cy="3579495"/>
          </a:xfrm>
        </p:grpSpPr>
        <p:sp>
          <p:nvSpPr>
            <p:cNvPr id="7" name="object 7"/>
            <p:cNvSpPr/>
            <p:nvPr/>
          </p:nvSpPr>
          <p:spPr>
            <a:xfrm>
              <a:off x="3694938" y="401574"/>
              <a:ext cx="5169535" cy="3554095"/>
            </a:xfrm>
            <a:custGeom>
              <a:avLst/>
              <a:gdLst/>
              <a:ahLst/>
              <a:cxnLst/>
              <a:rect l="l" t="t" r="r" b="b"/>
              <a:pathLst>
                <a:path w="5169534" h="3554095">
                  <a:moveTo>
                    <a:pt x="4577080" y="0"/>
                  </a:moveTo>
                  <a:lnTo>
                    <a:pt x="0" y="0"/>
                  </a:lnTo>
                  <a:lnTo>
                    <a:pt x="0" y="3553968"/>
                  </a:lnTo>
                  <a:lnTo>
                    <a:pt x="4577080" y="3553968"/>
                  </a:lnTo>
                  <a:lnTo>
                    <a:pt x="4625662" y="3552004"/>
                  </a:lnTo>
                  <a:lnTo>
                    <a:pt x="4673163" y="3546215"/>
                  </a:lnTo>
                  <a:lnTo>
                    <a:pt x="4719429" y="3536754"/>
                  </a:lnTo>
                  <a:lnTo>
                    <a:pt x="4764308" y="3523772"/>
                  </a:lnTo>
                  <a:lnTo>
                    <a:pt x="4807648" y="3507422"/>
                  </a:lnTo>
                  <a:lnTo>
                    <a:pt x="4849296" y="3487856"/>
                  </a:lnTo>
                  <a:lnTo>
                    <a:pt x="4889101" y="3465228"/>
                  </a:lnTo>
                  <a:lnTo>
                    <a:pt x="4926909" y="3439688"/>
                  </a:lnTo>
                  <a:lnTo>
                    <a:pt x="4962568" y="3411390"/>
                  </a:lnTo>
                  <a:lnTo>
                    <a:pt x="4995926" y="3380486"/>
                  </a:lnTo>
                  <a:lnTo>
                    <a:pt x="5026830" y="3347128"/>
                  </a:lnTo>
                  <a:lnTo>
                    <a:pt x="5055128" y="3311469"/>
                  </a:lnTo>
                  <a:lnTo>
                    <a:pt x="5080668" y="3273661"/>
                  </a:lnTo>
                  <a:lnTo>
                    <a:pt x="5103296" y="3233856"/>
                  </a:lnTo>
                  <a:lnTo>
                    <a:pt x="5122862" y="3192208"/>
                  </a:lnTo>
                  <a:lnTo>
                    <a:pt x="5139212" y="3148868"/>
                  </a:lnTo>
                  <a:lnTo>
                    <a:pt x="5152194" y="3103989"/>
                  </a:lnTo>
                  <a:lnTo>
                    <a:pt x="5161655" y="3057723"/>
                  </a:lnTo>
                  <a:lnTo>
                    <a:pt x="5167444" y="3010222"/>
                  </a:lnTo>
                  <a:lnTo>
                    <a:pt x="5169408" y="2961640"/>
                  </a:lnTo>
                  <a:lnTo>
                    <a:pt x="5169408" y="592327"/>
                  </a:lnTo>
                  <a:lnTo>
                    <a:pt x="5167444" y="543745"/>
                  </a:lnTo>
                  <a:lnTo>
                    <a:pt x="5161655" y="496244"/>
                  </a:lnTo>
                  <a:lnTo>
                    <a:pt x="5152194" y="449978"/>
                  </a:lnTo>
                  <a:lnTo>
                    <a:pt x="5139212" y="405099"/>
                  </a:lnTo>
                  <a:lnTo>
                    <a:pt x="5122862" y="361759"/>
                  </a:lnTo>
                  <a:lnTo>
                    <a:pt x="5103296" y="320111"/>
                  </a:lnTo>
                  <a:lnTo>
                    <a:pt x="5080668" y="280306"/>
                  </a:lnTo>
                  <a:lnTo>
                    <a:pt x="5055128" y="242498"/>
                  </a:lnTo>
                  <a:lnTo>
                    <a:pt x="5026830" y="206839"/>
                  </a:lnTo>
                  <a:lnTo>
                    <a:pt x="4995926" y="173482"/>
                  </a:lnTo>
                  <a:lnTo>
                    <a:pt x="4962568" y="142577"/>
                  </a:lnTo>
                  <a:lnTo>
                    <a:pt x="4926909" y="114279"/>
                  </a:lnTo>
                  <a:lnTo>
                    <a:pt x="4889101" y="88739"/>
                  </a:lnTo>
                  <a:lnTo>
                    <a:pt x="4849296" y="66111"/>
                  </a:lnTo>
                  <a:lnTo>
                    <a:pt x="4807648" y="46545"/>
                  </a:lnTo>
                  <a:lnTo>
                    <a:pt x="4764308" y="30195"/>
                  </a:lnTo>
                  <a:lnTo>
                    <a:pt x="4719429" y="17213"/>
                  </a:lnTo>
                  <a:lnTo>
                    <a:pt x="4673163" y="7752"/>
                  </a:lnTo>
                  <a:lnTo>
                    <a:pt x="4625662" y="1963"/>
                  </a:lnTo>
                  <a:lnTo>
                    <a:pt x="4577080" y="0"/>
                  </a:lnTo>
                  <a:close/>
                </a:path>
              </a:pathLst>
            </a:custGeom>
            <a:solidFill>
              <a:srgbClr val="C8F0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694938" y="401574"/>
              <a:ext cx="5169535" cy="3554095"/>
            </a:xfrm>
            <a:custGeom>
              <a:avLst/>
              <a:gdLst/>
              <a:ahLst/>
              <a:cxnLst/>
              <a:rect l="l" t="t" r="r" b="b"/>
              <a:pathLst>
                <a:path w="5169534" h="3554095">
                  <a:moveTo>
                    <a:pt x="5169408" y="592327"/>
                  </a:moveTo>
                  <a:lnTo>
                    <a:pt x="5169408" y="2961640"/>
                  </a:lnTo>
                  <a:lnTo>
                    <a:pt x="5167444" y="3010222"/>
                  </a:lnTo>
                  <a:lnTo>
                    <a:pt x="5161655" y="3057723"/>
                  </a:lnTo>
                  <a:lnTo>
                    <a:pt x="5152194" y="3103989"/>
                  </a:lnTo>
                  <a:lnTo>
                    <a:pt x="5139212" y="3148868"/>
                  </a:lnTo>
                  <a:lnTo>
                    <a:pt x="5122862" y="3192208"/>
                  </a:lnTo>
                  <a:lnTo>
                    <a:pt x="5103296" y="3233856"/>
                  </a:lnTo>
                  <a:lnTo>
                    <a:pt x="5080668" y="3273661"/>
                  </a:lnTo>
                  <a:lnTo>
                    <a:pt x="5055128" y="3311469"/>
                  </a:lnTo>
                  <a:lnTo>
                    <a:pt x="5026830" y="3347128"/>
                  </a:lnTo>
                  <a:lnTo>
                    <a:pt x="4995926" y="3380486"/>
                  </a:lnTo>
                  <a:lnTo>
                    <a:pt x="4962568" y="3411390"/>
                  </a:lnTo>
                  <a:lnTo>
                    <a:pt x="4926909" y="3439688"/>
                  </a:lnTo>
                  <a:lnTo>
                    <a:pt x="4889101" y="3465228"/>
                  </a:lnTo>
                  <a:lnTo>
                    <a:pt x="4849296" y="3487856"/>
                  </a:lnTo>
                  <a:lnTo>
                    <a:pt x="4807648" y="3507422"/>
                  </a:lnTo>
                  <a:lnTo>
                    <a:pt x="4764308" y="3523772"/>
                  </a:lnTo>
                  <a:lnTo>
                    <a:pt x="4719429" y="3536754"/>
                  </a:lnTo>
                  <a:lnTo>
                    <a:pt x="4673163" y="3546215"/>
                  </a:lnTo>
                  <a:lnTo>
                    <a:pt x="4625662" y="3552004"/>
                  </a:lnTo>
                  <a:lnTo>
                    <a:pt x="4577080" y="3553968"/>
                  </a:lnTo>
                  <a:lnTo>
                    <a:pt x="0" y="3553968"/>
                  </a:lnTo>
                  <a:lnTo>
                    <a:pt x="0" y="0"/>
                  </a:lnTo>
                  <a:lnTo>
                    <a:pt x="4577080" y="0"/>
                  </a:lnTo>
                  <a:lnTo>
                    <a:pt x="4625662" y="1963"/>
                  </a:lnTo>
                  <a:lnTo>
                    <a:pt x="4673163" y="7752"/>
                  </a:lnTo>
                  <a:lnTo>
                    <a:pt x="4719429" y="17213"/>
                  </a:lnTo>
                  <a:lnTo>
                    <a:pt x="4764308" y="30195"/>
                  </a:lnTo>
                  <a:lnTo>
                    <a:pt x="4807648" y="46545"/>
                  </a:lnTo>
                  <a:lnTo>
                    <a:pt x="4849296" y="66111"/>
                  </a:lnTo>
                  <a:lnTo>
                    <a:pt x="4889101" y="88739"/>
                  </a:lnTo>
                  <a:lnTo>
                    <a:pt x="4926909" y="114279"/>
                  </a:lnTo>
                  <a:lnTo>
                    <a:pt x="4962568" y="142577"/>
                  </a:lnTo>
                  <a:lnTo>
                    <a:pt x="4995926" y="173482"/>
                  </a:lnTo>
                  <a:lnTo>
                    <a:pt x="5026830" y="206839"/>
                  </a:lnTo>
                  <a:lnTo>
                    <a:pt x="5055128" y="242498"/>
                  </a:lnTo>
                  <a:lnTo>
                    <a:pt x="5080668" y="280306"/>
                  </a:lnTo>
                  <a:lnTo>
                    <a:pt x="5103296" y="320111"/>
                  </a:lnTo>
                  <a:lnTo>
                    <a:pt x="5122862" y="361759"/>
                  </a:lnTo>
                  <a:lnTo>
                    <a:pt x="5139212" y="405099"/>
                  </a:lnTo>
                  <a:lnTo>
                    <a:pt x="5152194" y="449978"/>
                  </a:lnTo>
                  <a:lnTo>
                    <a:pt x="5161655" y="496244"/>
                  </a:lnTo>
                  <a:lnTo>
                    <a:pt x="5167444" y="543745"/>
                  </a:lnTo>
                  <a:lnTo>
                    <a:pt x="5169408" y="592327"/>
                  </a:lnTo>
                  <a:close/>
                </a:path>
              </a:pathLst>
            </a:custGeom>
            <a:ln w="254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826764" y="749249"/>
            <a:ext cx="4542790" cy="32367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6700" indent="-228600">
              <a:lnSpc>
                <a:spcPct val="100000"/>
              </a:lnSpc>
              <a:spcBef>
                <a:spcPts val="100"/>
              </a:spcBef>
              <a:buFont typeface="Arial Black"/>
              <a:buChar char="•"/>
              <a:tabLst>
                <a:tab pos="266700" algn="l"/>
              </a:tabLst>
            </a:pPr>
            <a:r>
              <a:rPr lang="en-GB" sz="2400" b="1" u="sng" spc="-45" dirty="0">
                <a:latin typeface="Arial"/>
                <a:cs typeface="Arial"/>
              </a:rPr>
              <a:t>Today’s Aims :</a:t>
            </a:r>
          </a:p>
          <a:p>
            <a:pPr marL="266700" indent="-228600">
              <a:lnSpc>
                <a:spcPct val="100000"/>
              </a:lnSpc>
              <a:spcBef>
                <a:spcPts val="100"/>
              </a:spcBef>
              <a:buFont typeface="Arial Black"/>
              <a:buChar char="•"/>
              <a:tabLst>
                <a:tab pos="266700" algn="l"/>
              </a:tabLst>
            </a:pPr>
            <a:r>
              <a:rPr sz="2400" spc="-45" dirty="0">
                <a:latin typeface="Arial"/>
                <a:cs typeface="Arial"/>
              </a:rPr>
              <a:t>The </a:t>
            </a:r>
            <a:r>
              <a:rPr sz="2400" dirty="0">
                <a:latin typeface="Arial"/>
                <a:cs typeface="Arial"/>
              </a:rPr>
              <a:t>context </a:t>
            </a:r>
            <a:r>
              <a:rPr sz="2400" spc="35" dirty="0">
                <a:latin typeface="Arial"/>
                <a:cs typeface="Arial"/>
              </a:rPr>
              <a:t>of </a:t>
            </a:r>
            <a:r>
              <a:rPr sz="2400" spc="20" dirty="0">
                <a:latin typeface="Arial"/>
                <a:cs typeface="Arial"/>
              </a:rPr>
              <a:t>the </a:t>
            </a:r>
            <a:r>
              <a:rPr sz="2400" dirty="0">
                <a:latin typeface="Arial"/>
                <a:cs typeface="Arial"/>
              </a:rPr>
              <a:t>health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and</a:t>
            </a:r>
            <a:endParaRPr sz="2400" dirty="0">
              <a:latin typeface="Arial"/>
              <a:cs typeface="Arial"/>
            </a:endParaRPr>
          </a:p>
          <a:p>
            <a:pPr marL="266700">
              <a:lnSpc>
                <a:spcPct val="100000"/>
              </a:lnSpc>
              <a:spcBef>
                <a:spcPts val="5"/>
              </a:spcBef>
            </a:pPr>
            <a:r>
              <a:rPr sz="2400" spc="-80" dirty="0">
                <a:latin typeface="Arial"/>
                <a:cs typeface="Arial"/>
              </a:rPr>
              <a:t>social </a:t>
            </a:r>
            <a:r>
              <a:rPr sz="2400" spc="-65" dirty="0">
                <a:latin typeface="Arial"/>
                <a:cs typeface="Arial"/>
              </a:rPr>
              <a:t>care</a:t>
            </a:r>
            <a:r>
              <a:rPr sz="2400" spc="60" dirty="0">
                <a:latin typeface="Arial"/>
                <a:cs typeface="Arial"/>
              </a:rPr>
              <a:t> </a:t>
            </a:r>
            <a:r>
              <a:rPr sz="2400" spc="-65" dirty="0">
                <a:latin typeface="Arial"/>
                <a:cs typeface="Arial"/>
              </a:rPr>
              <a:t>sector</a:t>
            </a:r>
            <a:endParaRPr sz="2400" dirty="0">
              <a:latin typeface="Arial"/>
              <a:cs typeface="Arial"/>
            </a:endParaRPr>
          </a:p>
          <a:p>
            <a:pPr marL="266700" indent="-228600">
              <a:lnSpc>
                <a:spcPct val="100000"/>
              </a:lnSpc>
              <a:spcBef>
                <a:spcPts val="465"/>
              </a:spcBef>
              <a:buFont typeface="Arial Black"/>
              <a:buChar char="•"/>
              <a:tabLst>
                <a:tab pos="266700" algn="l"/>
              </a:tabLst>
            </a:pPr>
            <a:r>
              <a:rPr sz="2400" spc="-45" dirty="0">
                <a:latin typeface="Arial"/>
                <a:cs typeface="Arial"/>
              </a:rPr>
              <a:t>The </a:t>
            </a:r>
            <a:r>
              <a:rPr sz="2400" spc="10" dirty="0">
                <a:latin typeface="Arial"/>
                <a:cs typeface="Arial"/>
              </a:rPr>
              <a:t>2</a:t>
            </a:r>
            <a:r>
              <a:rPr sz="2400" spc="15" baseline="24305" dirty="0">
                <a:latin typeface="Arial"/>
                <a:cs typeface="Arial"/>
              </a:rPr>
              <a:t>nd </a:t>
            </a:r>
            <a:r>
              <a:rPr sz="2400" spc="25" dirty="0">
                <a:latin typeface="Arial"/>
                <a:cs typeface="Arial"/>
              </a:rPr>
              <a:t>World</a:t>
            </a:r>
            <a:r>
              <a:rPr sz="2400" spc="-220" dirty="0">
                <a:latin typeface="Arial"/>
                <a:cs typeface="Arial"/>
              </a:rPr>
              <a:t> </a:t>
            </a:r>
            <a:r>
              <a:rPr sz="2400" spc="5" dirty="0">
                <a:latin typeface="Arial"/>
                <a:cs typeface="Arial"/>
              </a:rPr>
              <a:t>War</a:t>
            </a:r>
            <a:endParaRPr sz="2400" dirty="0">
              <a:latin typeface="Arial"/>
              <a:cs typeface="Arial"/>
            </a:endParaRPr>
          </a:p>
          <a:p>
            <a:pPr marL="266700" indent="-228600">
              <a:lnSpc>
                <a:spcPct val="100000"/>
              </a:lnSpc>
              <a:spcBef>
                <a:spcPts val="470"/>
              </a:spcBef>
              <a:buFont typeface="Arial Black"/>
              <a:buChar char="•"/>
              <a:tabLst>
                <a:tab pos="266700" algn="l"/>
              </a:tabLst>
            </a:pPr>
            <a:r>
              <a:rPr sz="2400" spc="-50" dirty="0">
                <a:latin typeface="Arial"/>
                <a:cs typeface="Arial"/>
              </a:rPr>
              <a:t>Labour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Reforms</a:t>
            </a:r>
            <a:endParaRPr sz="2400" dirty="0">
              <a:latin typeface="Arial"/>
              <a:cs typeface="Arial"/>
            </a:endParaRPr>
          </a:p>
          <a:p>
            <a:pPr marL="266700" indent="-228600">
              <a:lnSpc>
                <a:spcPct val="100000"/>
              </a:lnSpc>
              <a:spcBef>
                <a:spcPts val="480"/>
              </a:spcBef>
              <a:buFont typeface="Arial Black"/>
              <a:buChar char="•"/>
              <a:tabLst>
                <a:tab pos="266700" algn="l"/>
              </a:tabLst>
            </a:pPr>
            <a:r>
              <a:rPr sz="2400" spc="-45" dirty="0">
                <a:latin typeface="Arial"/>
                <a:cs typeface="Arial"/>
              </a:rPr>
              <a:t>The </a:t>
            </a:r>
            <a:r>
              <a:rPr sz="2400" spc="45" dirty="0">
                <a:latin typeface="Arial"/>
                <a:cs typeface="Arial"/>
              </a:rPr>
              <a:t>birth </a:t>
            </a:r>
            <a:r>
              <a:rPr sz="2400" spc="35" dirty="0">
                <a:latin typeface="Arial"/>
                <a:cs typeface="Arial"/>
              </a:rPr>
              <a:t>of </a:t>
            </a:r>
            <a:r>
              <a:rPr sz="2400" spc="20" dirty="0">
                <a:latin typeface="Arial"/>
                <a:cs typeface="Arial"/>
              </a:rPr>
              <a:t>the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NHS</a:t>
            </a:r>
            <a:endParaRPr sz="2400" dirty="0">
              <a:latin typeface="Arial"/>
              <a:cs typeface="Arial"/>
            </a:endParaRPr>
          </a:p>
          <a:p>
            <a:pPr marL="266700" marR="111760" indent="-228600">
              <a:lnSpc>
                <a:spcPct val="100000"/>
              </a:lnSpc>
              <a:spcBef>
                <a:spcPts val="470"/>
              </a:spcBef>
              <a:buFont typeface="Arial Black"/>
              <a:buChar char="•"/>
              <a:tabLst>
                <a:tab pos="266700" algn="l"/>
              </a:tabLst>
            </a:pPr>
            <a:r>
              <a:rPr sz="2400" spc="-75" dirty="0">
                <a:latin typeface="Arial"/>
                <a:cs typeface="Arial"/>
              </a:rPr>
              <a:t>Read </a:t>
            </a:r>
            <a:r>
              <a:rPr sz="2400" spc="-40" dirty="0">
                <a:latin typeface="Arial"/>
                <a:cs typeface="Arial"/>
              </a:rPr>
              <a:t>contents </a:t>
            </a:r>
            <a:r>
              <a:rPr sz="2400" spc="40" dirty="0">
                <a:latin typeface="Arial"/>
                <a:cs typeface="Arial"/>
              </a:rPr>
              <a:t>of </a:t>
            </a:r>
            <a:r>
              <a:rPr sz="2400" spc="-75" dirty="0">
                <a:latin typeface="Arial"/>
                <a:cs typeface="Arial"/>
              </a:rPr>
              <a:t>pages </a:t>
            </a:r>
            <a:r>
              <a:rPr sz="2400" spc="40" dirty="0">
                <a:latin typeface="Arial"/>
                <a:cs typeface="Arial"/>
              </a:rPr>
              <a:t>13 </a:t>
            </a:r>
            <a:r>
              <a:rPr sz="2400" spc="60" dirty="0">
                <a:latin typeface="Arial"/>
                <a:cs typeface="Arial"/>
              </a:rPr>
              <a:t>to  </a:t>
            </a:r>
            <a:r>
              <a:rPr sz="2400" spc="40" dirty="0">
                <a:latin typeface="Arial"/>
                <a:cs typeface="Arial"/>
              </a:rPr>
              <a:t>36 </a:t>
            </a:r>
            <a:r>
              <a:rPr sz="2400" spc="-5" dirty="0">
                <a:latin typeface="Arial"/>
                <a:cs typeface="Arial"/>
              </a:rPr>
              <a:t>in </a:t>
            </a:r>
            <a:r>
              <a:rPr sz="2400" spc="-85" dirty="0">
                <a:latin typeface="Arial"/>
                <a:cs typeface="Arial"/>
              </a:rPr>
              <a:t>Glasby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50" dirty="0">
                <a:latin typeface="Arial"/>
                <a:cs typeface="Arial"/>
              </a:rPr>
              <a:t>(2012)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08198" y="68072"/>
            <a:ext cx="29286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70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sz="4000" spc="-15" dirty="0">
                <a:solidFill>
                  <a:srgbClr val="000000"/>
                </a:solidFill>
                <a:latin typeface="Arial"/>
                <a:cs typeface="Arial"/>
              </a:rPr>
              <a:t>Context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2400" y="1066800"/>
            <a:ext cx="8839200" cy="33951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4965" marR="412115" indent="-342900">
              <a:lnSpc>
                <a:spcPts val="24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Arial"/>
                <a:cs typeface="Arial"/>
              </a:rPr>
              <a:t>“More than any other area of the welfare state, UK health  and social care are big business and are everybody’s</a:t>
            </a:r>
          </a:p>
          <a:p>
            <a:pPr marL="354965">
              <a:lnSpc>
                <a:spcPts val="2425"/>
              </a:lnSpc>
            </a:pPr>
            <a:r>
              <a:rPr sz="2400" spc="-5" dirty="0">
                <a:latin typeface="Arial"/>
                <a:cs typeface="Arial"/>
              </a:rPr>
              <a:t>business” (Glasby, 2012</a:t>
            </a:r>
            <a:r>
              <a:rPr lang="en-GB" sz="2400" spc="-5" dirty="0">
                <a:latin typeface="Arial"/>
                <a:cs typeface="Arial"/>
              </a:rPr>
              <a:t>, p. 1</a:t>
            </a:r>
            <a:r>
              <a:rPr sz="2400" spc="-5" dirty="0">
                <a:latin typeface="Arial"/>
                <a:cs typeface="Arial"/>
              </a:rPr>
              <a:t>).</a:t>
            </a:r>
            <a:endParaRPr lang="en-GB" sz="2400" spc="-5" dirty="0">
              <a:latin typeface="Arial"/>
              <a:cs typeface="Arial"/>
            </a:endParaRPr>
          </a:p>
          <a:p>
            <a:pPr marL="354965">
              <a:lnSpc>
                <a:spcPts val="2425"/>
              </a:lnSpc>
            </a:pPr>
            <a:endParaRPr sz="2400" spc="-5" dirty="0">
              <a:latin typeface="Arial"/>
              <a:cs typeface="Arial"/>
            </a:endParaRPr>
          </a:p>
          <a:p>
            <a:pPr marL="354965" marR="5080" indent="-342900">
              <a:lnSpc>
                <a:spcPts val="24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Arial"/>
                <a:cs typeface="Arial"/>
              </a:rPr>
              <a:t>Health and social care sector </a:t>
            </a:r>
            <a:r>
              <a:rPr lang="en-GB" sz="2400" spc="-5" dirty="0">
                <a:latin typeface="Arial"/>
                <a:cs typeface="Arial"/>
              </a:rPr>
              <a:t>is of great </a:t>
            </a:r>
            <a:r>
              <a:rPr sz="2400" spc="-5" dirty="0">
                <a:latin typeface="Arial"/>
                <a:cs typeface="Arial"/>
              </a:rPr>
              <a:t>importance</a:t>
            </a:r>
            <a:r>
              <a:rPr lang="en-GB" sz="2400" spc="-5" dirty="0">
                <a:latin typeface="Arial"/>
                <a:cs typeface="Arial"/>
              </a:rPr>
              <a:t> to</a:t>
            </a:r>
            <a:r>
              <a:rPr sz="2400" spc="-5" dirty="0">
                <a:latin typeface="Arial"/>
                <a:cs typeface="Arial"/>
              </a:rPr>
              <a:t> the citizens  of the UK</a:t>
            </a:r>
            <a:r>
              <a:rPr lang="en-GB" sz="2400" spc="-5" dirty="0">
                <a:latin typeface="Arial"/>
                <a:cs typeface="Arial"/>
              </a:rPr>
              <a:t> (Glasby, 2012).</a:t>
            </a:r>
          </a:p>
          <a:p>
            <a:pPr marL="354965" marR="5080" indent="-342900">
              <a:lnSpc>
                <a:spcPts val="24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400" spc="-5" dirty="0">
              <a:latin typeface="Arial"/>
              <a:cs typeface="Arial"/>
            </a:endParaRPr>
          </a:p>
          <a:p>
            <a:pPr marL="354965" marR="121285" indent="-342900">
              <a:lnSpc>
                <a:spcPts val="24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Arial"/>
                <a:cs typeface="Arial"/>
              </a:rPr>
              <a:t>A national institution </a:t>
            </a:r>
            <a:r>
              <a:rPr lang="en-GB" sz="2400" spc="-5" dirty="0">
                <a:latin typeface="Arial"/>
                <a:cs typeface="Arial"/>
              </a:rPr>
              <a:t>–</a:t>
            </a:r>
            <a:r>
              <a:rPr sz="2400" spc="-5" dirty="0">
                <a:latin typeface="Arial"/>
                <a:cs typeface="Arial"/>
              </a:rPr>
              <a:t> N</a:t>
            </a:r>
            <a:r>
              <a:rPr lang="en-GB" sz="2400" spc="-5" dirty="0" err="1">
                <a:latin typeface="Arial"/>
                <a:cs typeface="Arial"/>
              </a:rPr>
              <a:t>ational</a:t>
            </a:r>
            <a:r>
              <a:rPr lang="en-GB" sz="2400" spc="-5" dirty="0">
                <a:latin typeface="Arial"/>
                <a:cs typeface="Arial"/>
              </a:rPr>
              <a:t> Health Service (NHS)</a:t>
            </a:r>
            <a:r>
              <a:rPr sz="2400" spc="-5" dirty="0">
                <a:latin typeface="Arial"/>
                <a:cs typeface="Arial"/>
              </a:rPr>
              <a:t> – aims “to deliver a world-class  health service for all” (Glasby, 2012, p.2).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6588" y="202133"/>
            <a:ext cx="8258809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50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sz="3200" spc="-110" dirty="0">
                <a:solidFill>
                  <a:srgbClr val="000000"/>
                </a:solidFill>
                <a:latin typeface="Arial"/>
                <a:cs typeface="Arial"/>
              </a:rPr>
              <a:t>social </a:t>
            </a:r>
            <a:r>
              <a:rPr sz="3200" spc="-5" dirty="0">
                <a:solidFill>
                  <a:srgbClr val="000000"/>
                </a:solidFill>
                <a:latin typeface="Arial"/>
                <a:cs typeface="Arial"/>
              </a:rPr>
              <a:t>impact </a:t>
            </a:r>
            <a:r>
              <a:rPr sz="3200" spc="50" dirty="0">
                <a:solidFill>
                  <a:srgbClr val="000000"/>
                </a:solidFill>
                <a:latin typeface="Arial"/>
                <a:cs typeface="Arial"/>
              </a:rPr>
              <a:t>of </a:t>
            </a:r>
            <a:r>
              <a:rPr sz="3200" spc="35" dirty="0">
                <a:solidFill>
                  <a:srgbClr val="000000"/>
                </a:solidFill>
                <a:latin typeface="Arial"/>
                <a:cs typeface="Arial"/>
              </a:rPr>
              <a:t>World </a:t>
            </a:r>
            <a:r>
              <a:rPr sz="3200" spc="10" dirty="0">
                <a:solidFill>
                  <a:srgbClr val="000000"/>
                </a:solidFill>
                <a:latin typeface="Arial"/>
                <a:cs typeface="Arial"/>
              </a:rPr>
              <a:t>War </a:t>
            </a:r>
            <a:r>
              <a:rPr sz="3200" spc="125" dirty="0">
                <a:solidFill>
                  <a:srgbClr val="000000"/>
                </a:solidFill>
                <a:latin typeface="Arial"/>
                <a:cs typeface="Arial"/>
              </a:rPr>
              <a:t>II </a:t>
            </a:r>
            <a:r>
              <a:rPr sz="3200" dirty="0">
                <a:solidFill>
                  <a:srgbClr val="000000"/>
                </a:solidFill>
                <a:latin typeface="Arial"/>
                <a:cs typeface="Arial"/>
              </a:rPr>
              <a:t>in</a:t>
            </a:r>
            <a:r>
              <a:rPr sz="3200" spc="-114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200" spc="-15" dirty="0">
                <a:solidFill>
                  <a:srgbClr val="000000"/>
                </a:solidFill>
                <a:latin typeface="Arial"/>
                <a:cs typeface="Arial"/>
              </a:rPr>
              <a:t>Britain</a:t>
            </a:r>
            <a:endParaRPr sz="32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16483"/>
            <a:ext cx="9143998" cy="60653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9282" y="515238"/>
            <a:ext cx="78257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  <a:tabLst>
                <a:tab pos="3554095" algn="l"/>
              </a:tabLst>
            </a:pPr>
            <a:r>
              <a:rPr sz="4000" spc="-5" dirty="0">
                <a:solidFill>
                  <a:srgbClr val="000000"/>
                </a:solidFill>
                <a:latin typeface="Arial"/>
                <a:cs typeface="Arial"/>
              </a:rPr>
              <a:t>During</a:t>
            </a:r>
            <a:r>
              <a:rPr sz="4000" spc="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000" spc="-5" dirty="0">
                <a:solidFill>
                  <a:srgbClr val="000000"/>
                </a:solidFill>
                <a:latin typeface="Arial"/>
                <a:cs typeface="Arial"/>
              </a:rPr>
              <a:t>the</a:t>
            </a:r>
            <a:r>
              <a:rPr sz="4000" spc="1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000" spc="5" dirty="0">
                <a:solidFill>
                  <a:srgbClr val="000000"/>
                </a:solidFill>
                <a:latin typeface="Arial"/>
                <a:cs typeface="Arial"/>
              </a:rPr>
              <a:t>2</a:t>
            </a:r>
            <a:r>
              <a:rPr sz="3975" spc="7" baseline="25157" dirty="0">
                <a:solidFill>
                  <a:srgbClr val="000000"/>
                </a:solidFill>
                <a:latin typeface="Arial"/>
                <a:cs typeface="Arial"/>
              </a:rPr>
              <a:t>nd	</a:t>
            </a:r>
            <a:r>
              <a:rPr sz="4000" spc="-20" dirty="0">
                <a:solidFill>
                  <a:srgbClr val="000000"/>
                </a:solidFill>
                <a:latin typeface="Arial"/>
                <a:cs typeface="Arial"/>
              </a:rPr>
              <a:t>World </a:t>
            </a:r>
            <a:r>
              <a:rPr sz="4000" spc="-55" dirty="0">
                <a:solidFill>
                  <a:srgbClr val="000000"/>
                </a:solidFill>
                <a:latin typeface="Arial"/>
                <a:cs typeface="Arial"/>
              </a:rPr>
              <a:t>War</a:t>
            </a:r>
            <a:r>
              <a:rPr sz="400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000" spc="-5" dirty="0">
                <a:solidFill>
                  <a:srgbClr val="000000"/>
                </a:solidFill>
                <a:latin typeface="Arial"/>
                <a:cs typeface="Arial"/>
              </a:rPr>
              <a:t>Period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57200" y="1600200"/>
            <a:ext cx="8229600" cy="39166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0674" y="0"/>
            <a:ext cx="7899400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610995">
              <a:lnSpc>
                <a:spcPct val="100000"/>
              </a:lnSpc>
              <a:spcBef>
                <a:spcPts val="95"/>
              </a:spcBef>
            </a:pPr>
            <a:r>
              <a:rPr sz="4000" spc="-160" dirty="0">
                <a:solidFill>
                  <a:srgbClr val="000000"/>
                </a:solidFill>
                <a:latin typeface="Arial"/>
                <a:cs typeface="Arial"/>
              </a:rPr>
              <a:t>Key </a:t>
            </a:r>
            <a:r>
              <a:rPr sz="4000" spc="-35" dirty="0">
                <a:solidFill>
                  <a:srgbClr val="000000"/>
                </a:solidFill>
                <a:latin typeface="Arial"/>
                <a:cs typeface="Arial"/>
              </a:rPr>
              <a:t>Individuals </a:t>
            </a:r>
            <a:r>
              <a:rPr sz="4000" spc="-30" dirty="0">
                <a:solidFill>
                  <a:srgbClr val="000000"/>
                </a:solidFill>
                <a:latin typeface="Arial"/>
                <a:cs typeface="Arial"/>
              </a:rPr>
              <a:t>and  </a:t>
            </a:r>
            <a:r>
              <a:rPr sz="4000" spc="-35" dirty="0">
                <a:solidFill>
                  <a:srgbClr val="000000"/>
                </a:solidFill>
                <a:latin typeface="Arial"/>
                <a:cs typeface="Arial"/>
              </a:rPr>
              <a:t>Developments </a:t>
            </a:r>
            <a:r>
              <a:rPr sz="4000" spc="35" dirty="0">
                <a:solidFill>
                  <a:srgbClr val="000000"/>
                </a:solidFill>
                <a:latin typeface="Arial"/>
                <a:cs typeface="Arial"/>
              </a:rPr>
              <a:t>following the</a:t>
            </a:r>
            <a:r>
              <a:rPr sz="400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000" spc="15" dirty="0">
                <a:solidFill>
                  <a:srgbClr val="000000"/>
                </a:solidFill>
                <a:latin typeface="Arial"/>
                <a:cs typeface="Arial"/>
              </a:rPr>
              <a:t>War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57200" y="1269491"/>
            <a:ext cx="4038600" cy="32871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648200" y="1269491"/>
            <a:ext cx="4038600" cy="328726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54939" y="4730242"/>
            <a:ext cx="4163695" cy="614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7200"/>
              </a:lnSpc>
              <a:spcBef>
                <a:spcPts val="100"/>
              </a:spcBef>
            </a:pPr>
            <a:r>
              <a:rPr sz="1800" spc="-5" dirty="0">
                <a:latin typeface="Carlito"/>
                <a:cs typeface="Carlito"/>
              </a:rPr>
              <a:t>Clement </a:t>
            </a:r>
            <a:r>
              <a:rPr sz="1800" spc="-15" dirty="0">
                <a:latin typeface="Carlito"/>
                <a:cs typeface="Carlito"/>
              </a:rPr>
              <a:t>Attlee </a:t>
            </a:r>
            <a:r>
              <a:rPr sz="1800" spc="-5" dirty="0">
                <a:latin typeface="Carlito"/>
                <a:cs typeface="Carlito"/>
              </a:rPr>
              <a:t>Leader of </a:t>
            </a:r>
            <a:r>
              <a:rPr sz="1800" dirty="0">
                <a:latin typeface="Carlito"/>
                <a:cs typeface="Carlito"/>
              </a:rPr>
              <a:t>the </a:t>
            </a:r>
            <a:r>
              <a:rPr sz="1800" spc="-5" dirty="0">
                <a:latin typeface="Carlito"/>
                <a:cs typeface="Carlito"/>
              </a:rPr>
              <a:t>Labour </a:t>
            </a:r>
            <a:r>
              <a:rPr sz="1800" spc="-15" dirty="0">
                <a:latin typeface="Carlito"/>
                <a:cs typeface="Carlito"/>
              </a:rPr>
              <a:t>Party </a:t>
            </a:r>
            <a:r>
              <a:rPr sz="1800" dirty="0">
                <a:latin typeface="Carlito"/>
                <a:cs typeface="Carlito"/>
              </a:rPr>
              <a:t>in  </a:t>
            </a:r>
            <a:r>
              <a:rPr sz="1800" spc="-5" dirty="0">
                <a:latin typeface="Carlito"/>
                <a:cs typeface="Carlito"/>
              </a:rPr>
              <a:t>1945</a:t>
            </a:r>
            <a:endParaRPr sz="1800"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51628" y="4726001"/>
            <a:ext cx="4185920" cy="61341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0"/>
              </a:spcBef>
            </a:pPr>
            <a:r>
              <a:rPr sz="1800" spc="-5" dirty="0">
                <a:latin typeface="Carlito"/>
                <a:cs typeface="Carlito"/>
              </a:rPr>
              <a:t>Aneurin </a:t>
            </a:r>
            <a:r>
              <a:rPr sz="1800" spc="-10" dirty="0">
                <a:latin typeface="Carlito"/>
                <a:cs typeface="Carlito"/>
              </a:rPr>
              <a:t>Bevan Minister </a:t>
            </a:r>
            <a:r>
              <a:rPr sz="1800" spc="-15" dirty="0">
                <a:latin typeface="Carlito"/>
                <a:cs typeface="Carlito"/>
              </a:rPr>
              <a:t>for </a:t>
            </a:r>
            <a:r>
              <a:rPr sz="1800" spc="-5" dirty="0">
                <a:latin typeface="Carlito"/>
                <a:cs typeface="Carlito"/>
              </a:rPr>
              <a:t>Health in </a:t>
            </a:r>
            <a:r>
              <a:rPr sz="1800" dirty="0">
                <a:latin typeface="Carlito"/>
                <a:cs typeface="Carlito"/>
              </a:rPr>
              <a:t>1945</a:t>
            </a:r>
            <a:r>
              <a:rPr sz="1800" spc="70" dirty="0">
                <a:latin typeface="Carlito"/>
                <a:cs typeface="Carlito"/>
              </a:rPr>
              <a:t> </a:t>
            </a:r>
            <a:r>
              <a:rPr sz="1800" spc="-10" dirty="0">
                <a:latin typeface="Carlito"/>
                <a:cs typeface="Carlito"/>
              </a:rPr>
              <a:t>to</a:t>
            </a:r>
            <a:endParaRPr sz="18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1800" spc="-5" dirty="0">
                <a:latin typeface="Carlito"/>
                <a:cs typeface="Carlito"/>
              </a:rPr>
              <a:t>1951</a:t>
            </a:r>
            <a:endParaRPr sz="18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15697"/>
            <a:ext cx="914400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74900" marR="5080" indent="-2362835">
              <a:lnSpc>
                <a:spcPct val="100000"/>
              </a:lnSpc>
              <a:spcBef>
                <a:spcPts val="100"/>
              </a:spcBef>
            </a:pPr>
            <a:r>
              <a:rPr lang="en-GB" spc="-5" dirty="0"/>
              <a:t>  </a:t>
            </a:r>
            <a:r>
              <a:rPr spc="-5" dirty="0" err="1"/>
              <a:t>Labour</a:t>
            </a:r>
            <a:r>
              <a:rPr spc="-5" dirty="0"/>
              <a:t> </a:t>
            </a:r>
            <a:r>
              <a:rPr spc="-20" dirty="0"/>
              <a:t>Reforms </a:t>
            </a:r>
            <a:r>
              <a:rPr dirty="0"/>
              <a:t>- </a:t>
            </a:r>
            <a:r>
              <a:rPr spc="-5" dirty="0"/>
              <a:t>The </a:t>
            </a:r>
            <a:r>
              <a:rPr spc="-35" dirty="0"/>
              <a:t>Welfare </a:t>
            </a:r>
            <a:r>
              <a:rPr spc="-30" dirty="0"/>
              <a:t>State  </a:t>
            </a:r>
            <a:r>
              <a:rPr spc="-5" dirty="0"/>
              <a:t>1945</a:t>
            </a:r>
            <a:r>
              <a:rPr lang="en-GB" spc="-5" dirty="0"/>
              <a:t>-</a:t>
            </a:r>
            <a:r>
              <a:rPr spc="-5" dirty="0"/>
              <a:t>1951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228600" y="582519"/>
            <a:ext cx="8915400" cy="4909101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355600" marR="113664" indent="-342900">
              <a:lnSpc>
                <a:spcPts val="3130"/>
              </a:lnSpc>
              <a:spcBef>
                <a:spcPts val="500"/>
              </a:spcBef>
              <a:buChar char="•"/>
              <a:tabLst>
                <a:tab pos="354965" algn="l"/>
                <a:tab pos="355600" algn="l"/>
              </a:tabLst>
            </a:pPr>
            <a:r>
              <a:rPr sz="2000" spc="-5" dirty="0"/>
              <a:t>After </a:t>
            </a:r>
            <a:r>
              <a:rPr sz="2000" spc="-10" dirty="0"/>
              <a:t>World </a:t>
            </a:r>
            <a:r>
              <a:rPr sz="2000" spc="-40" dirty="0"/>
              <a:t>War </a:t>
            </a:r>
            <a:r>
              <a:rPr sz="2000" spc="-5" dirty="0"/>
              <a:t>II </a:t>
            </a:r>
            <a:r>
              <a:rPr sz="2000" dirty="0"/>
              <a:t>the Labour Government  introduced reforms to establish the </a:t>
            </a:r>
            <a:r>
              <a:rPr sz="2000" spc="-10" dirty="0"/>
              <a:t>Welfare</a:t>
            </a:r>
            <a:r>
              <a:rPr sz="2000" spc="-200" dirty="0"/>
              <a:t> </a:t>
            </a:r>
            <a:r>
              <a:rPr sz="2000" dirty="0"/>
              <a:t>State.</a:t>
            </a:r>
            <a:endParaRPr lang="en-GB" sz="2000" dirty="0"/>
          </a:p>
          <a:p>
            <a:pPr marL="355600" marR="113664" indent="-342900">
              <a:lnSpc>
                <a:spcPts val="3130"/>
              </a:lnSpc>
              <a:spcBef>
                <a:spcPts val="500"/>
              </a:spcBef>
              <a:buChar char="•"/>
              <a:tabLst>
                <a:tab pos="354965" algn="l"/>
                <a:tab pos="355600" algn="l"/>
              </a:tabLst>
            </a:pPr>
            <a:endParaRPr sz="2000" dirty="0"/>
          </a:p>
          <a:p>
            <a:pPr marL="355600" marR="168275" indent="-342900">
              <a:lnSpc>
                <a:spcPts val="3130"/>
              </a:lnSpc>
              <a:spcBef>
                <a:spcPts val="710"/>
              </a:spcBef>
              <a:buChar char="•"/>
              <a:tabLst>
                <a:tab pos="354965" algn="l"/>
                <a:tab pos="355600" algn="l"/>
              </a:tabLst>
            </a:pPr>
            <a:r>
              <a:rPr sz="2000" dirty="0"/>
              <a:t>These tackled </a:t>
            </a:r>
            <a:r>
              <a:rPr lang="en-GB" sz="2000" dirty="0"/>
              <a:t>the </a:t>
            </a:r>
            <a:r>
              <a:rPr sz="2000" spc="-5" dirty="0"/>
              <a:t>‘Five </a:t>
            </a:r>
            <a:r>
              <a:rPr sz="2000" dirty="0"/>
              <a:t>Giants’ described </a:t>
            </a:r>
            <a:r>
              <a:rPr sz="2000" spc="-5" dirty="0"/>
              <a:t>in </a:t>
            </a:r>
            <a:r>
              <a:rPr sz="2000" dirty="0"/>
              <a:t>the  Beveridge Report</a:t>
            </a:r>
            <a:r>
              <a:rPr lang="en-GB" sz="2000" dirty="0"/>
              <a:t>.</a:t>
            </a:r>
          </a:p>
          <a:p>
            <a:pPr marL="355600" marR="168275" indent="-342900">
              <a:lnSpc>
                <a:spcPts val="3130"/>
              </a:lnSpc>
              <a:spcBef>
                <a:spcPts val="710"/>
              </a:spcBef>
              <a:buChar char="•"/>
              <a:tabLst>
                <a:tab pos="354965" algn="l"/>
                <a:tab pos="355600" algn="l"/>
              </a:tabLst>
            </a:pPr>
            <a:endParaRPr lang="en-GB" sz="2000" dirty="0"/>
          </a:p>
          <a:p>
            <a:pPr marL="355600" marR="168275" indent="-342900">
              <a:lnSpc>
                <a:spcPts val="3130"/>
              </a:lnSpc>
              <a:spcBef>
                <a:spcPts val="710"/>
              </a:spcBef>
              <a:buChar char="•"/>
              <a:tabLst>
                <a:tab pos="354965" algn="l"/>
                <a:tab pos="355600" algn="l"/>
              </a:tabLst>
            </a:pPr>
            <a:r>
              <a:rPr lang="en-GB" sz="2000" dirty="0"/>
              <a:t>The report was titled “Social Insurance and Allied Services” and provided the blueprint for social policy in the post-war Britain.</a:t>
            </a:r>
          </a:p>
          <a:p>
            <a:pPr marL="355600" marR="168275" indent="-342900">
              <a:lnSpc>
                <a:spcPts val="3130"/>
              </a:lnSpc>
              <a:spcBef>
                <a:spcPts val="710"/>
              </a:spcBef>
              <a:buChar char="•"/>
              <a:tabLst>
                <a:tab pos="354965" algn="l"/>
                <a:tab pos="355600" algn="l"/>
              </a:tabLst>
            </a:pPr>
            <a:endParaRPr lang="en-GB" sz="2000" dirty="0"/>
          </a:p>
          <a:p>
            <a:pPr marL="355600" marR="168275" indent="-342900">
              <a:lnSpc>
                <a:spcPts val="3130"/>
              </a:lnSpc>
              <a:spcBef>
                <a:spcPts val="710"/>
              </a:spcBef>
              <a:buChar char="•"/>
              <a:tabLst>
                <a:tab pos="354965" algn="l"/>
                <a:tab pos="355600" algn="l"/>
              </a:tabLst>
            </a:pPr>
            <a:r>
              <a:rPr lang="en-GB" sz="2000" dirty="0"/>
              <a:t>The report identified five major problems: </a:t>
            </a:r>
            <a:r>
              <a:rPr sz="2000" dirty="0"/>
              <a:t>disease,</a:t>
            </a:r>
            <a:r>
              <a:rPr sz="2000" spc="-229" dirty="0"/>
              <a:t> </a:t>
            </a:r>
            <a:r>
              <a:rPr sz="2000" dirty="0"/>
              <a:t>want, </a:t>
            </a:r>
            <a:r>
              <a:rPr sz="2000" spc="-20" dirty="0"/>
              <a:t>squalor, </a:t>
            </a:r>
            <a:r>
              <a:rPr sz="2000" dirty="0"/>
              <a:t>ignorance and</a:t>
            </a:r>
            <a:r>
              <a:rPr sz="2000" spc="-95" dirty="0"/>
              <a:t> </a:t>
            </a:r>
            <a:r>
              <a:rPr sz="2000" dirty="0"/>
              <a:t>idleness</a:t>
            </a:r>
            <a:r>
              <a:rPr lang="en-GB" sz="2000" dirty="0"/>
              <a:t>. 							                 (BBC, 2023)</a:t>
            </a:r>
            <a:endParaRPr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9540" y="122885"/>
            <a:ext cx="71132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60" dirty="0">
                <a:solidFill>
                  <a:srgbClr val="000000"/>
                </a:solidFill>
                <a:latin typeface="Arial"/>
                <a:cs typeface="Arial"/>
              </a:rPr>
              <a:t>Beveridge </a:t>
            </a:r>
            <a:r>
              <a:rPr sz="4000" spc="-30" dirty="0">
                <a:solidFill>
                  <a:srgbClr val="000000"/>
                </a:solidFill>
                <a:latin typeface="Arial"/>
                <a:cs typeface="Arial"/>
              </a:rPr>
              <a:t>and </a:t>
            </a:r>
            <a:r>
              <a:rPr sz="4000" spc="35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sz="4000" spc="-130" dirty="0">
                <a:solidFill>
                  <a:srgbClr val="000000"/>
                </a:solidFill>
                <a:latin typeface="Arial"/>
                <a:cs typeface="Arial"/>
              </a:rPr>
              <a:t>Five</a:t>
            </a:r>
            <a:r>
              <a:rPr sz="400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000" spc="-100" dirty="0">
                <a:solidFill>
                  <a:srgbClr val="000000"/>
                </a:solidFill>
                <a:latin typeface="Arial"/>
                <a:cs typeface="Arial"/>
              </a:rPr>
              <a:t>Giants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30200" y="801370"/>
            <a:ext cx="8514080" cy="4735271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22860">
              <a:lnSpc>
                <a:spcPct val="80000"/>
              </a:lnSpc>
              <a:spcBef>
                <a:spcPts val="585"/>
              </a:spcBef>
            </a:pPr>
            <a:r>
              <a:rPr sz="2000" b="1" dirty="0">
                <a:solidFill>
                  <a:srgbClr val="221F1F"/>
                </a:solidFill>
                <a:latin typeface="Arial"/>
                <a:cs typeface="Arial"/>
              </a:rPr>
              <a:t>The </a:t>
            </a:r>
            <a:r>
              <a:rPr sz="2000" b="1" spc="-5" dirty="0">
                <a:solidFill>
                  <a:srgbClr val="221F1F"/>
                </a:solidFill>
                <a:latin typeface="Arial"/>
                <a:cs typeface="Arial"/>
              </a:rPr>
              <a:t>Beveridge </a:t>
            </a:r>
            <a:r>
              <a:rPr sz="2000" b="1" dirty="0">
                <a:solidFill>
                  <a:srgbClr val="221F1F"/>
                </a:solidFill>
                <a:latin typeface="Arial"/>
                <a:cs typeface="Arial"/>
              </a:rPr>
              <a:t>Report – in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1941, the Liberal politician William Beveridge  set out to discover what kind of Britain people wanted to see </a:t>
            </a:r>
            <a:r>
              <a:rPr sz="2000" spc="-5" dirty="0">
                <a:solidFill>
                  <a:srgbClr val="221F1F"/>
                </a:solidFill>
                <a:latin typeface="Arial"/>
                <a:cs typeface="Arial"/>
              </a:rPr>
              <a:t>after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the </a:t>
            </a:r>
            <a:r>
              <a:rPr sz="2000" spc="-25" dirty="0">
                <a:solidFill>
                  <a:srgbClr val="221F1F"/>
                </a:solidFill>
                <a:latin typeface="Arial"/>
                <a:cs typeface="Arial"/>
              </a:rPr>
              <a:t>war. 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His report,</a:t>
            </a:r>
            <a:r>
              <a:rPr lang="en-GB" sz="2000" dirty="0">
                <a:solidFill>
                  <a:srgbClr val="221F1F"/>
                </a:solidFill>
                <a:latin typeface="Arial"/>
                <a:cs typeface="Arial"/>
              </a:rPr>
              <a:t> published in 1942 and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221F1F"/>
                </a:solidFill>
                <a:latin typeface="Arial"/>
                <a:cs typeface="Arial"/>
              </a:rPr>
              <a:t>officially entitled </a:t>
            </a:r>
            <a:r>
              <a:rPr sz="2000" i="1" dirty="0">
                <a:solidFill>
                  <a:srgbClr val="221F1F"/>
                </a:solidFill>
                <a:latin typeface="Arial"/>
                <a:cs typeface="Arial"/>
              </a:rPr>
              <a:t>Social Insurance and </a:t>
            </a:r>
            <a:r>
              <a:rPr sz="2000" i="1" spc="-5" dirty="0">
                <a:solidFill>
                  <a:srgbClr val="221F1F"/>
                </a:solidFill>
                <a:latin typeface="Arial"/>
                <a:cs typeface="Arial"/>
              </a:rPr>
              <a:t>Allied </a:t>
            </a:r>
            <a:r>
              <a:rPr sz="2000" i="1" dirty="0">
                <a:solidFill>
                  <a:srgbClr val="221F1F"/>
                </a:solidFill>
                <a:latin typeface="Arial"/>
                <a:cs typeface="Arial"/>
              </a:rPr>
              <a:t>Services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, was a</a:t>
            </a:r>
            <a:r>
              <a:rPr sz="2000" spc="-140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key  part of the plans to rebuild and improve Britain </a:t>
            </a:r>
            <a:r>
              <a:rPr sz="2000" spc="-5" dirty="0">
                <a:solidFill>
                  <a:srgbClr val="221F1F"/>
                </a:solidFill>
                <a:latin typeface="Arial"/>
                <a:cs typeface="Arial"/>
              </a:rPr>
              <a:t>after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the war had</a:t>
            </a:r>
            <a:r>
              <a:rPr sz="2000" spc="-195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ended.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200" dirty="0">
              <a:latin typeface="Arial"/>
              <a:cs typeface="Arial"/>
            </a:endParaRPr>
          </a:p>
          <a:p>
            <a:pPr marL="12700" marR="5080">
              <a:lnSpc>
                <a:spcPts val="2090"/>
              </a:lnSpc>
            </a:pPr>
            <a:r>
              <a:rPr sz="2000" b="1" dirty="0">
                <a:solidFill>
                  <a:srgbClr val="221F1F"/>
                </a:solidFill>
                <a:latin typeface="Arial"/>
                <a:cs typeface="Arial"/>
              </a:rPr>
              <a:t>The </a:t>
            </a:r>
            <a:r>
              <a:rPr sz="2000" b="1" spc="-10" dirty="0">
                <a:solidFill>
                  <a:srgbClr val="221F1F"/>
                </a:solidFill>
                <a:latin typeface="Arial"/>
                <a:cs typeface="Arial"/>
              </a:rPr>
              <a:t>Five </a:t>
            </a:r>
            <a:r>
              <a:rPr sz="2000" b="1" dirty="0">
                <a:solidFill>
                  <a:srgbClr val="221F1F"/>
                </a:solidFill>
                <a:latin typeface="Arial"/>
                <a:cs typeface="Arial"/>
              </a:rPr>
              <a:t>Giants –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the governments committee, led by Beveridge,</a:t>
            </a:r>
            <a:r>
              <a:rPr sz="2000" spc="-175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identified  </a:t>
            </a:r>
            <a:r>
              <a:rPr sz="2000" spc="-5" dirty="0">
                <a:solidFill>
                  <a:srgbClr val="221F1F"/>
                </a:solidFill>
                <a:latin typeface="Arial"/>
                <a:cs typeface="Arial"/>
              </a:rPr>
              <a:t>five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major problems which prevented people from bettering</a:t>
            </a:r>
            <a:r>
              <a:rPr sz="2000" spc="-165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themselves.</a:t>
            </a:r>
            <a:endParaRPr sz="2000" dirty="0">
              <a:latin typeface="Arial"/>
              <a:cs typeface="Arial"/>
            </a:endParaRPr>
          </a:p>
          <a:p>
            <a:pPr marL="12700">
              <a:lnSpc>
                <a:spcPts val="2070"/>
              </a:lnSpc>
            </a:pP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These were </a:t>
            </a:r>
            <a:r>
              <a:rPr sz="2000" spc="5" dirty="0">
                <a:solidFill>
                  <a:srgbClr val="221F1F"/>
                </a:solidFill>
                <a:latin typeface="Arial"/>
                <a:cs typeface="Arial"/>
              </a:rPr>
              <a:t>known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as the Five</a:t>
            </a:r>
            <a:r>
              <a:rPr sz="2000" spc="-110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Giants.</a:t>
            </a:r>
            <a:endParaRPr sz="2000" dirty="0">
              <a:latin typeface="Arial"/>
              <a:cs typeface="Arial"/>
            </a:endParaRPr>
          </a:p>
          <a:p>
            <a:pPr marL="292735" indent="-280670">
              <a:lnSpc>
                <a:spcPct val="100000"/>
              </a:lnSpc>
              <a:spcBef>
                <a:spcPts val="1370"/>
              </a:spcBef>
              <a:buAutoNum type="arabicPeriod"/>
              <a:tabLst>
                <a:tab pos="293370" algn="l"/>
              </a:tabLst>
            </a:pP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want (caused by</a:t>
            </a:r>
            <a:r>
              <a:rPr sz="2000" spc="-75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poverty).</a:t>
            </a:r>
            <a:endParaRPr sz="2000" dirty="0">
              <a:latin typeface="Arial"/>
              <a:cs typeface="Arial"/>
            </a:endParaRPr>
          </a:p>
          <a:p>
            <a:pPr marL="292735" indent="-280670">
              <a:lnSpc>
                <a:spcPct val="100000"/>
              </a:lnSpc>
              <a:spcBef>
                <a:spcPts val="770"/>
              </a:spcBef>
              <a:buAutoNum type="arabicPeriod"/>
              <a:tabLst>
                <a:tab pos="293370" algn="l"/>
              </a:tabLst>
            </a:pP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ignorance (caused by a lack of</a:t>
            </a:r>
            <a:r>
              <a:rPr sz="2000" spc="-135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education).</a:t>
            </a:r>
            <a:endParaRPr sz="2000" dirty="0">
              <a:latin typeface="Arial"/>
              <a:cs typeface="Arial"/>
            </a:endParaRPr>
          </a:p>
          <a:p>
            <a:pPr marL="292735" indent="-280670">
              <a:lnSpc>
                <a:spcPct val="100000"/>
              </a:lnSpc>
              <a:spcBef>
                <a:spcPts val="765"/>
              </a:spcBef>
              <a:buAutoNum type="arabicPeriod"/>
              <a:tabLst>
                <a:tab pos="293370" algn="l"/>
              </a:tabLst>
            </a:pP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squalor (caused by poor</a:t>
            </a:r>
            <a:r>
              <a:rPr sz="2000" spc="-105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housing).</a:t>
            </a:r>
            <a:endParaRPr sz="2000" dirty="0">
              <a:latin typeface="Arial"/>
              <a:cs typeface="Arial"/>
            </a:endParaRPr>
          </a:p>
          <a:p>
            <a:pPr marL="292735" indent="-280670">
              <a:lnSpc>
                <a:spcPct val="100000"/>
              </a:lnSpc>
              <a:spcBef>
                <a:spcPts val="775"/>
              </a:spcBef>
              <a:buAutoNum type="arabicPeriod"/>
              <a:tabLst>
                <a:tab pos="293370" algn="l"/>
              </a:tabLst>
            </a:pP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idleness (caused by a lack of jobs, or the ability </a:t>
            </a:r>
            <a:r>
              <a:rPr sz="2000" spc="-5" dirty="0">
                <a:solidFill>
                  <a:srgbClr val="221F1F"/>
                </a:solidFill>
                <a:latin typeface="Arial"/>
                <a:cs typeface="Arial"/>
              </a:rPr>
              <a:t>to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gain</a:t>
            </a:r>
            <a:r>
              <a:rPr sz="2000" spc="-170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employment).</a:t>
            </a:r>
            <a:endParaRPr sz="2000" dirty="0">
              <a:latin typeface="Arial"/>
              <a:cs typeface="Arial"/>
            </a:endParaRPr>
          </a:p>
          <a:p>
            <a:pPr marL="292735" indent="-280670">
              <a:lnSpc>
                <a:spcPct val="100000"/>
              </a:lnSpc>
              <a:spcBef>
                <a:spcPts val="765"/>
              </a:spcBef>
              <a:buAutoNum type="arabicPeriod"/>
              <a:tabLst>
                <a:tab pos="293370" algn="l"/>
              </a:tabLst>
            </a:pP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disease (caused by inadequate health care</a:t>
            </a:r>
            <a:r>
              <a:rPr sz="2000" spc="-160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21F1F"/>
                </a:solidFill>
                <a:latin typeface="Arial"/>
                <a:cs typeface="Arial"/>
              </a:rPr>
              <a:t>provision).</a:t>
            </a:r>
            <a:endParaRPr sz="20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F01E5-074E-B22A-885E-70E94E4A8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267" y="15697"/>
            <a:ext cx="8428533" cy="1123315"/>
          </a:xfrm>
        </p:spPr>
        <p:txBody>
          <a:bodyPr/>
          <a:lstStyle/>
          <a:p>
            <a:r>
              <a:rPr lang="en-GB" spc="-5" dirty="0"/>
              <a:t>       Labour </a:t>
            </a:r>
            <a:r>
              <a:rPr lang="en-GB" spc="-20" dirty="0"/>
              <a:t>Reforms </a:t>
            </a:r>
            <a:r>
              <a:rPr lang="en-GB" dirty="0"/>
              <a:t>- </a:t>
            </a:r>
            <a:r>
              <a:rPr lang="en-GB" spc="-5" dirty="0"/>
              <a:t>The </a:t>
            </a:r>
            <a:r>
              <a:rPr lang="en-GB" spc="-35" dirty="0"/>
              <a:t>Welfare </a:t>
            </a:r>
            <a:r>
              <a:rPr lang="en-GB" spc="-30" dirty="0"/>
              <a:t>State  </a:t>
            </a:r>
            <a:br>
              <a:rPr lang="en-GB" spc="-30" dirty="0"/>
            </a:br>
            <a:r>
              <a:rPr lang="en-GB" spc="-30" dirty="0"/>
              <a:t>                             </a:t>
            </a:r>
            <a:r>
              <a:rPr lang="en-GB" spc="-5" dirty="0"/>
              <a:t>1945-1951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14FA4-6122-3B38-DECA-833BA0CD95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" y="1295400"/>
            <a:ext cx="8915401" cy="4431983"/>
          </a:xfrm>
        </p:spPr>
        <p:txBody>
          <a:bodyPr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In 1945, Labour won the elections and Clement Atlee</a:t>
            </a:r>
          </a:p>
          <a:p>
            <a:pPr algn="just"/>
            <a:r>
              <a:rPr lang="en-GB" sz="2400" dirty="0"/>
              <a:t>     became Prime Minister.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Atlee passed a series of measures which became known as the “Welfare State”.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Aneurin Bevan became the Minister of Health and had a dream; to make healthcare accessible to everyone and not only those who could afford it.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On </a:t>
            </a:r>
            <a:r>
              <a:rPr lang="en-GB" sz="2400" b="1" dirty="0"/>
              <a:t>5</a:t>
            </a:r>
            <a:r>
              <a:rPr lang="en-GB" sz="2400" b="1" baseline="30000" dirty="0"/>
              <a:t>th</a:t>
            </a:r>
            <a:r>
              <a:rPr lang="en-GB" sz="2400" b="1" dirty="0"/>
              <a:t> of July 1948 </a:t>
            </a:r>
            <a:r>
              <a:rPr lang="en-GB" sz="2400" dirty="0"/>
              <a:t>the National Health Service was launched.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Since then, the NHS has seen many changes, improvements, updates and modernisation processes.                                               (BBC, 2023)</a:t>
            </a:r>
          </a:p>
        </p:txBody>
      </p:sp>
    </p:spTree>
    <p:extLst>
      <p:ext uri="{BB962C8B-B14F-4D97-AF65-F5344CB8AC3E}">
        <p14:creationId xmlns:p14="http://schemas.microsoft.com/office/powerpoint/2010/main" val="1784860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3998" cy="58049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7801" y="300608"/>
            <a:ext cx="471106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sz="4400" spc="-15" dirty="0">
                <a:solidFill>
                  <a:srgbClr val="000000"/>
                </a:solidFill>
                <a:latin typeface="Arial"/>
                <a:cs typeface="Arial"/>
              </a:rPr>
              <a:t>Welfare</a:t>
            </a:r>
            <a:r>
              <a:rPr sz="440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dirty="0">
                <a:solidFill>
                  <a:srgbClr val="000000"/>
                </a:solidFill>
                <a:latin typeface="Arial"/>
                <a:cs typeface="Arial"/>
              </a:rPr>
              <a:t>State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57200" y="1053083"/>
            <a:ext cx="8147304" cy="44637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2400" y="117346"/>
            <a:ext cx="8839200" cy="55214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457200"/>
            <a:ext cx="7524819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4000" dirty="0">
                <a:latin typeface="Roboto"/>
                <a:cs typeface="Roboto"/>
              </a:rPr>
              <a:t>			Activity </a:t>
            </a:r>
            <a:endParaRPr sz="4400" dirty="0">
              <a:latin typeface="Roboto"/>
              <a:cs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D93568-E583-7E01-9C2A-D25BE9835EC6}"/>
              </a:ext>
            </a:extLst>
          </p:cNvPr>
          <p:cNvSpPr txBox="1"/>
          <p:nvPr/>
        </p:nvSpPr>
        <p:spPr>
          <a:xfrm>
            <a:off x="228600" y="1067654"/>
            <a:ext cx="842959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 this video : </a:t>
            </a:r>
          </a:p>
          <a:p>
            <a:endParaRPr lang="en-GB" u="sng" dirty="0">
              <a:solidFill>
                <a:srgbClr val="0000FF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https://www.youtube.com/watch?v=0pnEMBgEG24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pairs or small groups discuss the following: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ways that NHS has developed throughout the years. </a:t>
            </a:r>
          </a:p>
          <a:p>
            <a:pPr marL="457200" indent="-457200">
              <a:buAutoNum type="arabicPeriod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challenges that the NHS is currently facing.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Please write down at least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two points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each of the above questions.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288BA-1C80-D51C-CC87-B324A4C6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655" y="76200"/>
            <a:ext cx="8547099" cy="609601"/>
          </a:xfrm>
        </p:spPr>
        <p:txBody>
          <a:bodyPr/>
          <a:lstStyle/>
          <a:p>
            <a:r>
              <a:rPr lang="en-GB" dirty="0"/>
              <a:t>Development of NHS throughout the years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37FC2E-6229-54C1-9B62-225AAB3C9D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58" y="838200"/>
            <a:ext cx="8980041" cy="4431983"/>
          </a:xfrm>
        </p:spPr>
        <p:txBody>
          <a:bodyPr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NHS was developed as a tax-funded, universal health care system.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Initially, all the services provided by the NHS were free of charge.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1952 charges were introduced for dental treatments and spectacles and these charges are still in place in England.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Before the 50s, most care for people with mental health problems was provided in asylums and psychiatric institutions.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3A34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3A34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mental health act of 1952 h</a:t>
            </a:r>
            <a:r>
              <a:rPr lang="en-GB" sz="2400" b="0" i="0" dirty="0">
                <a:solidFill>
                  <a:srgbClr val="3A34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elped to enable deinstitutionalisation in England</a:t>
            </a:r>
            <a:r>
              <a:rPr lang="en-GB" sz="1400" b="0" i="0" dirty="0">
                <a:solidFill>
                  <a:srgbClr val="3A343A"/>
                </a:solidFill>
                <a:effectLst/>
                <a:latin typeface="Europa"/>
                <a:cs typeface="Arial" panose="020B0604020202020204" pitchFamily="34" charset="0"/>
              </a:rPr>
              <a:t>.                                                    </a:t>
            </a:r>
            <a:r>
              <a:rPr lang="en-GB" sz="2400" b="0" i="0" dirty="0">
                <a:solidFill>
                  <a:srgbClr val="3A34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(Glasby, 2012)</a:t>
            </a:r>
          </a:p>
        </p:txBody>
      </p:sp>
    </p:spTree>
    <p:extLst>
      <p:ext uri="{BB962C8B-B14F-4D97-AF65-F5344CB8AC3E}">
        <p14:creationId xmlns:p14="http://schemas.microsoft.com/office/powerpoint/2010/main" val="1712482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0F594-1210-4557-8D10-98A485719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475" y="228600"/>
            <a:ext cx="8212683" cy="553998"/>
          </a:xfrm>
        </p:spPr>
        <p:txBody>
          <a:bodyPr/>
          <a:lstStyle/>
          <a:p>
            <a:r>
              <a:rPr lang="en-GB" dirty="0"/>
              <a:t>Development of NHS throughout the years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D72F4-3A0C-3AF3-F5EF-607479E06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219200"/>
            <a:ext cx="9173966" cy="6555641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Restructuring of the NHS – the NHS Reorganisation Act 1973 - New local NHS bodies were set up and they were responsible for managing all health services in their area, including hospital services, general practice and community health services (Glasby, 2012).</a:t>
            </a:r>
          </a:p>
          <a:p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Governing boards and chief executives became a more common sight in the NHS.</a:t>
            </a:r>
          </a:p>
          <a:p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use of technology in the NHS changed the provision of care.</a:t>
            </a:r>
          </a:p>
          <a:p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Modernisation of Hospitals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Implementation of legislation has also changed the face of NHS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717899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3FB32-06FD-D8F8-4060-6C926786A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268" y="228600"/>
            <a:ext cx="8547100" cy="1107996"/>
          </a:xfrm>
        </p:spPr>
        <p:txBody>
          <a:bodyPr/>
          <a:lstStyle/>
          <a:p>
            <a:r>
              <a:rPr lang="en-GB" dirty="0"/>
              <a:t>Challenges NHS has faced throughout the years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C85C29-CF52-84D2-6986-C71A6AF99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1" y="1491377"/>
            <a:ext cx="8729167" cy="387524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Insufficient funding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Staff shortages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Evolving Healthcare needs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Increased waiting times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Ageing Population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Lack of infrastructure </a:t>
            </a:r>
          </a:p>
        </p:txBody>
      </p:sp>
    </p:spTree>
    <p:extLst>
      <p:ext uri="{BB962C8B-B14F-4D97-AF65-F5344CB8AC3E}">
        <p14:creationId xmlns:p14="http://schemas.microsoft.com/office/powerpoint/2010/main" val="29055016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B8450-0331-DFCE-75E6-F2F3E19A2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8395" y="228600"/>
            <a:ext cx="6745605" cy="553998"/>
          </a:xfrm>
        </p:spPr>
        <p:txBody>
          <a:bodyPr/>
          <a:lstStyle/>
          <a:p>
            <a:r>
              <a:rPr lang="en-GB" dirty="0"/>
              <a:t>Group Activity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41159B-B78D-4FB6-63B8-27B54A4647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267" y="1031239"/>
            <a:ext cx="8547100" cy="8125301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https://youtu.be/Rb6smSWpkig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groups of 3 – 4 choose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service area (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e.g., GP, mental health services, dentistry, pharmacy, midwifery)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within the health and social care sector and discuss the way it has developed/ changed since 1948.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need to provide examples to compare how it was in the past and how it is now.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will then present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findings to the rest of the class.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2733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0597" y="262254"/>
            <a:ext cx="26193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65" dirty="0">
                <a:solidFill>
                  <a:srgbClr val="000000"/>
                </a:solidFill>
                <a:latin typeface="Arial"/>
                <a:cs typeface="Arial"/>
              </a:rPr>
              <a:t>Questions?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57200" y="1124711"/>
            <a:ext cx="8229600" cy="43921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23088" y="117347"/>
            <a:ext cx="8712708" cy="528828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6694" y="36067"/>
            <a:ext cx="26130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25" dirty="0">
                <a:solidFill>
                  <a:srgbClr val="000000"/>
                </a:solidFill>
                <a:latin typeface="Arial"/>
                <a:cs typeface="Arial"/>
              </a:rPr>
              <a:t>References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370451" y="4704969"/>
            <a:ext cx="68580" cy="17145"/>
          </a:xfrm>
          <a:custGeom>
            <a:avLst/>
            <a:gdLst/>
            <a:ahLst/>
            <a:cxnLst/>
            <a:rect l="l" t="t" r="r" b="b"/>
            <a:pathLst>
              <a:path w="68579" h="17145">
                <a:moveTo>
                  <a:pt x="68579" y="0"/>
                </a:moveTo>
                <a:lnTo>
                  <a:pt x="0" y="0"/>
                </a:lnTo>
                <a:lnTo>
                  <a:pt x="0" y="16763"/>
                </a:lnTo>
                <a:lnTo>
                  <a:pt x="68579" y="16763"/>
                </a:lnTo>
                <a:lnTo>
                  <a:pt x="6857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32867" y="873378"/>
            <a:ext cx="8604885" cy="4830168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381000" marR="689610" indent="-342900">
              <a:lnSpc>
                <a:spcPct val="80000"/>
              </a:lnSpc>
              <a:spcBef>
                <a:spcPts val="50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2000" spc="-20" dirty="0">
                <a:latin typeface="Arial"/>
                <a:cs typeface="Arial"/>
              </a:rPr>
              <a:t>BBC (2023) Social impact of the second WWII in Britain. Available at: </a:t>
            </a:r>
            <a:r>
              <a:rPr lang="en-GB" sz="2000" spc="-20" dirty="0">
                <a:latin typeface="Arial"/>
                <a:cs typeface="Arial"/>
                <a:hlinkClick r:id="rId2"/>
              </a:rPr>
              <a:t>The Beveridge Report - Social Impact of WWII in Britain - National 5 History Revision - BBC Bitesize </a:t>
            </a:r>
            <a:r>
              <a:rPr lang="en-GB" sz="2000" spc="-20" dirty="0">
                <a:latin typeface="Arial"/>
                <a:cs typeface="Arial"/>
              </a:rPr>
              <a:t>(Accessed: June 2023). </a:t>
            </a:r>
          </a:p>
          <a:p>
            <a:pPr marL="381000" marR="689610" indent="-342900">
              <a:lnSpc>
                <a:spcPct val="80000"/>
              </a:lnSpc>
              <a:spcBef>
                <a:spcPts val="500"/>
              </a:spcBef>
              <a:buChar char="•"/>
              <a:tabLst>
                <a:tab pos="380365" algn="l"/>
                <a:tab pos="381000" algn="l"/>
              </a:tabLst>
            </a:pPr>
            <a:endParaRPr lang="en-GB" sz="2000" spc="-20" dirty="0">
              <a:latin typeface="Arial"/>
              <a:cs typeface="Arial"/>
            </a:endParaRPr>
          </a:p>
          <a:p>
            <a:pPr marL="381000" marR="689610" indent="-342900">
              <a:lnSpc>
                <a:spcPct val="80000"/>
              </a:lnSpc>
              <a:spcBef>
                <a:spcPts val="50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2000" spc="-20" dirty="0">
                <a:latin typeface="Arial"/>
                <a:cs typeface="Arial"/>
              </a:rPr>
              <a:t>BBC (2023) Labour Reforms – The Welfare state 1945 – 1951. Available at: </a:t>
            </a:r>
            <a:r>
              <a:rPr lang="en-GB" sz="2000" spc="-20" dirty="0">
                <a:latin typeface="Arial"/>
                <a:cs typeface="Arial"/>
                <a:hlinkClick r:id="rId3"/>
              </a:rPr>
              <a:t>The election - Labour Reforms - The Welfare State 1945-1951 - National 5 History Revision - BBC Bitesize </a:t>
            </a:r>
            <a:r>
              <a:rPr lang="en-GB" sz="2000" spc="-20" dirty="0">
                <a:latin typeface="Arial"/>
                <a:cs typeface="Arial"/>
              </a:rPr>
              <a:t>(Accessed: June 2023). </a:t>
            </a:r>
          </a:p>
          <a:p>
            <a:pPr marL="381000" marR="689610" indent="-342900">
              <a:lnSpc>
                <a:spcPct val="80000"/>
              </a:lnSpc>
              <a:spcBef>
                <a:spcPts val="500"/>
              </a:spcBef>
              <a:buChar char="•"/>
              <a:tabLst>
                <a:tab pos="380365" algn="l"/>
                <a:tab pos="381000" algn="l"/>
              </a:tabLst>
            </a:pPr>
            <a:endParaRPr lang="en-GB" sz="2000" spc="-20" dirty="0">
              <a:latin typeface="Arial"/>
              <a:cs typeface="Arial"/>
            </a:endParaRPr>
          </a:p>
          <a:p>
            <a:pPr marL="381000" marR="689610" indent="-342900">
              <a:lnSpc>
                <a:spcPct val="80000"/>
              </a:lnSpc>
              <a:spcBef>
                <a:spcPts val="500"/>
              </a:spcBef>
              <a:buChar char="•"/>
              <a:tabLst>
                <a:tab pos="380365" algn="l"/>
                <a:tab pos="381000" algn="l"/>
              </a:tabLst>
            </a:pPr>
            <a:r>
              <a:rPr sz="2000" spc="-20" dirty="0">
                <a:latin typeface="Arial"/>
                <a:cs typeface="Arial"/>
              </a:rPr>
              <a:t>Glasby, </a:t>
            </a:r>
            <a:r>
              <a:rPr sz="2000" dirty="0">
                <a:latin typeface="Arial"/>
                <a:cs typeface="Arial"/>
              </a:rPr>
              <a:t>J. (201</a:t>
            </a:r>
            <a:r>
              <a:rPr lang="en-GB" sz="2000" dirty="0">
                <a:latin typeface="Arial"/>
                <a:cs typeface="Arial"/>
              </a:rPr>
              <a:t>2</a:t>
            </a:r>
            <a:r>
              <a:rPr sz="2000" dirty="0">
                <a:latin typeface="Arial"/>
                <a:cs typeface="Arial"/>
              </a:rPr>
              <a:t>) </a:t>
            </a:r>
            <a:r>
              <a:rPr sz="2000" i="1" dirty="0">
                <a:latin typeface="Arial"/>
                <a:cs typeface="Arial"/>
              </a:rPr>
              <a:t>Understanding health and social care </a:t>
            </a:r>
            <a:r>
              <a:rPr sz="2000" spc="15" dirty="0">
                <a:latin typeface="Arial"/>
                <a:cs typeface="Arial"/>
              </a:rPr>
              <a:t>(</a:t>
            </a:r>
            <a:r>
              <a:rPr lang="en-GB" sz="2000" spc="15" dirty="0">
                <a:latin typeface="Arial"/>
                <a:cs typeface="Arial"/>
              </a:rPr>
              <a:t>2</a:t>
            </a:r>
            <a:r>
              <a:rPr lang="en-GB" sz="2000" spc="15" baseline="30000" dirty="0">
                <a:latin typeface="Arial"/>
                <a:cs typeface="Arial"/>
              </a:rPr>
              <a:t>nd</a:t>
            </a:r>
            <a:r>
              <a:rPr lang="en-GB" sz="2000" spc="15" dirty="0">
                <a:latin typeface="Arial"/>
                <a:cs typeface="Arial"/>
              </a:rPr>
              <a:t> </a:t>
            </a:r>
            <a:r>
              <a:rPr lang="en-GB" sz="2000" spc="15" dirty="0" err="1">
                <a:latin typeface="Arial"/>
                <a:cs typeface="Arial"/>
              </a:rPr>
              <a:t>Edn</a:t>
            </a:r>
            <a:r>
              <a:rPr sz="2000" dirty="0">
                <a:latin typeface="Arial"/>
                <a:cs typeface="Arial"/>
              </a:rPr>
              <a:t>)  Bristol: The Policy</a:t>
            </a:r>
            <a:r>
              <a:rPr sz="2000" spc="-6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Press.</a:t>
            </a:r>
            <a:endParaRPr lang="en-GB" sz="2000" dirty="0">
              <a:latin typeface="Arial"/>
              <a:cs typeface="Arial"/>
            </a:endParaRPr>
          </a:p>
          <a:p>
            <a:pPr marL="381000" marR="689610" indent="-342900">
              <a:lnSpc>
                <a:spcPct val="80000"/>
              </a:lnSpc>
              <a:spcBef>
                <a:spcPts val="500"/>
              </a:spcBef>
              <a:buChar char="•"/>
              <a:tabLst>
                <a:tab pos="380365" algn="l"/>
                <a:tab pos="381000" algn="l"/>
              </a:tabLst>
            </a:pPr>
            <a:endParaRPr lang="en-GB" sz="2000" dirty="0">
              <a:latin typeface="Arial"/>
              <a:cs typeface="Arial"/>
            </a:endParaRPr>
          </a:p>
          <a:p>
            <a:pPr marL="381000" marR="689610" indent="-342900">
              <a:lnSpc>
                <a:spcPct val="80000"/>
              </a:lnSpc>
              <a:spcBef>
                <a:spcPts val="50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2000" dirty="0">
                <a:latin typeface="Arial"/>
                <a:cs typeface="Arial"/>
              </a:rPr>
              <a:t>UK Parliament (2023) </a:t>
            </a:r>
            <a:r>
              <a:rPr lang="en-GB" sz="2000" i="1" dirty="0">
                <a:latin typeface="Arial"/>
                <a:cs typeface="Arial"/>
              </a:rPr>
              <a:t>1942 Beveridge Report. </a:t>
            </a:r>
            <a:r>
              <a:rPr lang="en-GB" sz="2000" dirty="0">
                <a:latin typeface="Arial"/>
                <a:cs typeface="Arial"/>
              </a:rPr>
              <a:t>Available at: </a:t>
            </a:r>
            <a:r>
              <a:rPr lang="en-GB" sz="2000" dirty="0">
                <a:hlinkClick r:id="rId4"/>
              </a:rPr>
              <a:t>1942 Beveridge Report - UK Parliament</a:t>
            </a:r>
            <a:r>
              <a:rPr lang="en-GB" sz="2000" dirty="0">
                <a:latin typeface="Arial"/>
                <a:cs typeface="Arial"/>
              </a:rPr>
              <a:t> (Accessed: June 2023).</a:t>
            </a:r>
            <a:endParaRPr lang="en-GB" sz="2000" b="1" dirty="0">
              <a:latin typeface="Arial"/>
              <a:cs typeface="Arial"/>
            </a:endParaRPr>
          </a:p>
          <a:p>
            <a:pPr marL="381000" marR="689610" indent="-342900">
              <a:lnSpc>
                <a:spcPct val="80000"/>
              </a:lnSpc>
              <a:spcBef>
                <a:spcPts val="500"/>
              </a:spcBef>
              <a:buChar char="•"/>
              <a:tabLst>
                <a:tab pos="380365" algn="l"/>
                <a:tab pos="381000" algn="l"/>
              </a:tabLst>
            </a:pPr>
            <a:endParaRPr sz="2000" dirty="0">
              <a:latin typeface="Arial"/>
              <a:cs typeface="Arial"/>
            </a:endParaRPr>
          </a:p>
          <a:p>
            <a:pPr marL="38100">
              <a:lnSpc>
                <a:spcPct val="100000"/>
              </a:lnSpc>
              <a:buClr>
                <a:srgbClr val="000000"/>
              </a:buClr>
              <a:tabLst>
                <a:tab pos="380365" algn="l"/>
                <a:tab pos="381000" algn="l"/>
              </a:tabLst>
            </a:pPr>
            <a:endParaRPr lang="en-GB" sz="2000" dirty="0">
              <a:latin typeface="Arial"/>
              <a:cs typeface="Arial"/>
            </a:endParaRPr>
          </a:p>
          <a:p>
            <a:pPr marL="38100">
              <a:lnSpc>
                <a:spcPct val="100000"/>
              </a:lnSpc>
            </a:pPr>
            <a:endParaRPr sz="20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E5E6F-3520-0A75-223E-04198B1E2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794" y="15697"/>
            <a:ext cx="6745605" cy="553998"/>
          </a:xfrm>
        </p:spPr>
        <p:txBody>
          <a:bodyPr/>
          <a:lstStyle/>
          <a:p>
            <a:r>
              <a:rPr lang="en-GB" dirty="0"/>
              <a:t>Long  Induction schedule : Week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DA1440-40A4-D96C-1D3A-F6F1C52260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267" y="1524000"/>
            <a:ext cx="8547100" cy="2677656"/>
          </a:xfrm>
        </p:spPr>
        <p:txBody>
          <a:bodyPr/>
          <a:lstStyle/>
          <a:p>
            <a:r>
              <a:rPr lang="en-GB" dirty="0"/>
              <a:t>1. Students to open their Moodle and review their marks and feedback for the Modules they did in term 1.</a:t>
            </a:r>
          </a:p>
          <a:p>
            <a:endParaRPr lang="en-GB" dirty="0"/>
          </a:p>
          <a:p>
            <a:r>
              <a:rPr lang="en-GB" dirty="0"/>
              <a:t>The lecturer will assist with clarifying what the students need to improve on.</a:t>
            </a:r>
          </a:p>
        </p:txBody>
      </p:sp>
    </p:spTree>
    <p:extLst>
      <p:ext uri="{BB962C8B-B14F-4D97-AF65-F5344CB8AC3E}">
        <p14:creationId xmlns:p14="http://schemas.microsoft.com/office/powerpoint/2010/main" val="1632441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2001</Words>
  <Application>Microsoft Office PowerPoint</Application>
  <PresentationFormat>On-screen Show (4:3)</PresentationFormat>
  <Paragraphs>248</Paragraphs>
  <Slides>33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4" baseType="lpstr">
      <vt:lpstr>Carlito</vt:lpstr>
      <vt:lpstr>Europa</vt:lpstr>
      <vt:lpstr>Myriad Pro</vt:lpstr>
      <vt:lpstr>Arial</vt:lpstr>
      <vt:lpstr>Arial Black</vt:lpstr>
      <vt:lpstr>Calibri</vt:lpstr>
      <vt:lpstr>Roboto</vt:lpstr>
      <vt:lpstr>Verdana</vt:lpstr>
      <vt:lpstr>Wingdings</vt:lpstr>
      <vt:lpstr>Office Theme</vt:lpstr>
      <vt:lpstr>2_20140311PresentationUWTSDTemplate</vt:lpstr>
      <vt:lpstr>Module LCHS4003  Introduction to Health and Social Care</vt:lpstr>
      <vt:lpstr>WELCOME</vt:lpstr>
      <vt:lpstr>Today we will…</vt:lpstr>
      <vt:lpstr>Punctuality and attendance</vt:lpstr>
      <vt:lpstr>Student Engagement Requirements</vt:lpstr>
      <vt:lpstr>Student Engagement Policy</vt:lpstr>
      <vt:lpstr>MODULE LEARNING OUTCOMES</vt:lpstr>
      <vt:lpstr>Indicative Reading List</vt:lpstr>
      <vt:lpstr>Jon Glasby (2012)</vt:lpstr>
      <vt:lpstr>Further Material</vt:lpstr>
      <vt:lpstr>Assessment Tasks</vt:lpstr>
      <vt:lpstr>Assessment Tasks</vt:lpstr>
      <vt:lpstr>PowerPoint Presentation</vt:lpstr>
      <vt:lpstr>PowerPoint Presentation</vt:lpstr>
      <vt:lpstr>The Context</vt:lpstr>
      <vt:lpstr>The social impact of World War II in Britain</vt:lpstr>
      <vt:lpstr>During the 2nd World War Period</vt:lpstr>
      <vt:lpstr>Key Individuals and  Developments following the War</vt:lpstr>
      <vt:lpstr>  Labour Reforms - The Welfare State  1945-1951</vt:lpstr>
      <vt:lpstr>Beveridge and the Five Giants</vt:lpstr>
      <vt:lpstr>       Labour Reforms - The Welfare State                                1945-1951</vt:lpstr>
      <vt:lpstr>PowerPoint Presentation</vt:lpstr>
      <vt:lpstr>The Welfare State</vt:lpstr>
      <vt:lpstr>PowerPoint Presentation</vt:lpstr>
      <vt:lpstr>   Activity </vt:lpstr>
      <vt:lpstr>Development of NHS throughout the years </vt:lpstr>
      <vt:lpstr>Development of NHS throughout the years</vt:lpstr>
      <vt:lpstr>Challenges NHS has faced throughout the years </vt:lpstr>
      <vt:lpstr>Group Activity </vt:lpstr>
      <vt:lpstr>Questions?</vt:lpstr>
      <vt:lpstr>PowerPoint Presentation</vt:lpstr>
      <vt:lpstr>References</vt:lpstr>
      <vt:lpstr>Long  Induction schedule : Week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Effective Team Working &amp; Communications (BMSW 4002)  Week 4  Group Decision Making  Dr Azora Hurd a.hurd@uwtsd.ac.uk</dc:title>
  <dc:creator>Azora Hurd</dc:creator>
  <cp:lastModifiedBy>Muhammad Aliyu</cp:lastModifiedBy>
  <cp:revision>20</cp:revision>
  <dcterms:created xsi:type="dcterms:W3CDTF">2022-09-27T11:15:06Z</dcterms:created>
  <dcterms:modified xsi:type="dcterms:W3CDTF">2026-09-26T10:23:24Z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2022-09-13T00:00:00Z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2022-09-27T00:00:00Z</vt:filetime>
  </property>
</Properties>
</file>