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1212" r:id="rId6"/>
    <p:sldId id="1108" r:id="rId7"/>
    <p:sldId id="1143" r:id="rId8"/>
    <p:sldId id="1141" r:id="rId9"/>
    <p:sldId id="1211" r:id="rId10"/>
    <p:sldId id="1145" r:id="rId11"/>
    <p:sldId id="1146" r:id="rId12"/>
    <p:sldId id="1147" r:id="rId13"/>
    <p:sldId id="1148" r:id="rId14"/>
    <p:sldId id="1149" r:id="rId15"/>
    <p:sldId id="1150" r:id="rId16"/>
    <p:sldId id="1210" r:id="rId17"/>
    <p:sldId id="1152" r:id="rId18"/>
    <p:sldId id="1153" r:id="rId19"/>
    <p:sldId id="1209" r:id="rId20"/>
    <p:sldId id="1155" r:id="rId21"/>
    <p:sldId id="1169" r:id="rId22"/>
    <p:sldId id="1170" r:id="rId23"/>
    <p:sldId id="1171" r:id="rId24"/>
    <p:sldId id="1172" r:id="rId25"/>
    <p:sldId id="1173" r:id="rId26"/>
    <p:sldId id="1174" r:id="rId27"/>
    <p:sldId id="1175" r:id="rId28"/>
    <p:sldId id="1176" r:id="rId29"/>
    <p:sldId id="1178" r:id="rId30"/>
    <p:sldId id="1179" r:id="rId31"/>
    <p:sldId id="1180" r:id="rId32"/>
    <p:sldId id="1181" r:id="rId33"/>
    <p:sldId id="1182" r:id="rId34"/>
    <p:sldId id="1208" r:id="rId35"/>
    <p:sldId id="1188" r:id="rId36"/>
    <p:sldId id="1189" r:id="rId37"/>
    <p:sldId id="1207" r:id="rId38"/>
    <p:sldId id="1191" r:id="rId39"/>
    <p:sldId id="1192" r:id="rId40"/>
    <p:sldId id="1193" r:id="rId41"/>
    <p:sldId id="1194" r:id="rId42"/>
    <p:sldId id="1195" r:id="rId43"/>
    <p:sldId id="1205" r:id="rId44"/>
    <p:sldId id="1201" r:id="rId45"/>
    <p:sldId id="1202" r:id="rId46"/>
    <p:sldId id="1203" r:id="rId47"/>
    <p:sldId id="1204" r:id="rId48"/>
    <p:sldId id="1213"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0" d="100"/>
          <a:sy n="100" d="100"/>
        </p:scale>
        <p:origin x="85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5171CF-9D2F-4A88-A7E3-C2CEB0B24994}" type="datetimeFigureOut">
              <a:rPr lang="en-GB" smtClean="0"/>
              <a:t>15/11/2020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D2751-BCE2-4C63-8E15-64546286CEFE}" type="slidenum">
              <a:rPr lang="en-GB" smtClean="0"/>
              <a:t>‹#›</a:t>
            </a:fld>
            <a:endParaRPr lang="en-GB"/>
          </a:p>
        </p:txBody>
      </p:sp>
    </p:spTree>
    <p:extLst>
      <p:ext uri="{BB962C8B-B14F-4D97-AF65-F5344CB8AC3E}">
        <p14:creationId xmlns:p14="http://schemas.microsoft.com/office/powerpoint/2010/main" val="2823119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846363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474161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691726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315394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682175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519569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031285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287480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61455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843226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975047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769880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4235769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41941076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698641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0394696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897619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7817941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2759232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258286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3535321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9568154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821184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8085552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656323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3994119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4390696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339350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1739656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660570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33289777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20556816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5243102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3" y="1797051"/>
            <a:ext cx="8280057"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455085"/>
            <a:ext cx="8345488"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07952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23.png"/><Relationship Id="rId4" Type="http://schemas.openxmlformats.org/officeDocument/2006/relationships/image" Target="../media/image22.png"/></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992888" cy="1470025"/>
          </a:xfrm>
        </p:spPr>
        <p:txBody>
          <a:bodyPr>
            <a:normAutofit/>
          </a:bodyPr>
          <a:lstStyle/>
          <a:p>
            <a:pPr algn="r"/>
            <a:r>
              <a:rPr lang="en-GB" sz="5400" dirty="0">
                <a:solidFill>
                  <a:schemeClr val="bg1"/>
                </a:solidFill>
              </a:rPr>
              <a:t>LAN Security</a:t>
            </a:r>
            <a:endParaRPr lang="en-GB" sz="3200"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EC08-09B4-49E8-AB20-741DEEE2C1DB}"/>
              </a:ext>
            </a:extLst>
          </p:cNvPr>
          <p:cNvSpPr>
            <a:spLocks noGrp="1"/>
          </p:cNvSpPr>
          <p:nvPr>
            <p:ph type="title"/>
          </p:nvPr>
        </p:nvSpPr>
        <p:spPr>
          <a:xfrm>
            <a:off x="611560" y="2420888"/>
            <a:ext cx="7772400" cy="1362075"/>
          </a:xfrm>
        </p:spPr>
        <p:txBody>
          <a:bodyPr/>
          <a:lstStyle/>
          <a:p>
            <a:r>
              <a:rPr lang="en-GB" dirty="0"/>
              <a:t>Endpoint Security</a:t>
            </a:r>
          </a:p>
        </p:txBody>
      </p:sp>
    </p:spTree>
    <p:extLst>
      <p:ext uri="{BB962C8B-B14F-4D97-AF65-F5344CB8AC3E}">
        <p14:creationId xmlns:p14="http://schemas.microsoft.com/office/powerpoint/2010/main" val="465699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18558" y="404664"/>
            <a:ext cx="8345488" cy="731837"/>
          </a:xfrm>
        </p:spPr>
        <p:txBody>
          <a:bodyPr>
            <a:normAutofit/>
          </a:bodyPr>
          <a:lstStyle/>
          <a:p>
            <a:r>
              <a:rPr lang="en-US" sz="3600" dirty="0"/>
              <a:t>Network Attacks Today</a:t>
            </a:r>
          </a:p>
        </p:txBody>
      </p:sp>
      <p:sp>
        <p:nvSpPr>
          <p:cNvPr id="5" name="Content Placeholder 4">
            <a:extLst>
              <a:ext uri="{FF2B5EF4-FFF2-40B4-BE49-F238E27FC236}">
                <a16:creationId xmlns:a16="http://schemas.microsoft.com/office/drawing/2014/main" id="{199AB72D-A10F-44DE-BB7A-39459EC64294}"/>
              </a:ext>
            </a:extLst>
          </p:cNvPr>
          <p:cNvSpPr>
            <a:spLocks noGrp="1"/>
          </p:cNvSpPr>
          <p:nvPr>
            <p:ph idx="1"/>
          </p:nvPr>
        </p:nvSpPr>
        <p:spPr>
          <a:xfrm>
            <a:off x="474663" y="1589088"/>
            <a:ext cx="8280057" cy="4000152"/>
          </a:xfrm>
        </p:spPr>
        <p:txBody>
          <a:bodyPr/>
          <a:lstStyle/>
          <a:p>
            <a:pPr marL="0" indent="0" algn="l"/>
            <a:r>
              <a:rPr lang="en-US" sz="1800" dirty="0">
                <a:solidFill>
                  <a:srgbClr val="000000"/>
                </a:solidFill>
              </a:rPr>
              <a:t>The news media commonly covers attacks on enterprise networks. Simply search the internet for “latest network attacks” to find up-to-date information on current attacks. Most likely, these attacks will involve one or more of the following:</a:t>
            </a:r>
          </a:p>
          <a:p>
            <a:pPr marL="415985" lvl="1" indent="-342900">
              <a:buFont typeface="Arial" panose="020B0604020202020204" pitchFamily="34" charset="0"/>
              <a:buChar char="•"/>
            </a:pPr>
            <a:r>
              <a:rPr lang="en-US" sz="1800" b="1" dirty="0">
                <a:solidFill>
                  <a:srgbClr val="000000"/>
                </a:solidFill>
              </a:rPr>
              <a:t>Distributed Denial of Service (DDoS)</a:t>
            </a:r>
            <a:r>
              <a:rPr lang="en-US" sz="1800" dirty="0">
                <a:solidFill>
                  <a:srgbClr val="000000"/>
                </a:solidFill>
              </a:rPr>
              <a:t> – This is a coordinated attack from many devices, called zombies, with the intention of degrading or halting public access to an organization’s website and resources.</a:t>
            </a:r>
          </a:p>
          <a:p>
            <a:pPr marL="415985" lvl="1" indent="-342900">
              <a:buFont typeface="Arial" panose="020B0604020202020204" pitchFamily="34" charset="0"/>
              <a:buChar char="•"/>
            </a:pPr>
            <a:r>
              <a:rPr lang="en-US" sz="1800" b="1" dirty="0">
                <a:solidFill>
                  <a:srgbClr val="000000"/>
                </a:solidFill>
              </a:rPr>
              <a:t>Data Breach</a:t>
            </a:r>
            <a:r>
              <a:rPr lang="en-US" sz="1800" dirty="0">
                <a:solidFill>
                  <a:srgbClr val="000000"/>
                </a:solidFill>
              </a:rPr>
              <a:t> – This is an attack in which an organization’s data servers or hosts are compromised to steal confidential information.</a:t>
            </a:r>
          </a:p>
          <a:p>
            <a:pPr marL="415985" lvl="1" indent="-342900">
              <a:buFont typeface="Arial" panose="020B0604020202020204" pitchFamily="34" charset="0"/>
              <a:buChar char="•"/>
            </a:pPr>
            <a:r>
              <a:rPr lang="en-US" sz="1800" b="1" dirty="0">
                <a:solidFill>
                  <a:srgbClr val="000000"/>
                </a:solidFill>
              </a:rPr>
              <a:t>Malware</a:t>
            </a:r>
            <a:r>
              <a:rPr lang="en-US" sz="1800" dirty="0">
                <a:solidFill>
                  <a:srgbClr val="000000"/>
                </a:solidFill>
              </a:rPr>
              <a:t> – This is an attack in which an organization’s hosts are infected with malicious software that cause a variety of problems. For example, ransomware such as WannaCry encrypts the data on a host and locks access to it until a ransom is paid.</a:t>
            </a:r>
          </a:p>
          <a:p>
            <a:pPr marL="0" indent="0" algn="l"/>
            <a:endParaRPr lang="en-US" sz="18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09232" y="476672"/>
            <a:ext cx="8345488" cy="731837"/>
          </a:xfrm>
        </p:spPr>
        <p:txBody>
          <a:bodyPr>
            <a:normAutofit/>
          </a:bodyPr>
          <a:lstStyle/>
          <a:p>
            <a:r>
              <a:rPr lang="en-US" sz="3600" dirty="0"/>
              <a:t>Network</a:t>
            </a:r>
            <a:r>
              <a:rPr lang="en-US" sz="3200" dirty="0"/>
              <a:t> Security Devices</a:t>
            </a:r>
          </a:p>
        </p:txBody>
      </p:sp>
      <p:sp>
        <p:nvSpPr>
          <p:cNvPr id="4" name="Content Placeholder 3">
            <a:extLst>
              <a:ext uri="{FF2B5EF4-FFF2-40B4-BE49-F238E27FC236}">
                <a16:creationId xmlns:a16="http://schemas.microsoft.com/office/drawing/2014/main" id="{1B47481C-BE29-4F04-A259-DA8BFDA30BF7}"/>
              </a:ext>
            </a:extLst>
          </p:cNvPr>
          <p:cNvSpPr>
            <a:spLocks noGrp="1"/>
          </p:cNvSpPr>
          <p:nvPr>
            <p:ph idx="1"/>
          </p:nvPr>
        </p:nvSpPr>
        <p:spPr>
          <a:xfrm>
            <a:off x="474663" y="1589088"/>
            <a:ext cx="8280057" cy="3689897"/>
          </a:xfrm>
        </p:spPr>
        <p:txBody>
          <a:bodyPr/>
          <a:lstStyle/>
          <a:p>
            <a:pPr marL="0" indent="0" algn="l"/>
            <a:r>
              <a:rPr lang="en-US" sz="1700" dirty="0">
                <a:solidFill>
                  <a:srgbClr val="000000"/>
                </a:solidFill>
              </a:rPr>
              <a:t>Various network security devices are required to protect the network perimeter from outside access. These devices could include the following:</a:t>
            </a:r>
          </a:p>
          <a:p>
            <a:pPr marL="285750" indent="-285750" algn="l">
              <a:buFont typeface="Arial" panose="020B0604020202020204" pitchFamily="34" charset="0"/>
              <a:buChar char="•"/>
            </a:pPr>
            <a:r>
              <a:rPr lang="en-US" sz="1700" dirty="0">
                <a:solidFill>
                  <a:srgbClr val="000000"/>
                </a:solidFill>
              </a:rPr>
              <a:t>Virtual Private Network (VPN) enabled router - provides a secure connection to remote users across a public network and into the enterprise network. VPN services can be integrated into the firewall.</a:t>
            </a:r>
          </a:p>
          <a:p>
            <a:pPr marL="285750" indent="-285750" algn="l">
              <a:buFont typeface="Arial" panose="020B0604020202020204" pitchFamily="34" charset="0"/>
              <a:buChar char="•"/>
            </a:pPr>
            <a:r>
              <a:rPr lang="en-US" sz="1700" dirty="0">
                <a:solidFill>
                  <a:srgbClr val="000000"/>
                </a:solidFill>
              </a:rPr>
              <a:t>Next-Generation Firewall (NGFW) - provides stateful packet inspection, application visibility and control, a next-generation intrusion prevention system (NGIPS), advanced malware protection (AMP), and URL filtering.</a:t>
            </a:r>
          </a:p>
          <a:p>
            <a:pPr marL="285750" indent="-285750" algn="l">
              <a:buFont typeface="Arial" panose="020B0604020202020204" pitchFamily="34" charset="0"/>
              <a:buChar char="•"/>
            </a:pPr>
            <a:r>
              <a:rPr lang="en-US" sz="1700" dirty="0">
                <a:solidFill>
                  <a:srgbClr val="000000"/>
                </a:solidFill>
              </a:rPr>
              <a:t>Network Access Control (NAC) - includes authentication, authorization, and accounting (AAA) services. In larger enterprises, these services might be incorporated into an appliance that can manage access policies across a wide variety of users and device types. The Cisco Identity Services Engine (ISE) is an example of a NAC device.</a:t>
            </a:r>
          </a:p>
        </p:txBody>
      </p:sp>
    </p:spTree>
    <p:extLst>
      <p:ext uri="{BB962C8B-B14F-4D97-AF65-F5344CB8AC3E}">
        <p14:creationId xmlns:p14="http://schemas.microsoft.com/office/powerpoint/2010/main" val="2094826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79512" y="303583"/>
            <a:ext cx="8345488" cy="731837"/>
          </a:xfrm>
        </p:spPr>
        <p:txBody>
          <a:bodyPr>
            <a:normAutofit/>
          </a:bodyPr>
          <a:lstStyle/>
          <a:p>
            <a:r>
              <a:rPr lang="en-US" sz="3600" dirty="0"/>
              <a:t>Endpoint Protection</a:t>
            </a:r>
          </a:p>
        </p:txBody>
      </p:sp>
      <p:sp>
        <p:nvSpPr>
          <p:cNvPr id="8" name="Content Placeholder 7">
            <a:extLst>
              <a:ext uri="{FF2B5EF4-FFF2-40B4-BE49-F238E27FC236}">
                <a16:creationId xmlns:a16="http://schemas.microsoft.com/office/drawing/2014/main" id="{F4949C1C-F141-477B-A2A9-5141BA42ED97}"/>
              </a:ext>
            </a:extLst>
          </p:cNvPr>
          <p:cNvSpPr>
            <a:spLocks noGrp="1"/>
          </p:cNvSpPr>
          <p:nvPr>
            <p:ph idx="1"/>
          </p:nvPr>
        </p:nvSpPr>
        <p:spPr>
          <a:xfrm>
            <a:off x="251521" y="1035420"/>
            <a:ext cx="4403606" cy="4243565"/>
          </a:xfrm>
        </p:spPr>
        <p:txBody>
          <a:bodyPr/>
          <a:lstStyle/>
          <a:p>
            <a:pPr marL="0" indent="0" algn="l"/>
            <a:r>
              <a:rPr lang="en-US" sz="1600" dirty="0">
                <a:solidFill>
                  <a:srgbClr val="000000"/>
                </a:solidFill>
              </a:rPr>
              <a:t>Endpoints are hosts which commonly consist of laptops, desktops, servers, and IP phones, as well as employee-owned devices. Endpoints are particularly susceptible to malware-related attacks that originate through email or web browsing. </a:t>
            </a:r>
          </a:p>
          <a:p>
            <a:pPr marL="0" indent="0" algn="l"/>
            <a:endParaRPr lang="en-US" sz="1600" dirty="0">
              <a:solidFill>
                <a:srgbClr val="000000"/>
              </a:solidFill>
            </a:endParaRPr>
          </a:p>
          <a:p>
            <a:pPr marL="0" indent="0" algn="l"/>
            <a:r>
              <a:rPr lang="en-US" sz="1600" dirty="0">
                <a:solidFill>
                  <a:srgbClr val="000000"/>
                </a:solidFill>
              </a:rPr>
              <a:t>Endpoints have typically used traditional host-based security features, such as antivirus/antimalware, host-based firewalls, and host-based intrusion prevention systems (HIPSs). </a:t>
            </a:r>
          </a:p>
          <a:p>
            <a:pPr marL="0" indent="0" algn="l"/>
            <a:endParaRPr lang="en-US" sz="1600" dirty="0">
              <a:solidFill>
                <a:srgbClr val="000000"/>
              </a:solidFill>
            </a:endParaRPr>
          </a:p>
          <a:p>
            <a:pPr marL="0" indent="0" algn="l"/>
            <a:r>
              <a:rPr lang="en-US" sz="1600" dirty="0">
                <a:solidFill>
                  <a:srgbClr val="000000"/>
                </a:solidFill>
              </a:rPr>
              <a:t>Endpoints today are best protected by a combination of NAC, AMP software, an email security appliance (ESA), and a web security appliance (WSA). </a:t>
            </a:r>
          </a:p>
        </p:txBody>
      </p:sp>
      <p:pic>
        <p:nvPicPr>
          <p:cNvPr id="9" name="Picture 8">
            <a:extLst>
              <a:ext uri="{FF2B5EF4-FFF2-40B4-BE49-F238E27FC236}">
                <a16:creationId xmlns:a16="http://schemas.microsoft.com/office/drawing/2014/main" id="{398061EE-EF18-4FB7-BA04-AD5478D5782D}"/>
              </a:ext>
            </a:extLst>
          </p:cNvPr>
          <p:cNvPicPr>
            <a:picLocks noChangeAspect="1"/>
          </p:cNvPicPr>
          <p:nvPr/>
        </p:nvPicPr>
        <p:blipFill>
          <a:blip r:embed="rId3"/>
          <a:stretch>
            <a:fillRect/>
          </a:stretch>
        </p:blipFill>
        <p:spPr>
          <a:xfrm>
            <a:off x="4655127" y="1988840"/>
            <a:ext cx="4361124" cy="2707281"/>
          </a:xfrm>
          <a:prstGeom prst="rect">
            <a:avLst/>
          </a:prstGeom>
        </p:spPr>
      </p:pic>
    </p:spTree>
    <p:extLst>
      <p:ext uri="{BB962C8B-B14F-4D97-AF65-F5344CB8AC3E}">
        <p14:creationId xmlns:p14="http://schemas.microsoft.com/office/powerpoint/2010/main" val="1792321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D052-1373-4BF4-ADBF-1ACD4F002084}"/>
              </a:ext>
            </a:extLst>
          </p:cNvPr>
          <p:cNvSpPr>
            <a:spLocks noGrp="1"/>
          </p:cNvSpPr>
          <p:nvPr>
            <p:ph type="title"/>
          </p:nvPr>
        </p:nvSpPr>
        <p:spPr>
          <a:xfrm>
            <a:off x="685800" y="2066925"/>
            <a:ext cx="7772400" cy="1362075"/>
          </a:xfrm>
        </p:spPr>
        <p:txBody>
          <a:bodyPr/>
          <a:lstStyle/>
          <a:p>
            <a:r>
              <a:rPr lang="en-GB" dirty="0"/>
              <a:t>Access Control</a:t>
            </a:r>
          </a:p>
        </p:txBody>
      </p:sp>
    </p:spTree>
    <p:extLst>
      <p:ext uri="{BB962C8B-B14F-4D97-AF65-F5344CB8AC3E}">
        <p14:creationId xmlns:p14="http://schemas.microsoft.com/office/powerpoint/2010/main" val="110006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36194" y="408363"/>
            <a:ext cx="8345488" cy="731837"/>
          </a:xfrm>
        </p:spPr>
        <p:txBody>
          <a:bodyPr>
            <a:normAutofit/>
          </a:bodyPr>
          <a:lstStyle/>
          <a:p>
            <a:r>
              <a:rPr lang="en-US" sz="3600" dirty="0"/>
              <a:t>Authentication with a Local Password</a:t>
            </a:r>
          </a:p>
        </p:txBody>
      </p:sp>
      <p:sp>
        <p:nvSpPr>
          <p:cNvPr id="4" name="Content Placeholder 3">
            <a:extLst>
              <a:ext uri="{FF2B5EF4-FFF2-40B4-BE49-F238E27FC236}">
                <a16:creationId xmlns:a16="http://schemas.microsoft.com/office/drawing/2014/main" id="{03C9973F-CE82-4083-8DDD-A0DA84502960}"/>
              </a:ext>
            </a:extLst>
          </p:cNvPr>
          <p:cNvSpPr>
            <a:spLocks noGrp="1"/>
          </p:cNvSpPr>
          <p:nvPr>
            <p:ph idx="1"/>
          </p:nvPr>
        </p:nvSpPr>
        <p:spPr>
          <a:xfrm>
            <a:off x="323528" y="1301062"/>
            <a:ext cx="8345488" cy="548323"/>
          </a:xfrm>
        </p:spPr>
        <p:txBody>
          <a:bodyPr/>
          <a:lstStyle/>
          <a:p>
            <a:pPr marL="0" indent="0" algn="l"/>
            <a:r>
              <a:rPr lang="en-US" sz="1600" dirty="0">
                <a:solidFill>
                  <a:srgbClr val="000000"/>
                </a:solidFill>
              </a:rPr>
              <a:t>Many types of authentication can be performed on networking devices, and each method offers varying levels of security. </a:t>
            </a:r>
          </a:p>
        </p:txBody>
      </p:sp>
      <p:sp>
        <p:nvSpPr>
          <p:cNvPr id="5" name="Content Placeholder 3">
            <a:extLst>
              <a:ext uri="{FF2B5EF4-FFF2-40B4-BE49-F238E27FC236}">
                <a16:creationId xmlns:a16="http://schemas.microsoft.com/office/drawing/2014/main" id="{72153A09-85FF-4ACB-8507-A7BA6E0BB06B}"/>
              </a:ext>
            </a:extLst>
          </p:cNvPr>
          <p:cNvSpPr txBox="1">
            <a:spLocks/>
          </p:cNvSpPr>
          <p:nvPr/>
        </p:nvSpPr>
        <p:spPr>
          <a:xfrm>
            <a:off x="179512" y="1916832"/>
            <a:ext cx="4536504" cy="3689897"/>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400" dirty="0">
                <a:solidFill>
                  <a:srgbClr val="000000"/>
                </a:solidFill>
              </a:rPr>
              <a:t>The simplest method of remote access authentication is to configure a login and password combination on console, vty lines, and aux ports.</a:t>
            </a:r>
          </a:p>
          <a:p>
            <a:pPr marL="0" indent="0" algn="l"/>
            <a:endParaRPr lang="en-CA" sz="1400" dirty="0">
              <a:solidFill>
                <a:srgbClr val="000000"/>
              </a:solidFill>
            </a:endParaRPr>
          </a:p>
          <a:p>
            <a:pPr marL="0" indent="0" algn="l"/>
            <a:r>
              <a:rPr lang="en-CA" sz="1400" dirty="0">
                <a:solidFill>
                  <a:srgbClr val="000000"/>
                </a:solidFill>
              </a:rPr>
              <a:t>SSH is a more secure form of remote access:</a:t>
            </a:r>
          </a:p>
          <a:p>
            <a:pPr marL="244535" lvl="1" indent="-171450">
              <a:buFont typeface="Arial" panose="020B0604020202020204" pitchFamily="34" charset="0"/>
              <a:buChar char="•"/>
            </a:pPr>
            <a:r>
              <a:rPr lang="en-CA" dirty="0">
                <a:solidFill>
                  <a:srgbClr val="000000"/>
                </a:solidFill>
              </a:rPr>
              <a:t>It requires a username and a password.</a:t>
            </a:r>
          </a:p>
          <a:p>
            <a:pPr marL="244535" lvl="1" indent="-171450">
              <a:buFont typeface="Arial" panose="020B0604020202020204" pitchFamily="34" charset="0"/>
              <a:buChar char="•"/>
            </a:pPr>
            <a:r>
              <a:rPr lang="en-CA" dirty="0">
                <a:solidFill>
                  <a:srgbClr val="000000"/>
                </a:solidFill>
              </a:rPr>
              <a:t>The username and password can be authenticated locally.</a:t>
            </a:r>
          </a:p>
          <a:p>
            <a:pPr marL="171450" indent="-171450" algn="l">
              <a:buFont typeface="Arial" panose="020B0604020202020204" pitchFamily="34" charset="0"/>
              <a:buChar char="•"/>
            </a:pPr>
            <a:endParaRPr lang="en-CA" sz="1400" dirty="0">
              <a:solidFill>
                <a:srgbClr val="000000"/>
              </a:solidFill>
            </a:endParaRPr>
          </a:p>
          <a:p>
            <a:pPr marL="0" indent="0" algn="l"/>
            <a:r>
              <a:rPr lang="en-CA" sz="1400" dirty="0">
                <a:solidFill>
                  <a:srgbClr val="000000"/>
                </a:solidFill>
              </a:rPr>
              <a:t>The local database method has some limitations:</a:t>
            </a:r>
          </a:p>
          <a:p>
            <a:pPr marL="244535" lvl="1" indent="-171450">
              <a:buFont typeface="Arial" panose="020B0604020202020204" pitchFamily="34" charset="0"/>
              <a:buChar char="•"/>
            </a:pPr>
            <a:r>
              <a:rPr lang="en-CA" dirty="0">
                <a:solidFill>
                  <a:srgbClr val="000000"/>
                </a:solidFill>
              </a:rPr>
              <a:t>User accounts must be configured locally on each device which is not scalable.</a:t>
            </a:r>
          </a:p>
          <a:p>
            <a:pPr marL="244535" lvl="1" indent="-171450">
              <a:buFont typeface="Arial" panose="020B0604020202020204" pitchFamily="34" charset="0"/>
              <a:buChar char="•"/>
            </a:pPr>
            <a:r>
              <a:rPr lang="en-CA" dirty="0">
                <a:solidFill>
                  <a:srgbClr val="000000"/>
                </a:solidFill>
              </a:rPr>
              <a:t>The method provides no fallback authentication method. </a:t>
            </a:r>
          </a:p>
        </p:txBody>
      </p:sp>
      <p:pic>
        <p:nvPicPr>
          <p:cNvPr id="2" name="Picture 1">
            <a:extLst>
              <a:ext uri="{FF2B5EF4-FFF2-40B4-BE49-F238E27FC236}">
                <a16:creationId xmlns:a16="http://schemas.microsoft.com/office/drawing/2014/main" id="{7FFDAF46-C269-4B44-A171-8A301B4C0045}"/>
              </a:ext>
            </a:extLst>
          </p:cNvPr>
          <p:cNvPicPr>
            <a:picLocks noChangeAspect="1"/>
          </p:cNvPicPr>
          <p:nvPr/>
        </p:nvPicPr>
        <p:blipFill>
          <a:blip r:embed="rId3"/>
          <a:stretch>
            <a:fillRect/>
          </a:stretch>
        </p:blipFill>
        <p:spPr>
          <a:xfrm>
            <a:off x="5292080" y="2010247"/>
            <a:ext cx="3024416" cy="843346"/>
          </a:xfrm>
          <a:prstGeom prst="rect">
            <a:avLst/>
          </a:prstGeom>
        </p:spPr>
      </p:pic>
      <p:pic>
        <p:nvPicPr>
          <p:cNvPr id="6" name="Picture 5">
            <a:extLst>
              <a:ext uri="{FF2B5EF4-FFF2-40B4-BE49-F238E27FC236}">
                <a16:creationId xmlns:a16="http://schemas.microsoft.com/office/drawing/2014/main" id="{D027A625-C943-4271-BCA2-3EC7E2E7D240}"/>
              </a:ext>
            </a:extLst>
          </p:cNvPr>
          <p:cNvPicPr>
            <a:picLocks noChangeAspect="1"/>
          </p:cNvPicPr>
          <p:nvPr/>
        </p:nvPicPr>
        <p:blipFill>
          <a:blip r:embed="rId4"/>
          <a:stretch>
            <a:fillRect/>
          </a:stretch>
        </p:blipFill>
        <p:spPr>
          <a:xfrm>
            <a:off x="4572000" y="3212976"/>
            <a:ext cx="4464496" cy="1343209"/>
          </a:xfrm>
          <a:prstGeom prst="rect">
            <a:avLst/>
          </a:prstGeom>
        </p:spPr>
      </p:pic>
    </p:spTree>
    <p:extLst>
      <p:ext uri="{BB962C8B-B14F-4D97-AF65-F5344CB8AC3E}">
        <p14:creationId xmlns:p14="http://schemas.microsoft.com/office/powerpoint/2010/main" val="280162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99592" y="548680"/>
            <a:ext cx="6941840" cy="731837"/>
          </a:xfrm>
        </p:spPr>
        <p:txBody>
          <a:bodyPr>
            <a:normAutofit/>
          </a:bodyPr>
          <a:lstStyle/>
          <a:p>
            <a:r>
              <a:rPr lang="en-US" sz="3600" dirty="0"/>
              <a:t>AAA Components</a:t>
            </a:r>
          </a:p>
        </p:txBody>
      </p:sp>
      <p:sp>
        <p:nvSpPr>
          <p:cNvPr id="5" name="Content Placeholder 4">
            <a:extLst>
              <a:ext uri="{FF2B5EF4-FFF2-40B4-BE49-F238E27FC236}">
                <a16:creationId xmlns:a16="http://schemas.microsoft.com/office/drawing/2014/main" id="{B87D6B45-365E-4860-9505-8F730D264CC8}"/>
              </a:ext>
            </a:extLst>
          </p:cNvPr>
          <p:cNvSpPr>
            <a:spLocks noGrp="1"/>
          </p:cNvSpPr>
          <p:nvPr>
            <p:ph idx="1"/>
          </p:nvPr>
        </p:nvSpPr>
        <p:spPr>
          <a:xfrm>
            <a:off x="474663" y="1589088"/>
            <a:ext cx="8280057" cy="3689897"/>
          </a:xfrm>
        </p:spPr>
        <p:txBody>
          <a:bodyPr/>
          <a:lstStyle/>
          <a:p>
            <a:pPr marL="0" indent="0" algn="l"/>
            <a:r>
              <a:rPr lang="en-US" sz="1800" dirty="0">
                <a:solidFill>
                  <a:srgbClr val="000000"/>
                </a:solidFill>
              </a:rPr>
              <a:t>AAA stands for Authentication, Authorization, and Accounting, and provides the primary framework to set up access control on a network device. </a:t>
            </a:r>
          </a:p>
          <a:p>
            <a:pPr marL="342900" indent="-342900" algn="l">
              <a:buFont typeface="Arial" panose="020B0604020202020204" pitchFamily="34" charset="0"/>
              <a:buChar char="•"/>
            </a:pPr>
            <a:endParaRPr lang="en-US" sz="1800" dirty="0">
              <a:solidFill>
                <a:srgbClr val="000000"/>
              </a:solidFill>
            </a:endParaRPr>
          </a:p>
          <a:p>
            <a:pPr marL="0" indent="0" algn="l"/>
            <a:r>
              <a:rPr lang="en-US" sz="1800" dirty="0">
                <a:solidFill>
                  <a:srgbClr val="000000"/>
                </a:solidFill>
              </a:rPr>
              <a:t>AAA is a way to control who is permitted to access a network (authenticate), what they can do while they are there (authorize), and to audit what actions they performed while accessing the network (accounting).</a:t>
            </a:r>
          </a:p>
        </p:txBody>
      </p:sp>
    </p:spTree>
    <p:extLst>
      <p:ext uri="{BB962C8B-B14F-4D97-AF65-F5344CB8AC3E}">
        <p14:creationId xmlns:p14="http://schemas.microsoft.com/office/powerpoint/2010/main" val="2686411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3608" y="404664"/>
            <a:ext cx="6581800" cy="731837"/>
          </a:xfrm>
        </p:spPr>
        <p:txBody>
          <a:bodyPr>
            <a:normAutofit/>
          </a:bodyPr>
          <a:lstStyle/>
          <a:p>
            <a:r>
              <a:rPr lang="en-US" sz="3600" dirty="0"/>
              <a:t>Authentication</a:t>
            </a:r>
          </a:p>
        </p:txBody>
      </p:sp>
      <p:sp>
        <p:nvSpPr>
          <p:cNvPr id="4" name="Content Placeholder 3">
            <a:extLst>
              <a:ext uri="{FF2B5EF4-FFF2-40B4-BE49-F238E27FC236}">
                <a16:creationId xmlns:a16="http://schemas.microsoft.com/office/drawing/2014/main" id="{5C1F8BF2-0F01-40AC-9598-B0E7AEC1C86D}"/>
              </a:ext>
            </a:extLst>
          </p:cNvPr>
          <p:cNvSpPr>
            <a:spLocks noGrp="1"/>
          </p:cNvSpPr>
          <p:nvPr>
            <p:ph idx="1"/>
          </p:nvPr>
        </p:nvSpPr>
        <p:spPr>
          <a:xfrm>
            <a:off x="474663" y="1589088"/>
            <a:ext cx="8280057" cy="3689897"/>
          </a:xfrm>
        </p:spPr>
        <p:txBody>
          <a:bodyPr/>
          <a:lstStyle/>
          <a:p>
            <a:pPr marL="0" indent="0" algn="l"/>
            <a:r>
              <a:rPr lang="en-US" sz="1600" dirty="0">
                <a:solidFill>
                  <a:srgbClr val="000000"/>
                </a:solidFill>
              </a:rPr>
              <a:t>Local and server-based are two common methods of implementing AAA authentication.</a:t>
            </a:r>
          </a:p>
          <a:p>
            <a:pPr marL="0" indent="0" algn="l"/>
            <a:endParaRPr lang="en-US" sz="1600" dirty="0">
              <a:solidFill>
                <a:srgbClr val="000000"/>
              </a:solidFill>
            </a:endParaRPr>
          </a:p>
          <a:p>
            <a:pPr marL="0" indent="0" algn="l"/>
            <a:r>
              <a:rPr lang="en-US" sz="1400" b="1" dirty="0">
                <a:solidFill>
                  <a:srgbClr val="000000"/>
                </a:solidFill>
              </a:rPr>
              <a:t>Local AAA Authentication: </a:t>
            </a:r>
          </a:p>
          <a:p>
            <a:pPr marL="342900" indent="-342900" algn="l">
              <a:buFont typeface="Arial" panose="020B0604020202020204" pitchFamily="34" charset="0"/>
              <a:buChar char="•"/>
            </a:pPr>
            <a:r>
              <a:rPr lang="en-US" sz="1400" dirty="0">
                <a:solidFill>
                  <a:srgbClr val="000000"/>
                </a:solidFill>
              </a:rPr>
              <a:t>Method stores usernames and passwords locally in a network device (e.g., Cisco router). </a:t>
            </a:r>
          </a:p>
          <a:p>
            <a:pPr marL="342900" indent="-342900" algn="l">
              <a:buFont typeface="Arial" panose="020B0604020202020204" pitchFamily="34" charset="0"/>
              <a:buChar char="•"/>
            </a:pPr>
            <a:r>
              <a:rPr lang="en-US" sz="1400" dirty="0">
                <a:solidFill>
                  <a:srgbClr val="000000"/>
                </a:solidFill>
              </a:rPr>
              <a:t>Users authenticate against the local database. </a:t>
            </a:r>
          </a:p>
          <a:p>
            <a:pPr marL="342900" indent="-342900" algn="l">
              <a:buFont typeface="Arial" panose="020B0604020202020204" pitchFamily="34" charset="0"/>
              <a:buChar char="•"/>
            </a:pPr>
            <a:r>
              <a:rPr lang="en-US" sz="1400" dirty="0">
                <a:solidFill>
                  <a:srgbClr val="000000"/>
                </a:solidFill>
              </a:rPr>
              <a:t>Local AAA is ideal for small networks.</a:t>
            </a:r>
          </a:p>
          <a:p>
            <a:pPr marL="342900" indent="-342900" algn="l">
              <a:buFont typeface="Arial" panose="020B0604020202020204" pitchFamily="34" charset="0"/>
              <a:buChar char="•"/>
            </a:pPr>
            <a:endParaRPr lang="en-US" sz="1400" b="1" dirty="0">
              <a:solidFill>
                <a:srgbClr val="000000"/>
              </a:solidFill>
            </a:endParaRPr>
          </a:p>
          <a:p>
            <a:pPr marL="0" indent="0" algn="l"/>
            <a:r>
              <a:rPr lang="en-US" sz="1400" b="1" dirty="0">
                <a:solidFill>
                  <a:srgbClr val="000000"/>
                </a:solidFill>
              </a:rPr>
              <a:t>Server-Based AAA Authentication: </a:t>
            </a:r>
          </a:p>
          <a:p>
            <a:pPr marL="342900" indent="-342900" algn="l">
              <a:buFont typeface="Arial" panose="020B0604020202020204" pitchFamily="34" charset="0"/>
              <a:buChar char="•"/>
            </a:pPr>
            <a:r>
              <a:rPr lang="en-US" sz="1400" dirty="0">
                <a:solidFill>
                  <a:srgbClr val="000000"/>
                </a:solidFill>
              </a:rPr>
              <a:t>With the server-based method, the router accesses a central AAA server. </a:t>
            </a:r>
          </a:p>
          <a:p>
            <a:pPr marL="342900" indent="-342900" algn="l">
              <a:buFont typeface="Arial" panose="020B0604020202020204" pitchFamily="34" charset="0"/>
              <a:buChar char="•"/>
            </a:pPr>
            <a:r>
              <a:rPr lang="en-US" sz="1400" dirty="0">
                <a:solidFill>
                  <a:srgbClr val="000000"/>
                </a:solidFill>
              </a:rPr>
              <a:t>The AAA server contains the usernames and password for all users. </a:t>
            </a:r>
          </a:p>
          <a:p>
            <a:pPr marL="342900" indent="-342900" algn="l">
              <a:buFont typeface="Arial" panose="020B0604020202020204" pitchFamily="34" charset="0"/>
              <a:buChar char="•"/>
            </a:pPr>
            <a:r>
              <a:rPr lang="en-US" sz="1400" dirty="0">
                <a:solidFill>
                  <a:srgbClr val="000000"/>
                </a:solidFill>
              </a:rPr>
              <a:t>The router uses either the Remote Authentication Dial-In User Service (RADIUS) or Terminal Access Controller Access Control System (TACACS+) protocols to communicate with the AAA server. </a:t>
            </a:r>
          </a:p>
          <a:p>
            <a:pPr marL="342900" indent="-342900" algn="l">
              <a:buFont typeface="Arial" panose="020B0604020202020204" pitchFamily="34" charset="0"/>
              <a:buChar char="•"/>
            </a:pPr>
            <a:r>
              <a:rPr lang="en-US" sz="1400" dirty="0">
                <a:solidFill>
                  <a:srgbClr val="000000"/>
                </a:solidFill>
              </a:rPr>
              <a:t>When there are multiple routers and switches, server-based AAA is more appropriate.</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221757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921060" y="404664"/>
            <a:ext cx="7301880" cy="731837"/>
          </a:xfrm>
        </p:spPr>
        <p:txBody>
          <a:bodyPr>
            <a:normAutofit/>
          </a:bodyPr>
          <a:lstStyle/>
          <a:p>
            <a:r>
              <a:rPr lang="en-US" sz="3600" dirty="0"/>
              <a:t>Authorization</a:t>
            </a:r>
          </a:p>
        </p:txBody>
      </p:sp>
      <p:sp>
        <p:nvSpPr>
          <p:cNvPr id="5" name="Content Placeholder 4">
            <a:extLst>
              <a:ext uri="{FF2B5EF4-FFF2-40B4-BE49-F238E27FC236}">
                <a16:creationId xmlns:a16="http://schemas.microsoft.com/office/drawing/2014/main" id="{785A9BEB-1AEA-4323-931E-5E8EE2F82404}"/>
              </a:ext>
            </a:extLst>
          </p:cNvPr>
          <p:cNvSpPr>
            <a:spLocks noGrp="1"/>
          </p:cNvSpPr>
          <p:nvPr>
            <p:ph idx="1"/>
          </p:nvPr>
        </p:nvSpPr>
        <p:spPr>
          <a:xfrm>
            <a:off x="474663" y="1589088"/>
            <a:ext cx="8280057" cy="3689897"/>
          </a:xfrm>
        </p:spPr>
        <p:txBody>
          <a:bodyPr/>
          <a:lstStyle/>
          <a:p>
            <a:pPr marL="342900" indent="-342900" algn="l">
              <a:buFont typeface="Arial" panose="020B0604020202020204" pitchFamily="34" charset="0"/>
              <a:buChar char="•"/>
            </a:pPr>
            <a:r>
              <a:rPr lang="en-US" sz="1600" dirty="0">
                <a:solidFill>
                  <a:srgbClr val="000000"/>
                </a:solidFill>
              </a:rPr>
              <a:t>AAA authorization is automatic and does not require users to perform additional steps after authentication. </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Authorization governs what users can and cannot do on the network after they are authenticated.</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Authorization uses a set of attributes that describes the user’s access to the network. These attributes are used by the AAA server to determine privileges and restrictions for that user.</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73169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65076" y="476672"/>
            <a:ext cx="7013848" cy="731837"/>
          </a:xfrm>
        </p:spPr>
        <p:txBody>
          <a:bodyPr>
            <a:normAutofit/>
          </a:bodyPr>
          <a:lstStyle/>
          <a:p>
            <a:r>
              <a:rPr lang="en-US" sz="3600" dirty="0"/>
              <a:t>Accounting</a:t>
            </a:r>
          </a:p>
        </p:txBody>
      </p:sp>
      <p:sp>
        <p:nvSpPr>
          <p:cNvPr id="4" name="Content Placeholder 3">
            <a:extLst>
              <a:ext uri="{FF2B5EF4-FFF2-40B4-BE49-F238E27FC236}">
                <a16:creationId xmlns:a16="http://schemas.microsoft.com/office/drawing/2014/main" id="{C9EDFD36-0218-4B82-A94F-2CA9410BD403}"/>
              </a:ext>
            </a:extLst>
          </p:cNvPr>
          <p:cNvSpPr>
            <a:spLocks noGrp="1"/>
          </p:cNvSpPr>
          <p:nvPr>
            <p:ph idx="1"/>
          </p:nvPr>
        </p:nvSpPr>
        <p:spPr>
          <a:xfrm>
            <a:off x="474663" y="1589088"/>
            <a:ext cx="8280057" cy="3689897"/>
          </a:xfrm>
        </p:spPr>
        <p:txBody>
          <a:bodyPr/>
          <a:lstStyle/>
          <a:p>
            <a:pPr marL="0" indent="0" algn="l"/>
            <a:r>
              <a:rPr lang="en-US" sz="1600" dirty="0">
                <a:solidFill>
                  <a:srgbClr val="000000"/>
                </a:solidFill>
              </a:rPr>
              <a:t>AAA accounting collects and reports usage data. This data can be used for such purposes as auditing or billing. The collected data might include the start and stop connection times, executed commands, number of packets, and number of bytes.</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A primary use of accounting is to combine it with AAA authentication. </a:t>
            </a:r>
          </a:p>
          <a:p>
            <a:pPr marL="415985" lvl="1" indent="-342900">
              <a:buFont typeface="Arial" panose="020B0604020202020204" pitchFamily="34" charset="0"/>
              <a:buChar char="•"/>
            </a:pPr>
            <a:r>
              <a:rPr lang="en-US" sz="1600" dirty="0">
                <a:solidFill>
                  <a:srgbClr val="000000"/>
                </a:solidFill>
              </a:rPr>
              <a:t>The AAA server keeps a detailed log of exactly what the authenticated user does on the device, as shown in the figure. This includes all EXEC and configuration commands issued by the user. </a:t>
            </a:r>
          </a:p>
          <a:p>
            <a:pPr marL="415985" lvl="1" indent="-342900">
              <a:buFont typeface="Arial" panose="020B0604020202020204" pitchFamily="34" charset="0"/>
              <a:buChar char="•"/>
            </a:pPr>
            <a:r>
              <a:rPr lang="en-US" sz="1600" dirty="0">
                <a:solidFill>
                  <a:srgbClr val="000000"/>
                </a:solidFill>
              </a:rPr>
              <a:t>The log contains numerous data fields, including the username, the date and time, and the actual command that was entered by the user. This information is useful when troubleshooting devices. It also provides evidence for when individuals perform malicious acts.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959540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3608" y="476672"/>
            <a:ext cx="6696744" cy="864096"/>
          </a:xfrm>
        </p:spPr>
        <p:txBody>
          <a:bodyPr>
            <a:normAutofit/>
          </a:bodyPr>
          <a:lstStyle/>
          <a:p>
            <a:r>
              <a:rPr lang="en-US" sz="1800" dirty="0"/>
              <a:t>Access Control</a:t>
            </a:r>
            <a:br>
              <a:rPr lang="en-US" dirty="0"/>
            </a:br>
            <a:r>
              <a:rPr lang="en-US" sz="2800" dirty="0"/>
              <a:t>802.1X</a:t>
            </a:r>
          </a:p>
        </p:txBody>
      </p:sp>
      <p:sp>
        <p:nvSpPr>
          <p:cNvPr id="5" name="Content Placeholder 4">
            <a:extLst>
              <a:ext uri="{FF2B5EF4-FFF2-40B4-BE49-F238E27FC236}">
                <a16:creationId xmlns:a16="http://schemas.microsoft.com/office/drawing/2014/main" id="{7EA7A140-A893-48D6-8A79-1E62F8D58780}"/>
              </a:ext>
            </a:extLst>
          </p:cNvPr>
          <p:cNvSpPr>
            <a:spLocks noGrp="1"/>
          </p:cNvSpPr>
          <p:nvPr>
            <p:ph idx="1"/>
          </p:nvPr>
        </p:nvSpPr>
        <p:spPr>
          <a:xfrm>
            <a:off x="467544" y="1340768"/>
            <a:ext cx="8208912" cy="3024336"/>
          </a:xfrm>
        </p:spPr>
        <p:txBody>
          <a:bodyPr/>
          <a:lstStyle/>
          <a:p>
            <a:pPr marL="0" indent="0" algn="l"/>
            <a:r>
              <a:rPr lang="en-US" sz="1400" dirty="0">
                <a:solidFill>
                  <a:srgbClr val="000000"/>
                </a:solidFill>
              </a:rPr>
              <a:t>The IEEE 802.1X standard is a port-based access control and authentication protocol. This protocol restricts unauthorized workstations from connecting to a LAN through publicly accessible switch ports. The authentication server authenticates each workstation that is connected to a switch port before making available any services offered by the switch or the LAN.</a:t>
            </a:r>
          </a:p>
          <a:p>
            <a:pPr marL="0" indent="0" algn="l"/>
            <a:endParaRPr lang="en-US" sz="1400" dirty="0">
              <a:solidFill>
                <a:srgbClr val="000000"/>
              </a:solidFill>
            </a:endParaRPr>
          </a:p>
          <a:p>
            <a:pPr marL="0" indent="0" algn="l"/>
            <a:r>
              <a:rPr lang="en-US" sz="1400" dirty="0">
                <a:solidFill>
                  <a:srgbClr val="000000"/>
                </a:solidFill>
              </a:rPr>
              <a:t>With 802.1X port-based authentication, the devices in the network have specific roles:</a:t>
            </a:r>
          </a:p>
          <a:p>
            <a:pPr marL="415985" lvl="1" indent="-342900">
              <a:buFont typeface="Arial" panose="020B0604020202020204" pitchFamily="34" charset="0"/>
              <a:buChar char="•"/>
            </a:pPr>
            <a:r>
              <a:rPr lang="en-US" sz="1200" b="1" dirty="0">
                <a:solidFill>
                  <a:srgbClr val="000000"/>
                </a:solidFill>
              </a:rPr>
              <a:t>Client (Supplicant)</a:t>
            </a:r>
            <a:r>
              <a:rPr lang="en-US" sz="1200" dirty="0">
                <a:solidFill>
                  <a:srgbClr val="000000"/>
                </a:solidFill>
              </a:rPr>
              <a:t> - This is a device running 802.1X-compliant client software, which is available for wired or wireless devices.</a:t>
            </a:r>
          </a:p>
          <a:p>
            <a:pPr marL="415985" lvl="1" indent="-342900">
              <a:buFont typeface="Arial" panose="020B0604020202020204" pitchFamily="34" charset="0"/>
              <a:buChar char="•"/>
            </a:pPr>
            <a:r>
              <a:rPr lang="en-US" sz="1200" b="1" dirty="0">
                <a:solidFill>
                  <a:srgbClr val="000000"/>
                </a:solidFill>
              </a:rPr>
              <a:t>Switch (Authenticator)</a:t>
            </a:r>
            <a:r>
              <a:rPr lang="en-US" sz="1200" dirty="0">
                <a:solidFill>
                  <a:srgbClr val="000000"/>
                </a:solidFill>
              </a:rPr>
              <a:t> –The switch acts as an intermediary between the client and the authentication server. It requests identifying information from the client, verifies that information with the authentication server, and relays a response to the client. Another device that could act as authenticator is a wireless access point.</a:t>
            </a:r>
          </a:p>
          <a:p>
            <a:pPr marL="415985" lvl="1" indent="-342900">
              <a:buFont typeface="Arial" panose="020B0604020202020204" pitchFamily="34" charset="0"/>
              <a:buChar char="•"/>
            </a:pPr>
            <a:r>
              <a:rPr lang="en-US" sz="1200" b="1" dirty="0">
                <a:solidFill>
                  <a:srgbClr val="000000"/>
                </a:solidFill>
              </a:rPr>
              <a:t>Authentication server</a:t>
            </a:r>
            <a:r>
              <a:rPr lang="en-US" sz="1200" dirty="0">
                <a:solidFill>
                  <a:srgbClr val="000000"/>
                </a:solidFill>
              </a:rPr>
              <a:t> –The server validates the identity of the client and notifies the switch or wireless access point that the client is or is not authorized to access the LAN and switch services.</a:t>
            </a: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A84911CF-FD67-4279-BEC5-E3DCFECFE5B3}"/>
              </a:ext>
            </a:extLst>
          </p:cNvPr>
          <p:cNvPicPr>
            <a:picLocks noChangeAspect="1"/>
          </p:cNvPicPr>
          <p:nvPr/>
        </p:nvPicPr>
        <p:blipFill>
          <a:blip r:embed="rId3"/>
          <a:stretch>
            <a:fillRect/>
          </a:stretch>
        </p:blipFill>
        <p:spPr>
          <a:xfrm>
            <a:off x="1835696" y="4365104"/>
            <a:ext cx="5091833" cy="1284083"/>
          </a:xfrm>
          <a:prstGeom prst="rect">
            <a:avLst/>
          </a:prstGeom>
        </p:spPr>
      </p:pic>
    </p:spTree>
    <p:extLst>
      <p:ext uri="{BB962C8B-B14F-4D97-AF65-F5344CB8AC3E}">
        <p14:creationId xmlns:p14="http://schemas.microsoft.com/office/powerpoint/2010/main" val="1709972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8AAF9-9E81-49EE-9435-D64C664106C0}"/>
              </a:ext>
            </a:extLst>
          </p:cNvPr>
          <p:cNvSpPr>
            <a:spLocks noGrp="1"/>
          </p:cNvSpPr>
          <p:nvPr>
            <p:ph type="title"/>
          </p:nvPr>
        </p:nvSpPr>
        <p:spPr>
          <a:xfrm>
            <a:off x="467544" y="1988840"/>
            <a:ext cx="7772400" cy="1362075"/>
          </a:xfrm>
        </p:spPr>
        <p:txBody>
          <a:bodyPr/>
          <a:lstStyle/>
          <a:p>
            <a:r>
              <a:rPr lang="en-GB" dirty="0"/>
              <a:t>Layer 2 Security Threats</a:t>
            </a:r>
          </a:p>
        </p:txBody>
      </p:sp>
    </p:spTree>
    <p:extLst>
      <p:ext uri="{BB962C8B-B14F-4D97-AF65-F5344CB8AC3E}">
        <p14:creationId xmlns:p14="http://schemas.microsoft.com/office/powerpoint/2010/main" val="1597135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32656"/>
            <a:ext cx="8345488" cy="731837"/>
          </a:xfrm>
        </p:spPr>
        <p:txBody>
          <a:bodyPr>
            <a:normAutofit/>
          </a:bodyPr>
          <a:lstStyle/>
          <a:p>
            <a:r>
              <a:rPr lang="en-US" sz="3600" dirty="0"/>
              <a:t>Switch Attack Categories</a:t>
            </a:r>
          </a:p>
        </p:txBody>
      </p:sp>
      <p:sp>
        <p:nvSpPr>
          <p:cNvPr id="6" name="Content Placeholder 5">
            <a:extLst>
              <a:ext uri="{FF2B5EF4-FFF2-40B4-BE49-F238E27FC236}">
                <a16:creationId xmlns:a16="http://schemas.microsoft.com/office/drawing/2014/main" id="{07E04770-DC42-4A71-992B-9579F394C8B5}"/>
              </a:ext>
            </a:extLst>
          </p:cNvPr>
          <p:cNvSpPr>
            <a:spLocks noGrp="1"/>
          </p:cNvSpPr>
          <p:nvPr>
            <p:ph idx="1"/>
          </p:nvPr>
        </p:nvSpPr>
        <p:spPr>
          <a:xfrm>
            <a:off x="218625" y="1196752"/>
            <a:ext cx="8526119" cy="1011238"/>
          </a:xfrm>
        </p:spPr>
        <p:txBody>
          <a:bodyPr/>
          <a:lstStyle/>
          <a:p>
            <a:pPr marL="0" indent="0" algn="l"/>
            <a:r>
              <a:rPr lang="en-US" sz="1400" dirty="0">
                <a:solidFill>
                  <a:srgbClr val="000000"/>
                </a:solidFill>
              </a:rPr>
              <a:t>Security is only as strong as the weakest link in the system, and Layer 2 is considered to be that weak link. This is because LANs were traditionally under the administrative control of a single organization. We inherently trusted all persons and devices connected to our LAN. Today, with BYOD and more sophisticated attacks, our LANs have become more vulnerable to penetration.</a:t>
            </a:r>
          </a:p>
        </p:txBody>
      </p:sp>
      <p:graphicFrame>
        <p:nvGraphicFramePr>
          <p:cNvPr id="7" name="Table 7">
            <a:extLst>
              <a:ext uri="{FF2B5EF4-FFF2-40B4-BE49-F238E27FC236}">
                <a16:creationId xmlns:a16="http://schemas.microsoft.com/office/drawing/2014/main" id="{BA5E790A-570E-4B5F-8374-BABE6EF4DC2D}"/>
              </a:ext>
            </a:extLst>
          </p:cNvPr>
          <p:cNvGraphicFramePr>
            <a:graphicFrameLocks noGrp="1"/>
          </p:cNvGraphicFramePr>
          <p:nvPr>
            <p:extLst>
              <p:ext uri="{D42A27DB-BD31-4B8C-83A1-F6EECF244321}">
                <p14:modId xmlns:p14="http://schemas.microsoft.com/office/powerpoint/2010/main" val="3652247412"/>
              </p:ext>
            </p:extLst>
          </p:nvPr>
        </p:nvGraphicFramePr>
        <p:xfrm>
          <a:off x="611560" y="2210942"/>
          <a:ext cx="7992888" cy="3385652"/>
        </p:xfrm>
        <a:graphic>
          <a:graphicData uri="http://schemas.openxmlformats.org/drawingml/2006/table">
            <a:tbl>
              <a:tblPr firstRow="1" bandRow="1">
                <a:tableStyleId>{5C22544A-7EE6-4342-B048-85BDC9FD1C3A}</a:tableStyleId>
              </a:tblPr>
              <a:tblGrid>
                <a:gridCol w="2494890">
                  <a:extLst>
                    <a:ext uri="{9D8B030D-6E8A-4147-A177-3AD203B41FA5}">
                      <a16:colId xmlns:a16="http://schemas.microsoft.com/office/drawing/2014/main" val="1487031909"/>
                    </a:ext>
                  </a:extLst>
                </a:gridCol>
                <a:gridCol w="5497998">
                  <a:extLst>
                    <a:ext uri="{9D8B030D-6E8A-4147-A177-3AD203B41FA5}">
                      <a16:colId xmlns:a16="http://schemas.microsoft.com/office/drawing/2014/main" val="2361683790"/>
                    </a:ext>
                  </a:extLst>
                </a:gridCol>
              </a:tblGrid>
              <a:tr h="316081">
                <a:tc>
                  <a:txBody>
                    <a:bodyPr/>
                    <a:lstStyle/>
                    <a:p>
                      <a:pPr algn="l" fontAlgn="ctr"/>
                      <a:r>
                        <a:rPr lang="en-US" sz="1400" b="1" dirty="0">
                          <a:effectLst/>
                        </a:rPr>
                        <a:t>Category</a:t>
                      </a:r>
                      <a:endParaRPr lang="en-US" sz="1400" dirty="0">
                        <a:effectLst/>
                      </a:endParaRPr>
                    </a:p>
                  </a:txBody>
                  <a:tcPr marL="47625" marR="47625" marT="47625" marB="47625" anchor="ctr"/>
                </a:tc>
                <a:tc>
                  <a:txBody>
                    <a:bodyPr/>
                    <a:lstStyle/>
                    <a:p>
                      <a:pPr algn="l" fontAlgn="ctr"/>
                      <a:r>
                        <a:rPr lang="en-US" sz="1400" b="1" dirty="0">
                          <a:effectLst/>
                        </a:rPr>
                        <a:t>Examples</a:t>
                      </a:r>
                      <a:endParaRPr lang="en-US" sz="1400" dirty="0">
                        <a:effectLst/>
                      </a:endParaRPr>
                    </a:p>
                  </a:txBody>
                  <a:tcPr marL="47625" marR="47625" marT="47625" marB="47625" anchor="ctr"/>
                </a:tc>
                <a:extLst>
                  <a:ext uri="{0D108BD9-81ED-4DB2-BD59-A6C34878D82A}">
                    <a16:rowId xmlns:a16="http://schemas.microsoft.com/office/drawing/2014/main" val="3798506708"/>
                  </a:ext>
                </a:extLst>
              </a:tr>
              <a:tr h="316081">
                <a:tc>
                  <a:txBody>
                    <a:bodyPr/>
                    <a:lstStyle/>
                    <a:p>
                      <a:pPr fontAlgn="ctr"/>
                      <a:r>
                        <a:rPr lang="en-US" sz="1400" b="1" dirty="0">
                          <a:effectLst/>
                        </a:rPr>
                        <a:t>MAC Table Attacks</a:t>
                      </a:r>
                      <a:endParaRPr lang="en-US" sz="1400" b="0" dirty="0">
                        <a:effectLst/>
                      </a:endParaRPr>
                    </a:p>
                  </a:txBody>
                  <a:tcPr marL="47625" marR="47625" marT="47625" marB="47625" anchor="ctr"/>
                </a:tc>
                <a:tc>
                  <a:txBody>
                    <a:bodyPr/>
                    <a:lstStyle/>
                    <a:p>
                      <a:pPr fontAlgn="ctr"/>
                      <a:r>
                        <a:rPr lang="en-US" sz="1400" b="0" dirty="0">
                          <a:effectLst/>
                        </a:rPr>
                        <a:t>Includes MAC address flooding attacks.</a:t>
                      </a:r>
                    </a:p>
                  </a:txBody>
                  <a:tcPr marL="47625" marR="47625" marT="47625" marB="47625" anchor="ctr"/>
                </a:tc>
                <a:extLst>
                  <a:ext uri="{0D108BD9-81ED-4DB2-BD59-A6C34878D82A}">
                    <a16:rowId xmlns:a16="http://schemas.microsoft.com/office/drawing/2014/main" val="2970003718"/>
                  </a:ext>
                </a:extLst>
              </a:tr>
              <a:tr h="785315">
                <a:tc>
                  <a:txBody>
                    <a:bodyPr/>
                    <a:lstStyle/>
                    <a:p>
                      <a:pPr fontAlgn="ctr"/>
                      <a:r>
                        <a:rPr lang="en-US" sz="1400" b="1" dirty="0">
                          <a:effectLst/>
                        </a:rPr>
                        <a:t>VLAN Attacks</a:t>
                      </a:r>
                      <a:endParaRPr lang="en-US" sz="1400" b="0" dirty="0">
                        <a:effectLst/>
                      </a:endParaRPr>
                    </a:p>
                  </a:txBody>
                  <a:tcPr marL="47625" marR="47625" marT="47625" marB="47625" anchor="ctr"/>
                </a:tc>
                <a:tc>
                  <a:txBody>
                    <a:bodyPr/>
                    <a:lstStyle/>
                    <a:p>
                      <a:pPr fontAlgn="ctr"/>
                      <a:r>
                        <a:rPr lang="en-US" sz="1400" b="0" dirty="0">
                          <a:effectLst/>
                        </a:rPr>
                        <a:t>Includes VLAN hopping and VLAN double-tagging attacks. It also includes attacks between devices on a common VLAN.</a:t>
                      </a:r>
                    </a:p>
                  </a:txBody>
                  <a:tcPr marL="47625" marR="47625" marT="47625" marB="47625" anchor="ctr"/>
                </a:tc>
                <a:extLst>
                  <a:ext uri="{0D108BD9-81ED-4DB2-BD59-A6C34878D82A}">
                    <a16:rowId xmlns:a16="http://schemas.microsoft.com/office/drawing/2014/main" val="1851904030"/>
                  </a:ext>
                </a:extLst>
              </a:tr>
              <a:tr h="550698">
                <a:tc>
                  <a:txBody>
                    <a:bodyPr/>
                    <a:lstStyle/>
                    <a:p>
                      <a:pPr fontAlgn="ctr"/>
                      <a:r>
                        <a:rPr lang="en-US" sz="1400" b="1" dirty="0">
                          <a:effectLst/>
                        </a:rPr>
                        <a:t>DHCP Attacks</a:t>
                      </a:r>
                      <a:endParaRPr lang="en-US" sz="1400" b="0" dirty="0">
                        <a:effectLst/>
                      </a:endParaRPr>
                    </a:p>
                  </a:txBody>
                  <a:tcPr marL="47625" marR="47625" marT="47625" marB="47625" anchor="ctr"/>
                </a:tc>
                <a:tc>
                  <a:txBody>
                    <a:bodyPr/>
                    <a:lstStyle/>
                    <a:p>
                      <a:pPr fontAlgn="ctr"/>
                      <a:r>
                        <a:rPr lang="en-US" sz="1400" b="0" dirty="0">
                          <a:effectLst/>
                        </a:rPr>
                        <a:t>Includes DHCP starvation and DHCP spoofing attacks.</a:t>
                      </a:r>
                    </a:p>
                  </a:txBody>
                  <a:tcPr marL="47625" marR="47625" marT="47625" marB="47625" anchor="ctr"/>
                </a:tc>
                <a:extLst>
                  <a:ext uri="{0D108BD9-81ED-4DB2-BD59-A6C34878D82A}">
                    <a16:rowId xmlns:a16="http://schemas.microsoft.com/office/drawing/2014/main" val="4023516481"/>
                  </a:ext>
                </a:extLst>
              </a:tr>
              <a:tr h="316081">
                <a:tc>
                  <a:txBody>
                    <a:bodyPr/>
                    <a:lstStyle/>
                    <a:p>
                      <a:pPr fontAlgn="ctr"/>
                      <a:r>
                        <a:rPr lang="en-US" sz="1400" b="1" dirty="0">
                          <a:effectLst/>
                        </a:rPr>
                        <a:t>ARP Attacks</a:t>
                      </a:r>
                      <a:endParaRPr lang="en-US" sz="1400" b="0" dirty="0">
                        <a:effectLst/>
                      </a:endParaRPr>
                    </a:p>
                  </a:txBody>
                  <a:tcPr marL="47625" marR="47625" marT="47625" marB="47625" anchor="ctr"/>
                </a:tc>
                <a:tc>
                  <a:txBody>
                    <a:bodyPr/>
                    <a:lstStyle/>
                    <a:p>
                      <a:pPr fontAlgn="ctr"/>
                      <a:r>
                        <a:rPr lang="en-US" sz="1400" b="0" dirty="0">
                          <a:effectLst/>
                        </a:rPr>
                        <a:t>Includes ARP spoofing and ARP poisoning attacks.</a:t>
                      </a:r>
                    </a:p>
                  </a:txBody>
                  <a:tcPr marL="47625" marR="47625" marT="47625" marB="47625" anchor="ctr"/>
                </a:tc>
                <a:extLst>
                  <a:ext uri="{0D108BD9-81ED-4DB2-BD59-A6C34878D82A}">
                    <a16:rowId xmlns:a16="http://schemas.microsoft.com/office/drawing/2014/main" val="3106928135"/>
                  </a:ext>
                </a:extLst>
              </a:tr>
              <a:tr h="550698">
                <a:tc>
                  <a:txBody>
                    <a:bodyPr/>
                    <a:lstStyle/>
                    <a:p>
                      <a:pPr fontAlgn="ctr"/>
                      <a:r>
                        <a:rPr lang="en-US" sz="1400" b="1" dirty="0">
                          <a:effectLst/>
                        </a:rPr>
                        <a:t>Address Spoofing Attacks</a:t>
                      </a:r>
                      <a:endParaRPr lang="en-US" sz="1400" b="0" dirty="0">
                        <a:effectLst/>
                      </a:endParaRPr>
                    </a:p>
                  </a:txBody>
                  <a:tcPr marL="47625" marR="47625" marT="47625" marB="47625" anchor="ctr"/>
                </a:tc>
                <a:tc>
                  <a:txBody>
                    <a:bodyPr/>
                    <a:lstStyle/>
                    <a:p>
                      <a:pPr fontAlgn="ctr"/>
                      <a:r>
                        <a:rPr lang="en-US" sz="1400" b="0" dirty="0">
                          <a:effectLst/>
                        </a:rPr>
                        <a:t>Includes MAC address and IP address spoofing attacks.</a:t>
                      </a:r>
                    </a:p>
                  </a:txBody>
                  <a:tcPr marL="47625" marR="47625" marT="47625" marB="47625" anchor="ctr"/>
                </a:tc>
                <a:extLst>
                  <a:ext uri="{0D108BD9-81ED-4DB2-BD59-A6C34878D82A}">
                    <a16:rowId xmlns:a16="http://schemas.microsoft.com/office/drawing/2014/main" val="1219392657"/>
                  </a:ext>
                </a:extLst>
              </a:tr>
              <a:tr h="550698">
                <a:tc>
                  <a:txBody>
                    <a:bodyPr/>
                    <a:lstStyle/>
                    <a:p>
                      <a:pPr fontAlgn="ctr"/>
                      <a:r>
                        <a:rPr lang="en-US" sz="1400" b="1" dirty="0">
                          <a:effectLst/>
                        </a:rPr>
                        <a:t>STP Attacks</a:t>
                      </a:r>
                      <a:endParaRPr lang="en-US" sz="1400" b="0" dirty="0">
                        <a:effectLst/>
                      </a:endParaRPr>
                    </a:p>
                  </a:txBody>
                  <a:tcPr marL="47625" marR="47625" marT="47625" marB="47625" anchor="ctr"/>
                </a:tc>
                <a:tc>
                  <a:txBody>
                    <a:bodyPr/>
                    <a:lstStyle/>
                    <a:p>
                      <a:pPr fontAlgn="ctr"/>
                      <a:r>
                        <a:rPr lang="en-US" sz="1400" b="0" dirty="0">
                          <a:effectLst/>
                        </a:rPr>
                        <a:t>Includes Spanning Tree Protocol manipulation attacks.</a:t>
                      </a:r>
                    </a:p>
                  </a:txBody>
                  <a:tcPr marL="47625" marR="47625" marT="47625" marB="47625" anchor="ctr"/>
                </a:tc>
                <a:extLst>
                  <a:ext uri="{0D108BD9-81ED-4DB2-BD59-A6C34878D82A}">
                    <a16:rowId xmlns:a16="http://schemas.microsoft.com/office/drawing/2014/main" val="3044333517"/>
                  </a:ext>
                </a:extLst>
              </a:tr>
            </a:tbl>
          </a:graphicData>
        </a:graphic>
      </p:graphicFrame>
    </p:spTree>
    <p:extLst>
      <p:ext uri="{BB962C8B-B14F-4D97-AF65-F5344CB8AC3E}">
        <p14:creationId xmlns:p14="http://schemas.microsoft.com/office/powerpoint/2010/main" val="1353673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404664"/>
            <a:ext cx="8345488" cy="731837"/>
          </a:xfrm>
        </p:spPr>
        <p:txBody>
          <a:bodyPr>
            <a:normAutofit/>
          </a:bodyPr>
          <a:lstStyle/>
          <a:p>
            <a:r>
              <a:rPr lang="en-US" sz="3200" dirty="0"/>
              <a:t>Switch Attack Mitigation Techniques</a:t>
            </a:r>
          </a:p>
        </p:txBody>
      </p:sp>
      <p:graphicFrame>
        <p:nvGraphicFramePr>
          <p:cNvPr id="5" name="Table 7">
            <a:extLst>
              <a:ext uri="{FF2B5EF4-FFF2-40B4-BE49-F238E27FC236}">
                <a16:creationId xmlns:a16="http://schemas.microsoft.com/office/drawing/2014/main" id="{E5A786AC-29CB-4336-90C6-92E2F9CFE065}"/>
              </a:ext>
            </a:extLst>
          </p:cNvPr>
          <p:cNvGraphicFramePr>
            <a:graphicFrameLocks noGrp="1"/>
          </p:cNvGraphicFramePr>
          <p:nvPr>
            <p:ph idx="1"/>
            <p:extLst>
              <p:ext uri="{D42A27DB-BD31-4B8C-83A1-F6EECF244321}">
                <p14:modId xmlns:p14="http://schemas.microsoft.com/office/powerpoint/2010/main" val="2492207745"/>
              </p:ext>
            </p:extLst>
          </p:nvPr>
        </p:nvGraphicFramePr>
        <p:xfrm>
          <a:off x="431800" y="1196752"/>
          <a:ext cx="8280400" cy="1944370"/>
        </p:xfrm>
        <a:graphic>
          <a:graphicData uri="http://schemas.openxmlformats.org/drawingml/2006/table">
            <a:tbl>
              <a:tblPr firstRow="1" bandRow="1">
                <a:tableStyleId>{5C22544A-7EE6-4342-B048-85BDC9FD1C3A}</a:tableStyleId>
              </a:tblPr>
              <a:tblGrid>
                <a:gridCol w="2748828">
                  <a:extLst>
                    <a:ext uri="{9D8B030D-6E8A-4147-A177-3AD203B41FA5}">
                      <a16:colId xmlns:a16="http://schemas.microsoft.com/office/drawing/2014/main" val="1670194353"/>
                    </a:ext>
                  </a:extLst>
                </a:gridCol>
                <a:gridCol w="5531572">
                  <a:extLst>
                    <a:ext uri="{9D8B030D-6E8A-4147-A177-3AD203B41FA5}">
                      <a16:colId xmlns:a16="http://schemas.microsoft.com/office/drawing/2014/main" val="1766553380"/>
                    </a:ext>
                  </a:extLst>
                </a:gridCol>
              </a:tblGrid>
              <a:tr h="370840">
                <a:tc>
                  <a:txBody>
                    <a:bodyPr/>
                    <a:lstStyle/>
                    <a:p>
                      <a:pPr algn="l" fontAlgn="ctr"/>
                      <a:r>
                        <a:rPr lang="en-US" sz="1200" b="1" dirty="0">
                          <a:effectLst/>
                        </a:rPr>
                        <a:t>Solution</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2842029635"/>
                  </a:ext>
                </a:extLst>
              </a:tr>
              <a:tr h="370840">
                <a:tc>
                  <a:txBody>
                    <a:bodyPr/>
                    <a:lstStyle/>
                    <a:p>
                      <a:pPr fontAlgn="ctr"/>
                      <a:r>
                        <a:rPr lang="en-US" sz="1200" b="1" dirty="0">
                          <a:effectLst/>
                        </a:rPr>
                        <a:t>Port Security</a:t>
                      </a:r>
                      <a:endParaRPr lang="en-US" sz="1200" b="0" dirty="0">
                        <a:effectLst/>
                      </a:endParaRPr>
                    </a:p>
                  </a:txBody>
                  <a:tcPr marL="47625" marR="47625" marT="47625" marB="47625" anchor="ctr"/>
                </a:tc>
                <a:tc>
                  <a:txBody>
                    <a:bodyPr/>
                    <a:lstStyle/>
                    <a:p>
                      <a:pPr fontAlgn="ctr"/>
                      <a:r>
                        <a:rPr lang="en-US" sz="1200" b="0" dirty="0">
                          <a:effectLst/>
                        </a:rPr>
                        <a:t>Prevents many types of attacks including MAC address flooding attacks and DHCP starvation attacks.</a:t>
                      </a:r>
                    </a:p>
                  </a:txBody>
                  <a:tcPr marL="47625" marR="47625" marT="47625" marB="47625" anchor="ctr"/>
                </a:tc>
                <a:extLst>
                  <a:ext uri="{0D108BD9-81ED-4DB2-BD59-A6C34878D82A}">
                    <a16:rowId xmlns:a16="http://schemas.microsoft.com/office/drawing/2014/main" val="4128229561"/>
                  </a:ext>
                </a:extLst>
              </a:tr>
              <a:tr h="370840">
                <a:tc>
                  <a:txBody>
                    <a:bodyPr/>
                    <a:lstStyle/>
                    <a:p>
                      <a:pPr fontAlgn="ctr"/>
                      <a:r>
                        <a:rPr lang="en-US" sz="1200" b="1" dirty="0">
                          <a:effectLst/>
                        </a:rPr>
                        <a:t>DHCP Snooping</a:t>
                      </a:r>
                      <a:endParaRPr lang="en-US" sz="1200" b="0" dirty="0">
                        <a:effectLst/>
                      </a:endParaRPr>
                    </a:p>
                  </a:txBody>
                  <a:tcPr marL="47625" marR="47625" marT="47625" marB="47625" anchor="ctr"/>
                </a:tc>
                <a:tc>
                  <a:txBody>
                    <a:bodyPr/>
                    <a:lstStyle/>
                    <a:p>
                      <a:pPr fontAlgn="ctr"/>
                      <a:r>
                        <a:rPr lang="en-US" sz="1200" b="0" dirty="0">
                          <a:effectLst/>
                        </a:rPr>
                        <a:t>Prevents DHCP starvation and DHCP spoofing attacks.</a:t>
                      </a:r>
                    </a:p>
                  </a:txBody>
                  <a:tcPr marL="47625" marR="47625" marT="47625" marB="47625" anchor="ctr"/>
                </a:tc>
                <a:extLst>
                  <a:ext uri="{0D108BD9-81ED-4DB2-BD59-A6C34878D82A}">
                    <a16:rowId xmlns:a16="http://schemas.microsoft.com/office/drawing/2014/main" val="3588043224"/>
                  </a:ext>
                </a:extLst>
              </a:tr>
              <a:tr h="370840">
                <a:tc>
                  <a:txBody>
                    <a:bodyPr/>
                    <a:lstStyle/>
                    <a:p>
                      <a:pPr fontAlgn="ctr"/>
                      <a:r>
                        <a:rPr lang="en-US" sz="1200" b="1" dirty="0">
                          <a:effectLst/>
                        </a:rPr>
                        <a:t>Dynamic ARP Inspection (DAI)</a:t>
                      </a:r>
                      <a:endParaRPr lang="en-US" sz="1200" b="0" dirty="0">
                        <a:effectLst/>
                      </a:endParaRPr>
                    </a:p>
                  </a:txBody>
                  <a:tcPr marL="47625" marR="47625" marT="47625" marB="47625" anchor="ctr"/>
                </a:tc>
                <a:tc>
                  <a:txBody>
                    <a:bodyPr/>
                    <a:lstStyle/>
                    <a:p>
                      <a:pPr fontAlgn="ctr"/>
                      <a:r>
                        <a:rPr lang="en-US" sz="1200" b="0" dirty="0">
                          <a:effectLst/>
                        </a:rPr>
                        <a:t>Prevents ARP spoofing and ARP poisoning attacks.</a:t>
                      </a:r>
                    </a:p>
                  </a:txBody>
                  <a:tcPr marL="47625" marR="47625" marT="47625" marB="47625" anchor="ctr"/>
                </a:tc>
                <a:extLst>
                  <a:ext uri="{0D108BD9-81ED-4DB2-BD59-A6C34878D82A}">
                    <a16:rowId xmlns:a16="http://schemas.microsoft.com/office/drawing/2014/main" val="803318852"/>
                  </a:ext>
                </a:extLst>
              </a:tr>
              <a:tr h="370840">
                <a:tc>
                  <a:txBody>
                    <a:bodyPr/>
                    <a:lstStyle/>
                    <a:p>
                      <a:pPr fontAlgn="ctr"/>
                      <a:r>
                        <a:rPr lang="en-US" sz="1200" b="1" dirty="0">
                          <a:effectLst/>
                        </a:rPr>
                        <a:t>IP Source Guard (IPSG)</a:t>
                      </a:r>
                      <a:endParaRPr lang="en-US" sz="1200" b="0" dirty="0">
                        <a:effectLst/>
                      </a:endParaRPr>
                    </a:p>
                  </a:txBody>
                  <a:tcPr marL="47625" marR="47625" marT="47625" marB="47625" anchor="ctr"/>
                </a:tc>
                <a:tc>
                  <a:txBody>
                    <a:bodyPr/>
                    <a:lstStyle/>
                    <a:p>
                      <a:pPr fontAlgn="ctr"/>
                      <a:r>
                        <a:rPr lang="en-US" sz="1200" b="0" dirty="0">
                          <a:effectLst/>
                        </a:rPr>
                        <a:t>Prevents MAC and IP address spoofing attacks.</a:t>
                      </a:r>
                    </a:p>
                  </a:txBody>
                  <a:tcPr marL="47625" marR="47625" marT="47625" marB="47625" anchor="ctr"/>
                </a:tc>
                <a:extLst>
                  <a:ext uri="{0D108BD9-81ED-4DB2-BD59-A6C34878D82A}">
                    <a16:rowId xmlns:a16="http://schemas.microsoft.com/office/drawing/2014/main" val="1098723231"/>
                  </a:ext>
                </a:extLst>
              </a:tr>
            </a:tbl>
          </a:graphicData>
        </a:graphic>
      </p:graphicFrame>
      <p:sp>
        <p:nvSpPr>
          <p:cNvPr id="9" name="Rectangle 8">
            <a:extLst>
              <a:ext uri="{FF2B5EF4-FFF2-40B4-BE49-F238E27FC236}">
                <a16:creationId xmlns:a16="http://schemas.microsoft.com/office/drawing/2014/main" id="{D723C8E7-E6AC-4D8A-A0EF-09152327B461}"/>
              </a:ext>
            </a:extLst>
          </p:cNvPr>
          <p:cNvSpPr/>
          <p:nvPr/>
        </p:nvSpPr>
        <p:spPr>
          <a:xfrm>
            <a:off x="467544" y="3356992"/>
            <a:ext cx="8280400" cy="1708160"/>
          </a:xfrm>
          <a:prstGeom prst="rect">
            <a:avLst/>
          </a:prstGeom>
        </p:spPr>
        <p:txBody>
          <a:bodyPr wrap="square">
            <a:spAutoFit/>
          </a:bodyPr>
          <a:lstStyle/>
          <a:p>
            <a:r>
              <a:rPr lang="en-US" sz="1500" dirty="0">
                <a:solidFill>
                  <a:srgbClr val="000000"/>
                </a:solidFill>
              </a:rPr>
              <a:t>These Layer 2 solutions will not be effective if the management protocols are not secured. The following strategies are recommended:</a:t>
            </a:r>
          </a:p>
          <a:p>
            <a:pPr marL="285750" indent="-285750">
              <a:buFont typeface="Arial" panose="020B0604020202020204" pitchFamily="34" charset="0"/>
              <a:buChar char="•"/>
            </a:pPr>
            <a:r>
              <a:rPr lang="en-US" sz="1500" dirty="0">
                <a:solidFill>
                  <a:srgbClr val="000000"/>
                </a:solidFill>
              </a:rPr>
              <a:t>Always use secure variants of management protocols such as SSH, Secure Copy Protocol (SCP), Secure FTP (SFTP), and Secure Socket Layer/Transport Layer Security (SSL/TLS).</a:t>
            </a:r>
          </a:p>
          <a:p>
            <a:pPr marL="285750" indent="-285750">
              <a:buFont typeface="Arial" panose="020B0604020202020204" pitchFamily="34" charset="0"/>
              <a:buChar char="•"/>
            </a:pPr>
            <a:r>
              <a:rPr lang="en-US" sz="1500" dirty="0">
                <a:solidFill>
                  <a:srgbClr val="000000"/>
                </a:solidFill>
              </a:rPr>
              <a:t>Consider using out-of-band management network to manage devices.</a:t>
            </a:r>
          </a:p>
          <a:p>
            <a:pPr marL="285750" indent="-285750">
              <a:buFont typeface="Arial" panose="020B0604020202020204" pitchFamily="34" charset="0"/>
              <a:buChar char="•"/>
            </a:pPr>
            <a:r>
              <a:rPr lang="en-US" sz="1500" dirty="0">
                <a:solidFill>
                  <a:srgbClr val="000000"/>
                </a:solidFill>
              </a:rPr>
              <a:t>Use a dedicated management VLAN where nothing but management traffic resides.</a:t>
            </a:r>
          </a:p>
          <a:p>
            <a:pPr marL="285750" indent="-285750">
              <a:buFont typeface="Arial" panose="020B0604020202020204" pitchFamily="34" charset="0"/>
              <a:buChar char="•"/>
            </a:pPr>
            <a:r>
              <a:rPr lang="en-US" sz="1500" dirty="0">
                <a:solidFill>
                  <a:srgbClr val="000000"/>
                </a:solidFill>
              </a:rPr>
              <a:t>Use ACLs to filter unwanted access.</a:t>
            </a:r>
          </a:p>
        </p:txBody>
      </p:sp>
    </p:spTree>
    <p:extLst>
      <p:ext uri="{BB962C8B-B14F-4D97-AF65-F5344CB8AC3E}">
        <p14:creationId xmlns:p14="http://schemas.microsoft.com/office/powerpoint/2010/main" val="108246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F6B3A-025A-4625-AA92-C1293C1A0966}"/>
              </a:ext>
            </a:extLst>
          </p:cNvPr>
          <p:cNvSpPr>
            <a:spLocks noGrp="1"/>
          </p:cNvSpPr>
          <p:nvPr>
            <p:ph type="title"/>
          </p:nvPr>
        </p:nvSpPr>
        <p:spPr>
          <a:xfrm>
            <a:off x="539552" y="2132856"/>
            <a:ext cx="7772400" cy="1362075"/>
          </a:xfrm>
        </p:spPr>
        <p:txBody>
          <a:bodyPr/>
          <a:lstStyle/>
          <a:p>
            <a:r>
              <a:rPr lang="en-GB" dirty="0"/>
              <a:t>Implement Port Security</a:t>
            </a:r>
          </a:p>
        </p:txBody>
      </p:sp>
    </p:spTree>
    <p:extLst>
      <p:ext uri="{BB962C8B-B14F-4D97-AF65-F5344CB8AC3E}">
        <p14:creationId xmlns:p14="http://schemas.microsoft.com/office/powerpoint/2010/main" val="416789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1560" y="476672"/>
            <a:ext cx="8345488" cy="731837"/>
          </a:xfrm>
        </p:spPr>
        <p:txBody>
          <a:bodyPr>
            <a:normAutofit/>
          </a:bodyPr>
          <a:lstStyle/>
          <a:p>
            <a:r>
              <a:rPr lang="en-US" sz="3600" dirty="0"/>
              <a:t>Secure Unused Ports</a:t>
            </a:r>
          </a:p>
        </p:txBody>
      </p:sp>
      <p:sp>
        <p:nvSpPr>
          <p:cNvPr id="4" name="Content Placeholder 3">
            <a:extLst>
              <a:ext uri="{FF2B5EF4-FFF2-40B4-BE49-F238E27FC236}">
                <a16:creationId xmlns:a16="http://schemas.microsoft.com/office/drawing/2014/main" id="{382616C7-B30A-40CC-929E-DD6EC0837DAA}"/>
              </a:ext>
            </a:extLst>
          </p:cNvPr>
          <p:cNvSpPr>
            <a:spLocks noGrp="1"/>
          </p:cNvSpPr>
          <p:nvPr>
            <p:ph idx="1"/>
          </p:nvPr>
        </p:nvSpPr>
        <p:spPr>
          <a:xfrm>
            <a:off x="474663" y="1589088"/>
            <a:ext cx="8280057" cy="3689897"/>
          </a:xfrm>
        </p:spPr>
        <p:txBody>
          <a:bodyPr/>
          <a:lstStyle/>
          <a:p>
            <a:pPr marL="0" indent="0" algn="l"/>
            <a:r>
              <a:rPr lang="en-US" sz="1800" dirty="0">
                <a:solidFill>
                  <a:srgbClr val="000000"/>
                </a:solidFill>
              </a:rPr>
              <a:t>Layer 2 attacks are some of the easiest for hackers to deploy but these threats can also be mitigated with some common Layer 2 solutions.</a:t>
            </a:r>
          </a:p>
          <a:p>
            <a:pPr marL="342900" indent="-342900" algn="l">
              <a:buFont typeface="Arial" panose="020B0604020202020204" pitchFamily="34" charset="0"/>
              <a:buChar char="•"/>
            </a:pPr>
            <a:r>
              <a:rPr lang="en-US" sz="1800" dirty="0">
                <a:solidFill>
                  <a:srgbClr val="000000"/>
                </a:solidFill>
              </a:rPr>
              <a:t>All switch ports (interfaces) should be secured before the switch is deployed for production use. How a port is secured depends on its function.</a:t>
            </a:r>
          </a:p>
          <a:p>
            <a:pPr marL="342900" indent="-342900" algn="l">
              <a:buFont typeface="Arial" panose="020B0604020202020204" pitchFamily="34" charset="0"/>
              <a:buChar char="•"/>
            </a:pPr>
            <a:r>
              <a:rPr lang="en-US" sz="1800" dirty="0">
                <a:solidFill>
                  <a:srgbClr val="000000"/>
                </a:solidFill>
              </a:rPr>
              <a:t>A simple method that many administrators use to help secure the network from unauthorized access is to disable all unused ports on a switch. Navigate to each unused port and issue the Cisco IOS </a:t>
            </a:r>
            <a:r>
              <a:rPr lang="en-US" sz="1800" b="1" dirty="0">
                <a:solidFill>
                  <a:srgbClr val="000000"/>
                </a:solidFill>
                <a:latin typeface="Courier New" panose="02070309020205020404" pitchFamily="49" charset="0"/>
                <a:cs typeface="Courier New" panose="02070309020205020404" pitchFamily="49" charset="0"/>
              </a:rPr>
              <a:t>shutdown</a:t>
            </a:r>
            <a:r>
              <a:rPr lang="en-US" sz="1800" dirty="0">
                <a:solidFill>
                  <a:srgbClr val="000000"/>
                </a:solidFill>
              </a:rPr>
              <a:t> command. If a port must be reactivated at a later time, it can be enabled with the </a:t>
            </a:r>
            <a:r>
              <a:rPr lang="en-US" sz="1800" b="1" dirty="0">
                <a:solidFill>
                  <a:srgbClr val="000000"/>
                </a:solidFill>
                <a:latin typeface="Courier New" panose="02070309020205020404" pitchFamily="49" charset="0"/>
                <a:cs typeface="Courier New" panose="02070309020205020404" pitchFamily="49" charset="0"/>
              </a:rPr>
              <a:t>no shutdown</a:t>
            </a:r>
            <a:r>
              <a:rPr lang="en-US" sz="1800" dirty="0">
                <a:solidFill>
                  <a:srgbClr val="000000"/>
                </a:solidFill>
                <a:latin typeface="Courier New" panose="02070309020205020404" pitchFamily="49" charset="0"/>
                <a:cs typeface="Courier New" panose="02070309020205020404" pitchFamily="49" charset="0"/>
              </a:rPr>
              <a:t> </a:t>
            </a:r>
            <a:r>
              <a:rPr lang="en-US" sz="1800" dirty="0">
                <a:solidFill>
                  <a:srgbClr val="000000"/>
                </a:solidFill>
              </a:rPr>
              <a:t>command.</a:t>
            </a:r>
          </a:p>
          <a:p>
            <a:pPr marL="342900" indent="-342900" algn="l">
              <a:buFont typeface="Arial" panose="020B0604020202020204" pitchFamily="34" charset="0"/>
              <a:buChar char="•"/>
            </a:pPr>
            <a:r>
              <a:rPr lang="en-US" sz="1800" dirty="0">
                <a:solidFill>
                  <a:srgbClr val="000000"/>
                </a:solidFill>
              </a:rPr>
              <a:t>To configure a range of ports, use the </a:t>
            </a:r>
            <a:r>
              <a:rPr lang="en-US" sz="1800" b="1" dirty="0">
                <a:solidFill>
                  <a:srgbClr val="000000"/>
                </a:solidFill>
                <a:latin typeface="Courier New" panose="02070309020205020404" pitchFamily="49" charset="0"/>
                <a:cs typeface="Courier New" panose="02070309020205020404" pitchFamily="49" charset="0"/>
              </a:rPr>
              <a:t>interface range</a:t>
            </a:r>
            <a:r>
              <a:rPr lang="en-US" sz="1800" dirty="0">
                <a:solidFill>
                  <a:srgbClr val="000000"/>
                </a:solidFill>
                <a:latin typeface="Courier New" panose="02070309020205020404" pitchFamily="49" charset="0"/>
                <a:cs typeface="Courier New" panose="02070309020205020404" pitchFamily="49" charset="0"/>
              </a:rPr>
              <a:t> </a:t>
            </a:r>
            <a:r>
              <a:rPr lang="en-US" sz="1800" dirty="0">
                <a:solidFill>
                  <a:srgbClr val="000000"/>
                </a:solidFill>
              </a:rPr>
              <a:t>command.</a:t>
            </a:r>
          </a:p>
        </p:txBody>
      </p:sp>
      <p:sp>
        <p:nvSpPr>
          <p:cNvPr id="8" name="Rectangle 3">
            <a:extLst>
              <a:ext uri="{FF2B5EF4-FFF2-40B4-BE49-F238E27FC236}">
                <a16:creationId xmlns:a16="http://schemas.microsoft.com/office/drawing/2014/main" id="{79DBF04D-30A4-4EEB-B7E2-7AB82D0B955C}"/>
              </a:ext>
            </a:extLst>
          </p:cNvPr>
          <p:cNvSpPr>
            <a:spLocks noChangeArrowheads="1"/>
          </p:cNvSpPr>
          <p:nvPr/>
        </p:nvSpPr>
        <p:spPr bwMode="auto">
          <a:xfrm>
            <a:off x="617513" y="4797152"/>
            <a:ext cx="7712363"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eaLnBrk="0" fontAlgn="base" hangingPunct="0">
              <a:spcBef>
                <a:spcPct val="0"/>
              </a:spcBef>
              <a:spcAft>
                <a:spcPct val="0"/>
              </a:spcAft>
            </a:pPr>
            <a:r>
              <a:rPr lang="en-US" altLang="en-US" sz="1400" dirty="0">
                <a:solidFill>
                  <a:srgbClr val="000000"/>
                </a:solidFill>
                <a:latin typeface="Courier New" panose="02070309020205020404" pitchFamily="49" charset="0"/>
                <a:cs typeface="Courier New" panose="02070309020205020404" pitchFamily="49" charset="0"/>
              </a:rPr>
              <a:t>Switch(config)# </a:t>
            </a:r>
            <a:r>
              <a:rPr lang="en-US" altLang="en-US" sz="1400" b="1" dirty="0">
                <a:solidFill>
                  <a:srgbClr val="000000"/>
                </a:solidFill>
                <a:latin typeface="Courier New" panose="02070309020205020404" pitchFamily="49" charset="0"/>
                <a:cs typeface="Courier New" panose="02070309020205020404" pitchFamily="49" charset="0"/>
              </a:rPr>
              <a:t>interface range</a:t>
            </a:r>
            <a:r>
              <a:rPr lang="en-US" altLang="en-US" sz="1400" dirty="0">
                <a:solidFill>
                  <a:srgbClr val="000000"/>
                </a:solidFill>
                <a:latin typeface="Courier New" panose="02070309020205020404" pitchFamily="49" charset="0"/>
                <a:cs typeface="Courier New" panose="02070309020205020404" pitchFamily="49" charset="0"/>
              </a:rPr>
              <a:t> </a:t>
            </a:r>
            <a:r>
              <a:rPr lang="en-US" altLang="en-US" sz="1400" i="1" dirty="0">
                <a:solidFill>
                  <a:srgbClr val="000000"/>
                </a:solidFill>
                <a:latin typeface="Courier New" panose="02070309020205020404" pitchFamily="49" charset="0"/>
                <a:cs typeface="Courier New" panose="02070309020205020404" pitchFamily="49" charset="0"/>
              </a:rPr>
              <a:t>type module/first-number – last-number</a:t>
            </a:r>
            <a:r>
              <a:rPr lang="en-US" altLang="en-US" sz="1400" dirty="0">
                <a:solidFill>
                  <a:srgbClr val="000000"/>
                </a:solidFill>
                <a:latin typeface="Courier New" panose="02070309020205020404" pitchFamily="49" charset="0"/>
                <a:cs typeface="Courier New" panose="02070309020205020404" pitchFamily="49" charset="0"/>
              </a:rPr>
              <a:t> </a:t>
            </a:r>
          </a:p>
        </p:txBody>
      </p:sp>
    </p:spTree>
    <p:extLst>
      <p:ext uri="{BB962C8B-B14F-4D97-AF65-F5344CB8AC3E}">
        <p14:creationId xmlns:p14="http://schemas.microsoft.com/office/powerpoint/2010/main" val="1713300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548680"/>
            <a:ext cx="8345488" cy="731837"/>
          </a:xfrm>
        </p:spPr>
        <p:txBody>
          <a:bodyPr>
            <a:normAutofit/>
          </a:bodyPr>
          <a:lstStyle/>
          <a:p>
            <a:r>
              <a:rPr lang="en-US" sz="3200" dirty="0"/>
              <a:t>Mitigate MAC Address Table Attacks</a:t>
            </a:r>
          </a:p>
        </p:txBody>
      </p:sp>
      <p:sp>
        <p:nvSpPr>
          <p:cNvPr id="5" name="Content Placeholder 4">
            <a:extLst>
              <a:ext uri="{FF2B5EF4-FFF2-40B4-BE49-F238E27FC236}">
                <a16:creationId xmlns:a16="http://schemas.microsoft.com/office/drawing/2014/main" id="{2D2D89E2-D658-4941-8C21-72A164C1B29F}"/>
              </a:ext>
            </a:extLst>
          </p:cNvPr>
          <p:cNvSpPr>
            <a:spLocks noGrp="1"/>
          </p:cNvSpPr>
          <p:nvPr>
            <p:ph idx="1"/>
          </p:nvPr>
        </p:nvSpPr>
        <p:spPr>
          <a:xfrm>
            <a:off x="474663" y="1589088"/>
            <a:ext cx="8280057" cy="3689897"/>
          </a:xfrm>
        </p:spPr>
        <p:txBody>
          <a:bodyPr/>
          <a:lstStyle/>
          <a:p>
            <a:pPr marL="0" indent="0" algn="l"/>
            <a:r>
              <a:rPr lang="en-US" sz="1800" dirty="0">
                <a:solidFill>
                  <a:srgbClr val="000000"/>
                </a:solidFill>
              </a:rPr>
              <a:t>The simplest and most effective method to prevent MAC address table overflow attacks is to enable port security.</a:t>
            </a:r>
          </a:p>
          <a:p>
            <a:pPr marL="342900" indent="-342900" algn="l">
              <a:buFont typeface="Arial" panose="020B0604020202020204" pitchFamily="34" charset="0"/>
              <a:buChar char="•"/>
            </a:pPr>
            <a:r>
              <a:rPr lang="en-US" sz="1800" dirty="0">
                <a:solidFill>
                  <a:srgbClr val="000000"/>
                </a:solidFill>
              </a:rPr>
              <a:t>Port security limits the number of valid MAC addresses allowed on a port. It allows an administrator to manually configure MAC addresses for a port or to permit the switch to dynamically learn a limited number of MAC addresses. When a port configured with port security receives a frame, the source MAC address of the frame is compared to the list of secure source MAC addresses that were manually configured or dynamically learned on the port.</a:t>
            </a:r>
          </a:p>
          <a:p>
            <a:pPr marL="342900" indent="-342900" algn="l">
              <a:buFont typeface="Arial" panose="020B0604020202020204" pitchFamily="34" charset="0"/>
              <a:buChar char="•"/>
            </a:pPr>
            <a:r>
              <a:rPr lang="en-US" sz="1800" dirty="0">
                <a:solidFill>
                  <a:srgbClr val="000000"/>
                </a:solidFill>
              </a:rPr>
              <a:t>By limiting the number of permitted MAC addresses on a port to one, port security can be used to control unauthorized access to the network.</a:t>
            </a:r>
          </a:p>
        </p:txBody>
      </p:sp>
    </p:spTree>
    <p:extLst>
      <p:ext uri="{BB962C8B-B14F-4D97-AF65-F5344CB8AC3E}">
        <p14:creationId xmlns:p14="http://schemas.microsoft.com/office/powerpoint/2010/main" val="4038224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99592" y="467941"/>
            <a:ext cx="7344816" cy="731837"/>
          </a:xfrm>
        </p:spPr>
        <p:txBody>
          <a:bodyPr>
            <a:normAutofit/>
          </a:bodyPr>
          <a:lstStyle/>
          <a:p>
            <a:r>
              <a:rPr lang="en-US" sz="3200" dirty="0"/>
              <a:t>Enable Port Security</a:t>
            </a:r>
          </a:p>
        </p:txBody>
      </p:sp>
      <p:sp>
        <p:nvSpPr>
          <p:cNvPr id="4" name="Content Placeholder 3">
            <a:extLst>
              <a:ext uri="{FF2B5EF4-FFF2-40B4-BE49-F238E27FC236}">
                <a16:creationId xmlns:a16="http://schemas.microsoft.com/office/drawing/2014/main" id="{3FCCF7BA-AB28-44CC-AB79-6CF565E3746D}"/>
              </a:ext>
            </a:extLst>
          </p:cNvPr>
          <p:cNvSpPr>
            <a:spLocks noGrp="1"/>
          </p:cNvSpPr>
          <p:nvPr>
            <p:ph idx="1"/>
          </p:nvPr>
        </p:nvSpPr>
        <p:spPr>
          <a:xfrm>
            <a:off x="265760" y="1340768"/>
            <a:ext cx="8612479" cy="2742882"/>
          </a:xfrm>
        </p:spPr>
        <p:txBody>
          <a:bodyPr/>
          <a:lstStyle/>
          <a:p>
            <a:pPr marL="0" indent="0" algn="l"/>
            <a:r>
              <a:rPr lang="en-US" sz="1800" dirty="0">
                <a:solidFill>
                  <a:srgbClr val="000000"/>
                </a:solidFill>
              </a:rPr>
              <a:t>Port security is enabled with the </a:t>
            </a:r>
            <a:r>
              <a:rPr lang="en-US" sz="1800" b="1" dirty="0">
                <a:solidFill>
                  <a:srgbClr val="000000"/>
                </a:solidFill>
                <a:latin typeface="Courier New" panose="02070309020205020404" pitchFamily="49" charset="0"/>
                <a:cs typeface="Courier New" panose="02070309020205020404" pitchFamily="49" charset="0"/>
              </a:rPr>
              <a:t>switchport port-security </a:t>
            </a:r>
            <a:r>
              <a:rPr lang="en-US" sz="1800" dirty="0">
                <a:solidFill>
                  <a:srgbClr val="000000"/>
                </a:solidFill>
              </a:rPr>
              <a:t>interface configuration command.</a:t>
            </a:r>
          </a:p>
          <a:p>
            <a:pPr marL="0" indent="0" algn="l"/>
            <a:endParaRPr lang="en-US" sz="1800" dirty="0">
              <a:solidFill>
                <a:srgbClr val="000000"/>
              </a:solidFill>
            </a:endParaRPr>
          </a:p>
          <a:p>
            <a:pPr marL="0" indent="0" algn="l"/>
            <a:r>
              <a:rPr lang="en-US" sz="1800" dirty="0">
                <a:solidFill>
                  <a:srgbClr val="000000"/>
                </a:solidFill>
              </a:rPr>
              <a:t>Notice in the example, the </a:t>
            </a:r>
            <a:r>
              <a:rPr lang="en-US" sz="1800" b="1" dirty="0">
                <a:solidFill>
                  <a:srgbClr val="000000"/>
                </a:solidFill>
                <a:latin typeface="Courier New" panose="02070309020205020404" pitchFamily="49" charset="0"/>
                <a:cs typeface="Courier New" panose="02070309020205020404" pitchFamily="49" charset="0"/>
              </a:rPr>
              <a:t>switchport port-security</a:t>
            </a:r>
            <a:r>
              <a:rPr lang="en-US" sz="1800" dirty="0">
                <a:solidFill>
                  <a:srgbClr val="000000"/>
                </a:solidFill>
                <a:latin typeface="Courier New" panose="02070309020205020404" pitchFamily="49" charset="0"/>
                <a:cs typeface="Courier New" panose="02070309020205020404" pitchFamily="49" charset="0"/>
              </a:rPr>
              <a:t> </a:t>
            </a:r>
            <a:r>
              <a:rPr lang="en-US" sz="1800" dirty="0">
                <a:solidFill>
                  <a:srgbClr val="000000"/>
                </a:solidFill>
              </a:rPr>
              <a:t>command was rejected. This is because port security can only be configured on manually configured access ports or manually configured trunk ports. By default, Layer 2 switch ports are set to dynamic auto (</a:t>
            </a:r>
            <a:r>
              <a:rPr lang="en-US" sz="1800" dirty="0" err="1">
                <a:solidFill>
                  <a:srgbClr val="000000"/>
                </a:solidFill>
              </a:rPr>
              <a:t>trunking</a:t>
            </a:r>
            <a:r>
              <a:rPr lang="en-US" sz="1800" dirty="0">
                <a:solidFill>
                  <a:srgbClr val="000000"/>
                </a:solidFill>
              </a:rPr>
              <a:t> on). Therefore, in the example, the port is configured with the </a:t>
            </a:r>
            <a:r>
              <a:rPr lang="en-US" sz="1800" b="1" dirty="0">
                <a:solidFill>
                  <a:srgbClr val="000000"/>
                </a:solidFill>
                <a:latin typeface="Courier New" panose="02070309020205020404" pitchFamily="49" charset="0"/>
                <a:cs typeface="Courier New" panose="02070309020205020404" pitchFamily="49" charset="0"/>
              </a:rPr>
              <a:t>switchport mode access</a:t>
            </a:r>
            <a:r>
              <a:rPr lang="en-US" sz="1800" dirty="0">
                <a:solidFill>
                  <a:srgbClr val="000000"/>
                </a:solidFill>
                <a:latin typeface="Courier New" panose="02070309020205020404" pitchFamily="49" charset="0"/>
                <a:cs typeface="Courier New" panose="02070309020205020404" pitchFamily="49" charset="0"/>
              </a:rPr>
              <a:t> </a:t>
            </a:r>
            <a:r>
              <a:rPr lang="en-US" sz="1800" dirty="0">
                <a:solidFill>
                  <a:srgbClr val="000000"/>
                </a:solidFill>
              </a:rPr>
              <a:t>interface configuration command.</a:t>
            </a:r>
          </a:p>
          <a:p>
            <a:pPr marL="0" indent="0" algn="l"/>
            <a:endParaRPr lang="en-US" sz="1800" b="1" dirty="0">
              <a:solidFill>
                <a:srgbClr val="000000"/>
              </a:solidFill>
            </a:endParaRPr>
          </a:p>
          <a:p>
            <a:pPr marL="0" indent="0" algn="l"/>
            <a:r>
              <a:rPr lang="en-US" sz="1800" b="1" dirty="0">
                <a:solidFill>
                  <a:srgbClr val="000000"/>
                </a:solidFill>
              </a:rPr>
              <a:t>Note</a:t>
            </a:r>
            <a:r>
              <a:rPr lang="en-US" sz="1800" dirty="0">
                <a:solidFill>
                  <a:srgbClr val="000000"/>
                </a:solidFill>
              </a:rPr>
              <a:t>: Trunk port security is beyond </a:t>
            </a:r>
          </a:p>
          <a:p>
            <a:pPr marL="0" indent="0" algn="l"/>
            <a:r>
              <a:rPr lang="en-US" sz="1800" dirty="0">
                <a:solidFill>
                  <a:srgbClr val="000000"/>
                </a:solidFill>
              </a:rPr>
              <a:t>the scope of this course.</a:t>
            </a:r>
          </a:p>
          <a:p>
            <a:pPr marL="342900" indent="-342900" algn="l">
              <a:buFont typeface="Arial" panose="020B0604020202020204" pitchFamily="34" charset="0"/>
              <a:buChar char="•"/>
            </a:pPr>
            <a:endParaRPr lang="en-US" sz="1600" dirty="0">
              <a:solidFill>
                <a:srgbClr val="000000"/>
              </a:solidFill>
            </a:endParaRPr>
          </a:p>
        </p:txBody>
      </p:sp>
      <p:pic>
        <p:nvPicPr>
          <p:cNvPr id="6" name="Picture 5">
            <a:extLst>
              <a:ext uri="{FF2B5EF4-FFF2-40B4-BE49-F238E27FC236}">
                <a16:creationId xmlns:a16="http://schemas.microsoft.com/office/drawing/2014/main" id="{00B1C3E7-3B22-40C8-88E3-6C624E7025E2}"/>
              </a:ext>
            </a:extLst>
          </p:cNvPr>
          <p:cNvPicPr>
            <a:picLocks noChangeAspect="1"/>
          </p:cNvPicPr>
          <p:nvPr/>
        </p:nvPicPr>
        <p:blipFill>
          <a:blip r:embed="rId3"/>
          <a:stretch>
            <a:fillRect/>
          </a:stretch>
        </p:blipFill>
        <p:spPr>
          <a:xfrm>
            <a:off x="4283968" y="3861048"/>
            <a:ext cx="4393475" cy="1708046"/>
          </a:xfrm>
          <a:prstGeom prst="rect">
            <a:avLst/>
          </a:prstGeom>
        </p:spPr>
      </p:pic>
    </p:spTree>
    <p:extLst>
      <p:ext uri="{BB962C8B-B14F-4D97-AF65-F5344CB8AC3E}">
        <p14:creationId xmlns:p14="http://schemas.microsoft.com/office/powerpoint/2010/main" val="783726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971600" y="476672"/>
            <a:ext cx="7013848" cy="731837"/>
          </a:xfrm>
        </p:spPr>
        <p:txBody>
          <a:bodyPr>
            <a:normAutofit/>
          </a:bodyPr>
          <a:lstStyle/>
          <a:p>
            <a:r>
              <a:rPr lang="en-US" sz="3200" dirty="0"/>
              <a:t>Enable Port Security (Cont.)</a:t>
            </a:r>
          </a:p>
        </p:txBody>
      </p:sp>
      <p:sp>
        <p:nvSpPr>
          <p:cNvPr id="4" name="Content Placeholder 3">
            <a:extLst>
              <a:ext uri="{FF2B5EF4-FFF2-40B4-BE49-F238E27FC236}">
                <a16:creationId xmlns:a16="http://schemas.microsoft.com/office/drawing/2014/main" id="{3FCCF7BA-AB28-44CC-AB79-6CF565E3746D}"/>
              </a:ext>
            </a:extLst>
          </p:cNvPr>
          <p:cNvSpPr>
            <a:spLocks noGrp="1"/>
          </p:cNvSpPr>
          <p:nvPr>
            <p:ph idx="1"/>
          </p:nvPr>
        </p:nvSpPr>
        <p:spPr>
          <a:xfrm>
            <a:off x="180974" y="1340768"/>
            <a:ext cx="5111105" cy="3938217"/>
          </a:xfrm>
        </p:spPr>
        <p:txBody>
          <a:bodyPr/>
          <a:lstStyle/>
          <a:p>
            <a:pPr marL="0" indent="0" algn="l"/>
            <a:r>
              <a:rPr lang="en-US" sz="1600" dirty="0">
                <a:solidFill>
                  <a:srgbClr val="000000"/>
                </a:solidFill>
              </a:rPr>
              <a:t>Use the </a:t>
            </a:r>
            <a:r>
              <a:rPr lang="en-US" sz="1600" b="1" dirty="0">
                <a:solidFill>
                  <a:srgbClr val="000000"/>
                </a:solidFill>
                <a:latin typeface="Courier New" panose="02070309020205020404" pitchFamily="49" charset="0"/>
                <a:cs typeface="Courier New" panose="02070309020205020404" pitchFamily="49" charset="0"/>
              </a:rPr>
              <a:t>show port-security interface</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to display the current port security settings for </a:t>
            </a:r>
            <a:r>
              <a:rPr lang="en-US" sz="1600" dirty="0" err="1">
                <a:solidFill>
                  <a:srgbClr val="000000"/>
                </a:solidFill>
              </a:rPr>
              <a:t>FastEthernet</a:t>
            </a:r>
            <a:r>
              <a:rPr lang="en-US" sz="1600" dirty="0">
                <a:solidFill>
                  <a:srgbClr val="000000"/>
                </a:solidFill>
              </a:rPr>
              <a:t> 0/1. </a:t>
            </a:r>
          </a:p>
          <a:p>
            <a:pPr marL="285750" indent="-285750" algn="l">
              <a:buFont typeface="Arial" panose="020B0604020202020204" pitchFamily="34" charset="0"/>
              <a:buChar char="•"/>
            </a:pPr>
            <a:r>
              <a:rPr lang="en-US" sz="1600" dirty="0">
                <a:solidFill>
                  <a:srgbClr val="000000"/>
                </a:solidFill>
              </a:rPr>
              <a:t>Notice how port security is enabled, the violation mode is shutdown, and how the maximum number of MAC addresses is 1. </a:t>
            </a:r>
          </a:p>
          <a:p>
            <a:pPr marL="285750" indent="-285750" algn="l">
              <a:buFont typeface="Arial" panose="020B0604020202020204" pitchFamily="34" charset="0"/>
              <a:buChar char="•"/>
            </a:pPr>
            <a:r>
              <a:rPr lang="en-US" sz="1600" dirty="0">
                <a:solidFill>
                  <a:srgbClr val="000000"/>
                </a:solidFill>
              </a:rPr>
              <a:t>If a device is connected to the port, the switch will automatically add the device’s MAC address as a secure MAC. In this example, no device is connected to the port.</a:t>
            </a:r>
          </a:p>
          <a:p>
            <a:pPr marL="0" indent="0" algn="l"/>
            <a:endParaRPr lang="en-US" sz="1400" b="1" dirty="0">
              <a:solidFill>
                <a:srgbClr val="000000"/>
              </a:solidFill>
            </a:endParaRPr>
          </a:p>
          <a:p>
            <a:pPr marL="0" indent="0" algn="l"/>
            <a:r>
              <a:rPr lang="en-US" sz="1400" b="1" dirty="0">
                <a:solidFill>
                  <a:srgbClr val="000000"/>
                </a:solidFill>
              </a:rPr>
              <a:t>Note</a:t>
            </a:r>
            <a:r>
              <a:rPr lang="en-US" sz="1400" dirty="0">
                <a:solidFill>
                  <a:srgbClr val="000000"/>
                </a:solidFill>
              </a:rPr>
              <a:t>: If an active port is configured with the </a:t>
            </a:r>
            <a:r>
              <a:rPr lang="en-US" sz="1400" b="1" dirty="0">
                <a:solidFill>
                  <a:srgbClr val="000000"/>
                </a:solidFill>
                <a:latin typeface="Courier New" panose="02070309020205020404" pitchFamily="49" charset="0"/>
                <a:cs typeface="Courier New" panose="02070309020205020404" pitchFamily="49" charset="0"/>
              </a:rPr>
              <a:t>switchport port-security</a:t>
            </a:r>
            <a:r>
              <a:rPr lang="en-US" sz="1400" dirty="0">
                <a:solidFill>
                  <a:srgbClr val="000000"/>
                </a:solidFill>
              </a:rPr>
              <a:t> command and more than one device is connected to that port, the port will transition to the error-disabled state. </a:t>
            </a:r>
          </a:p>
        </p:txBody>
      </p:sp>
      <p:pic>
        <p:nvPicPr>
          <p:cNvPr id="2" name="Picture 1">
            <a:extLst>
              <a:ext uri="{FF2B5EF4-FFF2-40B4-BE49-F238E27FC236}">
                <a16:creationId xmlns:a16="http://schemas.microsoft.com/office/drawing/2014/main" id="{D5159F29-431D-427E-A7E6-E14D2C9F6863}"/>
              </a:ext>
            </a:extLst>
          </p:cNvPr>
          <p:cNvPicPr>
            <a:picLocks noChangeAspect="1"/>
          </p:cNvPicPr>
          <p:nvPr/>
        </p:nvPicPr>
        <p:blipFill>
          <a:blip r:embed="rId3"/>
          <a:stretch>
            <a:fillRect/>
          </a:stretch>
        </p:blipFill>
        <p:spPr>
          <a:xfrm>
            <a:off x="5436096" y="1708929"/>
            <a:ext cx="3585540" cy="2920553"/>
          </a:xfrm>
          <a:prstGeom prst="rect">
            <a:avLst/>
          </a:prstGeom>
        </p:spPr>
      </p:pic>
    </p:spTree>
    <p:extLst>
      <p:ext uri="{BB962C8B-B14F-4D97-AF65-F5344CB8AC3E}">
        <p14:creationId xmlns:p14="http://schemas.microsoft.com/office/powerpoint/2010/main" val="1435243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15616" y="544080"/>
            <a:ext cx="7085856" cy="731837"/>
          </a:xfrm>
        </p:spPr>
        <p:txBody>
          <a:bodyPr>
            <a:normAutofit/>
          </a:bodyPr>
          <a:lstStyle/>
          <a:p>
            <a:r>
              <a:rPr lang="en-US" sz="3600" dirty="0"/>
              <a:t>Enable Port Security (Cont.)</a:t>
            </a:r>
          </a:p>
        </p:txBody>
      </p:sp>
      <p:sp>
        <p:nvSpPr>
          <p:cNvPr id="6" name="Content Placeholder 5">
            <a:extLst>
              <a:ext uri="{FF2B5EF4-FFF2-40B4-BE49-F238E27FC236}">
                <a16:creationId xmlns:a16="http://schemas.microsoft.com/office/drawing/2014/main" id="{86403019-C51B-4716-9FDA-CCFD91083DF6}"/>
              </a:ext>
            </a:extLst>
          </p:cNvPr>
          <p:cNvSpPr>
            <a:spLocks noGrp="1"/>
          </p:cNvSpPr>
          <p:nvPr>
            <p:ph idx="1"/>
          </p:nvPr>
        </p:nvSpPr>
        <p:spPr>
          <a:xfrm>
            <a:off x="474663" y="1589088"/>
            <a:ext cx="8280057" cy="626341"/>
          </a:xfrm>
        </p:spPr>
        <p:txBody>
          <a:bodyPr/>
          <a:lstStyle/>
          <a:p>
            <a:pPr marL="0" indent="0" algn="l"/>
            <a:r>
              <a:rPr lang="en-US" sz="1600" dirty="0">
                <a:solidFill>
                  <a:srgbClr val="000000"/>
                </a:solidFill>
              </a:rPr>
              <a:t>After port security is enabled, other port security specifics can be configured, as shown in the example.</a:t>
            </a:r>
          </a:p>
        </p:txBody>
      </p:sp>
      <p:pic>
        <p:nvPicPr>
          <p:cNvPr id="7" name="Picture 6">
            <a:extLst>
              <a:ext uri="{FF2B5EF4-FFF2-40B4-BE49-F238E27FC236}">
                <a16:creationId xmlns:a16="http://schemas.microsoft.com/office/drawing/2014/main" id="{C6887EAF-9C49-4900-9453-790AC819A57D}"/>
              </a:ext>
            </a:extLst>
          </p:cNvPr>
          <p:cNvPicPr>
            <a:picLocks noChangeAspect="1"/>
          </p:cNvPicPr>
          <p:nvPr/>
        </p:nvPicPr>
        <p:blipFill>
          <a:blip r:embed="rId3"/>
          <a:stretch>
            <a:fillRect/>
          </a:stretch>
        </p:blipFill>
        <p:spPr>
          <a:xfrm>
            <a:off x="2483768" y="2276872"/>
            <a:ext cx="4353297" cy="2070334"/>
          </a:xfrm>
          <a:prstGeom prst="rect">
            <a:avLst/>
          </a:prstGeom>
        </p:spPr>
      </p:pic>
    </p:spTree>
    <p:extLst>
      <p:ext uri="{BB962C8B-B14F-4D97-AF65-F5344CB8AC3E}">
        <p14:creationId xmlns:p14="http://schemas.microsoft.com/office/powerpoint/2010/main" val="1271275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10895" y="502153"/>
            <a:ext cx="7157864" cy="731837"/>
          </a:xfrm>
        </p:spPr>
        <p:txBody>
          <a:bodyPr>
            <a:normAutofit/>
          </a:bodyPr>
          <a:lstStyle/>
          <a:p>
            <a:r>
              <a:rPr lang="en-US" sz="3600" dirty="0"/>
              <a:t>Limit and Learn MAC Addresses</a:t>
            </a:r>
          </a:p>
        </p:txBody>
      </p:sp>
      <p:sp>
        <p:nvSpPr>
          <p:cNvPr id="4" name="Content Placeholder 3">
            <a:extLst>
              <a:ext uri="{FF2B5EF4-FFF2-40B4-BE49-F238E27FC236}">
                <a16:creationId xmlns:a16="http://schemas.microsoft.com/office/drawing/2014/main" id="{C0F48E29-EACB-4C02-A343-0E5B33F0F37C}"/>
              </a:ext>
            </a:extLst>
          </p:cNvPr>
          <p:cNvSpPr>
            <a:spLocks noGrp="1"/>
          </p:cNvSpPr>
          <p:nvPr>
            <p:ph idx="1"/>
          </p:nvPr>
        </p:nvSpPr>
        <p:spPr>
          <a:xfrm>
            <a:off x="474663" y="1589088"/>
            <a:ext cx="8280057" cy="3689897"/>
          </a:xfrm>
        </p:spPr>
        <p:txBody>
          <a:bodyPr/>
          <a:lstStyle/>
          <a:p>
            <a:pPr marL="0" indent="0" algn="l"/>
            <a:r>
              <a:rPr lang="en-US" sz="1800" dirty="0">
                <a:solidFill>
                  <a:srgbClr val="000000"/>
                </a:solidFill>
              </a:rPr>
              <a:t>To set the maximum number of MAC addresses allowed on a port, use the following command:</a:t>
            </a:r>
          </a:p>
          <a:p>
            <a:pPr marL="0" indent="0" algn="l"/>
            <a:endParaRPr lang="en-US" sz="18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r>
              <a:rPr lang="en-US" sz="1800" dirty="0">
                <a:solidFill>
                  <a:srgbClr val="000000"/>
                </a:solidFill>
              </a:rPr>
              <a:t>The default port security value is 1. </a:t>
            </a:r>
          </a:p>
          <a:p>
            <a:pPr marL="285750" indent="-285750" algn="l">
              <a:buFont typeface="Arial" panose="020B0604020202020204" pitchFamily="34" charset="0"/>
              <a:buChar char="•"/>
            </a:pPr>
            <a:r>
              <a:rPr lang="en-US" sz="1800" dirty="0">
                <a:solidFill>
                  <a:srgbClr val="000000"/>
                </a:solidFill>
              </a:rPr>
              <a:t>The maximum number of secure MAC addresses that can be configured depends the switch and the IOS. </a:t>
            </a:r>
          </a:p>
          <a:p>
            <a:pPr marL="285750" indent="-285750" algn="l">
              <a:buFont typeface="Arial" panose="020B0604020202020204" pitchFamily="34" charset="0"/>
              <a:buChar char="•"/>
            </a:pPr>
            <a:r>
              <a:rPr lang="en-US" sz="1800" dirty="0">
                <a:solidFill>
                  <a:srgbClr val="000000"/>
                </a:solidFill>
              </a:rPr>
              <a:t>In this example, the maximum is 8192.</a:t>
            </a:r>
          </a:p>
        </p:txBody>
      </p:sp>
      <p:sp>
        <p:nvSpPr>
          <p:cNvPr id="8" name="Rectangle 2">
            <a:extLst>
              <a:ext uri="{FF2B5EF4-FFF2-40B4-BE49-F238E27FC236}">
                <a16:creationId xmlns:a16="http://schemas.microsoft.com/office/drawing/2014/main" id="{FC15DED5-1222-4C49-BA59-8695EE2DFA06}"/>
              </a:ext>
            </a:extLst>
          </p:cNvPr>
          <p:cNvSpPr>
            <a:spLocks noChangeArrowheads="1"/>
          </p:cNvSpPr>
          <p:nvPr/>
        </p:nvSpPr>
        <p:spPr bwMode="auto">
          <a:xfrm>
            <a:off x="624935" y="2299284"/>
            <a:ext cx="8129785" cy="276999"/>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eaLnBrk="0" fontAlgn="base" hangingPunct="0">
              <a:spcBef>
                <a:spcPct val="0"/>
              </a:spcBef>
              <a:spcAft>
                <a:spcPct val="0"/>
              </a:spcAft>
            </a:pPr>
            <a:r>
              <a:rPr lang="en-US" altLang="en-US" dirty="0">
                <a:solidFill>
                  <a:srgbClr val="58585B"/>
                </a:solidFill>
                <a:latin typeface="Courier New" panose="02070309020205020404" pitchFamily="49" charset="0"/>
                <a:cs typeface="Courier New" panose="02070309020205020404" pitchFamily="49" charset="0"/>
              </a:rPr>
              <a:t>Switch(config-if)#</a:t>
            </a:r>
            <a:r>
              <a:rPr lang="en-US" altLang="en-US" b="1" dirty="0">
                <a:solidFill>
                  <a:srgbClr val="58585B"/>
                </a:solidFill>
                <a:latin typeface="Courier New" panose="02070309020205020404" pitchFamily="49" charset="0"/>
                <a:cs typeface="Courier New" panose="02070309020205020404" pitchFamily="49" charset="0"/>
              </a:rPr>
              <a:t> switchport port-security maximum </a:t>
            </a:r>
            <a:r>
              <a:rPr lang="en-US" altLang="en-US" i="1" dirty="0">
                <a:solidFill>
                  <a:srgbClr val="58585B"/>
                </a:solidFill>
                <a:latin typeface="Courier New" panose="02070309020205020404" pitchFamily="49" charset="0"/>
                <a:cs typeface="Courier New" panose="02070309020205020404" pitchFamily="49" charset="0"/>
              </a:rPr>
              <a:t>value</a:t>
            </a:r>
            <a:r>
              <a:rPr lang="en-US" altLang="en-US" dirty="0">
                <a:latin typeface="Courier New" panose="02070309020205020404" pitchFamily="49" charset="0"/>
                <a:cs typeface="Courier New" panose="02070309020205020404" pitchFamily="49" charset="0"/>
              </a:rPr>
              <a:t> </a:t>
            </a:r>
          </a:p>
        </p:txBody>
      </p:sp>
      <p:pic>
        <p:nvPicPr>
          <p:cNvPr id="9" name="Picture 8">
            <a:extLst>
              <a:ext uri="{FF2B5EF4-FFF2-40B4-BE49-F238E27FC236}">
                <a16:creationId xmlns:a16="http://schemas.microsoft.com/office/drawing/2014/main" id="{71B0FE21-7131-4D64-BC9A-5DF66DE135B4}"/>
              </a:ext>
            </a:extLst>
          </p:cNvPr>
          <p:cNvPicPr>
            <a:picLocks noChangeAspect="1"/>
          </p:cNvPicPr>
          <p:nvPr/>
        </p:nvPicPr>
        <p:blipFill>
          <a:blip r:embed="rId3"/>
          <a:stretch>
            <a:fillRect/>
          </a:stretch>
        </p:blipFill>
        <p:spPr>
          <a:xfrm>
            <a:off x="2314344" y="4149080"/>
            <a:ext cx="4600694" cy="1368152"/>
          </a:xfrm>
          <a:prstGeom prst="rect">
            <a:avLst/>
          </a:prstGeom>
        </p:spPr>
      </p:pic>
    </p:spTree>
    <p:extLst>
      <p:ext uri="{BB962C8B-B14F-4D97-AF65-F5344CB8AC3E}">
        <p14:creationId xmlns:p14="http://schemas.microsoft.com/office/powerpoint/2010/main" val="325508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56308" y="491332"/>
            <a:ext cx="8345488" cy="731837"/>
          </a:xfrm>
        </p:spPr>
        <p:txBody>
          <a:bodyPr>
            <a:normAutofit/>
          </a:bodyPr>
          <a:lstStyle/>
          <a:p>
            <a:r>
              <a:rPr lang="en-US" sz="3200" dirty="0"/>
              <a:t>Limit and Learn MAC Addresses (Cont.)</a:t>
            </a:r>
          </a:p>
        </p:txBody>
      </p:sp>
      <p:sp>
        <p:nvSpPr>
          <p:cNvPr id="4" name="Content Placeholder 3">
            <a:extLst>
              <a:ext uri="{FF2B5EF4-FFF2-40B4-BE49-F238E27FC236}">
                <a16:creationId xmlns:a16="http://schemas.microsoft.com/office/drawing/2014/main" id="{C0F48E29-EACB-4C02-A343-0E5B33F0F37C}"/>
              </a:ext>
            </a:extLst>
          </p:cNvPr>
          <p:cNvSpPr>
            <a:spLocks noGrp="1"/>
          </p:cNvSpPr>
          <p:nvPr>
            <p:ph idx="1"/>
          </p:nvPr>
        </p:nvSpPr>
        <p:spPr>
          <a:xfrm>
            <a:off x="492102" y="1421815"/>
            <a:ext cx="8280057" cy="1477963"/>
          </a:xfrm>
        </p:spPr>
        <p:txBody>
          <a:bodyPr/>
          <a:lstStyle/>
          <a:p>
            <a:pPr marL="0" indent="0" algn="l"/>
            <a:r>
              <a:rPr lang="en-US" sz="1600" dirty="0">
                <a:solidFill>
                  <a:srgbClr val="000000"/>
                </a:solidFill>
              </a:rPr>
              <a:t>The switch can be configured to learn about MAC addresses on a secure port in one of three ways:</a:t>
            </a:r>
          </a:p>
          <a:p>
            <a:pPr marL="0" indent="0" algn="l"/>
            <a:r>
              <a:rPr lang="en-US" sz="1600" b="1" dirty="0">
                <a:solidFill>
                  <a:srgbClr val="000000"/>
                </a:solidFill>
              </a:rPr>
              <a:t>1. Manually Configured: </a:t>
            </a:r>
            <a:r>
              <a:rPr lang="en-US" sz="1600" dirty="0">
                <a:solidFill>
                  <a:srgbClr val="000000"/>
                </a:solidFill>
              </a:rPr>
              <a:t>The administrator manually configures a static MAC address(es) by using the following command for each secure MAC address on the port:</a:t>
            </a:r>
          </a:p>
          <a:p>
            <a:pPr marL="342900" indent="-342900" algn="l">
              <a:buFont typeface="+mj-lt"/>
              <a:buAutoNum type="arabicPeriod"/>
            </a:pPr>
            <a:endParaRPr lang="en-US" sz="1400" dirty="0">
              <a:solidFill>
                <a:srgbClr val="000000"/>
              </a:solidFill>
            </a:endParaRPr>
          </a:p>
          <a:p>
            <a:pPr marL="342900" indent="-342900" algn="l">
              <a:buFont typeface="+mj-lt"/>
              <a:buAutoNum type="arabicPeriod"/>
            </a:pPr>
            <a:endParaRPr lang="en-US" sz="1400" dirty="0">
              <a:solidFill>
                <a:srgbClr val="000000"/>
              </a:solidFill>
            </a:endParaRPr>
          </a:p>
          <a:p>
            <a:pPr marL="0" indent="0" algn="l"/>
            <a:endParaRPr lang="en-US" sz="1400" dirty="0">
              <a:solidFill>
                <a:srgbClr val="000000"/>
              </a:solidFill>
            </a:endParaRPr>
          </a:p>
          <a:p>
            <a:pPr marL="0" indent="0" algn="l"/>
            <a:endParaRPr lang="en-US" sz="1400" dirty="0">
              <a:solidFill>
                <a:srgbClr val="000000"/>
              </a:solidFill>
            </a:endParaRPr>
          </a:p>
          <a:p>
            <a:pPr marL="0" indent="0" algn="l"/>
            <a:r>
              <a:rPr lang="en-US" sz="1400" dirty="0">
                <a:solidFill>
                  <a:srgbClr val="000000"/>
                </a:solidFill>
              </a:rPr>
              <a:t>       </a:t>
            </a:r>
          </a:p>
        </p:txBody>
      </p:sp>
      <p:sp>
        <p:nvSpPr>
          <p:cNvPr id="5" name="Rectangle 2">
            <a:extLst>
              <a:ext uri="{FF2B5EF4-FFF2-40B4-BE49-F238E27FC236}">
                <a16:creationId xmlns:a16="http://schemas.microsoft.com/office/drawing/2014/main" id="{EE6B0FD2-F3AB-4AA6-93AE-5885E708BAD1}"/>
              </a:ext>
            </a:extLst>
          </p:cNvPr>
          <p:cNvSpPr>
            <a:spLocks noChangeArrowheads="1"/>
          </p:cNvSpPr>
          <p:nvPr/>
        </p:nvSpPr>
        <p:spPr bwMode="auto">
          <a:xfrm>
            <a:off x="827584" y="2606645"/>
            <a:ext cx="7303281"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r>
              <a:rPr lang="en-US" altLang="en-US" sz="1400" b="1" dirty="0">
                <a:solidFill>
                  <a:srgbClr val="58585B"/>
                </a:solidFill>
                <a:latin typeface="Courier New" panose="02070309020205020404" pitchFamily="49" charset="0"/>
                <a:cs typeface="Courier New" panose="02070309020205020404" pitchFamily="49" charset="0"/>
              </a:rPr>
              <a:t>Switch(config-if)# switchport port-security mac-address </a:t>
            </a:r>
            <a:r>
              <a:rPr lang="en-US" altLang="en-US" sz="1400" b="1" i="1" dirty="0" err="1">
                <a:solidFill>
                  <a:srgbClr val="58585B"/>
                </a:solidFill>
                <a:latin typeface="Courier New" panose="02070309020205020404" pitchFamily="49" charset="0"/>
                <a:cs typeface="Courier New" panose="02070309020205020404" pitchFamily="49" charset="0"/>
              </a:rPr>
              <a:t>mac-address</a:t>
            </a:r>
            <a:r>
              <a:rPr lang="en-US" altLang="en-US" sz="1400" b="1" dirty="0">
                <a:latin typeface="Courier New" panose="02070309020205020404" pitchFamily="49" charset="0"/>
                <a:cs typeface="Courier New" panose="02070309020205020404" pitchFamily="49" charset="0"/>
              </a:rPr>
              <a:t> </a:t>
            </a:r>
          </a:p>
        </p:txBody>
      </p:sp>
      <p:sp>
        <p:nvSpPr>
          <p:cNvPr id="2" name="TextBox 1">
            <a:extLst>
              <a:ext uri="{FF2B5EF4-FFF2-40B4-BE49-F238E27FC236}">
                <a16:creationId xmlns:a16="http://schemas.microsoft.com/office/drawing/2014/main" id="{7EDCC5F7-8CBD-4D14-B587-FEE45C93A1B5}"/>
              </a:ext>
            </a:extLst>
          </p:cNvPr>
          <p:cNvSpPr txBox="1"/>
          <p:nvPr/>
        </p:nvSpPr>
        <p:spPr>
          <a:xfrm>
            <a:off x="523703" y="2929811"/>
            <a:ext cx="8010698" cy="2339102"/>
          </a:xfrm>
          <a:prstGeom prst="rect">
            <a:avLst/>
          </a:prstGeom>
          <a:noFill/>
        </p:spPr>
        <p:txBody>
          <a:bodyPr wrap="square" rtlCol="0">
            <a:spAutoFit/>
          </a:bodyPr>
          <a:lstStyle/>
          <a:p>
            <a:r>
              <a:rPr lang="en-US" sz="1600" b="1" dirty="0">
                <a:solidFill>
                  <a:srgbClr val="000000"/>
                </a:solidFill>
              </a:rPr>
              <a:t>2. Dynamically Learned: </a:t>
            </a:r>
            <a:r>
              <a:rPr lang="en-US" sz="1600" dirty="0">
                <a:solidFill>
                  <a:srgbClr val="000000"/>
                </a:solidFill>
              </a:rPr>
              <a:t>When the </a:t>
            </a:r>
            <a:r>
              <a:rPr lang="en-US" sz="1600" b="1" dirty="0">
                <a:solidFill>
                  <a:srgbClr val="000000"/>
                </a:solidFill>
                <a:latin typeface="Courier New" panose="02070309020205020404" pitchFamily="49" charset="0"/>
                <a:cs typeface="Courier New" panose="02070309020205020404" pitchFamily="49" charset="0"/>
              </a:rPr>
              <a:t>switchport port-security</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is entered, the current source MAC for the device connected to the port is automatically secured but is not added to the running configuration. If the switch is rebooted, the port will have to re-learn the device’s MAC address.</a:t>
            </a:r>
          </a:p>
          <a:p>
            <a:pPr marL="342900" indent="-342900">
              <a:buFont typeface="+mj-lt"/>
              <a:buAutoNum type="arabicPeriod"/>
            </a:pPr>
            <a:endParaRPr lang="en-US" sz="1600" dirty="0">
              <a:solidFill>
                <a:srgbClr val="000000"/>
              </a:solidFill>
            </a:endParaRPr>
          </a:p>
          <a:p>
            <a:r>
              <a:rPr lang="en-US" sz="1600" b="1" dirty="0">
                <a:solidFill>
                  <a:srgbClr val="000000"/>
                </a:solidFill>
              </a:rPr>
              <a:t>3. Dynamically Learned – Sticky: </a:t>
            </a:r>
            <a:r>
              <a:rPr lang="en-US" sz="1600" dirty="0">
                <a:solidFill>
                  <a:srgbClr val="000000"/>
                </a:solidFill>
              </a:rPr>
              <a:t>The administrator can enable the switch to dynamically learn the MAC address and “stick” them to the running configuration by using the following command:</a:t>
            </a:r>
          </a:p>
          <a:p>
            <a:endParaRPr lang="en-US" dirty="0"/>
          </a:p>
        </p:txBody>
      </p:sp>
      <p:sp>
        <p:nvSpPr>
          <p:cNvPr id="6" name="Rectangle 3">
            <a:extLst>
              <a:ext uri="{FF2B5EF4-FFF2-40B4-BE49-F238E27FC236}">
                <a16:creationId xmlns:a16="http://schemas.microsoft.com/office/drawing/2014/main" id="{DDE89190-47E4-4A23-8AE5-973E12F68E92}"/>
              </a:ext>
            </a:extLst>
          </p:cNvPr>
          <p:cNvSpPr>
            <a:spLocks noChangeArrowheads="1"/>
          </p:cNvSpPr>
          <p:nvPr/>
        </p:nvSpPr>
        <p:spPr bwMode="auto">
          <a:xfrm>
            <a:off x="1096086" y="5006073"/>
            <a:ext cx="6766276"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r>
              <a:rPr lang="en-US" altLang="en-US" sz="1400" b="1" dirty="0">
                <a:solidFill>
                  <a:srgbClr val="58585B"/>
                </a:solidFill>
                <a:latin typeface="Courier New" panose="02070309020205020404" pitchFamily="49" charset="0"/>
                <a:cs typeface="Courier New" panose="02070309020205020404" pitchFamily="49" charset="0"/>
              </a:rPr>
              <a:t>Switch(config-if)# switchport port-security mac-address sticky</a:t>
            </a:r>
            <a:r>
              <a:rPr lang="en-US" altLang="en-US" sz="1400" b="1" dirty="0">
                <a:latin typeface="Courier New" panose="02070309020205020404" pitchFamily="49" charset="0"/>
                <a:cs typeface="Courier New" panose="02070309020205020404" pitchFamily="49" charset="0"/>
              </a:rPr>
              <a:t> </a:t>
            </a:r>
          </a:p>
        </p:txBody>
      </p:sp>
      <p:sp>
        <p:nvSpPr>
          <p:cNvPr id="7" name="TextBox 6">
            <a:extLst>
              <a:ext uri="{FF2B5EF4-FFF2-40B4-BE49-F238E27FC236}">
                <a16:creationId xmlns:a16="http://schemas.microsoft.com/office/drawing/2014/main" id="{CF7C2B72-C5BB-4FB2-8420-E07A3615E287}"/>
              </a:ext>
            </a:extLst>
          </p:cNvPr>
          <p:cNvSpPr txBox="1"/>
          <p:nvPr/>
        </p:nvSpPr>
        <p:spPr>
          <a:xfrm>
            <a:off x="723900" y="5268914"/>
            <a:ext cx="7896398" cy="584775"/>
          </a:xfrm>
          <a:prstGeom prst="rect">
            <a:avLst/>
          </a:prstGeom>
          <a:noFill/>
        </p:spPr>
        <p:txBody>
          <a:bodyPr wrap="square" rtlCol="0">
            <a:spAutoFit/>
          </a:bodyPr>
          <a:lstStyle/>
          <a:p>
            <a:r>
              <a:rPr lang="en-US" sz="1400" dirty="0">
                <a:solidFill>
                  <a:srgbClr val="000000"/>
                </a:solidFill>
              </a:rPr>
              <a:t>Saving the running configuration will commit the dynamically learned MAC address to NVRAM.</a:t>
            </a:r>
          </a:p>
          <a:p>
            <a:endParaRPr lang="en-US" dirty="0"/>
          </a:p>
        </p:txBody>
      </p:sp>
    </p:spTree>
    <p:extLst>
      <p:ext uri="{BB962C8B-B14F-4D97-AF65-F5344CB8AC3E}">
        <p14:creationId xmlns:p14="http://schemas.microsoft.com/office/powerpoint/2010/main" val="3387554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65919" y="476672"/>
            <a:ext cx="8345488" cy="731837"/>
          </a:xfrm>
        </p:spPr>
        <p:txBody>
          <a:bodyPr>
            <a:normAutofit/>
          </a:bodyPr>
          <a:lstStyle/>
          <a:p>
            <a:r>
              <a:rPr lang="en-US" sz="3200" dirty="0"/>
              <a:t>Limit and Learn MAC Addresses (Cont.)</a:t>
            </a:r>
          </a:p>
        </p:txBody>
      </p:sp>
      <p:sp>
        <p:nvSpPr>
          <p:cNvPr id="4" name="Content Placeholder 3">
            <a:extLst>
              <a:ext uri="{FF2B5EF4-FFF2-40B4-BE49-F238E27FC236}">
                <a16:creationId xmlns:a16="http://schemas.microsoft.com/office/drawing/2014/main" id="{C0F48E29-EACB-4C02-A343-0E5B33F0F37C}"/>
              </a:ext>
            </a:extLst>
          </p:cNvPr>
          <p:cNvSpPr>
            <a:spLocks noGrp="1"/>
          </p:cNvSpPr>
          <p:nvPr>
            <p:ph idx="1"/>
          </p:nvPr>
        </p:nvSpPr>
        <p:spPr>
          <a:xfrm>
            <a:off x="183654" y="1410454"/>
            <a:ext cx="4515990" cy="3848662"/>
          </a:xfrm>
        </p:spPr>
        <p:txBody>
          <a:bodyPr/>
          <a:lstStyle/>
          <a:p>
            <a:pPr marL="0" indent="0" algn="l"/>
            <a:r>
              <a:rPr lang="en-US" sz="1800" dirty="0">
                <a:solidFill>
                  <a:srgbClr val="000000"/>
                </a:solidFill>
              </a:rPr>
              <a:t>The example demonstrates a complete port security configuration for </a:t>
            </a:r>
            <a:r>
              <a:rPr lang="en-US" sz="1800" dirty="0" err="1">
                <a:solidFill>
                  <a:srgbClr val="000000"/>
                </a:solidFill>
              </a:rPr>
              <a:t>FastEthernet</a:t>
            </a:r>
            <a:r>
              <a:rPr lang="en-US" sz="1800" dirty="0">
                <a:solidFill>
                  <a:srgbClr val="000000"/>
                </a:solidFill>
              </a:rPr>
              <a:t> 0/1. </a:t>
            </a:r>
          </a:p>
          <a:p>
            <a:pPr marL="285750" indent="-285750" algn="l">
              <a:buFont typeface="Arial" panose="020B0604020202020204" pitchFamily="34" charset="0"/>
              <a:buChar char="•"/>
            </a:pPr>
            <a:r>
              <a:rPr lang="en-US" sz="1800" dirty="0">
                <a:solidFill>
                  <a:srgbClr val="000000"/>
                </a:solidFill>
              </a:rPr>
              <a:t>The administrator specifies a maximum of 4 MAC addresses, manually configures one secure MAC address, and then configures the port to dynamically learn additional secure MAC addresses up to the 4 secure MAC address maximum. </a:t>
            </a:r>
          </a:p>
          <a:p>
            <a:pPr marL="285750" indent="-285750" algn="l">
              <a:buFont typeface="Arial" panose="020B0604020202020204" pitchFamily="34" charset="0"/>
              <a:buChar char="•"/>
            </a:pPr>
            <a:r>
              <a:rPr lang="en-US" sz="1800" dirty="0">
                <a:solidFill>
                  <a:srgbClr val="000000"/>
                </a:solidFill>
              </a:rPr>
              <a:t>Use the </a:t>
            </a:r>
            <a:r>
              <a:rPr lang="en-US" sz="1800" b="1" dirty="0">
                <a:solidFill>
                  <a:srgbClr val="000000"/>
                </a:solidFill>
                <a:latin typeface="Courier New" panose="02070309020205020404" pitchFamily="49" charset="0"/>
                <a:cs typeface="Courier New" panose="02070309020205020404" pitchFamily="49" charset="0"/>
              </a:rPr>
              <a:t>show port-security interface</a:t>
            </a:r>
            <a:r>
              <a:rPr lang="en-US" sz="1800" dirty="0">
                <a:solidFill>
                  <a:srgbClr val="000000"/>
                </a:solidFill>
              </a:rPr>
              <a:t> and the </a:t>
            </a:r>
            <a:r>
              <a:rPr lang="en-US" sz="1800" b="1" dirty="0">
                <a:solidFill>
                  <a:srgbClr val="000000"/>
                </a:solidFill>
                <a:latin typeface="Courier New" panose="02070309020205020404" pitchFamily="49" charset="0"/>
                <a:cs typeface="Courier New" panose="02070309020205020404" pitchFamily="49" charset="0"/>
              </a:rPr>
              <a:t>show port-security address</a:t>
            </a:r>
            <a:r>
              <a:rPr lang="en-US" sz="1800" dirty="0">
                <a:solidFill>
                  <a:srgbClr val="000000"/>
                </a:solidFill>
              </a:rPr>
              <a:t> command to verify the configuration.</a:t>
            </a:r>
          </a:p>
        </p:txBody>
      </p:sp>
      <p:pic>
        <p:nvPicPr>
          <p:cNvPr id="2" name="Picture 1">
            <a:extLst>
              <a:ext uri="{FF2B5EF4-FFF2-40B4-BE49-F238E27FC236}">
                <a16:creationId xmlns:a16="http://schemas.microsoft.com/office/drawing/2014/main" id="{CEC3B8AF-B625-4EF6-B464-AFD5EBDD20BD}"/>
              </a:ext>
            </a:extLst>
          </p:cNvPr>
          <p:cNvPicPr>
            <a:picLocks noChangeAspect="1"/>
          </p:cNvPicPr>
          <p:nvPr/>
        </p:nvPicPr>
        <p:blipFill>
          <a:blip r:embed="rId3"/>
          <a:stretch>
            <a:fillRect/>
          </a:stretch>
        </p:blipFill>
        <p:spPr>
          <a:xfrm>
            <a:off x="5289067" y="1425287"/>
            <a:ext cx="3628192" cy="4007426"/>
          </a:xfrm>
          <a:prstGeom prst="rect">
            <a:avLst/>
          </a:prstGeom>
        </p:spPr>
      </p:pic>
    </p:spTree>
    <p:extLst>
      <p:ext uri="{BB962C8B-B14F-4D97-AF65-F5344CB8AC3E}">
        <p14:creationId xmlns:p14="http://schemas.microsoft.com/office/powerpoint/2010/main" val="2118436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27584" y="405236"/>
            <a:ext cx="7085856" cy="731837"/>
          </a:xfrm>
        </p:spPr>
        <p:txBody>
          <a:bodyPr>
            <a:normAutofit/>
          </a:bodyPr>
          <a:lstStyle/>
          <a:p>
            <a:r>
              <a:rPr lang="en-US" sz="3200" dirty="0"/>
              <a:t>Port Security Aging</a:t>
            </a:r>
          </a:p>
        </p:txBody>
      </p:sp>
      <p:sp>
        <p:nvSpPr>
          <p:cNvPr id="6" name="Content Placeholder 5">
            <a:extLst>
              <a:ext uri="{FF2B5EF4-FFF2-40B4-BE49-F238E27FC236}">
                <a16:creationId xmlns:a16="http://schemas.microsoft.com/office/drawing/2014/main" id="{70A53D06-4CE6-4730-8896-BAD7B9BF63B6}"/>
              </a:ext>
            </a:extLst>
          </p:cNvPr>
          <p:cNvSpPr>
            <a:spLocks noGrp="1"/>
          </p:cNvSpPr>
          <p:nvPr>
            <p:ph idx="1"/>
          </p:nvPr>
        </p:nvSpPr>
        <p:spPr>
          <a:xfrm>
            <a:off x="431971" y="1196752"/>
            <a:ext cx="8280057" cy="2963863"/>
          </a:xfrm>
        </p:spPr>
        <p:txBody>
          <a:bodyPr/>
          <a:lstStyle/>
          <a:p>
            <a:pPr marL="0" indent="0" algn="l"/>
            <a:r>
              <a:rPr lang="en-US" sz="1800" dirty="0">
                <a:solidFill>
                  <a:srgbClr val="000000"/>
                </a:solidFill>
              </a:rPr>
              <a:t>Port security aging can be used to set the aging time for static and dynamic secure addresses on a port and two types of aging are supported per port:</a:t>
            </a:r>
          </a:p>
          <a:p>
            <a:pPr marL="358835" lvl="1">
              <a:buFont typeface="Arial" panose="020B0604020202020204" pitchFamily="34" charset="0"/>
              <a:buChar char="•"/>
            </a:pPr>
            <a:r>
              <a:rPr lang="en-US" sz="1800" b="1" dirty="0">
                <a:solidFill>
                  <a:srgbClr val="000000"/>
                </a:solidFill>
              </a:rPr>
              <a:t>Absolute</a:t>
            </a:r>
            <a:r>
              <a:rPr lang="en-US" sz="1800" dirty="0">
                <a:solidFill>
                  <a:srgbClr val="000000"/>
                </a:solidFill>
              </a:rPr>
              <a:t> - The secure addresses on the port are deleted after the specified aging time.</a:t>
            </a:r>
          </a:p>
          <a:p>
            <a:pPr marL="358835" lvl="1">
              <a:buFont typeface="Arial" panose="020B0604020202020204" pitchFamily="34" charset="0"/>
              <a:buChar char="•"/>
            </a:pPr>
            <a:r>
              <a:rPr lang="en-US" sz="1800" b="1" dirty="0">
                <a:solidFill>
                  <a:srgbClr val="000000"/>
                </a:solidFill>
              </a:rPr>
              <a:t>Inactivity</a:t>
            </a:r>
            <a:r>
              <a:rPr lang="en-US" sz="1800" dirty="0">
                <a:solidFill>
                  <a:srgbClr val="000000"/>
                </a:solidFill>
              </a:rPr>
              <a:t> - The secure addresses on the port are deleted if they are inactive for a specified time.</a:t>
            </a:r>
          </a:p>
          <a:p>
            <a:pPr marL="0" indent="0" algn="l"/>
            <a:r>
              <a:rPr lang="en-US" sz="1800" dirty="0">
                <a:solidFill>
                  <a:srgbClr val="000000"/>
                </a:solidFill>
              </a:rPr>
              <a:t>Use aging to remove secure MAC addresses on a secure port without manually deleting the existing secure MAC addresses. </a:t>
            </a:r>
          </a:p>
          <a:p>
            <a:pPr marL="285750" indent="-285750" algn="l">
              <a:buFont typeface="Arial" panose="020B0604020202020204" pitchFamily="34" charset="0"/>
              <a:buChar char="•"/>
            </a:pPr>
            <a:r>
              <a:rPr lang="en-US" sz="1800" dirty="0">
                <a:solidFill>
                  <a:srgbClr val="000000"/>
                </a:solidFill>
              </a:rPr>
              <a:t>Aging of statically configured secure addresses can be enabled or disabled on a per-port basis.</a:t>
            </a:r>
          </a:p>
          <a:p>
            <a:pPr marL="285750" indent="-285750" algn="l">
              <a:buFont typeface="Arial" panose="020B0604020202020204" pitchFamily="34" charset="0"/>
              <a:buChar char="•"/>
            </a:pPr>
            <a:endParaRPr lang="en-US" sz="1600" dirty="0">
              <a:solidFill>
                <a:srgbClr val="000000"/>
              </a:solidFill>
            </a:endParaRPr>
          </a:p>
          <a:p>
            <a:pPr marL="0" indent="0" algn="l"/>
            <a:endParaRPr lang="en-US" sz="1600" dirty="0">
              <a:solidFill>
                <a:srgbClr val="000000"/>
              </a:solidFill>
            </a:endParaRPr>
          </a:p>
          <a:p>
            <a:pPr marL="0" indent="0" algn="l"/>
            <a:r>
              <a:rPr lang="en-US" sz="1600" dirty="0">
                <a:solidFill>
                  <a:srgbClr val="000000"/>
                </a:solidFill>
              </a:rPr>
              <a:t>Use the </a:t>
            </a:r>
            <a:r>
              <a:rPr lang="en-US" sz="1600" b="1" dirty="0">
                <a:solidFill>
                  <a:srgbClr val="000000"/>
                </a:solidFill>
                <a:latin typeface="Courier New" panose="02070309020205020404" pitchFamily="49" charset="0"/>
                <a:cs typeface="Courier New" panose="02070309020205020404" pitchFamily="49" charset="0"/>
              </a:rPr>
              <a:t>switchport port-security aging</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to enable or disable static aging for the secure port, or to set the aging time or type.</a:t>
            </a:r>
          </a:p>
        </p:txBody>
      </p:sp>
      <p:sp>
        <p:nvSpPr>
          <p:cNvPr id="7" name="Rectangle 1">
            <a:extLst>
              <a:ext uri="{FF2B5EF4-FFF2-40B4-BE49-F238E27FC236}">
                <a16:creationId xmlns:a16="http://schemas.microsoft.com/office/drawing/2014/main" id="{C92F5141-7524-462C-A374-F5DFDF9C9839}"/>
              </a:ext>
            </a:extLst>
          </p:cNvPr>
          <p:cNvSpPr>
            <a:spLocks noChangeArrowheads="1"/>
          </p:cNvSpPr>
          <p:nvPr/>
        </p:nvSpPr>
        <p:spPr bwMode="auto">
          <a:xfrm>
            <a:off x="251520" y="4509120"/>
            <a:ext cx="8750793" cy="169277"/>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r>
              <a:rPr lang="en-US" altLang="en-US" sz="1100" b="1" dirty="0">
                <a:solidFill>
                  <a:srgbClr val="58585B"/>
                </a:solidFill>
                <a:latin typeface="Courier New" panose="02070309020205020404" pitchFamily="49" charset="0"/>
                <a:cs typeface="Courier New" panose="02070309020205020404" pitchFamily="49" charset="0"/>
              </a:rPr>
              <a:t>Switch(config-if)# switchport port-security aging {static | time </a:t>
            </a:r>
            <a:r>
              <a:rPr lang="en-US" altLang="en-US" sz="1100" b="1" i="1" dirty="0" err="1">
                <a:solidFill>
                  <a:srgbClr val="58585B"/>
                </a:solidFill>
                <a:latin typeface="Courier New" panose="02070309020205020404" pitchFamily="49" charset="0"/>
                <a:cs typeface="Courier New" panose="02070309020205020404" pitchFamily="49" charset="0"/>
              </a:rPr>
              <a:t>time</a:t>
            </a:r>
            <a:r>
              <a:rPr lang="en-US" altLang="en-US" sz="1100" b="1" i="1" dirty="0">
                <a:solidFill>
                  <a:srgbClr val="58585B"/>
                </a:solidFill>
                <a:latin typeface="Courier New" panose="02070309020205020404" pitchFamily="49" charset="0"/>
                <a:cs typeface="Courier New" panose="02070309020205020404" pitchFamily="49" charset="0"/>
              </a:rPr>
              <a:t> </a:t>
            </a:r>
            <a:r>
              <a:rPr lang="en-US" altLang="en-US" sz="1100" b="1" dirty="0">
                <a:solidFill>
                  <a:srgbClr val="58585B"/>
                </a:solidFill>
                <a:latin typeface="Courier New" panose="02070309020205020404" pitchFamily="49" charset="0"/>
                <a:cs typeface="Courier New" panose="02070309020205020404" pitchFamily="49" charset="0"/>
              </a:rPr>
              <a:t>| type {absolute | inactivity}}</a:t>
            </a:r>
            <a:endParaRPr lang="en-US" altLang="en-US" sz="1100"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226813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87624" y="454732"/>
            <a:ext cx="6941840" cy="731837"/>
          </a:xfrm>
        </p:spPr>
        <p:txBody>
          <a:bodyPr>
            <a:normAutofit/>
          </a:bodyPr>
          <a:lstStyle/>
          <a:p>
            <a:r>
              <a:rPr lang="en-US" sz="3600" dirty="0">
                <a:solidFill>
                  <a:schemeClr val="tx2">
                    <a:lumMod val="75000"/>
                  </a:schemeClr>
                </a:solidFill>
              </a:rPr>
              <a:t>Port Security Violation Modes</a:t>
            </a:r>
          </a:p>
        </p:txBody>
      </p:sp>
      <p:sp>
        <p:nvSpPr>
          <p:cNvPr id="6" name="Content Placeholder 5">
            <a:extLst>
              <a:ext uri="{FF2B5EF4-FFF2-40B4-BE49-F238E27FC236}">
                <a16:creationId xmlns:a16="http://schemas.microsoft.com/office/drawing/2014/main" id="{357C86E7-B5C8-4087-AB5E-299203C64742}"/>
              </a:ext>
            </a:extLst>
          </p:cNvPr>
          <p:cNvSpPr>
            <a:spLocks noGrp="1"/>
          </p:cNvSpPr>
          <p:nvPr>
            <p:ph idx="1"/>
          </p:nvPr>
        </p:nvSpPr>
        <p:spPr>
          <a:xfrm>
            <a:off x="474662" y="1304476"/>
            <a:ext cx="8280057" cy="834691"/>
          </a:xfrm>
        </p:spPr>
        <p:txBody>
          <a:bodyPr/>
          <a:lstStyle/>
          <a:p>
            <a:pPr marL="0" indent="0" algn="l"/>
            <a:r>
              <a:rPr lang="en-US" sz="1600" dirty="0">
                <a:solidFill>
                  <a:srgbClr val="000000"/>
                </a:solidFill>
              </a:rPr>
              <a:t>If the MAC address of a device attached to a port differs from the list of secure addresses, then a port violation occurs and the port enters the error-disabled state.</a:t>
            </a:r>
          </a:p>
          <a:p>
            <a:pPr marL="285750" indent="-285750" algn="l">
              <a:buFont typeface="Arial" panose="020B0604020202020204" pitchFamily="34" charset="0"/>
              <a:buChar char="•"/>
            </a:pPr>
            <a:r>
              <a:rPr lang="en-US" sz="1400" dirty="0">
                <a:solidFill>
                  <a:srgbClr val="000000"/>
                </a:solidFill>
              </a:rPr>
              <a:t>To set the port security violation mode, use the following command:</a:t>
            </a:r>
          </a:p>
          <a:p>
            <a:pPr marL="285750" indent="-285750" algn="l">
              <a:buFont typeface="Arial" panose="020B0604020202020204" pitchFamily="34" charset="0"/>
              <a:buChar char="•"/>
            </a:pPr>
            <a:endParaRPr lang="en-US" sz="1400" dirty="0">
              <a:solidFill>
                <a:srgbClr val="000000"/>
              </a:solidFill>
            </a:endParaRPr>
          </a:p>
        </p:txBody>
      </p:sp>
      <p:sp>
        <p:nvSpPr>
          <p:cNvPr id="9" name="Rectangle 1">
            <a:extLst>
              <a:ext uri="{FF2B5EF4-FFF2-40B4-BE49-F238E27FC236}">
                <a16:creationId xmlns:a16="http://schemas.microsoft.com/office/drawing/2014/main" id="{72A00CD5-008D-45BC-9424-DBB739823FA3}"/>
              </a:ext>
            </a:extLst>
          </p:cNvPr>
          <p:cNvSpPr>
            <a:spLocks noChangeArrowheads="1"/>
          </p:cNvSpPr>
          <p:nvPr/>
        </p:nvSpPr>
        <p:spPr bwMode="auto">
          <a:xfrm>
            <a:off x="482745" y="2323376"/>
            <a:ext cx="7995779" cy="184666"/>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hangingPunct="0"/>
            <a:r>
              <a:rPr lang="en-US" altLang="en-US" sz="1200" dirty="0">
                <a:solidFill>
                  <a:srgbClr val="58585B"/>
                </a:solidFill>
                <a:latin typeface="Courier New" panose="02070309020205020404" pitchFamily="49" charset="0"/>
                <a:cs typeface="Courier New" panose="02070309020205020404" pitchFamily="49" charset="0"/>
              </a:rPr>
              <a:t>Switch(config-if)# </a:t>
            </a:r>
            <a:r>
              <a:rPr lang="en-US" altLang="en-US" sz="1200" b="1" dirty="0">
                <a:solidFill>
                  <a:srgbClr val="58585B"/>
                </a:solidFill>
                <a:latin typeface="Courier New" panose="02070309020205020404" pitchFamily="49" charset="0"/>
                <a:cs typeface="Courier New" panose="02070309020205020404" pitchFamily="49" charset="0"/>
              </a:rPr>
              <a:t>switchport port-security violation </a:t>
            </a:r>
            <a:r>
              <a:rPr lang="en-US" altLang="en-US" sz="1200" dirty="0">
                <a:solidFill>
                  <a:srgbClr val="58585B"/>
                </a:solidFill>
                <a:latin typeface="Courier New" panose="02070309020205020404" pitchFamily="49" charset="0"/>
                <a:cs typeface="Courier New" panose="02070309020205020404" pitchFamily="49" charset="0"/>
              </a:rPr>
              <a:t>{</a:t>
            </a:r>
            <a:r>
              <a:rPr lang="en-US" altLang="en-US" sz="1200" b="1" dirty="0">
                <a:solidFill>
                  <a:srgbClr val="58585B"/>
                </a:solidFill>
                <a:latin typeface="Courier New" panose="02070309020205020404" pitchFamily="49" charset="0"/>
                <a:cs typeface="Courier New" panose="02070309020205020404" pitchFamily="49" charset="0"/>
              </a:rPr>
              <a:t>shutdown </a:t>
            </a:r>
            <a:r>
              <a:rPr lang="en-US" altLang="en-US" sz="1200" dirty="0">
                <a:solidFill>
                  <a:srgbClr val="58585B"/>
                </a:solidFill>
                <a:latin typeface="Courier New" panose="02070309020205020404" pitchFamily="49" charset="0"/>
                <a:cs typeface="Courier New" panose="02070309020205020404" pitchFamily="49" charset="0"/>
              </a:rPr>
              <a:t>| </a:t>
            </a:r>
            <a:r>
              <a:rPr lang="en-US" altLang="en-US" sz="1200" b="1" dirty="0">
                <a:solidFill>
                  <a:srgbClr val="58585B"/>
                </a:solidFill>
                <a:latin typeface="Courier New" panose="02070309020205020404" pitchFamily="49" charset="0"/>
                <a:cs typeface="Courier New" panose="02070309020205020404" pitchFamily="49" charset="0"/>
              </a:rPr>
              <a:t>restrict</a:t>
            </a:r>
            <a:r>
              <a:rPr lang="en-US" altLang="en-US" sz="1200" dirty="0">
                <a:solidFill>
                  <a:srgbClr val="58585B"/>
                </a:solidFill>
                <a:latin typeface="Courier New" panose="02070309020205020404" pitchFamily="49" charset="0"/>
                <a:cs typeface="Courier New" panose="02070309020205020404" pitchFamily="49" charset="0"/>
              </a:rPr>
              <a:t> | </a:t>
            </a:r>
            <a:r>
              <a:rPr lang="en-US" altLang="en-US" sz="1200" b="1" dirty="0">
                <a:solidFill>
                  <a:srgbClr val="58585B"/>
                </a:solidFill>
                <a:latin typeface="Courier New" panose="02070309020205020404" pitchFamily="49" charset="0"/>
                <a:cs typeface="Courier New" panose="02070309020205020404" pitchFamily="49" charset="0"/>
              </a:rPr>
              <a:t>protect</a:t>
            </a:r>
            <a:r>
              <a:rPr lang="en-US" altLang="en-US" sz="1200" dirty="0">
                <a:solidFill>
                  <a:srgbClr val="58585B"/>
                </a:solidFill>
                <a:latin typeface="Courier New" panose="02070309020205020404" pitchFamily="49" charset="0"/>
                <a:cs typeface="Courier New" panose="02070309020205020404" pitchFamily="49" charset="0"/>
              </a:rPr>
              <a:t>}</a:t>
            </a:r>
            <a:r>
              <a:rPr lang="en-US" altLang="en-US" sz="1200" dirty="0">
                <a:latin typeface="Courier New" panose="02070309020205020404" pitchFamily="49" charset="0"/>
                <a:cs typeface="Courier New" panose="02070309020205020404" pitchFamily="49" charset="0"/>
              </a:rPr>
              <a:t> </a:t>
            </a:r>
          </a:p>
        </p:txBody>
      </p:sp>
      <p:graphicFrame>
        <p:nvGraphicFramePr>
          <p:cNvPr id="7" name="Table 7">
            <a:extLst>
              <a:ext uri="{FF2B5EF4-FFF2-40B4-BE49-F238E27FC236}">
                <a16:creationId xmlns:a16="http://schemas.microsoft.com/office/drawing/2014/main" id="{891CB371-A089-4AAE-AED8-2DEBBD6F70FD}"/>
              </a:ext>
            </a:extLst>
          </p:cNvPr>
          <p:cNvGraphicFramePr>
            <a:graphicFrameLocks noGrp="1"/>
          </p:cNvGraphicFramePr>
          <p:nvPr>
            <p:extLst>
              <p:ext uri="{D42A27DB-BD31-4B8C-83A1-F6EECF244321}">
                <p14:modId xmlns:p14="http://schemas.microsoft.com/office/powerpoint/2010/main" val="3256503609"/>
              </p:ext>
            </p:extLst>
          </p:nvPr>
        </p:nvGraphicFramePr>
        <p:xfrm>
          <a:off x="361950" y="2996952"/>
          <a:ext cx="8307388" cy="2381001"/>
        </p:xfrm>
        <a:graphic>
          <a:graphicData uri="http://schemas.openxmlformats.org/drawingml/2006/table">
            <a:tbl>
              <a:tblPr firstRow="1" bandRow="1">
                <a:tableStyleId>{5C22544A-7EE6-4342-B048-85BDC9FD1C3A}</a:tableStyleId>
              </a:tblPr>
              <a:tblGrid>
                <a:gridCol w="1011463">
                  <a:extLst>
                    <a:ext uri="{9D8B030D-6E8A-4147-A177-3AD203B41FA5}">
                      <a16:colId xmlns:a16="http://schemas.microsoft.com/office/drawing/2014/main" val="433698142"/>
                    </a:ext>
                  </a:extLst>
                </a:gridCol>
                <a:gridCol w="7295925">
                  <a:extLst>
                    <a:ext uri="{9D8B030D-6E8A-4147-A177-3AD203B41FA5}">
                      <a16:colId xmlns:a16="http://schemas.microsoft.com/office/drawing/2014/main" val="2632883523"/>
                    </a:ext>
                  </a:extLst>
                </a:gridCol>
              </a:tblGrid>
              <a:tr h="407772">
                <a:tc>
                  <a:txBody>
                    <a:bodyPr/>
                    <a:lstStyle/>
                    <a:p>
                      <a:pPr algn="l" fontAlgn="ctr"/>
                      <a:r>
                        <a:rPr lang="en-US" sz="1100" dirty="0">
                          <a:effectLst/>
                        </a:rPr>
                        <a:t>Mode</a:t>
                      </a:r>
                    </a:p>
                  </a:txBody>
                  <a:tcPr marL="47625" marR="47625" marT="47625" marB="47625" anchor="ctr"/>
                </a:tc>
                <a:tc>
                  <a:txBody>
                    <a:bodyPr/>
                    <a:lstStyle/>
                    <a:p>
                      <a:pPr algn="l" fontAlgn="ctr"/>
                      <a:r>
                        <a:rPr lang="en-US" sz="1100" dirty="0">
                          <a:effectLst/>
                        </a:rPr>
                        <a:t>Description</a:t>
                      </a:r>
                    </a:p>
                  </a:txBody>
                  <a:tcPr marL="47625" marR="47625" marT="47625" marB="47625" anchor="ctr"/>
                </a:tc>
                <a:extLst>
                  <a:ext uri="{0D108BD9-81ED-4DB2-BD59-A6C34878D82A}">
                    <a16:rowId xmlns:a16="http://schemas.microsoft.com/office/drawing/2014/main" val="1107387990"/>
                  </a:ext>
                </a:extLst>
              </a:tr>
              <a:tr h="657743">
                <a:tc>
                  <a:txBody>
                    <a:bodyPr/>
                    <a:lstStyle/>
                    <a:p>
                      <a:pPr fontAlgn="ctr"/>
                      <a:endParaRPr lang="en-US" sz="1100" b="0">
                        <a:effectLst/>
                      </a:endParaRPr>
                    </a:p>
                    <a:p>
                      <a:pPr rtl="0" fontAlgn="ctr"/>
                      <a:r>
                        <a:rPr lang="en-US" sz="1100" b="1">
                          <a:effectLst/>
                        </a:rPr>
                        <a:t>shutdown</a:t>
                      </a:r>
                      <a:endParaRPr lang="en-US" sz="1100" b="0">
                        <a:effectLst/>
                      </a:endParaRPr>
                    </a:p>
                    <a:p>
                      <a:pPr fontAlgn="ctr"/>
                      <a:r>
                        <a:rPr lang="en-US" sz="1100" b="0">
                          <a:effectLst/>
                        </a:rPr>
                        <a:t>(default)</a:t>
                      </a:r>
                    </a:p>
                  </a:txBody>
                  <a:tcPr marL="47625" marR="47625" marT="47625" marB="47625" anchor="ctr"/>
                </a:tc>
                <a:tc>
                  <a:txBody>
                    <a:bodyPr/>
                    <a:lstStyle/>
                    <a:p>
                      <a:pPr fontAlgn="ctr"/>
                      <a:r>
                        <a:rPr lang="en-US" sz="1100" b="0" dirty="0">
                          <a:effectLst/>
                        </a:rPr>
                        <a:t>The port transitions to the error-disabled state immediately, turns off the port LED, and sends a syslog message. It increments the violation counter. When a secure port is in the error-disabled state, an administrator must re-enable it by entering the </a:t>
                      </a:r>
                      <a:r>
                        <a:rPr lang="en-US" sz="1100" b="1" dirty="0">
                          <a:effectLst/>
                        </a:rPr>
                        <a:t>shutdown</a:t>
                      </a:r>
                      <a:r>
                        <a:rPr lang="en-US" sz="1100" b="0" dirty="0">
                          <a:effectLst/>
                        </a:rPr>
                        <a:t> and </a:t>
                      </a:r>
                      <a:r>
                        <a:rPr lang="en-US" sz="1100" b="1" dirty="0">
                          <a:effectLst/>
                        </a:rPr>
                        <a:t>no shutdown</a:t>
                      </a:r>
                      <a:r>
                        <a:rPr lang="en-US" sz="1100" b="0" dirty="0">
                          <a:effectLst/>
                        </a:rPr>
                        <a:t> commands.</a:t>
                      </a:r>
                    </a:p>
                  </a:txBody>
                  <a:tcPr marL="47625" marR="47625" marT="47625" marB="47625" anchor="ctr"/>
                </a:tc>
                <a:extLst>
                  <a:ext uri="{0D108BD9-81ED-4DB2-BD59-A6C34878D82A}">
                    <a16:rowId xmlns:a16="http://schemas.microsoft.com/office/drawing/2014/main" val="148355350"/>
                  </a:ext>
                </a:extLst>
              </a:tr>
              <a:tr h="657743">
                <a:tc>
                  <a:txBody>
                    <a:bodyPr/>
                    <a:lstStyle/>
                    <a:p>
                      <a:pPr fontAlgn="ctr"/>
                      <a:endParaRPr lang="en-US" sz="1100" b="0">
                        <a:effectLst/>
                      </a:endParaRPr>
                    </a:p>
                    <a:p>
                      <a:pPr rtl="0" fontAlgn="ctr"/>
                      <a:r>
                        <a:rPr lang="en-US" sz="1100" b="1">
                          <a:effectLst/>
                        </a:rPr>
                        <a:t>restrict</a:t>
                      </a:r>
                      <a:endParaRPr lang="en-US" sz="1100" b="0">
                        <a:effectLst/>
                      </a:endParaRPr>
                    </a:p>
                  </a:txBody>
                  <a:tcPr marL="47625" marR="47625" marT="47625" marB="47625" anchor="ctr"/>
                </a:tc>
                <a:tc>
                  <a:txBody>
                    <a:bodyPr/>
                    <a:lstStyle/>
                    <a:p>
                      <a:pPr fontAlgn="ctr"/>
                      <a:r>
                        <a:rPr lang="en-US" sz="1100" b="0">
                          <a:effectLst/>
                        </a:rPr>
                        <a:t>The port drops packets with unknown source addresses until you remove a sufficient number of secure MAC addresses to drop below the maximum value or increase the maximum value. This mode causes the Security Violation counter to increment and generates a syslog message.</a:t>
                      </a:r>
                    </a:p>
                  </a:txBody>
                  <a:tcPr marL="47625" marR="47625" marT="47625" marB="47625" anchor="ctr"/>
                </a:tc>
                <a:extLst>
                  <a:ext uri="{0D108BD9-81ED-4DB2-BD59-A6C34878D82A}">
                    <a16:rowId xmlns:a16="http://schemas.microsoft.com/office/drawing/2014/main" val="3144406471"/>
                  </a:ext>
                </a:extLst>
              </a:tr>
              <a:tr h="657743">
                <a:tc>
                  <a:txBody>
                    <a:bodyPr/>
                    <a:lstStyle/>
                    <a:p>
                      <a:pPr fontAlgn="ctr"/>
                      <a:endParaRPr lang="en-US" sz="1100" b="0" dirty="0">
                        <a:effectLst/>
                      </a:endParaRPr>
                    </a:p>
                    <a:p>
                      <a:pPr rtl="0" fontAlgn="ctr"/>
                      <a:r>
                        <a:rPr lang="en-US" sz="1100" b="1" dirty="0">
                          <a:effectLst/>
                        </a:rPr>
                        <a:t>protect</a:t>
                      </a:r>
                      <a:endParaRPr lang="en-US" sz="1100" b="0" dirty="0">
                        <a:effectLst/>
                      </a:endParaRPr>
                    </a:p>
                  </a:txBody>
                  <a:tcPr marL="47625" marR="47625" marT="47625" marB="47625" anchor="ctr"/>
                </a:tc>
                <a:tc>
                  <a:txBody>
                    <a:bodyPr/>
                    <a:lstStyle/>
                    <a:p>
                      <a:pPr fontAlgn="ctr"/>
                      <a:r>
                        <a:rPr lang="en-US" sz="1100" b="0" dirty="0">
                          <a:effectLst/>
                        </a:rPr>
                        <a:t>This is the least secure of the security violation modes. The port drops packets with unknown MAC source addresses until you remove a sufficient number of secure MAC addresses to drop below the maximum value or increase the maximum value. No syslog message is sent.</a:t>
                      </a:r>
                    </a:p>
                  </a:txBody>
                  <a:tcPr marL="47625" marR="47625" marT="47625" marB="47625" anchor="ctr"/>
                </a:tc>
                <a:extLst>
                  <a:ext uri="{0D108BD9-81ED-4DB2-BD59-A6C34878D82A}">
                    <a16:rowId xmlns:a16="http://schemas.microsoft.com/office/drawing/2014/main" val="1324108008"/>
                  </a:ext>
                </a:extLst>
              </a:tr>
            </a:tbl>
          </a:graphicData>
        </a:graphic>
      </p:graphicFrame>
      <p:sp>
        <p:nvSpPr>
          <p:cNvPr id="2" name="TextBox 1">
            <a:extLst>
              <a:ext uri="{FF2B5EF4-FFF2-40B4-BE49-F238E27FC236}">
                <a16:creationId xmlns:a16="http://schemas.microsoft.com/office/drawing/2014/main" id="{D1985A8C-C3A8-47BD-8F0B-15EF3254FF05}"/>
              </a:ext>
            </a:extLst>
          </p:cNvPr>
          <p:cNvSpPr txBox="1"/>
          <p:nvPr/>
        </p:nvSpPr>
        <p:spPr>
          <a:xfrm>
            <a:off x="361950" y="2593855"/>
            <a:ext cx="8420100" cy="584775"/>
          </a:xfrm>
          <a:prstGeom prst="rect">
            <a:avLst/>
          </a:prstGeom>
          <a:noFill/>
        </p:spPr>
        <p:txBody>
          <a:bodyPr wrap="square" rtlCol="0">
            <a:spAutoFit/>
          </a:bodyPr>
          <a:lstStyle/>
          <a:p>
            <a:r>
              <a:rPr lang="en-US" sz="1400" dirty="0">
                <a:solidFill>
                  <a:srgbClr val="000000"/>
                </a:solidFill>
              </a:rPr>
              <a:t>The following table shows how a switch reacts based on the configured violation mode.</a:t>
            </a:r>
          </a:p>
          <a:p>
            <a:endParaRPr lang="en-US" dirty="0"/>
          </a:p>
        </p:txBody>
      </p:sp>
    </p:spTree>
    <p:extLst>
      <p:ext uri="{BB962C8B-B14F-4D97-AF65-F5344CB8AC3E}">
        <p14:creationId xmlns:p14="http://schemas.microsoft.com/office/powerpoint/2010/main" val="2259570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55576" y="404664"/>
            <a:ext cx="7589912" cy="731837"/>
          </a:xfrm>
        </p:spPr>
        <p:txBody>
          <a:bodyPr>
            <a:normAutofit/>
          </a:bodyPr>
          <a:lstStyle/>
          <a:p>
            <a:r>
              <a:rPr lang="en-US" sz="3200" dirty="0"/>
              <a:t>Port Security Violation Modes (Cont.)</a:t>
            </a:r>
          </a:p>
        </p:txBody>
      </p:sp>
      <p:sp>
        <p:nvSpPr>
          <p:cNvPr id="4" name="Content Placeholder 3">
            <a:extLst>
              <a:ext uri="{FF2B5EF4-FFF2-40B4-BE49-F238E27FC236}">
                <a16:creationId xmlns:a16="http://schemas.microsoft.com/office/drawing/2014/main" id="{1CAEB930-B26C-40CB-B179-5E7EC27B0835}"/>
              </a:ext>
            </a:extLst>
          </p:cNvPr>
          <p:cNvSpPr>
            <a:spLocks noGrp="1"/>
          </p:cNvSpPr>
          <p:nvPr>
            <p:ph idx="1"/>
          </p:nvPr>
        </p:nvSpPr>
        <p:spPr>
          <a:xfrm>
            <a:off x="474662" y="1589088"/>
            <a:ext cx="3754438" cy="3689897"/>
          </a:xfrm>
        </p:spPr>
        <p:txBody>
          <a:bodyPr/>
          <a:lstStyle/>
          <a:p>
            <a:pPr marL="0" indent="0" algn="l"/>
            <a:r>
              <a:rPr lang="en-US" sz="1600" dirty="0">
                <a:solidFill>
                  <a:srgbClr val="000000"/>
                </a:solidFill>
              </a:rPr>
              <a:t>The example shows an administrator changing the security violation to “Restrict”. </a:t>
            </a:r>
          </a:p>
          <a:p>
            <a:pPr marL="0" indent="0" algn="l"/>
            <a:endParaRPr lang="en-US" sz="1600" dirty="0">
              <a:solidFill>
                <a:srgbClr val="000000"/>
              </a:solidFill>
            </a:endParaRPr>
          </a:p>
          <a:p>
            <a:pPr marL="0" indent="0" algn="l"/>
            <a:r>
              <a:rPr lang="en-US" sz="1600" dirty="0">
                <a:solidFill>
                  <a:srgbClr val="000000"/>
                </a:solidFill>
              </a:rPr>
              <a:t>The output of the </a:t>
            </a:r>
            <a:r>
              <a:rPr lang="en-US" sz="1600" b="1" dirty="0">
                <a:solidFill>
                  <a:srgbClr val="000000"/>
                </a:solidFill>
                <a:latin typeface="Courier New" panose="02070309020205020404" pitchFamily="49" charset="0"/>
                <a:cs typeface="Courier New" panose="02070309020205020404" pitchFamily="49" charset="0"/>
              </a:rPr>
              <a:t>show port-security interface</a:t>
            </a:r>
            <a:r>
              <a:rPr lang="en-US" sz="1600" dirty="0">
                <a:solidFill>
                  <a:srgbClr val="000000"/>
                </a:solidFill>
              </a:rPr>
              <a:t> command confirms that the change has been made.</a:t>
            </a:r>
          </a:p>
        </p:txBody>
      </p:sp>
      <p:pic>
        <p:nvPicPr>
          <p:cNvPr id="5" name="Picture 4">
            <a:extLst>
              <a:ext uri="{FF2B5EF4-FFF2-40B4-BE49-F238E27FC236}">
                <a16:creationId xmlns:a16="http://schemas.microsoft.com/office/drawing/2014/main" id="{490792D8-65E6-44D4-8DDC-ADE39D2ABC07}"/>
              </a:ext>
            </a:extLst>
          </p:cNvPr>
          <p:cNvPicPr>
            <a:picLocks noChangeAspect="1"/>
          </p:cNvPicPr>
          <p:nvPr/>
        </p:nvPicPr>
        <p:blipFill>
          <a:blip r:embed="rId3"/>
          <a:stretch>
            <a:fillRect/>
          </a:stretch>
        </p:blipFill>
        <p:spPr>
          <a:xfrm>
            <a:off x="3995936" y="1517911"/>
            <a:ext cx="4739561" cy="3912783"/>
          </a:xfrm>
          <a:prstGeom prst="rect">
            <a:avLst/>
          </a:prstGeom>
        </p:spPr>
      </p:pic>
    </p:spTree>
    <p:extLst>
      <p:ext uri="{BB962C8B-B14F-4D97-AF65-F5344CB8AC3E}">
        <p14:creationId xmlns:p14="http://schemas.microsoft.com/office/powerpoint/2010/main" val="637359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65076" y="620688"/>
            <a:ext cx="7013848" cy="731837"/>
          </a:xfrm>
        </p:spPr>
        <p:txBody>
          <a:bodyPr>
            <a:normAutofit/>
          </a:bodyPr>
          <a:lstStyle/>
          <a:p>
            <a:r>
              <a:rPr lang="en-US" sz="3200" dirty="0"/>
              <a:t>Ports in error-disabled State</a:t>
            </a:r>
          </a:p>
        </p:txBody>
      </p:sp>
      <p:sp>
        <p:nvSpPr>
          <p:cNvPr id="6" name="Content Placeholder 5">
            <a:extLst>
              <a:ext uri="{FF2B5EF4-FFF2-40B4-BE49-F238E27FC236}">
                <a16:creationId xmlns:a16="http://schemas.microsoft.com/office/drawing/2014/main" id="{E61F80BD-E10C-492D-80A9-E3AAD5039B19}"/>
              </a:ext>
            </a:extLst>
          </p:cNvPr>
          <p:cNvSpPr>
            <a:spLocks noGrp="1"/>
          </p:cNvSpPr>
          <p:nvPr>
            <p:ph idx="1"/>
          </p:nvPr>
        </p:nvSpPr>
        <p:spPr>
          <a:xfrm>
            <a:off x="474663" y="1589088"/>
            <a:ext cx="8280057" cy="1697038"/>
          </a:xfrm>
        </p:spPr>
        <p:txBody>
          <a:bodyPr/>
          <a:lstStyle/>
          <a:p>
            <a:pPr marL="0" indent="0" algn="l"/>
            <a:r>
              <a:rPr lang="en-US" sz="1600" dirty="0">
                <a:solidFill>
                  <a:srgbClr val="000000"/>
                </a:solidFill>
              </a:rPr>
              <a:t>When a port is shutdown and placed in the error-disabled state, no traffic is sent or received on that port. </a:t>
            </a:r>
          </a:p>
          <a:p>
            <a:pPr marL="0" indent="0" algn="l"/>
            <a:r>
              <a:rPr lang="en-US" sz="1600" dirty="0">
                <a:solidFill>
                  <a:srgbClr val="000000"/>
                </a:solidFill>
              </a:rPr>
              <a:t>A series of port security related messages display on the console, as shown in the following example.</a:t>
            </a:r>
          </a:p>
          <a:p>
            <a:pPr marL="0" indent="0" algn="l"/>
            <a:endParaRPr lang="en-US" sz="1400" dirty="0">
              <a:solidFill>
                <a:srgbClr val="000000"/>
              </a:solidFill>
            </a:endParaRPr>
          </a:p>
          <a:p>
            <a:pPr marL="0" indent="0" algn="l"/>
            <a:r>
              <a:rPr lang="en-US" sz="1400" b="1" dirty="0">
                <a:solidFill>
                  <a:srgbClr val="000000"/>
                </a:solidFill>
              </a:rPr>
              <a:t>Note</a:t>
            </a:r>
            <a:r>
              <a:rPr lang="en-US" sz="1400" dirty="0">
                <a:solidFill>
                  <a:srgbClr val="000000"/>
                </a:solidFill>
              </a:rPr>
              <a:t>: The port protocol and link status are changed to down and the port LED is turned off.</a:t>
            </a:r>
          </a:p>
        </p:txBody>
      </p:sp>
      <p:pic>
        <p:nvPicPr>
          <p:cNvPr id="7" name="Picture 6">
            <a:extLst>
              <a:ext uri="{FF2B5EF4-FFF2-40B4-BE49-F238E27FC236}">
                <a16:creationId xmlns:a16="http://schemas.microsoft.com/office/drawing/2014/main" id="{B4543815-0277-4D17-90D9-138DA3032895}"/>
              </a:ext>
            </a:extLst>
          </p:cNvPr>
          <p:cNvPicPr>
            <a:picLocks noChangeAspect="1"/>
          </p:cNvPicPr>
          <p:nvPr/>
        </p:nvPicPr>
        <p:blipFill>
          <a:blip r:embed="rId3"/>
          <a:stretch>
            <a:fillRect/>
          </a:stretch>
        </p:blipFill>
        <p:spPr>
          <a:xfrm>
            <a:off x="1544897" y="3429001"/>
            <a:ext cx="6054207" cy="1295285"/>
          </a:xfrm>
          <a:prstGeom prst="rect">
            <a:avLst/>
          </a:prstGeom>
        </p:spPr>
      </p:pic>
    </p:spTree>
    <p:extLst>
      <p:ext uri="{BB962C8B-B14F-4D97-AF65-F5344CB8AC3E}">
        <p14:creationId xmlns:p14="http://schemas.microsoft.com/office/powerpoint/2010/main" val="336208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51520" y="476672"/>
            <a:ext cx="8345488" cy="731837"/>
          </a:xfrm>
        </p:spPr>
        <p:txBody>
          <a:bodyPr>
            <a:normAutofit/>
          </a:bodyPr>
          <a:lstStyle/>
          <a:p>
            <a:r>
              <a:rPr lang="en-US" sz="3200" dirty="0"/>
              <a:t>Ports in error-disabled State (Cont.)</a:t>
            </a:r>
          </a:p>
        </p:txBody>
      </p:sp>
      <p:sp>
        <p:nvSpPr>
          <p:cNvPr id="6" name="Content Placeholder 5">
            <a:extLst>
              <a:ext uri="{FF2B5EF4-FFF2-40B4-BE49-F238E27FC236}">
                <a16:creationId xmlns:a16="http://schemas.microsoft.com/office/drawing/2014/main" id="{E61F80BD-E10C-492D-80A9-E3AAD5039B19}"/>
              </a:ext>
            </a:extLst>
          </p:cNvPr>
          <p:cNvSpPr>
            <a:spLocks noGrp="1"/>
          </p:cNvSpPr>
          <p:nvPr>
            <p:ph idx="1"/>
          </p:nvPr>
        </p:nvSpPr>
        <p:spPr>
          <a:xfrm>
            <a:off x="133351" y="1589088"/>
            <a:ext cx="4528785" cy="3689897"/>
          </a:xfrm>
        </p:spPr>
        <p:txBody>
          <a:bodyPr/>
          <a:lstStyle/>
          <a:p>
            <a:pPr marL="285750" indent="-285750" algn="l">
              <a:buFont typeface="Arial" panose="020B0604020202020204" pitchFamily="34" charset="0"/>
              <a:buChar char="•"/>
            </a:pPr>
            <a:r>
              <a:rPr lang="en-US" sz="1600" dirty="0">
                <a:solidFill>
                  <a:srgbClr val="000000"/>
                </a:solidFill>
              </a:rPr>
              <a:t>In the example, the </a:t>
            </a:r>
            <a:r>
              <a:rPr lang="en-US" sz="1600" b="1" dirty="0">
                <a:solidFill>
                  <a:srgbClr val="000000"/>
                </a:solidFill>
                <a:latin typeface="Courier New" panose="02070309020205020404" pitchFamily="49" charset="0"/>
                <a:cs typeface="Courier New" panose="02070309020205020404" pitchFamily="49" charset="0"/>
              </a:rPr>
              <a:t>show interface</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identifies the port status as </a:t>
            </a:r>
            <a:r>
              <a:rPr lang="en-US" sz="1600" b="1" dirty="0">
                <a:solidFill>
                  <a:srgbClr val="000000"/>
                </a:solidFill>
                <a:latin typeface="Courier New" panose="02070309020205020404" pitchFamily="49" charset="0"/>
                <a:cs typeface="Courier New" panose="02070309020205020404" pitchFamily="49" charset="0"/>
              </a:rPr>
              <a:t>err-disabled</a:t>
            </a:r>
            <a:r>
              <a:rPr lang="en-US" sz="1600" dirty="0">
                <a:solidFill>
                  <a:srgbClr val="000000"/>
                </a:solidFill>
                <a:latin typeface="Courier New" panose="02070309020205020404" pitchFamily="49" charset="0"/>
                <a:cs typeface="Courier New" panose="02070309020205020404" pitchFamily="49" charset="0"/>
              </a:rPr>
              <a:t>.</a:t>
            </a:r>
            <a:r>
              <a:rPr lang="en-US" sz="1600" dirty="0">
                <a:solidFill>
                  <a:srgbClr val="000000"/>
                </a:solidFill>
              </a:rPr>
              <a:t> The output of the </a:t>
            </a:r>
            <a:r>
              <a:rPr lang="en-US" sz="1600" b="1" dirty="0">
                <a:solidFill>
                  <a:srgbClr val="000000"/>
                </a:solidFill>
                <a:latin typeface="Courier New" panose="02070309020205020404" pitchFamily="49" charset="0"/>
                <a:cs typeface="Courier New" panose="02070309020205020404" pitchFamily="49" charset="0"/>
              </a:rPr>
              <a:t>show port-security interface</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now shows the port status as </a:t>
            </a:r>
            <a:r>
              <a:rPr lang="en-US" sz="1600" b="1" dirty="0">
                <a:solidFill>
                  <a:srgbClr val="000000"/>
                </a:solidFill>
                <a:latin typeface="Courier New" panose="02070309020205020404" pitchFamily="49" charset="0"/>
                <a:cs typeface="Courier New" panose="02070309020205020404" pitchFamily="49" charset="0"/>
              </a:rPr>
              <a:t>secure-shutdown</a:t>
            </a:r>
            <a:r>
              <a:rPr lang="en-US" sz="1600" dirty="0">
                <a:solidFill>
                  <a:srgbClr val="000000"/>
                </a:solidFill>
              </a:rPr>
              <a:t>. The Security Violation counter increments by 1.</a:t>
            </a:r>
          </a:p>
          <a:p>
            <a:pPr marL="285750" indent="-285750" algn="l">
              <a:buFont typeface="Arial" panose="020B0604020202020204" pitchFamily="34" charset="0"/>
              <a:buChar char="•"/>
            </a:pPr>
            <a:r>
              <a:rPr lang="en-US" sz="1600" dirty="0">
                <a:solidFill>
                  <a:srgbClr val="000000"/>
                </a:solidFill>
              </a:rPr>
              <a:t>The administrator should determine what caused the security violation If an unauthorized device is connected to a secure port, the security threat is eliminated before re-enabling the port.</a:t>
            </a:r>
          </a:p>
          <a:p>
            <a:pPr marL="285750" indent="-285750" algn="l">
              <a:buFont typeface="Arial" panose="020B0604020202020204" pitchFamily="34" charset="0"/>
              <a:buChar char="•"/>
            </a:pPr>
            <a:r>
              <a:rPr lang="en-US" sz="1600" dirty="0">
                <a:solidFill>
                  <a:srgbClr val="000000"/>
                </a:solidFill>
              </a:rPr>
              <a:t>To re-enable the port, first use the </a:t>
            </a:r>
            <a:r>
              <a:rPr lang="en-US" sz="1600" b="1" dirty="0">
                <a:solidFill>
                  <a:srgbClr val="000000"/>
                </a:solidFill>
                <a:latin typeface="Courier New" panose="02070309020205020404" pitchFamily="49" charset="0"/>
                <a:cs typeface="Courier New" panose="02070309020205020404" pitchFamily="49" charset="0"/>
              </a:rPr>
              <a:t>shutdown</a:t>
            </a:r>
            <a:r>
              <a:rPr lang="en-US" sz="1600" dirty="0">
                <a:solidFill>
                  <a:srgbClr val="000000"/>
                </a:solidFill>
              </a:rPr>
              <a:t> command, then, use the </a:t>
            </a:r>
            <a:r>
              <a:rPr lang="en-US" sz="1600" b="1" dirty="0">
                <a:solidFill>
                  <a:srgbClr val="000000"/>
                </a:solidFill>
                <a:latin typeface="Courier New" panose="02070309020205020404" pitchFamily="49" charset="0"/>
                <a:cs typeface="Courier New" panose="02070309020205020404" pitchFamily="49" charset="0"/>
              </a:rPr>
              <a:t>no shutdown</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a:t>
            </a:r>
          </a:p>
        </p:txBody>
      </p:sp>
      <p:pic>
        <p:nvPicPr>
          <p:cNvPr id="2" name="Picture 1">
            <a:extLst>
              <a:ext uri="{FF2B5EF4-FFF2-40B4-BE49-F238E27FC236}">
                <a16:creationId xmlns:a16="http://schemas.microsoft.com/office/drawing/2014/main" id="{BB381762-B658-4D28-B62B-9CC09293A1F6}"/>
              </a:ext>
            </a:extLst>
          </p:cNvPr>
          <p:cNvPicPr>
            <a:picLocks noChangeAspect="1"/>
          </p:cNvPicPr>
          <p:nvPr/>
        </p:nvPicPr>
        <p:blipFill>
          <a:blip r:embed="rId3"/>
          <a:stretch>
            <a:fillRect/>
          </a:stretch>
        </p:blipFill>
        <p:spPr>
          <a:xfrm>
            <a:off x="4664366" y="1814858"/>
            <a:ext cx="4187473" cy="3003375"/>
          </a:xfrm>
          <a:prstGeom prst="rect">
            <a:avLst/>
          </a:prstGeom>
        </p:spPr>
      </p:pic>
    </p:spTree>
    <p:extLst>
      <p:ext uri="{BB962C8B-B14F-4D97-AF65-F5344CB8AC3E}">
        <p14:creationId xmlns:p14="http://schemas.microsoft.com/office/powerpoint/2010/main" val="822014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99592" y="548680"/>
            <a:ext cx="6941840" cy="731837"/>
          </a:xfrm>
        </p:spPr>
        <p:txBody>
          <a:bodyPr>
            <a:normAutofit/>
          </a:bodyPr>
          <a:lstStyle/>
          <a:p>
            <a:r>
              <a:rPr lang="en-US" sz="3600" dirty="0"/>
              <a:t>Verify Port Security</a:t>
            </a:r>
          </a:p>
        </p:txBody>
      </p:sp>
      <p:sp>
        <p:nvSpPr>
          <p:cNvPr id="5" name="Content Placeholder 4">
            <a:extLst>
              <a:ext uri="{FF2B5EF4-FFF2-40B4-BE49-F238E27FC236}">
                <a16:creationId xmlns:a16="http://schemas.microsoft.com/office/drawing/2014/main" id="{1DCA471A-95BE-4486-B5CC-A86D1D782742}"/>
              </a:ext>
            </a:extLst>
          </p:cNvPr>
          <p:cNvSpPr>
            <a:spLocks noGrp="1"/>
          </p:cNvSpPr>
          <p:nvPr>
            <p:ph idx="1"/>
          </p:nvPr>
        </p:nvSpPr>
        <p:spPr>
          <a:xfrm>
            <a:off x="221641" y="1589088"/>
            <a:ext cx="8533079" cy="1316038"/>
          </a:xfrm>
        </p:spPr>
        <p:txBody>
          <a:bodyPr/>
          <a:lstStyle/>
          <a:p>
            <a:pPr marL="0" indent="0" algn="l"/>
            <a:r>
              <a:rPr lang="en-US" sz="1600" dirty="0">
                <a:solidFill>
                  <a:srgbClr val="000000"/>
                </a:solidFill>
              </a:rPr>
              <a:t>After configuring port security on a switch, check each interface to verify that the port security is set correctly, and check to ensure that the static MAC addresses have been configured correctly.</a:t>
            </a:r>
          </a:p>
          <a:p>
            <a:pPr marL="0" indent="0" algn="l"/>
            <a:endParaRPr lang="en-US" sz="1600" dirty="0">
              <a:solidFill>
                <a:srgbClr val="000000"/>
              </a:solidFill>
            </a:endParaRPr>
          </a:p>
          <a:p>
            <a:pPr marL="0" indent="0" algn="l"/>
            <a:r>
              <a:rPr lang="en-US" sz="1600" dirty="0">
                <a:solidFill>
                  <a:srgbClr val="000000"/>
                </a:solidFill>
              </a:rPr>
              <a:t>To display port security settings for the switch, use the </a:t>
            </a:r>
            <a:r>
              <a:rPr lang="en-US" sz="1600" b="1" dirty="0">
                <a:solidFill>
                  <a:srgbClr val="000000"/>
                </a:solidFill>
                <a:latin typeface="Courier New" panose="02070309020205020404" pitchFamily="49" charset="0"/>
                <a:cs typeface="Courier New" panose="02070309020205020404" pitchFamily="49" charset="0"/>
              </a:rPr>
              <a:t>show port-security</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a:t>
            </a:r>
          </a:p>
        </p:txBody>
      </p:sp>
      <p:sp>
        <p:nvSpPr>
          <p:cNvPr id="6" name="Content Placeholder 4">
            <a:extLst>
              <a:ext uri="{FF2B5EF4-FFF2-40B4-BE49-F238E27FC236}">
                <a16:creationId xmlns:a16="http://schemas.microsoft.com/office/drawing/2014/main" id="{E318649A-26AD-4A60-BC7A-9489848F18B1}"/>
              </a:ext>
            </a:extLst>
          </p:cNvPr>
          <p:cNvSpPr txBox="1">
            <a:spLocks/>
          </p:cNvSpPr>
          <p:nvPr/>
        </p:nvSpPr>
        <p:spPr>
          <a:xfrm>
            <a:off x="329881" y="3040698"/>
            <a:ext cx="4158298" cy="2354263"/>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85750" indent="-285750" algn="l">
              <a:buFont typeface="Arial" panose="020B0604020202020204" pitchFamily="34" charset="0"/>
              <a:buChar char="•"/>
            </a:pPr>
            <a:r>
              <a:rPr lang="en-CA" sz="1600" dirty="0">
                <a:solidFill>
                  <a:srgbClr val="000000"/>
                </a:solidFill>
              </a:rPr>
              <a:t>The example indicates that all 24 interfaces are configured with the </a:t>
            </a:r>
            <a:r>
              <a:rPr lang="en-CA" sz="1600" b="1" dirty="0">
                <a:solidFill>
                  <a:srgbClr val="000000"/>
                </a:solidFill>
                <a:latin typeface="Courier New" panose="02070309020205020404" pitchFamily="49" charset="0"/>
                <a:cs typeface="Courier New" panose="02070309020205020404" pitchFamily="49" charset="0"/>
              </a:rPr>
              <a:t>switchport port-security</a:t>
            </a:r>
            <a:r>
              <a:rPr lang="en-CA" sz="1600" dirty="0">
                <a:solidFill>
                  <a:srgbClr val="000000"/>
                </a:solidFill>
                <a:latin typeface="Courier New" panose="02070309020205020404" pitchFamily="49" charset="0"/>
                <a:cs typeface="Courier New" panose="02070309020205020404" pitchFamily="49" charset="0"/>
              </a:rPr>
              <a:t> </a:t>
            </a:r>
            <a:r>
              <a:rPr lang="en-CA" sz="1600" dirty="0">
                <a:solidFill>
                  <a:srgbClr val="000000"/>
                </a:solidFill>
              </a:rPr>
              <a:t>command because the maximum allowed is 1 and the violation mode is shutdown. </a:t>
            </a:r>
          </a:p>
          <a:p>
            <a:pPr marL="285750" indent="-285750" algn="l">
              <a:buFont typeface="Arial" panose="020B0604020202020204" pitchFamily="34" charset="0"/>
              <a:buChar char="•"/>
            </a:pPr>
            <a:r>
              <a:rPr lang="en-CA" sz="1600" dirty="0">
                <a:solidFill>
                  <a:srgbClr val="000000"/>
                </a:solidFill>
              </a:rPr>
              <a:t>No devices are connected, therefore, the </a:t>
            </a:r>
            <a:r>
              <a:rPr lang="en-CA" sz="1600" dirty="0" err="1">
                <a:solidFill>
                  <a:srgbClr val="000000"/>
                </a:solidFill>
              </a:rPr>
              <a:t>CurrentAddr</a:t>
            </a:r>
            <a:r>
              <a:rPr lang="en-CA" sz="1600" dirty="0">
                <a:solidFill>
                  <a:srgbClr val="000000"/>
                </a:solidFill>
              </a:rPr>
              <a:t> (Count) is 0 for each interface.</a:t>
            </a:r>
          </a:p>
          <a:p>
            <a:pPr marL="285750" indent="-285750" algn="l">
              <a:buFont typeface="Arial" panose="020B0604020202020204" pitchFamily="34" charset="0"/>
              <a:buChar char="•"/>
            </a:pPr>
            <a:endParaRPr lang="en-CA" sz="1400" dirty="0">
              <a:solidFill>
                <a:srgbClr val="000000"/>
              </a:solidFill>
            </a:endParaRPr>
          </a:p>
        </p:txBody>
      </p:sp>
      <p:pic>
        <p:nvPicPr>
          <p:cNvPr id="7" name="Picture 6">
            <a:extLst>
              <a:ext uri="{FF2B5EF4-FFF2-40B4-BE49-F238E27FC236}">
                <a16:creationId xmlns:a16="http://schemas.microsoft.com/office/drawing/2014/main" id="{BE7B108C-FC3C-4589-AC91-8A895FADE25D}"/>
              </a:ext>
            </a:extLst>
          </p:cNvPr>
          <p:cNvPicPr>
            <a:picLocks noChangeAspect="1"/>
          </p:cNvPicPr>
          <p:nvPr/>
        </p:nvPicPr>
        <p:blipFill>
          <a:blip r:embed="rId3"/>
          <a:stretch>
            <a:fillRect/>
          </a:stretch>
        </p:blipFill>
        <p:spPr>
          <a:xfrm>
            <a:off x="4655823" y="3185477"/>
            <a:ext cx="4230948" cy="2064703"/>
          </a:xfrm>
          <a:prstGeom prst="rect">
            <a:avLst/>
          </a:prstGeom>
        </p:spPr>
      </p:pic>
    </p:spTree>
    <p:extLst>
      <p:ext uri="{BB962C8B-B14F-4D97-AF65-F5344CB8AC3E}">
        <p14:creationId xmlns:p14="http://schemas.microsoft.com/office/powerpoint/2010/main" val="31232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F3EA6-0ED6-4D96-B5FE-91BF79D0C496}"/>
              </a:ext>
            </a:extLst>
          </p:cNvPr>
          <p:cNvSpPr>
            <a:spLocks noGrp="1"/>
          </p:cNvSpPr>
          <p:nvPr>
            <p:ph type="title"/>
          </p:nvPr>
        </p:nvSpPr>
        <p:spPr>
          <a:xfrm>
            <a:off x="395536" y="2032818"/>
            <a:ext cx="7772400" cy="1362075"/>
          </a:xfrm>
        </p:spPr>
        <p:txBody>
          <a:bodyPr/>
          <a:lstStyle/>
          <a:p>
            <a:r>
              <a:rPr lang="en-GB" dirty="0"/>
              <a:t>Mitigate VLAN Attacks</a:t>
            </a:r>
          </a:p>
        </p:txBody>
      </p:sp>
    </p:spTree>
    <p:extLst>
      <p:ext uri="{BB962C8B-B14F-4D97-AF65-F5344CB8AC3E}">
        <p14:creationId xmlns:p14="http://schemas.microsoft.com/office/powerpoint/2010/main" val="34435894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317104" y="548680"/>
            <a:ext cx="6509792" cy="731837"/>
          </a:xfrm>
        </p:spPr>
        <p:txBody>
          <a:bodyPr>
            <a:normAutofit/>
          </a:bodyPr>
          <a:lstStyle/>
          <a:p>
            <a:r>
              <a:rPr lang="en-US" sz="3200" dirty="0"/>
              <a:t>VLAN Attacks Review</a:t>
            </a:r>
          </a:p>
        </p:txBody>
      </p:sp>
      <p:sp>
        <p:nvSpPr>
          <p:cNvPr id="6" name="Content Placeholder 5">
            <a:extLst>
              <a:ext uri="{FF2B5EF4-FFF2-40B4-BE49-F238E27FC236}">
                <a16:creationId xmlns:a16="http://schemas.microsoft.com/office/drawing/2014/main" id="{5400C982-0294-4935-8BA0-4271BA6D6B9E}"/>
              </a:ext>
            </a:extLst>
          </p:cNvPr>
          <p:cNvSpPr>
            <a:spLocks noGrp="1"/>
          </p:cNvSpPr>
          <p:nvPr>
            <p:ph idx="1"/>
          </p:nvPr>
        </p:nvSpPr>
        <p:spPr>
          <a:xfrm>
            <a:off x="474663" y="1589088"/>
            <a:ext cx="8280057" cy="3689897"/>
          </a:xfrm>
        </p:spPr>
        <p:txBody>
          <a:bodyPr/>
          <a:lstStyle/>
          <a:p>
            <a:pPr marL="0" indent="0" algn="l"/>
            <a:r>
              <a:rPr lang="en-US" sz="1800" dirty="0">
                <a:solidFill>
                  <a:srgbClr val="000000"/>
                </a:solidFill>
              </a:rPr>
              <a:t>A VLAN hopping attack can be launched in one of three ways:</a:t>
            </a:r>
          </a:p>
          <a:p>
            <a:pPr marL="285750" indent="-285750" algn="l">
              <a:buFont typeface="Arial" panose="020B0604020202020204" pitchFamily="34" charset="0"/>
              <a:buChar char="•"/>
            </a:pPr>
            <a:r>
              <a:rPr lang="en-US" sz="1800" dirty="0">
                <a:solidFill>
                  <a:srgbClr val="000000"/>
                </a:solidFill>
              </a:rPr>
              <a:t>Spoofing DTP messages from the attacking host to cause the switch to enter </a:t>
            </a:r>
            <a:r>
              <a:rPr lang="en-US" sz="1800" dirty="0" err="1">
                <a:solidFill>
                  <a:srgbClr val="000000"/>
                </a:solidFill>
              </a:rPr>
              <a:t>trunking</a:t>
            </a:r>
            <a:r>
              <a:rPr lang="en-US" sz="1800" dirty="0">
                <a:solidFill>
                  <a:srgbClr val="000000"/>
                </a:solidFill>
              </a:rPr>
              <a:t> mode. From here, the attacker can send traffic tagged with the target VLAN, and the switch then delivers the packets to the destination.</a:t>
            </a:r>
          </a:p>
          <a:p>
            <a:pPr marL="285750" indent="-285750" algn="l">
              <a:buFont typeface="Arial" panose="020B0604020202020204" pitchFamily="34" charset="0"/>
              <a:buChar char="•"/>
            </a:pPr>
            <a:r>
              <a:rPr lang="en-US" sz="1800" dirty="0">
                <a:solidFill>
                  <a:srgbClr val="000000"/>
                </a:solidFill>
              </a:rPr>
              <a:t>Introducing a rogue switch and enabling </a:t>
            </a:r>
            <a:r>
              <a:rPr lang="en-US" sz="1800" dirty="0" err="1">
                <a:solidFill>
                  <a:srgbClr val="000000"/>
                </a:solidFill>
              </a:rPr>
              <a:t>trunking</a:t>
            </a:r>
            <a:r>
              <a:rPr lang="en-US" sz="1800" dirty="0">
                <a:solidFill>
                  <a:srgbClr val="000000"/>
                </a:solidFill>
              </a:rPr>
              <a:t>. The attacker can then access all the VLANs on the victim switch from the rogue switch.</a:t>
            </a:r>
          </a:p>
          <a:p>
            <a:pPr marL="285750" indent="-285750" algn="l">
              <a:buFont typeface="Arial" panose="020B0604020202020204" pitchFamily="34" charset="0"/>
              <a:buChar char="•"/>
            </a:pPr>
            <a:r>
              <a:rPr lang="en-US" sz="1800" dirty="0">
                <a:solidFill>
                  <a:srgbClr val="000000"/>
                </a:solidFill>
              </a:rPr>
              <a:t>Another type of VLAN hopping attack is a double-tagging (or double-encapsulated) attack. This attack takes advantage of the way hardware on most switches operate.</a:t>
            </a:r>
          </a:p>
          <a:p>
            <a:pPr marL="0" indent="0" algn="l"/>
            <a:endParaRPr lang="en-US" sz="1800" dirty="0">
              <a:solidFill>
                <a:srgbClr val="000000"/>
              </a:solidFill>
            </a:endParaRPr>
          </a:p>
        </p:txBody>
      </p:sp>
    </p:spTree>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74663" y="404664"/>
            <a:ext cx="8345488" cy="731837"/>
          </a:xfrm>
        </p:spPr>
        <p:txBody>
          <a:bodyPr>
            <a:normAutofit/>
          </a:bodyPr>
          <a:lstStyle/>
          <a:p>
            <a:r>
              <a:rPr lang="en-US" sz="3200" dirty="0"/>
              <a:t>Steps to Mitigate VLAN Hopping Attacks</a:t>
            </a:r>
          </a:p>
        </p:txBody>
      </p:sp>
      <p:sp>
        <p:nvSpPr>
          <p:cNvPr id="6" name="Content Placeholder 5">
            <a:extLst>
              <a:ext uri="{FF2B5EF4-FFF2-40B4-BE49-F238E27FC236}">
                <a16:creationId xmlns:a16="http://schemas.microsoft.com/office/drawing/2014/main" id="{5400C982-0294-4935-8BA0-4271BA6D6B9E}"/>
              </a:ext>
            </a:extLst>
          </p:cNvPr>
          <p:cNvSpPr>
            <a:spLocks noGrp="1"/>
          </p:cNvSpPr>
          <p:nvPr>
            <p:ph idx="1"/>
          </p:nvPr>
        </p:nvSpPr>
        <p:spPr>
          <a:xfrm>
            <a:off x="107504" y="1412776"/>
            <a:ext cx="5367509" cy="3689897"/>
          </a:xfrm>
        </p:spPr>
        <p:txBody>
          <a:bodyPr/>
          <a:lstStyle/>
          <a:p>
            <a:pPr marL="0" indent="0" algn="l"/>
            <a:r>
              <a:rPr lang="en-US" sz="1600" dirty="0">
                <a:solidFill>
                  <a:srgbClr val="000000"/>
                </a:solidFill>
              </a:rPr>
              <a:t>Use the following steps to mitigate VLAN hopping attacks:</a:t>
            </a:r>
          </a:p>
          <a:p>
            <a:pPr marL="73085" lvl="1" indent="0">
              <a:buNone/>
            </a:pPr>
            <a:r>
              <a:rPr lang="en-US" sz="1600" b="1" dirty="0">
                <a:solidFill>
                  <a:srgbClr val="000000"/>
                </a:solidFill>
              </a:rPr>
              <a:t>Step 1</a:t>
            </a:r>
            <a:r>
              <a:rPr lang="en-US" sz="1600" dirty="0">
                <a:solidFill>
                  <a:srgbClr val="000000"/>
                </a:solidFill>
              </a:rPr>
              <a:t>: Disable DTP (auto </a:t>
            </a:r>
            <a:r>
              <a:rPr lang="en-US" sz="1600" dirty="0" err="1">
                <a:solidFill>
                  <a:srgbClr val="000000"/>
                </a:solidFill>
              </a:rPr>
              <a:t>trunking</a:t>
            </a:r>
            <a:r>
              <a:rPr lang="en-US" sz="1600" dirty="0">
                <a:solidFill>
                  <a:srgbClr val="000000"/>
                </a:solidFill>
              </a:rPr>
              <a:t>) negotiations on non-</a:t>
            </a:r>
            <a:r>
              <a:rPr lang="en-US" sz="1600" dirty="0" err="1">
                <a:solidFill>
                  <a:srgbClr val="000000"/>
                </a:solidFill>
              </a:rPr>
              <a:t>trunking</a:t>
            </a:r>
            <a:r>
              <a:rPr lang="en-US" sz="1600" dirty="0">
                <a:solidFill>
                  <a:srgbClr val="000000"/>
                </a:solidFill>
              </a:rPr>
              <a:t> ports by using the </a:t>
            </a:r>
            <a:r>
              <a:rPr lang="en-US" sz="1600" b="1" dirty="0">
                <a:solidFill>
                  <a:srgbClr val="000000"/>
                </a:solidFill>
                <a:latin typeface="Courier New" panose="02070309020205020404" pitchFamily="49" charset="0"/>
                <a:cs typeface="Courier New" panose="02070309020205020404" pitchFamily="49" charset="0"/>
              </a:rPr>
              <a:t>switchport mode access</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interface configuration command.</a:t>
            </a:r>
          </a:p>
          <a:p>
            <a:pPr marL="73085" lvl="1" indent="0">
              <a:buNone/>
            </a:pPr>
            <a:r>
              <a:rPr lang="en-US" sz="1600" b="1" dirty="0">
                <a:solidFill>
                  <a:srgbClr val="000000"/>
                </a:solidFill>
              </a:rPr>
              <a:t>Step 2</a:t>
            </a:r>
            <a:r>
              <a:rPr lang="en-US" sz="1600" dirty="0">
                <a:solidFill>
                  <a:srgbClr val="000000"/>
                </a:solidFill>
              </a:rPr>
              <a:t>: Disable unused ports and put them in an unused VLAN.</a:t>
            </a:r>
          </a:p>
          <a:p>
            <a:pPr marL="73085" lvl="1" indent="0">
              <a:buNone/>
            </a:pPr>
            <a:r>
              <a:rPr lang="en-US" sz="1600" b="1" dirty="0">
                <a:solidFill>
                  <a:srgbClr val="000000"/>
                </a:solidFill>
              </a:rPr>
              <a:t>Step 3</a:t>
            </a:r>
            <a:r>
              <a:rPr lang="en-US" sz="1600" dirty="0">
                <a:solidFill>
                  <a:srgbClr val="000000"/>
                </a:solidFill>
              </a:rPr>
              <a:t>: Manually enable the trunk link on a </a:t>
            </a:r>
            <a:r>
              <a:rPr lang="en-US" sz="1600" dirty="0" err="1">
                <a:solidFill>
                  <a:srgbClr val="000000"/>
                </a:solidFill>
              </a:rPr>
              <a:t>trunking</a:t>
            </a:r>
            <a:r>
              <a:rPr lang="en-US" sz="1600" dirty="0">
                <a:solidFill>
                  <a:srgbClr val="000000"/>
                </a:solidFill>
              </a:rPr>
              <a:t> port by using the </a:t>
            </a:r>
            <a:r>
              <a:rPr lang="en-US" sz="1600" b="1" dirty="0">
                <a:solidFill>
                  <a:srgbClr val="000000"/>
                </a:solidFill>
                <a:latin typeface="Courier New" panose="02070309020205020404" pitchFamily="49" charset="0"/>
                <a:cs typeface="Courier New" panose="02070309020205020404" pitchFamily="49" charset="0"/>
              </a:rPr>
              <a:t>switchport mode trunk</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a:t>
            </a:r>
          </a:p>
          <a:p>
            <a:pPr marL="73085" lvl="1" indent="0">
              <a:buNone/>
            </a:pPr>
            <a:r>
              <a:rPr lang="en-US" sz="1600" b="1" dirty="0">
                <a:solidFill>
                  <a:srgbClr val="000000"/>
                </a:solidFill>
              </a:rPr>
              <a:t>Step 4</a:t>
            </a:r>
            <a:r>
              <a:rPr lang="en-US" sz="1600" dirty="0">
                <a:solidFill>
                  <a:srgbClr val="000000"/>
                </a:solidFill>
              </a:rPr>
              <a:t>: Disable DTP (auto </a:t>
            </a:r>
            <a:r>
              <a:rPr lang="en-US" sz="1600" dirty="0" err="1">
                <a:solidFill>
                  <a:srgbClr val="000000"/>
                </a:solidFill>
              </a:rPr>
              <a:t>trunking</a:t>
            </a:r>
            <a:r>
              <a:rPr lang="en-US" sz="1600" dirty="0">
                <a:solidFill>
                  <a:srgbClr val="000000"/>
                </a:solidFill>
              </a:rPr>
              <a:t>) negotiations on </a:t>
            </a:r>
            <a:r>
              <a:rPr lang="en-US" sz="1600" dirty="0" err="1">
                <a:solidFill>
                  <a:srgbClr val="000000"/>
                </a:solidFill>
              </a:rPr>
              <a:t>trunking</a:t>
            </a:r>
            <a:r>
              <a:rPr lang="en-US" sz="1600" dirty="0">
                <a:solidFill>
                  <a:srgbClr val="000000"/>
                </a:solidFill>
              </a:rPr>
              <a:t> ports by using the </a:t>
            </a:r>
            <a:r>
              <a:rPr lang="en-US" sz="1600" b="1" dirty="0">
                <a:solidFill>
                  <a:srgbClr val="000000"/>
                </a:solidFill>
                <a:latin typeface="Courier New" panose="02070309020205020404" pitchFamily="49" charset="0"/>
                <a:cs typeface="Courier New" panose="02070309020205020404" pitchFamily="49" charset="0"/>
              </a:rPr>
              <a:t>switchport </a:t>
            </a:r>
            <a:r>
              <a:rPr lang="en-US" sz="1600" b="1" dirty="0" err="1">
                <a:solidFill>
                  <a:srgbClr val="000000"/>
                </a:solidFill>
                <a:latin typeface="Courier New" panose="02070309020205020404" pitchFamily="49" charset="0"/>
                <a:cs typeface="Courier New" panose="02070309020205020404" pitchFamily="49" charset="0"/>
              </a:rPr>
              <a:t>nonegotiate</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a:t>
            </a:r>
          </a:p>
          <a:p>
            <a:pPr marL="73085" lvl="1" indent="0">
              <a:buNone/>
            </a:pPr>
            <a:r>
              <a:rPr lang="en-US" sz="1600" b="1" dirty="0">
                <a:solidFill>
                  <a:srgbClr val="000000"/>
                </a:solidFill>
              </a:rPr>
              <a:t>Step 5</a:t>
            </a:r>
            <a:r>
              <a:rPr lang="en-US" sz="1600" dirty="0">
                <a:solidFill>
                  <a:srgbClr val="000000"/>
                </a:solidFill>
              </a:rPr>
              <a:t>: Set the native VLAN to a VLAN other than VLAN 1 by using the </a:t>
            </a:r>
            <a:r>
              <a:rPr lang="en-US" sz="1600" b="1" dirty="0">
                <a:solidFill>
                  <a:srgbClr val="000000"/>
                </a:solidFill>
                <a:latin typeface="Courier New" panose="02070309020205020404" pitchFamily="49" charset="0"/>
                <a:cs typeface="Courier New" panose="02070309020205020404" pitchFamily="49" charset="0"/>
              </a:rPr>
              <a:t>switchport trunk native </a:t>
            </a:r>
            <a:r>
              <a:rPr lang="en-US" sz="1600" b="1" dirty="0" err="1">
                <a:solidFill>
                  <a:srgbClr val="000000"/>
                </a:solidFill>
                <a:latin typeface="Courier New" panose="02070309020205020404" pitchFamily="49" charset="0"/>
                <a:cs typeface="Courier New" panose="02070309020205020404" pitchFamily="49" charset="0"/>
              </a:rPr>
              <a:t>vlan</a:t>
            </a:r>
            <a:r>
              <a:rPr lang="en-US" sz="1600" dirty="0">
                <a:solidFill>
                  <a:srgbClr val="000000"/>
                </a:solidFill>
                <a:latin typeface="Courier New" panose="02070309020205020404" pitchFamily="49" charset="0"/>
                <a:cs typeface="Courier New" panose="02070309020205020404" pitchFamily="49" charset="0"/>
              </a:rPr>
              <a:t> </a:t>
            </a:r>
            <a:r>
              <a:rPr lang="en-US" sz="1600" i="1" dirty="0" err="1">
                <a:solidFill>
                  <a:srgbClr val="000000"/>
                </a:solidFill>
                <a:latin typeface="Courier New" panose="02070309020205020404" pitchFamily="49" charset="0"/>
                <a:cs typeface="Courier New" panose="02070309020205020404" pitchFamily="49" charset="0"/>
              </a:rPr>
              <a:t>vlan_number</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a:t>
            </a:r>
          </a:p>
          <a:p>
            <a:pPr marL="0" indent="0" algn="l"/>
            <a:endParaRPr lang="en-US" sz="1600" dirty="0">
              <a:solidFill>
                <a:srgbClr val="000000"/>
              </a:solidFill>
            </a:endParaRPr>
          </a:p>
        </p:txBody>
      </p:sp>
      <p:pic>
        <p:nvPicPr>
          <p:cNvPr id="2" name="Picture 1">
            <a:extLst>
              <a:ext uri="{FF2B5EF4-FFF2-40B4-BE49-F238E27FC236}">
                <a16:creationId xmlns:a16="http://schemas.microsoft.com/office/drawing/2014/main" id="{4B283275-97C2-4347-915A-A6F661DCE292}"/>
              </a:ext>
            </a:extLst>
          </p:cNvPr>
          <p:cNvPicPr>
            <a:picLocks noChangeAspect="1"/>
          </p:cNvPicPr>
          <p:nvPr/>
        </p:nvPicPr>
        <p:blipFill>
          <a:blip r:embed="rId3"/>
          <a:stretch>
            <a:fillRect/>
          </a:stretch>
        </p:blipFill>
        <p:spPr>
          <a:xfrm>
            <a:off x="5619029" y="2257365"/>
            <a:ext cx="3346622" cy="2343270"/>
          </a:xfrm>
          <a:prstGeom prst="rect">
            <a:avLst/>
          </a:prstGeom>
        </p:spPr>
      </p:pic>
    </p:spTree>
    <p:extLst>
      <p:ext uri="{BB962C8B-B14F-4D97-AF65-F5344CB8AC3E}">
        <p14:creationId xmlns:p14="http://schemas.microsoft.com/office/powerpoint/2010/main" val="99702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CDE78-ADBA-479B-9F91-3BFC05CB61C4}"/>
              </a:ext>
            </a:extLst>
          </p:cNvPr>
          <p:cNvSpPr>
            <a:spLocks noGrp="1"/>
          </p:cNvSpPr>
          <p:nvPr>
            <p:ph type="title"/>
          </p:nvPr>
        </p:nvSpPr>
        <p:spPr>
          <a:xfrm>
            <a:off x="611560" y="2276872"/>
            <a:ext cx="7772400" cy="1362075"/>
          </a:xfrm>
        </p:spPr>
        <p:txBody>
          <a:bodyPr/>
          <a:lstStyle/>
          <a:p>
            <a:r>
              <a:rPr lang="en-GB" dirty="0"/>
              <a:t>Mitigate DHCP Attacks</a:t>
            </a:r>
          </a:p>
        </p:txBody>
      </p:sp>
    </p:spTree>
    <p:extLst>
      <p:ext uri="{BB962C8B-B14F-4D97-AF65-F5344CB8AC3E}">
        <p14:creationId xmlns:p14="http://schemas.microsoft.com/office/powerpoint/2010/main" val="41287520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87624" y="620688"/>
            <a:ext cx="6653808" cy="731837"/>
          </a:xfrm>
        </p:spPr>
        <p:txBody>
          <a:bodyPr>
            <a:normAutofit/>
          </a:bodyPr>
          <a:lstStyle/>
          <a:p>
            <a:r>
              <a:rPr lang="en-US" sz="3600" dirty="0"/>
              <a:t>DHCP Attack Review</a:t>
            </a:r>
          </a:p>
        </p:txBody>
      </p:sp>
      <p:sp>
        <p:nvSpPr>
          <p:cNvPr id="4" name="Content Placeholder 3">
            <a:extLst>
              <a:ext uri="{FF2B5EF4-FFF2-40B4-BE49-F238E27FC236}">
                <a16:creationId xmlns:a16="http://schemas.microsoft.com/office/drawing/2014/main" id="{0C58F69B-D5FE-8D40-85B1-1B48F21BF3A7}"/>
              </a:ext>
            </a:extLst>
          </p:cNvPr>
          <p:cNvSpPr>
            <a:spLocks noGrp="1"/>
          </p:cNvSpPr>
          <p:nvPr>
            <p:ph idx="1"/>
          </p:nvPr>
        </p:nvSpPr>
        <p:spPr>
          <a:xfrm>
            <a:off x="474663" y="1589088"/>
            <a:ext cx="8280057" cy="3689897"/>
          </a:xfrm>
        </p:spPr>
        <p:txBody>
          <a:bodyPr/>
          <a:lstStyle/>
          <a:p>
            <a:pPr marL="0" indent="0" algn="l"/>
            <a:r>
              <a:rPr lang="en-US" sz="1700" dirty="0">
                <a:solidFill>
                  <a:srgbClr val="000000"/>
                </a:solidFill>
              </a:rPr>
              <a:t>The goal of a DHCP starvation attack is to an attack tool such as Gobbler to create a Denial of Service (DoS) for connecting clients. </a:t>
            </a:r>
          </a:p>
          <a:p>
            <a:pPr marL="0" indent="0" algn="l"/>
            <a:endParaRPr lang="en-US" sz="1700" dirty="0">
              <a:solidFill>
                <a:srgbClr val="000000"/>
              </a:solidFill>
            </a:endParaRPr>
          </a:p>
          <a:p>
            <a:pPr marL="0" indent="0" algn="l"/>
            <a:r>
              <a:rPr lang="en-US" sz="1700" dirty="0">
                <a:solidFill>
                  <a:srgbClr val="000000"/>
                </a:solidFill>
              </a:rPr>
              <a:t>DHCP starvation attacks can be effectively mitigated by using port security because Gobbler uses a unique source MAC address for each DHCP request sent. However, mitigating DHCP spoofing attacks requires more protection. </a:t>
            </a:r>
          </a:p>
          <a:p>
            <a:pPr marL="0" indent="0" algn="l"/>
            <a:endParaRPr lang="en-US" sz="1700" dirty="0">
              <a:solidFill>
                <a:srgbClr val="000000"/>
              </a:solidFill>
            </a:endParaRPr>
          </a:p>
          <a:p>
            <a:pPr marL="0" indent="0" algn="l"/>
            <a:r>
              <a:rPr lang="en-US" sz="1700" dirty="0">
                <a:solidFill>
                  <a:srgbClr val="000000"/>
                </a:solidFill>
              </a:rPr>
              <a:t>Gobbler could be configured to use the actual interface MAC address as the source Ethernet address, but specify a different Ethernet address in the DHCP payload. This would render port security ineffective because the source MAC address would be legitimate.</a:t>
            </a:r>
          </a:p>
          <a:p>
            <a:pPr marL="285750" indent="-285750" algn="l">
              <a:buFont typeface="Arial" panose="020B0604020202020204" pitchFamily="34" charset="0"/>
              <a:buChar char="•"/>
            </a:pPr>
            <a:endParaRPr lang="en-US" sz="1700" dirty="0">
              <a:solidFill>
                <a:srgbClr val="000000"/>
              </a:solidFill>
            </a:endParaRPr>
          </a:p>
          <a:p>
            <a:pPr marL="0" indent="0" algn="l"/>
            <a:r>
              <a:rPr lang="en-US" sz="1700" dirty="0">
                <a:solidFill>
                  <a:srgbClr val="000000"/>
                </a:solidFill>
              </a:rPr>
              <a:t>DHCP spoofing attacks can be mitigated by using DHCP snooping on trusted ports.</a:t>
            </a:r>
          </a:p>
          <a:p>
            <a:pPr marL="285750" indent="-285750" algn="l">
              <a:buFont typeface="Arial" panose="020B0604020202020204" pitchFamily="34" charset="0"/>
              <a:buChar char="•"/>
            </a:pPr>
            <a:endParaRPr lang="en-US" sz="1700" dirty="0">
              <a:solidFill>
                <a:srgbClr val="000000"/>
              </a:solidFill>
            </a:endParaRPr>
          </a:p>
        </p:txBody>
      </p:sp>
    </p:spTree>
    <p:extLst>
      <p:ext uri="{BB962C8B-B14F-4D97-AF65-F5344CB8AC3E}">
        <p14:creationId xmlns:p14="http://schemas.microsoft.com/office/powerpoint/2010/main" val="421545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323791" y="548680"/>
            <a:ext cx="6581800" cy="731837"/>
          </a:xfrm>
        </p:spPr>
        <p:txBody>
          <a:bodyPr>
            <a:normAutofit/>
          </a:bodyPr>
          <a:lstStyle/>
          <a:p>
            <a:r>
              <a:rPr lang="en-US" sz="3600" dirty="0"/>
              <a:t>DHCP Snooping</a:t>
            </a:r>
          </a:p>
        </p:txBody>
      </p:sp>
      <p:sp>
        <p:nvSpPr>
          <p:cNvPr id="5" name="Content Placeholder 4">
            <a:extLst>
              <a:ext uri="{FF2B5EF4-FFF2-40B4-BE49-F238E27FC236}">
                <a16:creationId xmlns:a16="http://schemas.microsoft.com/office/drawing/2014/main" id="{8C7F84D1-2945-D742-9064-CE0075D0E541}"/>
              </a:ext>
            </a:extLst>
          </p:cNvPr>
          <p:cNvSpPr>
            <a:spLocks noGrp="1"/>
          </p:cNvSpPr>
          <p:nvPr>
            <p:ph idx="1"/>
          </p:nvPr>
        </p:nvSpPr>
        <p:spPr>
          <a:xfrm>
            <a:off x="474662" y="1412776"/>
            <a:ext cx="8280057" cy="3689897"/>
          </a:xfrm>
        </p:spPr>
        <p:txBody>
          <a:bodyPr/>
          <a:lstStyle/>
          <a:p>
            <a:pPr marL="0" indent="0" algn="l"/>
            <a:r>
              <a:rPr lang="en-US" sz="1700" dirty="0">
                <a:solidFill>
                  <a:srgbClr val="000000"/>
                </a:solidFill>
              </a:rPr>
              <a:t>DHCP snooping filters DHCP messages and rate-limits DHCP traffic on untrusted ports.</a:t>
            </a:r>
          </a:p>
          <a:p>
            <a:pPr marL="285750" indent="-285750" algn="l">
              <a:buFont typeface="Arial" panose="020B0604020202020204" pitchFamily="34" charset="0"/>
              <a:buChar char="•"/>
            </a:pPr>
            <a:r>
              <a:rPr lang="en-US" sz="1700" dirty="0">
                <a:solidFill>
                  <a:srgbClr val="000000"/>
                </a:solidFill>
              </a:rPr>
              <a:t>Devices under administrative control (e.g., switches, routers, and servers) are trusted sources. </a:t>
            </a:r>
          </a:p>
          <a:p>
            <a:pPr marL="285750" indent="-285750" algn="l">
              <a:buFont typeface="Arial" panose="020B0604020202020204" pitchFamily="34" charset="0"/>
              <a:buChar char="•"/>
            </a:pPr>
            <a:r>
              <a:rPr lang="en-US" sz="1700" dirty="0">
                <a:solidFill>
                  <a:srgbClr val="000000"/>
                </a:solidFill>
              </a:rPr>
              <a:t>Trusted interfaces (e.g., trunk links, server ports) must be explicitly configured as trusted.</a:t>
            </a:r>
          </a:p>
          <a:p>
            <a:pPr marL="285750" indent="-285750" algn="l">
              <a:buFont typeface="Arial" panose="020B0604020202020204" pitchFamily="34" charset="0"/>
              <a:buChar char="•"/>
            </a:pPr>
            <a:r>
              <a:rPr lang="en-US" sz="1700" dirty="0">
                <a:solidFill>
                  <a:srgbClr val="000000"/>
                </a:solidFill>
              </a:rPr>
              <a:t>Devices outside the network and all access ports are generally treated as untrusted sources.</a:t>
            </a:r>
          </a:p>
          <a:p>
            <a:pPr marL="285750" indent="-285750" algn="l">
              <a:buFont typeface="Arial" panose="020B0604020202020204" pitchFamily="34" charset="0"/>
              <a:buChar char="•"/>
            </a:pPr>
            <a:endParaRPr lang="en-US" sz="1700" dirty="0">
              <a:solidFill>
                <a:srgbClr val="000000"/>
              </a:solidFill>
            </a:endParaRPr>
          </a:p>
          <a:p>
            <a:pPr marL="0" indent="0" algn="l"/>
            <a:r>
              <a:rPr lang="en-US" sz="1700" dirty="0">
                <a:solidFill>
                  <a:srgbClr val="000000"/>
                </a:solidFill>
              </a:rPr>
              <a:t>A DHCP table is built that includes the source MAC address of a device on an untrusted port and the IP address assigned by the DHCP server to that device. </a:t>
            </a:r>
          </a:p>
          <a:p>
            <a:pPr marL="285750" indent="-285750" algn="l">
              <a:buFont typeface="Arial" panose="020B0604020202020204" pitchFamily="34" charset="0"/>
              <a:buChar char="•"/>
            </a:pPr>
            <a:r>
              <a:rPr lang="en-US" sz="1700" dirty="0">
                <a:solidFill>
                  <a:srgbClr val="000000"/>
                </a:solidFill>
              </a:rPr>
              <a:t>The MAC address and IP address are bound together. </a:t>
            </a:r>
          </a:p>
          <a:p>
            <a:pPr marL="285750" indent="-285750" algn="l">
              <a:buFont typeface="Arial" panose="020B0604020202020204" pitchFamily="34" charset="0"/>
              <a:buChar char="•"/>
            </a:pPr>
            <a:r>
              <a:rPr lang="en-US" sz="1700" dirty="0">
                <a:solidFill>
                  <a:srgbClr val="000000"/>
                </a:solidFill>
              </a:rPr>
              <a:t>Therefore, this table is called the DHCP snooping binding table.</a:t>
            </a:r>
          </a:p>
          <a:p>
            <a:pPr marL="0" indent="0" algn="l"/>
            <a:endParaRPr lang="en-US" sz="1700" dirty="0">
              <a:solidFill>
                <a:srgbClr val="000000"/>
              </a:solidFill>
            </a:endParaRPr>
          </a:p>
        </p:txBody>
      </p:sp>
    </p:spTree>
    <p:extLst>
      <p:ext uri="{BB962C8B-B14F-4D97-AF65-F5344CB8AC3E}">
        <p14:creationId xmlns:p14="http://schemas.microsoft.com/office/powerpoint/2010/main" val="4230417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99592" y="476672"/>
            <a:ext cx="7517904" cy="731837"/>
          </a:xfrm>
        </p:spPr>
        <p:txBody>
          <a:bodyPr>
            <a:normAutofit/>
          </a:bodyPr>
          <a:lstStyle/>
          <a:p>
            <a:r>
              <a:rPr lang="en-US" sz="3200" dirty="0"/>
              <a:t>Steps to Implement DHCP Snooping</a:t>
            </a:r>
          </a:p>
        </p:txBody>
      </p:sp>
      <p:sp>
        <p:nvSpPr>
          <p:cNvPr id="4" name="Content Placeholder 3">
            <a:extLst>
              <a:ext uri="{FF2B5EF4-FFF2-40B4-BE49-F238E27FC236}">
                <a16:creationId xmlns:a16="http://schemas.microsoft.com/office/drawing/2014/main" id="{5242A7CB-6D89-1245-97FB-53B3C507ED3F}"/>
              </a:ext>
            </a:extLst>
          </p:cNvPr>
          <p:cNvSpPr>
            <a:spLocks noGrp="1"/>
          </p:cNvSpPr>
          <p:nvPr>
            <p:ph idx="1"/>
          </p:nvPr>
        </p:nvSpPr>
        <p:spPr>
          <a:xfrm>
            <a:off x="474663" y="1589088"/>
            <a:ext cx="8280057" cy="3689897"/>
          </a:xfrm>
        </p:spPr>
        <p:txBody>
          <a:bodyPr/>
          <a:lstStyle/>
          <a:p>
            <a:pPr marL="0" indent="0" algn="l"/>
            <a:r>
              <a:rPr lang="en-US" sz="1700" dirty="0">
                <a:solidFill>
                  <a:srgbClr val="000000"/>
                </a:solidFill>
              </a:rPr>
              <a:t>Use the following steps to enable DHCP snooping:</a:t>
            </a:r>
          </a:p>
          <a:p>
            <a:pPr marL="73085" lvl="1" indent="0">
              <a:buNone/>
            </a:pPr>
            <a:r>
              <a:rPr lang="en-US" sz="1700" b="1" dirty="0">
                <a:solidFill>
                  <a:srgbClr val="000000"/>
                </a:solidFill>
              </a:rPr>
              <a:t>Step 1</a:t>
            </a:r>
            <a:r>
              <a:rPr lang="en-US" sz="1700" dirty="0">
                <a:solidFill>
                  <a:srgbClr val="000000"/>
                </a:solidFill>
              </a:rPr>
              <a:t>. Enable DHCP snooping by using the </a:t>
            </a:r>
            <a:r>
              <a:rPr lang="en-US" sz="1700" b="1" dirty="0" err="1">
                <a:solidFill>
                  <a:srgbClr val="000000"/>
                </a:solidFill>
                <a:latin typeface="Courier New" panose="02070309020205020404" pitchFamily="49" charset="0"/>
                <a:cs typeface="Courier New" panose="02070309020205020404" pitchFamily="49" charset="0"/>
              </a:rPr>
              <a:t>ip</a:t>
            </a:r>
            <a:r>
              <a:rPr lang="en-US" sz="1700" b="1" dirty="0">
                <a:solidFill>
                  <a:srgbClr val="000000"/>
                </a:solidFill>
                <a:latin typeface="Courier New" panose="02070309020205020404" pitchFamily="49" charset="0"/>
                <a:cs typeface="Courier New" panose="02070309020205020404" pitchFamily="49" charset="0"/>
              </a:rPr>
              <a:t> </a:t>
            </a:r>
            <a:r>
              <a:rPr lang="en-US" sz="1700" b="1" dirty="0" err="1">
                <a:solidFill>
                  <a:srgbClr val="000000"/>
                </a:solidFill>
                <a:latin typeface="Courier New" panose="02070309020205020404" pitchFamily="49" charset="0"/>
                <a:cs typeface="Courier New" panose="02070309020205020404" pitchFamily="49" charset="0"/>
              </a:rPr>
              <a:t>dhcp</a:t>
            </a:r>
            <a:r>
              <a:rPr lang="en-US" sz="1700" b="1" dirty="0">
                <a:solidFill>
                  <a:srgbClr val="000000"/>
                </a:solidFill>
                <a:latin typeface="Courier New" panose="02070309020205020404" pitchFamily="49" charset="0"/>
                <a:cs typeface="Courier New" panose="02070309020205020404" pitchFamily="49" charset="0"/>
              </a:rPr>
              <a:t> snooping</a:t>
            </a:r>
            <a:r>
              <a:rPr lang="en-US" sz="1700" dirty="0">
                <a:solidFill>
                  <a:srgbClr val="000000"/>
                </a:solidFill>
                <a:latin typeface="Courier New" panose="02070309020205020404" pitchFamily="49" charset="0"/>
                <a:cs typeface="Courier New" panose="02070309020205020404" pitchFamily="49" charset="0"/>
              </a:rPr>
              <a:t> </a:t>
            </a:r>
            <a:r>
              <a:rPr lang="en-US" sz="1700" dirty="0">
                <a:solidFill>
                  <a:srgbClr val="000000"/>
                </a:solidFill>
              </a:rPr>
              <a:t>global configuration command.</a:t>
            </a:r>
          </a:p>
          <a:p>
            <a:pPr marL="73085" lvl="1" indent="0">
              <a:buNone/>
            </a:pPr>
            <a:r>
              <a:rPr lang="en-US" sz="1700" b="1" dirty="0">
                <a:solidFill>
                  <a:srgbClr val="000000"/>
                </a:solidFill>
              </a:rPr>
              <a:t>Step 2</a:t>
            </a:r>
            <a:r>
              <a:rPr lang="en-US" sz="1700" dirty="0">
                <a:solidFill>
                  <a:srgbClr val="000000"/>
                </a:solidFill>
              </a:rPr>
              <a:t>. On trusted ports, use the </a:t>
            </a:r>
            <a:r>
              <a:rPr lang="en-US" sz="1700" b="1" dirty="0" err="1">
                <a:solidFill>
                  <a:srgbClr val="000000"/>
                </a:solidFill>
                <a:latin typeface="Courier New" panose="02070309020205020404" pitchFamily="49" charset="0"/>
                <a:cs typeface="Courier New" panose="02070309020205020404" pitchFamily="49" charset="0"/>
              </a:rPr>
              <a:t>ip</a:t>
            </a:r>
            <a:r>
              <a:rPr lang="en-US" sz="1700" b="1" dirty="0">
                <a:solidFill>
                  <a:srgbClr val="000000"/>
                </a:solidFill>
                <a:latin typeface="Courier New" panose="02070309020205020404" pitchFamily="49" charset="0"/>
                <a:cs typeface="Courier New" panose="02070309020205020404" pitchFamily="49" charset="0"/>
              </a:rPr>
              <a:t> </a:t>
            </a:r>
            <a:r>
              <a:rPr lang="en-US" sz="1700" b="1" dirty="0" err="1">
                <a:solidFill>
                  <a:srgbClr val="000000"/>
                </a:solidFill>
                <a:latin typeface="Courier New" panose="02070309020205020404" pitchFamily="49" charset="0"/>
                <a:cs typeface="Courier New" panose="02070309020205020404" pitchFamily="49" charset="0"/>
              </a:rPr>
              <a:t>dhcp</a:t>
            </a:r>
            <a:r>
              <a:rPr lang="en-US" sz="1700" b="1" dirty="0">
                <a:solidFill>
                  <a:srgbClr val="000000"/>
                </a:solidFill>
                <a:latin typeface="Courier New" panose="02070309020205020404" pitchFamily="49" charset="0"/>
                <a:cs typeface="Courier New" panose="02070309020205020404" pitchFamily="49" charset="0"/>
              </a:rPr>
              <a:t> snooping trust</a:t>
            </a:r>
            <a:r>
              <a:rPr lang="en-US" sz="1700" dirty="0">
                <a:solidFill>
                  <a:srgbClr val="000000"/>
                </a:solidFill>
                <a:latin typeface="Courier New" panose="02070309020205020404" pitchFamily="49" charset="0"/>
                <a:cs typeface="Courier New" panose="02070309020205020404" pitchFamily="49" charset="0"/>
              </a:rPr>
              <a:t> </a:t>
            </a:r>
            <a:r>
              <a:rPr lang="en-US" sz="1700" dirty="0">
                <a:solidFill>
                  <a:srgbClr val="000000"/>
                </a:solidFill>
              </a:rPr>
              <a:t>interface configuration command.</a:t>
            </a:r>
          </a:p>
          <a:p>
            <a:pPr marL="73085" lvl="1" indent="0">
              <a:buNone/>
            </a:pPr>
            <a:r>
              <a:rPr lang="en-US" sz="1700" b="1" dirty="0">
                <a:solidFill>
                  <a:srgbClr val="000000"/>
                </a:solidFill>
              </a:rPr>
              <a:t>Step 3</a:t>
            </a:r>
            <a:r>
              <a:rPr lang="en-US" sz="1700" dirty="0">
                <a:solidFill>
                  <a:srgbClr val="000000"/>
                </a:solidFill>
              </a:rPr>
              <a:t>: On untrusted interfaces, limit the number of DHCP discovery messages that can be received using the </a:t>
            </a:r>
            <a:r>
              <a:rPr lang="en-US" sz="1700" b="1" dirty="0">
                <a:solidFill>
                  <a:srgbClr val="000000"/>
                </a:solidFill>
                <a:latin typeface="Courier New" panose="02070309020205020404" pitchFamily="49" charset="0"/>
                <a:cs typeface="Courier New" panose="02070309020205020404" pitchFamily="49" charset="0"/>
              </a:rPr>
              <a:t>ip </a:t>
            </a:r>
            <a:r>
              <a:rPr lang="en-US" sz="1700" b="1" dirty="0" err="1">
                <a:solidFill>
                  <a:srgbClr val="000000"/>
                </a:solidFill>
                <a:latin typeface="Courier New" panose="02070309020205020404" pitchFamily="49" charset="0"/>
                <a:cs typeface="Courier New" panose="02070309020205020404" pitchFamily="49" charset="0"/>
              </a:rPr>
              <a:t>dhcp</a:t>
            </a:r>
            <a:r>
              <a:rPr lang="en-US" sz="1700" b="1" dirty="0">
                <a:solidFill>
                  <a:srgbClr val="000000"/>
                </a:solidFill>
                <a:latin typeface="Courier New" panose="02070309020205020404" pitchFamily="49" charset="0"/>
                <a:cs typeface="Courier New" panose="02070309020205020404" pitchFamily="49" charset="0"/>
              </a:rPr>
              <a:t> snooping limit rate</a:t>
            </a:r>
            <a:r>
              <a:rPr lang="en-US" sz="1700" dirty="0">
                <a:solidFill>
                  <a:srgbClr val="000000"/>
                </a:solidFill>
                <a:latin typeface="Courier New" panose="02070309020205020404" pitchFamily="49" charset="0"/>
                <a:cs typeface="Courier New" panose="02070309020205020404" pitchFamily="49" charset="0"/>
              </a:rPr>
              <a:t> </a:t>
            </a:r>
            <a:r>
              <a:rPr lang="en-US" sz="1700" i="1" dirty="0">
                <a:solidFill>
                  <a:srgbClr val="000000"/>
                </a:solidFill>
                <a:latin typeface="Courier New" panose="02070309020205020404" pitchFamily="49" charset="0"/>
                <a:cs typeface="Courier New" panose="02070309020205020404" pitchFamily="49" charset="0"/>
              </a:rPr>
              <a:t>packets-per-second</a:t>
            </a:r>
            <a:r>
              <a:rPr lang="en-US" sz="1700" i="1" dirty="0">
                <a:solidFill>
                  <a:srgbClr val="000000"/>
                </a:solidFill>
              </a:rPr>
              <a:t> </a:t>
            </a:r>
            <a:r>
              <a:rPr lang="en-US" sz="1700" dirty="0">
                <a:solidFill>
                  <a:srgbClr val="000000"/>
                </a:solidFill>
              </a:rPr>
              <a:t>interface configuration command.</a:t>
            </a:r>
          </a:p>
          <a:p>
            <a:pPr marL="73085" lvl="1" indent="0">
              <a:buNone/>
            </a:pPr>
            <a:r>
              <a:rPr lang="en-US" sz="1700" b="1" dirty="0">
                <a:solidFill>
                  <a:srgbClr val="000000"/>
                </a:solidFill>
              </a:rPr>
              <a:t>Step 4</a:t>
            </a:r>
            <a:r>
              <a:rPr lang="en-US" sz="1700" dirty="0">
                <a:solidFill>
                  <a:srgbClr val="000000"/>
                </a:solidFill>
              </a:rPr>
              <a:t>. Enable DHCP snooping by VLAN, or by a range of VLANs, by using the </a:t>
            </a:r>
            <a:r>
              <a:rPr lang="en-US" sz="1700" b="1" dirty="0" err="1">
                <a:solidFill>
                  <a:srgbClr val="000000"/>
                </a:solidFill>
                <a:latin typeface="Courier New" panose="02070309020205020404" pitchFamily="49" charset="0"/>
                <a:cs typeface="Courier New" panose="02070309020205020404" pitchFamily="49" charset="0"/>
              </a:rPr>
              <a:t>ip</a:t>
            </a:r>
            <a:r>
              <a:rPr lang="en-US" sz="1700" b="1" dirty="0">
                <a:solidFill>
                  <a:srgbClr val="000000"/>
                </a:solidFill>
                <a:latin typeface="Courier New" panose="02070309020205020404" pitchFamily="49" charset="0"/>
                <a:cs typeface="Courier New" panose="02070309020205020404" pitchFamily="49" charset="0"/>
              </a:rPr>
              <a:t> </a:t>
            </a:r>
            <a:r>
              <a:rPr lang="en-US" sz="1700" b="1" dirty="0" err="1">
                <a:solidFill>
                  <a:srgbClr val="000000"/>
                </a:solidFill>
                <a:latin typeface="Courier New" panose="02070309020205020404" pitchFamily="49" charset="0"/>
                <a:cs typeface="Courier New" panose="02070309020205020404" pitchFamily="49" charset="0"/>
              </a:rPr>
              <a:t>dhcp</a:t>
            </a:r>
            <a:r>
              <a:rPr lang="en-US" sz="1700" b="1" dirty="0">
                <a:solidFill>
                  <a:srgbClr val="000000"/>
                </a:solidFill>
                <a:latin typeface="Courier New" panose="02070309020205020404" pitchFamily="49" charset="0"/>
                <a:cs typeface="Courier New" panose="02070309020205020404" pitchFamily="49" charset="0"/>
              </a:rPr>
              <a:t> snooping</a:t>
            </a:r>
            <a:r>
              <a:rPr lang="en-US" sz="1700" dirty="0">
                <a:solidFill>
                  <a:srgbClr val="000000"/>
                </a:solidFill>
                <a:latin typeface="Courier New" panose="02070309020205020404" pitchFamily="49" charset="0"/>
                <a:cs typeface="Courier New" panose="02070309020205020404" pitchFamily="49" charset="0"/>
              </a:rPr>
              <a:t> </a:t>
            </a:r>
            <a:r>
              <a:rPr lang="en-US" sz="1700" i="1" dirty="0" err="1">
                <a:solidFill>
                  <a:srgbClr val="000000"/>
                </a:solidFill>
                <a:latin typeface="Courier New" panose="02070309020205020404" pitchFamily="49" charset="0"/>
                <a:cs typeface="Courier New" panose="02070309020205020404" pitchFamily="49" charset="0"/>
              </a:rPr>
              <a:t>vlan</a:t>
            </a:r>
            <a:r>
              <a:rPr lang="en-US" sz="1700" dirty="0">
                <a:solidFill>
                  <a:srgbClr val="000000"/>
                </a:solidFill>
                <a:latin typeface="Courier New" panose="02070309020205020404" pitchFamily="49" charset="0"/>
                <a:cs typeface="Courier New" panose="02070309020205020404" pitchFamily="49" charset="0"/>
              </a:rPr>
              <a:t> </a:t>
            </a:r>
            <a:r>
              <a:rPr lang="en-US" sz="1700" dirty="0">
                <a:solidFill>
                  <a:srgbClr val="000000"/>
                </a:solidFill>
              </a:rPr>
              <a:t>global configuration command.</a:t>
            </a:r>
          </a:p>
          <a:p>
            <a:pPr marL="0" indent="0" algn="l"/>
            <a:endParaRPr lang="en-US" sz="1700" dirty="0">
              <a:solidFill>
                <a:srgbClr val="000000"/>
              </a:solidFill>
            </a:endParaRPr>
          </a:p>
        </p:txBody>
      </p:sp>
    </p:spTree>
    <p:extLst>
      <p:ext uri="{BB962C8B-B14F-4D97-AF65-F5344CB8AC3E}">
        <p14:creationId xmlns:p14="http://schemas.microsoft.com/office/powerpoint/2010/main" val="4026393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89281" y="535160"/>
            <a:ext cx="8345488" cy="731837"/>
          </a:xfrm>
        </p:spPr>
        <p:txBody>
          <a:bodyPr>
            <a:normAutofit/>
          </a:bodyPr>
          <a:lstStyle/>
          <a:p>
            <a:r>
              <a:rPr lang="en-US" sz="2800" dirty="0"/>
              <a:t>DHCP Snooping Configuration Example</a:t>
            </a:r>
          </a:p>
        </p:txBody>
      </p:sp>
      <p:sp>
        <p:nvSpPr>
          <p:cNvPr id="5" name="Content Placeholder 4">
            <a:extLst>
              <a:ext uri="{FF2B5EF4-FFF2-40B4-BE49-F238E27FC236}">
                <a16:creationId xmlns:a16="http://schemas.microsoft.com/office/drawing/2014/main" id="{4F959CB0-6F69-B048-8917-9A08CE7C5960}"/>
              </a:ext>
            </a:extLst>
          </p:cNvPr>
          <p:cNvSpPr>
            <a:spLocks noGrp="1"/>
          </p:cNvSpPr>
          <p:nvPr>
            <p:ph idx="1"/>
          </p:nvPr>
        </p:nvSpPr>
        <p:spPr>
          <a:xfrm>
            <a:off x="474663" y="1589088"/>
            <a:ext cx="8280057" cy="1529304"/>
          </a:xfrm>
        </p:spPr>
        <p:txBody>
          <a:bodyPr/>
          <a:lstStyle/>
          <a:p>
            <a:pPr marL="0" indent="0" algn="l"/>
            <a:r>
              <a:rPr lang="en-US" sz="1600" dirty="0">
                <a:solidFill>
                  <a:srgbClr val="000000"/>
                </a:solidFill>
              </a:rPr>
              <a:t>Refer to the DHCP snooping sample topology with trusted and untrusted ports. </a:t>
            </a:r>
          </a:p>
        </p:txBody>
      </p:sp>
      <p:pic>
        <p:nvPicPr>
          <p:cNvPr id="7" name="Picture 6">
            <a:extLst>
              <a:ext uri="{FF2B5EF4-FFF2-40B4-BE49-F238E27FC236}">
                <a16:creationId xmlns:a16="http://schemas.microsoft.com/office/drawing/2014/main" id="{DE88A6EC-215E-A144-91AA-892E1DB2DF8F}"/>
              </a:ext>
            </a:extLst>
          </p:cNvPr>
          <p:cNvPicPr>
            <a:picLocks noChangeAspect="1"/>
          </p:cNvPicPr>
          <p:nvPr/>
        </p:nvPicPr>
        <p:blipFill>
          <a:blip r:embed="rId3"/>
          <a:stretch>
            <a:fillRect/>
          </a:stretch>
        </p:blipFill>
        <p:spPr>
          <a:xfrm>
            <a:off x="2191335" y="2038965"/>
            <a:ext cx="5945547" cy="928301"/>
          </a:xfrm>
          <a:prstGeom prst="rect">
            <a:avLst/>
          </a:prstGeom>
        </p:spPr>
      </p:pic>
      <p:pic>
        <p:nvPicPr>
          <p:cNvPr id="9" name="Picture 8">
            <a:extLst>
              <a:ext uri="{FF2B5EF4-FFF2-40B4-BE49-F238E27FC236}">
                <a16:creationId xmlns:a16="http://schemas.microsoft.com/office/drawing/2014/main" id="{08DAE703-C19E-0A4E-A4F9-EFAB850B27A9}"/>
              </a:ext>
            </a:extLst>
          </p:cNvPr>
          <p:cNvPicPr>
            <a:picLocks noChangeAspect="1"/>
          </p:cNvPicPr>
          <p:nvPr/>
        </p:nvPicPr>
        <p:blipFill>
          <a:blip r:embed="rId4"/>
          <a:stretch>
            <a:fillRect/>
          </a:stretch>
        </p:blipFill>
        <p:spPr>
          <a:xfrm>
            <a:off x="917661" y="2038964"/>
            <a:ext cx="1130300" cy="787400"/>
          </a:xfrm>
          <a:prstGeom prst="rect">
            <a:avLst/>
          </a:prstGeom>
        </p:spPr>
      </p:pic>
      <p:sp>
        <p:nvSpPr>
          <p:cNvPr id="10" name="Rectangle 9">
            <a:extLst>
              <a:ext uri="{FF2B5EF4-FFF2-40B4-BE49-F238E27FC236}">
                <a16:creationId xmlns:a16="http://schemas.microsoft.com/office/drawing/2014/main" id="{F2F00749-AF3F-F642-A6CF-D035C4FE7873}"/>
              </a:ext>
            </a:extLst>
          </p:cNvPr>
          <p:cNvSpPr/>
          <p:nvPr/>
        </p:nvSpPr>
        <p:spPr>
          <a:xfrm>
            <a:off x="389281" y="3174976"/>
            <a:ext cx="4455684" cy="2062103"/>
          </a:xfrm>
          <a:prstGeom prst="rect">
            <a:avLst/>
          </a:prstGeom>
        </p:spPr>
        <p:txBody>
          <a:bodyPr wrap="square">
            <a:spAutoFit/>
          </a:bodyPr>
          <a:lstStyle/>
          <a:p>
            <a:pPr marL="285750" indent="-285750">
              <a:buFont typeface="Arial" panose="020B0604020202020204" pitchFamily="34" charset="0"/>
              <a:buChar char="•"/>
            </a:pPr>
            <a:r>
              <a:rPr lang="en-US" sz="1600" dirty="0">
                <a:solidFill>
                  <a:srgbClr val="000000"/>
                </a:solidFill>
              </a:rPr>
              <a:t>DHCP snooping is first enabled on S1. </a:t>
            </a:r>
          </a:p>
          <a:p>
            <a:pPr marL="285750" indent="-285750">
              <a:buFont typeface="Arial" panose="020B0604020202020204" pitchFamily="34" charset="0"/>
              <a:buChar char="•"/>
            </a:pPr>
            <a:r>
              <a:rPr lang="en-US" sz="1600" dirty="0">
                <a:solidFill>
                  <a:srgbClr val="000000"/>
                </a:solidFill>
              </a:rPr>
              <a:t>The upstream interface to the DHCP server is explicitly trusted. </a:t>
            </a:r>
          </a:p>
          <a:p>
            <a:pPr marL="285750" indent="-285750">
              <a:buFont typeface="Arial" panose="020B0604020202020204" pitchFamily="34" charset="0"/>
              <a:buChar char="•"/>
            </a:pPr>
            <a:r>
              <a:rPr lang="en-US" sz="1600" dirty="0">
                <a:solidFill>
                  <a:srgbClr val="000000"/>
                </a:solidFill>
              </a:rPr>
              <a:t>F0/5 to F0/24 are untrusted and are, therefore, rate limited to six packets per second. </a:t>
            </a:r>
          </a:p>
          <a:p>
            <a:pPr marL="285750" indent="-285750">
              <a:buFont typeface="Arial" panose="020B0604020202020204" pitchFamily="34" charset="0"/>
              <a:buChar char="•"/>
            </a:pPr>
            <a:r>
              <a:rPr lang="en-US" sz="1600" dirty="0">
                <a:solidFill>
                  <a:srgbClr val="000000"/>
                </a:solidFill>
              </a:rPr>
              <a:t>Finally, DHCP snooping is enabled on VLANS 5, 10, 50, 51, and 52.</a:t>
            </a:r>
          </a:p>
        </p:txBody>
      </p:sp>
      <p:pic>
        <p:nvPicPr>
          <p:cNvPr id="12" name="Picture 11">
            <a:extLst>
              <a:ext uri="{FF2B5EF4-FFF2-40B4-BE49-F238E27FC236}">
                <a16:creationId xmlns:a16="http://schemas.microsoft.com/office/drawing/2014/main" id="{E2B4C735-B52B-ED4F-BA6D-D041D2D552E2}"/>
              </a:ext>
            </a:extLst>
          </p:cNvPr>
          <p:cNvPicPr>
            <a:picLocks noChangeAspect="1"/>
          </p:cNvPicPr>
          <p:nvPr/>
        </p:nvPicPr>
        <p:blipFill>
          <a:blip r:embed="rId5"/>
          <a:stretch>
            <a:fillRect/>
          </a:stretch>
        </p:blipFill>
        <p:spPr>
          <a:xfrm>
            <a:off x="4930346" y="3118391"/>
            <a:ext cx="3502058" cy="1815882"/>
          </a:xfrm>
          <a:prstGeom prst="rect">
            <a:avLst/>
          </a:prstGeom>
        </p:spPr>
      </p:pic>
    </p:spTree>
    <p:extLst>
      <p:ext uri="{BB962C8B-B14F-4D97-AF65-F5344CB8AC3E}">
        <p14:creationId xmlns:p14="http://schemas.microsoft.com/office/powerpoint/2010/main" val="1613858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32656"/>
            <a:ext cx="8345488" cy="731837"/>
          </a:xfrm>
        </p:spPr>
        <p:txBody>
          <a:bodyPr>
            <a:normAutofit/>
          </a:bodyPr>
          <a:lstStyle/>
          <a:p>
            <a:r>
              <a:rPr lang="en-US" sz="2800" dirty="0"/>
              <a:t>DHCP Snooping Configuration Example (Cont.)</a:t>
            </a:r>
          </a:p>
        </p:txBody>
      </p:sp>
      <p:sp>
        <p:nvSpPr>
          <p:cNvPr id="5" name="Content Placeholder 4">
            <a:extLst>
              <a:ext uri="{FF2B5EF4-FFF2-40B4-BE49-F238E27FC236}">
                <a16:creationId xmlns:a16="http://schemas.microsoft.com/office/drawing/2014/main" id="{4F959CB0-6F69-B048-8917-9A08CE7C5960}"/>
              </a:ext>
            </a:extLst>
          </p:cNvPr>
          <p:cNvSpPr>
            <a:spLocks noGrp="1"/>
          </p:cNvSpPr>
          <p:nvPr>
            <p:ph idx="1"/>
          </p:nvPr>
        </p:nvSpPr>
        <p:spPr>
          <a:xfrm>
            <a:off x="474663" y="1604233"/>
            <a:ext cx="2916129" cy="3689897"/>
          </a:xfrm>
        </p:spPr>
        <p:txBody>
          <a:bodyPr/>
          <a:lstStyle/>
          <a:p>
            <a:pPr marL="0" indent="0" algn="l"/>
            <a:r>
              <a:rPr lang="en-US" sz="1600" dirty="0">
                <a:solidFill>
                  <a:srgbClr val="000000"/>
                </a:solidFill>
              </a:rPr>
              <a:t>Use the </a:t>
            </a:r>
            <a:r>
              <a:rPr lang="en-US" sz="1600" b="1" dirty="0">
                <a:solidFill>
                  <a:srgbClr val="000000"/>
                </a:solidFill>
                <a:latin typeface="Courier New" panose="02070309020205020404" pitchFamily="49" charset="0"/>
                <a:cs typeface="Courier New" panose="02070309020205020404" pitchFamily="49" charset="0"/>
              </a:rPr>
              <a:t>show ip </a:t>
            </a:r>
            <a:r>
              <a:rPr lang="en-US" sz="1600" b="1" dirty="0" err="1">
                <a:solidFill>
                  <a:srgbClr val="000000"/>
                </a:solidFill>
                <a:latin typeface="Courier New" panose="02070309020205020404" pitchFamily="49" charset="0"/>
                <a:cs typeface="Courier New" panose="02070309020205020404" pitchFamily="49" charset="0"/>
              </a:rPr>
              <a:t>dhcp</a:t>
            </a:r>
            <a:r>
              <a:rPr lang="en-US" sz="1600" b="1" dirty="0">
                <a:solidFill>
                  <a:srgbClr val="000000"/>
                </a:solidFill>
                <a:latin typeface="Courier New" panose="02070309020205020404" pitchFamily="49" charset="0"/>
                <a:cs typeface="Courier New" panose="02070309020205020404" pitchFamily="49" charset="0"/>
              </a:rPr>
              <a:t> snooping</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privileged EXEC command to verify DHCP snooping settings.</a:t>
            </a:r>
          </a:p>
          <a:p>
            <a:pPr marL="0" indent="0" algn="l"/>
            <a:endParaRPr lang="en-US" sz="1600" dirty="0">
              <a:solidFill>
                <a:srgbClr val="000000"/>
              </a:solidFill>
            </a:endParaRPr>
          </a:p>
          <a:p>
            <a:pPr marL="0" indent="0" algn="l"/>
            <a:r>
              <a:rPr lang="en-US" sz="1600" dirty="0">
                <a:solidFill>
                  <a:srgbClr val="000000"/>
                </a:solidFill>
              </a:rPr>
              <a:t>Use the </a:t>
            </a:r>
            <a:r>
              <a:rPr lang="en-US" sz="1600" b="1" dirty="0">
                <a:solidFill>
                  <a:srgbClr val="000000"/>
                </a:solidFill>
                <a:latin typeface="Courier New" panose="02070309020205020404" pitchFamily="49" charset="0"/>
                <a:cs typeface="Courier New" panose="02070309020205020404" pitchFamily="49" charset="0"/>
              </a:rPr>
              <a:t>show ip </a:t>
            </a:r>
            <a:r>
              <a:rPr lang="en-US" sz="1600" b="1" dirty="0" err="1">
                <a:solidFill>
                  <a:srgbClr val="000000"/>
                </a:solidFill>
                <a:latin typeface="Courier New" panose="02070309020205020404" pitchFamily="49" charset="0"/>
                <a:cs typeface="Courier New" panose="02070309020205020404" pitchFamily="49" charset="0"/>
              </a:rPr>
              <a:t>dhcp</a:t>
            </a:r>
            <a:r>
              <a:rPr lang="en-US" sz="1600" b="1" dirty="0">
                <a:solidFill>
                  <a:srgbClr val="000000"/>
                </a:solidFill>
                <a:latin typeface="Courier New" panose="02070309020205020404" pitchFamily="49" charset="0"/>
                <a:cs typeface="Courier New" panose="02070309020205020404" pitchFamily="49" charset="0"/>
              </a:rPr>
              <a:t> snooping binding</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to view the clients that have received DHCP information.</a:t>
            </a:r>
          </a:p>
          <a:p>
            <a:pPr marL="0" indent="0" algn="l"/>
            <a:endParaRPr lang="en-US" sz="1600" dirty="0">
              <a:solidFill>
                <a:srgbClr val="000000"/>
              </a:solidFill>
            </a:endParaRPr>
          </a:p>
          <a:p>
            <a:pPr marL="0" indent="0" algn="l"/>
            <a:r>
              <a:rPr lang="en-US" sz="1400" b="1" dirty="0">
                <a:solidFill>
                  <a:srgbClr val="000000"/>
                </a:solidFill>
              </a:rPr>
              <a:t>Note</a:t>
            </a:r>
            <a:r>
              <a:rPr lang="en-US" sz="1400" dirty="0">
                <a:solidFill>
                  <a:srgbClr val="000000"/>
                </a:solidFill>
              </a:rPr>
              <a:t>: DHCP snooping is also required by Dynamic ARP Inspection (DAI).</a:t>
            </a:r>
          </a:p>
          <a:p>
            <a:pPr marL="0" indent="0" algn="l"/>
            <a:endParaRPr lang="en-US" sz="1600" dirty="0">
              <a:solidFill>
                <a:srgbClr val="000000"/>
              </a:solidFill>
            </a:endParaRPr>
          </a:p>
        </p:txBody>
      </p:sp>
      <p:pic>
        <p:nvPicPr>
          <p:cNvPr id="4" name="Picture 3">
            <a:extLst>
              <a:ext uri="{FF2B5EF4-FFF2-40B4-BE49-F238E27FC236}">
                <a16:creationId xmlns:a16="http://schemas.microsoft.com/office/drawing/2014/main" id="{7C26B0D8-0CFE-0C4C-B8D9-0ACFF42F2532}"/>
              </a:ext>
            </a:extLst>
          </p:cNvPr>
          <p:cNvPicPr>
            <a:picLocks noChangeAspect="1"/>
          </p:cNvPicPr>
          <p:nvPr/>
        </p:nvPicPr>
        <p:blipFill>
          <a:blip r:embed="rId3"/>
          <a:stretch>
            <a:fillRect/>
          </a:stretch>
        </p:blipFill>
        <p:spPr>
          <a:xfrm>
            <a:off x="3390792" y="1589088"/>
            <a:ext cx="5429359" cy="3566029"/>
          </a:xfrm>
          <a:prstGeom prst="rect">
            <a:avLst/>
          </a:prstGeom>
        </p:spPr>
      </p:pic>
    </p:spTree>
    <p:extLst>
      <p:ext uri="{BB962C8B-B14F-4D97-AF65-F5344CB8AC3E}">
        <p14:creationId xmlns:p14="http://schemas.microsoft.com/office/powerpoint/2010/main" val="3408175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59642-CB74-44B4-9E58-99F342435EB9}"/>
              </a:ext>
            </a:extLst>
          </p:cNvPr>
          <p:cNvSpPr>
            <a:spLocks noGrp="1"/>
          </p:cNvSpPr>
          <p:nvPr>
            <p:ph type="title"/>
          </p:nvPr>
        </p:nvSpPr>
        <p:spPr>
          <a:xfrm>
            <a:off x="539552" y="2348880"/>
            <a:ext cx="7772400" cy="1362075"/>
          </a:xfrm>
        </p:spPr>
        <p:txBody>
          <a:bodyPr/>
          <a:lstStyle/>
          <a:p>
            <a:r>
              <a:rPr lang="en-GB" dirty="0"/>
              <a:t>Mitigate STP Attacks</a:t>
            </a:r>
          </a:p>
        </p:txBody>
      </p:sp>
    </p:spTree>
    <p:extLst>
      <p:ext uri="{BB962C8B-B14F-4D97-AF65-F5344CB8AC3E}">
        <p14:creationId xmlns:p14="http://schemas.microsoft.com/office/powerpoint/2010/main" val="11317028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87624" y="404664"/>
            <a:ext cx="7013848" cy="731837"/>
          </a:xfrm>
        </p:spPr>
        <p:txBody>
          <a:bodyPr>
            <a:normAutofit/>
          </a:bodyPr>
          <a:lstStyle/>
          <a:p>
            <a:r>
              <a:rPr lang="en-US" sz="3600" dirty="0" err="1"/>
              <a:t>PortFast</a:t>
            </a:r>
            <a:r>
              <a:rPr lang="en-US" sz="3600" dirty="0"/>
              <a:t> and BPDU Guard</a:t>
            </a:r>
          </a:p>
        </p:txBody>
      </p:sp>
      <p:sp>
        <p:nvSpPr>
          <p:cNvPr id="6" name="Content Placeholder 5">
            <a:extLst>
              <a:ext uri="{FF2B5EF4-FFF2-40B4-BE49-F238E27FC236}">
                <a16:creationId xmlns:a16="http://schemas.microsoft.com/office/drawing/2014/main" id="{65FC0057-C4C5-284D-BE0F-69850418000A}"/>
              </a:ext>
            </a:extLst>
          </p:cNvPr>
          <p:cNvSpPr>
            <a:spLocks noGrp="1"/>
          </p:cNvSpPr>
          <p:nvPr>
            <p:ph idx="1"/>
          </p:nvPr>
        </p:nvSpPr>
        <p:spPr>
          <a:xfrm>
            <a:off x="431971" y="1340768"/>
            <a:ext cx="8280057" cy="3702253"/>
          </a:xfrm>
        </p:spPr>
        <p:txBody>
          <a:bodyPr/>
          <a:lstStyle/>
          <a:p>
            <a:pPr marL="0" indent="0" algn="l"/>
            <a:r>
              <a:rPr lang="en-US" sz="1600" dirty="0">
                <a:solidFill>
                  <a:srgbClr val="000000"/>
                </a:solidFill>
              </a:rPr>
              <a:t>Recall that network attackers can manipulate the Spanning Tree Protocol (STP) to conduct an attack by spoofing the root bridge and changing the topology of a network. </a:t>
            </a:r>
          </a:p>
          <a:p>
            <a:pPr marL="0" indent="0" algn="l"/>
            <a:r>
              <a:rPr lang="en-US" sz="1600" dirty="0">
                <a:solidFill>
                  <a:srgbClr val="000000"/>
                </a:solidFill>
              </a:rPr>
              <a:t>To mitigate STP attacks, use PortFast and Bridge Protocol Data Unit (BPDU) Guard:</a:t>
            </a:r>
            <a:endParaRPr lang="en-US" sz="1600" b="1" dirty="0">
              <a:solidFill>
                <a:srgbClr val="000000"/>
              </a:solidFill>
            </a:endParaRPr>
          </a:p>
          <a:p>
            <a:pPr marL="73085" lvl="1" indent="0">
              <a:buNone/>
            </a:pPr>
            <a:endParaRPr lang="en-US" sz="1600" b="1" dirty="0">
              <a:solidFill>
                <a:srgbClr val="000000"/>
              </a:solidFill>
            </a:endParaRPr>
          </a:p>
          <a:p>
            <a:pPr marL="73085" lvl="1" indent="0">
              <a:buNone/>
            </a:pPr>
            <a:r>
              <a:rPr lang="en-US" sz="1600" b="1" dirty="0" err="1">
                <a:solidFill>
                  <a:srgbClr val="000000"/>
                </a:solidFill>
              </a:rPr>
              <a:t>PortFast</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PortFast immediately brings a port to the forwarding state from a blocking state, bypassing the listening and learning states. </a:t>
            </a:r>
          </a:p>
          <a:p>
            <a:pPr marL="415985" lvl="1" indent="-342900">
              <a:buFont typeface="Arial" panose="020B0604020202020204" pitchFamily="34" charset="0"/>
              <a:buChar char="•"/>
            </a:pPr>
            <a:r>
              <a:rPr lang="en-US" sz="1600" dirty="0">
                <a:solidFill>
                  <a:srgbClr val="000000"/>
                </a:solidFill>
              </a:rPr>
              <a:t>Apply to all end-user access ports. </a:t>
            </a:r>
          </a:p>
          <a:p>
            <a:pPr marL="73085" lvl="1" indent="0">
              <a:buNone/>
            </a:pPr>
            <a:endParaRPr lang="en-US" sz="1600" b="1" dirty="0">
              <a:solidFill>
                <a:srgbClr val="000000"/>
              </a:solidFill>
            </a:endParaRPr>
          </a:p>
          <a:p>
            <a:pPr marL="73085" lvl="1" indent="0">
              <a:buNone/>
            </a:pPr>
            <a:r>
              <a:rPr lang="en-US" sz="1600" b="1" dirty="0">
                <a:solidFill>
                  <a:srgbClr val="000000"/>
                </a:solidFill>
              </a:rPr>
              <a:t>BPDU Guard</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BPDU guard immediately error disables a port that receives a BPDU. </a:t>
            </a:r>
          </a:p>
          <a:p>
            <a:pPr marL="415985" lvl="1" indent="-342900">
              <a:buFont typeface="Arial" panose="020B0604020202020204" pitchFamily="34" charset="0"/>
              <a:buChar char="•"/>
            </a:pPr>
            <a:r>
              <a:rPr lang="en-US" sz="1600" dirty="0">
                <a:solidFill>
                  <a:srgbClr val="000000"/>
                </a:solidFill>
              </a:rPr>
              <a:t>Like PortFast, BPDU guard should only be configured on interfaces attached to end devices.</a:t>
            </a:r>
          </a:p>
          <a:p>
            <a:pPr marL="342900" indent="-342900" algn="l">
              <a:buFont typeface="Arial" panose="020B0604020202020204" pitchFamily="34" charset="0"/>
              <a:buChar char="•"/>
            </a:pPr>
            <a:endParaRPr lang="en-US" sz="1800" dirty="0">
              <a:solidFill>
                <a:srgbClr val="000000"/>
              </a:solidFill>
            </a:endParaRPr>
          </a:p>
        </p:txBody>
      </p:sp>
    </p:spTree>
    <p:extLst>
      <p:ext uri="{BB962C8B-B14F-4D97-AF65-F5344CB8AC3E}">
        <p14:creationId xmlns:p14="http://schemas.microsoft.com/office/powerpoint/2010/main" val="1970481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05117" y="476672"/>
            <a:ext cx="6653808" cy="731837"/>
          </a:xfrm>
        </p:spPr>
        <p:txBody>
          <a:bodyPr>
            <a:normAutofit/>
          </a:bodyPr>
          <a:lstStyle/>
          <a:p>
            <a:r>
              <a:rPr lang="en-US" sz="3600" dirty="0"/>
              <a:t>Configure </a:t>
            </a:r>
            <a:r>
              <a:rPr lang="en-US" sz="3600" dirty="0" err="1"/>
              <a:t>PortFast</a:t>
            </a:r>
            <a:endParaRPr lang="en-US" sz="3600" dirty="0"/>
          </a:p>
        </p:txBody>
      </p:sp>
      <p:sp>
        <p:nvSpPr>
          <p:cNvPr id="4" name="Content Placeholder 3">
            <a:extLst>
              <a:ext uri="{FF2B5EF4-FFF2-40B4-BE49-F238E27FC236}">
                <a16:creationId xmlns:a16="http://schemas.microsoft.com/office/drawing/2014/main" id="{33C6255F-D9F4-0A4C-AA46-FF2FE6FC9FEA}"/>
              </a:ext>
            </a:extLst>
          </p:cNvPr>
          <p:cNvSpPr>
            <a:spLocks noGrp="1"/>
          </p:cNvSpPr>
          <p:nvPr>
            <p:ph idx="1"/>
          </p:nvPr>
        </p:nvSpPr>
        <p:spPr>
          <a:xfrm>
            <a:off x="395536" y="1340768"/>
            <a:ext cx="8280057" cy="1310640"/>
          </a:xfrm>
        </p:spPr>
        <p:txBody>
          <a:bodyPr/>
          <a:lstStyle/>
          <a:p>
            <a:pPr marL="0" indent="0" algn="l"/>
            <a:r>
              <a:rPr lang="en-US" sz="1600" dirty="0">
                <a:solidFill>
                  <a:srgbClr val="000000"/>
                </a:solidFill>
              </a:rPr>
              <a:t>PortFast bypasses the STP listening and learning states to minimize the time that access ports must wait for STP to converge. </a:t>
            </a:r>
          </a:p>
          <a:p>
            <a:pPr marL="342900" indent="-342900" algn="l">
              <a:buFont typeface="Arial" panose="020B0604020202020204" pitchFamily="34" charset="0"/>
              <a:buChar char="•"/>
            </a:pPr>
            <a:r>
              <a:rPr lang="en-US" sz="1600" dirty="0">
                <a:solidFill>
                  <a:srgbClr val="000000"/>
                </a:solidFill>
              </a:rPr>
              <a:t>Only enable PortFast on access ports.</a:t>
            </a:r>
          </a:p>
          <a:p>
            <a:pPr marL="342900" indent="-342900" algn="l">
              <a:buFont typeface="Arial" panose="020B0604020202020204" pitchFamily="34" charset="0"/>
              <a:buChar char="•"/>
            </a:pPr>
            <a:r>
              <a:rPr lang="en-US" sz="1600" dirty="0">
                <a:solidFill>
                  <a:srgbClr val="000000"/>
                </a:solidFill>
              </a:rPr>
              <a:t>PortFast on inter switch links can create a spanning-tree loop.</a:t>
            </a:r>
          </a:p>
        </p:txBody>
      </p:sp>
      <p:sp>
        <p:nvSpPr>
          <p:cNvPr id="6" name="Content Placeholder 3">
            <a:extLst>
              <a:ext uri="{FF2B5EF4-FFF2-40B4-BE49-F238E27FC236}">
                <a16:creationId xmlns:a16="http://schemas.microsoft.com/office/drawing/2014/main" id="{E0ABB6FA-1C8E-47DF-91D1-289FB4659956}"/>
              </a:ext>
            </a:extLst>
          </p:cNvPr>
          <p:cNvSpPr txBox="1">
            <a:spLocks/>
          </p:cNvSpPr>
          <p:nvPr/>
        </p:nvSpPr>
        <p:spPr>
          <a:xfrm>
            <a:off x="314642" y="2743089"/>
            <a:ext cx="4257358" cy="2224723"/>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PortFast can be enabled:</a:t>
            </a:r>
          </a:p>
          <a:p>
            <a:pPr marL="285750" indent="-285750" algn="l">
              <a:buFont typeface="Arial" panose="020B0604020202020204" pitchFamily="34" charset="0"/>
              <a:buChar char="•"/>
            </a:pPr>
            <a:r>
              <a:rPr lang="en-CA" sz="1600" b="1" dirty="0">
                <a:solidFill>
                  <a:srgbClr val="000000"/>
                </a:solidFill>
              </a:rPr>
              <a:t>On an interface </a:t>
            </a:r>
            <a:r>
              <a:rPr lang="en-CA" sz="1600" dirty="0">
                <a:solidFill>
                  <a:srgbClr val="000000"/>
                </a:solidFill>
              </a:rPr>
              <a:t>– Use the </a:t>
            </a:r>
            <a:r>
              <a:rPr lang="en-CA" sz="1600" b="1" dirty="0">
                <a:solidFill>
                  <a:srgbClr val="000000"/>
                </a:solidFill>
                <a:latin typeface="Courier New" panose="02070309020205020404" pitchFamily="49" charset="0"/>
                <a:cs typeface="Courier New" panose="02070309020205020404" pitchFamily="49" charset="0"/>
              </a:rPr>
              <a:t>spanning-tree </a:t>
            </a:r>
            <a:r>
              <a:rPr lang="en-CA" sz="1600" b="1" dirty="0" err="1">
                <a:solidFill>
                  <a:srgbClr val="000000"/>
                </a:solidFill>
                <a:latin typeface="Courier New" panose="02070309020205020404" pitchFamily="49" charset="0"/>
                <a:cs typeface="Courier New" panose="02070309020205020404" pitchFamily="49" charset="0"/>
              </a:rPr>
              <a:t>portfast</a:t>
            </a:r>
            <a:r>
              <a:rPr lang="en-CA" sz="1600" dirty="0">
                <a:solidFill>
                  <a:srgbClr val="000000"/>
                </a:solidFill>
              </a:rPr>
              <a:t> interface configuration command. </a:t>
            </a:r>
          </a:p>
          <a:p>
            <a:pPr marL="285750" indent="-285750" algn="l">
              <a:buFont typeface="Arial" panose="020B0604020202020204" pitchFamily="34" charset="0"/>
              <a:buChar char="•"/>
            </a:pPr>
            <a:r>
              <a:rPr lang="en-CA" sz="1600" b="1" dirty="0">
                <a:solidFill>
                  <a:srgbClr val="000000"/>
                </a:solidFill>
              </a:rPr>
              <a:t>Globally</a:t>
            </a:r>
            <a:r>
              <a:rPr lang="en-CA" sz="1600" dirty="0">
                <a:solidFill>
                  <a:srgbClr val="000000"/>
                </a:solidFill>
              </a:rPr>
              <a:t> – Use the </a:t>
            </a:r>
            <a:r>
              <a:rPr lang="en-CA" sz="1600" b="1" dirty="0">
                <a:solidFill>
                  <a:srgbClr val="000000"/>
                </a:solidFill>
                <a:latin typeface="Courier New" panose="02070309020205020404" pitchFamily="49" charset="0"/>
                <a:cs typeface="Courier New" panose="02070309020205020404" pitchFamily="49" charset="0"/>
              </a:rPr>
              <a:t>spanning-tree </a:t>
            </a:r>
            <a:r>
              <a:rPr lang="en-CA" sz="1600" b="1" dirty="0" err="1">
                <a:solidFill>
                  <a:srgbClr val="000000"/>
                </a:solidFill>
                <a:latin typeface="Courier New" panose="02070309020205020404" pitchFamily="49" charset="0"/>
                <a:cs typeface="Courier New" panose="02070309020205020404" pitchFamily="49" charset="0"/>
              </a:rPr>
              <a:t>portfast</a:t>
            </a:r>
            <a:r>
              <a:rPr lang="en-CA" sz="1600" b="1" dirty="0">
                <a:solidFill>
                  <a:srgbClr val="000000"/>
                </a:solidFill>
                <a:latin typeface="Courier New" panose="02070309020205020404" pitchFamily="49" charset="0"/>
                <a:cs typeface="Courier New" panose="02070309020205020404" pitchFamily="49" charset="0"/>
              </a:rPr>
              <a:t> default</a:t>
            </a:r>
            <a:r>
              <a:rPr lang="en-CA" sz="1600" dirty="0">
                <a:solidFill>
                  <a:srgbClr val="000000"/>
                </a:solidFill>
                <a:latin typeface="Courier New" panose="02070309020205020404" pitchFamily="49" charset="0"/>
                <a:cs typeface="Courier New" panose="02070309020205020404" pitchFamily="49" charset="0"/>
              </a:rPr>
              <a:t> </a:t>
            </a:r>
            <a:r>
              <a:rPr lang="en-CA" sz="1600" dirty="0">
                <a:solidFill>
                  <a:srgbClr val="000000"/>
                </a:solidFill>
              </a:rPr>
              <a:t>global configuration command to enable PortFast on all access ports.</a:t>
            </a:r>
          </a:p>
          <a:p>
            <a:pPr marL="342900" indent="-342900" algn="l">
              <a:buFont typeface="Arial" panose="020B0604020202020204" pitchFamily="34" charset="0"/>
              <a:buChar char="•"/>
            </a:pPr>
            <a:endParaRPr lang="en-CA" sz="1400" dirty="0">
              <a:solidFill>
                <a:srgbClr val="000000"/>
              </a:solidFill>
            </a:endParaRPr>
          </a:p>
          <a:p>
            <a:pPr marL="342900" indent="-342900" algn="l">
              <a:buFont typeface="Arial" panose="020B0604020202020204" pitchFamily="34" charset="0"/>
              <a:buChar char="•"/>
            </a:pPr>
            <a:endParaRPr lang="en-CA" sz="1400" dirty="0">
              <a:solidFill>
                <a:srgbClr val="000000"/>
              </a:solidFill>
            </a:endParaRPr>
          </a:p>
        </p:txBody>
      </p:sp>
      <p:pic>
        <p:nvPicPr>
          <p:cNvPr id="5" name="Picture 4">
            <a:extLst>
              <a:ext uri="{FF2B5EF4-FFF2-40B4-BE49-F238E27FC236}">
                <a16:creationId xmlns:a16="http://schemas.microsoft.com/office/drawing/2014/main" id="{4140213E-AD93-4F68-86B7-32BF6D95CD59}"/>
              </a:ext>
            </a:extLst>
          </p:cNvPr>
          <p:cNvPicPr>
            <a:picLocks noChangeAspect="1"/>
          </p:cNvPicPr>
          <p:nvPr/>
        </p:nvPicPr>
        <p:blipFill>
          <a:blip r:embed="rId3"/>
          <a:stretch>
            <a:fillRect/>
          </a:stretch>
        </p:blipFill>
        <p:spPr>
          <a:xfrm>
            <a:off x="5001677" y="2899727"/>
            <a:ext cx="3753043" cy="1911448"/>
          </a:xfrm>
          <a:prstGeom prst="rect">
            <a:avLst/>
          </a:prstGeom>
        </p:spPr>
      </p:pic>
    </p:spTree>
    <p:extLst>
      <p:ext uri="{BB962C8B-B14F-4D97-AF65-F5344CB8AC3E}">
        <p14:creationId xmlns:p14="http://schemas.microsoft.com/office/powerpoint/2010/main" val="426333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353108" y="476672"/>
            <a:ext cx="6437784" cy="731837"/>
          </a:xfrm>
        </p:spPr>
        <p:txBody>
          <a:bodyPr>
            <a:normAutofit/>
          </a:bodyPr>
          <a:lstStyle/>
          <a:p>
            <a:r>
              <a:rPr lang="en-US" sz="3600" dirty="0"/>
              <a:t>Configure </a:t>
            </a:r>
            <a:r>
              <a:rPr lang="en-US" sz="3600" dirty="0" err="1"/>
              <a:t>PortFast</a:t>
            </a:r>
            <a:r>
              <a:rPr lang="en-US" sz="3600" dirty="0"/>
              <a:t> (Cont.)</a:t>
            </a:r>
          </a:p>
        </p:txBody>
      </p:sp>
      <p:sp>
        <p:nvSpPr>
          <p:cNvPr id="4" name="Content Placeholder 3">
            <a:extLst>
              <a:ext uri="{FF2B5EF4-FFF2-40B4-BE49-F238E27FC236}">
                <a16:creationId xmlns:a16="http://schemas.microsoft.com/office/drawing/2014/main" id="{33C6255F-D9F4-0A4C-AA46-FF2FE6FC9FEA}"/>
              </a:ext>
            </a:extLst>
          </p:cNvPr>
          <p:cNvSpPr>
            <a:spLocks noGrp="1"/>
          </p:cNvSpPr>
          <p:nvPr>
            <p:ph idx="1"/>
          </p:nvPr>
        </p:nvSpPr>
        <p:spPr>
          <a:xfrm>
            <a:off x="474662" y="1589088"/>
            <a:ext cx="8120698" cy="3689897"/>
          </a:xfrm>
        </p:spPr>
        <p:txBody>
          <a:bodyPr/>
          <a:lstStyle/>
          <a:p>
            <a:pPr marL="0" indent="0" algn="l"/>
            <a:r>
              <a:rPr lang="en-US" sz="1800" dirty="0">
                <a:solidFill>
                  <a:srgbClr val="000000"/>
                </a:solidFill>
              </a:rPr>
              <a:t>To verify whether PortFast is enabled globally you can use either the:</a:t>
            </a:r>
            <a:endParaRPr lang="en-US" sz="1600" dirty="0">
              <a:solidFill>
                <a:srgbClr val="000000"/>
              </a:solidFill>
            </a:endParaRPr>
          </a:p>
          <a:p>
            <a:pPr marL="285750" indent="-285750" algn="l">
              <a:buFont typeface="Arial" panose="020B0604020202020204" pitchFamily="34" charset="0"/>
              <a:buChar char="•"/>
            </a:pPr>
            <a:r>
              <a:rPr lang="en-US" sz="1600" b="1" dirty="0">
                <a:solidFill>
                  <a:srgbClr val="000000"/>
                </a:solidFill>
                <a:latin typeface="Courier New" panose="02070309020205020404" pitchFamily="49" charset="0"/>
                <a:cs typeface="Courier New" panose="02070309020205020404" pitchFamily="49" charset="0"/>
              </a:rPr>
              <a:t>show running-config | begin span</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a:t>
            </a:r>
          </a:p>
          <a:p>
            <a:pPr marL="285750" indent="-285750" algn="l">
              <a:buFont typeface="Arial" panose="020B0604020202020204" pitchFamily="34" charset="0"/>
              <a:buChar char="•"/>
            </a:pPr>
            <a:r>
              <a:rPr lang="en-US" sz="1600" b="1" dirty="0">
                <a:solidFill>
                  <a:srgbClr val="000000"/>
                </a:solidFill>
                <a:latin typeface="Courier New" panose="02070309020205020404" pitchFamily="49" charset="0"/>
                <a:cs typeface="Courier New" panose="02070309020205020404" pitchFamily="49" charset="0"/>
              </a:rPr>
              <a:t>show spanning-tree summary</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a:t>
            </a:r>
            <a:endParaRPr lang="en-US" sz="1800" dirty="0">
              <a:solidFill>
                <a:srgbClr val="000000"/>
              </a:solidFill>
            </a:endParaRPr>
          </a:p>
          <a:p>
            <a:pPr marL="0" indent="0" algn="l"/>
            <a:endParaRPr lang="en-US" sz="1800" dirty="0">
              <a:solidFill>
                <a:srgbClr val="000000"/>
              </a:solidFill>
            </a:endParaRPr>
          </a:p>
          <a:p>
            <a:pPr marL="0" indent="0" algn="l"/>
            <a:r>
              <a:rPr lang="en-US" sz="1600" dirty="0">
                <a:solidFill>
                  <a:srgbClr val="000000"/>
                </a:solidFill>
              </a:rPr>
              <a:t>To verify if PortFast is enabled an interface, use the </a:t>
            </a:r>
            <a:r>
              <a:rPr lang="en-US" sz="1600" b="1" dirty="0">
                <a:solidFill>
                  <a:srgbClr val="000000"/>
                </a:solidFill>
                <a:latin typeface="Courier New" panose="02070309020205020404" pitchFamily="49" charset="0"/>
                <a:cs typeface="Courier New" panose="02070309020205020404" pitchFamily="49" charset="0"/>
              </a:rPr>
              <a:t>show running-config interface </a:t>
            </a:r>
            <a:r>
              <a:rPr lang="en-US" sz="1600" i="1" dirty="0">
                <a:solidFill>
                  <a:srgbClr val="000000"/>
                </a:solidFill>
                <a:latin typeface="Courier New" panose="02070309020205020404" pitchFamily="49" charset="0"/>
                <a:cs typeface="Courier New" panose="02070309020205020404" pitchFamily="49" charset="0"/>
              </a:rPr>
              <a:t>type/number</a:t>
            </a:r>
            <a:r>
              <a:rPr lang="en-US" sz="1600" i="1" dirty="0">
                <a:solidFill>
                  <a:srgbClr val="000000"/>
                </a:solidFill>
              </a:rPr>
              <a:t> </a:t>
            </a:r>
            <a:r>
              <a:rPr lang="en-US" sz="1600" dirty="0">
                <a:solidFill>
                  <a:srgbClr val="000000"/>
                </a:solidFill>
              </a:rPr>
              <a:t>command. </a:t>
            </a:r>
          </a:p>
          <a:p>
            <a:pPr marL="0" indent="0" algn="l"/>
            <a:endParaRPr lang="en-US" sz="1600" dirty="0">
              <a:solidFill>
                <a:srgbClr val="000000"/>
              </a:solidFill>
            </a:endParaRPr>
          </a:p>
          <a:p>
            <a:pPr marL="0" indent="0" algn="l"/>
            <a:r>
              <a:rPr lang="en-US" sz="1600" dirty="0">
                <a:solidFill>
                  <a:srgbClr val="000000"/>
                </a:solidFill>
              </a:rPr>
              <a:t>The show </a:t>
            </a:r>
            <a:r>
              <a:rPr lang="en-US" sz="1600" b="1" dirty="0">
                <a:solidFill>
                  <a:srgbClr val="000000"/>
                </a:solidFill>
                <a:latin typeface="Courier New" panose="02070309020205020404" pitchFamily="49" charset="0"/>
                <a:cs typeface="Courier New" panose="02070309020205020404" pitchFamily="49" charset="0"/>
              </a:rPr>
              <a:t>spanning-tree interface </a:t>
            </a:r>
            <a:r>
              <a:rPr lang="en-US" sz="1600" i="1" dirty="0">
                <a:solidFill>
                  <a:srgbClr val="000000"/>
                </a:solidFill>
                <a:latin typeface="Courier New" panose="02070309020205020404" pitchFamily="49" charset="0"/>
                <a:cs typeface="Courier New" panose="02070309020205020404" pitchFamily="49" charset="0"/>
              </a:rPr>
              <a:t>type/number </a:t>
            </a:r>
            <a:r>
              <a:rPr lang="en-US" sz="1600" b="1" dirty="0">
                <a:solidFill>
                  <a:srgbClr val="000000"/>
                </a:solidFill>
                <a:latin typeface="Courier New" panose="02070309020205020404" pitchFamily="49" charset="0"/>
                <a:cs typeface="Courier New" panose="02070309020205020404" pitchFamily="49" charset="0"/>
              </a:rPr>
              <a:t>detail</a:t>
            </a:r>
            <a:r>
              <a:rPr lang="en-US" sz="1600" dirty="0">
                <a:solidFill>
                  <a:srgbClr val="000000"/>
                </a:solidFill>
                <a:latin typeface="Courier New" panose="02070309020205020404" pitchFamily="49" charset="0"/>
                <a:cs typeface="Courier New" panose="02070309020205020404" pitchFamily="49" charset="0"/>
              </a:rPr>
              <a:t> </a:t>
            </a:r>
            <a:r>
              <a:rPr lang="en-US" sz="1600" dirty="0">
                <a:solidFill>
                  <a:srgbClr val="000000"/>
                </a:solidFill>
              </a:rPr>
              <a:t>command can also be used for verification.</a:t>
            </a:r>
          </a:p>
        </p:txBody>
      </p:sp>
    </p:spTree>
    <p:extLst>
      <p:ext uri="{BB962C8B-B14F-4D97-AF65-F5344CB8AC3E}">
        <p14:creationId xmlns:p14="http://schemas.microsoft.com/office/powerpoint/2010/main" val="2373729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971600" y="423170"/>
            <a:ext cx="6869832" cy="731837"/>
          </a:xfrm>
        </p:spPr>
        <p:txBody>
          <a:bodyPr>
            <a:normAutofit/>
          </a:bodyPr>
          <a:lstStyle/>
          <a:p>
            <a:r>
              <a:rPr lang="en-US" sz="3600" dirty="0"/>
              <a:t>Configure BPDU Guard</a:t>
            </a:r>
          </a:p>
        </p:txBody>
      </p:sp>
      <p:sp>
        <p:nvSpPr>
          <p:cNvPr id="6" name="Content Placeholder 5">
            <a:extLst>
              <a:ext uri="{FF2B5EF4-FFF2-40B4-BE49-F238E27FC236}">
                <a16:creationId xmlns:a16="http://schemas.microsoft.com/office/drawing/2014/main" id="{797BF870-B116-964B-8319-6DEA2EC18A45}"/>
              </a:ext>
            </a:extLst>
          </p:cNvPr>
          <p:cNvSpPr>
            <a:spLocks noGrp="1"/>
          </p:cNvSpPr>
          <p:nvPr>
            <p:ph idx="1"/>
          </p:nvPr>
        </p:nvSpPr>
        <p:spPr>
          <a:xfrm>
            <a:off x="467544" y="1346547"/>
            <a:ext cx="8280057" cy="1439863"/>
          </a:xfrm>
        </p:spPr>
        <p:txBody>
          <a:bodyPr/>
          <a:lstStyle/>
          <a:p>
            <a:pPr marL="0" indent="0" algn="l"/>
            <a:r>
              <a:rPr lang="en-US" sz="1400" dirty="0">
                <a:solidFill>
                  <a:srgbClr val="000000"/>
                </a:solidFill>
              </a:rPr>
              <a:t>An access port could receive an unexpected BPDUs accidentally or because a user connected an unauthorized switch to the access port.</a:t>
            </a:r>
          </a:p>
          <a:p>
            <a:pPr marL="285750" indent="-285750" algn="l">
              <a:buFont typeface="Arial" panose="020B0604020202020204" pitchFamily="34" charset="0"/>
              <a:buChar char="•"/>
            </a:pPr>
            <a:r>
              <a:rPr lang="en-US" sz="1400" dirty="0">
                <a:solidFill>
                  <a:srgbClr val="000000"/>
                </a:solidFill>
              </a:rPr>
              <a:t>If a BPDU is received on a BPDU Guard enabled access port, the port is put into error-disabled state. </a:t>
            </a:r>
          </a:p>
          <a:p>
            <a:pPr marL="285750" indent="-285750" algn="l">
              <a:buFont typeface="Arial" panose="020B0604020202020204" pitchFamily="34" charset="0"/>
              <a:buChar char="•"/>
            </a:pPr>
            <a:r>
              <a:rPr lang="en-US" sz="1400" dirty="0">
                <a:solidFill>
                  <a:srgbClr val="000000"/>
                </a:solidFill>
              </a:rPr>
              <a:t>This means the port is shut down and must be manually re-enabled or automatically recovered through the </a:t>
            </a:r>
            <a:r>
              <a:rPr lang="en-US" sz="1400" b="1" dirty="0">
                <a:solidFill>
                  <a:srgbClr val="000000"/>
                </a:solidFill>
                <a:latin typeface="Courier New" panose="02070309020205020404" pitchFamily="49" charset="0"/>
                <a:cs typeface="Courier New" panose="02070309020205020404" pitchFamily="49" charset="0"/>
              </a:rPr>
              <a:t>errdisable recovery cause </a:t>
            </a:r>
            <a:r>
              <a:rPr lang="en-US" sz="1400" b="1" dirty="0" err="1">
                <a:solidFill>
                  <a:srgbClr val="000000"/>
                </a:solidFill>
                <a:latin typeface="Courier New" panose="02070309020205020404" pitchFamily="49" charset="0"/>
                <a:cs typeface="Courier New" panose="02070309020205020404" pitchFamily="49" charset="0"/>
              </a:rPr>
              <a:t>psecure_violation</a:t>
            </a:r>
            <a:r>
              <a:rPr lang="en-US" sz="1400" dirty="0">
                <a:solidFill>
                  <a:srgbClr val="000000"/>
                </a:solidFill>
                <a:latin typeface="Courier New" panose="02070309020205020404" pitchFamily="49" charset="0"/>
                <a:cs typeface="Courier New" panose="02070309020205020404" pitchFamily="49" charset="0"/>
              </a:rPr>
              <a:t> </a:t>
            </a:r>
            <a:r>
              <a:rPr lang="en-US" sz="1400" dirty="0">
                <a:solidFill>
                  <a:srgbClr val="000000"/>
                </a:solidFill>
              </a:rPr>
              <a:t>global command.</a:t>
            </a:r>
          </a:p>
        </p:txBody>
      </p:sp>
      <p:sp>
        <p:nvSpPr>
          <p:cNvPr id="5" name="Content Placeholder 3">
            <a:extLst>
              <a:ext uri="{FF2B5EF4-FFF2-40B4-BE49-F238E27FC236}">
                <a16:creationId xmlns:a16="http://schemas.microsoft.com/office/drawing/2014/main" id="{FC532A87-3944-4C97-A223-9033B81A4236}"/>
              </a:ext>
            </a:extLst>
          </p:cNvPr>
          <p:cNvSpPr txBox="1">
            <a:spLocks/>
          </p:cNvSpPr>
          <p:nvPr/>
        </p:nvSpPr>
        <p:spPr>
          <a:xfrm>
            <a:off x="323528" y="3486845"/>
            <a:ext cx="4874577" cy="2019300"/>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BPDU Guard can be enabled:</a:t>
            </a:r>
          </a:p>
          <a:p>
            <a:pPr marL="285750" indent="-285750" algn="l">
              <a:buFont typeface="Arial" panose="020B0604020202020204" pitchFamily="34" charset="0"/>
              <a:buChar char="•"/>
            </a:pPr>
            <a:r>
              <a:rPr lang="en-CA" sz="1400" b="1" dirty="0">
                <a:solidFill>
                  <a:srgbClr val="000000"/>
                </a:solidFill>
              </a:rPr>
              <a:t>On an interface </a:t>
            </a:r>
            <a:r>
              <a:rPr lang="en-CA" sz="1400" dirty="0">
                <a:solidFill>
                  <a:srgbClr val="000000"/>
                </a:solidFill>
              </a:rPr>
              <a:t>– Use the </a:t>
            </a:r>
            <a:r>
              <a:rPr lang="en-CA" sz="1400" b="1" dirty="0">
                <a:solidFill>
                  <a:srgbClr val="000000"/>
                </a:solidFill>
                <a:latin typeface="Courier New" panose="02070309020205020404" pitchFamily="49" charset="0"/>
                <a:cs typeface="Courier New" panose="02070309020205020404" pitchFamily="49" charset="0"/>
              </a:rPr>
              <a:t>spanning-tree </a:t>
            </a:r>
            <a:r>
              <a:rPr lang="en-CA" sz="1400" b="1" dirty="0" err="1">
                <a:solidFill>
                  <a:srgbClr val="000000"/>
                </a:solidFill>
                <a:latin typeface="Courier New" panose="02070309020205020404" pitchFamily="49" charset="0"/>
                <a:cs typeface="Courier New" panose="02070309020205020404" pitchFamily="49" charset="0"/>
              </a:rPr>
              <a:t>bpduguard</a:t>
            </a:r>
            <a:r>
              <a:rPr lang="en-CA" sz="1400" b="1" dirty="0">
                <a:solidFill>
                  <a:srgbClr val="000000"/>
                </a:solidFill>
                <a:latin typeface="Courier New" panose="02070309020205020404" pitchFamily="49" charset="0"/>
                <a:cs typeface="Courier New" panose="02070309020205020404" pitchFamily="49" charset="0"/>
              </a:rPr>
              <a:t> enable</a:t>
            </a:r>
            <a:r>
              <a:rPr lang="en-CA" sz="1400" b="1" dirty="0">
                <a:solidFill>
                  <a:srgbClr val="000000"/>
                </a:solidFill>
              </a:rPr>
              <a:t> </a:t>
            </a:r>
            <a:r>
              <a:rPr lang="en-CA" sz="1400" dirty="0">
                <a:solidFill>
                  <a:srgbClr val="000000"/>
                </a:solidFill>
              </a:rPr>
              <a:t>interface configuration command. </a:t>
            </a:r>
          </a:p>
          <a:p>
            <a:pPr marL="285750" indent="-285750" algn="l">
              <a:buFont typeface="Arial" panose="020B0604020202020204" pitchFamily="34" charset="0"/>
              <a:buChar char="•"/>
            </a:pPr>
            <a:r>
              <a:rPr lang="en-CA" sz="1400" b="1" dirty="0">
                <a:solidFill>
                  <a:srgbClr val="000000"/>
                </a:solidFill>
              </a:rPr>
              <a:t>Globally</a:t>
            </a:r>
            <a:r>
              <a:rPr lang="en-CA" sz="1400" dirty="0">
                <a:solidFill>
                  <a:srgbClr val="000000"/>
                </a:solidFill>
              </a:rPr>
              <a:t> – Use the </a:t>
            </a:r>
            <a:r>
              <a:rPr lang="en-CA" sz="1400" b="1" dirty="0">
                <a:solidFill>
                  <a:srgbClr val="000000"/>
                </a:solidFill>
                <a:latin typeface="Courier New" panose="02070309020205020404" pitchFamily="49" charset="0"/>
                <a:cs typeface="Courier New" panose="02070309020205020404" pitchFamily="49" charset="0"/>
              </a:rPr>
              <a:t>spanning-tree </a:t>
            </a:r>
            <a:r>
              <a:rPr lang="en-CA" sz="1400" b="1" dirty="0" err="1">
                <a:solidFill>
                  <a:srgbClr val="000000"/>
                </a:solidFill>
                <a:latin typeface="Courier New" panose="02070309020205020404" pitchFamily="49" charset="0"/>
                <a:cs typeface="Courier New" panose="02070309020205020404" pitchFamily="49" charset="0"/>
              </a:rPr>
              <a:t>portfast</a:t>
            </a:r>
            <a:r>
              <a:rPr lang="en-CA" sz="1400" b="1" dirty="0">
                <a:solidFill>
                  <a:srgbClr val="000000"/>
                </a:solidFill>
                <a:latin typeface="Courier New" panose="02070309020205020404" pitchFamily="49" charset="0"/>
                <a:cs typeface="Courier New" panose="02070309020205020404" pitchFamily="49" charset="0"/>
              </a:rPr>
              <a:t> </a:t>
            </a:r>
            <a:r>
              <a:rPr lang="en-CA" sz="1400" b="1" dirty="0" err="1">
                <a:solidFill>
                  <a:srgbClr val="000000"/>
                </a:solidFill>
                <a:latin typeface="Courier New" panose="02070309020205020404" pitchFamily="49" charset="0"/>
                <a:cs typeface="Courier New" panose="02070309020205020404" pitchFamily="49" charset="0"/>
              </a:rPr>
              <a:t>bpduguard</a:t>
            </a:r>
            <a:r>
              <a:rPr lang="en-CA" sz="1400" b="1" dirty="0">
                <a:solidFill>
                  <a:srgbClr val="000000"/>
                </a:solidFill>
                <a:latin typeface="Courier New" panose="02070309020205020404" pitchFamily="49" charset="0"/>
                <a:cs typeface="Courier New" panose="02070309020205020404" pitchFamily="49" charset="0"/>
              </a:rPr>
              <a:t> default</a:t>
            </a:r>
            <a:r>
              <a:rPr lang="en-CA" sz="1400" dirty="0">
                <a:solidFill>
                  <a:srgbClr val="000000"/>
                </a:solidFill>
              </a:rPr>
              <a:t> global configuration command to enable BPDU Guard on all access ports.</a:t>
            </a:r>
          </a:p>
          <a:p>
            <a:pPr marL="285750" indent="-285750" algn="l">
              <a:buFont typeface="Arial" panose="020B0604020202020204" pitchFamily="34" charset="0"/>
              <a:buChar char="•"/>
            </a:pPr>
            <a:endParaRPr lang="en-US" sz="1400" dirty="0">
              <a:solidFill>
                <a:srgbClr val="000000"/>
              </a:solidFill>
            </a:endParaRPr>
          </a:p>
          <a:p>
            <a:pPr marL="342900" indent="-342900" algn="l">
              <a:buFont typeface="Arial" panose="020B0604020202020204" pitchFamily="34" charset="0"/>
              <a:buChar char="•"/>
            </a:pPr>
            <a:endParaRPr lang="en-CA" sz="1400" dirty="0">
              <a:solidFill>
                <a:srgbClr val="000000"/>
              </a:solidFill>
            </a:endParaRPr>
          </a:p>
        </p:txBody>
      </p:sp>
      <p:pic>
        <p:nvPicPr>
          <p:cNvPr id="2" name="Picture 1">
            <a:extLst>
              <a:ext uri="{FF2B5EF4-FFF2-40B4-BE49-F238E27FC236}">
                <a16:creationId xmlns:a16="http://schemas.microsoft.com/office/drawing/2014/main" id="{8E3F4A26-FB15-408B-BECA-EC19798B1FF1}"/>
              </a:ext>
            </a:extLst>
          </p:cNvPr>
          <p:cNvPicPr>
            <a:picLocks noChangeAspect="1"/>
          </p:cNvPicPr>
          <p:nvPr/>
        </p:nvPicPr>
        <p:blipFill>
          <a:blip r:embed="rId3"/>
          <a:stretch>
            <a:fillRect/>
          </a:stretch>
        </p:blipFill>
        <p:spPr>
          <a:xfrm>
            <a:off x="5864631" y="3105151"/>
            <a:ext cx="2794144" cy="2508379"/>
          </a:xfrm>
          <a:prstGeom prst="rect">
            <a:avLst/>
          </a:prstGeom>
        </p:spPr>
      </p:pic>
    </p:spTree>
    <p:extLst>
      <p:ext uri="{BB962C8B-B14F-4D97-AF65-F5344CB8AC3E}">
        <p14:creationId xmlns:p14="http://schemas.microsoft.com/office/powerpoint/2010/main" val="3999047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933816-2FEE-45C4-8428-4217C1D12237}"/>
              </a:ext>
            </a:extLst>
          </p:cNvPr>
          <p:cNvSpPr>
            <a:spLocks noGrp="1"/>
          </p:cNvSpPr>
          <p:nvPr>
            <p:ph type="title"/>
          </p:nvPr>
        </p:nvSpPr>
        <p:spPr>
          <a:xfrm>
            <a:off x="437766" y="455085"/>
            <a:ext cx="8345488" cy="4342067"/>
          </a:xfrm>
        </p:spPr>
        <p:txBody>
          <a:bodyPr>
            <a:normAutofit/>
          </a:bodyPr>
          <a:lstStyle/>
          <a:p>
            <a:r>
              <a:rPr lang="en-GB" sz="7200" dirty="0"/>
              <a:t>Summary </a:t>
            </a:r>
            <a:br>
              <a:rPr lang="en-GB" sz="7200" dirty="0"/>
            </a:br>
            <a:r>
              <a:rPr lang="en-GB" sz="7200" dirty="0"/>
              <a:t>&amp; </a:t>
            </a:r>
            <a:br>
              <a:rPr lang="en-GB" sz="7200" dirty="0"/>
            </a:br>
            <a:r>
              <a:rPr lang="en-GB" sz="7200" dirty="0"/>
              <a:t>Questions</a:t>
            </a:r>
          </a:p>
        </p:txBody>
      </p:sp>
    </p:spTree>
    <p:extLst>
      <p:ext uri="{BB962C8B-B14F-4D97-AF65-F5344CB8AC3E}">
        <p14:creationId xmlns:p14="http://schemas.microsoft.com/office/powerpoint/2010/main" val="3766655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471</TotalTime>
  <Words>4011</Words>
  <Application>Microsoft Office PowerPoint</Application>
  <PresentationFormat>On-screen Show (4:3)</PresentationFormat>
  <Paragraphs>317</Paragraphs>
  <Slides>45</Slides>
  <Notes>36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Myriad Pro</vt:lpstr>
      <vt:lpstr>Arial</vt:lpstr>
      <vt:lpstr>Calibri</vt:lpstr>
      <vt:lpstr>Courier New</vt:lpstr>
      <vt:lpstr>20140311PresentationUWTSDTemplate</vt:lpstr>
      <vt:lpstr>LAN Security</vt:lpstr>
      <vt:lpstr>Endpoint Security</vt:lpstr>
      <vt:lpstr>Network Attacks Today</vt:lpstr>
      <vt:lpstr>Network Security Devices</vt:lpstr>
      <vt:lpstr>Endpoint Protection</vt:lpstr>
      <vt:lpstr>Access Control</vt:lpstr>
      <vt:lpstr>Authentication with a Local Password</vt:lpstr>
      <vt:lpstr>AAA Components</vt:lpstr>
      <vt:lpstr>Authentication</vt:lpstr>
      <vt:lpstr>Authorization</vt:lpstr>
      <vt:lpstr>Accounting</vt:lpstr>
      <vt:lpstr>Access Control 802.1X</vt:lpstr>
      <vt:lpstr>Layer 2 Security Threats</vt:lpstr>
      <vt:lpstr>Switch Attack Categories</vt:lpstr>
      <vt:lpstr>Switch Attack Mitigation Techniques</vt:lpstr>
      <vt:lpstr>Implement Port Security</vt:lpstr>
      <vt:lpstr>Secure Unused Ports</vt:lpstr>
      <vt:lpstr>Mitigate MAC Address Table Attacks</vt:lpstr>
      <vt:lpstr>Enable Port Security</vt:lpstr>
      <vt:lpstr>Enable Port Security (Cont.)</vt:lpstr>
      <vt:lpstr>Enable Port Security (Cont.)</vt:lpstr>
      <vt:lpstr>Limit and Learn MAC Addresses</vt:lpstr>
      <vt:lpstr>Limit and Learn MAC Addresses (Cont.)</vt:lpstr>
      <vt:lpstr>Limit and Learn MAC Addresses (Cont.)</vt:lpstr>
      <vt:lpstr>Port Security Aging</vt:lpstr>
      <vt:lpstr>Port Security Violation Modes</vt:lpstr>
      <vt:lpstr>Port Security Violation Modes (Cont.)</vt:lpstr>
      <vt:lpstr>Ports in error-disabled State</vt:lpstr>
      <vt:lpstr>Ports in error-disabled State (Cont.)</vt:lpstr>
      <vt:lpstr>Verify Port Security</vt:lpstr>
      <vt:lpstr>Mitigate VLAN Attacks</vt:lpstr>
      <vt:lpstr>VLAN Attacks Review</vt:lpstr>
      <vt:lpstr>Steps to Mitigate VLAN Hopping Attacks</vt:lpstr>
      <vt:lpstr>Mitigate DHCP Attacks</vt:lpstr>
      <vt:lpstr>DHCP Attack Review</vt:lpstr>
      <vt:lpstr>DHCP Snooping</vt:lpstr>
      <vt:lpstr>Steps to Implement DHCP Snooping</vt:lpstr>
      <vt:lpstr>DHCP Snooping Configuration Example</vt:lpstr>
      <vt:lpstr>DHCP Snooping Configuration Example (Cont.)</vt:lpstr>
      <vt:lpstr>Mitigate STP Attacks</vt:lpstr>
      <vt:lpstr>PortFast and BPDU Guard</vt:lpstr>
      <vt:lpstr>Configure PortFast</vt:lpstr>
      <vt:lpstr>Configure PortFast (Cont.)</vt:lpstr>
      <vt:lpstr>Configure BPDU Guard</vt:lpstr>
      <vt:lpstr>Summary  &amp;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Kapilan</cp:lastModifiedBy>
  <cp:revision>157</cp:revision>
  <dcterms:created xsi:type="dcterms:W3CDTF">2015-04-14T15:21:28Z</dcterms:created>
  <dcterms:modified xsi:type="dcterms:W3CDTF">2020-11-15T21:28:13Z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