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48" r:id="rId2"/>
  </p:sldMasterIdLst>
  <p:sldIdLst>
    <p:sldId id="257" r:id="rId3"/>
    <p:sldId id="256" r:id="rId4"/>
    <p:sldId id="258" r:id="rId5"/>
    <p:sldId id="260" r:id="rId6"/>
    <p:sldId id="261" r:id="rId7"/>
    <p:sldId id="262" r:id="rId8"/>
    <p:sldId id="263" r:id="rId9"/>
    <p:sldId id="264" r:id="rId10"/>
    <p:sldId id="265" r:id="rId11"/>
    <p:sldId id="266"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D13314-D8CB-4452-8EA9-46A0803B8BE5}" v="72" dt="2025-02-25T18:17:56.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arvey" userId="3e2f3163-db7c-437a-869d-f6260930fa1c" providerId="ADAL" clId="{FED13314-D8CB-4452-8EA9-46A0803B8BE5}"/>
    <pc:docChg chg="undo redo custSel addSld modSld">
      <pc:chgData name="Graham Harvey" userId="3e2f3163-db7c-437a-869d-f6260930fa1c" providerId="ADAL" clId="{FED13314-D8CB-4452-8EA9-46A0803B8BE5}" dt="2025-03-03T12:03:12.338" v="1409" actId="20577"/>
      <pc:docMkLst>
        <pc:docMk/>
      </pc:docMkLst>
      <pc:sldChg chg="modSp mod">
        <pc:chgData name="Graham Harvey" userId="3e2f3163-db7c-437a-869d-f6260930fa1c" providerId="ADAL" clId="{FED13314-D8CB-4452-8EA9-46A0803B8BE5}" dt="2025-03-03T11:59:10.152" v="1376" actId="20577"/>
        <pc:sldMkLst>
          <pc:docMk/>
          <pc:sldMk cId="1331242209" sldId="258"/>
        </pc:sldMkLst>
        <pc:spChg chg="mod">
          <ac:chgData name="Graham Harvey" userId="3e2f3163-db7c-437a-869d-f6260930fa1c" providerId="ADAL" clId="{FED13314-D8CB-4452-8EA9-46A0803B8BE5}" dt="2025-03-03T11:57:09.220" v="1357" actId="20577"/>
          <ac:spMkLst>
            <pc:docMk/>
            <pc:sldMk cId="1331242209" sldId="258"/>
            <ac:spMk id="2" creationId="{41242DE4-735D-DC27-9C12-A0A2DCF21617}"/>
          </ac:spMkLst>
        </pc:spChg>
        <pc:spChg chg="mod">
          <ac:chgData name="Graham Harvey" userId="3e2f3163-db7c-437a-869d-f6260930fa1c" providerId="ADAL" clId="{FED13314-D8CB-4452-8EA9-46A0803B8BE5}" dt="2025-03-03T11:59:10.152" v="1376" actId="20577"/>
          <ac:spMkLst>
            <pc:docMk/>
            <pc:sldMk cId="1331242209" sldId="258"/>
            <ac:spMk id="3" creationId="{5C98F910-5E9B-2F8D-B76C-6A203406EE42}"/>
          </ac:spMkLst>
        </pc:spChg>
        <pc:picChg chg="mod">
          <ac:chgData name="Graham Harvey" userId="3e2f3163-db7c-437a-869d-f6260930fa1c" providerId="ADAL" clId="{FED13314-D8CB-4452-8EA9-46A0803B8BE5}" dt="2025-03-03T10:48:05.996" v="1276" actId="14100"/>
          <ac:picMkLst>
            <pc:docMk/>
            <pc:sldMk cId="1331242209" sldId="258"/>
            <ac:picMk id="5" creationId="{CDCA5384-92CF-FBA1-DEC2-6C89E60186E3}"/>
          </ac:picMkLst>
        </pc:picChg>
      </pc:sldChg>
      <pc:sldChg chg="modSp mod">
        <pc:chgData name="Graham Harvey" userId="3e2f3163-db7c-437a-869d-f6260930fa1c" providerId="ADAL" clId="{FED13314-D8CB-4452-8EA9-46A0803B8BE5}" dt="2025-02-25T17:45:03.608" v="211" actId="27636"/>
        <pc:sldMkLst>
          <pc:docMk/>
          <pc:sldMk cId="4069316190" sldId="259"/>
        </pc:sldMkLst>
        <pc:spChg chg="mod">
          <ac:chgData name="Graham Harvey" userId="3e2f3163-db7c-437a-869d-f6260930fa1c" providerId="ADAL" clId="{FED13314-D8CB-4452-8EA9-46A0803B8BE5}" dt="2025-02-25T17:44:15.833" v="204" actId="1076"/>
          <ac:spMkLst>
            <pc:docMk/>
            <pc:sldMk cId="4069316190" sldId="259"/>
            <ac:spMk id="2" creationId="{6D7BC46F-71BD-87F8-4073-AEDD7AE3F438}"/>
          </ac:spMkLst>
        </pc:spChg>
        <pc:spChg chg="mod">
          <ac:chgData name="Graham Harvey" userId="3e2f3163-db7c-437a-869d-f6260930fa1c" providerId="ADAL" clId="{FED13314-D8CB-4452-8EA9-46A0803B8BE5}" dt="2025-02-25T17:45:03.608" v="211" actId="27636"/>
          <ac:spMkLst>
            <pc:docMk/>
            <pc:sldMk cId="4069316190" sldId="259"/>
            <ac:spMk id="3" creationId="{1A7C426A-8CD4-7BA1-AE5B-FB3BE3369F02}"/>
          </ac:spMkLst>
        </pc:spChg>
      </pc:sldChg>
      <pc:sldChg chg="addSp delSp modSp mod setBg">
        <pc:chgData name="Graham Harvey" userId="3e2f3163-db7c-437a-869d-f6260930fa1c" providerId="ADAL" clId="{FED13314-D8CB-4452-8EA9-46A0803B8BE5}" dt="2025-03-03T12:00:03.650" v="1377" actId="20577"/>
        <pc:sldMkLst>
          <pc:docMk/>
          <pc:sldMk cId="1786216781" sldId="261"/>
        </pc:sldMkLst>
        <pc:spChg chg="mod">
          <ac:chgData name="Graham Harvey" userId="3e2f3163-db7c-437a-869d-f6260930fa1c" providerId="ADAL" clId="{FED13314-D8CB-4452-8EA9-46A0803B8BE5}" dt="2025-03-03T12:00:03.650" v="1377" actId="20577"/>
          <ac:spMkLst>
            <pc:docMk/>
            <pc:sldMk cId="1786216781" sldId="261"/>
            <ac:spMk id="3" creationId="{09E896A5-31E6-8208-B635-96C880F1BD57}"/>
          </ac:spMkLst>
        </pc:spChg>
        <pc:spChg chg="add mod">
          <ac:chgData name="Graham Harvey" userId="3e2f3163-db7c-437a-869d-f6260930fa1c" providerId="ADAL" clId="{FED13314-D8CB-4452-8EA9-46A0803B8BE5}" dt="2025-02-25T17:49:56.313" v="414" actId="207"/>
          <ac:spMkLst>
            <pc:docMk/>
            <pc:sldMk cId="1786216781" sldId="261"/>
            <ac:spMk id="5" creationId="{F4722B6D-897D-E66D-4DF3-B0C32687319E}"/>
          </ac:spMkLst>
        </pc:spChg>
        <pc:spChg chg="add">
          <ac:chgData name="Graham Harvey" userId="3e2f3163-db7c-437a-869d-f6260930fa1c" providerId="ADAL" clId="{FED13314-D8CB-4452-8EA9-46A0803B8BE5}" dt="2025-02-25T16:46:09.040" v="34" actId="26606"/>
          <ac:spMkLst>
            <pc:docMk/>
            <pc:sldMk cId="1786216781" sldId="261"/>
            <ac:spMk id="8" creationId="{5E7AA7E8-8006-4E1F-A566-FCF37EE6F35D}"/>
          </ac:spMkLst>
        </pc:spChg>
        <pc:cxnChg chg="add">
          <ac:chgData name="Graham Harvey" userId="3e2f3163-db7c-437a-869d-f6260930fa1c" providerId="ADAL" clId="{FED13314-D8CB-4452-8EA9-46A0803B8BE5}" dt="2025-02-25T16:46:09.040" v="34" actId="26606"/>
          <ac:cxnSpMkLst>
            <pc:docMk/>
            <pc:sldMk cId="1786216781" sldId="261"/>
            <ac:cxnSpMk id="10" creationId="{56020367-4FD5-4596-8E10-C5F095CD8DBF}"/>
          </ac:cxnSpMkLst>
        </pc:cxnChg>
      </pc:sldChg>
      <pc:sldChg chg="addSp modSp mod setBg">
        <pc:chgData name="Graham Harvey" userId="3e2f3163-db7c-437a-869d-f6260930fa1c" providerId="ADAL" clId="{FED13314-D8CB-4452-8EA9-46A0803B8BE5}" dt="2025-02-25T17:51:00.475" v="422" actId="27636"/>
        <pc:sldMkLst>
          <pc:docMk/>
          <pc:sldMk cId="3545027753" sldId="262"/>
        </pc:sldMkLst>
        <pc:spChg chg="mod">
          <ac:chgData name="Graham Harvey" userId="3e2f3163-db7c-437a-869d-f6260930fa1c" providerId="ADAL" clId="{FED13314-D8CB-4452-8EA9-46A0803B8BE5}" dt="2025-02-25T17:51:00.475" v="422" actId="27636"/>
          <ac:spMkLst>
            <pc:docMk/>
            <pc:sldMk cId="3545027753" sldId="262"/>
            <ac:spMk id="3" creationId="{B01BA62F-5978-71EC-5CA6-DBA28A5C90DA}"/>
          </ac:spMkLst>
        </pc:spChg>
        <pc:spChg chg="add">
          <ac:chgData name="Graham Harvey" userId="3e2f3163-db7c-437a-869d-f6260930fa1c" providerId="ADAL" clId="{FED13314-D8CB-4452-8EA9-46A0803B8BE5}" dt="2025-02-25T17:50:19.264" v="415" actId="26606"/>
          <ac:spMkLst>
            <pc:docMk/>
            <pc:sldMk cId="3545027753" sldId="262"/>
            <ac:spMk id="8" creationId="{1A3C89F8-0D2F-47FF-B903-151248265F47}"/>
          </ac:spMkLst>
        </pc:spChg>
        <pc:spChg chg="add">
          <ac:chgData name="Graham Harvey" userId="3e2f3163-db7c-437a-869d-f6260930fa1c" providerId="ADAL" clId="{FED13314-D8CB-4452-8EA9-46A0803B8BE5}" dt="2025-02-25T17:50:19.264" v="415" actId="26606"/>
          <ac:spMkLst>
            <pc:docMk/>
            <pc:sldMk cId="3545027753" sldId="262"/>
            <ac:spMk id="10" creationId="{C5CB530E-515E-412C-9DF1-5F8FFBD6F383}"/>
          </ac:spMkLst>
        </pc:spChg>
        <pc:spChg chg="add">
          <ac:chgData name="Graham Harvey" userId="3e2f3163-db7c-437a-869d-f6260930fa1c" providerId="ADAL" clId="{FED13314-D8CB-4452-8EA9-46A0803B8BE5}" dt="2025-02-25T17:50:19.264" v="415" actId="26606"/>
          <ac:spMkLst>
            <pc:docMk/>
            <pc:sldMk cId="3545027753" sldId="262"/>
            <ac:spMk id="12" creationId="{712D4376-A578-4FF1-94FC-245E7A6A489F}"/>
          </ac:spMkLst>
        </pc:spChg>
        <pc:spChg chg="add">
          <ac:chgData name="Graham Harvey" userId="3e2f3163-db7c-437a-869d-f6260930fa1c" providerId="ADAL" clId="{FED13314-D8CB-4452-8EA9-46A0803B8BE5}" dt="2025-02-25T17:50:19.264" v="415" actId="26606"/>
          <ac:spMkLst>
            <pc:docMk/>
            <pc:sldMk cId="3545027753" sldId="262"/>
            <ac:spMk id="14" creationId="{AEA7509D-F04F-40CB-A0B3-EEF16499CC9F}"/>
          </ac:spMkLst>
        </pc:spChg>
        <pc:spChg chg="add">
          <ac:chgData name="Graham Harvey" userId="3e2f3163-db7c-437a-869d-f6260930fa1c" providerId="ADAL" clId="{FED13314-D8CB-4452-8EA9-46A0803B8BE5}" dt="2025-02-25T17:50:19.264" v="415" actId="26606"/>
          <ac:spMkLst>
            <pc:docMk/>
            <pc:sldMk cId="3545027753" sldId="262"/>
            <ac:spMk id="18" creationId="{508BEF50-7B1E-49A4-BC19-5F4F1D755E64}"/>
          </ac:spMkLst>
        </pc:spChg>
        <pc:spChg chg="add">
          <ac:chgData name="Graham Harvey" userId="3e2f3163-db7c-437a-869d-f6260930fa1c" providerId="ADAL" clId="{FED13314-D8CB-4452-8EA9-46A0803B8BE5}" dt="2025-02-25T17:50:19.264" v="415" actId="26606"/>
          <ac:spMkLst>
            <pc:docMk/>
            <pc:sldMk cId="3545027753" sldId="262"/>
            <ac:spMk id="20" creationId="{3FBAD350-5664-4811-A208-657FB882D350}"/>
          </ac:spMkLst>
        </pc:spChg>
        <pc:spChg chg="add">
          <ac:chgData name="Graham Harvey" userId="3e2f3163-db7c-437a-869d-f6260930fa1c" providerId="ADAL" clId="{FED13314-D8CB-4452-8EA9-46A0803B8BE5}" dt="2025-02-25T17:50:19.264" v="415" actId="26606"/>
          <ac:spMkLst>
            <pc:docMk/>
            <pc:sldMk cId="3545027753" sldId="262"/>
            <ac:spMk id="22" creationId="{C39ADB8F-D187-49D7-BDCF-C1B6DC727068}"/>
          </ac:spMkLst>
        </pc:spChg>
        <pc:cxnChg chg="add">
          <ac:chgData name="Graham Harvey" userId="3e2f3163-db7c-437a-869d-f6260930fa1c" providerId="ADAL" clId="{FED13314-D8CB-4452-8EA9-46A0803B8BE5}" dt="2025-02-25T17:50:19.264" v="415" actId="26606"/>
          <ac:cxnSpMkLst>
            <pc:docMk/>
            <pc:sldMk cId="3545027753" sldId="262"/>
            <ac:cxnSpMk id="16" creationId="{56020367-4FD5-4596-8E10-C5F095CD8DBF}"/>
          </ac:cxnSpMkLst>
        </pc:cxnChg>
      </pc:sldChg>
      <pc:sldChg chg="addSp delSp modSp mod setBg">
        <pc:chgData name="Graham Harvey" userId="3e2f3163-db7c-437a-869d-f6260930fa1c" providerId="ADAL" clId="{FED13314-D8CB-4452-8EA9-46A0803B8BE5}" dt="2025-03-03T12:02:10.182" v="1393" actId="167"/>
        <pc:sldMkLst>
          <pc:docMk/>
          <pc:sldMk cId="2812636749" sldId="263"/>
        </pc:sldMkLst>
        <pc:spChg chg="add del mod ord">
          <ac:chgData name="Graham Harvey" userId="3e2f3163-db7c-437a-869d-f6260930fa1c" providerId="ADAL" clId="{FED13314-D8CB-4452-8EA9-46A0803B8BE5}" dt="2025-03-03T12:02:10.182" v="1393" actId="167"/>
          <ac:spMkLst>
            <pc:docMk/>
            <pc:sldMk cId="2812636749" sldId="263"/>
            <ac:spMk id="3" creationId="{C3265B7B-6788-B384-4E0B-B3282F797A67}"/>
          </ac:spMkLst>
        </pc:spChg>
        <pc:spChg chg="add del mod">
          <ac:chgData name="Graham Harvey" userId="3e2f3163-db7c-437a-869d-f6260930fa1c" providerId="ADAL" clId="{FED13314-D8CB-4452-8EA9-46A0803B8BE5}" dt="2025-03-03T12:02:06.576" v="1389" actId="478"/>
          <ac:spMkLst>
            <pc:docMk/>
            <pc:sldMk cId="2812636749" sldId="263"/>
            <ac:spMk id="4" creationId="{0EF89993-4318-B34D-1B1D-EAF05418A1DD}"/>
          </ac:spMkLst>
        </pc:spChg>
        <pc:spChg chg="add mod">
          <ac:chgData name="Graham Harvey" userId="3e2f3163-db7c-437a-869d-f6260930fa1c" providerId="ADAL" clId="{FED13314-D8CB-4452-8EA9-46A0803B8BE5}" dt="2025-02-25T17:55:03.459" v="464" actId="20577"/>
          <ac:spMkLst>
            <pc:docMk/>
            <pc:sldMk cId="2812636749" sldId="263"/>
            <ac:spMk id="5" creationId="{262DAC4C-A128-FC03-6F92-1D905A050414}"/>
          </ac:spMkLst>
        </pc:spChg>
        <pc:spChg chg="add mod">
          <ac:chgData name="Graham Harvey" userId="3e2f3163-db7c-437a-869d-f6260930fa1c" providerId="ADAL" clId="{FED13314-D8CB-4452-8EA9-46A0803B8BE5}" dt="2025-03-03T12:01:04.540" v="1381" actId="14100"/>
          <ac:spMkLst>
            <pc:docMk/>
            <pc:sldMk cId="2812636749" sldId="263"/>
            <ac:spMk id="7" creationId="{F7CC5448-F5D6-CD5E-8106-D1ECA8FA94D7}"/>
          </ac:spMkLst>
        </pc:spChg>
        <pc:spChg chg="add">
          <ac:chgData name="Graham Harvey" userId="3e2f3163-db7c-437a-869d-f6260930fa1c" providerId="ADAL" clId="{FED13314-D8CB-4452-8EA9-46A0803B8BE5}" dt="2025-02-25T17:51:11.281" v="423" actId="26606"/>
          <ac:spMkLst>
            <pc:docMk/>
            <pc:sldMk cId="2812636749" sldId="263"/>
            <ac:spMk id="8" creationId="{F4155C20-3F0E-4576-8A0B-C345B62312DA}"/>
          </ac:spMkLst>
        </pc:spChg>
        <pc:spChg chg="add">
          <ac:chgData name="Graham Harvey" userId="3e2f3163-db7c-437a-869d-f6260930fa1c" providerId="ADAL" clId="{FED13314-D8CB-4452-8EA9-46A0803B8BE5}" dt="2025-02-25T17:51:11.281" v="423" actId="26606"/>
          <ac:spMkLst>
            <pc:docMk/>
            <pc:sldMk cId="2812636749" sldId="263"/>
            <ac:spMk id="12" creationId="{0BAEB82B-9A6B-4982-B56B-7529C6EA9A95}"/>
          </ac:spMkLst>
        </pc:spChg>
        <pc:spChg chg="add">
          <ac:chgData name="Graham Harvey" userId="3e2f3163-db7c-437a-869d-f6260930fa1c" providerId="ADAL" clId="{FED13314-D8CB-4452-8EA9-46A0803B8BE5}" dt="2025-02-25T17:51:11.281" v="423" actId="26606"/>
          <ac:spMkLst>
            <pc:docMk/>
            <pc:sldMk cId="2812636749" sldId="263"/>
            <ac:spMk id="14" creationId="{FC71CE45-EECF-4555-AD4B-1B3D0D5D1540}"/>
          </ac:spMkLst>
        </pc:spChg>
        <pc:spChg chg="add">
          <ac:chgData name="Graham Harvey" userId="3e2f3163-db7c-437a-869d-f6260930fa1c" providerId="ADAL" clId="{FED13314-D8CB-4452-8EA9-46A0803B8BE5}" dt="2025-02-25T17:51:11.281" v="423" actId="26606"/>
          <ac:spMkLst>
            <pc:docMk/>
            <pc:sldMk cId="2812636749" sldId="263"/>
            <ac:spMk id="16" creationId="{53AA89D1-0C70-46BB-8E35-5722A4B18A78}"/>
          </ac:spMkLst>
        </pc:spChg>
        <pc:cxnChg chg="add">
          <ac:chgData name="Graham Harvey" userId="3e2f3163-db7c-437a-869d-f6260930fa1c" providerId="ADAL" clId="{FED13314-D8CB-4452-8EA9-46A0803B8BE5}" dt="2025-02-25T17:51:11.281" v="423" actId="26606"/>
          <ac:cxnSpMkLst>
            <pc:docMk/>
            <pc:sldMk cId="2812636749" sldId="263"/>
            <ac:cxnSpMk id="10" creationId="{56020367-4FD5-4596-8E10-C5F095CD8DBF}"/>
          </ac:cxnSpMkLst>
        </pc:cxnChg>
      </pc:sldChg>
      <pc:sldChg chg="modSp mod">
        <pc:chgData name="Graham Harvey" userId="3e2f3163-db7c-437a-869d-f6260930fa1c" providerId="ADAL" clId="{FED13314-D8CB-4452-8EA9-46A0803B8BE5}" dt="2025-03-03T12:02:28.478" v="1395" actId="20577"/>
        <pc:sldMkLst>
          <pc:docMk/>
          <pc:sldMk cId="3455120754" sldId="264"/>
        </pc:sldMkLst>
        <pc:spChg chg="mod">
          <ac:chgData name="Graham Harvey" userId="3e2f3163-db7c-437a-869d-f6260930fa1c" providerId="ADAL" clId="{FED13314-D8CB-4452-8EA9-46A0803B8BE5}" dt="2025-02-25T17:46:54.183" v="232" actId="1076"/>
          <ac:spMkLst>
            <pc:docMk/>
            <pc:sldMk cId="3455120754" sldId="264"/>
            <ac:spMk id="2" creationId="{63CF88DE-D460-3D98-5271-B118F4392C6E}"/>
          </ac:spMkLst>
        </pc:spChg>
        <pc:spChg chg="mod">
          <ac:chgData name="Graham Harvey" userId="3e2f3163-db7c-437a-869d-f6260930fa1c" providerId="ADAL" clId="{FED13314-D8CB-4452-8EA9-46A0803B8BE5}" dt="2025-03-03T12:02:28.478" v="1395" actId="20577"/>
          <ac:spMkLst>
            <pc:docMk/>
            <pc:sldMk cId="3455120754" sldId="264"/>
            <ac:spMk id="3" creationId="{2947AE3D-150F-C497-ED00-92F6DF34AD73}"/>
          </ac:spMkLst>
        </pc:spChg>
      </pc:sldChg>
      <pc:sldChg chg="addSp delSp modSp new mod setBg addAnim">
        <pc:chgData name="Graham Harvey" userId="3e2f3163-db7c-437a-869d-f6260930fa1c" providerId="ADAL" clId="{FED13314-D8CB-4452-8EA9-46A0803B8BE5}" dt="2025-02-25T18:18:14.364" v="858" actId="14100"/>
        <pc:sldMkLst>
          <pc:docMk/>
          <pc:sldMk cId="338101610" sldId="265"/>
        </pc:sldMkLst>
        <pc:spChg chg="mod">
          <ac:chgData name="Graham Harvey" userId="3e2f3163-db7c-437a-869d-f6260930fa1c" providerId="ADAL" clId="{FED13314-D8CB-4452-8EA9-46A0803B8BE5}" dt="2025-02-25T18:18:14.364" v="858" actId="14100"/>
          <ac:spMkLst>
            <pc:docMk/>
            <pc:sldMk cId="338101610" sldId="265"/>
            <ac:spMk id="2" creationId="{DE1A43D9-5179-3D85-3038-38F3AFAB4B61}"/>
          </ac:spMkLst>
        </pc:spChg>
        <pc:spChg chg="mod">
          <ac:chgData name="Graham Harvey" userId="3e2f3163-db7c-437a-869d-f6260930fa1c" providerId="ADAL" clId="{FED13314-D8CB-4452-8EA9-46A0803B8BE5}" dt="2025-02-25T18:18:03.169" v="856" actId="1076"/>
          <ac:spMkLst>
            <pc:docMk/>
            <pc:sldMk cId="338101610" sldId="265"/>
            <ac:spMk id="3" creationId="{3E18FEB9-4D5E-B86B-2F8A-5C7174A9D10B}"/>
          </ac:spMkLst>
        </pc:spChg>
        <pc:spChg chg="add">
          <ac:chgData name="Graham Harvey" userId="3e2f3163-db7c-437a-869d-f6260930fa1c" providerId="ADAL" clId="{FED13314-D8CB-4452-8EA9-46A0803B8BE5}" dt="2025-02-25T17:53:46.709" v="441" actId="26606"/>
          <ac:spMkLst>
            <pc:docMk/>
            <pc:sldMk cId="338101610" sldId="265"/>
            <ac:spMk id="26" creationId="{362D44EE-C852-4460-B8B5-C4F2BC20510C}"/>
          </ac:spMkLst>
        </pc:spChg>
        <pc:spChg chg="add">
          <ac:chgData name="Graham Harvey" userId="3e2f3163-db7c-437a-869d-f6260930fa1c" providerId="ADAL" clId="{FED13314-D8CB-4452-8EA9-46A0803B8BE5}" dt="2025-02-25T17:53:46.709" v="441" actId="26606"/>
          <ac:spMkLst>
            <pc:docMk/>
            <pc:sldMk cId="338101610" sldId="265"/>
            <ac:spMk id="28" creationId="{658970D8-8D1D-4B5C-894B-E871CC86543D}"/>
          </ac:spMkLst>
        </pc:spChg>
        <pc:spChg chg="add">
          <ac:chgData name="Graham Harvey" userId="3e2f3163-db7c-437a-869d-f6260930fa1c" providerId="ADAL" clId="{FED13314-D8CB-4452-8EA9-46A0803B8BE5}" dt="2025-02-25T17:53:46.709" v="441" actId="26606"/>
          <ac:spMkLst>
            <pc:docMk/>
            <pc:sldMk cId="338101610" sldId="265"/>
            <ac:spMk id="30" creationId="{F227E5B6-9132-43CA-B503-37A18562ADF2}"/>
          </ac:spMkLst>
        </pc:spChg>
        <pc:picChg chg="add">
          <ac:chgData name="Graham Harvey" userId="3e2f3163-db7c-437a-869d-f6260930fa1c" providerId="ADAL" clId="{FED13314-D8CB-4452-8EA9-46A0803B8BE5}" dt="2025-02-25T17:53:43.836" v="440"/>
          <ac:picMkLst>
            <pc:docMk/>
            <pc:sldMk cId="338101610" sldId="265"/>
            <ac:picMk id="5" creationId="{DAFD5679-15F4-9DA1-DB7F-76F8009835DC}"/>
          </ac:picMkLst>
        </pc:picChg>
      </pc:sldChg>
      <pc:sldChg chg="delSp modSp new mod">
        <pc:chgData name="Graham Harvey" userId="3e2f3163-db7c-437a-869d-f6260930fa1c" providerId="ADAL" clId="{FED13314-D8CB-4452-8EA9-46A0803B8BE5}" dt="2025-03-03T12:03:12.338" v="1409" actId="20577"/>
        <pc:sldMkLst>
          <pc:docMk/>
          <pc:sldMk cId="3495084484" sldId="266"/>
        </pc:sldMkLst>
        <pc:spChg chg="mod">
          <ac:chgData name="Graham Harvey" userId="3e2f3163-db7c-437a-869d-f6260930fa1c" providerId="ADAL" clId="{FED13314-D8CB-4452-8EA9-46A0803B8BE5}" dt="2025-03-03T12:03:12.338" v="1409" actId="20577"/>
          <ac:spMkLst>
            <pc:docMk/>
            <pc:sldMk cId="3495084484" sldId="266"/>
            <ac:spMk id="3" creationId="{C700D928-DDF2-3184-2EE3-9736F87D9A4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3/3/2025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6789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3/3/2025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98828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3/3/2025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05932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3/3/2025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43727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3/3/2025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145315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3/3/2025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88637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3/3/2025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156662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3/3/2025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19865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3/3/2025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082950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3/3/2025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777296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3/3/2025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75811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53F6-2510-BB4C-283A-7E9063D4F3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C0AEF9-9717-5B49-0D38-E53D9215FA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EE27A2-88A7-AE16-2195-0FFC8264972F}"/>
              </a:ext>
            </a:extLst>
          </p:cNvPr>
          <p:cNvSpPr>
            <a:spLocks noGrp="1"/>
          </p:cNvSpPr>
          <p:nvPr>
            <p:ph type="dt" sz="half" idx="10"/>
          </p:nvPr>
        </p:nvSpPr>
        <p:spPr/>
        <p:txBody>
          <a:bodyPr/>
          <a:lstStyle/>
          <a:p>
            <a:fld id="{A8611A0E-E825-47DF-9D82-9C4F9A9FC270}" type="datetimeFigureOut">
              <a:rPr lang="en-GB" smtClean="0"/>
              <a:t>03/03/2025</a:t>
            </a:fld>
            <a:endParaRPr lang="en-GB"/>
          </a:p>
        </p:txBody>
      </p:sp>
      <p:sp>
        <p:nvSpPr>
          <p:cNvPr id="5" name="Footer Placeholder 4">
            <a:extLst>
              <a:ext uri="{FF2B5EF4-FFF2-40B4-BE49-F238E27FC236}">
                <a16:creationId xmlns:a16="http://schemas.microsoft.com/office/drawing/2014/main" id="{9B04EDDF-E238-3374-1725-953F73B37C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8D6967-C361-D687-2D02-2F35A4591BEF}"/>
              </a:ext>
            </a:extLst>
          </p:cNvPr>
          <p:cNvSpPr>
            <a:spLocks noGrp="1"/>
          </p:cNvSpPr>
          <p:nvPr>
            <p:ph type="sldNum" sz="quarter" idx="12"/>
          </p:nvPr>
        </p:nvSpPr>
        <p:spPr/>
        <p:txBody>
          <a:bodyPr/>
          <a:lstStyle/>
          <a:p>
            <a:fld id="{72C1AA93-D4BD-46B1-A62D-424C484CC98D}" type="slidenum">
              <a:rPr lang="en-GB" smtClean="0"/>
              <a:t>‹#›</a:t>
            </a:fld>
            <a:endParaRPr lang="en-GB"/>
          </a:p>
        </p:txBody>
      </p:sp>
    </p:spTree>
    <p:extLst>
      <p:ext uri="{BB962C8B-B14F-4D97-AF65-F5344CB8AC3E}">
        <p14:creationId xmlns:p14="http://schemas.microsoft.com/office/powerpoint/2010/main" val="3035301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3/3/2025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998117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75E0E5-E32D-C058-8A65-F676542D2F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BF6F57-CE10-F69F-4DCA-2A43D22A6F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3DFD2-6D8C-0495-2089-E190154134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8611A0E-E825-47DF-9D82-9C4F9A9FC270}" type="datetimeFigureOut">
              <a:rPr lang="en-GB" smtClean="0"/>
              <a:t>03/03/2025</a:t>
            </a:fld>
            <a:endParaRPr lang="en-GB"/>
          </a:p>
        </p:txBody>
      </p:sp>
      <p:sp>
        <p:nvSpPr>
          <p:cNvPr id="5" name="Footer Placeholder 4">
            <a:extLst>
              <a:ext uri="{FF2B5EF4-FFF2-40B4-BE49-F238E27FC236}">
                <a16:creationId xmlns:a16="http://schemas.microsoft.com/office/drawing/2014/main" id="{E723ADC4-2F2B-BCB5-725E-1A75F2F608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9D91B9-C969-DFAA-B6C4-90C5B3BAC4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C1AA93-D4BD-46B1-A62D-424C484CC98D}" type="slidenum">
              <a:rPr lang="en-GB" smtClean="0"/>
              <a:t>‹#›</a:t>
            </a:fld>
            <a:endParaRPr lang="en-GB"/>
          </a:p>
        </p:txBody>
      </p:sp>
    </p:spTree>
    <p:extLst>
      <p:ext uri="{BB962C8B-B14F-4D97-AF65-F5344CB8AC3E}">
        <p14:creationId xmlns:p14="http://schemas.microsoft.com/office/powerpoint/2010/main" val="301855012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hyperlink" Target="https://link.springer.com/article/10.1007/s41297-019-00063-7#ref-CR9" TargetMode="Externa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hyperlink" Target="https://www.researchgate.net/publication/358274314_Assemblage_Theory"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ssorted items on a floor">
            <a:extLst>
              <a:ext uri="{FF2B5EF4-FFF2-40B4-BE49-F238E27FC236}">
                <a16:creationId xmlns:a16="http://schemas.microsoft.com/office/drawing/2014/main" id="{2D25F27B-8B69-7883-3567-45C4CC55EEA2}"/>
              </a:ext>
            </a:extLst>
          </p:cNvPr>
          <p:cNvPicPr>
            <a:picLocks noChangeAspect="1"/>
          </p:cNvPicPr>
          <p:nvPr/>
        </p:nvPicPr>
        <p:blipFill>
          <a:blip r:embed="rId2">
            <a:alphaModFix/>
          </a:blip>
          <a:srcRect t="4768" b="10963"/>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3CE35-4E60-E06D-A859-C317B843D530}"/>
              </a:ext>
            </a:extLst>
          </p:cNvPr>
          <p:cNvSpPr>
            <a:spLocks noGrp="1"/>
          </p:cNvSpPr>
          <p:nvPr>
            <p:ph type="ctrTitle"/>
          </p:nvPr>
        </p:nvSpPr>
        <p:spPr>
          <a:xfrm>
            <a:off x="762000" y="1137434"/>
            <a:ext cx="7800660" cy="1520987"/>
          </a:xfrm>
        </p:spPr>
        <p:txBody>
          <a:bodyPr anchor="t">
            <a:normAutofit fontScale="90000"/>
          </a:bodyPr>
          <a:lstStyle/>
          <a:p>
            <a:pPr algn="l"/>
            <a:r>
              <a:rPr lang="en-GB" sz="6700" b="1" dirty="0">
                <a:solidFill>
                  <a:srgbClr val="FFFFFF"/>
                </a:solidFill>
                <a:latin typeface="Arial" panose="020B0604020202020204" pitchFamily="34" charset="0"/>
                <a:ea typeface="Times New Roman" panose="02020603050405020304" pitchFamily="18" charset="0"/>
              </a:rPr>
              <a:t>Adventure, Technology and Ecology in Outdoor Education</a:t>
            </a:r>
            <a:endParaRPr lang="en-GB" sz="6700" dirty="0">
              <a:solidFill>
                <a:srgbClr val="FFFFFF"/>
              </a:solidFill>
            </a:endParaRP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44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 robot with human face">
            <a:extLst>
              <a:ext uri="{FF2B5EF4-FFF2-40B4-BE49-F238E27FC236}">
                <a16:creationId xmlns:a16="http://schemas.microsoft.com/office/drawing/2014/main" id="{66686273-DB69-A0A4-8934-8CC22D0A2DD0}"/>
              </a:ext>
            </a:extLst>
          </p:cNvPr>
          <p:cNvPicPr>
            <a:picLocks noChangeAspect="1"/>
          </p:cNvPicPr>
          <p:nvPr/>
        </p:nvPicPr>
        <p:blipFill>
          <a:blip r:embed="rId2"/>
          <a:srcRect t="6087" b="964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6894B80-A1CF-7FBD-C410-990705906A8C}"/>
              </a:ext>
            </a:extLst>
          </p:cNvPr>
          <p:cNvSpPr>
            <a:spLocks noGrp="1"/>
          </p:cNvSpPr>
          <p:nvPr>
            <p:ph type="ctrTitle"/>
          </p:nvPr>
        </p:nvSpPr>
        <p:spPr>
          <a:xfrm>
            <a:off x="342900" y="4067175"/>
            <a:ext cx="8173570" cy="2624525"/>
          </a:xfrm>
          <a:ln>
            <a:noFill/>
          </a:ln>
        </p:spPr>
        <p:txBody>
          <a:bodyPr anchor="ctr">
            <a:normAutofit/>
          </a:bodyPr>
          <a:lstStyle/>
          <a:p>
            <a:r>
              <a:rPr lang="en-GB" sz="9600" dirty="0">
                <a:effectLst>
                  <a:outerShdw blurRad="38100" dist="38100" dir="2700000" algn="tl">
                    <a:srgbClr val="000000">
                      <a:alpha val="43137"/>
                    </a:srgbClr>
                  </a:outerShdw>
                </a:effectLst>
              </a:rPr>
              <a:t>Assemblages</a:t>
            </a:r>
          </a:p>
        </p:txBody>
      </p:sp>
    </p:spTree>
    <p:extLst>
      <p:ext uri="{BB962C8B-B14F-4D97-AF65-F5344CB8AC3E}">
        <p14:creationId xmlns:p14="http://schemas.microsoft.com/office/powerpoint/2010/main" val="5439818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42DE4-735D-DC27-9C12-A0A2DCF21617}"/>
              </a:ext>
            </a:extLst>
          </p:cNvPr>
          <p:cNvSpPr>
            <a:spLocks noGrp="1"/>
          </p:cNvSpPr>
          <p:nvPr>
            <p:ph type="ctrTitle"/>
          </p:nvPr>
        </p:nvSpPr>
        <p:spPr>
          <a:xfrm>
            <a:off x="3850094" y="839992"/>
            <a:ext cx="7754077" cy="938212"/>
          </a:xfrm>
        </p:spPr>
        <p:txBody>
          <a:bodyPr vert="horz" lIns="91440" tIns="45720" rIns="91440" bIns="45720" rtlCol="0" anchor="b">
            <a:normAutofit fontScale="90000"/>
          </a:bodyPr>
          <a:lstStyle/>
          <a:p>
            <a:r>
              <a:rPr lang="en-US" sz="4000" dirty="0"/>
              <a:t>Assemblage Theory </a:t>
            </a:r>
            <a:br>
              <a:rPr lang="en-US" sz="4000" dirty="0"/>
            </a:br>
            <a:r>
              <a:rPr lang="en-US" sz="4000" dirty="0"/>
              <a:t>(</a:t>
            </a:r>
            <a:r>
              <a:rPr lang="en-US" sz="2700" b="0" i="0" dirty="0">
                <a:effectLst/>
                <a:latin typeface="+mj-lt"/>
              </a:rPr>
              <a:t>Deleuze and Guattar</a:t>
            </a:r>
            <a:r>
              <a:rPr lang="en-US" sz="2700" dirty="0"/>
              <a:t>,</a:t>
            </a:r>
            <a:r>
              <a:rPr lang="en-US" sz="2700" b="0" i="0" dirty="0">
                <a:effectLst/>
                <a:latin typeface="+mj-lt"/>
              </a:rPr>
              <a:t>1977)</a:t>
            </a:r>
            <a:br>
              <a:rPr lang="en-US" sz="2700" b="0" i="0" dirty="0">
                <a:effectLst/>
                <a:latin typeface="+mj-lt"/>
              </a:rPr>
            </a:br>
            <a:endParaRPr lang="en-US" sz="4000" dirty="0"/>
          </a:p>
        </p:txBody>
      </p:sp>
      <p:pic>
        <p:nvPicPr>
          <p:cNvPr id="5" name="Picture 4" descr="Close-up of purple cells">
            <a:extLst>
              <a:ext uri="{FF2B5EF4-FFF2-40B4-BE49-F238E27FC236}">
                <a16:creationId xmlns:a16="http://schemas.microsoft.com/office/drawing/2014/main" id="{CDCA5384-92CF-FBA1-DEC2-6C89E60186E3}"/>
              </a:ext>
            </a:extLst>
          </p:cNvPr>
          <p:cNvPicPr>
            <a:picLocks noChangeAspect="1"/>
          </p:cNvPicPr>
          <p:nvPr/>
        </p:nvPicPr>
        <p:blipFill>
          <a:blip r:embed="rId2"/>
          <a:srcRect l="28565" r="25541"/>
          <a:stretch/>
        </p:blipFill>
        <p:spPr>
          <a:xfrm>
            <a:off x="1" y="10"/>
            <a:ext cx="3277353" cy="6857990"/>
          </a:xfrm>
          <a:prstGeom prst="rect">
            <a:avLst/>
          </a:prstGeom>
          <a:effectLst/>
        </p:spPr>
      </p:pic>
      <p:sp>
        <p:nvSpPr>
          <p:cNvPr id="3" name="Subtitle 2">
            <a:extLst>
              <a:ext uri="{FF2B5EF4-FFF2-40B4-BE49-F238E27FC236}">
                <a16:creationId xmlns:a16="http://schemas.microsoft.com/office/drawing/2014/main" id="{5C98F910-5E9B-2F8D-B76C-6A203406EE42}"/>
              </a:ext>
            </a:extLst>
          </p:cNvPr>
          <p:cNvSpPr>
            <a:spLocks noGrp="1"/>
          </p:cNvSpPr>
          <p:nvPr>
            <p:ph type="subTitle" idx="1"/>
          </p:nvPr>
        </p:nvSpPr>
        <p:spPr>
          <a:xfrm>
            <a:off x="3277354" y="1285593"/>
            <a:ext cx="8899557" cy="5751496"/>
          </a:xfrm>
        </p:spPr>
        <p:txBody>
          <a:bodyPr vert="horz" lIns="91440" tIns="45720" rIns="91440" bIns="45720" rtlCol="0">
            <a:normAutofit/>
          </a:bodyPr>
          <a:lstStyle/>
          <a:p>
            <a:pPr indent="-228600" algn="l">
              <a:buFont typeface="Arial" panose="020B0604020202020204" pitchFamily="34" charset="0"/>
              <a:buChar char="•"/>
            </a:pPr>
            <a:r>
              <a:rPr lang="en-US" sz="1800" i="1" dirty="0">
                <a:latin typeface="+mj-lt"/>
              </a:rPr>
              <a:t>Assemblage</a:t>
            </a:r>
            <a:r>
              <a:rPr lang="en-US" sz="1800" dirty="0">
                <a:latin typeface="+mj-lt"/>
              </a:rPr>
              <a:t>: the matching or fitting together of components  </a:t>
            </a:r>
            <a:r>
              <a:rPr lang="en-US" sz="1800" b="1" u="sng" dirty="0">
                <a:latin typeface="+mj-lt"/>
              </a:rPr>
              <a:t>and</a:t>
            </a:r>
            <a:r>
              <a:rPr lang="en-US" sz="1800" dirty="0">
                <a:latin typeface="+mj-lt"/>
              </a:rPr>
              <a:t> the results of such an action </a:t>
            </a:r>
          </a:p>
          <a:p>
            <a:pPr indent="-228600" algn="l">
              <a:buFont typeface="Arial" panose="020B0604020202020204" pitchFamily="34" charset="0"/>
              <a:buChar char="•"/>
            </a:pPr>
            <a:r>
              <a:rPr lang="en-US" sz="1800" dirty="0">
                <a:latin typeface="+mj-lt"/>
              </a:rPr>
              <a:t>Its both the </a:t>
            </a:r>
            <a:r>
              <a:rPr lang="en-US" sz="1800" b="1" dirty="0">
                <a:latin typeface="+mj-lt"/>
              </a:rPr>
              <a:t>process</a:t>
            </a:r>
            <a:r>
              <a:rPr lang="en-US" sz="1800" dirty="0">
                <a:latin typeface="+mj-lt"/>
              </a:rPr>
              <a:t> and the </a:t>
            </a:r>
            <a:r>
              <a:rPr lang="en-US" sz="1800" b="1" dirty="0">
                <a:latin typeface="+mj-lt"/>
              </a:rPr>
              <a:t>product</a:t>
            </a:r>
          </a:p>
          <a:p>
            <a:pPr indent="-228600" algn="l">
              <a:buFont typeface="Arial" panose="020B0604020202020204" pitchFamily="34" charset="0"/>
              <a:buChar char="•"/>
            </a:pPr>
            <a:r>
              <a:rPr lang="en-US" sz="1800" b="0" i="0" dirty="0">
                <a:effectLst/>
                <a:latin typeface="+mj-lt"/>
              </a:rPr>
              <a:t>The components fitted together are not uniform in nature nor in origin</a:t>
            </a:r>
            <a:r>
              <a:rPr lang="en-US" sz="1800" dirty="0">
                <a:latin typeface="+mj-lt"/>
              </a:rPr>
              <a:t>; </a:t>
            </a:r>
            <a:r>
              <a:rPr lang="en-US" sz="1800" b="1" i="0" dirty="0">
                <a:effectLst/>
                <a:latin typeface="+mj-lt"/>
              </a:rPr>
              <a:t>the assemblage actively links these parts together by establishing relations between them</a:t>
            </a:r>
            <a:endParaRPr lang="en-US" sz="1800" b="0" i="0" dirty="0">
              <a:effectLst/>
              <a:latin typeface="+mj-lt"/>
            </a:endParaRPr>
          </a:p>
          <a:p>
            <a:pPr indent="-228600" algn="l">
              <a:buFont typeface="Arial" panose="020B0604020202020204" pitchFamily="34" charset="0"/>
              <a:buChar char="•"/>
            </a:pPr>
            <a:r>
              <a:rPr lang="en-GB" sz="1800" b="0" i="0" dirty="0">
                <a:effectLst/>
                <a:latin typeface="+mj-lt"/>
              </a:rPr>
              <a:t>Assemblage theory is a </a:t>
            </a:r>
            <a:r>
              <a:rPr lang="en-GB" sz="1800" b="1" i="0" dirty="0">
                <a:effectLst/>
                <a:latin typeface="+mj-lt"/>
              </a:rPr>
              <a:t>philosophical approach for studying the ontological diversity of agency</a:t>
            </a:r>
            <a:r>
              <a:rPr lang="en-GB" sz="1800" dirty="0">
                <a:latin typeface="+mj-lt"/>
              </a:rPr>
              <a:t>: </a:t>
            </a:r>
            <a:r>
              <a:rPr lang="en-GB" sz="1800" b="0" i="0" dirty="0">
                <a:effectLst/>
                <a:latin typeface="+mj-lt"/>
              </a:rPr>
              <a:t>how different parts of the social and cultural world can act and interact in complex ways</a:t>
            </a:r>
          </a:p>
          <a:p>
            <a:pPr indent="-228600" algn="l">
              <a:buFont typeface="Arial" panose="020B0604020202020204" pitchFamily="34" charset="0"/>
              <a:buChar char="•"/>
            </a:pPr>
            <a:r>
              <a:rPr lang="en-GB" sz="1800" b="0" i="0" dirty="0">
                <a:effectLst/>
                <a:latin typeface="+mj-lt"/>
              </a:rPr>
              <a:t>Assemblage theory </a:t>
            </a:r>
            <a:r>
              <a:rPr lang="en-GB" sz="1800" b="1" i="0" dirty="0">
                <a:effectLst/>
                <a:latin typeface="+mj-lt"/>
              </a:rPr>
              <a:t>challenges the concept of organic and seamless entities</a:t>
            </a:r>
            <a:r>
              <a:rPr lang="en-GB" sz="1800" dirty="0">
                <a:latin typeface="+mj-lt"/>
              </a:rPr>
              <a:t> </a:t>
            </a:r>
            <a:r>
              <a:rPr lang="en-GB" sz="1800" b="0" i="0" dirty="0">
                <a:effectLst/>
                <a:latin typeface="+mj-lt"/>
              </a:rPr>
              <a:t>and instead argues that wholes are constructed by the coming together of separate and individual parts.</a:t>
            </a:r>
          </a:p>
          <a:p>
            <a:pPr indent="-228600" algn="l">
              <a:buFont typeface="Arial" panose="020B0604020202020204" pitchFamily="34" charset="0"/>
              <a:buChar char="•"/>
            </a:pPr>
            <a:r>
              <a:rPr lang="en-GB" sz="1800" b="0" i="0" dirty="0">
                <a:solidFill>
                  <a:srgbClr val="333333"/>
                </a:solidFill>
                <a:effectLst/>
                <a:latin typeface="+mj-lt"/>
              </a:rPr>
              <a:t>It moves away from the presuppositions </a:t>
            </a:r>
            <a:r>
              <a:rPr lang="en-GB" sz="1800" dirty="0">
                <a:solidFill>
                  <a:srgbClr val="333333"/>
                </a:solidFill>
                <a:latin typeface="+mj-lt"/>
              </a:rPr>
              <a:t>that </a:t>
            </a:r>
            <a:r>
              <a:rPr lang="en-GB" sz="1800" b="0" i="0" dirty="0">
                <a:solidFill>
                  <a:srgbClr val="333333"/>
                </a:solidFill>
                <a:effectLst/>
                <a:latin typeface="+mj-lt"/>
              </a:rPr>
              <a:t>the social world consists of a range of discrete social objects or things </a:t>
            </a:r>
          </a:p>
          <a:p>
            <a:pPr indent="-228600" algn="l">
              <a:buFont typeface="Arial" panose="020B0604020202020204" pitchFamily="34" charset="0"/>
              <a:buChar char="•"/>
            </a:pPr>
            <a:r>
              <a:rPr lang="en-GB" sz="1800" b="0" i="0" dirty="0">
                <a:solidFill>
                  <a:srgbClr val="333333"/>
                </a:solidFill>
                <a:effectLst/>
                <a:latin typeface="+mj-lt"/>
              </a:rPr>
              <a:t>Assemblage theory considers the social world in terms of  a mosaic, patchwork, heterogeneity, fluidity, transitory configuration 	</a:t>
            </a:r>
          </a:p>
          <a:p>
            <a:pPr indent="-228600" algn="l">
              <a:buFont typeface="Arial" panose="020B0604020202020204" pitchFamily="34" charset="0"/>
              <a:buChar char="•"/>
            </a:pPr>
            <a:r>
              <a:rPr lang="en-GB" sz="1800" b="0" i="0" dirty="0">
                <a:solidFill>
                  <a:srgbClr val="333333"/>
                </a:solidFill>
                <a:effectLst/>
                <a:latin typeface="+mj-lt"/>
              </a:rPr>
              <a:t>Used in many fields, including sociology</a:t>
            </a:r>
            <a:r>
              <a:rPr lang="en-GB" sz="1800" dirty="0">
                <a:solidFill>
                  <a:srgbClr val="333333"/>
                </a:solidFill>
                <a:latin typeface="+mj-lt"/>
              </a:rPr>
              <a:t> </a:t>
            </a:r>
            <a:r>
              <a:rPr lang="en-GB" sz="1800" b="0" i="0" dirty="0">
                <a:solidFill>
                  <a:srgbClr val="333333"/>
                </a:solidFill>
                <a:effectLst/>
                <a:latin typeface="+mj-lt"/>
              </a:rPr>
              <a:t>and environmental studies to understand complex phenomena such as social networks</a:t>
            </a:r>
            <a:r>
              <a:rPr lang="en-GB" sz="1800" dirty="0">
                <a:solidFill>
                  <a:srgbClr val="333333"/>
                </a:solidFill>
                <a:latin typeface="+mj-lt"/>
              </a:rPr>
              <a:t> </a:t>
            </a:r>
            <a:r>
              <a:rPr lang="en-GB" sz="1800" b="0" i="0" dirty="0">
                <a:solidFill>
                  <a:srgbClr val="333333"/>
                </a:solidFill>
                <a:effectLst/>
                <a:latin typeface="+mj-lt"/>
              </a:rPr>
              <a:t>and human-environment interactions</a:t>
            </a:r>
          </a:p>
          <a:p>
            <a:pPr indent="-228600" algn="l">
              <a:buFont typeface="Arial" panose="020B0604020202020204" pitchFamily="34" charset="0"/>
              <a:buChar char="•"/>
            </a:pPr>
            <a:r>
              <a:rPr lang="en-US" sz="1800" b="0" i="0" dirty="0">
                <a:effectLst/>
                <a:latin typeface="+mj-lt"/>
              </a:rPr>
              <a:t>Deleuze and </a:t>
            </a:r>
            <a:r>
              <a:rPr lang="en-US" sz="1800" b="0" i="0" dirty="0" err="1">
                <a:effectLst/>
                <a:latin typeface="+mj-lt"/>
              </a:rPr>
              <a:t>Guattar</a:t>
            </a:r>
            <a:r>
              <a:rPr lang="en-US" sz="1800" b="0" i="0" dirty="0">
                <a:effectLst/>
                <a:latin typeface="+mj-lt"/>
              </a:rPr>
              <a:t> (1977) offer several definitions of the term</a:t>
            </a:r>
          </a:p>
          <a:p>
            <a:pPr indent="-228600" algn="l">
              <a:buFont typeface="Arial" panose="020B0604020202020204" pitchFamily="34" charset="0"/>
              <a:buChar char="•"/>
            </a:pPr>
            <a:endParaRPr lang="en-GB" sz="1800" b="0" i="0" dirty="0">
              <a:solidFill>
                <a:srgbClr val="333333"/>
              </a:solidFill>
              <a:effectLst/>
              <a:latin typeface="+mj-lt"/>
            </a:endParaRPr>
          </a:p>
          <a:p>
            <a:pPr algn="l"/>
            <a:endParaRPr lang="en-US" sz="2000" dirty="0"/>
          </a:p>
        </p:txBody>
      </p:sp>
    </p:spTree>
    <p:extLst>
      <p:ext uri="{BB962C8B-B14F-4D97-AF65-F5344CB8AC3E}">
        <p14:creationId xmlns:p14="http://schemas.microsoft.com/office/powerpoint/2010/main" val="1331242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Subtitle 2">
            <a:extLst>
              <a:ext uri="{FF2B5EF4-FFF2-40B4-BE49-F238E27FC236}">
                <a16:creationId xmlns:a16="http://schemas.microsoft.com/office/drawing/2014/main" id="{395D4E05-378D-8F48-070C-38F94BF94166}"/>
              </a:ext>
            </a:extLst>
          </p:cNvPr>
          <p:cNvSpPr>
            <a:spLocks noGrp="1"/>
          </p:cNvSpPr>
          <p:nvPr>
            <p:ph type="subTitle" idx="1"/>
          </p:nvPr>
        </p:nvSpPr>
        <p:spPr>
          <a:xfrm>
            <a:off x="977490" y="980141"/>
            <a:ext cx="10580848" cy="5181486"/>
          </a:xfrm>
        </p:spPr>
        <p:txBody>
          <a:bodyPr anchor="t">
            <a:normAutofit/>
          </a:bodyPr>
          <a:lstStyle/>
          <a:p>
            <a:r>
              <a:rPr lang="en-GB" b="0" i="0" dirty="0">
                <a:solidFill>
                  <a:schemeClr val="bg1"/>
                </a:solidFill>
                <a:effectLst/>
                <a:latin typeface="ff2"/>
              </a:rPr>
              <a:t>What is an assemblage? </a:t>
            </a:r>
          </a:p>
          <a:p>
            <a:r>
              <a:rPr lang="en-GB" b="0" i="0" dirty="0">
                <a:solidFill>
                  <a:schemeClr val="bg1"/>
                </a:solidFill>
                <a:effectLst/>
                <a:latin typeface="ff2"/>
              </a:rPr>
              <a:t>It is a multiplicity which is made up of many </a:t>
            </a:r>
          </a:p>
          <a:p>
            <a:r>
              <a:rPr lang="en-GB" b="0" i="0" dirty="0">
                <a:solidFill>
                  <a:schemeClr val="bg1"/>
                </a:solidFill>
                <a:effectLst/>
                <a:latin typeface="ff2"/>
              </a:rPr>
              <a:t>heterogenous terms and which establishes liaisons, relations between them, across </a:t>
            </a:r>
          </a:p>
          <a:p>
            <a:r>
              <a:rPr lang="en-GB" b="0" i="0" dirty="0">
                <a:solidFill>
                  <a:schemeClr val="bg1"/>
                </a:solidFill>
                <a:effectLst/>
                <a:latin typeface="ff2"/>
              </a:rPr>
              <a:t>ages, sexes and reigns – different natures. Thus, the assemblage’s only unity is that </a:t>
            </a:r>
          </a:p>
          <a:p>
            <a:r>
              <a:rPr lang="en-GB" b="0" i="0" dirty="0">
                <a:solidFill>
                  <a:schemeClr val="bg1"/>
                </a:solidFill>
                <a:effectLst/>
                <a:latin typeface="ff2"/>
              </a:rPr>
              <a:t>of a co-functioning: it is a symbiosis, a ‘sympathy’. It is never filiations which are </a:t>
            </a:r>
          </a:p>
          <a:p>
            <a:r>
              <a:rPr lang="en-GB" b="0" i="0" dirty="0">
                <a:solidFill>
                  <a:schemeClr val="bg1"/>
                </a:solidFill>
                <a:effectLst/>
                <a:latin typeface="ff2"/>
              </a:rPr>
              <a:t>important, but alliances, alloys; these are not successions, lines of descent, but </a:t>
            </a:r>
          </a:p>
          <a:p>
            <a:r>
              <a:rPr lang="en-GB" b="0" i="0" dirty="0">
                <a:solidFill>
                  <a:schemeClr val="bg1"/>
                </a:solidFill>
                <a:effectLst/>
                <a:latin typeface="ff2"/>
              </a:rPr>
              <a:t>contagions, epidemics, the wind</a:t>
            </a:r>
          </a:p>
          <a:p>
            <a:r>
              <a:rPr lang="en-GB" sz="1300" b="0" i="0" dirty="0">
                <a:solidFill>
                  <a:schemeClr val="bg1"/>
                </a:solidFill>
                <a:effectLst/>
                <a:latin typeface="ff2"/>
              </a:rPr>
              <a:t>Deleuze and </a:t>
            </a:r>
            <a:r>
              <a:rPr lang="en-GB" sz="1300" b="0" i="0" dirty="0" err="1">
                <a:solidFill>
                  <a:schemeClr val="bg1"/>
                </a:solidFill>
                <a:effectLst/>
                <a:latin typeface="ff2"/>
              </a:rPr>
              <a:t>Guattari</a:t>
            </a:r>
            <a:r>
              <a:rPr lang="en-GB" sz="1300" b="0" i="0" dirty="0">
                <a:solidFill>
                  <a:schemeClr val="bg1"/>
                </a:solidFill>
                <a:effectLst/>
                <a:latin typeface="ff2"/>
              </a:rPr>
              <a:t> (1977, p.42.)</a:t>
            </a:r>
          </a:p>
          <a:p>
            <a:endParaRPr lang="en-GB" sz="1300" b="0" i="0" dirty="0">
              <a:solidFill>
                <a:schemeClr val="bg1"/>
              </a:solidFill>
              <a:effectLst/>
              <a:latin typeface="ff2"/>
            </a:endParaRPr>
          </a:p>
          <a:p>
            <a:r>
              <a:rPr lang="en-GB" dirty="0">
                <a:solidFill>
                  <a:schemeClr val="bg1"/>
                </a:solidFill>
              </a:rPr>
              <a:t>More simply, assemblage theory is a “philosophical framework that explores how various elements come together t0 form complex systems”</a:t>
            </a:r>
          </a:p>
          <a:p>
            <a:r>
              <a:rPr lang="en-GB" sz="1300" dirty="0">
                <a:solidFill>
                  <a:schemeClr val="bg1"/>
                </a:solidFill>
              </a:rPr>
              <a:t>(Copilot Feb 2025)</a:t>
            </a:r>
          </a:p>
        </p:txBody>
      </p:sp>
    </p:spTree>
    <p:extLst>
      <p:ext uri="{BB962C8B-B14F-4D97-AF65-F5344CB8AC3E}">
        <p14:creationId xmlns:p14="http://schemas.microsoft.com/office/powerpoint/2010/main" val="3319179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a:extLst>
              <a:ext uri="{FF2B5EF4-FFF2-40B4-BE49-F238E27FC236}">
                <a16:creationId xmlns:a16="http://schemas.microsoft.com/office/drawing/2014/main" id="{09E896A5-31E6-8208-B635-96C880F1BD57}"/>
              </a:ext>
            </a:extLst>
          </p:cNvPr>
          <p:cNvSpPr>
            <a:spLocks noGrp="1"/>
          </p:cNvSpPr>
          <p:nvPr>
            <p:ph type="subTitle" idx="1"/>
          </p:nvPr>
        </p:nvSpPr>
        <p:spPr>
          <a:xfrm>
            <a:off x="5792994" y="1590840"/>
            <a:ext cx="5672176" cy="5095221"/>
          </a:xfrm>
        </p:spPr>
        <p:txBody>
          <a:bodyPr>
            <a:normAutofit/>
          </a:bodyPr>
          <a:lstStyle/>
          <a:p>
            <a:pPr algn="l"/>
            <a:r>
              <a:rPr lang="en-GB" sz="3400" dirty="0">
                <a:solidFill>
                  <a:srgbClr val="FFFFFF"/>
                </a:solidFill>
              </a:rPr>
              <a:t>relate to relationships and interactions between diverse elements, which can include people, objects, ideas, and environments. </a:t>
            </a:r>
          </a:p>
          <a:p>
            <a:pPr algn="l"/>
            <a:r>
              <a:rPr lang="en-GB" sz="3400" dirty="0">
                <a:solidFill>
                  <a:srgbClr val="FFFFFF"/>
                </a:solidFill>
              </a:rPr>
              <a:t>These components are not fixed but can evolve to be reconfigured and replaced</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4722B6D-897D-E66D-4DF3-B0C32687319E}"/>
              </a:ext>
            </a:extLst>
          </p:cNvPr>
          <p:cNvSpPr txBox="1"/>
          <p:nvPr/>
        </p:nvSpPr>
        <p:spPr>
          <a:xfrm>
            <a:off x="647171" y="1589368"/>
            <a:ext cx="6097508" cy="1477328"/>
          </a:xfrm>
          <a:prstGeom prst="rect">
            <a:avLst/>
          </a:prstGeom>
          <a:noFill/>
        </p:spPr>
        <p:txBody>
          <a:bodyPr wrap="square">
            <a:spAutoFit/>
          </a:bodyPr>
          <a:lstStyle/>
          <a:p>
            <a:r>
              <a:rPr kumimoji="0" lang="en-GB" sz="5400" b="0" i="0" u="none" strike="noStrike" kern="1200" cap="none" spc="0" normalizeH="0" baseline="0" noProof="0" dirty="0">
                <a:ln>
                  <a:noFill/>
                </a:ln>
                <a:solidFill>
                  <a:srgbClr val="FFFFFF"/>
                </a:solidFill>
                <a:effectLst/>
                <a:uLnTx/>
                <a:uFillTx/>
                <a:latin typeface="Aptos" panose="02110004020202020204"/>
                <a:ea typeface="+mn-ea"/>
                <a:cs typeface="+mn-cs"/>
              </a:rPr>
              <a:t>Assemblages</a:t>
            </a:r>
            <a:endParaRPr lang="en-GB" sz="5400" dirty="0">
              <a:solidFill>
                <a:srgbClr val="FFFFFF"/>
              </a:solidFill>
              <a:latin typeface="Aptos" panose="02110004020202020204"/>
            </a:endParaRPr>
          </a:p>
          <a:p>
            <a:r>
              <a:rPr lang="en-GB" sz="3600" dirty="0">
                <a:solidFill>
                  <a:schemeClr val="bg2"/>
                </a:solidFill>
                <a:latin typeface="+mj-lt"/>
              </a:rPr>
              <a:t>(Reed &amp; </a:t>
            </a:r>
            <a:r>
              <a:rPr lang="en-GB" sz="3600" dirty="0" err="1">
                <a:solidFill>
                  <a:schemeClr val="bg2"/>
                </a:solidFill>
                <a:latin typeface="+mj-lt"/>
              </a:rPr>
              <a:t>Beames</a:t>
            </a:r>
            <a:r>
              <a:rPr lang="en-GB" sz="3600" dirty="0">
                <a:solidFill>
                  <a:schemeClr val="bg2"/>
                </a:solidFill>
                <a:latin typeface="+mj-lt"/>
              </a:rPr>
              <a:t>, 2024)</a:t>
            </a:r>
            <a:endParaRPr lang="en-GB" sz="3600" dirty="0">
              <a:solidFill>
                <a:schemeClr val="bg2"/>
              </a:solidFill>
            </a:endParaRPr>
          </a:p>
        </p:txBody>
      </p:sp>
    </p:spTree>
    <p:extLst>
      <p:ext uri="{BB962C8B-B14F-4D97-AF65-F5344CB8AC3E}">
        <p14:creationId xmlns:p14="http://schemas.microsoft.com/office/powerpoint/2010/main" val="1786216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a:extLst>
              <a:ext uri="{FF2B5EF4-FFF2-40B4-BE49-F238E27FC236}">
                <a16:creationId xmlns:a16="http://schemas.microsoft.com/office/drawing/2014/main" id="{B01BA62F-5978-71EC-5CA6-DBA28A5C90DA}"/>
              </a:ext>
            </a:extLst>
          </p:cNvPr>
          <p:cNvSpPr>
            <a:spLocks noGrp="1"/>
          </p:cNvSpPr>
          <p:nvPr>
            <p:ph type="subTitle" idx="1"/>
          </p:nvPr>
        </p:nvSpPr>
        <p:spPr>
          <a:xfrm>
            <a:off x="1043042" y="152400"/>
            <a:ext cx="11148958" cy="6772275"/>
          </a:xfrm>
        </p:spPr>
        <p:txBody>
          <a:bodyPr>
            <a:normAutofit lnSpcReduction="10000"/>
          </a:bodyPr>
          <a:lstStyle/>
          <a:p>
            <a:pPr marL="342900" indent="-342900" algn="l">
              <a:buFont typeface="Arial" panose="020B0604020202020204" pitchFamily="34" charset="0"/>
              <a:buChar char="•"/>
            </a:pPr>
            <a:r>
              <a:rPr lang="en-GB" sz="2000" dirty="0">
                <a:solidFill>
                  <a:srgbClr val="FFFFFF"/>
                </a:solidFill>
                <a:effectLst/>
                <a:latin typeface="Aptos" panose="020B0004020202020204" pitchFamily="34" charset="0"/>
                <a:ea typeface="DengXian" panose="02010600030101010101" pitchFamily="2" charset="-122"/>
                <a:cs typeface="Times New Roman" panose="02020603050405020304" pitchFamily="18" charset="0"/>
              </a:rPr>
              <a:t>within an evolving technological ecosystem that is shaped by society more broadly and shapes the actions of individual agents more specifically</a:t>
            </a:r>
          </a:p>
          <a:p>
            <a:pPr marL="342900" indent="-342900" algn="l">
              <a:buFont typeface="Arial" panose="020B0604020202020204" pitchFamily="34" charset="0"/>
              <a:buChar char="•"/>
            </a:pPr>
            <a:r>
              <a:rPr lang="en-GB" sz="2000" dirty="0">
                <a:solidFill>
                  <a:srgbClr val="FFFFFF"/>
                </a:solidFill>
                <a:latin typeface="Aptos" panose="020B0004020202020204" pitchFamily="34" charset="0"/>
                <a:ea typeface="DengXian" panose="02010600030101010101" pitchFamily="2" charset="-122"/>
                <a:cs typeface="Times New Roman" panose="02020603050405020304" pitchFamily="18" charset="0"/>
              </a:rPr>
              <a:t>reality is structured and restructured through the coming together, collapsing, and re-coming together of an eclectic mix of objects, elements, events, and actions</a:t>
            </a:r>
          </a:p>
          <a:p>
            <a:pPr marL="342900" indent="-342900" algn="l">
              <a:buFont typeface="Arial" panose="020B0604020202020204" pitchFamily="34" charset="0"/>
              <a:buChar char="•"/>
            </a:pPr>
            <a:r>
              <a:rPr lang="en-GB" sz="2000" dirty="0">
                <a:solidFill>
                  <a:srgbClr val="FFFFFF"/>
                </a:solidFill>
                <a:latin typeface="Aptos" panose="020B0004020202020204" pitchFamily="34" charset="0"/>
                <a:ea typeface="DengXian" panose="02010600030101010101" pitchFamily="2" charset="-122"/>
                <a:cs typeface="Times New Roman" panose="02020603050405020304" pitchFamily="18" charset="0"/>
              </a:rPr>
              <a:t>It is this assortment of influences, which readily includes technological and networked factors, such as social media, that shape and reshape the situations we encounter. </a:t>
            </a:r>
          </a:p>
          <a:p>
            <a:pPr marL="342900" indent="-342900" algn="l">
              <a:buFont typeface="Arial" panose="020B0604020202020204" pitchFamily="34" charset="0"/>
              <a:buChar char="•"/>
            </a:pPr>
            <a:r>
              <a:rPr lang="en-GB" sz="2000" dirty="0">
                <a:solidFill>
                  <a:srgbClr val="FFFFFF"/>
                </a:solidFill>
                <a:latin typeface="Aptos" panose="020B0004020202020204" pitchFamily="34" charset="0"/>
                <a:ea typeface="DengXian" panose="02010600030101010101" pitchFamily="2" charset="-122"/>
                <a:cs typeface="Times New Roman" panose="02020603050405020304" pitchFamily="18" charset="0"/>
              </a:rPr>
              <a:t>Such an approach to viewing human action is attractive when considering how the vast array of experiential and structural possibilities afforded through mobile technology and social media shapes our engagement with, and consumption of, outdoor pursuits</a:t>
            </a:r>
          </a:p>
          <a:p>
            <a:pPr marL="342900" indent="-342900" algn="l">
              <a:buFont typeface="Arial" panose="020B0604020202020204" pitchFamily="34" charset="0"/>
              <a:buChar char="•"/>
            </a:pPr>
            <a:r>
              <a:rPr lang="en-GB" sz="2000" dirty="0">
                <a:solidFill>
                  <a:srgbClr val="FFFFFF"/>
                </a:solidFill>
                <a:latin typeface="Aptos" panose="020B0004020202020204" pitchFamily="34" charset="0"/>
                <a:ea typeface="DengXian" panose="02010600030101010101" pitchFamily="2" charset="-122"/>
                <a:cs typeface="Times New Roman" panose="02020603050405020304" pitchFamily="18" charset="0"/>
              </a:rPr>
              <a:t>Recognises social life as dynamic and messy</a:t>
            </a:r>
          </a:p>
          <a:p>
            <a:pPr marL="342900" indent="-342900" algn="l">
              <a:buFont typeface="Arial" panose="020B0604020202020204" pitchFamily="34" charset="0"/>
              <a:buChar char="•"/>
            </a:pPr>
            <a:r>
              <a:rPr lang="en-GB" sz="2000" dirty="0">
                <a:solidFill>
                  <a:srgbClr val="FFFFFF"/>
                </a:solidFill>
                <a:latin typeface="Aptos" panose="020B0004020202020204" pitchFamily="34" charset="0"/>
                <a:ea typeface="DengXian" panose="02010600030101010101" pitchFamily="2" charset="-122"/>
                <a:cs typeface="Times New Roman" panose="02020603050405020304" pitchFamily="18" charset="0"/>
              </a:rPr>
              <a:t>Entanglement between contemporary social life and technology</a:t>
            </a:r>
          </a:p>
          <a:p>
            <a:pPr marL="342900" indent="-342900" algn="l">
              <a:spcAft>
                <a:spcPts val="800"/>
              </a:spcAft>
              <a:buFont typeface="Arial" panose="020B0604020202020204" pitchFamily="34" charset="0"/>
              <a:buChar char="•"/>
            </a:pPr>
            <a:r>
              <a:rPr lang="en-GB" sz="2000" kern="100" dirty="0">
                <a:solidFill>
                  <a:srgbClr val="FFFFFF"/>
                </a:solidFill>
                <a:effectLst/>
                <a:latin typeface="Aptos" panose="020B0004020202020204" pitchFamily="34" charset="0"/>
                <a:ea typeface="DengXian" panose="02010600030101010101" pitchFamily="2" charset="-122"/>
                <a:cs typeface="Times New Roman" panose="02020603050405020304" pitchFamily="18" charset="0"/>
              </a:rPr>
              <a:t>may also account for the invisible influences of networked ecosystems in contemporary social life. These ecosystems are often driven by a complex host of servers and algorithms that are receptive to user preferences, and which push content the “system” thinks is relevant at the individual level. </a:t>
            </a:r>
          </a:p>
          <a:p>
            <a:pPr marL="342900" indent="-342900" algn="l">
              <a:buFont typeface="Arial" panose="020B0604020202020204" pitchFamily="34" charset="0"/>
              <a:buChar char="•"/>
            </a:pPr>
            <a:r>
              <a:rPr lang="en-GB" sz="2000" dirty="0">
                <a:solidFill>
                  <a:srgbClr val="FFFFFF"/>
                </a:solidFill>
                <a:effectLst/>
                <a:latin typeface="Aptos" panose="020B0004020202020204" pitchFamily="34" charset="0"/>
                <a:ea typeface="DengXian" panose="02010600030101010101" pitchFamily="2" charset="-122"/>
                <a:cs typeface="Times New Roman" panose="02020603050405020304" pitchFamily="18" charset="0"/>
              </a:rPr>
              <a:t>The primary position of assemblage theory is that reality comprises many unfixed and unstable individual, cultural, and societal components that are made up of numerous sociocultural and biophysical elements. </a:t>
            </a:r>
            <a:endParaRPr lang="en-GB" sz="2000" dirty="0">
              <a:solidFill>
                <a:srgbClr val="FFFFFF"/>
              </a:solidFill>
              <a:latin typeface="Aptos" panose="020B0004020202020204" pitchFamily="34" charset="0"/>
              <a:ea typeface="DengXian" panose="02010600030101010101" pitchFamily="2" charset="-122"/>
              <a:cs typeface="Times New Roman" panose="02020603050405020304" pitchFamily="18" charset="0"/>
            </a:endParaRPr>
          </a:p>
          <a:p>
            <a:pPr marL="342900" indent="-342900" algn="l">
              <a:buFont typeface="Arial" panose="020B0604020202020204" pitchFamily="34" charset="0"/>
              <a:buChar char="•"/>
            </a:pPr>
            <a:r>
              <a:rPr lang="en-GB" sz="2000" dirty="0">
                <a:solidFill>
                  <a:srgbClr val="FFFFFF"/>
                </a:solidFill>
                <a:effectLst/>
                <a:latin typeface="Aptos" panose="020B0004020202020204" pitchFamily="34" charset="0"/>
                <a:ea typeface="DengXian" panose="02010600030101010101" pitchFamily="2" charset="-122"/>
                <a:cs typeface="Times New Roman" panose="02020603050405020304" pitchFamily="18" charset="0"/>
              </a:rPr>
              <a:t>participation in leisure-based activities now exists within complex sociotechnical environments where the distinctions between on- and offline interactions and experiences are increasingly blurred</a:t>
            </a:r>
            <a:endParaRPr lang="en-GB" sz="2000" dirty="0">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3545027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Subtitle 2">
            <a:extLst>
              <a:ext uri="{FF2B5EF4-FFF2-40B4-BE49-F238E27FC236}">
                <a16:creationId xmlns:a16="http://schemas.microsoft.com/office/drawing/2014/main" id="{C3265B7B-6788-B384-4E0B-B3282F797A67}"/>
              </a:ext>
            </a:extLst>
          </p:cNvPr>
          <p:cNvSpPr>
            <a:spLocks noGrp="1"/>
          </p:cNvSpPr>
          <p:nvPr>
            <p:ph type="subTitle" idx="1"/>
          </p:nvPr>
        </p:nvSpPr>
        <p:spPr>
          <a:xfrm>
            <a:off x="5700234" y="1460249"/>
            <a:ext cx="6238855" cy="6179271"/>
          </a:xfrm>
        </p:spPr>
        <p:txBody>
          <a:bodyPr>
            <a:normAutofit/>
          </a:bodyPr>
          <a:lstStyle/>
          <a:p>
            <a:pPr marL="457200" indent="-457200" algn="l">
              <a:buFont typeface="+mj-lt"/>
              <a:buAutoNum type="arabicPeriod"/>
            </a:pPr>
            <a:r>
              <a:rPr lang="en-GB" dirty="0">
                <a:solidFill>
                  <a:srgbClr val="FFFFFF"/>
                </a:solidFill>
              </a:rPr>
              <a:t>Other human beings who are either physically co-present or engaged with via virtual means</a:t>
            </a:r>
          </a:p>
          <a:p>
            <a:pPr marL="457200" indent="-457200" algn="l">
              <a:buFont typeface="+mj-lt"/>
              <a:buAutoNum type="arabicPeriod"/>
            </a:pPr>
            <a:r>
              <a:rPr lang="en-GB" dirty="0">
                <a:solidFill>
                  <a:srgbClr val="FFFFFF"/>
                </a:solidFill>
              </a:rPr>
              <a:t>The land and more than human </a:t>
            </a:r>
          </a:p>
          <a:p>
            <a:pPr marL="457200" indent="-457200" algn="l">
              <a:buFont typeface="+mj-lt"/>
              <a:buAutoNum type="arabicPeriod"/>
            </a:pPr>
            <a:r>
              <a:rPr lang="en-GB" dirty="0">
                <a:solidFill>
                  <a:srgbClr val="FFFFFF"/>
                </a:solidFill>
              </a:rPr>
              <a:t>Physical inanimate objects </a:t>
            </a:r>
          </a:p>
          <a:p>
            <a:pPr marL="457200" indent="-457200" algn="l">
              <a:buFont typeface="+mj-lt"/>
              <a:buAutoNum type="arabicPeriod"/>
            </a:pPr>
            <a:r>
              <a:rPr lang="en-GB" dirty="0">
                <a:solidFill>
                  <a:srgbClr val="FFFFFF"/>
                </a:solidFill>
              </a:rPr>
              <a:t>Larger social structures (corporations, cultural norms)</a:t>
            </a:r>
          </a:p>
          <a:p>
            <a:pPr marL="457200" indent="-457200" algn="l">
              <a:buFont typeface="+mj-lt"/>
              <a:buAutoNum type="arabicPeriod"/>
            </a:pPr>
            <a:r>
              <a:rPr lang="en-GB" dirty="0">
                <a:solidFill>
                  <a:srgbClr val="FFFFFF"/>
                </a:solidFill>
              </a:rPr>
              <a:t>Networked architectures (the invisible algorithms and software that drive apps like Instagram, X etc.) </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2"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4"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6"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5" name="TextBox 4">
            <a:extLst>
              <a:ext uri="{FF2B5EF4-FFF2-40B4-BE49-F238E27FC236}">
                <a16:creationId xmlns:a16="http://schemas.microsoft.com/office/drawing/2014/main" id="{262DAC4C-A128-FC03-6F92-1D905A050414}"/>
              </a:ext>
            </a:extLst>
          </p:cNvPr>
          <p:cNvSpPr txBox="1"/>
          <p:nvPr/>
        </p:nvSpPr>
        <p:spPr>
          <a:xfrm>
            <a:off x="658318" y="1460249"/>
            <a:ext cx="4402158" cy="861774"/>
          </a:xfrm>
          <a:prstGeom prst="rect">
            <a:avLst/>
          </a:prstGeom>
          <a:noFill/>
        </p:spPr>
        <p:txBody>
          <a:bodyPr wrap="square">
            <a:spAutoFit/>
          </a:bodyPr>
          <a:lstStyle/>
          <a:p>
            <a:r>
              <a:rPr kumimoji="0" lang="en-GB" sz="3200" b="0" i="0" u="none" strike="noStrike" kern="1200" cap="none" spc="0" normalizeH="0" baseline="0" noProof="0" dirty="0">
                <a:ln>
                  <a:noFill/>
                </a:ln>
                <a:solidFill>
                  <a:srgbClr val="FFFFFF"/>
                </a:solidFill>
                <a:effectLst/>
                <a:uLnTx/>
                <a:uFillTx/>
                <a:latin typeface="Aptos" panose="02110004020202020204"/>
                <a:ea typeface="+mn-ea"/>
                <a:cs typeface="+mn-cs"/>
              </a:rPr>
              <a:t>Assemblages</a:t>
            </a:r>
            <a:endParaRPr lang="en-GB" sz="3200" dirty="0">
              <a:solidFill>
                <a:srgbClr val="FFFFFF"/>
              </a:solidFill>
              <a:latin typeface="Aptos" panose="02110004020202020204"/>
            </a:endParaRPr>
          </a:p>
          <a:p>
            <a:r>
              <a:rPr lang="en-GB" sz="1800" dirty="0">
                <a:solidFill>
                  <a:schemeClr val="bg2"/>
                </a:solidFill>
                <a:latin typeface="+mj-lt"/>
              </a:rPr>
              <a:t>(Reed &amp; </a:t>
            </a:r>
            <a:r>
              <a:rPr lang="en-GB" sz="1800" dirty="0" err="1">
                <a:solidFill>
                  <a:schemeClr val="bg2"/>
                </a:solidFill>
                <a:latin typeface="+mj-lt"/>
              </a:rPr>
              <a:t>Beames</a:t>
            </a:r>
            <a:r>
              <a:rPr lang="en-GB" sz="1800" dirty="0">
                <a:solidFill>
                  <a:schemeClr val="bg2"/>
                </a:solidFill>
                <a:latin typeface="+mj-lt"/>
              </a:rPr>
              <a:t>, 2024; p16)</a:t>
            </a:r>
            <a:endParaRPr lang="en-GB" sz="1800" dirty="0">
              <a:solidFill>
                <a:schemeClr val="bg2"/>
              </a:solidFill>
            </a:endParaRPr>
          </a:p>
        </p:txBody>
      </p:sp>
      <p:sp>
        <p:nvSpPr>
          <p:cNvPr id="7" name="TextBox 6">
            <a:extLst>
              <a:ext uri="{FF2B5EF4-FFF2-40B4-BE49-F238E27FC236}">
                <a16:creationId xmlns:a16="http://schemas.microsoft.com/office/drawing/2014/main" id="{F7CC5448-F5D6-CD5E-8106-D1ECA8FA94D7}"/>
              </a:ext>
            </a:extLst>
          </p:cNvPr>
          <p:cNvSpPr txBox="1"/>
          <p:nvPr/>
        </p:nvSpPr>
        <p:spPr>
          <a:xfrm>
            <a:off x="252911" y="4456263"/>
            <a:ext cx="5194411" cy="2031325"/>
          </a:xfrm>
          <a:prstGeom prst="rect">
            <a:avLst/>
          </a:prstGeom>
          <a:noFill/>
        </p:spPr>
        <p:txBody>
          <a:bodyPr wrap="square">
            <a:spAutoFit/>
          </a:bodyPr>
          <a:lstStyle/>
          <a:p>
            <a:pPr algn="l"/>
            <a:r>
              <a:rPr lang="en-GB" dirty="0">
                <a:solidFill>
                  <a:srgbClr val="FFFFFF"/>
                </a:solidFill>
              </a:rPr>
              <a:t>Assemblage theory  enables us to more effectively consider the complex and unpredictable ways any given social environment is assembled , deconstructed, and reassembled based on the coming together and re-coming together of innumerable people, objects, social discourses, technologies, and places. </a:t>
            </a:r>
          </a:p>
        </p:txBody>
      </p:sp>
    </p:spTree>
    <p:extLst>
      <p:ext uri="{BB962C8B-B14F-4D97-AF65-F5344CB8AC3E}">
        <p14:creationId xmlns:p14="http://schemas.microsoft.com/office/powerpoint/2010/main" val="2812636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F88DE-D460-3D98-5271-B118F4392C6E}"/>
              </a:ext>
            </a:extLst>
          </p:cNvPr>
          <p:cNvSpPr>
            <a:spLocks noGrp="1"/>
          </p:cNvSpPr>
          <p:nvPr>
            <p:ph type="ctrTitle"/>
          </p:nvPr>
        </p:nvSpPr>
        <p:spPr>
          <a:xfrm>
            <a:off x="1442518" y="0"/>
            <a:ext cx="8733577" cy="1984719"/>
          </a:xfrm>
        </p:spPr>
        <p:txBody>
          <a:bodyPr>
            <a:normAutofit fontScale="90000"/>
          </a:bodyPr>
          <a:lstStyle/>
          <a:p>
            <a:r>
              <a:rPr lang="en-GB" dirty="0"/>
              <a:t>Simulacra</a:t>
            </a:r>
            <a:br>
              <a:rPr lang="en-GB" dirty="0"/>
            </a:br>
            <a:r>
              <a:rPr lang="en-GB" dirty="0"/>
              <a:t>hyper reality precedes reality </a:t>
            </a:r>
          </a:p>
        </p:txBody>
      </p:sp>
      <p:sp>
        <p:nvSpPr>
          <p:cNvPr id="3" name="Subtitle 2">
            <a:extLst>
              <a:ext uri="{FF2B5EF4-FFF2-40B4-BE49-F238E27FC236}">
                <a16:creationId xmlns:a16="http://schemas.microsoft.com/office/drawing/2014/main" id="{2947AE3D-150F-C497-ED00-92F6DF34AD73}"/>
              </a:ext>
            </a:extLst>
          </p:cNvPr>
          <p:cNvSpPr>
            <a:spLocks noGrp="1"/>
          </p:cNvSpPr>
          <p:nvPr>
            <p:ph type="subTitle" idx="1"/>
          </p:nvPr>
        </p:nvSpPr>
        <p:spPr>
          <a:xfrm>
            <a:off x="700134" y="1984719"/>
            <a:ext cx="10791731" cy="4238263"/>
          </a:xfrm>
        </p:spPr>
        <p:txBody>
          <a:bodyPr>
            <a:noAutofit/>
          </a:bodyPr>
          <a:lstStyle/>
          <a:p>
            <a:r>
              <a:rPr lang="en-GB" sz="1800" dirty="0">
                <a:latin typeface="+mj-lt"/>
              </a:rPr>
              <a:t>Baudrillard (1994) seeks to examine the relationships between reality, symbols, and society, in particular the significations and symbolism of culture and media involved in constructing an understanding of shared existence.</a:t>
            </a:r>
          </a:p>
          <a:p>
            <a:r>
              <a:rPr lang="en-GB" sz="1800" b="0" i="0" dirty="0">
                <a:solidFill>
                  <a:srgbClr val="222222"/>
                </a:solidFill>
                <a:effectLst/>
                <a:latin typeface="+mj-lt"/>
              </a:rPr>
              <a:t>Baudrillard (</a:t>
            </a:r>
            <a:r>
              <a:rPr lang="en-GB" sz="1800" b="0" i="0" dirty="0">
                <a:effectLst/>
                <a:latin typeface="+mj-lt"/>
              </a:rPr>
              <a:t>2001) saw the individual as “an interactive, communicational particle, plugged into the network, getting continuous feedback” (p.106)</a:t>
            </a:r>
          </a:p>
          <a:p>
            <a:r>
              <a:rPr lang="en-GB" sz="1800" b="0" i="0" dirty="0">
                <a:effectLst/>
                <a:latin typeface="+mj-lt"/>
              </a:rPr>
              <a:t> and “ultimately a prosthesis, an addendum to digital technology making the implosion of distinctions, between the real and the virtual the obsession of our age (Baudrillard </a:t>
            </a:r>
            <a:r>
              <a:rPr lang="en-GB" sz="1800" b="0" i="0" dirty="0">
                <a:effectLst/>
                <a:latin typeface="+mj-lt"/>
                <a:hlinkClick r:id="rId2" tooltip="Baudrillard, J. (2006). War porn. Journal of Visual Culture, 5(1), 86–88. &#10;                    https://doi.org/10.1177/147041290600500107&#10;                    &#10;                  .">
                  <a:extLst>
                    <a:ext uri="{A12FA001-AC4F-418D-AE19-62706E023703}">
                      <ahyp:hlinkClr xmlns:ahyp="http://schemas.microsoft.com/office/drawing/2018/hyperlinkcolor" val="tx"/>
                    </a:ext>
                  </a:extLst>
                </a:hlinkClick>
              </a:rPr>
              <a:t>2006</a:t>
            </a:r>
            <a:r>
              <a:rPr lang="en-GB" sz="1800" b="0" i="0" dirty="0">
                <a:effectLst/>
                <a:latin typeface="+mj-lt"/>
              </a:rPr>
              <a:t>). </a:t>
            </a:r>
          </a:p>
          <a:p>
            <a:r>
              <a:rPr lang="en-GB" sz="1800" b="0" i="0" dirty="0">
                <a:effectLst/>
                <a:latin typeface="+mj-lt"/>
              </a:rPr>
              <a:t>Baudrillard (2001) demonstrates how, meaning is fundamentally shaped by the technological conduits in which meanings are circulated and framed.</a:t>
            </a:r>
          </a:p>
          <a:p>
            <a:r>
              <a:rPr lang="en-GB" sz="1800" b="0" i="0" dirty="0">
                <a:effectLst/>
                <a:latin typeface="+mj-lt"/>
              </a:rPr>
              <a:t>In Baudrillard’s analysis, technology (and therefore social media) must be thought of as a network, with individuals as “terminals of multiple networks” (Baudrillard 1998, p.16).</a:t>
            </a:r>
          </a:p>
          <a:p>
            <a:endParaRPr lang="en-GB" sz="1800" dirty="0">
              <a:latin typeface="+mj-lt"/>
            </a:endParaRPr>
          </a:p>
          <a:p>
            <a:r>
              <a:rPr lang="en-GB" sz="2800" b="1" dirty="0"/>
              <a:t>Discuss: social media provides opportunities for greater exposure to “nature” (Leather and Gibson, 2019; p,79)</a:t>
            </a:r>
            <a:endParaRPr lang="en-GB" sz="2800" b="1" dirty="0">
              <a:latin typeface="+mj-lt"/>
            </a:endParaRPr>
          </a:p>
        </p:txBody>
      </p:sp>
    </p:spTree>
    <p:extLst>
      <p:ext uri="{BB962C8B-B14F-4D97-AF65-F5344CB8AC3E}">
        <p14:creationId xmlns:p14="http://schemas.microsoft.com/office/powerpoint/2010/main" val="3455120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A43D9-5179-3D85-3038-38F3AFAB4B61}"/>
              </a:ext>
            </a:extLst>
          </p:cNvPr>
          <p:cNvSpPr>
            <a:spLocks noGrp="1"/>
          </p:cNvSpPr>
          <p:nvPr>
            <p:ph type="ctrTitle"/>
          </p:nvPr>
        </p:nvSpPr>
        <p:spPr>
          <a:xfrm>
            <a:off x="6256309" y="1090768"/>
            <a:ext cx="5334931" cy="4105921"/>
          </a:xfrm>
        </p:spPr>
        <p:txBody>
          <a:bodyPr>
            <a:normAutofit fontScale="90000"/>
          </a:bodyPr>
          <a:lstStyle/>
          <a:p>
            <a:r>
              <a:rPr lang="en-GB" sz="3800" dirty="0"/>
              <a:t>Task for next week:  </a:t>
            </a:r>
            <a:br>
              <a:rPr lang="en-GB" sz="3800" dirty="0"/>
            </a:br>
            <a:r>
              <a:rPr lang="en-GB" sz="3800" dirty="0"/>
              <a:t>plan a coasteering session with attention on the 5 points of assemblage identified by Reed and </a:t>
            </a:r>
            <a:r>
              <a:rPr lang="en-GB" sz="3800" dirty="0" err="1"/>
              <a:t>Beames</a:t>
            </a:r>
            <a:r>
              <a:rPr lang="en-GB" sz="3800" dirty="0"/>
              <a:t> (2024)</a:t>
            </a:r>
            <a:br>
              <a:rPr lang="en-GB" sz="3800" dirty="0"/>
            </a:br>
            <a:br>
              <a:rPr lang="en-GB" sz="3800" dirty="0"/>
            </a:br>
            <a:endParaRPr lang="en-GB" sz="3800" dirty="0"/>
          </a:p>
        </p:txBody>
      </p:sp>
      <p:sp>
        <p:nvSpPr>
          <p:cNvPr id="3" name="Subtitle 2">
            <a:extLst>
              <a:ext uri="{FF2B5EF4-FFF2-40B4-BE49-F238E27FC236}">
                <a16:creationId xmlns:a16="http://schemas.microsoft.com/office/drawing/2014/main" id="{3E18FEB9-4D5E-B86B-2F8A-5C7174A9D10B}"/>
              </a:ext>
            </a:extLst>
          </p:cNvPr>
          <p:cNvSpPr>
            <a:spLocks noGrp="1"/>
          </p:cNvSpPr>
          <p:nvPr>
            <p:ph type="subTitle" idx="1"/>
          </p:nvPr>
        </p:nvSpPr>
        <p:spPr>
          <a:xfrm>
            <a:off x="6256309" y="4157610"/>
            <a:ext cx="5334931" cy="2189214"/>
          </a:xfrm>
        </p:spPr>
        <p:txBody>
          <a:bodyPr>
            <a:normAutofit/>
          </a:bodyPr>
          <a:lstStyle/>
          <a:p>
            <a:r>
              <a:rPr lang="en-GB" dirty="0"/>
              <a:t>    </a:t>
            </a:r>
          </a:p>
        </p:txBody>
      </p:sp>
      <p:sp>
        <p:nvSpPr>
          <p:cNvPr id="28" name="Freeform: Shape 2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DAFD5679-15F4-9DA1-DB7F-76F8009835DC}"/>
              </a:ext>
            </a:extLst>
          </p:cNvPr>
          <p:cNvPicPr>
            <a:picLocks noChangeAspect="1"/>
          </p:cNvPicPr>
          <p:nvPr/>
        </p:nvPicPr>
        <p:blipFill>
          <a:blip r:embed="rId2"/>
          <a:srcRect r="3" b="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8" name="Freeform: Shape 37">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8101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700D928-DDF2-3184-2EE3-9736F87D9A42}"/>
              </a:ext>
            </a:extLst>
          </p:cNvPr>
          <p:cNvSpPr>
            <a:spLocks noGrp="1"/>
          </p:cNvSpPr>
          <p:nvPr>
            <p:ph type="subTitle" idx="1"/>
          </p:nvPr>
        </p:nvSpPr>
        <p:spPr>
          <a:xfrm>
            <a:off x="1240325" y="443620"/>
            <a:ext cx="9850170" cy="6414380"/>
          </a:xfrm>
        </p:spPr>
        <p:txBody>
          <a:bodyPr>
            <a:normAutofit/>
          </a:bodyPr>
          <a:lstStyle/>
          <a:p>
            <a:r>
              <a:rPr lang="en-GB" b="1"/>
              <a:t>Coasteering Planning </a:t>
            </a:r>
            <a:r>
              <a:rPr lang="en-GB" b="1" dirty="0"/>
              <a:t>C</a:t>
            </a:r>
            <a:r>
              <a:rPr lang="en-GB" b="1"/>
              <a:t>onsiderations</a:t>
            </a:r>
            <a:endParaRPr lang="en-GB" b="1" dirty="0"/>
          </a:p>
          <a:p>
            <a:r>
              <a:rPr lang="en-GB" dirty="0"/>
              <a:t>P</a:t>
            </a:r>
            <a:r>
              <a:rPr lang="en-GB" sz="2400" dirty="0"/>
              <a:t>roposed location is St </a:t>
            </a:r>
            <a:r>
              <a:rPr lang="en-GB" sz="2400" dirty="0" err="1"/>
              <a:t>Nons</a:t>
            </a:r>
            <a:r>
              <a:rPr lang="en-GB" sz="2400" dirty="0"/>
              <a:t>, near St Davids, </a:t>
            </a:r>
            <a:r>
              <a:rPr lang="en-GB" sz="2400" dirty="0" err="1"/>
              <a:t>Pembs</a:t>
            </a:r>
            <a:r>
              <a:rPr lang="en-GB" sz="2400" dirty="0"/>
              <a:t>:</a:t>
            </a:r>
          </a:p>
          <a:p>
            <a:r>
              <a:rPr lang="en-GB" dirty="0"/>
              <a:t>Participant kit list</a:t>
            </a:r>
          </a:p>
          <a:p>
            <a:r>
              <a:rPr lang="en-GB" dirty="0"/>
              <a:t>Team safety kit list </a:t>
            </a:r>
          </a:p>
          <a:p>
            <a:r>
              <a:rPr lang="en-GB" dirty="0"/>
              <a:t>Risk assessment (include a plan B)</a:t>
            </a:r>
          </a:p>
          <a:p>
            <a:r>
              <a:rPr lang="en-GB" dirty="0"/>
              <a:t>Participation statement</a:t>
            </a:r>
          </a:p>
          <a:p>
            <a:r>
              <a:rPr lang="en-GB" dirty="0"/>
              <a:t>Length of session</a:t>
            </a:r>
          </a:p>
          <a:p>
            <a:r>
              <a:rPr lang="en-GB" dirty="0"/>
              <a:t>Tide times</a:t>
            </a:r>
          </a:p>
          <a:p>
            <a:r>
              <a:rPr lang="en-GB" dirty="0"/>
              <a:t>Weather </a:t>
            </a:r>
          </a:p>
          <a:p>
            <a:r>
              <a:rPr lang="en-GB" dirty="0"/>
              <a:t>Sea conditions </a:t>
            </a:r>
          </a:p>
          <a:p>
            <a:r>
              <a:rPr lang="en-GB" dirty="0"/>
              <a:t>Environmental considerations</a:t>
            </a:r>
          </a:p>
          <a:p>
            <a:r>
              <a:rPr lang="en-GB" dirty="0"/>
              <a:t>Things to look out for (heritage, culture, natural environment etc)</a:t>
            </a:r>
          </a:p>
          <a:p>
            <a:r>
              <a:rPr lang="en-GB" dirty="0"/>
              <a:t>Journey time and route from Cynefin</a:t>
            </a:r>
          </a:p>
        </p:txBody>
      </p:sp>
    </p:spTree>
    <p:extLst>
      <p:ext uri="{BB962C8B-B14F-4D97-AF65-F5344CB8AC3E}">
        <p14:creationId xmlns:p14="http://schemas.microsoft.com/office/powerpoint/2010/main" val="3495084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BC46F-71BD-87F8-4073-AEDD7AE3F438}"/>
              </a:ext>
            </a:extLst>
          </p:cNvPr>
          <p:cNvSpPr>
            <a:spLocks noGrp="1"/>
          </p:cNvSpPr>
          <p:nvPr>
            <p:ph type="ctrTitle"/>
          </p:nvPr>
        </p:nvSpPr>
        <p:spPr>
          <a:xfrm>
            <a:off x="362139" y="884710"/>
            <a:ext cx="4197790" cy="715490"/>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1A7C426A-8CD4-7BA1-AE5B-FB3BE3369F02}"/>
              </a:ext>
            </a:extLst>
          </p:cNvPr>
          <p:cNvSpPr>
            <a:spLocks noGrp="1"/>
          </p:cNvSpPr>
          <p:nvPr>
            <p:ph type="subTitle" idx="1"/>
          </p:nvPr>
        </p:nvSpPr>
        <p:spPr>
          <a:xfrm>
            <a:off x="362139" y="2770360"/>
            <a:ext cx="11724237" cy="4087640"/>
          </a:xfrm>
        </p:spPr>
        <p:txBody>
          <a:bodyPr>
            <a:normAutofit fontScale="40000" lnSpcReduction="20000"/>
          </a:bodyPr>
          <a:lstStyle/>
          <a:p>
            <a:pPr algn="l"/>
            <a:r>
              <a:rPr lang="pt-BR" sz="4300" dirty="0">
                <a:latin typeface="+mj-lt"/>
              </a:rPr>
              <a:t>Baudrillard, J. (1973/1981). For a critique of the political economy of the sign (C. Levin, Trans. St. Louis: Telos Press.</a:t>
            </a:r>
          </a:p>
          <a:p>
            <a:pPr algn="l"/>
            <a:r>
              <a:rPr lang="pt-BR" sz="4300" dirty="0">
                <a:latin typeface="+mj-lt"/>
              </a:rPr>
              <a:t>Baudrillard, J. (1988). America. London: Verso.</a:t>
            </a:r>
          </a:p>
          <a:p>
            <a:pPr algn="l"/>
            <a:r>
              <a:rPr lang="pt-BR" sz="4300" dirty="0">
                <a:latin typeface="+mj-lt"/>
              </a:rPr>
              <a:t>Baudrillard, J. (1994). Simulacra and Simulation (S.F. Glaser, Trans. Ann Arbor: University of Michigan Press.</a:t>
            </a:r>
          </a:p>
          <a:p>
            <a:pPr algn="l"/>
            <a:r>
              <a:rPr lang="pt-BR" sz="4300" dirty="0">
                <a:latin typeface="+mj-lt"/>
              </a:rPr>
              <a:t>DeLanda, M. (2016). </a:t>
            </a:r>
            <a:r>
              <a:rPr lang="pt-BR" sz="4300" i="1" dirty="0">
                <a:latin typeface="+mj-lt"/>
              </a:rPr>
              <a:t>Assemblage Theory </a:t>
            </a:r>
            <a:r>
              <a:rPr lang="pt-BR" sz="4300" dirty="0">
                <a:latin typeface="+mj-lt"/>
              </a:rPr>
              <a:t>available at: </a:t>
            </a:r>
            <a:r>
              <a:rPr lang="en-GB" sz="4300" dirty="0">
                <a:latin typeface="+mj-lt"/>
                <a:hlinkClick r:id="rId2"/>
              </a:rPr>
              <a:t>(PDF) Assemblage Theory</a:t>
            </a:r>
            <a:r>
              <a:rPr lang="en-GB" sz="4300" dirty="0">
                <a:latin typeface="+mj-lt"/>
              </a:rPr>
              <a:t> last accessed 25/02/2025</a:t>
            </a:r>
            <a:r>
              <a:rPr lang="pt-BR" sz="4300" dirty="0">
                <a:latin typeface="+mj-lt"/>
              </a:rPr>
              <a:t> </a:t>
            </a:r>
          </a:p>
          <a:p>
            <a:pPr algn="l"/>
            <a:r>
              <a:rPr lang="en-GB" sz="4300" b="0" i="0" dirty="0">
                <a:solidFill>
                  <a:srgbClr val="000000"/>
                </a:solidFill>
                <a:effectLst/>
                <a:latin typeface="+mj-lt"/>
              </a:rPr>
              <a:t>Deleuze, G. and </a:t>
            </a:r>
            <a:r>
              <a:rPr lang="en-GB" sz="4300" b="0" i="0" dirty="0" err="1">
                <a:solidFill>
                  <a:srgbClr val="000000"/>
                </a:solidFill>
                <a:effectLst/>
                <a:latin typeface="+mj-lt"/>
              </a:rPr>
              <a:t>Guattari</a:t>
            </a:r>
            <a:r>
              <a:rPr lang="en-GB" sz="4300" b="0" i="0" dirty="0">
                <a:solidFill>
                  <a:srgbClr val="000000"/>
                </a:solidFill>
                <a:effectLst/>
                <a:latin typeface="+mj-lt"/>
              </a:rPr>
              <a:t>, F. (1977) Anti-Oedipus. New York: Viking</a:t>
            </a:r>
          </a:p>
          <a:p>
            <a:pPr algn="l"/>
            <a:r>
              <a:rPr lang="en-GB" sz="4300" b="0" i="0" dirty="0">
                <a:solidFill>
                  <a:srgbClr val="222222"/>
                </a:solidFill>
                <a:effectLst/>
                <a:latin typeface="+mj-lt"/>
              </a:rPr>
              <a:t>Kennedy, S., MacPhail, A., &amp; Varley, P. (2022). Other voices in the adventure expedition assemblage. </a:t>
            </a:r>
            <a:r>
              <a:rPr lang="en-GB" sz="4300" b="0" i="1" dirty="0">
                <a:solidFill>
                  <a:srgbClr val="222222"/>
                </a:solidFill>
                <a:effectLst/>
                <a:latin typeface="+mj-lt"/>
              </a:rPr>
              <a:t>Annals of Leisure Research</a:t>
            </a:r>
            <a:r>
              <a:rPr lang="en-GB" sz="4300" b="0" i="0" dirty="0">
                <a:solidFill>
                  <a:srgbClr val="222222"/>
                </a:solidFill>
                <a:effectLst/>
                <a:latin typeface="+mj-lt"/>
              </a:rPr>
              <a:t>, </a:t>
            </a:r>
            <a:r>
              <a:rPr lang="en-GB" sz="4300" b="0" i="1" dirty="0">
                <a:solidFill>
                  <a:srgbClr val="222222"/>
                </a:solidFill>
                <a:effectLst/>
                <a:latin typeface="+mj-lt"/>
              </a:rPr>
              <a:t>25</a:t>
            </a:r>
            <a:r>
              <a:rPr lang="en-GB" sz="4300" b="0" i="0" dirty="0">
                <a:solidFill>
                  <a:srgbClr val="222222"/>
                </a:solidFill>
                <a:effectLst/>
                <a:latin typeface="+mj-lt"/>
              </a:rPr>
              <a:t>(3), 399-416.</a:t>
            </a:r>
          </a:p>
          <a:p>
            <a:pPr algn="l"/>
            <a:r>
              <a:rPr lang="en-GB" sz="3600" b="0" i="0" dirty="0">
                <a:solidFill>
                  <a:srgbClr val="222222"/>
                </a:solidFill>
                <a:effectLst/>
                <a:latin typeface="Arial" panose="020B0604020202020204" pitchFamily="34" charset="0"/>
              </a:rPr>
              <a:t>Leather, M., &amp; Gibson, K. (2019). The consumption and hyperreality of nature: Greater affordances for outdoor learning. </a:t>
            </a:r>
            <a:r>
              <a:rPr lang="en-GB" sz="3600" b="0" i="1" dirty="0">
                <a:solidFill>
                  <a:srgbClr val="222222"/>
                </a:solidFill>
                <a:effectLst/>
                <a:latin typeface="Arial" panose="020B0604020202020204" pitchFamily="34" charset="0"/>
              </a:rPr>
              <a:t>Curriculum perspectives</a:t>
            </a:r>
            <a:r>
              <a:rPr lang="en-GB" sz="3600" b="0" i="0" dirty="0">
                <a:solidFill>
                  <a:srgbClr val="222222"/>
                </a:solidFill>
                <a:effectLst/>
                <a:latin typeface="Arial" panose="020B0604020202020204" pitchFamily="34" charset="0"/>
              </a:rPr>
              <a:t>, </a:t>
            </a:r>
            <a:r>
              <a:rPr lang="en-GB" sz="3600" b="0" i="1" dirty="0">
                <a:solidFill>
                  <a:srgbClr val="222222"/>
                </a:solidFill>
                <a:effectLst/>
                <a:latin typeface="Arial" panose="020B0604020202020204" pitchFamily="34" charset="0"/>
              </a:rPr>
              <a:t>39</a:t>
            </a:r>
            <a:r>
              <a:rPr lang="en-GB" sz="3600" b="0" i="0" dirty="0">
                <a:solidFill>
                  <a:srgbClr val="222222"/>
                </a:solidFill>
                <a:effectLst/>
                <a:latin typeface="Arial" panose="020B0604020202020204" pitchFamily="34" charset="0"/>
              </a:rPr>
              <a:t>, 79-83. </a:t>
            </a:r>
          </a:p>
          <a:p>
            <a:pPr algn="l"/>
            <a:r>
              <a:rPr lang="en-GB" sz="4300" dirty="0">
                <a:solidFill>
                  <a:srgbClr val="222222"/>
                </a:solidFill>
                <a:latin typeface="+mj-lt"/>
              </a:rPr>
              <a:t>Reed, J., &amp; </a:t>
            </a:r>
            <a:r>
              <a:rPr lang="en-GB" sz="4300" dirty="0" err="1">
                <a:solidFill>
                  <a:srgbClr val="222222"/>
                </a:solidFill>
                <a:latin typeface="+mj-lt"/>
              </a:rPr>
              <a:t>Beames</a:t>
            </a:r>
            <a:r>
              <a:rPr lang="en-GB" sz="4300" dirty="0">
                <a:solidFill>
                  <a:srgbClr val="222222"/>
                </a:solidFill>
                <a:latin typeface="+mj-lt"/>
              </a:rPr>
              <a:t>, S. K. (2024). Mobile technology and social media in the assemblage of outdoor pursuits: A theoretical stance on complexity and uncertainty. In </a:t>
            </a:r>
            <a:r>
              <a:rPr lang="en-GB" sz="4300" i="1" dirty="0">
                <a:solidFill>
                  <a:srgbClr val="222222"/>
                </a:solidFill>
                <a:latin typeface="+mj-lt"/>
              </a:rPr>
              <a:t>Routledge handbook of mobile technology, social media and the outdoors</a:t>
            </a:r>
            <a:r>
              <a:rPr lang="en-GB" sz="4300" dirty="0">
                <a:solidFill>
                  <a:srgbClr val="222222"/>
                </a:solidFill>
                <a:latin typeface="+mj-lt"/>
              </a:rPr>
              <a:t> (pp. 13-22). Routledge.</a:t>
            </a:r>
          </a:p>
          <a:p>
            <a:pPr algn="l"/>
            <a:r>
              <a:rPr lang="en-GB" sz="4300" b="0" i="0" dirty="0">
                <a:solidFill>
                  <a:srgbClr val="222222"/>
                </a:solidFill>
                <a:effectLst/>
                <a:latin typeface="+mj-lt"/>
              </a:rPr>
              <a:t>Reed, J., </a:t>
            </a:r>
            <a:r>
              <a:rPr lang="en-GB" sz="4300" b="0" i="0" dirty="0" err="1">
                <a:solidFill>
                  <a:srgbClr val="222222"/>
                </a:solidFill>
                <a:effectLst/>
                <a:latin typeface="+mj-lt"/>
              </a:rPr>
              <a:t>Beames</a:t>
            </a:r>
            <a:r>
              <a:rPr lang="en-GB" sz="4300" b="0" i="0" dirty="0">
                <a:solidFill>
                  <a:srgbClr val="222222"/>
                </a:solidFill>
                <a:effectLst/>
                <a:latin typeface="+mj-lt"/>
              </a:rPr>
              <a:t>, S. K., &amp; Macleod, G. (2025). Young people's networked constructions of nature: Evidence from a qualitative multiple case study in the United Kingdom. </a:t>
            </a:r>
            <a:r>
              <a:rPr lang="en-GB" sz="4300" b="0" i="1" dirty="0">
                <a:solidFill>
                  <a:srgbClr val="222222"/>
                </a:solidFill>
                <a:effectLst/>
                <a:latin typeface="+mj-lt"/>
              </a:rPr>
              <a:t>People and Nature</a:t>
            </a:r>
            <a:r>
              <a:rPr lang="en-GB" sz="4300" b="0" i="0" dirty="0">
                <a:solidFill>
                  <a:srgbClr val="222222"/>
                </a:solidFill>
                <a:effectLst/>
                <a:latin typeface="+mj-lt"/>
              </a:rPr>
              <a:t>.</a:t>
            </a:r>
            <a:endParaRPr lang="pt-BR" sz="4300" dirty="0">
              <a:latin typeface="+mj-lt"/>
            </a:endParaRPr>
          </a:p>
          <a:p>
            <a:pPr algn="l"/>
            <a:endParaRPr lang="en-GB" sz="4300" b="0" i="0" dirty="0">
              <a:solidFill>
                <a:srgbClr val="000000"/>
              </a:solidFill>
              <a:effectLst/>
              <a:latin typeface="+mj-lt"/>
            </a:endParaRPr>
          </a:p>
          <a:p>
            <a:pPr algn="l"/>
            <a:endParaRPr lang="en-GB" dirty="0"/>
          </a:p>
        </p:txBody>
      </p:sp>
    </p:spTree>
    <p:extLst>
      <p:ext uri="{BB962C8B-B14F-4D97-AF65-F5344CB8AC3E}">
        <p14:creationId xmlns:p14="http://schemas.microsoft.com/office/powerpoint/2010/main" val="4069316190"/>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437</TotalTime>
  <Words>1252</Words>
  <Application>Microsoft Office PowerPoint</Application>
  <PresentationFormat>Widescreen</PresentationFormat>
  <Paragraphs>77</Paragraphs>
  <Slides>11</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11</vt:i4>
      </vt:variant>
    </vt:vector>
  </HeadingPairs>
  <TitlesOfParts>
    <vt:vector size="18" baseType="lpstr">
      <vt:lpstr>ff2</vt:lpstr>
      <vt:lpstr>Aptos</vt:lpstr>
      <vt:lpstr>Aptos Display</vt:lpstr>
      <vt:lpstr>Arial</vt:lpstr>
      <vt:lpstr>Bierstadt</vt:lpstr>
      <vt:lpstr>GestaltVTI</vt:lpstr>
      <vt:lpstr>Office Theme</vt:lpstr>
      <vt:lpstr>Adventure, Technology and Ecology in Outdoor Education</vt:lpstr>
      <vt:lpstr>Assemblages</vt:lpstr>
      <vt:lpstr>Assemblage Theory  (Deleuze and Guattar,1977) </vt:lpstr>
      <vt:lpstr>PowerPoint Presentation</vt:lpstr>
      <vt:lpstr>PowerPoint Presentation</vt:lpstr>
      <vt:lpstr>PowerPoint Presentation</vt:lpstr>
      <vt:lpstr>PowerPoint Presentation</vt:lpstr>
      <vt:lpstr>Simulacra hyper reality precedes reality </vt:lpstr>
      <vt:lpstr>Task for next week:   plan a coasteering session with attention on the 5 points of assemblage identified by Reed and Beames (2024)  </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Graham Harvey</dc:creator>
  <cp:lastModifiedBy>Graham Harvey</cp:lastModifiedBy>
  <cp:revision>1</cp:revision>
  <dcterms:created xsi:type="dcterms:W3CDTF">2025-02-25T12:25:42Z</dcterms:created>
  <dcterms:modified xsi:type="dcterms:W3CDTF">2025-03-03T12:03:14Z</dcterms:modified>
</cp:coreProperties>
</file>