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20"/>
  </p:notesMasterIdLst>
  <p:sldIdLst>
    <p:sldId id="273" r:id="rId5"/>
    <p:sldId id="272" r:id="rId6"/>
    <p:sldId id="257" r:id="rId7"/>
    <p:sldId id="258" r:id="rId8"/>
    <p:sldId id="259" r:id="rId9"/>
    <p:sldId id="260" r:id="rId10"/>
    <p:sldId id="261" r:id="rId11"/>
    <p:sldId id="262" r:id="rId12"/>
    <p:sldId id="263" r:id="rId13"/>
    <p:sldId id="264" r:id="rId14"/>
    <p:sldId id="270" r:id="rId15"/>
    <p:sldId id="265" r:id="rId16"/>
    <p:sldId id="271" r:id="rId17"/>
    <p:sldId id="274" r:id="rId18"/>
    <p:sldId id="26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4F874-7899-4E77-9E7D-3474BFED8F59}" v="1" dt="2024-03-17T10:50:34.203"/>
    <p1510:client id="{B6E23AC8-D2D7-4BE6-A60B-C712C06B7C6E}" v="126" dt="2024-03-16T21:46:08.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362" autoAdjust="0"/>
  </p:normalViewPr>
  <p:slideViewPr>
    <p:cSldViewPr snapToGrid="0">
      <p:cViewPr varScale="1">
        <p:scale>
          <a:sx n="62" d="100"/>
          <a:sy n="62" d="100"/>
        </p:scale>
        <p:origin x="1320" y="58"/>
      </p:cViewPr>
      <p:guideLst/>
    </p:cSldViewPr>
  </p:slideViewPr>
  <p:notesTextViewPr>
    <p:cViewPr>
      <p:scale>
        <a:sx n="1" d="1"/>
        <a:sy n="1" d="1"/>
      </p:scale>
      <p:origin x="0" y="-715"/>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22258A-8C67-4369-BF72-EE64485B23F8}"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AA5C28E5-60C7-4242-ADED-14C2AC153025}">
      <dgm:prSet/>
      <dgm:spPr/>
      <dgm:t>
        <a:bodyPr/>
        <a:lstStyle/>
        <a:p>
          <a:r>
            <a:rPr lang="en-US"/>
            <a:t>Planning</a:t>
          </a:r>
        </a:p>
      </dgm:t>
    </dgm:pt>
    <dgm:pt modelId="{F1B05CE0-DBD3-43F8-99F5-67076EAFD291}" type="parTrans" cxnId="{8C19E809-F020-4B3D-AC95-12AB96EA471E}">
      <dgm:prSet/>
      <dgm:spPr/>
      <dgm:t>
        <a:bodyPr/>
        <a:lstStyle/>
        <a:p>
          <a:endParaRPr lang="en-US"/>
        </a:p>
      </dgm:t>
    </dgm:pt>
    <dgm:pt modelId="{C68213FD-3BB7-481D-9E12-D466A3F2E5B2}" type="sibTrans" cxnId="{8C19E809-F020-4B3D-AC95-12AB96EA471E}">
      <dgm:prSet/>
      <dgm:spPr/>
      <dgm:t>
        <a:bodyPr/>
        <a:lstStyle/>
        <a:p>
          <a:endParaRPr lang="en-US"/>
        </a:p>
      </dgm:t>
    </dgm:pt>
    <dgm:pt modelId="{14C91092-1E12-4689-9731-B6473240F890}">
      <dgm:prSet/>
      <dgm:spPr/>
      <dgm:t>
        <a:bodyPr/>
        <a:lstStyle/>
        <a:p>
          <a:r>
            <a:rPr lang="en-US"/>
            <a:t> Determining the objectives, forecasting, and routing, formulating policies and laying down the standards.</a:t>
          </a:r>
        </a:p>
      </dgm:t>
    </dgm:pt>
    <dgm:pt modelId="{B0223D53-7F71-4833-B7CB-66EE8B499048}" type="parTrans" cxnId="{F3A3B00A-6E84-4F56-B93F-9C1DC52F8C9E}">
      <dgm:prSet/>
      <dgm:spPr/>
      <dgm:t>
        <a:bodyPr/>
        <a:lstStyle/>
        <a:p>
          <a:endParaRPr lang="en-US"/>
        </a:p>
      </dgm:t>
    </dgm:pt>
    <dgm:pt modelId="{81E0FFCB-EE38-46C8-A570-15A32385327A}" type="sibTrans" cxnId="{F3A3B00A-6E84-4F56-B93F-9C1DC52F8C9E}">
      <dgm:prSet/>
      <dgm:spPr/>
      <dgm:t>
        <a:bodyPr/>
        <a:lstStyle/>
        <a:p>
          <a:endParaRPr lang="en-US"/>
        </a:p>
      </dgm:t>
    </dgm:pt>
    <dgm:pt modelId="{90F3C0D5-8DAC-465C-BF57-880E16D69DD3}">
      <dgm:prSet/>
      <dgm:spPr/>
      <dgm:t>
        <a:bodyPr/>
        <a:lstStyle/>
        <a:p>
          <a:r>
            <a:rPr lang="en-US"/>
            <a:t>Organising</a:t>
          </a:r>
        </a:p>
      </dgm:t>
    </dgm:pt>
    <dgm:pt modelId="{911F41F3-F15A-465B-9DBD-D73A7E2A31D6}" type="parTrans" cxnId="{62FBFCEC-2B4B-41F5-A54A-55FB886FB298}">
      <dgm:prSet/>
      <dgm:spPr/>
      <dgm:t>
        <a:bodyPr/>
        <a:lstStyle/>
        <a:p>
          <a:endParaRPr lang="en-US"/>
        </a:p>
      </dgm:t>
    </dgm:pt>
    <dgm:pt modelId="{4B92ABFD-2187-42B3-B4B3-B9B98798B39D}" type="sibTrans" cxnId="{62FBFCEC-2B4B-41F5-A54A-55FB886FB298}">
      <dgm:prSet/>
      <dgm:spPr/>
      <dgm:t>
        <a:bodyPr/>
        <a:lstStyle/>
        <a:p>
          <a:endParaRPr lang="en-US"/>
        </a:p>
      </dgm:t>
    </dgm:pt>
    <dgm:pt modelId="{AC76ECB9-F023-467B-9723-6E8A5D9FCDFE}">
      <dgm:prSet/>
      <dgm:spPr/>
      <dgm:t>
        <a:bodyPr/>
        <a:lstStyle/>
        <a:p>
          <a:r>
            <a:rPr lang="en-US"/>
            <a:t> It helps establish authority-responsibility through the creation of duty structures and responsibility and also links material and human resources necessary. </a:t>
          </a:r>
        </a:p>
      </dgm:t>
    </dgm:pt>
    <dgm:pt modelId="{AF3EDF30-1108-45C6-9EA8-5D14072F6F70}" type="parTrans" cxnId="{58030902-6CE4-4E94-BCF3-FF6FD4B0C4F9}">
      <dgm:prSet/>
      <dgm:spPr/>
      <dgm:t>
        <a:bodyPr/>
        <a:lstStyle/>
        <a:p>
          <a:endParaRPr lang="en-US"/>
        </a:p>
      </dgm:t>
    </dgm:pt>
    <dgm:pt modelId="{46C95FA8-EF60-4B4F-B868-F5CA7DF0DC0F}" type="sibTrans" cxnId="{58030902-6CE4-4E94-BCF3-FF6FD4B0C4F9}">
      <dgm:prSet/>
      <dgm:spPr/>
      <dgm:t>
        <a:bodyPr/>
        <a:lstStyle/>
        <a:p>
          <a:endParaRPr lang="en-US"/>
        </a:p>
      </dgm:t>
    </dgm:pt>
    <dgm:pt modelId="{93D707E1-2C35-46E4-9073-BABF18703A86}">
      <dgm:prSet/>
      <dgm:spPr/>
      <dgm:t>
        <a:bodyPr/>
        <a:lstStyle/>
        <a:p>
          <a:r>
            <a:rPr lang="en-US"/>
            <a:t>Staffing</a:t>
          </a:r>
        </a:p>
      </dgm:t>
    </dgm:pt>
    <dgm:pt modelId="{41B49CC1-6B25-4EBB-BD26-5053F90E7A61}" type="parTrans" cxnId="{1739FABE-6DFE-4907-966A-C1D80BE8CF92}">
      <dgm:prSet/>
      <dgm:spPr/>
      <dgm:t>
        <a:bodyPr/>
        <a:lstStyle/>
        <a:p>
          <a:endParaRPr lang="en-US"/>
        </a:p>
      </dgm:t>
    </dgm:pt>
    <dgm:pt modelId="{C6B16500-8F11-4AAC-B954-B97A2F572131}" type="sibTrans" cxnId="{1739FABE-6DFE-4907-966A-C1D80BE8CF92}">
      <dgm:prSet/>
      <dgm:spPr/>
      <dgm:t>
        <a:bodyPr/>
        <a:lstStyle/>
        <a:p>
          <a:endParaRPr lang="en-US"/>
        </a:p>
      </dgm:t>
    </dgm:pt>
    <dgm:pt modelId="{5E5E0EAE-82F2-45A8-A07B-53821594C3DC}">
      <dgm:prSet/>
      <dgm:spPr/>
      <dgm:t>
        <a:bodyPr/>
        <a:lstStyle/>
        <a:p>
          <a:r>
            <a:rPr lang="en-US"/>
            <a:t> Connecting the right talent with technology in a company. It involves planning, recruiting, selecting, training, compensating, integrating and maintaining. </a:t>
          </a:r>
        </a:p>
      </dgm:t>
    </dgm:pt>
    <dgm:pt modelId="{A42E4BCF-5CA6-46DC-8EE5-186493EC8381}" type="parTrans" cxnId="{50685604-355C-4337-A429-85C4BA64E7CD}">
      <dgm:prSet/>
      <dgm:spPr/>
      <dgm:t>
        <a:bodyPr/>
        <a:lstStyle/>
        <a:p>
          <a:endParaRPr lang="en-US"/>
        </a:p>
      </dgm:t>
    </dgm:pt>
    <dgm:pt modelId="{00C35A93-02C1-4DE9-BFA1-9D1DBCB4E2DE}" type="sibTrans" cxnId="{50685604-355C-4337-A429-85C4BA64E7CD}">
      <dgm:prSet/>
      <dgm:spPr/>
      <dgm:t>
        <a:bodyPr/>
        <a:lstStyle/>
        <a:p>
          <a:endParaRPr lang="en-US"/>
        </a:p>
      </dgm:t>
    </dgm:pt>
    <dgm:pt modelId="{DB9040F3-4D85-4996-B70A-55AC314959A5}">
      <dgm:prSet/>
      <dgm:spPr/>
      <dgm:t>
        <a:bodyPr/>
        <a:lstStyle/>
        <a:p>
          <a:r>
            <a:rPr lang="en-US"/>
            <a:t>Giving directions</a:t>
          </a:r>
        </a:p>
      </dgm:t>
    </dgm:pt>
    <dgm:pt modelId="{B9609878-D068-48DC-8159-6BA8F6A97CCB}" type="parTrans" cxnId="{074F3567-EF83-474B-9BC6-81CF3CDEE699}">
      <dgm:prSet/>
      <dgm:spPr/>
      <dgm:t>
        <a:bodyPr/>
        <a:lstStyle/>
        <a:p>
          <a:endParaRPr lang="en-US"/>
        </a:p>
      </dgm:t>
    </dgm:pt>
    <dgm:pt modelId="{A15106C1-DA2E-492B-8428-7170C01AD261}" type="sibTrans" cxnId="{074F3567-EF83-474B-9BC6-81CF3CDEE699}">
      <dgm:prSet/>
      <dgm:spPr/>
      <dgm:t>
        <a:bodyPr/>
        <a:lstStyle/>
        <a:p>
          <a:endParaRPr lang="en-US"/>
        </a:p>
      </dgm:t>
    </dgm:pt>
    <dgm:pt modelId="{7C037010-0A13-4513-BC17-0A5D27E4C6CC}">
      <dgm:prSet/>
      <dgm:spPr/>
      <dgm:t>
        <a:bodyPr/>
        <a:lstStyle/>
        <a:p>
          <a:r>
            <a:rPr lang="en-US"/>
            <a:t> Supervising, giving guidance, offering motivation and leadership so that the workforce meets the goals.</a:t>
          </a:r>
        </a:p>
      </dgm:t>
    </dgm:pt>
    <dgm:pt modelId="{D1EE2DA3-ABE8-4EC6-A17F-7527B2DA65BD}" type="parTrans" cxnId="{EB1D1D2E-453B-4D3A-800E-3BA4D57A3C7D}">
      <dgm:prSet/>
      <dgm:spPr/>
      <dgm:t>
        <a:bodyPr/>
        <a:lstStyle/>
        <a:p>
          <a:endParaRPr lang="en-US"/>
        </a:p>
      </dgm:t>
    </dgm:pt>
    <dgm:pt modelId="{91D52EFD-BAB9-4BF0-BF7E-D887E8849748}" type="sibTrans" cxnId="{EB1D1D2E-453B-4D3A-800E-3BA4D57A3C7D}">
      <dgm:prSet/>
      <dgm:spPr/>
      <dgm:t>
        <a:bodyPr/>
        <a:lstStyle/>
        <a:p>
          <a:endParaRPr lang="en-US"/>
        </a:p>
      </dgm:t>
    </dgm:pt>
    <dgm:pt modelId="{10967EC4-F2DF-4500-BEA4-7F4F54A9966E}">
      <dgm:prSet/>
      <dgm:spPr/>
      <dgm:t>
        <a:bodyPr/>
        <a:lstStyle/>
        <a:p>
          <a:r>
            <a:rPr lang="en-US"/>
            <a:t>Controlling</a:t>
          </a:r>
        </a:p>
      </dgm:t>
    </dgm:pt>
    <dgm:pt modelId="{3279CF04-FE28-4E59-8645-B7AB08A7E506}" type="parTrans" cxnId="{AB2CEC21-83E1-406C-9D74-AE2FB769805F}">
      <dgm:prSet/>
      <dgm:spPr/>
      <dgm:t>
        <a:bodyPr/>
        <a:lstStyle/>
        <a:p>
          <a:endParaRPr lang="en-US"/>
        </a:p>
      </dgm:t>
    </dgm:pt>
    <dgm:pt modelId="{E53CD971-8C9A-4D66-BD4E-6739526C6619}" type="sibTrans" cxnId="{AB2CEC21-83E1-406C-9D74-AE2FB769805F}">
      <dgm:prSet/>
      <dgm:spPr/>
      <dgm:t>
        <a:bodyPr/>
        <a:lstStyle/>
        <a:p>
          <a:endParaRPr lang="en-US"/>
        </a:p>
      </dgm:t>
    </dgm:pt>
    <dgm:pt modelId="{DC24B4BC-F268-49B7-9E4E-9BCA155051EF}">
      <dgm:prSet/>
      <dgm:spPr/>
      <dgm:t>
        <a:bodyPr/>
        <a:lstStyle/>
        <a:p>
          <a:r>
            <a:rPr lang="en-US"/>
            <a:t> Ensures that the </a:t>
          </a:r>
          <a:r>
            <a:rPr lang="en-US" err="1"/>
            <a:t>organisation</a:t>
          </a:r>
          <a:r>
            <a:rPr lang="en-US"/>
            <a:t> is moving in the right direction towards the achievement of the company’s goals.</a:t>
          </a:r>
        </a:p>
      </dgm:t>
    </dgm:pt>
    <dgm:pt modelId="{F0012E8C-9B04-44E1-A3F2-4852E641E89D}" type="parTrans" cxnId="{E8CA7815-EA4C-48A6-8BF1-EB20B045EE02}">
      <dgm:prSet/>
      <dgm:spPr/>
      <dgm:t>
        <a:bodyPr/>
        <a:lstStyle/>
        <a:p>
          <a:endParaRPr lang="en-US"/>
        </a:p>
      </dgm:t>
    </dgm:pt>
    <dgm:pt modelId="{E49324BD-077F-4FB5-9231-FBC87378B8EF}" type="sibTrans" cxnId="{E8CA7815-EA4C-48A6-8BF1-EB20B045EE02}">
      <dgm:prSet/>
      <dgm:spPr/>
      <dgm:t>
        <a:bodyPr/>
        <a:lstStyle/>
        <a:p>
          <a:endParaRPr lang="en-US"/>
        </a:p>
      </dgm:t>
    </dgm:pt>
    <dgm:pt modelId="{2D6724A7-FE7C-4007-8170-688618A795D1}" type="pres">
      <dgm:prSet presAssocID="{0B22258A-8C67-4369-BF72-EE64485B23F8}" presName="Name0" presStyleCnt="0">
        <dgm:presLayoutVars>
          <dgm:dir/>
          <dgm:animLvl val="lvl"/>
          <dgm:resizeHandles val="exact"/>
        </dgm:presLayoutVars>
      </dgm:prSet>
      <dgm:spPr/>
    </dgm:pt>
    <dgm:pt modelId="{CF854914-B139-4245-992A-D86C612679E5}" type="pres">
      <dgm:prSet presAssocID="{AA5C28E5-60C7-4242-ADED-14C2AC153025}" presName="linNode" presStyleCnt="0"/>
      <dgm:spPr/>
    </dgm:pt>
    <dgm:pt modelId="{78B3684A-F8CD-4F0F-87C8-AA1684EE98B7}" type="pres">
      <dgm:prSet presAssocID="{AA5C28E5-60C7-4242-ADED-14C2AC153025}" presName="parentText" presStyleLbl="alignNode1" presStyleIdx="0" presStyleCnt="5">
        <dgm:presLayoutVars>
          <dgm:chMax val="1"/>
          <dgm:bulletEnabled/>
        </dgm:presLayoutVars>
      </dgm:prSet>
      <dgm:spPr/>
    </dgm:pt>
    <dgm:pt modelId="{7A71715E-66B6-49B4-8C20-5B2B3D112133}" type="pres">
      <dgm:prSet presAssocID="{AA5C28E5-60C7-4242-ADED-14C2AC153025}" presName="descendantText" presStyleLbl="alignAccFollowNode1" presStyleIdx="0" presStyleCnt="5">
        <dgm:presLayoutVars>
          <dgm:bulletEnabled/>
        </dgm:presLayoutVars>
      </dgm:prSet>
      <dgm:spPr/>
    </dgm:pt>
    <dgm:pt modelId="{9F7A7A0E-38EA-46D0-B34F-69D598A82DE7}" type="pres">
      <dgm:prSet presAssocID="{C68213FD-3BB7-481D-9E12-D466A3F2E5B2}" presName="sp" presStyleCnt="0"/>
      <dgm:spPr/>
    </dgm:pt>
    <dgm:pt modelId="{7C488027-B3F3-45EC-AD1B-91D5EB36617A}" type="pres">
      <dgm:prSet presAssocID="{90F3C0D5-8DAC-465C-BF57-880E16D69DD3}" presName="linNode" presStyleCnt="0"/>
      <dgm:spPr/>
    </dgm:pt>
    <dgm:pt modelId="{7A005335-AED3-4332-AF76-25316436BBED}" type="pres">
      <dgm:prSet presAssocID="{90F3C0D5-8DAC-465C-BF57-880E16D69DD3}" presName="parentText" presStyleLbl="alignNode1" presStyleIdx="1" presStyleCnt="5">
        <dgm:presLayoutVars>
          <dgm:chMax val="1"/>
          <dgm:bulletEnabled/>
        </dgm:presLayoutVars>
      </dgm:prSet>
      <dgm:spPr/>
    </dgm:pt>
    <dgm:pt modelId="{90BBDEB4-4301-4A86-90FA-21AD73F9CBF7}" type="pres">
      <dgm:prSet presAssocID="{90F3C0D5-8DAC-465C-BF57-880E16D69DD3}" presName="descendantText" presStyleLbl="alignAccFollowNode1" presStyleIdx="1" presStyleCnt="5">
        <dgm:presLayoutVars>
          <dgm:bulletEnabled/>
        </dgm:presLayoutVars>
      </dgm:prSet>
      <dgm:spPr/>
    </dgm:pt>
    <dgm:pt modelId="{98D242CF-3A2C-4331-AD4C-7897AE934761}" type="pres">
      <dgm:prSet presAssocID="{4B92ABFD-2187-42B3-B4B3-B9B98798B39D}" presName="sp" presStyleCnt="0"/>
      <dgm:spPr/>
    </dgm:pt>
    <dgm:pt modelId="{DEA075DA-FDD9-45DE-BBEE-AE1C9857CECD}" type="pres">
      <dgm:prSet presAssocID="{93D707E1-2C35-46E4-9073-BABF18703A86}" presName="linNode" presStyleCnt="0"/>
      <dgm:spPr/>
    </dgm:pt>
    <dgm:pt modelId="{09E7B87F-37E1-446A-8B19-A3BD3BD7C77F}" type="pres">
      <dgm:prSet presAssocID="{93D707E1-2C35-46E4-9073-BABF18703A86}" presName="parentText" presStyleLbl="alignNode1" presStyleIdx="2" presStyleCnt="5">
        <dgm:presLayoutVars>
          <dgm:chMax val="1"/>
          <dgm:bulletEnabled/>
        </dgm:presLayoutVars>
      </dgm:prSet>
      <dgm:spPr/>
    </dgm:pt>
    <dgm:pt modelId="{46813DAE-EC0D-4414-9043-8B686F090A45}" type="pres">
      <dgm:prSet presAssocID="{93D707E1-2C35-46E4-9073-BABF18703A86}" presName="descendantText" presStyleLbl="alignAccFollowNode1" presStyleIdx="2" presStyleCnt="5">
        <dgm:presLayoutVars>
          <dgm:bulletEnabled/>
        </dgm:presLayoutVars>
      </dgm:prSet>
      <dgm:spPr/>
    </dgm:pt>
    <dgm:pt modelId="{A36C0C8D-3F4F-4214-81D9-DCE99F2AF274}" type="pres">
      <dgm:prSet presAssocID="{C6B16500-8F11-4AAC-B954-B97A2F572131}" presName="sp" presStyleCnt="0"/>
      <dgm:spPr/>
    </dgm:pt>
    <dgm:pt modelId="{FF88FD67-3293-4471-BB3D-3764502560C8}" type="pres">
      <dgm:prSet presAssocID="{DB9040F3-4D85-4996-B70A-55AC314959A5}" presName="linNode" presStyleCnt="0"/>
      <dgm:spPr/>
    </dgm:pt>
    <dgm:pt modelId="{9B74A41F-EC68-4D04-BF9D-4C63CDAEDA8E}" type="pres">
      <dgm:prSet presAssocID="{DB9040F3-4D85-4996-B70A-55AC314959A5}" presName="parentText" presStyleLbl="alignNode1" presStyleIdx="3" presStyleCnt="5">
        <dgm:presLayoutVars>
          <dgm:chMax val="1"/>
          <dgm:bulletEnabled/>
        </dgm:presLayoutVars>
      </dgm:prSet>
      <dgm:spPr/>
    </dgm:pt>
    <dgm:pt modelId="{B923B00B-7855-492B-B44A-1C0D63695A46}" type="pres">
      <dgm:prSet presAssocID="{DB9040F3-4D85-4996-B70A-55AC314959A5}" presName="descendantText" presStyleLbl="alignAccFollowNode1" presStyleIdx="3" presStyleCnt="5">
        <dgm:presLayoutVars>
          <dgm:bulletEnabled/>
        </dgm:presLayoutVars>
      </dgm:prSet>
      <dgm:spPr/>
    </dgm:pt>
    <dgm:pt modelId="{D95E8ED8-E3C5-4268-BEC7-B7E4AD84822F}" type="pres">
      <dgm:prSet presAssocID="{A15106C1-DA2E-492B-8428-7170C01AD261}" presName="sp" presStyleCnt="0"/>
      <dgm:spPr/>
    </dgm:pt>
    <dgm:pt modelId="{A70362DA-84B0-42BD-9DB6-3783CBB70C58}" type="pres">
      <dgm:prSet presAssocID="{10967EC4-F2DF-4500-BEA4-7F4F54A9966E}" presName="linNode" presStyleCnt="0"/>
      <dgm:spPr/>
    </dgm:pt>
    <dgm:pt modelId="{D25EC34C-CBF9-428D-90C3-EB58A8DA8320}" type="pres">
      <dgm:prSet presAssocID="{10967EC4-F2DF-4500-BEA4-7F4F54A9966E}" presName="parentText" presStyleLbl="alignNode1" presStyleIdx="4" presStyleCnt="5">
        <dgm:presLayoutVars>
          <dgm:chMax val="1"/>
          <dgm:bulletEnabled/>
        </dgm:presLayoutVars>
      </dgm:prSet>
      <dgm:spPr/>
    </dgm:pt>
    <dgm:pt modelId="{81CA4259-0B25-451D-90C3-BF3107B47128}" type="pres">
      <dgm:prSet presAssocID="{10967EC4-F2DF-4500-BEA4-7F4F54A9966E}" presName="descendantText" presStyleLbl="alignAccFollowNode1" presStyleIdx="4" presStyleCnt="5">
        <dgm:presLayoutVars>
          <dgm:bulletEnabled/>
        </dgm:presLayoutVars>
      </dgm:prSet>
      <dgm:spPr/>
    </dgm:pt>
  </dgm:ptLst>
  <dgm:cxnLst>
    <dgm:cxn modelId="{58030902-6CE4-4E94-BCF3-FF6FD4B0C4F9}" srcId="{90F3C0D5-8DAC-465C-BF57-880E16D69DD3}" destId="{AC76ECB9-F023-467B-9723-6E8A5D9FCDFE}" srcOrd="0" destOrd="0" parTransId="{AF3EDF30-1108-45C6-9EA8-5D14072F6F70}" sibTransId="{46C95FA8-EF60-4B4F-B868-F5CA7DF0DC0F}"/>
    <dgm:cxn modelId="{50685604-355C-4337-A429-85C4BA64E7CD}" srcId="{93D707E1-2C35-46E4-9073-BABF18703A86}" destId="{5E5E0EAE-82F2-45A8-A07B-53821594C3DC}" srcOrd="0" destOrd="0" parTransId="{A42E4BCF-5CA6-46DC-8EE5-186493EC8381}" sibTransId="{00C35A93-02C1-4DE9-BFA1-9D1DBCB4E2DE}"/>
    <dgm:cxn modelId="{8C19E809-F020-4B3D-AC95-12AB96EA471E}" srcId="{0B22258A-8C67-4369-BF72-EE64485B23F8}" destId="{AA5C28E5-60C7-4242-ADED-14C2AC153025}" srcOrd="0" destOrd="0" parTransId="{F1B05CE0-DBD3-43F8-99F5-67076EAFD291}" sibTransId="{C68213FD-3BB7-481D-9E12-D466A3F2E5B2}"/>
    <dgm:cxn modelId="{F3A3B00A-6E84-4F56-B93F-9C1DC52F8C9E}" srcId="{AA5C28E5-60C7-4242-ADED-14C2AC153025}" destId="{14C91092-1E12-4689-9731-B6473240F890}" srcOrd="0" destOrd="0" parTransId="{B0223D53-7F71-4833-B7CB-66EE8B499048}" sibTransId="{81E0FFCB-EE38-46C8-A570-15A32385327A}"/>
    <dgm:cxn modelId="{E8CA7815-EA4C-48A6-8BF1-EB20B045EE02}" srcId="{10967EC4-F2DF-4500-BEA4-7F4F54A9966E}" destId="{DC24B4BC-F268-49B7-9E4E-9BCA155051EF}" srcOrd="0" destOrd="0" parTransId="{F0012E8C-9B04-44E1-A3F2-4852E641E89D}" sibTransId="{E49324BD-077F-4FB5-9231-FBC87378B8EF}"/>
    <dgm:cxn modelId="{AB2CEC21-83E1-406C-9D74-AE2FB769805F}" srcId="{0B22258A-8C67-4369-BF72-EE64485B23F8}" destId="{10967EC4-F2DF-4500-BEA4-7F4F54A9966E}" srcOrd="4" destOrd="0" parTransId="{3279CF04-FE28-4E59-8645-B7AB08A7E506}" sibTransId="{E53CD971-8C9A-4D66-BD4E-6739526C6619}"/>
    <dgm:cxn modelId="{3C41B122-134A-4A8A-A04B-78BAFA14EE49}" type="presOf" srcId="{10967EC4-F2DF-4500-BEA4-7F4F54A9966E}" destId="{D25EC34C-CBF9-428D-90C3-EB58A8DA8320}" srcOrd="0" destOrd="0" presId="urn:microsoft.com/office/officeart/2016/7/layout/VerticalSolidActionList"/>
    <dgm:cxn modelId="{7BE51329-113D-440F-95BA-21076537FF98}" type="presOf" srcId="{5E5E0EAE-82F2-45A8-A07B-53821594C3DC}" destId="{46813DAE-EC0D-4414-9043-8B686F090A45}" srcOrd="0" destOrd="0" presId="urn:microsoft.com/office/officeart/2016/7/layout/VerticalSolidActionList"/>
    <dgm:cxn modelId="{EB1D1D2E-453B-4D3A-800E-3BA4D57A3C7D}" srcId="{DB9040F3-4D85-4996-B70A-55AC314959A5}" destId="{7C037010-0A13-4513-BC17-0A5D27E4C6CC}" srcOrd="0" destOrd="0" parTransId="{D1EE2DA3-ABE8-4EC6-A17F-7527B2DA65BD}" sibTransId="{91D52EFD-BAB9-4BF0-BF7E-D887E8849748}"/>
    <dgm:cxn modelId="{7552912F-D48D-47B9-8F45-22BDA0B20608}" type="presOf" srcId="{7C037010-0A13-4513-BC17-0A5D27E4C6CC}" destId="{B923B00B-7855-492B-B44A-1C0D63695A46}" srcOrd="0" destOrd="0" presId="urn:microsoft.com/office/officeart/2016/7/layout/VerticalSolidActionList"/>
    <dgm:cxn modelId="{074F3567-EF83-474B-9BC6-81CF3CDEE699}" srcId="{0B22258A-8C67-4369-BF72-EE64485B23F8}" destId="{DB9040F3-4D85-4996-B70A-55AC314959A5}" srcOrd="3" destOrd="0" parTransId="{B9609878-D068-48DC-8159-6BA8F6A97CCB}" sibTransId="{A15106C1-DA2E-492B-8428-7170C01AD261}"/>
    <dgm:cxn modelId="{BFB19B90-6AB3-4145-9CF3-B72C194878B2}" type="presOf" srcId="{DC24B4BC-F268-49B7-9E4E-9BCA155051EF}" destId="{81CA4259-0B25-451D-90C3-BF3107B47128}" srcOrd="0" destOrd="0" presId="urn:microsoft.com/office/officeart/2016/7/layout/VerticalSolidActionList"/>
    <dgm:cxn modelId="{2FE1179C-5E09-432C-8577-30C1EC4C9C5D}" type="presOf" srcId="{AA5C28E5-60C7-4242-ADED-14C2AC153025}" destId="{78B3684A-F8CD-4F0F-87C8-AA1684EE98B7}" srcOrd="0" destOrd="0" presId="urn:microsoft.com/office/officeart/2016/7/layout/VerticalSolidActionList"/>
    <dgm:cxn modelId="{3324A59E-2AC1-4FCE-9E6A-B5C6B5E1D778}" type="presOf" srcId="{14C91092-1E12-4689-9731-B6473240F890}" destId="{7A71715E-66B6-49B4-8C20-5B2B3D112133}" srcOrd="0" destOrd="0" presId="urn:microsoft.com/office/officeart/2016/7/layout/VerticalSolidActionList"/>
    <dgm:cxn modelId="{518232A9-61C4-4543-9A7A-86C8915888E4}" type="presOf" srcId="{AC76ECB9-F023-467B-9723-6E8A5D9FCDFE}" destId="{90BBDEB4-4301-4A86-90FA-21AD73F9CBF7}" srcOrd="0" destOrd="0" presId="urn:microsoft.com/office/officeart/2016/7/layout/VerticalSolidActionList"/>
    <dgm:cxn modelId="{1739FABE-6DFE-4907-966A-C1D80BE8CF92}" srcId="{0B22258A-8C67-4369-BF72-EE64485B23F8}" destId="{93D707E1-2C35-46E4-9073-BABF18703A86}" srcOrd="2" destOrd="0" parTransId="{41B49CC1-6B25-4EBB-BD26-5053F90E7A61}" sibTransId="{C6B16500-8F11-4AAC-B954-B97A2F572131}"/>
    <dgm:cxn modelId="{A235D1C5-9DBE-461C-8C77-F63158C8188B}" type="presOf" srcId="{90F3C0D5-8DAC-465C-BF57-880E16D69DD3}" destId="{7A005335-AED3-4332-AF76-25316436BBED}" srcOrd="0" destOrd="0" presId="urn:microsoft.com/office/officeart/2016/7/layout/VerticalSolidActionList"/>
    <dgm:cxn modelId="{E0E5D4CC-2FF1-4357-BB1E-E83CB7E36619}" type="presOf" srcId="{DB9040F3-4D85-4996-B70A-55AC314959A5}" destId="{9B74A41F-EC68-4D04-BF9D-4C63CDAEDA8E}" srcOrd="0" destOrd="0" presId="urn:microsoft.com/office/officeart/2016/7/layout/VerticalSolidActionList"/>
    <dgm:cxn modelId="{2B44E1DE-011A-4F63-B49C-7D03D979464E}" type="presOf" srcId="{93D707E1-2C35-46E4-9073-BABF18703A86}" destId="{09E7B87F-37E1-446A-8B19-A3BD3BD7C77F}" srcOrd="0" destOrd="0" presId="urn:microsoft.com/office/officeart/2016/7/layout/VerticalSolidActionList"/>
    <dgm:cxn modelId="{62FBFCEC-2B4B-41F5-A54A-55FB886FB298}" srcId="{0B22258A-8C67-4369-BF72-EE64485B23F8}" destId="{90F3C0D5-8DAC-465C-BF57-880E16D69DD3}" srcOrd="1" destOrd="0" parTransId="{911F41F3-F15A-465B-9DBD-D73A7E2A31D6}" sibTransId="{4B92ABFD-2187-42B3-B4B3-B9B98798B39D}"/>
    <dgm:cxn modelId="{5A4663FC-F60A-4165-87CF-E5AB17FCF66F}" type="presOf" srcId="{0B22258A-8C67-4369-BF72-EE64485B23F8}" destId="{2D6724A7-FE7C-4007-8170-688618A795D1}" srcOrd="0" destOrd="0" presId="urn:microsoft.com/office/officeart/2016/7/layout/VerticalSolidActionList"/>
    <dgm:cxn modelId="{FC88AEEC-89E5-422A-B26A-077DDEF2ED9D}" type="presParOf" srcId="{2D6724A7-FE7C-4007-8170-688618A795D1}" destId="{CF854914-B139-4245-992A-D86C612679E5}" srcOrd="0" destOrd="0" presId="urn:microsoft.com/office/officeart/2016/7/layout/VerticalSolidActionList"/>
    <dgm:cxn modelId="{082D1020-394E-4303-9097-A9525641A9D7}" type="presParOf" srcId="{CF854914-B139-4245-992A-D86C612679E5}" destId="{78B3684A-F8CD-4F0F-87C8-AA1684EE98B7}" srcOrd="0" destOrd="0" presId="urn:microsoft.com/office/officeart/2016/7/layout/VerticalSolidActionList"/>
    <dgm:cxn modelId="{A2F1AB2B-B83E-4247-8527-975780C0A54D}" type="presParOf" srcId="{CF854914-B139-4245-992A-D86C612679E5}" destId="{7A71715E-66B6-49B4-8C20-5B2B3D112133}" srcOrd="1" destOrd="0" presId="urn:microsoft.com/office/officeart/2016/7/layout/VerticalSolidActionList"/>
    <dgm:cxn modelId="{FE275494-C056-4BD7-A88F-11D1D7CF345A}" type="presParOf" srcId="{2D6724A7-FE7C-4007-8170-688618A795D1}" destId="{9F7A7A0E-38EA-46D0-B34F-69D598A82DE7}" srcOrd="1" destOrd="0" presId="urn:microsoft.com/office/officeart/2016/7/layout/VerticalSolidActionList"/>
    <dgm:cxn modelId="{073C362A-3A41-46BB-950B-A544F6DDA746}" type="presParOf" srcId="{2D6724A7-FE7C-4007-8170-688618A795D1}" destId="{7C488027-B3F3-45EC-AD1B-91D5EB36617A}" srcOrd="2" destOrd="0" presId="urn:microsoft.com/office/officeart/2016/7/layout/VerticalSolidActionList"/>
    <dgm:cxn modelId="{55F5E2F0-C940-4C2F-976F-882B024C3FEC}" type="presParOf" srcId="{7C488027-B3F3-45EC-AD1B-91D5EB36617A}" destId="{7A005335-AED3-4332-AF76-25316436BBED}" srcOrd="0" destOrd="0" presId="urn:microsoft.com/office/officeart/2016/7/layout/VerticalSolidActionList"/>
    <dgm:cxn modelId="{4C23C09A-B436-4A7E-A6E3-13D1357E8712}" type="presParOf" srcId="{7C488027-B3F3-45EC-AD1B-91D5EB36617A}" destId="{90BBDEB4-4301-4A86-90FA-21AD73F9CBF7}" srcOrd="1" destOrd="0" presId="urn:microsoft.com/office/officeart/2016/7/layout/VerticalSolidActionList"/>
    <dgm:cxn modelId="{D4893868-5DD0-4DEE-A8D1-D9ECAED282BD}" type="presParOf" srcId="{2D6724A7-FE7C-4007-8170-688618A795D1}" destId="{98D242CF-3A2C-4331-AD4C-7897AE934761}" srcOrd="3" destOrd="0" presId="urn:microsoft.com/office/officeart/2016/7/layout/VerticalSolidActionList"/>
    <dgm:cxn modelId="{A27521EE-A612-4D4A-B3FA-A68889A60BEA}" type="presParOf" srcId="{2D6724A7-FE7C-4007-8170-688618A795D1}" destId="{DEA075DA-FDD9-45DE-BBEE-AE1C9857CECD}" srcOrd="4" destOrd="0" presId="urn:microsoft.com/office/officeart/2016/7/layout/VerticalSolidActionList"/>
    <dgm:cxn modelId="{82EC7B5C-7192-4696-AF21-EBB414FDA1B1}" type="presParOf" srcId="{DEA075DA-FDD9-45DE-BBEE-AE1C9857CECD}" destId="{09E7B87F-37E1-446A-8B19-A3BD3BD7C77F}" srcOrd="0" destOrd="0" presId="urn:microsoft.com/office/officeart/2016/7/layout/VerticalSolidActionList"/>
    <dgm:cxn modelId="{E558392A-89E6-4C41-B253-8C51704E4783}" type="presParOf" srcId="{DEA075DA-FDD9-45DE-BBEE-AE1C9857CECD}" destId="{46813DAE-EC0D-4414-9043-8B686F090A45}" srcOrd="1" destOrd="0" presId="urn:microsoft.com/office/officeart/2016/7/layout/VerticalSolidActionList"/>
    <dgm:cxn modelId="{E3DCC838-D15A-4DCF-ABBB-A48D259DC22E}" type="presParOf" srcId="{2D6724A7-FE7C-4007-8170-688618A795D1}" destId="{A36C0C8D-3F4F-4214-81D9-DCE99F2AF274}" srcOrd="5" destOrd="0" presId="urn:microsoft.com/office/officeart/2016/7/layout/VerticalSolidActionList"/>
    <dgm:cxn modelId="{8D1BDA1D-4DE6-415E-9A52-4978039D723C}" type="presParOf" srcId="{2D6724A7-FE7C-4007-8170-688618A795D1}" destId="{FF88FD67-3293-4471-BB3D-3764502560C8}" srcOrd="6" destOrd="0" presId="urn:microsoft.com/office/officeart/2016/7/layout/VerticalSolidActionList"/>
    <dgm:cxn modelId="{DFB4A08C-B9D1-4732-8F8E-B16530343443}" type="presParOf" srcId="{FF88FD67-3293-4471-BB3D-3764502560C8}" destId="{9B74A41F-EC68-4D04-BF9D-4C63CDAEDA8E}" srcOrd="0" destOrd="0" presId="urn:microsoft.com/office/officeart/2016/7/layout/VerticalSolidActionList"/>
    <dgm:cxn modelId="{7A42B14C-9BBD-4C16-844D-8EF7D2BDAFC4}" type="presParOf" srcId="{FF88FD67-3293-4471-BB3D-3764502560C8}" destId="{B923B00B-7855-492B-B44A-1C0D63695A46}" srcOrd="1" destOrd="0" presId="urn:microsoft.com/office/officeart/2016/7/layout/VerticalSolidActionList"/>
    <dgm:cxn modelId="{212389E2-41CF-4DA2-A02C-9E01FFD25D17}" type="presParOf" srcId="{2D6724A7-FE7C-4007-8170-688618A795D1}" destId="{D95E8ED8-E3C5-4268-BEC7-B7E4AD84822F}" srcOrd="7" destOrd="0" presId="urn:microsoft.com/office/officeart/2016/7/layout/VerticalSolidActionList"/>
    <dgm:cxn modelId="{BCE1998B-C8F7-4717-868A-30FAD6ED0418}" type="presParOf" srcId="{2D6724A7-FE7C-4007-8170-688618A795D1}" destId="{A70362DA-84B0-42BD-9DB6-3783CBB70C58}" srcOrd="8" destOrd="0" presId="urn:microsoft.com/office/officeart/2016/7/layout/VerticalSolidActionList"/>
    <dgm:cxn modelId="{76893139-4AEB-4679-8426-357A8F42A3F4}" type="presParOf" srcId="{A70362DA-84B0-42BD-9DB6-3783CBB70C58}" destId="{D25EC34C-CBF9-428D-90C3-EB58A8DA8320}" srcOrd="0" destOrd="0" presId="urn:microsoft.com/office/officeart/2016/7/layout/VerticalSolidActionList"/>
    <dgm:cxn modelId="{1C37A86A-8A6E-4D93-ABFC-F92927F7CBB0}" type="presParOf" srcId="{A70362DA-84B0-42BD-9DB6-3783CBB70C58}" destId="{81CA4259-0B25-451D-90C3-BF3107B4712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4B4B48-0C87-4AB4-BAB6-84C2F232BF41}" type="doc">
      <dgm:prSet loTypeId="urn:microsoft.com/office/officeart/2005/8/layout/hList7" loCatId="list" qsTypeId="urn:microsoft.com/office/officeart/2005/8/quickstyle/simple1" qsCatId="simple" csTypeId="urn:microsoft.com/office/officeart/2005/8/colors/accent1_2" csCatId="accent1" phldr="1"/>
      <dgm:spPr/>
    </dgm:pt>
    <dgm:pt modelId="{436CFE1D-9C0B-4187-A6B6-5C2C07201853}">
      <dgm:prSet phldrT="[Text]"/>
      <dgm:spPr>
        <a:solidFill>
          <a:schemeClr val="bg1"/>
        </a:solidFill>
        <a:effectLst>
          <a:glow rad="127000">
            <a:schemeClr val="accent1"/>
          </a:glow>
        </a:effectLst>
      </dgm:spPr>
      <dgm:t>
        <a:bodyPr/>
        <a:lstStyle/>
        <a:p>
          <a:endParaRPr lang="en-US"/>
        </a:p>
        <a:p>
          <a:r>
            <a:rPr lang="en-US">
              <a:solidFill>
                <a:schemeClr val="tx1"/>
              </a:solidFill>
              <a:latin typeface="Times New Roman" panose="02020603050405020304" pitchFamily="18" charset="0"/>
              <a:cs typeface="Times New Roman" panose="02020603050405020304" pitchFamily="18" charset="0"/>
            </a:rPr>
            <a:t>Offering support to the workers to progress at their work</a:t>
          </a:r>
          <a:endParaRPr lang="en-GB">
            <a:solidFill>
              <a:schemeClr val="tx1"/>
            </a:solidFill>
            <a:latin typeface="Times New Roman" panose="02020603050405020304" pitchFamily="18" charset="0"/>
            <a:cs typeface="Times New Roman" panose="02020603050405020304" pitchFamily="18" charset="0"/>
          </a:endParaRPr>
        </a:p>
      </dgm:t>
    </dgm:pt>
    <dgm:pt modelId="{75A11238-3FC8-4531-A5CD-BA5145D9E1EC}" type="parTrans" cxnId="{F2111DE2-9C36-4F88-BECA-93300516CC62}">
      <dgm:prSet/>
      <dgm:spPr/>
      <dgm:t>
        <a:bodyPr/>
        <a:lstStyle/>
        <a:p>
          <a:endParaRPr lang="en-GB"/>
        </a:p>
      </dgm:t>
    </dgm:pt>
    <dgm:pt modelId="{D8AE110B-A18F-4A5A-AD5B-B0951878EC49}" type="sibTrans" cxnId="{F2111DE2-9C36-4F88-BECA-93300516CC62}">
      <dgm:prSet/>
      <dgm:spPr/>
      <dgm:t>
        <a:bodyPr/>
        <a:lstStyle/>
        <a:p>
          <a:endParaRPr lang="en-GB"/>
        </a:p>
      </dgm:t>
    </dgm:pt>
    <dgm:pt modelId="{E1197809-CC9F-43B8-85A6-F60AF6744E8E}">
      <dgm:prSet phldrT="[Text]"/>
      <dgm:spPr>
        <a:solidFill>
          <a:schemeClr val="accent4">
            <a:lumMod val="20000"/>
            <a:lumOff val="80000"/>
          </a:schemeClr>
        </a:solidFill>
        <a:effectLst>
          <a:glow rad="228600">
            <a:schemeClr val="accent1">
              <a:satMod val="175000"/>
              <a:alpha val="40000"/>
            </a:schemeClr>
          </a:glow>
        </a:effectLst>
      </dgm:spPr>
      <dgm:t>
        <a:bodyPr/>
        <a:lstStyle/>
        <a:p>
          <a:endParaRPr lang="en-US">
            <a:latin typeface="Times New Roman" panose="02020603050405020304" pitchFamily="18" charset="0"/>
            <a:cs typeface="Times New Roman" panose="02020603050405020304" pitchFamily="18" charset="0"/>
          </a:endParaRPr>
        </a:p>
        <a:p>
          <a:r>
            <a:rPr lang="en-US">
              <a:solidFill>
                <a:schemeClr val="tx1"/>
              </a:solidFill>
              <a:latin typeface="Times New Roman" panose="02020603050405020304" pitchFamily="18" charset="0"/>
              <a:cs typeface="Times New Roman" panose="02020603050405020304" pitchFamily="18" charset="0"/>
            </a:rPr>
            <a:t>Offering fair and decent treatment to the workers at the place of work</a:t>
          </a:r>
          <a:endParaRPr lang="en-GB">
            <a:solidFill>
              <a:schemeClr val="tx1"/>
            </a:solidFill>
            <a:latin typeface="Times New Roman" panose="02020603050405020304" pitchFamily="18" charset="0"/>
            <a:cs typeface="Times New Roman" panose="02020603050405020304" pitchFamily="18" charset="0"/>
          </a:endParaRPr>
        </a:p>
      </dgm:t>
    </dgm:pt>
    <dgm:pt modelId="{12C8A885-306E-44C5-AB5C-B1607A2FC2C9}" type="parTrans" cxnId="{1C17BA17-8259-4C71-B9F4-C1C3DC3B5B3F}">
      <dgm:prSet/>
      <dgm:spPr/>
      <dgm:t>
        <a:bodyPr/>
        <a:lstStyle/>
        <a:p>
          <a:endParaRPr lang="en-GB"/>
        </a:p>
      </dgm:t>
    </dgm:pt>
    <dgm:pt modelId="{1D9B517A-8C1E-48A7-84DE-02D04B7038D2}" type="sibTrans" cxnId="{1C17BA17-8259-4C71-B9F4-C1C3DC3B5B3F}">
      <dgm:prSet/>
      <dgm:spPr/>
      <dgm:t>
        <a:bodyPr/>
        <a:lstStyle/>
        <a:p>
          <a:endParaRPr lang="en-GB"/>
        </a:p>
      </dgm:t>
    </dgm:pt>
    <dgm:pt modelId="{67C6EEDA-1FA9-49D6-BCBC-E4A32E7F66A5}" type="pres">
      <dgm:prSet presAssocID="{E84B4B48-0C87-4AB4-BAB6-84C2F232BF41}" presName="Name0" presStyleCnt="0">
        <dgm:presLayoutVars>
          <dgm:dir/>
          <dgm:resizeHandles val="exact"/>
        </dgm:presLayoutVars>
      </dgm:prSet>
      <dgm:spPr/>
    </dgm:pt>
    <dgm:pt modelId="{3E945F89-C303-44E5-9EBF-D70C7FEE1D17}" type="pres">
      <dgm:prSet presAssocID="{E84B4B48-0C87-4AB4-BAB6-84C2F232BF41}" presName="fgShape" presStyleLbl="fgShp" presStyleIdx="0" presStyleCnt="1" custScaleX="70604" custScaleY="134374" custLinFactNeighborX="4367" custLinFactNeighborY="6248"/>
      <dgm:spPr>
        <a:solidFill>
          <a:srgbClr val="FF0000"/>
        </a:solidFill>
      </dgm:spPr>
    </dgm:pt>
    <dgm:pt modelId="{C63A9BBF-A9E1-4474-9977-B51B9B6314B1}" type="pres">
      <dgm:prSet presAssocID="{E84B4B48-0C87-4AB4-BAB6-84C2F232BF41}" presName="linComp" presStyleCnt="0"/>
      <dgm:spPr/>
    </dgm:pt>
    <dgm:pt modelId="{DD08E22D-3409-472B-BA10-A35603BC0DFB}" type="pres">
      <dgm:prSet presAssocID="{436CFE1D-9C0B-4187-A6B6-5C2C07201853}" presName="compNode" presStyleCnt="0"/>
      <dgm:spPr/>
    </dgm:pt>
    <dgm:pt modelId="{7DB096B2-3C59-450B-8F92-3B804354D5A7}" type="pres">
      <dgm:prSet presAssocID="{436CFE1D-9C0B-4187-A6B6-5C2C07201853}" presName="bkgdShape" presStyleLbl="node1" presStyleIdx="0" presStyleCnt="2" custScaleY="88070" custLinFactNeighborX="1027"/>
      <dgm:spPr/>
    </dgm:pt>
    <dgm:pt modelId="{77BD873F-5530-4523-ABAA-B9F5B0A48CC0}" type="pres">
      <dgm:prSet presAssocID="{436CFE1D-9C0B-4187-A6B6-5C2C07201853}" presName="nodeTx" presStyleLbl="node1" presStyleIdx="0" presStyleCnt="2">
        <dgm:presLayoutVars>
          <dgm:bulletEnabled val="1"/>
        </dgm:presLayoutVars>
      </dgm:prSet>
      <dgm:spPr/>
    </dgm:pt>
    <dgm:pt modelId="{88545658-7128-4219-9B75-15CD05CE8223}" type="pres">
      <dgm:prSet presAssocID="{436CFE1D-9C0B-4187-A6B6-5C2C07201853}" presName="invisiNode" presStyleLbl="node1" presStyleIdx="0" presStyleCnt="2"/>
      <dgm:spPr/>
    </dgm:pt>
    <dgm:pt modelId="{6E6ECCC9-FD26-4D37-B4FE-AD3CE9C2144F}" type="pres">
      <dgm:prSet presAssocID="{436CFE1D-9C0B-4187-A6B6-5C2C07201853}" presName="imagNode" presStyleLbl="fgImgPlace1" presStyleIdx="0" presStyleCnt="2" custScaleX="119767" custScaleY="129012" custLinFactNeighborX="7843" custLinFactNeighborY="20974"/>
      <dgm:spPr>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dgm:spPr>
    </dgm:pt>
    <dgm:pt modelId="{C3805B59-D0F3-4813-B1A8-43E6D0F39915}" type="pres">
      <dgm:prSet presAssocID="{D8AE110B-A18F-4A5A-AD5B-B0951878EC49}" presName="sibTrans" presStyleLbl="sibTrans2D1" presStyleIdx="0" presStyleCnt="0"/>
      <dgm:spPr/>
    </dgm:pt>
    <dgm:pt modelId="{98A77708-87A9-42D9-A763-44F60218B9FB}" type="pres">
      <dgm:prSet presAssocID="{E1197809-CC9F-43B8-85A6-F60AF6744E8E}" presName="compNode" presStyleCnt="0"/>
      <dgm:spPr/>
    </dgm:pt>
    <dgm:pt modelId="{6D59C0DC-4B65-42A4-91D9-8FAF21AE4389}" type="pres">
      <dgm:prSet presAssocID="{E1197809-CC9F-43B8-85A6-F60AF6744E8E}" presName="bkgdShape" presStyleLbl="node1" presStyleIdx="1" presStyleCnt="2" custScaleY="90328"/>
      <dgm:spPr/>
    </dgm:pt>
    <dgm:pt modelId="{E3A3B50D-9A16-49A1-BA2D-D7045A0A8333}" type="pres">
      <dgm:prSet presAssocID="{E1197809-CC9F-43B8-85A6-F60AF6744E8E}" presName="nodeTx" presStyleLbl="node1" presStyleIdx="1" presStyleCnt="2">
        <dgm:presLayoutVars>
          <dgm:bulletEnabled val="1"/>
        </dgm:presLayoutVars>
      </dgm:prSet>
      <dgm:spPr/>
    </dgm:pt>
    <dgm:pt modelId="{585DAB44-6C9D-4CDE-9B73-FB0999AB9EBD}" type="pres">
      <dgm:prSet presAssocID="{E1197809-CC9F-43B8-85A6-F60AF6744E8E}" presName="invisiNode" presStyleLbl="node1" presStyleIdx="1" presStyleCnt="2"/>
      <dgm:spPr/>
    </dgm:pt>
    <dgm:pt modelId="{3945B39C-2777-417E-B695-C9A183620264}" type="pres">
      <dgm:prSet presAssocID="{E1197809-CC9F-43B8-85A6-F60AF6744E8E}" presName="imagNode" presStyleLbl="fgImgPlace1" presStyleIdx="1" presStyleCnt="2" custScaleX="113471" custScaleY="138112" custLinFactNeighborX="0" custLinFactNeighborY="22876"/>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Lst>
  <dgm:cxnLst>
    <dgm:cxn modelId="{1C17BA17-8259-4C71-B9F4-C1C3DC3B5B3F}" srcId="{E84B4B48-0C87-4AB4-BAB6-84C2F232BF41}" destId="{E1197809-CC9F-43B8-85A6-F60AF6744E8E}" srcOrd="1" destOrd="0" parTransId="{12C8A885-306E-44C5-AB5C-B1607A2FC2C9}" sibTransId="{1D9B517A-8C1E-48A7-84DE-02D04B7038D2}"/>
    <dgm:cxn modelId="{E6E9BE2A-2D8F-4F8C-92C7-B7EE03A5CF14}" type="presOf" srcId="{E1197809-CC9F-43B8-85A6-F60AF6744E8E}" destId="{E3A3B50D-9A16-49A1-BA2D-D7045A0A8333}" srcOrd="1" destOrd="0" presId="urn:microsoft.com/office/officeart/2005/8/layout/hList7"/>
    <dgm:cxn modelId="{3D90EE2D-3834-4308-9E5B-DF13FF6F0F2B}" type="presOf" srcId="{D8AE110B-A18F-4A5A-AD5B-B0951878EC49}" destId="{C3805B59-D0F3-4813-B1A8-43E6D0F39915}" srcOrd="0" destOrd="0" presId="urn:microsoft.com/office/officeart/2005/8/layout/hList7"/>
    <dgm:cxn modelId="{1526153B-D0F6-4838-A485-BF0610B268AB}" type="presOf" srcId="{E84B4B48-0C87-4AB4-BAB6-84C2F232BF41}" destId="{67C6EEDA-1FA9-49D6-BCBC-E4A32E7F66A5}" srcOrd="0" destOrd="0" presId="urn:microsoft.com/office/officeart/2005/8/layout/hList7"/>
    <dgm:cxn modelId="{EF9F9F53-CC5C-4158-AB13-32F0E4CC2EB5}" type="presOf" srcId="{436CFE1D-9C0B-4187-A6B6-5C2C07201853}" destId="{7DB096B2-3C59-450B-8F92-3B804354D5A7}" srcOrd="0" destOrd="0" presId="urn:microsoft.com/office/officeart/2005/8/layout/hList7"/>
    <dgm:cxn modelId="{AE65578E-CEB6-4F80-B30E-ADC33D643CD5}" type="presOf" srcId="{E1197809-CC9F-43B8-85A6-F60AF6744E8E}" destId="{6D59C0DC-4B65-42A4-91D9-8FAF21AE4389}" srcOrd="0" destOrd="0" presId="urn:microsoft.com/office/officeart/2005/8/layout/hList7"/>
    <dgm:cxn modelId="{DB64B5A6-74DF-4182-8CCB-A5057737C8BC}" type="presOf" srcId="{436CFE1D-9C0B-4187-A6B6-5C2C07201853}" destId="{77BD873F-5530-4523-ABAA-B9F5B0A48CC0}" srcOrd="1" destOrd="0" presId="urn:microsoft.com/office/officeart/2005/8/layout/hList7"/>
    <dgm:cxn modelId="{F2111DE2-9C36-4F88-BECA-93300516CC62}" srcId="{E84B4B48-0C87-4AB4-BAB6-84C2F232BF41}" destId="{436CFE1D-9C0B-4187-A6B6-5C2C07201853}" srcOrd="0" destOrd="0" parTransId="{75A11238-3FC8-4531-A5CD-BA5145D9E1EC}" sibTransId="{D8AE110B-A18F-4A5A-AD5B-B0951878EC49}"/>
    <dgm:cxn modelId="{8F368517-15E8-4A22-8D81-0226E73A6D2F}" type="presParOf" srcId="{67C6EEDA-1FA9-49D6-BCBC-E4A32E7F66A5}" destId="{3E945F89-C303-44E5-9EBF-D70C7FEE1D17}" srcOrd="0" destOrd="0" presId="urn:microsoft.com/office/officeart/2005/8/layout/hList7"/>
    <dgm:cxn modelId="{7E913808-A50B-4E65-A559-30320D3DF29C}" type="presParOf" srcId="{67C6EEDA-1FA9-49D6-BCBC-E4A32E7F66A5}" destId="{C63A9BBF-A9E1-4474-9977-B51B9B6314B1}" srcOrd="1" destOrd="0" presId="urn:microsoft.com/office/officeart/2005/8/layout/hList7"/>
    <dgm:cxn modelId="{EA8F7E27-3C6C-4B4E-BD87-3BADC48B5FA0}" type="presParOf" srcId="{C63A9BBF-A9E1-4474-9977-B51B9B6314B1}" destId="{DD08E22D-3409-472B-BA10-A35603BC0DFB}" srcOrd="0" destOrd="0" presId="urn:microsoft.com/office/officeart/2005/8/layout/hList7"/>
    <dgm:cxn modelId="{59534396-1F69-4C90-A3F0-CE05598525D8}" type="presParOf" srcId="{DD08E22D-3409-472B-BA10-A35603BC0DFB}" destId="{7DB096B2-3C59-450B-8F92-3B804354D5A7}" srcOrd="0" destOrd="0" presId="urn:microsoft.com/office/officeart/2005/8/layout/hList7"/>
    <dgm:cxn modelId="{3882D247-84C7-437F-B6FE-97BD7474027D}" type="presParOf" srcId="{DD08E22D-3409-472B-BA10-A35603BC0DFB}" destId="{77BD873F-5530-4523-ABAA-B9F5B0A48CC0}" srcOrd="1" destOrd="0" presId="urn:microsoft.com/office/officeart/2005/8/layout/hList7"/>
    <dgm:cxn modelId="{A58B033E-5EE5-49E9-A664-A022335B6356}" type="presParOf" srcId="{DD08E22D-3409-472B-BA10-A35603BC0DFB}" destId="{88545658-7128-4219-9B75-15CD05CE8223}" srcOrd="2" destOrd="0" presId="urn:microsoft.com/office/officeart/2005/8/layout/hList7"/>
    <dgm:cxn modelId="{15806B6A-30D2-4AC4-9AA5-A827D6F787D5}" type="presParOf" srcId="{DD08E22D-3409-472B-BA10-A35603BC0DFB}" destId="{6E6ECCC9-FD26-4D37-B4FE-AD3CE9C2144F}" srcOrd="3" destOrd="0" presId="urn:microsoft.com/office/officeart/2005/8/layout/hList7"/>
    <dgm:cxn modelId="{80ECDA1E-E5D6-4AFC-8FF9-790B93752761}" type="presParOf" srcId="{C63A9BBF-A9E1-4474-9977-B51B9B6314B1}" destId="{C3805B59-D0F3-4813-B1A8-43E6D0F39915}" srcOrd="1" destOrd="0" presId="urn:microsoft.com/office/officeart/2005/8/layout/hList7"/>
    <dgm:cxn modelId="{A5401E13-C116-4BDC-BDDC-34065F32E75A}" type="presParOf" srcId="{C63A9BBF-A9E1-4474-9977-B51B9B6314B1}" destId="{98A77708-87A9-42D9-A763-44F60218B9FB}" srcOrd="2" destOrd="0" presId="urn:microsoft.com/office/officeart/2005/8/layout/hList7"/>
    <dgm:cxn modelId="{26DA64D6-CF3E-4F56-BA42-A8C5A17785D5}" type="presParOf" srcId="{98A77708-87A9-42D9-A763-44F60218B9FB}" destId="{6D59C0DC-4B65-42A4-91D9-8FAF21AE4389}" srcOrd="0" destOrd="0" presId="urn:microsoft.com/office/officeart/2005/8/layout/hList7"/>
    <dgm:cxn modelId="{9B05AAE9-0425-4469-9252-4D0A27BF45F4}" type="presParOf" srcId="{98A77708-87A9-42D9-A763-44F60218B9FB}" destId="{E3A3B50D-9A16-49A1-BA2D-D7045A0A8333}" srcOrd="1" destOrd="0" presId="urn:microsoft.com/office/officeart/2005/8/layout/hList7"/>
    <dgm:cxn modelId="{FB660A35-3373-45E4-9F1C-DC97EB408246}" type="presParOf" srcId="{98A77708-87A9-42D9-A763-44F60218B9FB}" destId="{585DAB44-6C9D-4CDE-9B73-FB0999AB9EBD}" srcOrd="2" destOrd="0" presId="urn:microsoft.com/office/officeart/2005/8/layout/hList7"/>
    <dgm:cxn modelId="{376787DE-D936-4389-B72E-5DC79E1B37DC}" type="presParOf" srcId="{98A77708-87A9-42D9-A763-44F60218B9FB}" destId="{3945B39C-2777-417E-B695-C9A183620264}"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1715E-66B6-49B4-8C20-5B2B3D112133}">
      <dsp:nvSpPr>
        <dsp:cNvPr id="0" name=""/>
        <dsp:cNvSpPr/>
      </dsp:nvSpPr>
      <dsp:spPr>
        <a:xfrm>
          <a:off x="2148144" y="1967"/>
          <a:ext cx="8592577" cy="863084"/>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Determining the objectives, forecasting, and routing, formulating policies and laying down the standards.</a:t>
          </a:r>
        </a:p>
      </dsp:txBody>
      <dsp:txXfrm>
        <a:off x="2148144" y="1967"/>
        <a:ext cx="8592577" cy="863084"/>
      </dsp:txXfrm>
    </dsp:sp>
    <dsp:sp modelId="{78B3684A-F8CD-4F0F-87C8-AA1684EE98B7}">
      <dsp:nvSpPr>
        <dsp:cNvPr id="0" name=""/>
        <dsp:cNvSpPr/>
      </dsp:nvSpPr>
      <dsp:spPr>
        <a:xfrm>
          <a:off x="0" y="1967"/>
          <a:ext cx="2148144" cy="863084"/>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Planning</a:t>
          </a:r>
        </a:p>
      </dsp:txBody>
      <dsp:txXfrm>
        <a:off x="0" y="1967"/>
        <a:ext cx="2148144" cy="863084"/>
      </dsp:txXfrm>
    </dsp:sp>
    <dsp:sp modelId="{90BBDEB4-4301-4A86-90FA-21AD73F9CBF7}">
      <dsp:nvSpPr>
        <dsp:cNvPr id="0" name=""/>
        <dsp:cNvSpPr/>
      </dsp:nvSpPr>
      <dsp:spPr>
        <a:xfrm>
          <a:off x="2148144" y="916836"/>
          <a:ext cx="8592577" cy="863084"/>
        </a:xfrm>
        <a:prstGeom prst="rect">
          <a:avLst/>
        </a:prstGeom>
        <a:solidFill>
          <a:schemeClr val="accent2">
            <a:tint val="40000"/>
            <a:alpha val="90000"/>
            <a:hueOff val="232164"/>
            <a:satOff val="-10464"/>
            <a:lumOff val="-739"/>
            <a:alphaOff val="0"/>
          </a:schemeClr>
        </a:solidFill>
        <a:ln w="15875" cap="rnd" cmpd="sng" algn="ctr">
          <a:solidFill>
            <a:schemeClr val="accent2">
              <a:tint val="40000"/>
              <a:alpha val="90000"/>
              <a:hueOff val="232164"/>
              <a:satOff val="-10464"/>
              <a:lumOff val="-7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It helps establish authority-responsibility through the creation of duty structures and responsibility and also links material and human resources necessary. </a:t>
          </a:r>
        </a:p>
      </dsp:txBody>
      <dsp:txXfrm>
        <a:off x="2148144" y="916836"/>
        <a:ext cx="8592577" cy="863084"/>
      </dsp:txXfrm>
    </dsp:sp>
    <dsp:sp modelId="{7A005335-AED3-4332-AF76-25316436BBED}">
      <dsp:nvSpPr>
        <dsp:cNvPr id="0" name=""/>
        <dsp:cNvSpPr/>
      </dsp:nvSpPr>
      <dsp:spPr>
        <a:xfrm>
          <a:off x="0" y="916836"/>
          <a:ext cx="2148144" cy="863084"/>
        </a:xfrm>
        <a:prstGeom prst="rect">
          <a:avLst/>
        </a:prstGeom>
        <a:solidFill>
          <a:schemeClr val="accent2">
            <a:hueOff val="113291"/>
            <a:satOff val="-11998"/>
            <a:lumOff val="-294"/>
            <a:alphaOff val="0"/>
          </a:schemeClr>
        </a:solidFill>
        <a:ln w="15875" cap="rnd" cmpd="sng" algn="ctr">
          <a:solidFill>
            <a:schemeClr val="accent2">
              <a:hueOff val="113291"/>
              <a:satOff val="-11998"/>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Organising</a:t>
          </a:r>
        </a:p>
      </dsp:txBody>
      <dsp:txXfrm>
        <a:off x="0" y="916836"/>
        <a:ext cx="2148144" cy="863084"/>
      </dsp:txXfrm>
    </dsp:sp>
    <dsp:sp modelId="{46813DAE-EC0D-4414-9043-8B686F090A45}">
      <dsp:nvSpPr>
        <dsp:cNvPr id="0" name=""/>
        <dsp:cNvSpPr/>
      </dsp:nvSpPr>
      <dsp:spPr>
        <a:xfrm>
          <a:off x="2148144" y="1831706"/>
          <a:ext cx="8592577" cy="863084"/>
        </a:xfrm>
        <a:prstGeom prst="rect">
          <a:avLst/>
        </a:prstGeom>
        <a:solidFill>
          <a:schemeClr val="accent2">
            <a:tint val="40000"/>
            <a:alpha val="90000"/>
            <a:hueOff val="464328"/>
            <a:satOff val="-20928"/>
            <a:lumOff val="-1477"/>
            <a:alphaOff val="0"/>
          </a:schemeClr>
        </a:solidFill>
        <a:ln w="15875" cap="rnd" cmpd="sng" algn="ctr">
          <a:solidFill>
            <a:schemeClr val="accent2">
              <a:tint val="40000"/>
              <a:alpha val="90000"/>
              <a:hueOff val="464328"/>
              <a:satOff val="-20928"/>
              <a:lumOff val="-14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Connecting the right talent with technology in a company. It involves planning, recruiting, selecting, training, compensating, integrating and maintaining. </a:t>
          </a:r>
        </a:p>
      </dsp:txBody>
      <dsp:txXfrm>
        <a:off x="2148144" y="1831706"/>
        <a:ext cx="8592577" cy="863084"/>
      </dsp:txXfrm>
    </dsp:sp>
    <dsp:sp modelId="{09E7B87F-37E1-446A-8B19-A3BD3BD7C77F}">
      <dsp:nvSpPr>
        <dsp:cNvPr id="0" name=""/>
        <dsp:cNvSpPr/>
      </dsp:nvSpPr>
      <dsp:spPr>
        <a:xfrm>
          <a:off x="0" y="1831706"/>
          <a:ext cx="2148144" cy="863084"/>
        </a:xfrm>
        <a:prstGeom prst="rect">
          <a:avLst/>
        </a:prstGeom>
        <a:solidFill>
          <a:schemeClr val="accent2">
            <a:hueOff val="226582"/>
            <a:satOff val="-23996"/>
            <a:lumOff val="-588"/>
            <a:alphaOff val="0"/>
          </a:schemeClr>
        </a:solidFill>
        <a:ln w="15875" cap="rnd" cmpd="sng" algn="ctr">
          <a:solidFill>
            <a:schemeClr val="accent2">
              <a:hueOff val="226582"/>
              <a:satOff val="-2399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Staffing</a:t>
          </a:r>
        </a:p>
      </dsp:txBody>
      <dsp:txXfrm>
        <a:off x="0" y="1831706"/>
        <a:ext cx="2148144" cy="863084"/>
      </dsp:txXfrm>
    </dsp:sp>
    <dsp:sp modelId="{B923B00B-7855-492B-B44A-1C0D63695A46}">
      <dsp:nvSpPr>
        <dsp:cNvPr id="0" name=""/>
        <dsp:cNvSpPr/>
      </dsp:nvSpPr>
      <dsp:spPr>
        <a:xfrm>
          <a:off x="2148144" y="2746576"/>
          <a:ext cx="8592577" cy="863084"/>
        </a:xfrm>
        <a:prstGeom prst="rect">
          <a:avLst/>
        </a:prstGeom>
        <a:solidFill>
          <a:schemeClr val="accent2">
            <a:tint val="40000"/>
            <a:alpha val="90000"/>
            <a:hueOff val="696492"/>
            <a:satOff val="-31392"/>
            <a:lumOff val="-2216"/>
            <a:alphaOff val="0"/>
          </a:schemeClr>
        </a:solidFill>
        <a:ln w="15875" cap="rnd" cmpd="sng" algn="ctr">
          <a:solidFill>
            <a:schemeClr val="accent2">
              <a:tint val="40000"/>
              <a:alpha val="90000"/>
              <a:hueOff val="696492"/>
              <a:satOff val="-31392"/>
              <a:lumOff val="-22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Supervising, giving guidance, offering motivation and leadership so that the workforce meets the goals.</a:t>
          </a:r>
        </a:p>
      </dsp:txBody>
      <dsp:txXfrm>
        <a:off x="2148144" y="2746576"/>
        <a:ext cx="8592577" cy="863084"/>
      </dsp:txXfrm>
    </dsp:sp>
    <dsp:sp modelId="{9B74A41F-EC68-4D04-BF9D-4C63CDAEDA8E}">
      <dsp:nvSpPr>
        <dsp:cNvPr id="0" name=""/>
        <dsp:cNvSpPr/>
      </dsp:nvSpPr>
      <dsp:spPr>
        <a:xfrm>
          <a:off x="0" y="2746576"/>
          <a:ext cx="2148144" cy="863084"/>
        </a:xfrm>
        <a:prstGeom prst="rect">
          <a:avLst/>
        </a:prstGeom>
        <a:solidFill>
          <a:schemeClr val="accent2">
            <a:hueOff val="339874"/>
            <a:satOff val="-35995"/>
            <a:lumOff val="-882"/>
            <a:alphaOff val="0"/>
          </a:schemeClr>
        </a:solidFill>
        <a:ln w="15875" cap="rnd" cmpd="sng" algn="ctr">
          <a:solidFill>
            <a:schemeClr val="accent2">
              <a:hueOff val="339874"/>
              <a:satOff val="-35995"/>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Giving directions</a:t>
          </a:r>
        </a:p>
      </dsp:txBody>
      <dsp:txXfrm>
        <a:off x="0" y="2746576"/>
        <a:ext cx="2148144" cy="863084"/>
      </dsp:txXfrm>
    </dsp:sp>
    <dsp:sp modelId="{81CA4259-0B25-451D-90C3-BF3107B47128}">
      <dsp:nvSpPr>
        <dsp:cNvPr id="0" name=""/>
        <dsp:cNvSpPr/>
      </dsp:nvSpPr>
      <dsp:spPr>
        <a:xfrm>
          <a:off x="2148144" y="3661446"/>
          <a:ext cx="8592577" cy="863084"/>
        </a:xfrm>
        <a:prstGeom prst="rect">
          <a:avLst/>
        </a:prstGeom>
        <a:solidFill>
          <a:schemeClr val="accent2">
            <a:tint val="40000"/>
            <a:alpha val="90000"/>
            <a:hueOff val="928656"/>
            <a:satOff val="-41856"/>
            <a:lumOff val="-2954"/>
            <a:alphaOff val="0"/>
          </a:schemeClr>
        </a:solidFill>
        <a:ln w="15875" cap="rnd" cmpd="sng" algn="ctr">
          <a:solidFill>
            <a:schemeClr val="accent2">
              <a:tint val="40000"/>
              <a:alpha val="90000"/>
              <a:hueOff val="928656"/>
              <a:satOff val="-41856"/>
              <a:lumOff val="-29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Ensures that the </a:t>
          </a:r>
          <a:r>
            <a:rPr lang="en-US" sz="1500" kern="1200" err="1"/>
            <a:t>organisation</a:t>
          </a:r>
          <a:r>
            <a:rPr lang="en-US" sz="1500" kern="1200"/>
            <a:t> is moving in the right direction towards the achievement of the company’s goals.</a:t>
          </a:r>
        </a:p>
      </dsp:txBody>
      <dsp:txXfrm>
        <a:off x="2148144" y="3661446"/>
        <a:ext cx="8592577" cy="863084"/>
      </dsp:txXfrm>
    </dsp:sp>
    <dsp:sp modelId="{D25EC34C-CBF9-428D-90C3-EB58A8DA8320}">
      <dsp:nvSpPr>
        <dsp:cNvPr id="0" name=""/>
        <dsp:cNvSpPr/>
      </dsp:nvSpPr>
      <dsp:spPr>
        <a:xfrm>
          <a:off x="0" y="3661446"/>
          <a:ext cx="2148144" cy="863084"/>
        </a:xfrm>
        <a:prstGeom prst="rect">
          <a:avLst/>
        </a:prstGeom>
        <a:solidFill>
          <a:schemeClr val="accent2">
            <a:hueOff val="453165"/>
            <a:satOff val="-47993"/>
            <a:lumOff val="-1176"/>
            <a:alphaOff val="0"/>
          </a:schemeClr>
        </a:solidFill>
        <a:ln w="15875" cap="rnd" cmpd="sng" algn="ctr">
          <a:solidFill>
            <a:schemeClr val="accent2">
              <a:hueOff val="453165"/>
              <a:satOff val="-47993"/>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Controlling</a:t>
          </a:r>
        </a:p>
      </dsp:txBody>
      <dsp:txXfrm>
        <a:off x="0" y="3661446"/>
        <a:ext cx="2148144" cy="8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096B2-3C59-450B-8F92-3B804354D5A7}">
      <dsp:nvSpPr>
        <dsp:cNvPr id="0" name=""/>
        <dsp:cNvSpPr/>
      </dsp:nvSpPr>
      <dsp:spPr>
        <a:xfrm>
          <a:off x="44577" y="484835"/>
          <a:ext cx="4000500" cy="4772220"/>
        </a:xfrm>
        <a:prstGeom prst="roundRect">
          <a:avLst>
            <a:gd name="adj" fmla="val 10000"/>
          </a:avLst>
        </a:prstGeom>
        <a:solidFill>
          <a:schemeClr val="bg1"/>
        </a:solidFill>
        <a:ln w="15875" cap="rnd" cmpd="sng" algn="ctr">
          <a:solidFill>
            <a:schemeClr val="lt1">
              <a:hueOff val="0"/>
              <a:satOff val="0"/>
              <a:lumOff val="0"/>
              <a:alphaOff val="0"/>
            </a:schemeClr>
          </a:solidFill>
          <a:prstDash val="solid"/>
        </a:ln>
        <a:effectLst>
          <a:glow rad="127000">
            <a:schemeClr val="accent1"/>
          </a:glow>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US" sz="2600" kern="1200"/>
        </a:p>
        <a:p>
          <a:pPr marL="0" lvl="0" indent="0" algn="ctr" defTabSz="1155700">
            <a:lnSpc>
              <a:spcPct val="90000"/>
            </a:lnSpc>
            <a:spcBef>
              <a:spcPct val="0"/>
            </a:spcBef>
            <a:spcAft>
              <a:spcPct val="35000"/>
            </a:spcAft>
            <a:buNone/>
          </a:pPr>
          <a:r>
            <a:rPr lang="en-US" sz="2600" kern="1200">
              <a:solidFill>
                <a:schemeClr val="tx1"/>
              </a:solidFill>
              <a:latin typeface="Times New Roman" panose="02020603050405020304" pitchFamily="18" charset="0"/>
              <a:cs typeface="Times New Roman" panose="02020603050405020304" pitchFamily="18" charset="0"/>
            </a:rPr>
            <a:t>Offering support to the workers to progress at their work</a:t>
          </a:r>
          <a:endParaRPr lang="en-GB" sz="2600" kern="1200">
            <a:solidFill>
              <a:schemeClr val="tx1"/>
            </a:solidFill>
            <a:latin typeface="Times New Roman" panose="02020603050405020304" pitchFamily="18" charset="0"/>
            <a:cs typeface="Times New Roman" panose="02020603050405020304" pitchFamily="18" charset="0"/>
          </a:endParaRPr>
        </a:p>
      </dsp:txBody>
      <dsp:txXfrm>
        <a:off x="44577" y="2393723"/>
        <a:ext cx="4000500" cy="1908888"/>
      </dsp:txXfrm>
    </dsp:sp>
    <dsp:sp modelId="{6E6ECCC9-FD26-4D37-B4FE-AD3CE9C2144F}">
      <dsp:nvSpPr>
        <dsp:cNvPr id="0" name=""/>
        <dsp:cNvSpPr/>
      </dsp:nvSpPr>
      <dsp:spPr>
        <a:xfrm>
          <a:off x="1064715" y="603441"/>
          <a:ext cx="2161095" cy="23279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59C0DC-4B65-42A4-91D9-8FAF21AE4389}">
      <dsp:nvSpPr>
        <dsp:cNvPr id="0" name=""/>
        <dsp:cNvSpPr/>
      </dsp:nvSpPr>
      <dsp:spPr>
        <a:xfrm>
          <a:off x="4124007" y="402434"/>
          <a:ext cx="4000500" cy="4894573"/>
        </a:xfrm>
        <a:prstGeom prst="roundRect">
          <a:avLst>
            <a:gd name="adj" fmla="val 10000"/>
          </a:avLst>
        </a:prstGeom>
        <a:solidFill>
          <a:schemeClr val="accent4">
            <a:lumMod val="20000"/>
            <a:lumOff val="80000"/>
          </a:schemeClr>
        </a:solidFill>
        <a:ln w="15875" cap="rnd" cmpd="sng" algn="ctr">
          <a:solidFill>
            <a:schemeClr val="lt1">
              <a:hueOff val="0"/>
              <a:satOff val="0"/>
              <a:lumOff val="0"/>
              <a:alphaOff val="0"/>
            </a:schemeClr>
          </a:solidFill>
          <a:prstDash val="solid"/>
        </a:ln>
        <a:effectLst>
          <a:glow rad="228600">
            <a:schemeClr val="accent1">
              <a:satMod val="175000"/>
              <a:alpha val="4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US" sz="2600" kern="1200">
            <a:latin typeface="Times New Roman" panose="02020603050405020304" pitchFamily="18" charset="0"/>
            <a:cs typeface="Times New Roman" panose="02020603050405020304" pitchFamily="18" charset="0"/>
          </a:endParaRPr>
        </a:p>
        <a:p>
          <a:pPr marL="0" lvl="0" indent="0" algn="ctr" defTabSz="1155700">
            <a:lnSpc>
              <a:spcPct val="90000"/>
            </a:lnSpc>
            <a:spcBef>
              <a:spcPct val="0"/>
            </a:spcBef>
            <a:spcAft>
              <a:spcPct val="35000"/>
            </a:spcAft>
            <a:buNone/>
          </a:pPr>
          <a:r>
            <a:rPr lang="en-US" sz="2600" kern="1200">
              <a:solidFill>
                <a:schemeClr val="tx1"/>
              </a:solidFill>
              <a:latin typeface="Times New Roman" panose="02020603050405020304" pitchFamily="18" charset="0"/>
              <a:cs typeface="Times New Roman" panose="02020603050405020304" pitchFamily="18" charset="0"/>
            </a:rPr>
            <a:t>Offering fair and decent treatment to the workers at the place of work</a:t>
          </a:r>
          <a:endParaRPr lang="en-GB" sz="2600" kern="1200">
            <a:solidFill>
              <a:schemeClr val="tx1"/>
            </a:solidFill>
            <a:latin typeface="Times New Roman" panose="02020603050405020304" pitchFamily="18" charset="0"/>
            <a:cs typeface="Times New Roman" panose="02020603050405020304" pitchFamily="18" charset="0"/>
          </a:endParaRPr>
        </a:p>
      </dsp:txBody>
      <dsp:txXfrm>
        <a:off x="4124007" y="2360264"/>
        <a:ext cx="4000500" cy="1957829"/>
      </dsp:txXfrm>
    </dsp:sp>
    <dsp:sp modelId="{3945B39C-2777-417E-B695-C9A183620264}">
      <dsp:nvSpPr>
        <dsp:cNvPr id="0" name=""/>
        <dsp:cNvSpPr/>
      </dsp:nvSpPr>
      <dsp:spPr>
        <a:xfrm>
          <a:off x="5100512" y="534436"/>
          <a:ext cx="2047489" cy="249211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945F89-C303-44E5-9EBF-D70C7FEE1D17}">
      <dsp:nvSpPr>
        <dsp:cNvPr id="0" name=""/>
        <dsp:cNvSpPr/>
      </dsp:nvSpPr>
      <dsp:spPr>
        <a:xfrm>
          <a:off x="1750754" y="4246021"/>
          <a:ext cx="5279597" cy="1092191"/>
        </a:xfrm>
        <a:prstGeom prst="leftRightArrow">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CE06D-F50C-4BA4-9CDD-F90AE87D83CD}" type="datetimeFigureOut">
              <a:rPr lang="en-GB" smtClean="0"/>
              <a:t>17/03/2024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43048-B693-449C-9D43-F63E8F6ED445}" type="slidenum">
              <a:rPr lang="en-GB" smtClean="0"/>
              <a:t>‹#›</a:t>
            </a:fld>
            <a:endParaRPr lang="en-GB"/>
          </a:p>
        </p:txBody>
      </p:sp>
    </p:spTree>
    <p:extLst>
      <p:ext uri="{BB962C8B-B14F-4D97-AF65-F5344CB8AC3E}">
        <p14:creationId xmlns:p14="http://schemas.microsoft.com/office/powerpoint/2010/main" val="3122042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Hello everyone. Welcome to our presentation</a:t>
            </a:r>
            <a:r>
              <a:rPr lang="en-US" sz="1200" b="1">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latin typeface="Times New Roman" panose="02020603050405020304" pitchFamily="18" charset="0"/>
                <a:cs typeface="Times New Roman" panose="02020603050405020304" pitchFamily="18" charset="0"/>
              </a:rPr>
              <a:t>In this presentation, We define what management is, give a justification and offer recommendation on management styles.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latin typeface="Times New Roman" panose="02020603050405020304" pitchFamily="18" charset="0"/>
                <a:cs typeface="Times New Roman" panose="02020603050405020304" pitchFamily="18" charset="0"/>
              </a:rPr>
              <a:t>We further discuss </a:t>
            </a: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Managerial principles, roles, functions, and the implications </a:t>
            </a:r>
            <a:r>
              <a:rPr lang="en-GB" sz="1200" b="0">
                <a:effectLst/>
                <a:latin typeface="Times New Roman" panose="02020603050405020304" pitchFamily="18" charset="0"/>
                <a:ea typeface="Times New Roman" panose="02020603050405020304" pitchFamily="18" charset="0"/>
                <a:cs typeface="Times New Roman" panose="02020603050405020304" pitchFamily="18" charset="0"/>
              </a:rPr>
              <a:t>of these concepts on the operations of companies and attitudes of employees.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effectLst/>
                <a:latin typeface="Times New Roman" panose="02020603050405020304" pitchFamily="18" charset="0"/>
                <a:ea typeface="Times New Roman" panose="02020603050405020304" pitchFamily="18" charset="0"/>
                <a:cs typeface="Times New Roman" panose="02020603050405020304" pitchFamily="18" charset="0"/>
              </a:rPr>
              <a:t>We then justify these concepts and then offer practical solutions/recommendations for uptake.</a:t>
            </a:r>
          </a:p>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a:t>
            </a:fld>
            <a:endParaRPr lang="en-GB"/>
          </a:p>
        </p:txBody>
      </p:sp>
    </p:spTree>
    <p:extLst>
      <p:ext uri="{BB962C8B-B14F-4D97-AF65-F5344CB8AC3E}">
        <p14:creationId xmlns:p14="http://schemas.microsoft.com/office/powerpoint/2010/main" val="1442764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latin typeface="Perpetua" pitchFamily="18" charset="0"/>
              </a:rPr>
              <a:t>Introduction</a:t>
            </a:r>
            <a:r>
              <a:rPr lang="en-US"/>
              <a:t>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
            </a:pPr>
            <a:r>
              <a:rPr lang="en-US">
                <a:latin typeface="Times New Roman" panose="02020603050405020304" pitchFamily="18" charset="0"/>
                <a:ea typeface="Times New Roman" panose="02020603050405020304" pitchFamily="18" charset="0"/>
                <a:cs typeface="Times New Roman" panose="02020603050405020304" pitchFamily="18" charset="0"/>
              </a:rPr>
              <a:t>Behavioural management theory  addresses the dimensions of stimulus, response and reinforcement.</a:t>
            </a:r>
          </a:p>
          <a:p>
            <a:pPr marL="285750" indent="-285750">
              <a:buFont typeface="Wingdings" panose="05000000000000000000" pitchFamily="2" charset="2"/>
              <a:buChar char="§"/>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The systems at workplace are all aimed at m</a:t>
            </a:r>
            <a:r>
              <a:rPr lang="en-US">
                <a:latin typeface="Times New Roman" panose="02020603050405020304" pitchFamily="18" charset="0"/>
                <a:ea typeface="Times New Roman" panose="02020603050405020304" pitchFamily="18" charset="0"/>
                <a:cs typeface="Times New Roman" panose="02020603050405020304" pitchFamily="18" charset="0"/>
              </a:rPr>
              <a:t>otivating, conflicts resolution, communication of expectation and boost performance by addressing on the dimensions afore-mentioned.</a:t>
            </a:r>
          </a:p>
          <a:p>
            <a:pPr marL="285750" indent="-285750">
              <a:buFont typeface="Wingdings" panose="05000000000000000000" pitchFamily="2" charset="2"/>
              <a:buChar char="§"/>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In this case, the work environment is heavily influenced by the management.</a:t>
            </a:r>
          </a:p>
          <a:p>
            <a:pPr marL="285750" indent="-285750">
              <a:buFont typeface="Wingdings" panose="05000000000000000000" pitchFamily="2" charset="2"/>
              <a:buChar char="§"/>
            </a:pPr>
            <a:r>
              <a:rPr lang="en-GB">
                <a:latin typeface="Times New Roman" panose="02020603050405020304" pitchFamily="18" charset="0"/>
                <a:ea typeface="Times New Roman" panose="02020603050405020304" pitchFamily="18" charset="0"/>
                <a:cs typeface="Times New Roman" panose="02020603050405020304" pitchFamily="18" charset="0"/>
              </a:rPr>
              <a:t>Generally, the concept of human motivation can be tied to Abraham Maslow’s Theory. The human needs postulated by Maslow interrelate with how the work environment shifts, based on the satisfaction of human needs.</a:t>
            </a:r>
          </a:p>
          <a:p>
            <a:pPr marL="285750" indent="-285750">
              <a:buFont typeface="Wingdings" panose="05000000000000000000" pitchFamily="2" charset="2"/>
              <a:buChar char="§"/>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Therefore, this presentation seeks to discuss how the human needs of the workers interrelate with the work environment.</a:t>
            </a:r>
          </a:p>
          <a:p>
            <a:pPr marL="285750" indent="-285750">
              <a:buFont typeface="Wingdings" panose="05000000000000000000" pitchFamily="2" charset="2"/>
              <a:buChar char="§"/>
            </a:pPr>
            <a:r>
              <a:rPr lang="en-GB">
                <a:latin typeface="Times New Roman" panose="02020603050405020304" pitchFamily="18" charset="0"/>
                <a:ea typeface="Times New Roman" panose="02020603050405020304" pitchFamily="18" charset="0"/>
                <a:cs typeface="Times New Roman" panose="02020603050405020304" pitchFamily="18" charset="0"/>
              </a:rPr>
              <a:t>The presentation explores managerial  behaviour on the realms of roles, functions and principles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lvl="0" indent="-285750">
              <a:spcBef>
                <a:spcPts val="0"/>
              </a:spcBef>
              <a:spcAft>
                <a:spcPts val="0"/>
              </a:spcAft>
              <a:buFont typeface="Wingdings" panose="05000000000000000000" pitchFamily="2" charset="2"/>
              <a:buChar char="§"/>
            </a:pP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2</a:t>
            </a:fld>
            <a:endParaRPr lang="en-GB"/>
          </a:p>
        </p:txBody>
      </p:sp>
    </p:spTree>
    <p:extLst>
      <p:ext uri="{BB962C8B-B14F-4D97-AF65-F5344CB8AC3E}">
        <p14:creationId xmlns:p14="http://schemas.microsoft.com/office/powerpoint/2010/main" val="1003226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latin typeface="Perpetua" pitchFamily="18" charset="0"/>
              </a:rPr>
              <a:t>Introduction</a:t>
            </a:r>
            <a:r>
              <a:rPr lang="en-US"/>
              <a:t>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28600" defTabSz="914400">
              <a:spcAft>
                <a:spcPts val="600"/>
              </a:spcAft>
              <a:buClr>
                <a:schemeClr val="accent1"/>
              </a:buClr>
              <a:buSzPct val="100000"/>
              <a:buFont typeface="Arial" panose="020B0604020202020204" pitchFamily="34" charset="0"/>
              <a:buChar char="•"/>
            </a:pPr>
            <a:r>
              <a:rPr lang="en-US"/>
              <a:t>Behavioral management refers to what managers do, how they do it, why they do it, as well as how they treat their workers and teams. </a:t>
            </a:r>
          </a:p>
          <a:p>
            <a:pPr marL="285750" indent="-228600" defTabSz="914400">
              <a:spcAft>
                <a:spcPts val="600"/>
              </a:spcAft>
              <a:buClr>
                <a:schemeClr val="accent1"/>
              </a:buClr>
              <a:buSzPct val="100000"/>
              <a:buFont typeface="Arial" panose="020B0604020202020204" pitchFamily="34" charset="0"/>
              <a:buChar char="•"/>
            </a:pPr>
            <a:r>
              <a:rPr lang="en-US"/>
              <a:t>Effective managerial behavior yields effective managers who in turn contribute outstandingly to the achievements of a given company.</a:t>
            </a:r>
          </a:p>
          <a:p>
            <a:pPr marL="285750" indent="-228600" defTabSz="914400">
              <a:spcAft>
                <a:spcPts val="600"/>
              </a:spcAft>
              <a:buClr>
                <a:schemeClr val="accent1"/>
              </a:buClr>
              <a:buSzPct val="100000"/>
              <a:buFont typeface="Arial" panose="020B0604020202020204" pitchFamily="34" charset="0"/>
              <a:buChar char="•"/>
            </a:pPr>
            <a:r>
              <a:rPr lang="en-US"/>
              <a:t>The world is very agile hence the conduct of the management affects employee motivation, job performance, and satisfaction.</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a:t>Good managers understand their employee’s talents, personalities and behavior which helps improve performance of the human resources.</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a:t>As Robbins and Judge (2020) posit, the highly potent behaviors in management are:</a:t>
            </a:r>
          </a:p>
          <a:p>
            <a:pPr marL="742950" lvl="1" indent="-228600" defTabSz="914400">
              <a:spcAft>
                <a:spcPts val="600"/>
              </a:spcAft>
              <a:buClr>
                <a:schemeClr val="accent1"/>
              </a:buClr>
              <a:buSzPct val="100000"/>
              <a:buFont typeface="Arial" panose="020B0604020202020204" pitchFamily="34" charset="0"/>
              <a:buChar char="•"/>
            </a:pPr>
            <a:r>
              <a:rPr lang="en-US"/>
              <a:t>Offering support to the workers to boost their performance.</a:t>
            </a:r>
          </a:p>
          <a:p>
            <a:pPr marL="742950" lvl="1" indent="-228600" defTabSz="914400">
              <a:spcAft>
                <a:spcPts val="600"/>
              </a:spcAft>
              <a:buClr>
                <a:schemeClr val="accent1"/>
              </a:buClr>
              <a:buSzPct val="100000"/>
              <a:buFont typeface="Arial" panose="020B0604020202020204" pitchFamily="34" charset="0"/>
              <a:buChar char="•"/>
            </a:pPr>
            <a:r>
              <a:rPr lang="en-US"/>
              <a:t>Handling the employees respectfully and in a fair manner at the place of work.</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a:t>Therefore, exhibition of good management </a:t>
            </a:r>
            <a:r>
              <a:rPr lang="en-US" err="1"/>
              <a:t>behaviours</a:t>
            </a:r>
            <a:r>
              <a:rPr lang="en-US"/>
              <a:t> among the managers creates a good culture in the organization, leading to better teams.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3</a:t>
            </a:fld>
            <a:endParaRPr lang="en-GB"/>
          </a:p>
        </p:txBody>
      </p:sp>
    </p:spTree>
    <p:extLst>
      <p:ext uri="{BB962C8B-B14F-4D97-AF65-F5344CB8AC3E}">
        <p14:creationId xmlns:p14="http://schemas.microsoft.com/office/powerpoint/2010/main" val="1828124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spcBef>
                <a:spcPts val="0"/>
              </a:spcBef>
              <a:spcAft>
                <a:spcPts val="0"/>
              </a:spcAft>
              <a:buFont typeface="Wingdings" panose="05000000000000000000" pitchFamily="2" charset="2"/>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According to </a:t>
            </a:r>
            <a:r>
              <a:rPr lang="en-GB" sz="1800" kern="0">
                <a:effectLst/>
                <a:latin typeface="Arial" panose="020B0604020202020204" pitchFamily="34" charset="0"/>
                <a:ea typeface="Times New Roman" panose="02020603050405020304" pitchFamily="18" charset="0"/>
              </a:rPr>
              <a:t>Islam </a:t>
            </a:r>
            <a:r>
              <a:rPr lang="en-GB" sz="1800" i="1" kern="0">
                <a:effectLst/>
                <a:latin typeface="Arial" panose="020B0604020202020204" pitchFamily="34" charset="0"/>
                <a:ea typeface="Times New Roman" panose="02020603050405020304" pitchFamily="18" charset="0"/>
              </a:rPr>
              <a:t>et al.</a:t>
            </a:r>
            <a:r>
              <a:rPr lang="en-GB" sz="1800" kern="0">
                <a:effectLst/>
                <a:latin typeface="Arial" panose="020B0604020202020204" pitchFamily="34" charset="0"/>
                <a:ea typeface="Times New Roman" panose="02020603050405020304" pitchFamily="18" charset="0"/>
              </a:rPr>
              <a:t>, (2019), Henri Fayola’s 14 Principles of Management include as outlined below.</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Division of Work-to avoid duplication of roles and ensure efficiency in productivity. </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Authority and Responsibility-for efficient work and instil responsibility</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Discipline-Instils good behaviour/culture</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Unity of command-defined system of command for harmony</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Unity of direction-Unity of purpose</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Subordination of individual interest-Working on the interests of the company</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Renumeration-monetary or non-monetary to motivate the workforce</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Centralisation-balance between hierarchy and division of power</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Scalar chain-top-down leadership</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Order-maintenance of a well-defined work order</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Equity-equal and respectful treatment of all workers</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Stability-offer of job security to the employees</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Initiative-support and encourage uptake of initiatives</a:t>
            </a:r>
          </a:p>
          <a:p>
            <a:pPr marL="285750" indent="-285750">
              <a:buFont typeface="Wingdings" panose="05000000000000000000" pitchFamily="2" charset="2"/>
              <a:buChar char="v"/>
            </a:pPr>
            <a:r>
              <a:rPr lang="en-GB" sz="1200" kern="0">
                <a:effectLst/>
                <a:ea typeface="Times New Roman" panose="02020603050405020304" pitchFamily="18" charset="0"/>
              </a:rPr>
              <a:t>Esprit de corps-Management should motivate and support employees</a:t>
            </a:r>
            <a:endParaRPr lang="en-GB" sz="1200"/>
          </a:p>
        </p:txBody>
      </p:sp>
      <p:sp>
        <p:nvSpPr>
          <p:cNvPr id="4" name="Slide Number Placeholder 3"/>
          <p:cNvSpPr>
            <a:spLocks noGrp="1"/>
          </p:cNvSpPr>
          <p:nvPr>
            <p:ph type="sldNum" sz="quarter" idx="5"/>
          </p:nvPr>
        </p:nvSpPr>
        <p:spPr/>
        <p:txBody>
          <a:bodyPr/>
          <a:lstStyle/>
          <a:p>
            <a:fld id="{83143048-B693-449C-9D43-F63E8F6ED445}" type="slidenum">
              <a:rPr lang="en-GB" smtClean="0"/>
              <a:t>4</a:t>
            </a:fld>
            <a:endParaRPr lang="en-GB"/>
          </a:p>
        </p:txBody>
      </p:sp>
    </p:spTree>
    <p:extLst>
      <p:ext uri="{BB962C8B-B14F-4D97-AF65-F5344CB8AC3E}">
        <p14:creationId xmlns:p14="http://schemas.microsoft.com/office/powerpoint/2010/main" val="1190796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spcBef>
                <a:spcPts val="0"/>
              </a:spcBef>
              <a:spcAft>
                <a:spcPts val="0"/>
              </a:spcAft>
              <a:buFont typeface="Wingdings" panose="05000000000000000000" pitchFamily="2" charset="2"/>
              <a:buChar char="q"/>
            </a:pPr>
            <a:r>
              <a:rPr lang="en-GB" sz="1800">
                <a:effectLst/>
                <a:latin typeface="Arial" panose="020B0604020202020204" pitchFamily="34" charset="0"/>
                <a:ea typeface="Times New Roman" panose="02020603050405020304" pitchFamily="18" charset="0"/>
              </a:rPr>
              <a:t>These functions are essential at all levels of an organization though the relative significance of different functions may not be the same at all levels of management.</a:t>
            </a:r>
            <a:endParaRPr lang="en-GB" sz="1400">
              <a:latin typeface="Times New Roman" panose="02020603050405020304" pitchFamily="18" charset="0"/>
              <a:ea typeface="Times New Roman" panose="02020603050405020304" pitchFamily="18" charset="0"/>
            </a:endParaRPr>
          </a:p>
          <a:p>
            <a:pPr marL="285750" marR="0" lvl="0" indent="-285750">
              <a:spcBef>
                <a:spcPts val="0"/>
              </a:spcBef>
              <a:spcAft>
                <a:spcPts val="0"/>
              </a:spcAft>
              <a:buFont typeface="Wingdings" panose="05000000000000000000" pitchFamily="2" charset="2"/>
              <a:buChar char="q"/>
            </a:pPr>
            <a:r>
              <a:rPr lang="en-GB" sz="1800">
                <a:effectLst/>
                <a:latin typeface="Arial" panose="020B0604020202020204" pitchFamily="34" charset="0"/>
                <a:ea typeface="Times New Roman" panose="02020603050405020304" pitchFamily="18" charset="0"/>
              </a:rPr>
              <a:t>Used by management to:</a:t>
            </a:r>
          </a:p>
          <a:p>
            <a:pPr marL="742950" lvl="1" indent="-285750">
              <a:buFont typeface="Wingdings" panose="05000000000000000000" pitchFamily="2" charset="2"/>
              <a:buChar char="Ø"/>
            </a:pPr>
            <a:r>
              <a:rPr lang="en-GB">
                <a:effectLst/>
                <a:latin typeface="Arial" panose="020B0604020202020204" pitchFamily="34" charset="0"/>
                <a:ea typeface="Times New Roman" panose="02020603050405020304" pitchFamily="18" charset="0"/>
              </a:rPr>
              <a:t>Organise the company’s internal activities</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Plan the company’s operations</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Coordinating the operations</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Commanding the order</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Controlling the activities of the company</a:t>
            </a:r>
          </a:p>
          <a:p>
            <a:pPr marL="742950" lvl="1" indent="-285750">
              <a:buFont typeface="Wingdings" panose="05000000000000000000" pitchFamily="2" charset="2"/>
              <a:buChar char="Ø"/>
            </a:pPr>
            <a:endParaRPr lang="en-GB" sz="1800" kern="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5</a:t>
            </a:fld>
            <a:endParaRPr lang="en-GB"/>
          </a:p>
        </p:txBody>
      </p:sp>
    </p:spTree>
    <p:extLst>
      <p:ext uri="{BB962C8B-B14F-4D97-AF65-F5344CB8AC3E}">
        <p14:creationId xmlns:p14="http://schemas.microsoft.com/office/powerpoint/2010/main" val="3334038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a:latin typeface="Times New Roman" panose="02020603050405020304" pitchFamily="18" charset="0"/>
                <a:cs typeface="Times New Roman" panose="02020603050405020304" pitchFamily="18" charset="0"/>
              </a:rPr>
              <a:t>Planning: </a:t>
            </a:r>
            <a:r>
              <a:rPr lang="en-GB" sz="1200">
                <a:latin typeface="Times New Roman" panose="02020603050405020304" pitchFamily="18" charset="0"/>
                <a:cs typeface="Times New Roman" panose="02020603050405020304" pitchFamily="18" charset="0"/>
              </a:rPr>
              <a:t>Is the most basic function of management, preceding the other functions a manager plans before he/she acts. The process of planning entails determining the objectives, forecasting and choosing course of actions, formulating policies and programmes, laying down the standards and procedures.</a:t>
            </a:r>
          </a:p>
          <a:p>
            <a:r>
              <a:rPr lang="en-GB" sz="1200" b="1">
                <a:latin typeface="Times New Roman" panose="02020603050405020304" pitchFamily="18" charset="0"/>
                <a:cs typeface="Times New Roman" panose="02020603050405020304" pitchFamily="18" charset="0"/>
              </a:rPr>
              <a:t>Organising</a:t>
            </a:r>
            <a:r>
              <a:rPr lang="en-GB" sz="1200">
                <a:latin typeface="Times New Roman" panose="02020603050405020304" pitchFamily="18" charset="0"/>
                <a:cs typeface="Times New Roman" panose="02020603050405020304" pitchFamily="18" charset="0"/>
              </a:rPr>
              <a:t>: This is the second step of management. It helps establish authority-responsibility through the creation of duty structures and responsibility. As a framework, it helps the manager to link material and human resources necessary to achieve desired goals. The process of determining goals entails </a:t>
            </a:r>
            <a:r>
              <a:rPr lang="en-US" sz="1200">
                <a:latin typeface="Times New Roman" panose="02020603050405020304" pitchFamily="18" charset="0"/>
                <a:cs typeface="Times New Roman" panose="02020603050405020304" pitchFamily="18" charset="0"/>
              </a:rPr>
              <a:t>a) determining and defining the activities required for the achievement of planned goals, b) grouping the activities into logical and convenient units, c) assigning the duties and activities to specific positions and people, d) delegating authority to these positions and people, e) defining and fixing responsibility for performance, and f) establishing horizontal and vertical authority relationships throughout the organisation.</a:t>
            </a:r>
            <a:endParaRPr lang="en-GB" sz="1200">
              <a:latin typeface="Times New Roman" panose="02020603050405020304" pitchFamily="18" charset="0"/>
              <a:cs typeface="Times New Roman" panose="02020603050405020304" pitchFamily="18" charset="0"/>
            </a:endParaRPr>
          </a:p>
          <a:p>
            <a:r>
              <a:rPr lang="en-GB" sz="1200" b="1">
                <a:latin typeface="Times New Roman" panose="02020603050405020304" pitchFamily="18" charset="0"/>
                <a:cs typeface="Times New Roman" panose="02020603050405020304" pitchFamily="18" charset="0"/>
              </a:rPr>
              <a:t>Staffing: </a:t>
            </a:r>
            <a:r>
              <a:rPr lang="en-GB" sz="1200">
                <a:latin typeface="Times New Roman" panose="02020603050405020304" pitchFamily="18" charset="0"/>
                <a:cs typeface="Times New Roman" panose="02020603050405020304" pitchFamily="18" charset="0"/>
              </a:rPr>
              <a:t>Refers to filling of all the positions in an organisation with the adequate and qualified personnel. It consists of manpower planning, </a:t>
            </a:r>
            <a:r>
              <a:rPr lang="en-US" sz="1200">
                <a:latin typeface="Times New Roman" panose="02020603050405020304" pitchFamily="18" charset="0"/>
                <a:cs typeface="Times New Roman" panose="02020603050405020304" pitchFamily="18" charset="0"/>
              </a:rPr>
              <a:t>recruitment, selection, training, compensation, integration and maintenance of employees. Crucial in blending the most competent human talent with technology.</a:t>
            </a:r>
            <a:endParaRPr lang="en-GB" sz="1200">
              <a:latin typeface="Times New Roman" panose="02020603050405020304" pitchFamily="18" charset="0"/>
              <a:cs typeface="Times New Roman" panose="02020603050405020304" pitchFamily="18" charset="0"/>
            </a:endParaRPr>
          </a:p>
          <a:p>
            <a:r>
              <a:rPr lang="en-GB" sz="1200" b="1">
                <a:latin typeface="Times New Roman" panose="02020603050405020304" pitchFamily="18" charset="0"/>
                <a:cs typeface="Times New Roman" panose="02020603050405020304" pitchFamily="18" charset="0"/>
              </a:rPr>
              <a:t>Directing: </a:t>
            </a:r>
            <a:r>
              <a:rPr lang="en-GB" sz="1200">
                <a:latin typeface="Times New Roman" panose="02020603050405020304" pitchFamily="18" charset="0"/>
                <a:cs typeface="Times New Roman" panose="02020603050405020304" pitchFamily="18" charset="0"/>
              </a:rPr>
              <a:t>This is the managerial function of supervising, guiding, motivating and leading people towards the attainment of performance targets. </a:t>
            </a:r>
          </a:p>
          <a:p>
            <a:r>
              <a:rPr lang="en-GB" sz="1200" b="1">
                <a:latin typeface="Times New Roman" panose="02020603050405020304" pitchFamily="18" charset="0"/>
                <a:cs typeface="Times New Roman" panose="02020603050405020304" pitchFamily="18" charset="0"/>
              </a:rPr>
              <a:t>Controlling: </a:t>
            </a:r>
            <a:r>
              <a:rPr lang="en-GB" sz="1200">
                <a:latin typeface="Times New Roman" panose="02020603050405020304" pitchFamily="18" charset="0"/>
                <a:cs typeface="Times New Roman" panose="02020603050405020304" pitchFamily="18" charset="0"/>
              </a:rPr>
              <a:t>This is the process of ensuring that the organisation is moving in the right direction towards the achievement of the company’s goals. Controlling involves: </a:t>
            </a:r>
            <a:r>
              <a:rPr lang="en-US" sz="1200">
                <a:latin typeface="Times New Roman" panose="02020603050405020304" pitchFamily="18" charset="0"/>
                <a:cs typeface="Times New Roman" panose="02020603050405020304" pitchFamily="18" charset="0"/>
              </a:rPr>
              <a:t>establishing standards for measuring work performance, b) measurement of actual performance and comparing it with the standards, c) finding variances between the two and the reasons therefore, and d) taking corrective action for correcting deviations so as to ensure attainment of objectives. </a:t>
            </a:r>
            <a:endParaRPr lang="en-GB" sz="120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6</a:t>
            </a:fld>
            <a:endParaRPr lang="en-GB"/>
          </a:p>
        </p:txBody>
      </p:sp>
    </p:spTree>
    <p:extLst>
      <p:ext uri="{BB962C8B-B14F-4D97-AF65-F5344CB8AC3E}">
        <p14:creationId xmlns:p14="http://schemas.microsoft.com/office/powerpoint/2010/main" val="3174520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Managerial roles. </a:t>
            </a:r>
          </a:p>
          <a:p>
            <a:pPr marR="0" lvl="0">
              <a:spcBef>
                <a:spcPts val="0"/>
              </a:spcBef>
              <a:spcAft>
                <a:spcPts val="0"/>
              </a:spcAft>
            </a:pP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Definition and principles</a:t>
            </a:r>
          </a:p>
          <a:p>
            <a:pPr marL="342900" marR="0" lvl="0" indent="-342900">
              <a:spcBef>
                <a:spcPts val="0"/>
              </a:spcBef>
              <a:spcAft>
                <a:spcPts val="0"/>
              </a:spcAft>
              <a:buFont typeface="Wingdings" panose="05000000000000000000" pitchFamily="2" charset="2"/>
              <a:buChar char="q"/>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Managerial </a:t>
            </a: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roles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refer to specific actions or behaviours expected of and exhibited by a manager (</a:t>
            </a:r>
            <a:r>
              <a:rPr lang="en-GB" sz="1200">
                <a:effectLst/>
                <a:latin typeface="Times New Roman" panose="02020603050405020304" pitchFamily="18" charset="0"/>
                <a:ea typeface="Times New Roman" panose="02020603050405020304" pitchFamily="18" charset="0"/>
              </a:rPr>
              <a:t>Rossingol, 2022)</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Built upon interpersonal roles, decisional roles and informational roles (Robbins and Judge, 2020)</a:t>
            </a:r>
            <a:r>
              <a:rPr lang="en-GB" sz="1200" i="1">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Eases goal-setting process by</a:t>
            </a:r>
          </a:p>
          <a:p>
            <a:pPr marL="800100" marR="0" indent="-342900">
              <a:spcBef>
                <a:spcPts val="0"/>
              </a:spcBef>
              <a:spcAft>
                <a:spcPts val="0"/>
              </a:spcAft>
              <a:buFont typeface="Wingdings" panose="05000000000000000000" pitchFamily="2" charset="2"/>
              <a:buChar char="Ø"/>
            </a:pPr>
            <a:r>
              <a:rPr lang="en-GB" sz="1200">
                <a:latin typeface="Times New Roman" panose="02020603050405020304" pitchFamily="18" charset="0"/>
                <a:ea typeface="Times New Roman" panose="02020603050405020304" pitchFamily="18" charset="0"/>
                <a:cs typeface="Times New Roman" panose="02020603050405020304" pitchFamily="18" charset="0"/>
              </a:rPr>
              <a:t>C</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onsolidating functions and tasks</a:t>
            </a:r>
          </a:p>
          <a:p>
            <a:pPr marL="800100" marR="0" indent="-342900">
              <a:spcBef>
                <a:spcPts val="0"/>
              </a:spcBef>
              <a:spcAft>
                <a:spcPts val="0"/>
              </a:spcAft>
              <a:buFont typeface="Wingdings" panose="05000000000000000000" pitchFamily="2" charset="2"/>
              <a:buChar char="Ø"/>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Delegating of tasks and functions according to the personal factor and the best performance thus ensuring optimal utilisation of the human resource.</a:t>
            </a:r>
          </a:p>
          <a:p>
            <a:pPr marL="800100" marR="0" indent="-342900">
              <a:spcBef>
                <a:spcPts val="0"/>
              </a:spcBef>
              <a:spcAft>
                <a:spcPts val="0"/>
              </a:spcAft>
              <a:buFont typeface="Wingdings" panose="05000000000000000000" pitchFamily="2" charset="2"/>
              <a:buChar char="Ø"/>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They help employees:</a:t>
            </a:r>
          </a:p>
          <a:p>
            <a:pPr marL="1085850" marR="0" lvl="1" indent="-171450">
              <a:spcBef>
                <a:spcPts val="0"/>
              </a:spcBef>
              <a:spcAft>
                <a:spcPts val="0"/>
              </a:spcAft>
              <a:buFont typeface="Wingdings" panose="05000000000000000000" pitchFamily="2" charset="2"/>
              <a:buChar char="ü"/>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To grow their positions</a:t>
            </a:r>
          </a:p>
          <a:p>
            <a:pPr marL="1085850" marR="0" lvl="1" indent="-171450">
              <a:spcBef>
                <a:spcPts val="0"/>
              </a:spcBef>
              <a:spcAft>
                <a:spcPts val="0"/>
              </a:spcAft>
              <a:buFont typeface="Wingdings" panose="05000000000000000000" pitchFamily="2" charset="2"/>
              <a:buChar char="ü"/>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Improve productivity</a:t>
            </a:r>
          </a:p>
        </p:txBody>
      </p:sp>
      <p:sp>
        <p:nvSpPr>
          <p:cNvPr id="4" name="Slide Number Placeholder 3"/>
          <p:cNvSpPr>
            <a:spLocks noGrp="1"/>
          </p:cNvSpPr>
          <p:nvPr>
            <p:ph type="sldNum" sz="quarter" idx="5"/>
          </p:nvPr>
        </p:nvSpPr>
        <p:spPr/>
        <p:txBody>
          <a:bodyPr/>
          <a:lstStyle/>
          <a:p>
            <a:fld id="{83143048-B693-449C-9D43-F63E8F6ED445}" type="slidenum">
              <a:rPr lang="en-GB" smtClean="0"/>
              <a:t>7</a:t>
            </a:fld>
            <a:endParaRPr lang="en-GB"/>
          </a:p>
        </p:txBody>
      </p:sp>
    </p:spTree>
    <p:extLst>
      <p:ext uri="{BB962C8B-B14F-4D97-AF65-F5344CB8AC3E}">
        <p14:creationId xmlns:p14="http://schemas.microsoft.com/office/powerpoint/2010/main" val="1602577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latin typeface="Perpetua" pitchFamily="18" charset="0"/>
              </a:rPr>
              <a:t>Managerial Roles-Conti-</a:t>
            </a:r>
          </a:p>
          <a:p>
            <a:r>
              <a:rPr lang="en-US" sz="1200" b="1">
                <a:latin typeface="Times New Roman" panose="02020603050405020304" pitchFamily="18" charset="0"/>
                <a:cs typeface="Times New Roman" panose="02020603050405020304" pitchFamily="18" charset="0"/>
              </a:rPr>
              <a:t>Leadership</a:t>
            </a:r>
            <a:r>
              <a:rPr lang="en-US" sz="1200">
                <a:latin typeface="Times New Roman" panose="02020603050405020304" pitchFamily="18" charset="0"/>
                <a:cs typeface="Times New Roman" panose="02020603050405020304" pitchFamily="18" charset="0"/>
              </a:rPr>
              <a:t>: </a:t>
            </a:r>
            <a:r>
              <a:rPr lang="en-GB" sz="1200">
                <a:latin typeface="Times New Roman" panose="02020603050405020304" pitchFamily="18" charset="0"/>
                <a:cs typeface="Times New Roman" panose="02020603050405020304" pitchFamily="18" charset="0"/>
              </a:rPr>
              <a:t>The manager leads a team, a department or the entire organization. He develops and maintains internal and external relationship </a:t>
            </a:r>
            <a:r>
              <a:rPr lang="en-GB" sz="1800" kern="0">
                <a:effectLst/>
                <a:latin typeface="Arial" panose="020B0604020202020204" pitchFamily="34" charset="0"/>
                <a:ea typeface="Times New Roman" panose="02020603050405020304" pitchFamily="18" charset="0"/>
              </a:rPr>
              <a:t>(Blank, 2020)</a:t>
            </a:r>
            <a:r>
              <a:rPr lang="en-GB" sz="1200">
                <a:latin typeface="Times New Roman" panose="02020603050405020304" pitchFamily="18" charset="0"/>
                <a:cs typeface="Times New Roman" panose="02020603050405020304" pitchFamily="18" charset="0"/>
              </a:rPr>
              <a:t>. He/she also motivates he teams.</a:t>
            </a:r>
          </a:p>
          <a:p>
            <a:r>
              <a:rPr lang="en-GB" sz="1200" b="1">
                <a:latin typeface="Times New Roman" panose="02020603050405020304" pitchFamily="18" charset="0"/>
                <a:cs typeface="Times New Roman" panose="02020603050405020304" pitchFamily="18" charset="0"/>
              </a:rPr>
              <a:t>Communications head: </a:t>
            </a:r>
            <a:r>
              <a:rPr lang="en-GB" sz="1200">
                <a:latin typeface="Times New Roman" panose="02020603050405020304" pitchFamily="18" charset="0"/>
                <a:cs typeface="Times New Roman" panose="02020603050405020304" pitchFamily="18" charset="0"/>
              </a:rPr>
              <a:t>The leaders manage the flow of information in a company through identification of problems and opportunities for growth to effectively sharing of data as well as representing the company by defending its interests.</a:t>
            </a:r>
          </a:p>
          <a:p>
            <a:r>
              <a:rPr lang="en-GB" sz="1200" b="1">
                <a:latin typeface="Times New Roman" panose="02020603050405020304" pitchFamily="18" charset="0"/>
                <a:cs typeface="Times New Roman" panose="02020603050405020304" pitchFamily="18" charset="0"/>
              </a:rPr>
              <a:t>Decision –maker: </a:t>
            </a:r>
            <a:r>
              <a:rPr lang="en-GB" sz="1200">
                <a:latin typeface="Times New Roman" panose="02020603050405020304" pitchFamily="18" charset="0"/>
                <a:cs typeface="Times New Roman" panose="02020603050405020304" pitchFamily="18" charset="0"/>
              </a:rPr>
              <a:t>manager make decisions regarding optimum utilization of resources to ensure organization meets its goals </a:t>
            </a:r>
          </a:p>
          <a:p>
            <a:r>
              <a:rPr lang="en-GB" sz="1200" b="1">
                <a:latin typeface="Times New Roman" panose="02020603050405020304" pitchFamily="18" charset="0"/>
                <a:cs typeface="Times New Roman" panose="02020603050405020304" pitchFamily="18" charset="0"/>
              </a:rPr>
              <a:t>Entrepreneur</a:t>
            </a:r>
            <a:r>
              <a:rPr lang="en-GB" sz="1200">
                <a:latin typeface="Times New Roman" panose="02020603050405020304" pitchFamily="18" charset="0"/>
                <a:cs typeface="Times New Roman" panose="02020603050405020304" pitchFamily="18" charset="0"/>
              </a:rPr>
              <a:t>: Managers also organize and run business processes</a:t>
            </a:r>
            <a:endParaRPr lang="en-US" sz="1200">
              <a:latin typeface="Times New Roman" panose="02020603050405020304" pitchFamily="18" charset="0"/>
              <a:cs typeface="Times New Roman" panose="02020603050405020304" pitchFamily="18" charset="0"/>
            </a:endParaRPr>
          </a:p>
          <a:p>
            <a:r>
              <a:rPr lang="en-US" sz="1200" b="1">
                <a:latin typeface="Times New Roman" panose="02020603050405020304" pitchFamily="18" charset="0"/>
                <a:cs typeface="Times New Roman" panose="02020603050405020304" pitchFamily="18" charset="0"/>
              </a:rPr>
              <a:t>Problem-solver: </a:t>
            </a:r>
            <a:r>
              <a:rPr lang="en-US" sz="1200">
                <a:latin typeface="Times New Roman" panose="02020603050405020304" pitchFamily="18" charset="0"/>
                <a:cs typeface="Times New Roman" panose="02020603050405020304" pitchFamily="18" charset="0"/>
              </a:rPr>
              <a:t>Managers mediate disputes to help fix the problem and maintain productivity.</a:t>
            </a:r>
          </a:p>
          <a:p>
            <a:r>
              <a:rPr lang="en-US" sz="1200">
                <a:latin typeface="Times New Roman" panose="02020603050405020304" pitchFamily="18" charset="0"/>
                <a:cs typeface="Times New Roman" panose="02020603050405020304" pitchFamily="18" charset="0"/>
              </a:rPr>
              <a:t>Resource allocator. The managers scrutinises to determine how and where to apply the organisation’s resources </a:t>
            </a:r>
            <a:r>
              <a:rPr lang="en-GB" sz="1800" kern="0">
                <a:effectLst/>
                <a:latin typeface="Arial" panose="020B0604020202020204" pitchFamily="34" charset="0"/>
                <a:ea typeface="Times New Roman" panose="02020603050405020304" pitchFamily="18" charset="0"/>
              </a:rPr>
              <a:t>(Hughes and Wearing, 2021)</a:t>
            </a:r>
            <a:r>
              <a:rPr lang="en-US" sz="120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83143048-B693-449C-9D43-F63E8F6ED445}" type="slidenum">
              <a:rPr lang="en-GB" smtClean="0"/>
              <a:t>8</a:t>
            </a:fld>
            <a:endParaRPr lang="en-GB"/>
          </a:p>
        </p:txBody>
      </p:sp>
    </p:spTree>
    <p:extLst>
      <p:ext uri="{BB962C8B-B14F-4D97-AF65-F5344CB8AC3E}">
        <p14:creationId xmlns:p14="http://schemas.microsoft.com/office/powerpoint/2010/main" val="1568100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Managerial behaviours</a:t>
            </a:r>
          </a:p>
          <a:p>
            <a:pPr marL="0" marR="0" lvl="0" indent="0">
              <a:spcBef>
                <a:spcPts val="0"/>
              </a:spcBef>
              <a:spcAft>
                <a:spcPts val="0"/>
              </a:spcAft>
              <a:buFont typeface="Wingdings" panose="05000000000000000000" pitchFamily="2" charset="2"/>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Research has shown that enabling people to move forward in their work and treating them </a:t>
            </a:r>
            <a:r>
              <a:rPr lang="en-US"/>
              <a:t>decently as human beings are among the most effective managerial behaviors impacting business performance.</a:t>
            </a:r>
          </a:p>
          <a:p>
            <a:pPr marL="0" marR="0" lvl="0" indent="0">
              <a:spcBef>
                <a:spcPts val="0"/>
              </a:spcBef>
              <a:spcAft>
                <a:spcPts val="0"/>
              </a:spcAft>
              <a:buFont typeface="Wingdings" panose="05000000000000000000" pitchFamily="2" charset="2"/>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 way a manager treats his/her employees affects the manager-employee relationship which eventually impacts on the performance/business operations.</a:t>
            </a:r>
          </a:p>
        </p:txBody>
      </p:sp>
      <p:sp>
        <p:nvSpPr>
          <p:cNvPr id="4" name="Slide Number Placeholder 3"/>
          <p:cNvSpPr>
            <a:spLocks noGrp="1"/>
          </p:cNvSpPr>
          <p:nvPr>
            <p:ph type="sldNum" sz="quarter" idx="5"/>
          </p:nvPr>
        </p:nvSpPr>
        <p:spPr/>
        <p:txBody>
          <a:bodyPr/>
          <a:lstStyle/>
          <a:p>
            <a:fld id="{83143048-B693-449C-9D43-F63E8F6ED445}" type="slidenum">
              <a:rPr lang="en-GB" smtClean="0"/>
              <a:t>9</a:t>
            </a:fld>
            <a:endParaRPr lang="en-GB"/>
          </a:p>
        </p:txBody>
      </p:sp>
    </p:spTree>
    <p:extLst>
      <p:ext uri="{BB962C8B-B14F-4D97-AF65-F5344CB8AC3E}">
        <p14:creationId xmlns:p14="http://schemas.microsoft.com/office/powerpoint/2010/main" val="2711737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Perpetua" pitchFamily="18" charset="0"/>
              </a:rPr>
              <a:t>Supporting Employees to Move Forward in their Work (Robbins and Judge, 2020)</a:t>
            </a:r>
          </a:p>
          <a:p>
            <a:endParaRPr lang="en-GB" sz="2400" dirty="0">
              <a:latin typeface="Perpetua" pitchFamily="18" charset="0"/>
            </a:endParaRPr>
          </a:p>
          <a:p>
            <a:r>
              <a:rPr lang="en-GB" sz="2400" dirty="0">
                <a:latin typeface="Perpetua" pitchFamily="18" charset="0"/>
              </a:rPr>
              <a:t>When managers support their employees in their work, there is increased productivity, better engagement hence better innovations and employee retention, higher motivation, reduced burnout and easier recruitment.</a:t>
            </a:r>
          </a:p>
          <a:p>
            <a:r>
              <a:rPr lang="en-GB" sz="2400" dirty="0">
                <a:latin typeface="Perpetua" pitchFamily="18" charset="0"/>
              </a:rPr>
              <a:t>Therefore, managers should:</a:t>
            </a:r>
          </a:p>
          <a:p>
            <a:pPr lvl="1">
              <a:buFont typeface="Wingdings" panose="05000000000000000000" pitchFamily="2" charset="2"/>
              <a:buChar char="ü"/>
            </a:pPr>
            <a:r>
              <a:rPr lang="en-GB" sz="2000" dirty="0">
                <a:latin typeface="Perpetua" pitchFamily="18" charset="0"/>
              </a:rPr>
              <a:t>Build a positive workplace culture to cultivate a sense of belonging, respect and collaboration. This is possible by prioritising diversity and inclusion, promoting work-life balance and encouraging teamwork.</a:t>
            </a:r>
          </a:p>
          <a:p>
            <a:pPr lvl="1">
              <a:buFont typeface="Wingdings" panose="05000000000000000000" pitchFamily="2" charset="2"/>
              <a:buChar char="ü"/>
            </a:pPr>
            <a:r>
              <a:rPr lang="en-GB" sz="2000" dirty="0">
                <a:latin typeface="Perpetua" pitchFamily="18" charset="0"/>
              </a:rPr>
              <a:t>Offer appropriate and transparent compensation and benefits to improve recruitment and also boost employee retention. These may include health insurance, time-off policies, and holidays.</a:t>
            </a:r>
          </a:p>
          <a:p>
            <a:pPr lvl="1">
              <a:buFont typeface="Wingdings" panose="05000000000000000000" pitchFamily="2" charset="2"/>
              <a:buChar char="ü"/>
            </a:pPr>
            <a:r>
              <a:rPr lang="en-GB" sz="2000" dirty="0">
                <a:latin typeface="Perpetua" pitchFamily="18" charset="0"/>
              </a:rPr>
              <a:t>Implement effective communication channels by encouraging regular and poignant team meetings, providing platforms for sharing timely feedback and promoting cross-departmental collaboration. This encourages the workforce to be more engaged and satisfied in their roles. Anonymous communication channels also help to address negative power dynamics and improve the work environment.</a:t>
            </a:r>
          </a:p>
          <a:p>
            <a:pPr lvl="1">
              <a:buFont typeface="Wingdings" panose="05000000000000000000" pitchFamily="2" charset="2"/>
              <a:buChar char="ü"/>
            </a:pPr>
            <a:r>
              <a:rPr lang="en-GB" sz="2000" dirty="0">
                <a:latin typeface="Perpetua" pitchFamily="18" charset="0"/>
              </a:rPr>
              <a:t>Encourage professional development and growth by offering training programmes, workshops, development sessions, subscriptions to certification courses’ platforms like Coursera and offer stipend for participating in outside learning. Give underutilized employees new opportunities with greater responsibilities</a:t>
            </a:r>
          </a:p>
          <a:p>
            <a:pPr lvl="1">
              <a:buFont typeface="Wingdings" panose="05000000000000000000" pitchFamily="2" charset="2"/>
              <a:buChar char="ü"/>
            </a:pPr>
            <a:r>
              <a:rPr lang="en-GB" sz="2000" dirty="0">
                <a:latin typeface="Perpetua" pitchFamily="18" charset="0"/>
              </a:rPr>
              <a:t>Offer flexible work arrangements to support the employees in deciding when and where they work best. </a:t>
            </a:r>
            <a:r>
              <a:rPr lang="en-GB" sz="2000">
                <a:latin typeface="Perpetua" pitchFamily="18" charset="0"/>
              </a:rPr>
              <a:t>For example </a:t>
            </a:r>
            <a:r>
              <a:rPr lang="en-GB" sz="2000" dirty="0">
                <a:latin typeface="Perpetua" pitchFamily="18" charset="0"/>
              </a:rPr>
              <a:t>in-office or remote work.</a:t>
            </a:r>
          </a:p>
          <a:p>
            <a:pPr lvl="1">
              <a:buFont typeface="Wingdings" panose="05000000000000000000" pitchFamily="2" charset="2"/>
              <a:buChar char="ü"/>
            </a:pPr>
            <a:r>
              <a:rPr lang="en-GB" sz="2000" dirty="0">
                <a:latin typeface="Perpetua" pitchFamily="18" charset="0"/>
              </a:rPr>
              <a:t>Invest in employee experience to help balance workloads and prevent overwork. Offer mental health support in case chronic stress sets in.</a:t>
            </a:r>
            <a:endParaRPr lang="en-US" sz="2000" dirty="0">
              <a:latin typeface="Perpetua"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10</a:t>
            </a:fld>
            <a:endParaRPr lang="en-GB"/>
          </a:p>
        </p:txBody>
      </p:sp>
    </p:spTree>
    <p:extLst>
      <p:ext uri="{BB962C8B-B14F-4D97-AF65-F5344CB8AC3E}">
        <p14:creationId xmlns:p14="http://schemas.microsoft.com/office/powerpoint/2010/main" val="1862234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latin typeface="Times New Roman" panose="02020603050405020304" pitchFamily="18" charset="0"/>
                <a:cs typeface="Times New Roman" panose="02020603050405020304" pitchFamily="18" charset="0"/>
              </a:rPr>
              <a:t>The Implications of Supporting Employees to Move Forward in their Work </a:t>
            </a:r>
          </a:p>
          <a:p>
            <a:pPr marL="285750" indent="-285750">
              <a:buFont typeface="Wingdings" panose="05000000000000000000" pitchFamily="2" charset="2"/>
              <a:buChar char="§"/>
            </a:pPr>
            <a:r>
              <a:rPr lang="en-US"/>
              <a:t>When the managers support, value and care for their human resource, the workers become:</a:t>
            </a:r>
          </a:p>
          <a:p>
            <a:pPr marL="742950" lvl="1" indent="-285750">
              <a:buFont typeface="Wingdings" panose="05000000000000000000" pitchFamily="2" charset="2"/>
              <a:buChar char="Ø"/>
            </a:pPr>
            <a:r>
              <a:rPr lang="en-US"/>
              <a:t>More committed to their work as they are more comfortable working for the organisation. Working for the organisation becomes pert of these employees’ identity and gives them a sense of purpose.</a:t>
            </a:r>
          </a:p>
          <a:p>
            <a:pPr marL="742950" lvl="1" indent="-285750">
              <a:buFont typeface="Wingdings" panose="05000000000000000000" pitchFamily="2" charset="2"/>
              <a:buChar char="Ø"/>
            </a:pPr>
            <a:r>
              <a:rPr lang="en-US"/>
              <a:t>More satisfied with the job since they feel valued, are happier at work with a more positive attitude. They are confident that their hard work will be fairly honoured.</a:t>
            </a:r>
          </a:p>
          <a:p>
            <a:pPr marL="742950" lvl="1" indent="-285750">
              <a:buFont typeface="Wingdings" panose="05000000000000000000" pitchFamily="2" charset="2"/>
              <a:buChar char="Ø"/>
            </a:pPr>
            <a:r>
              <a:rPr lang="en-US"/>
              <a:t>More interested in working since the support they receive increases their feeling of competence hence high level of interest.</a:t>
            </a:r>
          </a:p>
          <a:p>
            <a:pPr marL="742950" lvl="1" indent="-285750">
              <a:buFont typeface="Wingdings" panose="05000000000000000000" pitchFamily="2" charset="2"/>
              <a:buChar char="Ø"/>
            </a:pPr>
            <a:r>
              <a:rPr lang="en-US"/>
              <a:t>Perform better as they are motivated to go beyond their required duties. They may also help with training other employees</a:t>
            </a:r>
          </a:p>
          <a:p>
            <a:pPr marL="742950" lvl="1" indent="-285750">
              <a:buFont typeface="Wingdings" panose="05000000000000000000" pitchFamily="2" charset="2"/>
              <a:buChar char="Ø"/>
            </a:pPr>
            <a:r>
              <a:rPr lang="en-US"/>
              <a:t>Psychologically relaxed as the work environment supports them to cope with stress like burnout, anxiety and headaches.</a:t>
            </a:r>
          </a:p>
          <a:p>
            <a:pPr marL="742950" lvl="1" indent="-285750">
              <a:buFont typeface="Wingdings" panose="05000000000000000000" pitchFamily="2" charset="2"/>
              <a:buChar char="Ø"/>
            </a:pPr>
            <a:r>
              <a:rPr lang="en-US"/>
              <a:t>There is less turnover due to the support that they receive at their jobs.</a:t>
            </a:r>
          </a:p>
          <a:p>
            <a:pPr marL="742950" lvl="1" indent="-285750">
              <a:buFont typeface="Wingdings" panose="05000000000000000000" pitchFamily="2" charset="2"/>
              <a:buChar char="Ø"/>
            </a:pPr>
            <a:r>
              <a:rPr lang="en-US"/>
              <a:t>Less withdrawing from the job  given the satisfaction.</a:t>
            </a:r>
          </a:p>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11</a:t>
            </a:fld>
            <a:endParaRPr lang="en-GB"/>
          </a:p>
        </p:txBody>
      </p:sp>
    </p:spTree>
    <p:extLst>
      <p:ext uri="{BB962C8B-B14F-4D97-AF65-F5344CB8AC3E}">
        <p14:creationId xmlns:p14="http://schemas.microsoft.com/office/powerpoint/2010/main" val="3238183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dirty="0">
                <a:latin typeface="Times New RomanS"/>
              </a:rPr>
              <a:t>Treating Employees Decently and Fairly within the Workplace (Robbins and Judge, 2020) </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Fair and consistent treatment of employees in the workplace builds trust, enhances morale, deepens loyalty and promotes productivity.</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Contrarily, favouritism breeds animosity and resentment towards the favoured individuals and the manager</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A commitment to fair treatment at work also boosts the company’s reputation</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Strategies of achieving fairness at the place of work include:</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Articulate and communicate expectations of fairness in job descriptions and base promotions on fair managerial practices.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Conducting fair performance-based evaluations and providing constructive feedback.</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Implementing well-written policies such as fair hiring and promotions, equity in compensations and benefits like flexible scheduling for the parents of young children</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Commitment to equitable practices  to ensure inclusion of diverse talents such as targeted recruitment of workers from underrepresented groups. For example, this may entail creating inclusive working environments, accessible workstations, gender-neutral restrooms and diverse hiring panels.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Consistent enforcement of rules when it comes to requesting for time-offs, receiving promotions and rule violations.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Review the needs of the workers and address them to ensure representation.</a:t>
            </a:r>
            <a:endParaRPr lang="en-GB"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12</a:t>
            </a:fld>
            <a:endParaRPr lang="en-GB"/>
          </a:p>
        </p:txBody>
      </p:sp>
    </p:spTree>
    <p:extLst>
      <p:ext uri="{BB962C8B-B14F-4D97-AF65-F5344CB8AC3E}">
        <p14:creationId xmlns:p14="http://schemas.microsoft.com/office/powerpoint/2010/main" val="1160477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latin typeface="Times New Roman" panose="02020603050405020304" pitchFamily="18" charset="0"/>
                <a:cs typeface="Times New Roman" panose="02020603050405020304" pitchFamily="18" charset="0"/>
              </a:rPr>
              <a:t>The Implications of Treating Employees Decently and Fairly within the Workplace</a:t>
            </a:r>
            <a:endParaRPr lang="en-GB" sz="1200" b="1">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a:t>When managers treat their employees decently and fairly at the place of work, there are implications like:</a:t>
            </a:r>
          </a:p>
          <a:p>
            <a:pPr marL="742950" lvl="1" indent="-285750">
              <a:buFont typeface="Wingdings" panose="05000000000000000000" pitchFamily="2" charset="2"/>
              <a:buChar char="ü"/>
            </a:pPr>
            <a:r>
              <a:rPr lang="en-US"/>
              <a:t>The employees feel engaged and valued hence have enhanced sense of control. These workers increase their confidence in the company with less burnouts and higher job satisfaction.</a:t>
            </a:r>
          </a:p>
          <a:p>
            <a:pPr marL="742950" lvl="1" indent="-285750">
              <a:buFont typeface="Wingdings" panose="05000000000000000000" pitchFamily="2" charset="2"/>
              <a:buChar char="ü"/>
            </a:pPr>
            <a:r>
              <a:rPr lang="en-US"/>
              <a:t>Moreover, the workers experience improved wellbeing given the fairness. On the contrary, favoritism negatively affects the workers’ mental health and hence their wellbeing.</a:t>
            </a:r>
          </a:p>
          <a:p>
            <a:pPr marL="742950" lvl="1" indent="-285750">
              <a:buFont typeface="Wingdings" panose="05000000000000000000" pitchFamily="2" charset="2"/>
              <a:buChar char="ü"/>
            </a:pPr>
            <a:r>
              <a:rPr lang="en-US"/>
              <a:t>There is also enhanced productivity among the workers given that they have the freedom to grow professionally</a:t>
            </a:r>
          </a:p>
          <a:p>
            <a:pPr marL="742950" lvl="1" indent="-285750">
              <a:buFont typeface="Wingdings" panose="05000000000000000000" pitchFamily="2" charset="2"/>
              <a:buChar char="ü"/>
            </a:pPr>
            <a:r>
              <a:rPr lang="en-US"/>
              <a:t>There is engagement of the employees’ expertise in the activities of the organisation. This is created through discussions on expectations and then agreeing on the best reward /recognition to give to those who meet the expectations such as those who work overtime and the outstanding contributions from individuals/teams.</a:t>
            </a:r>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13</a:t>
            </a:fld>
            <a:endParaRPr lang="en-GB"/>
          </a:p>
        </p:txBody>
      </p:sp>
    </p:spTree>
    <p:extLst>
      <p:ext uri="{BB962C8B-B14F-4D97-AF65-F5344CB8AC3E}">
        <p14:creationId xmlns:p14="http://schemas.microsoft.com/office/powerpoint/2010/main" val="295198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conclusion, prioritizing fair and respectful treatment of employees is paramount in fostering a positive work environment and achieving organizational success. By valuing their well-being, providing opportunities for growth, and ensuring equitable treatment, businesses not only enhance employee satisfaction and retention but also boost productivity and innovation. Ultimately, a culture of dignity and fairness not only benefits individual employees but also contributes to the overall success and sustainability of the organization.</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14</a:t>
            </a:fld>
            <a:endParaRPr lang="en-GB"/>
          </a:p>
        </p:txBody>
      </p:sp>
    </p:spTree>
    <p:extLst>
      <p:ext uri="{BB962C8B-B14F-4D97-AF65-F5344CB8AC3E}">
        <p14:creationId xmlns:p14="http://schemas.microsoft.com/office/powerpoint/2010/main" val="3477870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15</a:t>
            </a:fld>
            <a:endParaRPr lang="en-GB"/>
          </a:p>
        </p:txBody>
      </p:sp>
    </p:spTree>
    <p:extLst>
      <p:ext uri="{BB962C8B-B14F-4D97-AF65-F5344CB8AC3E}">
        <p14:creationId xmlns:p14="http://schemas.microsoft.com/office/powerpoint/2010/main" val="3230616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33386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818824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44927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402181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E3CDEF3-D677-4A11-9A23-7FBE4FE332DA}" type="datetimeFigureOut">
              <a:rPr lang="en-GB" smtClean="0"/>
              <a:t>17/03/2024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18236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3CDEF3-D677-4A11-9A23-7FBE4FE332DA}" type="datetimeFigureOut">
              <a:rPr lang="en-GB" smtClean="0"/>
              <a:t>17/03/2024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806898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3CDEF3-D677-4A11-9A23-7FBE4FE332DA}" type="datetimeFigureOut">
              <a:rPr lang="en-GB" smtClean="0"/>
              <a:t>17/03/2024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1889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446815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257732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54714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548804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437615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047420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842798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498690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336347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E3CDEF3-D677-4A11-9A23-7FBE4FE332DA}" type="datetimeFigureOut">
              <a:rPr lang="en-GB" smtClean="0"/>
              <a:t>17/03/2024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7A4CDA9-DE05-4A2E-8BE0-26F7BB017BC5}" type="slidenum">
              <a:rPr lang="en-GB" smtClean="0"/>
              <a:t>‹#›</a:t>
            </a:fld>
            <a:endParaRPr lang="en-GB"/>
          </a:p>
        </p:txBody>
      </p:sp>
    </p:spTree>
    <p:extLst>
      <p:ext uri="{BB962C8B-B14F-4D97-AF65-F5344CB8AC3E}">
        <p14:creationId xmlns:p14="http://schemas.microsoft.com/office/powerpoint/2010/main" val="354568610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09083-13C2-FCB7-02B6-0148220860F9}"/>
              </a:ext>
            </a:extLst>
          </p:cNvPr>
          <p:cNvSpPr txBox="1"/>
          <p:nvPr/>
        </p:nvSpPr>
        <p:spPr>
          <a:xfrm>
            <a:off x="2629786" y="3081138"/>
            <a:ext cx="6039293" cy="1754326"/>
          </a:xfrm>
          <a:prstGeom prst="rect">
            <a:avLst/>
          </a:prstGeom>
          <a:noFill/>
        </p:spPr>
        <p:txBody>
          <a:bodyPr wrap="square" rtlCol="0">
            <a:spAutoFit/>
          </a:bodyPr>
          <a:lstStyle/>
          <a:p>
            <a:r>
              <a:rPr lang="en-GB"/>
              <a:t>STUDENTS:</a:t>
            </a:r>
            <a:br>
              <a:rPr lang="en-GB"/>
            </a:br>
            <a:r>
              <a:rPr lang="en-GB"/>
              <a:t> ROLAND MIHAI BABA (2216968)</a:t>
            </a:r>
          </a:p>
          <a:p>
            <a:r>
              <a:rPr lang="en-GB"/>
              <a:t>MAGDALENA VINTILA (2216452)</a:t>
            </a:r>
          </a:p>
          <a:p>
            <a:r>
              <a:rPr lang="en-GB"/>
              <a:t>IONEL STEFAN (2216967)</a:t>
            </a:r>
          </a:p>
          <a:p>
            <a:r>
              <a:rPr lang="en-GB"/>
              <a:t>SAVETA-VICTORIA STEFAN (2216451) </a:t>
            </a:r>
          </a:p>
          <a:p>
            <a:endParaRPr lang="en-GB"/>
          </a:p>
        </p:txBody>
      </p:sp>
      <p:sp>
        <p:nvSpPr>
          <p:cNvPr id="3" name="TextBox 2">
            <a:extLst>
              <a:ext uri="{FF2B5EF4-FFF2-40B4-BE49-F238E27FC236}">
                <a16:creationId xmlns:a16="http://schemas.microsoft.com/office/drawing/2014/main" id="{6E586566-2D74-1A77-10A8-456961EAF63B}"/>
              </a:ext>
            </a:extLst>
          </p:cNvPr>
          <p:cNvSpPr txBox="1"/>
          <p:nvPr/>
        </p:nvSpPr>
        <p:spPr>
          <a:xfrm>
            <a:off x="2629786" y="1977655"/>
            <a:ext cx="6666614" cy="923330"/>
          </a:xfrm>
          <a:prstGeom prst="rect">
            <a:avLst/>
          </a:prstGeom>
          <a:noFill/>
          <a:effectLst>
            <a:innerShdw blurRad="114300">
              <a:prstClr val="black"/>
            </a:innerShdw>
          </a:effectLst>
        </p:spPr>
        <p:txBody>
          <a:bodyPr wrap="square" rtlCol="0">
            <a:spAutoFit/>
          </a:bodyPr>
          <a:lstStyle/>
          <a:p>
            <a:r>
              <a:rPr lang="en-GB"/>
              <a:t>MODULE: Introduction to Leadership and Management LCBB4008</a:t>
            </a:r>
          </a:p>
          <a:p>
            <a:r>
              <a:rPr lang="en-GB"/>
              <a:t>Lecturer: </a:t>
            </a:r>
            <a:r>
              <a:rPr lang="en-GB" sz="1800">
                <a:effectLst/>
              </a:rPr>
              <a:t>Dr Yousuf Kamal </a:t>
            </a:r>
          </a:p>
          <a:p>
            <a:endParaRPr lang="en-GB"/>
          </a:p>
        </p:txBody>
      </p:sp>
      <p:sp>
        <p:nvSpPr>
          <p:cNvPr id="5" name="TextBox 4">
            <a:extLst>
              <a:ext uri="{FF2B5EF4-FFF2-40B4-BE49-F238E27FC236}">
                <a16:creationId xmlns:a16="http://schemas.microsoft.com/office/drawing/2014/main" id="{3A2E26AD-BACC-6A77-9221-EE3CF798BFA9}"/>
              </a:ext>
            </a:extLst>
          </p:cNvPr>
          <p:cNvSpPr txBox="1"/>
          <p:nvPr/>
        </p:nvSpPr>
        <p:spPr>
          <a:xfrm>
            <a:off x="1736651" y="602030"/>
            <a:ext cx="8441492" cy="923330"/>
          </a:xfrm>
          <a:prstGeom prst="rect">
            <a:avLst/>
          </a:prstGeom>
          <a:solidFill>
            <a:schemeClr val="accent2">
              <a:lumMod val="40000"/>
              <a:lumOff val="60000"/>
            </a:schemeClr>
          </a:solidFill>
          <a:effectLst>
            <a:glow rad="139700">
              <a:schemeClr val="accent1">
                <a:satMod val="175000"/>
                <a:alpha val="40000"/>
              </a:schemeClr>
            </a:glow>
          </a:effectLst>
        </p:spPr>
        <p:txBody>
          <a:bodyPr wrap="square" rtlCol="0">
            <a:spAutoFit/>
          </a:bodyPr>
          <a:lstStyle/>
          <a:p>
            <a:r>
              <a:rPr lang="en-GB" sz="3600">
                <a:effectLst/>
              </a:rPr>
              <a:t>Component 2: Group presentation </a:t>
            </a:r>
          </a:p>
          <a:p>
            <a:endParaRPr lang="en-GB"/>
          </a:p>
        </p:txBody>
      </p:sp>
    </p:spTree>
    <p:extLst>
      <p:ext uri="{BB962C8B-B14F-4D97-AF65-F5344CB8AC3E}">
        <p14:creationId xmlns:p14="http://schemas.microsoft.com/office/powerpoint/2010/main" val="498271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1519DF-0ED7-4A77-B95B-A002AFFB0525}"/>
              </a:ext>
            </a:extLst>
          </p:cNvPr>
          <p:cNvSpPr txBox="1">
            <a:spLocks/>
          </p:cNvSpPr>
          <p:nvPr/>
        </p:nvSpPr>
        <p:spPr>
          <a:xfrm>
            <a:off x="1828800" y="560614"/>
            <a:ext cx="8534400" cy="1355271"/>
          </a:xfrm>
          <a:prstGeom prst="rect">
            <a:avLst/>
          </a:prstGeom>
          <a:solidFill>
            <a:schemeClr val="accent2">
              <a:lumMod val="40000"/>
              <a:lumOff val="60000"/>
            </a:schemeClr>
          </a:solidFill>
          <a:effectLst>
            <a:glow rad="1397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anose="02020502060401020303" pitchFamily="18" charset="0"/>
                <a:cs typeface="Times New Roman" panose="02020603050405020304" pitchFamily="18" charset="0"/>
              </a:rPr>
              <a:t>Introduction</a:t>
            </a:r>
          </a:p>
        </p:txBody>
      </p:sp>
      <p:sp>
        <p:nvSpPr>
          <p:cNvPr id="2" name="TextBox 1">
            <a:extLst>
              <a:ext uri="{FF2B5EF4-FFF2-40B4-BE49-F238E27FC236}">
                <a16:creationId xmlns:a16="http://schemas.microsoft.com/office/drawing/2014/main" id="{DB69DD34-CFDC-404E-B120-C21DA1422DB6}"/>
              </a:ext>
            </a:extLst>
          </p:cNvPr>
          <p:cNvSpPr txBox="1"/>
          <p:nvPr/>
        </p:nvSpPr>
        <p:spPr>
          <a:xfrm>
            <a:off x="0" y="2318658"/>
            <a:ext cx="12192000" cy="2585323"/>
          </a:xfrm>
          <a:prstGeom prst="rect">
            <a:avLst/>
          </a:prstGeom>
          <a:solidFill>
            <a:schemeClr val="bg1"/>
          </a:solidFill>
        </p:spPr>
        <p:txBody>
          <a:bodyPr wrap="square" rtlCol="0">
            <a:spAutoFit/>
          </a:bodyPr>
          <a:lstStyle/>
          <a:p>
            <a:pPr marL="285750" indent="-285750">
              <a:buFont typeface="Wingdings" panose="05000000000000000000" pitchFamily="2"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This presentation seeks to discuss how the human needs of the workers interrelate with the work environment.</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The presentation explores managerial </a:t>
            </a:r>
            <a:r>
              <a:rPr lang="en-GB" dirty="0" err="1">
                <a:latin typeface="Arial" panose="020B0604020202020204" pitchFamily="34" charset="0"/>
                <a:ea typeface="Times New Roman" panose="02020603050405020304" pitchFamily="18" charset="0"/>
                <a:cs typeface="Arial" panose="020B0604020202020204" pitchFamily="34" charset="0"/>
              </a:rPr>
              <a:t>behavior</a:t>
            </a:r>
            <a:r>
              <a:rPr lang="en-GB" dirty="0">
                <a:latin typeface="Arial" panose="020B0604020202020204" pitchFamily="34" charset="0"/>
                <a:ea typeface="Times New Roman" panose="02020603050405020304" pitchFamily="18" charset="0"/>
                <a:cs typeface="Arial" panose="020B0604020202020204" pitchFamily="34" charset="0"/>
              </a:rPr>
              <a:t> on the realms of roles, functions, and principles.</a:t>
            </a:r>
          </a:p>
          <a:p>
            <a:pPr marL="285750" indent="-285750">
              <a:buFont typeface="Wingdings" panose="05000000000000000000" pitchFamily="2" charset="2"/>
              <a:buChar char="§"/>
            </a:pPr>
            <a:r>
              <a:rPr lang="en-US" dirty="0" err="1">
                <a:latin typeface="Arial" panose="020B0604020202020204" pitchFamily="34" charset="0"/>
                <a:ea typeface="Times New Roman" panose="02020603050405020304" pitchFamily="18" charset="0"/>
                <a:cs typeface="Arial" panose="020B0604020202020204" pitchFamily="34" charset="0"/>
              </a:rPr>
              <a:t>Behavioural</a:t>
            </a:r>
            <a:r>
              <a:rPr lang="en-US" dirty="0">
                <a:latin typeface="Arial" panose="020B0604020202020204" pitchFamily="34" charset="0"/>
                <a:ea typeface="Times New Roman" panose="02020603050405020304" pitchFamily="18" charset="0"/>
                <a:cs typeface="Arial" panose="020B0604020202020204" pitchFamily="34" charset="0"/>
              </a:rPr>
              <a:t> management theory addresses the dimensions of stimulus, response, and reinforcement.</a:t>
            </a:r>
          </a:p>
          <a:p>
            <a:pPr marL="285750" indent="-285750">
              <a:buFont typeface="Wingdings" panose="05000000000000000000" pitchFamily="2" charset="2"/>
              <a:buChar char="§"/>
            </a:pPr>
            <a:r>
              <a:rPr lang="en-US" dirty="0">
                <a:latin typeface="Arial" panose="020B0604020202020204" pitchFamily="34" charset="0"/>
                <a:ea typeface="Times New Roman" panose="02020603050405020304" pitchFamily="18" charset="0"/>
                <a:cs typeface="Arial" panose="020B0604020202020204" pitchFamily="34" charset="0"/>
              </a:rPr>
              <a:t>The systems at the workplace are all aimed at motivating, conflict resolution, communication of expectation, and boosting performance by addressing the dimensions above-mentioned.</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In this case, the work environment is heavily influenced by the management.</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Generally, the concept of human motivation can be tied to Abraham Maslow’s Theory. The human needs postulated by Maslow interrelate with how the work environment shifts, based on the satisfaction of human needs.</a:t>
            </a:r>
          </a:p>
          <a:p>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105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7" name="Picture 36" descr="Colourful carved figures of humans">
            <a:extLst>
              <a:ext uri="{FF2B5EF4-FFF2-40B4-BE49-F238E27FC236}">
                <a16:creationId xmlns:a16="http://schemas.microsoft.com/office/drawing/2014/main" id="{78094522-641E-AA30-B1E1-BCEAA4FF9F79}"/>
              </a:ext>
            </a:extLst>
          </p:cNvPr>
          <p:cNvPicPr>
            <a:picLocks noChangeAspect="1"/>
          </p:cNvPicPr>
          <p:nvPr/>
        </p:nvPicPr>
        <p:blipFill rotWithShape="1">
          <a:blip r:embed="rId3">
            <a:duotone>
              <a:schemeClr val="bg2">
                <a:shade val="45000"/>
                <a:satMod val="135000"/>
              </a:schemeClr>
              <a:prstClr val="white"/>
            </a:duotone>
            <a:alphaModFix amt="50000"/>
          </a:blip>
          <a:srcRect t="21051" r="-1" b="-1"/>
          <a:stretch/>
        </p:blipFill>
        <p:spPr>
          <a:xfrm>
            <a:off x="305" y="10"/>
            <a:ext cx="12191695" cy="6857990"/>
          </a:xfrm>
          <a:prstGeom prst="rect">
            <a:avLst/>
          </a:prstGeom>
        </p:spPr>
      </p:pic>
      <p:sp>
        <p:nvSpPr>
          <p:cNvPr id="4" name="Title 1">
            <a:extLst>
              <a:ext uri="{FF2B5EF4-FFF2-40B4-BE49-F238E27FC236}">
                <a16:creationId xmlns:a16="http://schemas.microsoft.com/office/drawing/2014/main" id="{D31519DF-0ED7-4A77-B95B-A002AFFB0525}"/>
              </a:ext>
            </a:extLst>
          </p:cNvPr>
          <p:cNvSpPr txBox="1">
            <a:spLocks/>
          </p:cNvSpPr>
          <p:nvPr/>
        </p:nvSpPr>
        <p:spPr>
          <a:xfrm>
            <a:off x="1839687" y="520350"/>
            <a:ext cx="4757057" cy="1049235"/>
          </a:xfrm>
          <a:prstGeom prst="rect">
            <a:avLst/>
          </a:prstGeom>
          <a:solidFill>
            <a:schemeClr val="accent2">
              <a:lumMod val="40000"/>
              <a:lumOff val="60000"/>
            </a:schemeClr>
          </a:solidFill>
          <a:ln>
            <a:noFill/>
          </a:ln>
          <a:effectLst>
            <a:glow rad="1397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cap="all"/>
              <a:t>Background Theory </a:t>
            </a:r>
          </a:p>
        </p:txBody>
      </p:sp>
      <p:sp>
        <p:nvSpPr>
          <p:cNvPr id="40" name="TextBox 39">
            <a:extLst>
              <a:ext uri="{FF2B5EF4-FFF2-40B4-BE49-F238E27FC236}">
                <a16:creationId xmlns:a16="http://schemas.microsoft.com/office/drawing/2014/main" id="{DB69DD34-CFDC-404E-B120-C21DA1422DB6}"/>
              </a:ext>
            </a:extLst>
          </p:cNvPr>
          <p:cNvSpPr txBox="1"/>
          <p:nvPr/>
        </p:nvSpPr>
        <p:spPr>
          <a:xfrm>
            <a:off x="246185" y="1853754"/>
            <a:ext cx="11945510" cy="4271660"/>
          </a:xfrm>
          <a:prstGeom prst="rect">
            <a:avLst/>
          </a:prstGeom>
        </p:spPr>
        <p:txBody>
          <a:bodyPr vert="horz" lIns="91440" tIns="45720" rIns="91440" bIns="45720" rtlCol="0" anchor="t">
            <a:noAutofit/>
          </a:bodyPr>
          <a:lstStyle/>
          <a:p>
            <a:pPr marL="285750" indent="-228600" defTabSz="914400">
              <a:spcAft>
                <a:spcPts val="600"/>
              </a:spcAft>
              <a:buClr>
                <a:schemeClr val="accent1"/>
              </a:buClr>
              <a:buSzPct val="100000"/>
              <a:buFont typeface="Arial" panose="020B0604020202020204" pitchFamily="34" charset="0"/>
              <a:buChar char="•"/>
            </a:pPr>
            <a:r>
              <a:rPr lang="en-US" dirty="0"/>
              <a:t>Behavioral management refers to what managers do, how they do it, why they do it, as well as how they treat their workers and teams. </a:t>
            </a:r>
          </a:p>
          <a:p>
            <a:pPr marL="285750" indent="-228600" defTabSz="914400">
              <a:spcAft>
                <a:spcPts val="600"/>
              </a:spcAft>
              <a:buClr>
                <a:schemeClr val="accent1"/>
              </a:buClr>
              <a:buSzPct val="100000"/>
              <a:buFont typeface="Arial" panose="020B0604020202020204" pitchFamily="34" charset="0"/>
              <a:buChar char="•"/>
            </a:pPr>
            <a:r>
              <a:rPr lang="en-US" dirty="0"/>
              <a:t>Effective managerial behavior yields effective managers who in turn contribute outstandingly to the achievements of a given company.</a:t>
            </a:r>
          </a:p>
          <a:p>
            <a:pPr marL="285750" indent="-228600" defTabSz="914400">
              <a:spcAft>
                <a:spcPts val="600"/>
              </a:spcAft>
              <a:buClr>
                <a:schemeClr val="accent1"/>
              </a:buClr>
              <a:buSzPct val="100000"/>
              <a:buFont typeface="Arial" panose="020B0604020202020204" pitchFamily="34" charset="0"/>
              <a:buChar char="•"/>
            </a:pPr>
            <a:r>
              <a:rPr lang="en-US" dirty="0"/>
              <a:t>The world is very agile hence the conduct of the management affects employee motivation, job performance, and satisfaction.</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Good managers understand their employee’s talents, personalities and behavior which helps improve performance of the human resources.</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As Robbins and Judge (2020) posit, the highly potent behaviors in management are:</a:t>
            </a:r>
          </a:p>
          <a:p>
            <a:pPr marL="742950" lvl="1" indent="-228600" defTabSz="914400">
              <a:spcAft>
                <a:spcPts val="600"/>
              </a:spcAft>
              <a:buClr>
                <a:schemeClr val="accent1"/>
              </a:buClr>
              <a:buSzPct val="100000"/>
              <a:buFont typeface="Arial" panose="020B0604020202020204" pitchFamily="34" charset="0"/>
              <a:buChar char="•"/>
            </a:pPr>
            <a:r>
              <a:rPr lang="en-US" dirty="0"/>
              <a:t>Offering support to the workers to boost their performance.</a:t>
            </a:r>
          </a:p>
          <a:p>
            <a:pPr marL="742950" lvl="1" indent="-228600" defTabSz="914400">
              <a:spcAft>
                <a:spcPts val="600"/>
              </a:spcAft>
              <a:buClr>
                <a:schemeClr val="accent1"/>
              </a:buClr>
              <a:buSzPct val="100000"/>
              <a:buFont typeface="Arial" panose="020B0604020202020204" pitchFamily="34" charset="0"/>
              <a:buChar char="•"/>
            </a:pPr>
            <a:r>
              <a:rPr lang="en-US" dirty="0"/>
              <a:t>Handling the employees respectfully and in a fair manner at the place of work.</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Therefore, exhibition of good management </a:t>
            </a:r>
            <a:r>
              <a:rPr lang="en-US" dirty="0" err="1"/>
              <a:t>behaviours</a:t>
            </a:r>
            <a:r>
              <a:rPr lang="en-US" dirty="0"/>
              <a:t> among the managers creates a good culture in the organization, leading to better teams.</a:t>
            </a:r>
          </a:p>
        </p:txBody>
      </p:sp>
    </p:spTree>
    <p:extLst>
      <p:ext uri="{BB962C8B-B14F-4D97-AF65-F5344CB8AC3E}">
        <p14:creationId xmlns:p14="http://schemas.microsoft.com/office/powerpoint/2010/main" val="1976648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DDAD33-FC85-41F6-8196-9EFD7A23247A}"/>
              </a:ext>
            </a:extLst>
          </p:cNvPr>
          <p:cNvSpPr txBox="1"/>
          <p:nvPr/>
        </p:nvSpPr>
        <p:spPr>
          <a:xfrm>
            <a:off x="1549807" y="214985"/>
            <a:ext cx="9092386" cy="646331"/>
          </a:xfrm>
          <a:prstGeom prst="rect">
            <a:avLst/>
          </a:prstGeom>
          <a:solidFill>
            <a:schemeClr val="accent2">
              <a:lumMod val="40000"/>
              <a:lumOff val="60000"/>
            </a:schemeClr>
          </a:solidFill>
          <a:ln>
            <a:noFill/>
          </a:ln>
          <a:effectLst>
            <a:glow rad="228600">
              <a:schemeClr val="accent1">
                <a:satMod val="175000"/>
                <a:alpha val="40000"/>
              </a:schemeClr>
            </a:glow>
          </a:effectLst>
        </p:spPr>
        <p:txBody>
          <a:bodyPr wrap="square">
            <a:spAutoFit/>
          </a:bodyPr>
          <a:lstStyle/>
          <a:p>
            <a:pPr marR="0" lvl="0" algn="ctr">
              <a:spcBef>
                <a:spcPts val="0"/>
              </a:spcBef>
              <a:spcAft>
                <a:spcPts val="0"/>
              </a:spcAft>
            </a:pPr>
            <a:r>
              <a:rPr lang="en-US" sz="3600" b="1">
                <a:effectLst/>
                <a:latin typeface="Times New Roman" panose="02020603050405020304" pitchFamily="18" charset="0"/>
                <a:ea typeface="Times New Roman" panose="02020603050405020304" pitchFamily="18" charset="0"/>
                <a:cs typeface="Times New Roman" panose="02020603050405020304" pitchFamily="18" charset="0"/>
              </a:rPr>
              <a:t>Managerial Principles</a:t>
            </a:r>
            <a:endParaRPr lang="en-GB" sz="3600" b="1">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D5CD744B-B3A0-44E8-B7A5-2BA54EC327B1}"/>
              </a:ext>
            </a:extLst>
          </p:cNvPr>
          <p:cNvPicPr>
            <a:picLocks noChangeAspect="1"/>
          </p:cNvPicPr>
          <p:nvPr/>
        </p:nvPicPr>
        <p:blipFill rotWithShape="1">
          <a:blip r:embed="rId4">
            <a:extLst>
              <a:ext uri="{28A0092B-C50C-407E-A947-70E740481C1C}">
                <a14:useLocalDpi xmlns:a14="http://schemas.microsoft.com/office/drawing/2010/main" val="0"/>
              </a:ext>
            </a:extLst>
          </a:blip>
          <a:srcRect l="3455" r="6546"/>
          <a:stretch/>
        </p:blipFill>
        <p:spPr>
          <a:xfrm>
            <a:off x="1807028" y="1069815"/>
            <a:ext cx="10384972" cy="5653128"/>
          </a:xfrm>
          <a:prstGeom prst="rect">
            <a:avLst/>
          </a:prstGeom>
        </p:spPr>
      </p:pic>
    </p:spTree>
    <p:extLst>
      <p:ext uri="{BB962C8B-B14F-4D97-AF65-F5344CB8AC3E}">
        <p14:creationId xmlns:p14="http://schemas.microsoft.com/office/powerpoint/2010/main" val="2328693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C842B4-C242-4CF5-B0BF-F61728DD3BDD}"/>
              </a:ext>
            </a:extLst>
          </p:cNvPr>
          <p:cNvSpPr txBox="1"/>
          <p:nvPr/>
        </p:nvSpPr>
        <p:spPr>
          <a:xfrm>
            <a:off x="565765" y="996154"/>
            <a:ext cx="5914549" cy="400110"/>
          </a:xfrm>
          <a:prstGeom prst="rect">
            <a:avLst/>
          </a:prstGeom>
          <a:noFill/>
        </p:spPr>
        <p:txBody>
          <a:bodyPr wrap="square">
            <a:spAutoFit/>
          </a:bodyPr>
          <a:lstStyle/>
          <a:p>
            <a:pPr marL="0" marR="0" algn="ctr">
              <a:spcBef>
                <a:spcPts val="0"/>
              </a:spcBef>
              <a:spcAft>
                <a:spcPts val="0"/>
              </a:spcAft>
            </a:pPr>
            <a:endParaRPr lang="en-GB" sz="200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F86E60F0-3E57-400A-BDFC-176B6F060606}"/>
              </a:ext>
            </a:extLst>
          </p:cNvPr>
          <p:cNvSpPr txBox="1">
            <a:spLocks/>
          </p:cNvSpPr>
          <p:nvPr/>
        </p:nvSpPr>
        <p:spPr>
          <a:xfrm>
            <a:off x="1863678" y="558064"/>
            <a:ext cx="7835493"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itchFamily="18" charset="0"/>
              </a:rPr>
              <a:t>Managerial Functions </a:t>
            </a:r>
          </a:p>
        </p:txBody>
      </p:sp>
      <p:pic>
        <p:nvPicPr>
          <p:cNvPr id="8" name="Picture 7">
            <a:extLst>
              <a:ext uri="{FF2B5EF4-FFF2-40B4-BE49-F238E27FC236}">
                <a16:creationId xmlns:a16="http://schemas.microsoft.com/office/drawing/2014/main" id="{B437C8EA-DA2E-4A21-9425-78F9460BC5F5}"/>
              </a:ext>
            </a:extLst>
          </p:cNvPr>
          <p:cNvPicPr>
            <a:picLocks noChangeAspect="1"/>
          </p:cNvPicPr>
          <p:nvPr/>
        </p:nvPicPr>
        <p:blipFill rotWithShape="1">
          <a:blip r:embed="rId4">
            <a:extLst>
              <a:ext uri="{28A0092B-C50C-407E-A947-70E740481C1C}">
                <a14:useLocalDpi xmlns:a14="http://schemas.microsoft.com/office/drawing/2010/main" val="0"/>
              </a:ext>
            </a:extLst>
          </a:blip>
          <a:srcRect t="10225" r="575" b="7785"/>
          <a:stretch/>
        </p:blipFill>
        <p:spPr>
          <a:xfrm>
            <a:off x="2525485" y="1513493"/>
            <a:ext cx="9666515" cy="5344507"/>
          </a:xfrm>
          <a:prstGeom prst="rect">
            <a:avLst/>
          </a:prstGeom>
        </p:spPr>
      </p:pic>
    </p:spTree>
    <p:extLst>
      <p:ext uri="{BB962C8B-B14F-4D97-AF65-F5344CB8AC3E}">
        <p14:creationId xmlns:p14="http://schemas.microsoft.com/office/powerpoint/2010/main" val="319985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AF81C74-ED51-44D5-8389-EB5CE904A073}"/>
              </a:ext>
            </a:extLst>
          </p:cNvPr>
          <p:cNvSpPr txBox="1">
            <a:spLocks/>
          </p:cNvSpPr>
          <p:nvPr/>
        </p:nvSpPr>
        <p:spPr>
          <a:xfrm>
            <a:off x="1821694" y="522305"/>
            <a:ext cx="5384650" cy="1049235"/>
          </a:xfrm>
          <a:prstGeom prst="rect">
            <a:avLst/>
          </a:prstGeom>
          <a:solidFill>
            <a:schemeClr val="accent2">
              <a:lumMod val="40000"/>
              <a:lumOff val="60000"/>
            </a:schemeClr>
          </a:solidFill>
          <a:effectLst>
            <a:glow rad="139700">
              <a:schemeClr val="accent1">
                <a:satMod val="175000"/>
                <a:alpha val="40000"/>
              </a:schemeClr>
            </a:glow>
          </a:effectLst>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cap="all"/>
              <a:t>Managerial Functions</a:t>
            </a:r>
          </a:p>
        </p:txBody>
      </p:sp>
      <p:graphicFrame>
        <p:nvGraphicFramePr>
          <p:cNvPr id="23" name="Content Placeholder 2">
            <a:extLst>
              <a:ext uri="{FF2B5EF4-FFF2-40B4-BE49-F238E27FC236}">
                <a16:creationId xmlns:a16="http://schemas.microsoft.com/office/drawing/2014/main" id="{8D8B0057-FF49-030E-46C5-72907759191E}"/>
              </a:ext>
            </a:extLst>
          </p:cNvPr>
          <p:cNvGraphicFramePr/>
          <p:nvPr>
            <p:extLst>
              <p:ext uri="{D42A27DB-BD31-4B8C-83A1-F6EECF244321}">
                <p14:modId xmlns:p14="http://schemas.microsoft.com/office/powerpoint/2010/main" val="2866859325"/>
              </p:ext>
            </p:extLst>
          </p:nvPr>
        </p:nvGraphicFramePr>
        <p:xfrm>
          <a:off x="466237" y="1809197"/>
          <a:ext cx="10740722" cy="4526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0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85B6091-7D8A-4794-B0E1-B2F563EA2C4F}"/>
              </a:ext>
            </a:extLst>
          </p:cNvPr>
          <p:cNvSpPr txBox="1">
            <a:spLocks/>
          </p:cNvSpPr>
          <p:nvPr/>
        </p:nvSpPr>
        <p:spPr>
          <a:xfrm>
            <a:off x="2002972" y="384047"/>
            <a:ext cx="7646790"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itchFamily="18" charset="0"/>
              </a:rPr>
              <a:t>Managerial Roles</a:t>
            </a:r>
          </a:p>
        </p:txBody>
      </p:sp>
      <p:pic>
        <p:nvPicPr>
          <p:cNvPr id="6" name="Picture 5">
            <a:extLst>
              <a:ext uri="{FF2B5EF4-FFF2-40B4-BE49-F238E27FC236}">
                <a16:creationId xmlns:a16="http://schemas.microsoft.com/office/drawing/2014/main" id="{8DEDC40A-5C16-4267-808C-2D0273BA9632}"/>
              </a:ext>
            </a:extLst>
          </p:cNvPr>
          <p:cNvPicPr>
            <a:picLocks noChangeAspect="1"/>
          </p:cNvPicPr>
          <p:nvPr/>
        </p:nvPicPr>
        <p:blipFill rotWithShape="1">
          <a:blip r:embed="rId4">
            <a:extLst>
              <a:ext uri="{28A0092B-C50C-407E-A947-70E740481C1C}">
                <a14:useLocalDpi xmlns:a14="http://schemas.microsoft.com/office/drawing/2010/main" val="0"/>
              </a:ext>
            </a:extLst>
          </a:blip>
          <a:srcRect l="2302" t="33573" r="1984" b="9047"/>
          <a:stretch/>
        </p:blipFill>
        <p:spPr>
          <a:xfrm>
            <a:off x="2002971" y="1371600"/>
            <a:ext cx="10189029" cy="5486400"/>
          </a:xfrm>
          <a:prstGeom prst="rect">
            <a:avLst/>
          </a:prstGeom>
        </p:spPr>
      </p:pic>
    </p:spTree>
    <p:extLst>
      <p:ext uri="{BB962C8B-B14F-4D97-AF65-F5344CB8AC3E}">
        <p14:creationId xmlns:p14="http://schemas.microsoft.com/office/powerpoint/2010/main" val="15224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E616A27-FBBD-400F-A877-8F21E897E12C}"/>
              </a:ext>
            </a:extLst>
          </p:cNvPr>
          <p:cNvSpPr txBox="1">
            <a:spLocks/>
          </p:cNvSpPr>
          <p:nvPr/>
        </p:nvSpPr>
        <p:spPr>
          <a:xfrm>
            <a:off x="1843604" y="623836"/>
            <a:ext cx="7768481" cy="758952"/>
          </a:xfrm>
          <a:prstGeom prst="rect">
            <a:avLst/>
          </a:prstGeom>
          <a:solidFill>
            <a:schemeClr val="accent2">
              <a:lumMod val="40000"/>
              <a:lumOff val="60000"/>
            </a:schemeClr>
          </a:solidFill>
          <a:effectLst>
            <a:glow rad="228600">
              <a:schemeClr val="accent1">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Times New Roman" panose="02020603050405020304" pitchFamily="18" charset="0"/>
                <a:cs typeface="Times New Roman" panose="02020603050405020304" pitchFamily="18" charset="0"/>
              </a:rPr>
              <a:t>Managerial Roles </a:t>
            </a:r>
          </a:p>
        </p:txBody>
      </p:sp>
      <p:sp>
        <p:nvSpPr>
          <p:cNvPr id="11" name="Content Placeholder 2">
            <a:extLst>
              <a:ext uri="{FF2B5EF4-FFF2-40B4-BE49-F238E27FC236}">
                <a16:creationId xmlns:a16="http://schemas.microsoft.com/office/drawing/2014/main" id="{CA2A1C80-1B63-4CB4-9701-9E484F21A5ED}"/>
              </a:ext>
            </a:extLst>
          </p:cNvPr>
          <p:cNvSpPr txBox="1">
            <a:spLocks/>
          </p:cNvSpPr>
          <p:nvPr/>
        </p:nvSpPr>
        <p:spPr>
          <a:xfrm>
            <a:off x="482890" y="1614540"/>
            <a:ext cx="6908510" cy="5251297"/>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a:latin typeface="Times New Roman" panose="02020603050405020304" pitchFamily="18" charset="0"/>
                <a:cs typeface="Times New Roman" panose="02020603050405020304" pitchFamily="18" charset="0"/>
              </a:rPr>
              <a:t>Leadership</a:t>
            </a:r>
            <a:r>
              <a:rPr lang="en-US" sz="2000">
                <a:latin typeface="Times New Roman" panose="02020603050405020304" pitchFamily="18" charset="0"/>
                <a:cs typeface="Times New Roman" panose="02020603050405020304" pitchFamily="18" charset="0"/>
              </a:rPr>
              <a:t>: </a:t>
            </a:r>
            <a:r>
              <a:rPr lang="en-GB" sz="2000">
                <a:latin typeface="Times New Roman" panose="02020603050405020304" pitchFamily="18" charset="0"/>
                <a:cs typeface="Times New Roman" panose="02020603050405020304" pitchFamily="18" charset="0"/>
              </a:rPr>
              <a:t>The manager leads a team, a department or the entire organization. </a:t>
            </a:r>
          </a:p>
          <a:p>
            <a:r>
              <a:rPr lang="en-GB" sz="2000" b="1">
                <a:latin typeface="Times New Roman" panose="02020603050405020304" pitchFamily="18" charset="0"/>
                <a:cs typeface="Times New Roman" panose="02020603050405020304" pitchFamily="18" charset="0"/>
              </a:rPr>
              <a:t>Communications head: </a:t>
            </a:r>
            <a:r>
              <a:rPr lang="en-GB" sz="2000">
                <a:latin typeface="Times New Roman" panose="02020603050405020304" pitchFamily="18" charset="0"/>
                <a:cs typeface="Times New Roman" panose="02020603050405020304" pitchFamily="18" charset="0"/>
              </a:rPr>
              <a:t>The leaders manage the flow of information in a company through identification of problems and opportunities for growth.</a:t>
            </a:r>
          </a:p>
          <a:p>
            <a:r>
              <a:rPr lang="en-GB" sz="2000" b="1">
                <a:latin typeface="Times New Roman" panose="02020603050405020304" pitchFamily="18" charset="0"/>
                <a:cs typeface="Times New Roman" panose="02020603050405020304" pitchFamily="18" charset="0"/>
              </a:rPr>
              <a:t>Making decisions: </a:t>
            </a:r>
            <a:r>
              <a:rPr lang="en-GB" sz="2000">
                <a:latin typeface="Times New Roman" panose="02020603050405020304" pitchFamily="18" charset="0"/>
                <a:cs typeface="Times New Roman" panose="02020603050405020304" pitchFamily="18" charset="0"/>
              </a:rPr>
              <a:t>The employer decides based on optimised usage of resources so that the company meets its targets.</a:t>
            </a:r>
          </a:p>
          <a:p>
            <a:r>
              <a:rPr lang="en-GB" sz="2000" b="1">
                <a:latin typeface="Times New Roman" panose="02020603050405020304" pitchFamily="18" charset="0"/>
                <a:cs typeface="Times New Roman" panose="02020603050405020304" pitchFamily="18" charset="0"/>
              </a:rPr>
              <a:t>Entrepreneur</a:t>
            </a:r>
            <a:r>
              <a:rPr lang="en-GB" sz="2000">
                <a:latin typeface="Times New Roman" panose="02020603050405020304" pitchFamily="18" charset="0"/>
                <a:cs typeface="Times New Roman" panose="02020603050405020304" pitchFamily="18" charset="0"/>
              </a:rPr>
              <a:t>: Employers organize and run business processes as they understand the business model better.</a:t>
            </a:r>
            <a:endParaRPr lang="en-US" sz="2000">
              <a:latin typeface="Times New Roman" panose="02020603050405020304" pitchFamily="18" charset="0"/>
              <a:cs typeface="Times New Roman" panose="02020603050405020304" pitchFamily="18" charset="0"/>
            </a:endParaRPr>
          </a:p>
          <a:p>
            <a:r>
              <a:rPr lang="en-US" sz="2000" b="1">
                <a:latin typeface="Times New Roman" panose="02020603050405020304" pitchFamily="18" charset="0"/>
                <a:cs typeface="Times New Roman" panose="02020603050405020304" pitchFamily="18" charset="0"/>
              </a:rPr>
              <a:t>Problem-solver: </a:t>
            </a:r>
            <a:r>
              <a:rPr lang="en-US" sz="2000">
                <a:latin typeface="Times New Roman" panose="02020603050405020304" pitchFamily="18" charset="0"/>
                <a:cs typeface="Times New Roman" panose="02020603050405020304" pitchFamily="18" charset="0"/>
              </a:rPr>
              <a:t>Managers mediate disputes to help fix the problem and maintain productivity.</a:t>
            </a:r>
          </a:p>
          <a:p>
            <a:r>
              <a:rPr lang="en-US" sz="2000" b="1">
                <a:latin typeface="Times New Roman" panose="02020603050405020304" pitchFamily="18" charset="0"/>
                <a:cs typeface="Times New Roman" panose="02020603050405020304" pitchFamily="18" charset="0"/>
              </a:rPr>
              <a:t>Resource allocator: </a:t>
            </a:r>
            <a:r>
              <a:rPr lang="en-US" sz="2000">
                <a:latin typeface="Times New Roman" panose="02020603050405020304" pitchFamily="18" charset="0"/>
                <a:cs typeface="Times New Roman" panose="02020603050405020304" pitchFamily="18" charset="0"/>
              </a:rPr>
              <a:t>The</a:t>
            </a:r>
            <a:r>
              <a:rPr lang="en-US" sz="2000" b="1">
                <a:latin typeface="Times New Roman" panose="02020603050405020304" pitchFamily="18" charset="0"/>
                <a:cs typeface="Times New Roman" panose="02020603050405020304" pitchFamily="18" charset="0"/>
              </a:rPr>
              <a:t> </a:t>
            </a:r>
            <a:r>
              <a:rPr lang="en-US" sz="2000">
                <a:latin typeface="Times New Roman" panose="02020603050405020304" pitchFamily="18" charset="0"/>
                <a:cs typeface="Times New Roman" panose="02020603050405020304" pitchFamily="18" charset="0"/>
              </a:rPr>
              <a:t>managers scrutinises to determine how and where to apply the Organisation's resources. </a:t>
            </a:r>
          </a:p>
        </p:txBody>
      </p:sp>
      <p:pic>
        <p:nvPicPr>
          <p:cNvPr id="13" name="Picture 12">
            <a:extLst>
              <a:ext uri="{FF2B5EF4-FFF2-40B4-BE49-F238E27FC236}">
                <a16:creationId xmlns:a16="http://schemas.microsoft.com/office/drawing/2014/main" id="{536AE25C-F1D8-4779-B0AD-ABBF0728D5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1400" y="1606702"/>
            <a:ext cx="4780250" cy="5251297"/>
          </a:xfrm>
          <a:prstGeom prst="rect">
            <a:avLst/>
          </a:prstGeom>
        </p:spPr>
      </p:pic>
    </p:spTree>
    <p:extLst>
      <p:ext uri="{BB962C8B-B14F-4D97-AF65-F5344CB8AC3E}">
        <p14:creationId xmlns:p14="http://schemas.microsoft.com/office/powerpoint/2010/main" val="271456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144C96-8173-4AAE-95D6-577AFF4A7CF6}"/>
              </a:ext>
            </a:extLst>
          </p:cNvPr>
          <p:cNvSpPr txBox="1">
            <a:spLocks/>
          </p:cNvSpPr>
          <p:nvPr/>
        </p:nvSpPr>
        <p:spPr>
          <a:xfrm>
            <a:off x="1807027" y="408238"/>
            <a:ext cx="7372979"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itchFamily="18" charset="0"/>
              </a:rPr>
              <a:t>The Two Managerial behaviors </a:t>
            </a:r>
          </a:p>
        </p:txBody>
      </p:sp>
      <p:graphicFrame>
        <p:nvGraphicFramePr>
          <p:cNvPr id="2" name="Diagram 1">
            <a:extLst>
              <a:ext uri="{FF2B5EF4-FFF2-40B4-BE49-F238E27FC236}">
                <a16:creationId xmlns:a16="http://schemas.microsoft.com/office/drawing/2014/main" id="{C2E0387D-2C0A-4B58-8308-EFEC9566FE61}"/>
              </a:ext>
            </a:extLst>
          </p:cNvPr>
          <p:cNvGraphicFramePr/>
          <p:nvPr>
            <p:extLst>
              <p:ext uri="{D42A27DB-BD31-4B8C-83A1-F6EECF244321}">
                <p14:modId xmlns:p14="http://schemas.microsoft.com/office/powerpoint/2010/main" val="3701599878"/>
              </p:ext>
            </p:extLst>
          </p:nvPr>
        </p:nvGraphicFramePr>
        <p:xfrm>
          <a:off x="2032000" y="1111550"/>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397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81E5424-AE76-4DC4-80A3-A61F45DB5F7A}"/>
              </a:ext>
            </a:extLst>
          </p:cNvPr>
          <p:cNvSpPr txBox="1">
            <a:spLocks/>
          </p:cNvSpPr>
          <p:nvPr/>
        </p:nvSpPr>
        <p:spPr>
          <a:xfrm>
            <a:off x="1807029" y="64717"/>
            <a:ext cx="9892281" cy="1154639"/>
          </a:xfrm>
          <a:prstGeom prst="rect">
            <a:avLst/>
          </a:prstGeom>
          <a:solidFill>
            <a:schemeClr val="accent2">
              <a:lumMod val="40000"/>
              <a:lumOff val="60000"/>
            </a:schemeClr>
          </a:solidFill>
          <a:effectLst>
            <a:glow rad="228600">
              <a:schemeClr val="accent1">
                <a:satMod val="175000"/>
                <a:alpha val="40000"/>
              </a:schemeClr>
            </a:glow>
          </a:effectLst>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US" b="1">
                <a:solidFill>
                  <a:schemeClr val="tx1"/>
                </a:solidFill>
                <a:latin typeface="Perpetua" panose="02020502060401020303" pitchFamily="18" charset="0"/>
                <a:cs typeface="Times New Roman" panose="02020603050405020304" pitchFamily="18" charset="0"/>
              </a:rPr>
              <a:t>Offering support to the workers to progress at their work</a:t>
            </a:r>
            <a:endParaRPr lang="en-GB" b="1">
              <a:solidFill>
                <a:schemeClr val="tx1"/>
              </a:solidFill>
              <a:latin typeface="Perpetua" panose="02020502060401020303"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55CE759F-45AF-417E-BE6F-D168A5E3D84F}"/>
              </a:ext>
            </a:extLst>
          </p:cNvPr>
          <p:cNvSpPr txBox="1">
            <a:spLocks/>
          </p:cNvSpPr>
          <p:nvPr/>
        </p:nvSpPr>
        <p:spPr>
          <a:xfrm>
            <a:off x="3249386" y="1319563"/>
            <a:ext cx="8942614" cy="5538436"/>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latin typeface="Times New Roman" panose="02020603050405020304" pitchFamily="18" charset="0"/>
                <a:cs typeface="Times New Roman" panose="02020603050405020304" pitchFamily="18" charset="0"/>
              </a:rPr>
              <a:t>Supporting employees leads to increased productivity, better engagement, higher motivation, reduced burnout, and easier recruitment.</a:t>
            </a:r>
          </a:p>
          <a:p>
            <a:r>
              <a:rPr lang="en-GB" sz="1800">
                <a:latin typeface="Times New Roman" panose="02020603050405020304" pitchFamily="18" charset="0"/>
                <a:cs typeface="Times New Roman" panose="02020603050405020304" pitchFamily="18" charset="0"/>
              </a:rPr>
              <a:t>Therefore, managers should:</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Build a positive workplace culture to cultivate a sense of belonging, respect and collaboration.</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Offer appropriate and transparent compensation, benefits and reward system to improve recruitment and also boost employee retention. </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Implement effective communication channels by encouraging regular and poignant team meetings, providing platforms for sharing timely feedback and promoting cross-departmental collaboration. </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Encourage professional development and growth by offering training programs, workshops, development sessions, subscriptions to certification courses and stipends. </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Offer flexible work arrangements to support the employees in deciding when and where they work best.</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Invest in employee experience to help balance workloads and prevent overwork. Offer mental health support in case chronic stress sets in.</a:t>
            </a:r>
            <a:endParaRPr lang="en-US" sz="18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84D33D3-07A9-49D4-9B72-A30169B6E8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19565"/>
            <a:ext cx="3249387" cy="5538436"/>
          </a:xfrm>
          <a:prstGeom prst="rect">
            <a:avLst/>
          </a:prstGeom>
        </p:spPr>
      </p:pic>
    </p:spTree>
    <p:extLst>
      <p:ext uri="{BB962C8B-B14F-4D97-AF65-F5344CB8AC3E}">
        <p14:creationId xmlns:p14="http://schemas.microsoft.com/office/powerpoint/2010/main" val="1222513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 name="Picture 64" descr="Large skydiving group mid-air">
            <a:extLst>
              <a:ext uri="{FF2B5EF4-FFF2-40B4-BE49-F238E27FC236}">
                <a16:creationId xmlns:a16="http://schemas.microsoft.com/office/drawing/2014/main" id="{485E4BC3-A219-333D-0C8D-2DAA836E8237}"/>
              </a:ext>
            </a:extLst>
          </p:cNvPr>
          <p:cNvPicPr>
            <a:picLocks noChangeAspect="1"/>
          </p:cNvPicPr>
          <p:nvPr/>
        </p:nvPicPr>
        <p:blipFill rotWithShape="1">
          <a:blip r:embed="rId3">
            <a:alphaModFix amt="50000"/>
            <a:grayscl/>
          </a:blip>
          <a:srcRect t="11569" r="-1" b="3842"/>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2E55B1B3-2CDC-4DA0-B554-31771A7429AC}"/>
              </a:ext>
            </a:extLst>
          </p:cNvPr>
          <p:cNvSpPr txBox="1"/>
          <p:nvPr/>
        </p:nvSpPr>
        <p:spPr>
          <a:xfrm>
            <a:off x="1453587" y="464457"/>
            <a:ext cx="3193050" cy="3889829"/>
          </a:xfrm>
          <a:prstGeom prst="rect">
            <a:avLst/>
          </a:prstGeom>
          <a:solidFill>
            <a:schemeClr val="accent2">
              <a:lumMod val="60000"/>
              <a:lumOff val="40000"/>
            </a:schemeClr>
          </a:solidFill>
          <a:effectLst>
            <a:glow rad="139700">
              <a:schemeClr val="accent1">
                <a:satMod val="175000"/>
                <a:alpha val="40000"/>
              </a:schemeClr>
            </a:glow>
          </a:effectLst>
        </p:spPr>
        <p:txBody>
          <a:bodyPr vert="horz" lIns="91440" tIns="45720" rIns="91440" bIns="45720" rtlCol="0" anchor="ctr">
            <a:normAutofit/>
          </a:bodyPr>
          <a:lstStyle/>
          <a:p>
            <a:pPr defTabSz="914400">
              <a:lnSpc>
                <a:spcPct val="90000"/>
              </a:lnSpc>
              <a:spcBef>
                <a:spcPct val="0"/>
              </a:spcBef>
              <a:spcAft>
                <a:spcPts val="600"/>
              </a:spcAft>
            </a:pPr>
            <a:r>
              <a:rPr lang="en-US" sz="3200" cap="all">
                <a:latin typeface="+mj-lt"/>
                <a:ea typeface="+mj-ea"/>
                <a:cs typeface="+mj-cs"/>
              </a:rPr>
              <a:t>The Implications of Offering support to the workers to progress at their work</a:t>
            </a:r>
          </a:p>
        </p:txBody>
      </p:sp>
      <p:sp>
        <p:nvSpPr>
          <p:cNvPr id="3" name="TextBox 2">
            <a:extLst>
              <a:ext uri="{FF2B5EF4-FFF2-40B4-BE49-F238E27FC236}">
                <a16:creationId xmlns:a16="http://schemas.microsoft.com/office/drawing/2014/main" id="{93CEF9EF-29A4-41F2-AE07-1B656D417BCB}"/>
              </a:ext>
            </a:extLst>
          </p:cNvPr>
          <p:cNvSpPr txBox="1"/>
          <p:nvPr/>
        </p:nvSpPr>
        <p:spPr>
          <a:xfrm>
            <a:off x="4855029" y="164123"/>
            <a:ext cx="7336662" cy="6693877"/>
          </a:xfrm>
          <a:prstGeom prst="rect">
            <a:avLst/>
          </a:prstGeom>
        </p:spPr>
        <p:txBody>
          <a:bodyPr vert="horz" lIns="91440" tIns="45720" rIns="91440" bIns="45720" rtlCol="0" anchor="ctr">
            <a:noAutofit/>
          </a:bodyPr>
          <a:lstStyle/>
          <a:p>
            <a:pPr marL="57150" defTabSz="914400">
              <a:lnSpc>
                <a:spcPct val="110000"/>
              </a:lnSpc>
              <a:spcAft>
                <a:spcPts val="600"/>
              </a:spcAft>
              <a:buClr>
                <a:schemeClr val="accent1"/>
              </a:buClr>
              <a:buSzPct val="100000"/>
            </a:pPr>
            <a:r>
              <a:rPr lang="en-US">
                <a:latin typeface="Times New Roman" panose="02020603050405020304" pitchFamily="18" charset="0"/>
                <a:cs typeface="Times New Roman" panose="02020603050405020304" pitchFamily="18" charset="0"/>
              </a:rPr>
              <a:t>When the managers support, value and care for their human resources, the workers become: </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More committed to their work as they are more comfortable working for the </a:t>
            </a:r>
            <a:r>
              <a:rPr lang="en-US" err="1">
                <a:latin typeface="Times New Roman" panose="02020603050405020304" pitchFamily="18" charset="0"/>
                <a:cs typeface="Times New Roman" panose="02020603050405020304" pitchFamily="18" charset="0"/>
              </a:rPr>
              <a:t>organisation</a:t>
            </a:r>
            <a:r>
              <a:rPr lang="en-US">
                <a:latin typeface="Times New Roman" panose="02020603050405020304" pitchFamily="18" charset="0"/>
                <a:cs typeface="Times New Roman" panose="02020603050405020304" pitchFamily="18" charset="0"/>
              </a:rPr>
              <a:t>. The employees identify with the </a:t>
            </a:r>
            <a:r>
              <a:rPr lang="en-US" err="1">
                <a:latin typeface="Times New Roman" panose="02020603050405020304" pitchFamily="18" charset="0"/>
                <a:cs typeface="Times New Roman" panose="02020603050405020304" pitchFamily="18" charset="0"/>
              </a:rPr>
              <a:t>organisation</a:t>
            </a:r>
            <a:r>
              <a:rPr lang="en-US">
                <a:latin typeface="Times New Roman" panose="02020603050405020304" pitchFamily="18" charset="0"/>
                <a:cs typeface="Times New Roman" panose="02020603050405020304" pitchFamily="18" charset="0"/>
              </a:rPr>
              <a:t>.</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More satisfied with the job since they feel valued and are happier at work with a more positive attitude. They are confident that their hard work will be fairly honored.</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More interested in working since the support they receive increases their feeling of competence hence high level of interest.</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Perform better as they are motivated to go beyond their required duties like help in training junior staff.</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Psychologically relaxed given the support environment to cope with stress like burnout, anxiety and headaches.</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There is less turnover due to the support that they receive at their jobs. </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Less withdrawing from the job given the satisfaction. </a:t>
            </a:r>
          </a:p>
        </p:txBody>
      </p:sp>
    </p:spTree>
    <p:extLst>
      <p:ext uri="{BB962C8B-B14F-4D97-AF65-F5344CB8AC3E}">
        <p14:creationId xmlns:p14="http://schemas.microsoft.com/office/powerpoint/2010/main" val="23935725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extLst>
              <a:ext uri="{28A0092B-C50C-407E-A947-70E740481C1C}">
                <a14:useLocalDpi xmlns:a14="http://schemas.microsoft.com/office/drawing/2010/main" val="0"/>
              </a:ext>
            </a:extLst>
          </a:blip>
          <a:stretch>
            <a:fillRect l="-46000" r="-46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E80FA5-7633-451D-A8E9-8A1250E4DDEA}"/>
              </a:ext>
            </a:extLst>
          </p:cNvPr>
          <p:cNvSpPr txBox="1"/>
          <p:nvPr/>
        </p:nvSpPr>
        <p:spPr>
          <a:xfrm>
            <a:off x="304801" y="297319"/>
            <a:ext cx="11582400" cy="1446550"/>
          </a:xfrm>
          <a:prstGeom prst="rect">
            <a:avLst/>
          </a:prstGeom>
          <a:solidFill>
            <a:schemeClr val="accent2">
              <a:lumMod val="40000"/>
              <a:lumOff val="60000"/>
            </a:schemeClr>
          </a:solidFill>
          <a:effectLst>
            <a:glow rad="228600">
              <a:schemeClr val="accent1">
                <a:satMod val="175000"/>
                <a:alpha val="40000"/>
              </a:schemeClr>
            </a:glow>
          </a:effectLst>
        </p:spPr>
        <p:txBody>
          <a:bodyPr wrap="square">
            <a:spAutoFit/>
          </a:bodyPr>
          <a:lstStyle/>
          <a:p>
            <a:pPr lvl="0" algn="ctr"/>
            <a:r>
              <a:rPr lang="en-US" sz="4400" b="1">
                <a:solidFill>
                  <a:schemeClr val="tx1"/>
                </a:solidFill>
                <a:latin typeface="Perpetua" panose="02020502060401020303" pitchFamily="18" charset="0"/>
                <a:cs typeface="Times New Roman" panose="02020603050405020304" pitchFamily="18" charset="0"/>
              </a:rPr>
              <a:t>Offering fair and decent treatment to the workers at the place of work</a:t>
            </a:r>
            <a:endParaRPr lang="en-GB" sz="4400" b="1">
              <a:solidFill>
                <a:schemeClr val="tx1"/>
              </a:solidFill>
              <a:latin typeface="Perpetua" panose="02020502060401020303"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A935C4E-8673-4946-B7B0-347898AA7F76}"/>
              </a:ext>
            </a:extLst>
          </p:cNvPr>
          <p:cNvSpPr txBox="1"/>
          <p:nvPr/>
        </p:nvSpPr>
        <p:spPr>
          <a:xfrm>
            <a:off x="781050" y="1743869"/>
            <a:ext cx="10629899" cy="4093428"/>
          </a:xfrm>
          <a:prstGeom prst="rect">
            <a:avLst/>
          </a:prstGeom>
          <a:solidFill>
            <a:schemeClr val="bg1"/>
          </a:solidFill>
        </p:spPr>
        <p:txBody>
          <a:bodyPr wrap="square">
            <a:spAutoFit/>
          </a:bodyPr>
          <a:lstStyle/>
          <a:p>
            <a:pPr marL="342900" indent="-342900">
              <a:buFont typeface="Wingdings" panose="05000000000000000000" pitchFamily="2" charset="2"/>
              <a:buChar char="v"/>
            </a:pPr>
            <a:r>
              <a:rPr lang="en-GB" sz="2000">
                <a:latin typeface="Times New Roman" panose="02020603050405020304" pitchFamily="18" charset="0"/>
                <a:cs typeface="Times New Roman" panose="02020603050405020304" pitchFamily="18" charset="0"/>
              </a:rPr>
              <a:t>When workers are treated fairly and consistently at their places of work, that boosts their faith, psyche, commitment, performance and boosts the company’s reputation.</a:t>
            </a:r>
          </a:p>
          <a:p>
            <a:pPr marL="342900" indent="-342900">
              <a:buFont typeface="Wingdings" panose="05000000000000000000" pitchFamily="2" charset="2"/>
              <a:buChar char="v"/>
            </a:pPr>
            <a:r>
              <a:rPr lang="en-GB" sz="2000">
                <a:latin typeface="Times New Roman" panose="02020603050405020304" pitchFamily="18" charset="0"/>
                <a:cs typeface="Times New Roman" panose="02020603050405020304" pitchFamily="18" charset="0"/>
              </a:rPr>
              <a:t>Contrarily, biasness causes hostility and bitterness towards the preferred persons and the manager.</a:t>
            </a:r>
          </a:p>
          <a:p>
            <a:pPr marL="342900" indent="-342900">
              <a:buFont typeface="Wingdings" panose="05000000000000000000" pitchFamily="2" charset="2"/>
              <a:buChar char="v"/>
            </a:pPr>
            <a:r>
              <a:rPr lang="en-GB" sz="2000">
                <a:latin typeface="Times New Roman" panose="02020603050405020304" pitchFamily="18" charset="0"/>
                <a:cs typeface="Times New Roman" panose="02020603050405020304" pitchFamily="18" charset="0"/>
              </a:rPr>
              <a:t>Ways of attaining equity at the place of work include:</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Articulate and communicate the commitment to being fair in hiring and let the rewards be based on fair practice of management.</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Conducting fair performance-based evaluations and providing constructive feedback.</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Implementing well-written policies such as fair hiring and promotions, equity in compensations and benefits like flexible scheduling for the parents of young children</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Commitment to equitable practices to ensure inclusion of diverse talents.</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Consistent enforcement of rules like in the case of requesting time-offs, being promoted and violation of rules.</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Review the needs of the workers and address them to ensure representation.</a:t>
            </a:r>
            <a:endParaRPr lang="en-GB"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9159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39455-897A-442F-90AE-16DB7D2701FD}"/>
              </a:ext>
            </a:extLst>
          </p:cNvPr>
          <p:cNvSpPr txBox="1"/>
          <p:nvPr/>
        </p:nvSpPr>
        <p:spPr>
          <a:xfrm>
            <a:off x="1752599" y="136841"/>
            <a:ext cx="9666514" cy="2123658"/>
          </a:xfrm>
          <a:prstGeom prst="rect">
            <a:avLst/>
          </a:prstGeom>
          <a:solidFill>
            <a:schemeClr val="accent2">
              <a:lumMod val="40000"/>
              <a:lumOff val="60000"/>
            </a:schemeClr>
          </a:solidFill>
          <a:effectLst>
            <a:glow rad="139700">
              <a:schemeClr val="accent1">
                <a:satMod val="175000"/>
                <a:alpha val="40000"/>
              </a:schemeClr>
            </a:glow>
          </a:effectLst>
        </p:spPr>
        <p:txBody>
          <a:bodyPr wrap="square" rtlCol="0">
            <a:spAutoFit/>
          </a:bodyPr>
          <a:lstStyle/>
          <a:p>
            <a:pPr algn="ctr"/>
            <a:r>
              <a:rPr lang="en-US" sz="4400" b="1">
                <a:latin typeface="Perpetua" panose="02020502060401020303" pitchFamily="18" charset="0"/>
                <a:cs typeface="Times New Roman" panose="02020603050405020304" pitchFamily="18" charset="0"/>
              </a:rPr>
              <a:t>The Implications of  Treating Employees Decently and Fairly within the Workplace</a:t>
            </a:r>
            <a:endParaRPr lang="en-GB" sz="4400" b="1">
              <a:latin typeface="Perpetua" panose="02020502060401020303"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80A8303-A355-44FA-97A4-6E5753D4ECB1}"/>
              </a:ext>
            </a:extLst>
          </p:cNvPr>
          <p:cNvSpPr txBox="1"/>
          <p:nvPr/>
        </p:nvSpPr>
        <p:spPr>
          <a:xfrm>
            <a:off x="1106606" y="2260499"/>
            <a:ext cx="9855920" cy="3477875"/>
          </a:xfrm>
          <a:prstGeom prst="rect">
            <a:avLst/>
          </a:prstGeom>
          <a:noFill/>
        </p:spPr>
        <p:txBody>
          <a:bodyPr wrap="square" rtlCol="0">
            <a:spAutoFit/>
          </a:bodyPr>
          <a:lstStyle/>
          <a:p>
            <a:pPr marL="285750" indent="-285750">
              <a:buFont typeface="Wingdings" panose="05000000000000000000" pitchFamily="2" charset="2"/>
              <a:buChar char="§"/>
            </a:pPr>
            <a:r>
              <a:rPr lang="en-US" sz="2000">
                <a:latin typeface="Times New Roman" panose="02020603050405020304" pitchFamily="18" charset="0"/>
                <a:cs typeface="Times New Roman" panose="02020603050405020304" pitchFamily="18" charset="0"/>
              </a:rPr>
              <a:t>When managers treat their employees decently and fairly at the place of work, there are implications like:</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 employees feel engaged and valued hence have enhanced sense of control with less burnouts and higher job satisfaction.</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 workers experience improved wellbeing. On the contrary, favoritism negatively affects the workers’ mental health and their wellbeing.</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There is also enhanced productivity among the workers given that they can grow professionally</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There is engagement of the employees’ expertise in the activities of the organisation through discussions on the expectations and the rewards accorded to the best employees.</a:t>
            </a:r>
            <a:endParaRPr lang="en-GB"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3002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B3BEA-2341-FE1B-127C-8AEB609012C3}"/>
              </a:ext>
            </a:extLst>
          </p:cNvPr>
          <p:cNvSpPr>
            <a:spLocks noGrp="1"/>
          </p:cNvSpPr>
          <p:nvPr>
            <p:ph type="ctrTitle"/>
          </p:nvPr>
        </p:nvSpPr>
        <p:spPr>
          <a:xfrm>
            <a:off x="1451580" y="804520"/>
            <a:ext cx="4176511" cy="1049235"/>
          </a:xfrm>
          <a:solidFill>
            <a:schemeClr val="accent2">
              <a:lumMod val="40000"/>
              <a:lumOff val="60000"/>
            </a:schemeClr>
          </a:solidFill>
          <a:effectLst>
            <a:glow rad="139700">
              <a:schemeClr val="accent1">
                <a:satMod val="175000"/>
                <a:alpha val="40000"/>
              </a:schemeClr>
            </a:glow>
          </a:effectLst>
        </p:spPr>
        <p:txBody>
          <a:bodyPr vert="horz" lIns="91440" tIns="45720" rIns="91440" bIns="45720" rtlCol="0" anchor="t">
            <a:normAutofit/>
          </a:bodyPr>
          <a:lstStyle/>
          <a:p>
            <a:r>
              <a:rPr lang="en-US" sz="3200"/>
              <a:t>CONCLUSION: </a:t>
            </a:r>
          </a:p>
        </p:txBody>
      </p:sp>
      <p:sp>
        <p:nvSpPr>
          <p:cNvPr id="4" name="TextBox 3">
            <a:extLst>
              <a:ext uri="{FF2B5EF4-FFF2-40B4-BE49-F238E27FC236}">
                <a16:creationId xmlns:a16="http://schemas.microsoft.com/office/drawing/2014/main" id="{E476EFF3-AAFF-3E76-8EF1-7B5252F89FDB}"/>
              </a:ext>
            </a:extLst>
          </p:cNvPr>
          <p:cNvSpPr txBox="1"/>
          <p:nvPr/>
        </p:nvSpPr>
        <p:spPr>
          <a:xfrm>
            <a:off x="195217" y="1939533"/>
            <a:ext cx="5432874" cy="4918468"/>
          </a:xfrm>
          <a:prstGeom prst="rect">
            <a:avLst/>
          </a:prstGeom>
          <a:solidFill>
            <a:schemeClr val="bg1"/>
          </a:solidFill>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2000"/>
              <a:t>In conclusion, prioritizing fair and respectful treatment of employees is paramount in fostering a positive work environment and achieving organizational success. By valuing their well-being, providing growth opportunities, and ensuring equitable treatment, businesses not only enhance employee satisfaction and retention but also boost productivity and innovation</a:t>
            </a:r>
            <a:endParaRPr lang="en-US" sz="1500"/>
          </a:p>
          <a:p>
            <a:pPr indent="-228600" defTabSz="914400">
              <a:lnSpc>
                <a:spcPct val="110000"/>
              </a:lnSpc>
              <a:spcAft>
                <a:spcPts val="600"/>
              </a:spcAft>
              <a:buClr>
                <a:schemeClr val="accent1"/>
              </a:buClr>
              <a:buSzPct val="100000"/>
              <a:buFont typeface="Arial" panose="020B0604020202020204" pitchFamily="34" charset="0"/>
              <a:buChar char="•"/>
            </a:pPr>
            <a:endParaRPr lang="en-US" sz="1500"/>
          </a:p>
          <a:p>
            <a:pPr indent="-228600" defTabSz="914400">
              <a:lnSpc>
                <a:spcPct val="110000"/>
              </a:lnSpc>
              <a:spcAft>
                <a:spcPts val="600"/>
              </a:spcAft>
              <a:buClr>
                <a:schemeClr val="accent1"/>
              </a:buClr>
              <a:buSzPct val="100000"/>
              <a:buFont typeface="Arial" panose="020B0604020202020204" pitchFamily="34" charset="0"/>
              <a:buChar char="•"/>
            </a:pPr>
            <a:endParaRPr lang="en-US" sz="1500"/>
          </a:p>
        </p:txBody>
      </p:sp>
      <p:pic>
        <p:nvPicPr>
          <p:cNvPr id="8" name="Graphic 7" descr="Business Growth">
            <a:extLst>
              <a:ext uri="{FF2B5EF4-FFF2-40B4-BE49-F238E27FC236}">
                <a16:creationId xmlns:a16="http://schemas.microsoft.com/office/drawing/2014/main" id="{A6EBC1ED-AAF1-AFD0-33B5-EB5F2B52522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940317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E279D2-7133-49F7-9766-3098B34E9F3A}"/>
              </a:ext>
            </a:extLst>
          </p:cNvPr>
          <p:cNvSpPr txBox="1"/>
          <p:nvPr/>
        </p:nvSpPr>
        <p:spPr>
          <a:xfrm>
            <a:off x="1186543" y="1785258"/>
            <a:ext cx="10923998" cy="4308872"/>
          </a:xfrm>
          <a:prstGeom prst="rect">
            <a:avLst/>
          </a:prstGeom>
          <a:solidFill>
            <a:schemeClr val="bg1"/>
          </a:solidFill>
        </p:spPr>
        <p:txBody>
          <a:bodyPr wrap="square">
            <a:spAutoFit/>
          </a:bodyPr>
          <a:lstStyle/>
          <a:p>
            <a:r>
              <a:rPr lang="en-GB" sz="1800">
                <a:effectLst/>
                <a:latin typeface="Times New Roman" panose="02020603050405020304" pitchFamily="18" charset="0"/>
                <a:ea typeface="Times New Roman" panose="02020603050405020304" pitchFamily="18" charset="0"/>
              </a:rPr>
              <a:t>Blank, S. (2020) </a:t>
            </a:r>
            <a:r>
              <a:rPr lang="en-GB" sz="1800" i="1">
                <a:effectLst/>
                <a:latin typeface="Times New Roman" panose="02020603050405020304" pitchFamily="18" charset="0"/>
                <a:ea typeface="Times New Roman" panose="02020603050405020304" pitchFamily="18" charset="0"/>
              </a:rPr>
              <a:t>Managing organizational conflict</a:t>
            </a:r>
            <a:r>
              <a:rPr lang="en-GB" sz="1800">
                <a:effectLst/>
                <a:latin typeface="Times New Roman" panose="02020603050405020304" pitchFamily="18" charset="0"/>
                <a:ea typeface="Times New Roman" panose="02020603050405020304" pitchFamily="18" charset="0"/>
              </a:rPr>
              <a:t>. McFarland. Available at: https://books.google.uk.gov/books?hl=en&amp;lr=&amp;id=AdrKDwAAQBAJ&amp;oi=fnd&amp;pg=PP1&amp;dq=The+manager+leads+a+team,+a+department+or+the+entire+organization.+He+develops+and+maintains+internal+and+external+relationship.+He+also+motivates+he+teams&amp;ots=yUMkJazJ0N&amp;sig=JyND_5QCBQeICjP7G2LM5lQCdzM&amp;redir_esc=y#v=onepage&amp;q&amp;f=false (Accessed: 15 March 2024).</a:t>
            </a:r>
          </a:p>
          <a:p>
            <a:r>
              <a:rPr lang="en-GB" sz="1800">
                <a:effectLst/>
                <a:latin typeface="Times New Roman" panose="02020603050405020304" pitchFamily="18" charset="0"/>
                <a:ea typeface="Times New Roman" panose="02020603050405020304" pitchFamily="18" charset="0"/>
              </a:rPr>
              <a:t>Hughes, M. and Wearing, M. (2021) </a:t>
            </a:r>
            <a:r>
              <a:rPr lang="en-GB" sz="1800" i="1">
                <a:effectLst/>
                <a:latin typeface="Times New Roman" panose="02020603050405020304" pitchFamily="18" charset="0"/>
                <a:ea typeface="Times New Roman" panose="02020603050405020304" pitchFamily="18" charset="0"/>
              </a:rPr>
              <a:t>Organisations and management in social work: Everyday action for change. </a:t>
            </a:r>
            <a:r>
              <a:rPr lang="en-GB" sz="1800">
                <a:effectLst/>
                <a:latin typeface="Times New Roman" panose="02020603050405020304" pitchFamily="18" charset="0"/>
                <a:ea typeface="Times New Roman" panose="02020603050405020304" pitchFamily="18" charset="0"/>
              </a:rPr>
              <a:t>Sage. Available at: https://books.google.uk.gov/books?hl=en&amp;lr=&amp;id=VcswEAAAQBAJ&amp;oi=fnd&amp;pg=PP1&amp;dq=Managers+mediate+disputes+to+help+fix+the+problem+and+maintain+productivity.+Resource+allocator.+The+managers+scrutinises+to+determine+how+and+where+to+apply+the+organisation%E2%80%99s+resources&amp;ots=iN7kF1xEF1&amp;sig=Z8LmtYrEMvyrecgZafIRsuVl77o&amp;redir_esc=y#v=onepage&amp;q&amp;f=false</a:t>
            </a:r>
            <a:r>
              <a:rPr lang="en-GB">
                <a:latin typeface="Times New Roman" panose="02020603050405020304" pitchFamily="18" charset="0"/>
                <a:ea typeface="Times New Roman" panose="02020603050405020304" pitchFamily="18" charset="0"/>
              </a:rPr>
              <a:t> </a:t>
            </a:r>
            <a:r>
              <a:rPr lang="en-GB" sz="1800">
                <a:effectLst/>
                <a:latin typeface="Times New Roman" panose="02020603050405020304" pitchFamily="18" charset="0"/>
                <a:ea typeface="Times New Roman" panose="02020603050405020304" pitchFamily="18" charset="0"/>
              </a:rPr>
              <a:t>(Accessed: 15 March 2024).</a:t>
            </a:r>
          </a:p>
          <a:p>
            <a:r>
              <a:rPr lang="en-US" sz="2000">
                <a:latin typeface="Perpetua" pitchFamily="18" charset="0"/>
              </a:rPr>
              <a:t>Robbins, S.P. and Judge, T. (2020) </a:t>
            </a:r>
            <a:r>
              <a:rPr lang="en-US" sz="2000" i="1">
                <a:latin typeface="Perpetua" pitchFamily="18" charset="0"/>
              </a:rPr>
              <a:t>Organizational behavior</a:t>
            </a:r>
            <a:r>
              <a:rPr lang="en-US" sz="2000">
                <a:latin typeface="Perpetua" pitchFamily="18" charset="0"/>
              </a:rPr>
              <a:t>. New York: Pearson Education. Available at: ‎ 0134729323 (Accessed: 15 March 2024). </a:t>
            </a:r>
          </a:p>
          <a:p>
            <a:pPr marL="0" marR="0">
              <a:spcBef>
                <a:spcPts val="0"/>
              </a:spcBef>
              <a:spcAft>
                <a:spcPts val="0"/>
              </a:spcAft>
            </a:pPr>
            <a:r>
              <a:rPr lang="en-GB" sz="1800" err="1">
                <a:effectLst/>
                <a:latin typeface="Times New Roman" panose="02020603050405020304" pitchFamily="18" charset="0"/>
                <a:ea typeface="Times New Roman" panose="02020603050405020304" pitchFamily="18" charset="0"/>
              </a:rPr>
              <a:t>Rossingol</a:t>
            </a:r>
            <a:r>
              <a:rPr lang="en-GB" sz="1800">
                <a:effectLst/>
                <a:latin typeface="Times New Roman" panose="02020603050405020304" pitchFamily="18" charset="0"/>
                <a:ea typeface="Times New Roman" panose="02020603050405020304" pitchFamily="18" charset="0"/>
              </a:rPr>
              <a:t> N., (2022). </a:t>
            </a:r>
            <a:r>
              <a:rPr lang="en-GB" sz="1800" i="1">
                <a:effectLst/>
                <a:latin typeface="Times New Roman" panose="02020603050405020304" pitchFamily="18" charset="0"/>
                <a:ea typeface="Times New Roman" panose="02020603050405020304" pitchFamily="18" charset="0"/>
              </a:rPr>
              <a:t>10 Managerial Roles, According to Mintzberg | Runn</a:t>
            </a:r>
            <a:r>
              <a:rPr lang="en-GB" sz="1800">
                <a:effectLst/>
                <a:latin typeface="Times New Roman" panose="02020603050405020304" pitchFamily="18" charset="0"/>
                <a:ea typeface="Times New Roman" panose="02020603050405020304" pitchFamily="18" charset="0"/>
              </a:rPr>
              <a:t> (no date). Available at: https://www.runn.io/blog/managerial-roles (Accessed: 16 March 2024).</a:t>
            </a:r>
          </a:p>
        </p:txBody>
      </p:sp>
      <p:sp>
        <p:nvSpPr>
          <p:cNvPr id="4" name="TextBox 3">
            <a:extLst>
              <a:ext uri="{FF2B5EF4-FFF2-40B4-BE49-F238E27FC236}">
                <a16:creationId xmlns:a16="http://schemas.microsoft.com/office/drawing/2014/main" id="{1A711E1B-BD9B-423E-8E14-7FD645381605}"/>
              </a:ext>
            </a:extLst>
          </p:cNvPr>
          <p:cNvSpPr txBox="1"/>
          <p:nvPr/>
        </p:nvSpPr>
        <p:spPr>
          <a:xfrm>
            <a:off x="1817914" y="625635"/>
            <a:ext cx="9500396" cy="769441"/>
          </a:xfrm>
          <a:prstGeom prst="rect">
            <a:avLst/>
          </a:prstGeom>
          <a:solidFill>
            <a:schemeClr val="accent2">
              <a:lumMod val="40000"/>
              <a:lumOff val="60000"/>
            </a:schemeClr>
          </a:solidFill>
          <a:ln>
            <a:solidFill>
              <a:schemeClr val="lt1">
                <a:hueOff val="0"/>
                <a:satOff val="0"/>
                <a:lumOff val="0"/>
              </a:schemeClr>
            </a:solidFill>
          </a:ln>
          <a:effectLst>
            <a:glow rad="228600">
              <a:schemeClr val="accent1">
                <a:satMod val="175000"/>
                <a:alpha val="40000"/>
              </a:schemeClr>
            </a:glow>
          </a:effectLst>
        </p:spPr>
        <p:txBody>
          <a:bodyPr wrap="square">
            <a:spAutoFit/>
          </a:bodyPr>
          <a:lstStyle/>
          <a:p>
            <a:pPr marL="0" marR="0" algn="ctr">
              <a:spcBef>
                <a:spcPts val="0"/>
              </a:spcBef>
              <a:spcAft>
                <a:spcPts val="0"/>
              </a:spcAft>
            </a:pPr>
            <a:r>
              <a:rPr lang="en-GB" sz="4400" b="1">
                <a:latin typeface="Perpetua" panose="02020502060401020303" pitchFamily="18" charset="0"/>
                <a:ea typeface="Times New Roman" panose="02020603050405020304" pitchFamily="18" charset="0"/>
              </a:rPr>
              <a:t>Reference list</a:t>
            </a:r>
            <a:endParaRPr lang="en-GB" sz="4400" b="1">
              <a:effectLst/>
              <a:latin typeface="Perpetua" panose="02020502060401020303" pitchFamily="18" charset="0"/>
              <a:ea typeface="Times New Roman" panose="02020603050405020304" pitchFamily="18" charset="0"/>
            </a:endParaRPr>
          </a:p>
        </p:txBody>
      </p:sp>
    </p:spTree>
    <p:extLst>
      <p:ext uri="{BB962C8B-B14F-4D97-AF65-F5344CB8AC3E}">
        <p14:creationId xmlns:p14="http://schemas.microsoft.com/office/powerpoint/2010/main" val="2046753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8" ma:contentTypeDescription="Create a new document." ma:contentTypeScope="" ma:versionID="045cc7c376287c3203eacbc07f782115">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eb7a100987c074eb0fa2eeb3ad977c80"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0CBC75-5223-464D-AE0C-E71AE8F5AE60}">
  <ds:schemaRefs>
    <ds:schemaRef ds:uri="http://purl.org/dc/elements/1.1/"/>
    <ds:schemaRef ds:uri="http://schemas.microsoft.com/office/2006/metadata/properties"/>
    <ds:schemaRef ds:uri="http://purl.org/dc/terms/"/>
    <ds:schemaRef ds:uri="a450a3cc-050d-4aca-8a4e-543025a63de0"/>
    <ds:schemaRef ds:uri="461f81f1-dbc4-4122-adb0-1c0e154b8134"/>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E66FD1F3-755C-4102-892C-C1C0A9770B16}">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9FE8265-0713-451A-AF7B-FC76EB14CB0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3577</Words>
  <Application>Microsoft Office PowerPoint</Application>
  <PresentationFormat>Widescreen</PresentationFormat>
  <Paragraphs>211</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Roland Mihai</dc:creator>
  <cp:lastModifiedBy>Magdalena Vintila (2216452)</cp:lastModifiedBy>
  <cp:revision>2</cp:revision>
  <dcterms:created xsi:type="dcterms:W3CDTF">2024-03-15T16:38:34Z</dcterms:created>
  <dcterms:modified xsi:type="dcterms:W3CDTF">2024-03-17T14:21:36Z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