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04"/>
    <p:restoredTop sz="94658"/>
  </p:normalViewPr>
  <p:slideViewPr>
    <p:cSldViewPr snapToGrid="0" snapToObjects="1">
      <p:cViewPr>
        <p:scale>
          <a:sx n="108" d="100"/>
          <a:sy n="108" d="100"/>
        </p:scale>
        <p:origin x="792" y="3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B1F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594360" y="502920"/>
            <a:ext cx="1508760" cy="658368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500" b="1">
                <a:solidFill>
                  <a:srgbClr val="0B1F3A"/>
                </a:solidFill>
                <a:latin typeface="Aptos Display"/>
              </a:defRPr>
            </a:pPr>
            <a:r>
              <a:t>UWTSD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508760"/>
            <a:ext cx="10789920" cy="1371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3800" b="1">
                <a:solidFill>
                  <a:srgbClr val="FFFFFF"/>
                </a:solidFill>
                <a:latin typeface="Aptos Display"/>
              </a:defRPr>
            </a:pPr>
            <a:r>
              <a:t>Three Ways of Designing</a:t>
            </a:r>
            <a:br/>
            <a:r>
              <a:t>Organisational Structure</a:t>
            </a:r>
          </a:p>
          <a:p>
            <a:pPr>
              <a:defRPr sz="2400">
                <a:solidFill>
                  <a:srgbClr val="B8D8F5"/>
                </a:solidFill>
                <a:latin typeface="Aptos"/>
              </a:defRPr>
            </a:pPr>
            <a:r>
              <a:t>A case study of Tesco PLC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3886201"/>
            <a:ext cx="5821985" cy="34265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700">
                <a:solidFill>
                  <a:srgbClr val="FFFFFF"/>
                </a:solidFill>
                <a:latin typeface="Aptos"/>
              </a:defRPr>
            </a:pPr>
            <a:r>
              <a:t>Module: </a:t>
            </a:r>
            <a:r>
              <a:rPr lang="en-GB" sz="1700"/>
              <a:t>Understanding Organisational Structure and Culture</a:t>
            </a:r>
          </a:p>
          <a:p>
            <a:pPr>
              <a:spcAft>
                <a:spcPts val="700"/>
              </a:spcAft>
              <a:defRPr sz="1700">
                <a:solidFill>
                  <a:srgbClr val="FFFFFF"/>
                </a:solidFill>
                <a:latin typeface="Aptos"/>
              </a:defRPr>
            </a:pPr>
            <a:r>
              <a:t>Assessment: </a:t>
            </a:r>
            <a:r>
              <a:rPr lang="en-GB" sz="1700"/>
              <a:t>Individual presentation</a:t>
            </a:r>
          </a:p>
          <a:p>
            <a:pPr>
              <a:spcAft>
                <a:spcPts val="700"/>
              </a:spcAft>
              <a:defRPr sz="1700">
                <a:solidFill>
                  <a:srgbClr val="FFFFFF"/>
                </a:solidFill>
                <a:latin typeface="Aptos"/>
              </a:defRPr>
            </a:pPr>
            <a:r>
              <a:t>Student: </a:t>
            </a:r>
            <a:r>
              <a:rPr lang="en-GB"/>
              <a:t>Andreea Sibel Ismail </a:t>
            </a:r>
          </a:p>
          <a:p>
            <a:pPr>
              <a:spcAft>
                <a:spcPts val="700"/>
              </a:spcAft>
              <a:defRPr sz="1700">
                <a:solidFill>
                  <a:srgbClr val="FFFFFF"/>
                </a:solidFill>
                <a:latin typeface="Aptos"/>
              </a:defRPr>
            </a:pPr>
            <a:r>
              <a:t>Student No.: </a:t>
            </a:r>
            <a:r>
              <a:rPr lang="en-GB"/>
              <a:t>2516748</a:t>
            </a:r>
          </a:p>
          <a:p>
            <a:pPr>
              <a:spcAft>
                <a:spcPts val="700"/>
              </a:spcAft>
              <a:defRPr sz="1700">
                <a:solidFill>
                  <a:srgbClr val="FFFFFF"/>
                </a:solidFill>
                <a:latin typeface="Aptos"/>
              </a:defRPr>
            </a:pPr>
            <a:r>
              <a:rPr lang="en-GB"/>
              <a:t>Module Leader : </a:t>
            </a:r>
            <a:r>
              <a:rPr lang="en-GB" sz="1700"/>
              <a:t>Dr Said Usman</a:t>
            </a:r>
            <a:r>
              <a:rPr lang="en-GB" sz="1700" b="1"/>
              <a:t> </a:t>
            </a:r>
          </a:p>
          <a:p>
            <a:pPr>
              <a:spcAft>
                <a:spcPts val="700"/>
              </a:spcAft>
              <a:defRPr sz="1700">
                <a:solidFill>
                  <a:srgbClr val="FFFFFF"/>
                </a:solidFill>
                <a:latin typeface="Aptos"/>
              </a:defRPr>
            </a:pPr>
            <a:r>
              <a:rPr lang="en-GB" sz="1700"/>
              <a:t>Module code:</a:t>
            </a:r>
            <a:r>
              <a:rPr lang="en-GB" sz="1700" b="1"/>
              <a:t> </a:t>
            </a:r>
            <a:r>
              <a:rPr lang="en-GB" sz="1700"/>
              <a:t>LCBB4009</a:t>
            </a:r>
            <a:r>
              <a:rPr lang="en-GB" sz="1700" b="1"/>
              <a:t> </a:t>
            </a:r>
            <a:endParaRPr lang="en-GB" sz="1700"/>
          </a:p>
          <a:p>
            <a:pPr>
              <a:spcAft>
                <a:spcPts val="700"/>
              </a:spcAft>
              <a:defRPr sz="1700">
                <a:solidFill>
                  <a:srgbClr val="FFFFFF"/>
                </a:solidFill>
                <a:latin typeface="Aptos"/>
              </a:defRPr>
            </a:pPr>
            <a:endParaRPr lang="en-GB" sz="1700"/>
          </a:p>
          <a:p>
            <a:pPr>
              <a:spcAft>
                <a:spcPts val="700"/>
              </a:spcAft>
              <a:defRPr sz="1700">
                <a:solidFill>
                  <a:srgbClr val="FFFFFF"/>
                </a:solidFill>
                <a:latin typeface="Aptos"/>
              </a:defRPr>
            </a:pPr>
            <a:endParaRPr lang="en-GB" sz="1700"/>
          </a:p>
          <a:p>
            <a:pPr>
              <a:spcAft>
                <a:spcPts val="700"/>
              </a:spcAft>
              <a:defRPr sz="1700">
                <a:solidFill>
                  <a:srgbClr val="FFFFFF"/>
                </a:solidFill>
                <a:latin typeface="Aptos"/>
              </a:defRPr>
            </a:pPr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452360" y="3794760"/>
            <a:ext cx="3886200" cy="1325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100" b="1">
                <a:solidFill>
                  <a:srgbClr val="FFFFFF"/>
                </a:solidFill>
                <a:latin typeface="Aptos"/>
              </a:defRPr>
            </a:pPr>
            <a:r>
              <a:t>Functional  •  Divisional  •  Matrix</a:t>
            </a:r>
          </a:p>
          <a:p>
            <a:pPr>
              <a:defRPr sz="1500">
                <a:solidFill>
                  <a:srgbClr val="B8D8F5"/>
                </a:solidFill>
                <a:latin typeface="Aptos"/>
              </a:defRPr>
            </a:pPr>
            <a:r>
              <a:t>Designed for a 5–7 minute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E5A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B1F3A"/>
                </a:solidFill>
                <a:latin typeface="Aptos Display"/>
              </a:defRPr>
            </a:pPr>
            <a:r>
              <a:t>Presentation Outline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877824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B6773"/>
                </a:solidFill>
                <a:latin typeface="Aptos"/>
              </a:defRPr>
            </a:pPr>
            <a:r>
              <a:t>What the presentation will cover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141732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2000">
                <a:solidFill>
                  <a:srgbClr val="222B35"/>
                </a:solidFill>
                <a:latin typeface="Aptos"/>
              </a:defRPr>
            </a:pPr>
            <a:r>
              <a:t>Meaning and importance of organisational structure</a:t>
            </a:r>
          </a:p>
          <a:p>
            <a:pPr>
              <a:spcAft>
                <a:spcPts val="900"/>
              </a:spcAft>
              <a:defRPr sz="2000">
                <a:solidFill>
                  <a:srgbClr val="222B35"/>
                </a:solidFill>
                <a:latin typeface="Aptos"/>
              </a:defRPr>
            </a:pPr>
            <a:r>
              <a:t>Functional organisational structure</a:t>
            </a:r>
          </a:p>
          <a:p>
            <a:pPr>
              <a:spcAft>
                <a:spcPts val="900"/>
              </a:spcAft>
              <a:defRPr sz="2000">
                <a:solidFill>
                  <a:srgbClr val="222B35"/>
                </a:solidFill>
                <a:latin typeface="Aptos"/>
              </a:defRPr>
            </a:pPr>
            <a:r>
              <a:t>Divisional organisational structure</a:t>
            </a:r>
          </a:p>
          <a:p>
            <a:pPr>
              <a:spcAft>
                <a:spcPts val="900"/>
              </a:spcAft>
              <a:defRPr sz="2000">
                <a:solidFill>
                  <a:srgbClr val="222B35"/>
                </a:solidFill>
                <a:latin typeface="Aptos"/>
              </a:defRPr>
            </a:pPr>
            <a:r>
              <a:t>Matrix organisational structure</a:t>
            </a:r>
          </a:p>
          <a:p>
            <a:pPr>
              <a:spcAft>
                <a:spcPts val="900"/>
              </a:spcAft>
              <a:defRPr sz="2000">
                <a:solidFill>
                  <a:srgbClr val="222B35"/>
                </a:solidFill>
                <a:latin typeface="Aptos"/>
              </a:defRPr>
            </a:pPr>
            <a:r>
              <a:t>How the three designs can be applied to Tesco PLC</a:t>
            </a:r>
          </a:p>
          <a:p>
            <a:pPr>
              <a:spcAft>
                <a:spcPts val="900"/>
              </a:spcAft>
              <a:defRPr sz="2000">
                <a:solidFill>
                  <a:srgbClr val="222B35"/>
                </a:solidFill>
                <a:latin typeface="Aptos"/>
              </a:defRPr>
            </a:pPr>
            <a:r>
              <a:t>Comparison of strengths and limitations</a:t>
            </a:r>
          </a:p>
          <a:p>
            <a:pPr>
              <a:spcAft>
                <a:spcPts val="900"/>
              </a:spcAft>
              <a:defRPr sz="2000">
                <a:solidFill>
                  <a:srgbClr val="222B35"/>
                </a:solidFill>
                <a:latin typeface="Aptos"/>
              </a:defRPr>
            </a:pPr>
            <a:r>
              <a:t>Recommended approach for a complex retailer</a:t>
            </a:r>
          </a:p>
          <a:p>
            <a:pPr>
              <a:spcAft>
                <a:spcPts val="900"/>
              </a:spcAft>
              <a:defRPr sz="2000">
                <a:solidFill>
                  <a:srgbClr val="222B35"/>
                </a:solidFill>
                <a:latin typeface="Aptos"/>
              </a:defRPr>
            </a:pPr>
            <a:r>
              <a:t>Conclusion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6519672"/>
            <a:ext cx="10972800" cy="9144"/>
          </a:xfrm>
          <a:prstGeom prst="rect">
            <a:avLst/>
          </a:prstGeom>
          <a:solidFill>
            <a:srgbClr val="DD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21792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B6773"/>
                </a:solidFill>
                <a:latin typeface="Aptos"/>
              </a:defRPr>
            </a:pPr>
            <a:r>
              <a:t>Organisational Structure &amp; Design | Tesco PLC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109960" y="6537960"/>
            <a:ext cx="457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B6773"/>
                </a:solidFill>
                <a:latin typeface="Aptos"/>
              </a:defRPr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E5A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B1F3A"/>
                </a:solidFill>
                <a:latin typeface="Aptos Display"/>
              </a:defRPr>
            </a:pPr>
            <a:r>
              <a:t>What is Organisational Structure?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877824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B6773"/>
                </a:solidFill>
                <a:latin typeface="Aptos"/>
              </a:defRPr>
            </a:pPr>
            <a:r>
              <a:t>Structure defines how work, authority and responsibility are arranged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325880"/>
            <a:ext cx="3429000" cy="1828800"/>
          </a:xfrm>
          <a:prstGeom prst="roundRect">
            <a:avLst/>
          </a:prstGeom>
          <a:solidFill>
            <a:srgbClr val="E9F2FC"/>
          </a:solidFill>
          <a:ln>
            <a:solidFill>
              <a:srgbClr val="D6E1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50392" y="1453895"/>
            <a:ext cx="3099816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B1F3A"/>
                </a:solidFill>
                <a:latin typeface="Aptos"/>
              </a:defRPr>
            </a:pPr>
            <a:r>
              <a:t>Organisational structure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50392" y="1856231"/>
            <a:ext cx="3099816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222B35"/>
                </a:solidFill>
                <a:latin typeface="Aptos"/>
              </a:defRPr>
            </a:pPr>
            <a:r>
              <a:t>A formal arrangement of jobs, departments, authority and reporting relationships.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389120" y="1325880"/>
            <a:ext cx="3429000" cy="1828800"/>
          </a:xfrm>
          <a:prstGeom prst="roundRect">
            <a:avLst/>
          </a:prstGeom>
          <a:solidFill>
            <a:srgbClr val="E8F7F7"/>
          </a:solidFill>
          <a:ln>
            <a:solidFill>
              <a:srgbClr val="D6E1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553712" y="1453895"/>
            <a:ext cx="3099816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B1F3A"/>
                </a:solidFill>
                <a:latin typeface="Aptos"/>
              </a:defRPr>
            </a:pPr>
            <a:r>
              <a:t>Organisational chart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53712" y="1856231"/>
            <a:ext cx="3099816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222B35"/>
                </a:solidFill>
                <a:latin typeface="Aptos"/>
              </a:defRPr>
            </a:pPr>
            <a:r>
              <a:t>A visual representation showing hierarchy, reporting lines and key organisational relationships.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092440" y="1325880"/>
            <a:ext cx="3429000" cy="1828800"/>
          </a:xfrm>
          <a:prstGeom prst="roundRect">
            <a:avLst/>
          </a:prstGeom>
          <a:solidFill>
            <a:srgbClr val="F4EFFB"/>
          </a:solidFill>
          <a:ln>
            <a:solidFill>
              <a:srgbClr val="D6E1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257031" y="1453895"/>
            <a:ext cx="3099816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B1F3A"/>
                </a:solidFill>
                <a:latin typeface="Aptos"/>
              </a:defRPr>
            </a:pPr>
            <a:r>
              <a:t>Why it matters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57031" y="1856231"/>
            <a:ext cx="3099816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222B35"/>
                </a:solidFill>
                <a:latin typeface="Aptos"/>
              </a:defRPr>
            </a:pPr>
            <a:r>
              <a:t>Clarifies responsibilities, supports coordination and helps management allocate resources effectively.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2960" y="3657600"/>
            <a:ext cx="10515600" cy="2011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800">
                <a:solidFill>
                  <a:srgbClr val="222B35"/>
                </a:solidFill>
                <a:latin typeface="Aptos"/>
              </a:defRPr>
            </a:pPr>
            <a:r>
              <a:t>Work is divided into roles and tasks</a:t>
            </a:r>
          </a:p>
          <a:p>
            <a:pPr>
              <a:spcAft>
                <a:spcPts val="900"/>
              </a:spcAft>
              <a:defRPr sz="1800">
                <a:solidFill>
                  <a:srgbClr val="222B35"/>
                </a:solidFill>
                <a:latin typeface="Aptos"/>
              </a:defRPr>
            </a:pPr>
            <a:r>
              <a:t>Related jobs are grouped into departments or divisions</a:t>
            </a:r>
          </a:p>
          <a:p>
            <a:pPr>
              <a:spcAft>
                <a:spcPts val="900"/>
              </a:spcAft>
              <a:defRPr sz="1800">
                <a:solidFill>
                  <a:srgbClr val="222B35"/>
                </a:solidFill>
                <a:latin typeface="Aptos"/>
              </a:defRPr>
            </a:pPr>
            <a:r>
              <a:t>Authority and responsibility are assigned</a:t>
            </a:r>
          </a:p>
          <a:p>
            <a:pPr>
              <a:spcAft>
                <a:spcPts val="900"/>
              </a:spcAft>
              <a:defRPr sz="1800">
                <a:solidFill>
                  <a:srgbClr val="222B35"/>
                </a:solidFill>
                <a:latin typeface="Aptos"/>
              </a:defRPr>
            </a:pPr>
            <a:r>
              <a:t>Structure should fit the organisation's size, strategy and environment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21792" y="6153912"/>
            <a:ext cx="1088136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 i="1">
                <a:solidFill>
                  <a:srgbClr val="5B6773"/>
                </a:solidFill>
                <a:latin typeface="Aptos"/>
              </a:defRPr>
            </a:pPr>
            <a:r>
              <a:t>Source: OpenStax (2025) – organisational design and structure.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594360" y="6519672"/>
            <a:ext cx="10972800" cy="9144"/>
          </a:xfrm>
          <a:prstGeom prst="rect">
            <a:avLst/>
          </a:prstGeom>
          <a:solidFill>
            <a:srgbClr val="DD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621792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B6773"/>
                </a:solidFill>
                <a:latin typeface="Aptos"/>
              </a:defRPr>
            </a:pPr>
            <a:r>
              <a:t>Organisational Structure &amp; Design | Tesco PLC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1109960" y="6537960"/>
            <a:ext cx="457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B6773"/>
                </a:solidFill>
                <a:latin typeface="Aptos"/>
              </a:defRPr>
            </a:pPr>
            <a: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E5A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B1F3A"/>
                </a:solidFill>
                <a:latin typeface="Aptos Display"/>
              </a:defRPr>
            </a:pPr>
            <a:r>
              <a:t>1. Functional Structure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877824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B6773"/>
                </a:solidFill>
                <a:latin typeface="Aptos"/>
              </a:defRPr>
            </a:pPr>
            <a:r>
              <a:t>Employees are grouped by specialist function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892040" y="1234440"/>
            <a:ext cx="2331720" cy="548640"/>
          </a:xfrm>
          <a:prstGeom prst="roundRect">
            <a:avLst/>
          </a:prstGeom>
          <a:solidFill>
            <a:srgbClr val="0B1F3A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  <a:latin typeface="Aptos"/>
              </a:defRPr>
            </a:pPr>
            <a:r>
              <a:t>GROUP CEO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1005840" y="2331720"/>
            <a:ext cx="1600200" cy="566928"/>
          </a:xfrm>
          <a:prstGeom prst="roundRect">
            <a:avLst/>
          </a:prstGeom>
          <a:solidFill>
            <a:srgbClr val="E9F2FC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0B1F3A"/>
                </a:solidFill>
                <a:latin typeface="Aptos"/>
              </a:defRPr>
            </a:pPr>
            <a:r>
              <a:t>Finance</a:t>
            </a:r>
          </a:p>
        </p:txBody>
      </p:sp>
      <p:cxnSp>
        <p:nvCxnSpPr>
          <p:cNvPr id="8" name="Connector 7"/>
          <p:cNvCxnSpPr/>
          <p:nvPr/>
        </p:nvCxnSpPr>
        <p:spPr>
          <a:xfrm flipH="1">
            <a:off x="1805940" y="1783080"/>
            <a:ext cx="4247388" cy="548640"/>
          </a:xfrm>
          <a:prstGeom prst="line">
            <a:avLst/>
          </a:prstGeom>
          <a:ln w="15240">
            <a:solidFill>
              <a:srgbClr val="1E5AA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ounded Rectangle 8"/>
          <p:cNvSpPr/>
          <p:nvPr/>
        </p:nvSpPr>
        <p:spPr>
          <a:xfrm>
            <a:off x="3246120" y="2331720"/>
            <a:ext cx="1600200" cy="566928"/>
          </a:xfrm>
          <a:prstGeom prst="roundRect">
            <a:avLst/>
          </a:prstGeom>
          <a:solidFill>
            <a:srgbClr val="E9F2FC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0B1F3A"/>
                </a:solidFill>
                <a:latin typeface="Aptos"/>
              </a:defRPr>
            </a:pPr>
            <a:r>
              <a:t>HR</a:t>
            </a:r>
          </a:p>
        </p:txBody>
      </p:sp>
      <p:cxnSp>
        <p:nvCxnSpPr>
          <p:cNvPr id="10" name="Connector 9"/>
          <p:cNvCxnSpPr/>
          <p:nvPr/>
        </p:nvCxnSpPr>
        <p:spPr>
          <a:xfrm flipH="1">
            <a:off x="4046220" y="1783080"/>
            <a:ext cx="2007108" cy="548640"/>
          </a:xfrm>
          <a:prstGeom prst="line">
            <a:avLst/>
          </a:prstGeom>
          <a:ln w="15240">
            <a:solidFill>
              <a:srgbClr val="1E5AA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ounded Rectangle 10"/>
          <p:cNvSpPr/>
          <p:nvPr/>
        </p:nvSpPr>
        <p:spPr>
          <a:xfrm>
            <a:off x="5486400" y="2331720"/>
            <a:ext cx="1600200" cy="566928"/>
          </a:xfrm>
          <a:prstGeom prst="roundRect">
            <a:avLst/>
          </a:prstGeom>
          <a:solidFill>
            <a:srgbClr val="E9F2FC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0B1F3A"/>
                </a:solidFill>
                <a:latin typeface="Aptos"/>
              </a:defRPr>
            </a:pPr>
            <a:r>
              <a:t>Operations</a:t>
            </a:r>
          </a:p>
        </p:txBody>
      </p:sp>
      <p:cxnSp>
        <p:nvCxnSpPr>
          <p:cNvPr id="12" name="Connector 11"/>
          <p:cNvCxnSpPr/>
          <p:nvPr/>
        </p:nvCxnSpPr>
        <p:spPr>
          <a:xfrm>
            <a:off x="6053328" y="1783080"/>
            <a:ext cx="233172" cy="548640"/>
          </a:xfrm>
          <a:prstGeom prst="line">
            <a:avLst/>
          </a:prstGeom>
          <a:ln w="15240">
            <a:solidFill>
              <a:srgbClr val="1E5AA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ounded Rectangle 12"/>
          <p:cNvSpPr/>
          <p:nvPr/>
        </p:nvSpPr>
        <p:spPr>
          <a:xfrm>
            <a:off x="7726679" y="2331720"/>
            <a:ext cx="1600200" cy="566928"/>
          </a:xfrm>
          <a:prstGeom prst="roundRect">
            <a:avLst/>
          </a:prstGeom>
          <a:solidFill>
            <a:srgbClr val="E9F2FC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0B1F3A"/>
                </a:solidFill>
                <a:latin typeface="Aptos"/>
              </a:defRPr>
            </a:pPr>
            <a:r>
              <a:t>Marketing</a:t>
            </a:r>
          </a:p>
        </p:txBody>
      </p:sp>
      <p:cxnSp>
        <p:nvCxnSpPr>
          <p:cNvPr id="14" name="Connector 13"/>
          <p:cNvCxnSpPr/>
          <p:nvPr/>
        </p:nvCxnSpPr>
        <p:spPr>
          <a:xfrm>
            <a:off x="6053328" y="1783080"/>
            <a:ext cx="2473452" cy="548640"/>
          </a:xfrm>
          <a:prstGeom prst="line">
            <a:avLst/>
          </a:prstGeom>
          <a:ln w="15240">
            <a:solidFill>
              <a:srgbClr val="1E5AA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ounded Rectangle 14"/>
          <p:cNvSpPr/>
          <p:nvPr/>
        </p:nvSpPr>
        <p:spPr>
          <a:xfrm>
            <a:off x="9966960" y="2331720"/>
            <a:ext cx="1600200" cy="566928"/>
          </a:xfrm>
          <a:prstGeom prst="roundRect">
            <a:avLst/>
          </a:prstGeom>
          <a:solidFill>
            <a:srgbClr val="E9F2FC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0B1F3A"/>
                </a:solidFill>
                <a:latin typeface="Aptos"/>
              </a:defRPr>
            </a:pPr>
            <a:r>
              <a:t>IT</a:t>
            </a:r>
          </a:p>
        </p:txBody>
      </p:sp>
      <p:cxnSp>
        <p:nvCxnSpPr>
          <p:cNvPr id="16" name="Connector 15"/>
          <p:cNvCxnSpPr/>
          <p:nvPr/>
        </p:nvCxnSpPr>
        <p:spPr>
          <a:xfrm>
            <a:off x="6053328" y="1783080"/>
            <a:ext cx="4713732" cy="548640"/>
          </a:xfrm>
          <a:prstGeom prst="line">
            <a:avLst/>
          </a:prstGeom>
          <a:ln w="15240">
            <a:solidFill>
              <a:srgbClr val="1E5AA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ounded Rectangle 16"/>
          <p:cNvSpPr/>
          <p:nvPr/>
        </p:nvSpPr>
        <p:spPr>
          <a:xfrm>
            <a:off x="777240" y="3429000"/>
            <a:ext cx="3383280" cy="2057400"/>
          </a:xfrm>
          <a:prstGeom prst="roundRect">
            <a:avLst/>
          </a:prstGeom>
          <a:solidFill>
            <a:srgbClr val="E8F7F7"/>
          </a:solidFill>
          <a:ln>
            <a:solidFill>
              <a:srgbClr val="D6E1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41832" y="3557016"/>
            <a:ext cx="3054096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B1F3A"/>
                </a:solidFill>
                <a:latin typeface="Aptos"/>
              </a:defRPr>
            </a:pPr>
            <a:r>
              <a:t>Advantages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41832" y="3959352"/>
            <a:ext cx="3054096" cy="1417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222B35"/>
                </a:solidFill>
                <a:latin typeface="Aptos"/>
              </a:defRPr>
            </a:pPr>
            <a:r>
              <a:t>• Specialisation and expertise</a:t>
            </a:r>
            <a:br/>
            <a:r>
              <a:t>• Clear reporting lines</a:t>
            </a:r>
            <a:br/>
            <a:r>
              <a:t>• Economies of scale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4389120" y="3429000"/>
            <a:ext cx="3383280" cy="2057400"/>
          </a:xfrm>
          <a:prstGeom prst="roundRect">
            <a:avLst/>
          </a:prstGeom>
          <a:solidFill>
            <a:srgbClr val="FEF2E5"/>
          </a:solidFill>
          <a:ln>
            <a:solidFill>
              <a:srgbClr val="D6E1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4553712" y="3557016"/>
            <a:ext cx="3054096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E68A00"/>
                </a:solidFill>
                <a:latin typeface="Aptos"/>
              </a:defRPr>
            </a:pPr>
            <a:r>
              <a:t>Limitations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553712" y="3959352"/>
            <a:ext cx="3054096" cy="1417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222B35"/>
                </a:solidFill>
                <a:latin typeface="Aptos"/>
              </a:defRPr>
            </a:pPr>
            <a:r>
              <a:t>• Departmental silos</a:t>
            </a:r>
            <a:br/>
            <a:r>
              <a:t>• Slower cross-functional coordination</a:t>
            </a:r>
            <a:br/>
            <a:r>
              <a:t>• Competing departmental priorities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8001000" y="3429000"/>
            <a:ext cx="3383280" cy="2057400"/>
          </a:xfrm>
          <a:prstGeom prst="roundRect">
            <a:avLst/>
          </a:prstGeom>
          <a:solidFill>
            <a:srgbClr val="E9F2FC"/>
          </a:solidFill>
          <a:ln>
            <a:solidFill>
              <a:srgbClr val="D6E1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8165592" y="3557016"/>
            <a:ext cx="3054096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B1F3A"/>
                </a:solidFill>
                <a:latin typeface="Aptos"/>
              </a:defRPr>
            </a:pPr>
            <a:r>
              <a:t>Tesco application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165592" y="3959352"/>
            <a:ext cx="3054096" cy="1417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222B35"/>
                </a:solidFill>
                <a:latin typeface="Aptos"/>
              </a:defRPr>
            </a:pPr>
            <a:r>
              <a:t>Could organise specialist activities such as Finance, People, Technology and Communications.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21792" y="6153912"/>
            <a:ext cx="1088136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 i="1">
                <a:solidFill>
                  <a:srgbClr val="5B6773"/>
                </a:solidFill>
                <a:latin typeface="Aptos"/>
              </a:defRPr>
            </a:pPr>
            <a:r>
              <a:t>Source: OpenStax (2025); Tesco PLC (2026). Chart is an illustrative Tesco application.</a:t>
            </a:r>
          </a:p>
        </p:txBody>
      </p:sp>
      <p:sp>
        <p:nvSpPr>
          <p:cNvPr id="27" name="Rectangle 26"/>
          <p:cNvSpPr/>
          <p:nvPr/>
        </p:nvSpPr>
        <p:spPr>
          <a:xfrm>
            <a:off x="594360" y="6519672"/>
            <a:ext cx="10972800" cy="9144"/>
          </a:xfrm>
          <a:prstGeom prst="rect">
            <a:avLst/>
          </a:prstGeom>
          <a:solidFill>
            <a:srgbClr val="DD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621792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B6773"/>
                </a:solidFill>
                <a:latin typeface="Aptos"/>
              </a:defRPr>
            </a:pPr>
            <a:r>
              <a:t>Organisational Structure &amp; Design | Tesco PLC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1109960" y="6537960"/>
            <a:ext cx="457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B6773"/>
                </a:solidFill>
                <a:latin typeface="Aptos"/>
              </a:defRPr>
            </a:pPr>
            <a: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E5A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B1F3A"/>
                </a:solidFill>
                <a:latin typeface="Aptos Display"/>
              </a:defRPr>
            </a:pPr>
            <a:r>
              <a:t>2. Divisional Structure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877824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B6773"/>
                </a:solidFill>
                <a:latin typeface="Aptos"/>
              </a:defRPr>
            </a:pPr>
            <a:r>
              <a:t>Employees are grouped around markets, geography, products or business units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892040" y="1143000"/>
            <a:ext cx="2331720" cy="548640"/>
          </a:xfrm>
          <a:prstGeom prst="roundRect">
            <a:avLst/>
          </a:prstGeom>
          <a:solidFill>
            <a:srgbClr val="0B1F3A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  <a:latin typeface="Aptos"/>
              </a:defRPr>
            </a:pPr>
            <a:r>
              <a:t>GROUP CEO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1005840" y="2057400"/>
            <a:ext cx="2057400" cy="566928"/>
          </a:xfrm>
          <a:prstGeom prst="roundRect">
            <a:avLst/>
          </a:prstGeom>
          <a:solidFill>
            <a:srgbClr val="E9F2FC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0B1F3A"/>
                </a:solidFill>
                <a:latin typeface="Aptos"/>
              </a:defRPr>
            </a:pPr>
            <a:r>
              <a:t>UK &amp; ROI</a:t>
            </a:r>
          </a:p>
        </p:txBody>
      </p:sp>
      <p:cxnSp>
        <p:nvCxnSpPr>
          <p:cNvPr id="8" name="Connector 7"/>
          <p:cNvCxnSpPr/>
          <p:nvPr/>
        </p:nvCxnSpPr>
        <p:spPr>
          <a:xfrm flipH="1">
            <a:off x="2034540" y="1691640"/>
            <a:ext cx="4018788" cy="365760"/>
          </a:xfrm>
          <a:prstGeom prst="line">
            <a:avLst/>
          </a:prstGeom>
          <a:ln w="15240">
            <a:solidFill>
              <a:srgbClr val="1E5AA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ounded Rectangle 8"/>
          <p:cNvSpPr/>
          <p:nvPr/>
        </p:nvSpPr>
        <p:spPr>
          <a:xfrm>
            <a:off x="3703320" y="2057400"/>
            <a:ext cx="2057400" cy="566928"/>
          </a:xfrm>
          <a:prstGeom prst="roundRect">
            <a:avLst/>
          </a:prstGeom>
          <a:solidFill>
            <a:srgbClr val="E9F2FC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0B1F3A"/>
                </a:solidFill>
                <a:latin typeface="Aptos"/>
              </a:defRPr>
            </a:pPr>
            <a:r>
              <a:t>Central Europe</a:t>
            </a:r>
          </a:p>
        </p:txBody>
      </p:sp>
      <p:cxnSp>
        <p:nvCxnSpPr>
          <p:cNvPr id="10" name="Connector 9"/>
          <p:cNvCxnSpPr/>
          <p:nvPr/>
        </p:nvCxnSpPr>
        <p:spPr>
          <a:xfrm flipH="1">
            <a:off x="4732020" y="1691640"/>
            <a:ext cx="1321308" cy="365760"/>
          </a:xfrm>
          <a:prstGeom prst="line">
            <a:avLst/>
          </a:prstGeom>
          <a:ln w="15240">
            <a:solidFill>
              <a:srgbClr val="1E5AA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ounded Rectangle 10"/>
          <p:cNvSpPr/>
          <p:nvPr/>
        </p:nvSpPr>
        <p:spPr>
          <a:xfrm>
            <a:off x="6400800" y="2057400"/>
            <a:ext cx="2057400" cy="566928"/>
          </a:xfrm>
          <a:prstGeom prst="roundRect">
            <a:avLst/>
          </a:prstGeom>
          <a:solidFill>
            <a:srgbClr val="E9F2FC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0B1F3A"/>
                </a:solidFill>
                <a:latin typeface="Aptos"/>
              </a:defRPr>
            </a:pPr>
            <a:r>
              <a:t>Booker</a:t>
            </a:r>
          </a:p>
        </p:txBody>
      </p:sp>
      <p:cxnSp>
        <p:nvCxnSpPr>
          <p:cNvPr id="12" name="Connector 11"/>
          <p:cNvCxnSpPr/>
          <p:nvPr/>
        </p:nvCxnSpPr>
        <p:spPr>
          <a:xfrm>
            <a:off x="6053328" y="1691640"/>
            <a:ext cx="1376172" cy="365760"/>
          </a:xfrm>
          <a:prstGeom prst="line">
            <a:avLst/>
          </a:prstGeom>
          <a:ln w="15240">
            <a:solidFill>
              <a:srgbClr val="1E5AA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ounded Rectangle 12"/>
          <p:cNvSpPr/>
          <p:nvPr/>
        </p:nvSpPr>
        <p:spPr>
          <a:xfrm>
            <a:off x="9098280" y="2057400"/>
            <a:ext cx="2057400" cy="566928"/>
          </a:xfrm>
          <a:prstGeom prst="roundRect">
            <a:avLst/>
          </a:prstGeom>
          <a:solidFill>
            <a:srgbClr val="E9F2FC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0B1F3A"/>
                </a:solidFill>
                <a:latin typeface="Aptos"/>
              </a:defRPr>
            </a:pPr>
            <a:r>
              <a:t>Other businesses</a:t>
            </a:r>
          </a:p>
        </p:txBody>
      </p:sp>
      <p:cxnSp>
        <p:nvCxnSpPr>
          <p:cNvPr id="14" name="Connector 13"/>
          <p:cNvCxnSpPr/>
          <p:nvPr/>
        </p:nvCxnSpPr>
        <p:spPr>
          <a:xfrm>
            <a:off x="6053328" y="1691640"/>
            <a:ext cx="4073652" cy="365760"/>
          </a:xfrm>
          <a:prstGeom prst="line">
            <a:avLst/>
          </a:prstGeom>
          <a:ln w="15240">
            <a:solidFill>
              <a:srgbClr val="1E5AA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ounded Rectangle 14"/>
          <p:cNvSpPr/>
          <p:nvPr/>
        </p:nvSpPr>
        <p:spPr>
          <a:xfrm>
            <a:off x="1005840" y="2907792"/>
            <a:ext cx="6400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 b="1">
                <a:solidFill>
                  <a:srgbClr val="222B35"/>
                </a:solidFill>
                <a:latin typeface="Aptos"/>
              </a:defRPr>
            </a:pPr>
            <a:r>
              <a:t>Operations</a:t>
            </a:r>
          </a:p>
        </p:txBody>
      </p:sp>
      <p:cxnSp>
        <p:nvCxnSpPr>
          <p:cNvPr id="16" name="Connector 15"/>
          <p:cNvCxnSpPr/>
          <p:nvPr/>
        </p:nvCxnSpPr>
        <p:spPr>
          <a:xfrm flipH="1">
            <a:off x="1325880" y="2624328"/>
            <a:ext cx="708660" cy="283464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ounded Rectangle 16"/>
          <p:cNvSpPr/>
          <p:nvPr/>
        </p:nvSpPr>
        <p:spPr>
          <a:xfrm>
            <a:off x="1700784" y="2907792"/>
            <a:ext cx="6400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 b="1">
                <a:solidFill>
                  <a:srgbClr val="222B35"/>
                </a:solidFill>
                <a:latin typeface="Aptos"/>
              </a:defRPr>
            </a:pPr>
            <a:r>
              <a:t>Commercial</a:t>
            </a:r>
          </a:p>
        </p:txBody>
      </p:sp>
      <p:cxnSp>
        <p:nvCxnSpPr>
          <p:cNvPr id="18" name="Connector 17"/>
          <p:cNvCxnSpPr/>
          <p:nvPr/>
        </p:nvCxnSpPr>
        <p:spPr>
          <a:xfrm flipH="1">
            <a:off x="2020824" y="2624328"/>
            <a:ext cx="13716" cy="283464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ounded Rectangle 18"/>
          <p:cNvSpPr/>
          <p:nvPr/>
        </p:nvSpPr>
        <p:spPr>
          <a:xfrm>
            <a:off x="2395728" y="2907792"/>
            <a:ext cx="6400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 b="1">
                <a:solidFill>
                  <a:srgbClr val="222B35"/>
                </a:solidFill>
                <a:latin typeface="Aptos"/>
              </a:defRPr>
            </a:pPr>
            <a:r>
              <a:t>People</a:t>
            </a:r>
          </a:p>
        </p:txBody>
      </p:sp>
      <p:cxnSp>
        <p:nvCxnSpPr>
          <p:cNvPr id="20" name="Connector 19"/>
          <p:cNvCxnSpPr/>
          <p:nvPr/>
        </p:nvCxnSpPr>
        <p:spPr>
          <a:xfrm>
            <a:off x="2034540" y="2624328"/>
            <a:ext cx="681228" cy="283464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Rounded Rectangle 20"/>
          <p:cNvSpPr/>
          <p:nvPr/>
        </p:nvSpPr>
        <p:spPr>
          <a:xfrm>
            <a:off x="3703320" y="2907792"/>
            <a:ext cx="6400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 b="1">
                <a:solidFill>
                  <a:srgbClr val="222B35"/>
                </a:solidFill>
                <a:latin typeface="Aptos"/>
              </a:defRPr>
            </a:pPr>
            <a:r>
              <a:t>Operations</a:t>
            </a:r>
          </a:p>
        </p:txBody>
      </p:sp>
      <p:cxnSp>
        <p:nvCxnSpPr>
          <p:cNvPr id="22" name="Connector 21"/>
          <p:cNvCxnSpPr/>
          <p:nvPr/>
        </p:nvCxnSpPr>
        <p:spPr>
          <a:xfrm flipH="1">
            <a:off x="4023359" y="2624328"/>
            <a:ext cx="708661" cy="283464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22"/>
          <p:cNvSpPr/>
          <p:nvPr/>
        </p:nvSpPr>
        <p:spPr>
          <a:xfrm>
            <a:off x="4398264" y="2907792"/>
            <a:ext cx="6400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 b="1">
                <a:solidFill>
                  <a:srgbClr val="222B35"/>
                </a:solidFill>
                <a:latin typeface="Aptos"/>
              </a:defRPr>
            </a:pPr>
            <a:r>
              <a:t>Commercial</a:t>
            </a:r>
          </a:p>
        </p:txBody>
      </p:sp>
      <p:cxnSp>
        <p:nvCxnSpPr>
          <p:cNvPr id="24" name="Connector 23"/>
          <p:cNvCxnSpPr/>
          <p:nvPr/>
        </p:nvCxnSpPr>
        <p:spPr>
          <a:xfrm flipH="1">
            <a:off x="4718303" y="2624328"/>
            <a:ext cx="13717" cy="283464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ounded Rectangle 24"/>
          <p:cNvSpPr/>
          <p:nvPr/>
        </p:nvSpPr>
        <p:spPr>
          <a:xfrm>
            <a:off x="5093208" y="2907792"/>
            <a:ext cx="6400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 b="1">
                <a:solidFill>
                  <a:srgbClr val="222B35"/>
                </a:solidFill>
                <a:latin typeface="Aptos"/>
              </a:defRPr>
            </a:pPr>
            <a:r>
              <a:t>People</a:t>
            </a:r>
          </a:p>
        </p:txBody>
      </p:sp>
      <p:cxnSp>
        <p:nvCxnSpPr>
          <p:cNvPr id="26" name="Connector 25"/>
          <p:cNvCxnSpPr/>
          <p:nvPr/>
        </p:nvCxnSpPr>
        <p:spPr>
          <a:xfrm>
            <a:off x="4732020" y="2624328"/>
            <a:ext cx="681228" cy="283464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ounded Rectangle 26"/>
          <p:cNvSpPr/>
          <p:nvPr/>
        </p:nvSpPr>
        <p:spPr>
          <a:xfrm>
            <a:off x="6400800" y="2907792"/>
            <a:ext cx="6400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 b="1">
                <a:solidFill>
                  <a:srgbClr val="222B35"/>
                </a:solidFill>
                <a:latin typeface="Aptos"/>
              </a:defRPr>
            </a:pPr>
            <a:r>
              <a:t>Operations</a:t>
            </a:r>
          </a:p>
        </p:txBody>
      </p:sp>
      <p:cxnSp>
        <p:nvCxnSpPr>
          <p:cNvPr id="28" name="Connector 27"/>
          <p:cNvCxnSpPr/>
          <p:nvPr/>
        </p:nvCxnSpPr>
        <p:spPr>
          <a:xfrm flipH="1">
            <a:off x="6720840" y="2624328"/>
            <a:ext cx="708660" cy="283464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ounded Rectangle 28"/>
          <p:cNvSpPr/>
          <p:nvPr/>
        </p:nvSpPr>
        <p:spPr>
          <a:xfrm>
            <a:off x="7095744" y="2907792"/>
            <a:ext cx="6400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 b="1">
                <a:solidFill>
                  <a:srgbClr val="222B35"/>
                </a:solidFill>
                <a:latin typeface="Aptos"/>
              </a:defRPr>
            </a:pPr>
            <a:r>
              <a:t>Commercial</a:t>
            </a:r>
          </a:p>
        </p:txBody>
      </p:sp>
      <p:cxnSp>
        <p:nvCxnSpPr>
          <p:cNvPr id="30" name="Connector 29"/>
          <p:cNvCxnSpPr/>
          <p:nvPr/>
        </p:nvCxnSpPr>
        <p:spPr>
          <a:xfrm flipH="1">
            <a:off x="7415783" y="2624328"/>
            <a:ext cx="13717" cy="283464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Rounded Rectangle 30"/>
          <p:cNvSpPr/>
          <p:nvPr/>
        </p:nvSpPr>
        <p:spPr>
          <a:xfrm>
            <a:off x="7790688" y="2907792"/>
            <a:ext cx="6400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 b="1">
                <a:solidFill>
                  <a:srgbClr val="222B35"/>
                </a:solidFill>
                <a:latin typeface="Aptos"/>
              </a:defRPr>
            </a:pPr>
            <a:r>
              <a:t>People</a:t>
            </a:r>
          </a:p>
        </p:txBody>
      </p:sp>
      <p:cxnSp>
        <p:nvCxnSpPr>
          <p:cNvPr id="32" name="Connector 31"/>
          <p:cNvCxnSpPr/>
          <p:nvPr/>
        </p:nvCxnSpPr>
        <p:spPr>
          <a:xfrm>
            <a:off x="7429500" y="2624328"/>
            <a:ext cx="681227" cy="283464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Rounded Rectangle 32"/>
          <p:cNvSpPr/>
          <p:nvPr/>
        </p:nvSpPr>
        <p:spPr>
          <a:xfrm>
            <a:off x="777240" y="3794760"/>
            <a:ext cx="3383280" cy="1828800"/>
          </a:xfrm>
          <a:prstGeom prst="roundRect">
            <a:avLst/>
          </a:prstGeom>
          <a:solidFill>
            <a:srgbClr val="E8F7F7"/>
          </a:solidFill>
          <a:ln>
            <a:solidFill>
              <a:srgbClr val="D6E1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941832" y="3922776"/>
            <a:ext cx="3054096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B1F3A"/>
                </a:solidFill>
                <a:latin typeface="Aptos"/>
              </a:defRPr>
            </a:pPr>
            <a:r>
              <a:t>Advantages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941832" y="4325112"/>
            <a:ext cx="3054096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222B35"/>
                </a:solidFill>
                <a:latin typeface="Aptos"/>
              </a:defRPr>
            </a:pPr>
            <a:r>
              <a:t>• Strong market focus</a:t>
            </a:r>
            <a:br/>
            <a:r>
              <a:t>• Local accountability</a:t>
            </a:r>
            <a:br/>
            <a:r>
              <a:t>• Faster decisions close to customers</a:t>
            </a:r>
          </a:p>
        </p:txBody>
      </p:sp>
      <p:sp>
        <p:nvSpPr>
          <p:cNvPr id="36" name="Rounded Rectangle 35"/>
          <p:cNvSpPr/>
          <p:nvPr/>
        </p:nvSpPr>
        <p:spPr>
          <a:xfrm>
            <a:off x="4389120" y="3794760"/>
            <a:ext cx="3383280" cy="1828800"/>
          </a:xfrm>
          <a:prstGeom prst="roundRect">
            <a:avLst/>
          </a:prstGeom>
          <a:solidFill>
            <a:srgbClr val="FEF2E5"/>
          </a:solidFill>
          <a:ln>
            <a:solidFill>
              <a:srgbClr val="D6E1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TextBox 36"/>
          <p:cNvSpPr txBox="1"/>
          <p:nvPr/>
        </p:nvSpPr>
        <p:spPr>
          <a:xfrm>
            <a:off x="4553712" y="3922776"/>
            <a:ext cx="3054096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E68A00"/>
                </a:solidFill>
                <a:latin typeface="Aptos"/>
              </a:defRPr>
            </a:pPr>
            <a:r>
              <a:t>Limitations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4553712" y="4325112"/>
            <a:ext cx="3054096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222B35"/>
                </a:solidFill>
                <a:latin typeface="Aptos"/>
              </a:defRPr>
            </a:pPr>
            <a:r>
              <a:t>• Duplication of resources</a:t>
            </a:r>
            <a:br/>
            <a:r>
              <a:t>• Divisions can become isolated</a:t>
            </a:r>
            <a:br/>
            <a:r>
              <a:t>• Higher coordination costs</a:t>
            </a:r>
          </a:p>
        </p:txBody>
      </p:sp>
      <p:sp>
        <p:nvSpPr>
          <p:cNvPr id="39" name="Rounded Rectangle 38"/>
          <p:cNvSpPr/>
          <p:nvPr/>
        </p:nvSpPr>
        <p:spPr>
          <a:xfrm>
            <a:off x="8001000" y="3794760"/>
            <a:ext cx="3383280" cy="1828800"/>
          </a:xfrm>
          <a:prstGeom prst="roundRect">
            <a:avLst/>
          </a:prstGeom>
          <a:solidFill>
            <a:srgbClr val="E9F2FC"/>
          </a:solidFill>
          <a:ln>
            <a:solidFill>
              <a:srgbClr val="D6E1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8165592" y="3922776"/>
            <a:ext cx="3054096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B1F3A"/>
                </a:solidFill>
                <a:latin typeface="Aptos"/>
              </a:defRPr>
            </a:pPr>
            <a:r>
              <a:t>Tesco evidence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8165592" y="4325112"/>
            <a:ext cx="3054096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222B35"/>
                </a:solidFill>
                <a:latin typeface="Aptos"/>
              </a:defRPr>
            </a:pPr>
            <a:r>
              <a:t>Tesco publicly identifies UK/ROI, Central Europe and Booker among its businesses and leadership responsibilities.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621792" y="6153912"/>
            <a:ext cx="1088136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 i="1">
                <a:solidFill>
                  <a:srgbClr val="5B6773"/>
                </a:solidFill>
                <a:latin typeface="Aptos"/>
              </a:defRPr>
            </a:pPr>
            <a:r>
              <a:t>Source: Tesco PLC (2026); OpenStax (2025). Chart is simplified for presentation purposes.</a:t>
            </a:r>
          </a:p>
        </p:txBody>
      </p:sp>
      <p:sp>
        <p:nvSpPr>
          <p:cNvPr id="43" name="Rectangle 42"/>
          <p:cNvSpPr/>
          <p:nvPr/>
        </p:nvSpPr>
        <p:spPr>
          <a:xfrm>
            <a:off x="594360" y="6519672"/>
            <a:ext cx="10972800" cy="9144"/>
          </a:xfrm>
          <a:prstGeom prst="rect">
            <a:avLst/>
          </a:prstGeom>
          <a:solidFill>
            <a:srgbClr val="DD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/>
          <p:cNvSpPr txBox="1"/>
          <p:nvPr/>
        </p:nvSpPr>
        <p:spPr>
          <a:xfrm>
            <a:off x="621792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B6773"/>
                </a:solidFill>
                <a:latin typeface="Aptos"/>
              </a:defRPr>
            </a:pPr>
            <a:r>
              <a:t>Organisational Structure &amp; Design | Tesco PLC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11109960" y="6537960"/>
            <a:ext cx="457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B6773"/>
                </a:solidFill>
                <a:latin typeface="Aptos"/>
              </a:defRPr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E5A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B1F3A"/>
                </a:solidFill>
                <a:latin typeface="Aptos Display"/>
              </a:defRPr>
            </a:pPr>
            <a:r>
              <a:t>3. Matrix Structure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877824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B6773"/>
                </a:solidFill>
                <a:latin typeface="Aptos"/>
              </a:defRPr>
            </a:pPr>
            <a:r>
              <a:t>Combines vertical functional authority with horizontal project or business-team coordination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800600" y="1097280"/>
            <a:ext cx="2560320" cy="530352"/>
          </a:xfrm>
          <a:prstGeom prst="roundRect">
            <a:avLst/>
          </a:prstGeom>
          <a:solidFill>
            <a:srgbClr val="0B1F3A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FFFFFF"/>
                </a:solidFill>
                <a:latin typeface="Aptos"/>
              </a:defRPr>
            </a:pPr>
            <a:r>
              <a:t>GROUP CEO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011680" y="1874519"/>
            <a:ext cx="1645920" cy="502920"/>
          </a:xfrm>
          <a:prstGeom prst="roundRect">
            <a:avLst/>
          </a:prstGeom>
          <a:solidFill>
            <a:srgbClr val="E9F2FC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0B1F3A"/>
                </a:solidFill>
                <a:latin typeface="Aptos"/>
              </a:defRPr>
            </a:pPr>
            <a:r>
              <a:t>Finance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160520" y="1874519"/>
            <a:ext cx="1645920" cy="502920"/>
          </a:xfrm>
          <a:prstGeom prst="roundRect">
            <a:avLst/>
          </a:prstGeom>
          <a:solidFill>
            <a:srgbClr val="E9F2FC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0B1F3A"/>
                </a:solidFill>
                <a:latin typeface="Aptos"/>
              </a:defRPr>
            </a:pPr>
            <a:r>
              <a:t>People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309360" y="1874519"/>
            <a:ext cx="1645920" cy="502920"/>
          </a:xfrm>
          <a:prstGeom prst="roundRect">
            <a:avLst/>
          </a:prstGeom>
          <a:solidFill>
            <a:srgbClr val="E9F2FC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0B1F3A"/>
                </a:solidFill>
                <a:latin typeface="Aptos"/>
              </a:defRPr>
            </a:pPr>
            <a:r>
              <a:t>Technology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458200" y="1874519"/>
            <a:ext cx="1645920" cy="502920"/>
          </a:xfrm>
          <a:prstGeom prst="roundRect">
            <a:avLst/>
          </a:prstGeom>
          <a:solidFill>
            <a:srgbClr val="E9F2FC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0B1F3A"/>
                </a:solidFill>
                <a:latin typeface="Aptos"/>
              </a:defRPr>
            </a:pPr>
            <a:r>
              <a:t>Operations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85800" y="2834640"/>
            <a:ext cx="1325880" cy="475488"/>
          </a:xfrm>
          <a:prstGeom prst="roundRect">
            <a:avLst/>
          </a:prstGeom>
          <a:solidFill>
            <a:srgbClr val="E8F7F7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008C95"/>
                </a:solidFill>
                <a:latin typeface="Aptos"/>
              </a:defRPr>
            </a:pPr>
            <a:r>
              <a:t>Project A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011680" y="2834640"/>
            <a:ext cx="1645920" cy="475488"/>
          </a:xfrm>
          <a:prstGeom prst="rect">
            <a:avLst/>
          </a:prstGeom>
          <a:solidFill>
            <a:srgbClr val="FFFFFF"/>
          </a:solidFill>
          <a:ln>
            <a:solidFill>
              <a:srgbClr val="CFD8E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>
                <a:solidFill>
                  <a:srgbClr val="222B35"/>
                </a:solidFill>
                <a:latin typeface="Aptos"/>
              </a:defRPr>
            </a:pPr>
            <a:r>
              <a:rPr lang="en-GB" sz="900"/>
              <a:t>Finance Analyst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160520" y="2834640"/>
            <a:ext cx="1645920" cy="475488"/>
          </a:xfrm>
          <a:prstGeom prst="rect">
            <a:avLst/>
          </a:prstGeom>
          <a:solidFill>
            <a:srgbClr val="FFFFFF"/>
          </a:solidFill>
          <a:ln>
            <a:solidFill>
              <a:srgbClr val="CFD8E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>
                <a:solidFill>
                  <a:srgbClr val="222B35"/>
                </a:solidFill>
                <a:latin typeface="Aptos"/>
              </a:defRPr>
            </a:pPr>
            <a:r>
              <a:rPr lang="en-GB" sz="900"/>
              <a:t>HR Manager</a:t>
            </a:r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6309360" y="2834640"/>
            <a:ext cx="1645920" cy="475488"/>
          </a:xfrm>
          <a:prstGeom prst="rect">
            <a:avLst/>
          </a:prstGeom>
          <a:solidFill>
            <a:srgbClr val="FFFFFF"/>
          </a:solidFill>
          <a:ln>
            <a:solidFill>
              <a:srgbClr val="CFD8E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>
                <a:solidFill>
                  <a:srgbClr val="222B35"/>
                </a:solidFill>
                <a:latin typeface="Aptos"/>
              </a:defRPr>
            </a:pPr>
            <a:r>
              <a:rPr lang="en-GB"/>
              <a:t>IT </a:t>
            </a:r>
            <a:r>
              <a:t>Specialist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427567" y="2820143"/>
            <a:ext cx="1645920" cy="475488"/>
          </a:xfrm>
          <a:prstGeom prst="rect">
            <a:avLst/>
          </a:prstGeom>
          <a:solidFill>
            <a:srgbClr val="FFFFFF"/>
          </a:solidFill>
          <a:ln>
            <a:solidFill>
              <a:srgbClr val="CFD8E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>
                <a:solidFill>
                  <a:srgbClr val="222B35"/>
                </a:solidFill>
                <a:latin typeface="Aptos"/>
              </a:defRPr>
            </a:pPr>
            <a:r>
              <a:rPr lang="en-GB"/>
              <a:t>Store operations </a:t>
            </a:r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685800" y="3749039"/>
            <a:ext cx="1325880" cy="475488"/>
          </a:xfrm>
          <a:prstGeom prst="roundRect">
            <a:avLst/>
          </a:prstGeom>
          <a:solidFill>
            <a:srgbClr val="E8F7F7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008C95"/>
                </a:solidFill>
                <a:latin typeface="Aptos"/>
              </a:defRPr>
            </a:pPr>
            <a:r>
              <a:t>Project B</a:t>
            </a:r>
          </a:p>
        </p:txBody>
      </p:sp>
      <p:sp>
        <p:nvSpPr>
          <p:cNvPr id="17" name="Rectangle 16"/>
          <p:cNvSpPr/>
          <p:nvPr/>
        </p:nvSpPr>
        <p:spPr>
          <a:xfrm>
            <a:off x="2011680" y="3749039"/>
            <a:ext cx="1645920" cy="475488"/>
          </a:xfrm>
          <a:prstGeom prst="rect">
            <a:avLst/>
          </a:prstGeom>
          <a:solidFill>
            <a:srgbClr val="FFFFFF"/>
          </a:solidFill>
          <a:ln>
            <a:solidFill>
              <a:srgbClr val="CFD8E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>
                <a:solidFill>
                  <a:srgbClr val="222B35"/>
                </a:solidFill>
                <a:latin typeface="Aptos"/>
              </a:defRPr>
            </a:pPr>
            <a:r>
              <a:rPr lang="en-GB" sz="900"/>
              <a:t>Finance Analyst</a:t>
            </a:r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4160520" y="3749039"/>
            <a:ext cx="1645920" cy="475488"/>
          </a:xfrm>
          <a:prstGeom prst="rect">
            <a:avLst/>
          </a:prstGeom>
          <a:solidFill>
            <a:srgbClr val="FFFFFF"/>
          </a:solidFill>
          <a:ln>
            <a:solidFill>
              <a:srgbClr val="CFD8E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>
                <a:solidFill>
                  <a:srgbClr val="222B35"/>
                </a:solidFill>
                <a:latin typeface="Aptos"/>
              </a:defRPr>
            </a:pPr>
            <a:r>
              <a:rPr lang="en-GB"/>
              <a:t>HR </a:t>
            </a:r>
            <a:r>
              <a:t>Specialist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309360" y="3749039"/>
            <a:ext cx="1645920" cy="475488"/>
          </a:xfrm>
          <a:prstGeom prst="rect">
            <a:avLst/>
          </a:prstGeom>
          <a:solidFill>
            <a:srgbClr val="FFFFFF"/>
          </a:solidFill>
          <a:ln>
            <a:solidFill>
              <a:srgbClr val="CFD8E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>
                <a:solidFill>
                  <a:srgbClr val="222B35"/>
                </a:solidFill>
                <a:latin typeface="Aptos"/>
              </a:defRPr>
            </a:pPr>
            <a:r>
              <a:rPr lang="en-GB" sz="900"/>
              <a:t>Digital/IT Team</a:t>
            </a:r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8458200" y="3749039"/>
            <a:ext cx="1645920" cy="475488"/>
          </a:xfrm>
          <a:prstGeom prst="rect">
            <a:avLst/>
          </a:prstGeom>
          <a:solidFill>
            <a:srgbClr val="FFFFFF"/>
          </a:solidFill>
          <a:ln>
            <a:solidFill>
              <a:srgbClr val="CFD8E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>
                <a:solidFill>
                  <a:srgbClr val="222B35"/>
                </a:solidFill>
                <a:latin typeface="Aptos"/>
              </a:defRPr>
            </a:pPr>
            <a:r>
              <a:rPr lang="en-GB" sz="900"/>
              <a:t>E-commerce Manager</a:t>
            </a:r>
            <a:endParaRPr/>
          </a:p>
        </p:txBody>
      </p:sp>
      <p:sp>
        <p:nvSpPr>
          <p:cNvPr id="21" name="Rounded Rectangle 20"/>
          <p:cNvSpPr/>
          <p:nvPr/>
        </p:nvSpPr>
        <p:spPr>
          <a:xfrm>
            <a:off x="685800" y="4663440"/>
            <a:ext cx="1325880" cy="475488"/>
          </a:xfrm>
          <a:prstGeom prst="roundRect">
            <a:avLst/>
          </a:prstGeom>
          <a:solidFill>
            <a:srgbClr val="E8F7F7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008C95"/>
                </a:solidFill>
                <a:latin typeface="Aptos"/>
              </a:defRPr>
            </a:pPr>
            <a:r>
              <a:t>Project C</a:t>
            </a:r>
          </a:p>
        </p:txBody>
      </p:sp>
      <p:sp>
        <p:nvSpPr>
          <p:cNvPr id="22" name="Rectangle 21"/>
          <p:cNvSpPr/>
          <p:nvPr/>
        </p:nvSpPr>
        <p:spPr>
          <a:xfrm>
            <a:off x="2011680" y="4663440"/>
            <a:ext cx="1645920" cy="475488"/>
          </a:xfrm>
          <a:prstGeom prst="rect">
            <a:avLst/>
          </a:prstGeom>
          <a:solidFill>
            <a:srgbClr val="FFFFFF"/>
          </a:solidFill>
          <a:ln>
            <a:solidFill>
              <a:srgbClr val="CFD8E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>
                <a:solidFill>
                  <a:srgbClr val="222B35"/>
                </a:solidFill>
                <a:latin typeface="Aptos"/>
              </a:defRPr>
            </a:pPr>
            <a:r>
              <a:t>Specialist</a:t>
            </a:r>
          </a:p>
        </p:txBody>
      </p:sp>
      <p:cxnSp>
        <p:nvCxnSpPr>
          <p:cNvPr id="26" name="Connector 25"/>
          <p:cNvCxnSpPr/>
          <p:nvPr/>
        </p:nvCxnSpPr>
        <p:spPr>
          <a:xfrm flipH="1">
            <a:off x="2834640" y="1627632"/>
            <a:ext cx="3246120" cy="246887"/>
          </a:xfrm>
          <a:prstGeom prst="line">
            <a:avLst/>
          </a:prstGeom>
          <a:ln w="1143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Connector 26"/>
          <p:cNvCxnSpPr/>
          <p:nvPr/>
        </p:nvCxnSpPr>
        <p:spPr>
          <a:xfrm flipH="1">
            <a:off x="4983480" y="1627632"/>
            <a:ext cx="1097280" cy="246887"/>
          </a:xfrm>
          <a:prstGeom prst="line">
            <a:avLst/>
          </a:prstGeom>
          <a:ln w="1143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Connector 27"/>
          <p:cNvCxnSpPr/>
          <p:nvPr/>
        </p:nvCxnSpPr>
        <p:spPr>
          <a:xfrm>
            <a:off x="6080760" y="1627632"/>
            <a:ext cx="1051560" cy="246887"/>
          </a:xfrm>
          <a:prstGeom prst="line">
            <a:avLst/>
          </a:prstGeom>
          <a:ln w="1143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Connector 28"/>
          <p:cNvCxnSpPr/>
          <p:nvPr/>
        </p:nvCxnSpPr>
        <p:spPr>
          <a:xfrm>
            <a:off x="6080760" y="1627632"/>
            <a:ext cx="3200400" cy="246887"/>
          </a:xfrm>
          <a:prstGeom prst="line">
            <a:avLst/>
          </a:prstGeom>
          <a:ln w="1143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ounded Rectangle 29"/>
          <p:cNvSpPr/>
          <p:nvPr/>
        </p:nvSpPr>
        <p:spPr>
          <a:xfrm>
            <a:off x="502920" y="4581144"/>
            <a:ext cx="3383280" cy="1234440"/>
          </a:xfrm>
          <a:prstGeom prst="roundRect">
            <a:avLst/>
          </a:prstGeom>
          <a:solidFill>
            <a:srgbClr val="E8F7F7"/>
          </a:solidFill>
          <a:ln>
            <a:solidFill>
              <a:srgbClr val="D6E1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941832" y="4700016"/>
            <a:ext cx="3054096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B1F3A"/>
                </a:solidFill>
                <a:latin typeface="Aptos"/>
              </a:defRPr>
            </a:pPr>
            <a:r>
              <a:t>Advantages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941832" y="5102352"/>
            <a:ext cx="3054096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222B35"/>
                </a:solidFill>
                <a:latin typeface="Aptos"/>
              </a:defRPr>
            </a:pPr>
            <a:r>
              <a:t>• Flexibility • Collaboration • Knowledge sharing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4160520" y="4579582"/>
            <a:ext cx="3383280" cy="1234440"/>
          </a:xfrm>
          <a:prstGeom prst="roundRect">
            <a:avLst/>
          </a:prstGeom>
          <a:solidFill>
            <a:srgbClr val="FEF2E5"/>
          </a:solidFill>
          <a:ln>
            <a:solidFill>
              <a:srgbClr val="D6E1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4443984" y="4668791"/>
            <a:ext cx="3054096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E68A00"/>
                </a:solidFill>
                <a:latin typeface="Aptos"/>
              </a:defRPr>
            </a:pPr>
            <a:r>
              <a:t>Limitations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4553712" y="5102352"/>
            <a:ext cx="3054096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222B35"/>
                </a:solidFill>
                <a:latin typeface="Aptos"/>
              </a:defRPr>
            </a:pPr>
            <a:r>
              <a:t>• Dual reporting • Potential conflict • More complex decisions</a:t>
            </a:r>
          </a:p>
        </p:txBody>
      </p:sp>
      <p:sp>
        <p:nvSpPr>
          <p:cNvPr id="36" name="Rounded Rectangle 35"/>
          <p:cNvSpPr/>
          <p:nvPr/>
        </p:nvSpPr>
        <p:spPr>
          <a:xfrm>
            <a:off x="7827264" y="4579582"/>
            <a:ext cx="3383280" cy="1234440"/>
          </a:xfrm>
          <a:prstGeom prst="roundRect">
            <a:avLst/>
          </a:prstGeom>
          <a:solidFill>
            <a:srgbClr val="E9F2FC"/>
          </a:solidFill>
          <a:ln>
            <a:solidFill>
              <a:srgbClr val="D6E1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TextBox 36"/>
          <p:cNvSpPr txBox="1"/>
          <p:nvPr/>
        </p:nvSpPr>
        <p:spPr>
          <a:xfrm>
            <a:off x="8165592" y="4700016"/>
            <a:ext cx="3054096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B1F3A"/>
                </a:solidFill>
                <a:latin typeface="Aptos"/>
              </a:defRPr>
            </a:pPr>
            <a:r>
              <a:t>Tesco application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8055864" y="5056632"/>
            <a:ext cx="3054096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222B35"/>
                </a:solidFill>
                <a:latin typeface="Aptos"/>
              </a:defRPr>
            </a:pPr>
            <a:r>
              <a:t>Useful for major technology, digital, supply-chain or transformation projects.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621792" y="6316942"/>
            <a:ext cx="1088136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 i="1">
                <a:solidFill>
                  <a:srgbClr val="5B6773"/>
                </a:solidFill>
                <a:latin typeface="Aptos"/>
              </a:defRPr>
            </a:pPr>
            <a:r>
              <a:t>Source: OpenStax (2025/2026). Chart is an illustrative Tesco application.</a:t>
            </a:r>
          </a:p>
        </p:txBody>
      </p:sp>
      <p:sp>
        <p:nvSpPr>
          <p:cNvPr id="40" name="Rectangle 39"/>
          <p:cNvSpPr/>
          <p:nvPr/>
        </p:nvSpPr>
        <p:spPr>
          <a:xfrm>
            <a:off x="594360" y="6519672"/>
            <a:ext cx="10972800" cy="9144"/>
          </a:xfrm>
          <a:prstGeom prst="rect">
            <a:avLst/>
          </a:prstGeom>
          <a:solidFill>
            <a:srgbClr val="DD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/>
          <p:cNvSpPr txBox="1"/>
          <p:nvPr/>
        </p:nvSpPr>
        <p:spPr>
          <a:xfrm>
            <a:off x="621792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B6773"/>
                </a:solidFill>
                <a:latin typeface="Aptos"/>
              </a:defRPr>
            </a:pPr>
            <a:r>
              <a:t>Organisational Structure &amp; Design | Tesco PLC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11109960" y="6537960"/>
            <a:ext cx="457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B6773"/>
                </a:solidFill>
                <a:latin typeface="Aptos"/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E5A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B1F3A"/>
                </a:solidFill>
                <a:latin typeface="Aptos Display"/>
              </a:defRPr>
            </a:pPr>
            <a:r>
              <a:t>Comparing the Three Structures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877824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B6773"/>
                </a:solidFill>
                <a:latin typeface="Aptos"/>
              </a:defRPr>
            </a:pPr>
            <a:r>
              <a:t>Each design solves a different coordination problem</a:t>
            </a:r>
          </a:p>
        </p:txBody>
      </p:sp>
      <p:sp>
        <p:nvSpPr>
          <p:cNvPr id="6" name="Rectangle 5"/>
          <p:cNvSpPr/>
          <p:nvPr/>
        </p:nvSpPr>
        <p:spPr>
          <a:xfrm>
            <a:off x="731520" y="1417320"/>
            <a:ext cx="1828800" cy="658368"/>
          </a:xfrm>
          <a:prstGeom prst="rect">
            <a:avLst/>
          </a:prstGeom>
          <a:solidFill>
            <a:srgbClr val="0B1F3A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FFFFFF"/>
                </a:solidFill>
                <a:latin typeface="Aptos"/>
              </a:defRPr>
            </a:pPr>
            <a:r>
              <a:t>Structure</a:t>
            </a:r>
          </a:p>
        </p:txBody>
      </p:sp>
      <p:sp>
        <p:nvSpPr>
          <p:cNvPr id="7" name="Rectangle 6"/>
          <p:cNvSpPr/>
          <p:nvPr/>
        </p:nvSpPr>
        <p:spPr>
          <a:xfrm>
            <a:off x="2560320" y="1417320"/>
            <a:ext cx="2560320" cy="658368"/>
          </a:xfrm>
          <a:prstGeom prst="rect">
            <a:avLst/>
          </a:prstGeom>
          <a:solidFill>
            <a:srgbClr val="0B1F3A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FFFFFF"/>
                </a:solidFill>
                <a:latin typeface="Aptos"/>
              </a:defRPr>
            </a:pPr>
            <a:r>
              <a:t>Main basis</a:t>
            </a:r>
          </a:p>
        </p:txBody>
      </p:sp>
      <p:sp>
        <p:nvSpPr>
          <p:cNvPr id="8" name="Rectangle 7"/>
          <p:cNvSpPr/>
          <p:nvPr/>
        </p:nvSpPr>
        <p:spPr>
          <a:xfrm>
            <a:off x="5120640" y="1417320"/>
            <a:ext cx="3017520" cy="658368"/>
          </a:xfrm>
          <a:prstGeom prst="rect">
            <a:avLst/>
          </a:prstGeom>
          <a:solidFill>
            <a:srgbClr val="0B1F3A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FFFFFF"/>
                </a:solidFill>
                <a:latin typeface="Aptos"/>
              </a:defRPr>
            </a:pPr>
            <a:r>
              <a:t>Key strength</a:t>
            </a:r>
          </a:p>
        </p:txBody>
      </p:sp>
      <p:sp>
        <p:nvSpPr>
          <p:cNvPr id="9" name="Rectangle 8"/>
          <p:cNvSpPr/>
          <p:nvPr/>
        </p:nvSpPr>
        <p:spPr>
          <a:xfrm>
            <a:off x="8138160" y="1417320"/>
            <a:ext cx="3108960" cy="658368"/>
          </a:xfrm>
          <a:prstGeom prst="rect">
            <a:avLst/>
          </a:prstGeom>
          <a:solidFill>
            <a:srgbClr val="0B1F3A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FFFFFF"/>
                </a:solidFill>
                <a:latin typeface="Aptos"/>
              </a:defRPr>
            </a:pPr>
            <a:r>
              <a:t>Key risk</a:t>
            </a:r>
          </a:p>
        </p:txBody>
      </p:sp>
      <p:sp>
        <p:nvSpPr>
          <p:cNvPr id="10" name="Rectangle 9"/>
          <p:cNvSpPr/>
          <p:nvPr/>
        </p:nvSpPr>
        <p:spPr>
          <a:xfrm>
            <a:off x="731520" y="2075688"/>
            <a:ext cx="1828800" cy="914400"/>
          </a:xfrm>
          <a:prstGeom prst="rect">
            <a:avLst/>
          </a:prstGeom>
          <a:solidFill>
            <a:srgbClr val="F5F7FA"/>
          </a:solidFill>
          <a:ln>
            <a:solidFill>
              <a:srgbClr val="D7DE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0B1F3A"/>
                </a:solidFill>
                <a:latin typeface="Aptos"/>
              </a:defRPr>
            </a:pPr>
            <a:r>
              <a:t>Functional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560320" y="2075688"/>
            <a:ext cx="2560320" cy="914400"/>
          </a:xfrm>
          <a:prstGeom prst="rect">
            <a:avLst/>
          </a:prstGeom>
          <a:solidFill>
            <a:srgbClr val="F5F7FA"/>
          </a:solidFill>
          <a:ln>
            <a:solidFill>
              <a:srgbClr val="D7DE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>
                <a:solidFill>
                  <a:srgbClr val="222B35"/>
                </a:solidFill>
                <a:latin typeface="Aptos"/>
              </a:defRPr>
            </a:pPr>
            <a:r>
              <a:t>Specialist functions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120640" y="2075688"/>
            <a:ext cx="3017520" cy="914400"/>
          </a:xfrm>
          <a:prstGeom prst="rect">
            <a:avLst/>
          </a:prstGeom>
          <a:solidFill>
            <a:srgbClr val="F5F7FA"/>
          </a:solidFill>
          <a:ln>
            <a:solidFill>
              <a:srgbClr val="D7DE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>
                <a:solidFill>
                  <a:srgbClr val="222B35"/>
                </a:solidFill>
                <a:latin typeface="Aptos"/>
              </a:defRPr>
            </a:pPr>
            <a:r>
              <a:t>Efficiency &amp; expertise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8138160" y="2075688"/>
            <a:ext cx="3108960" cy="914400"/>
          </a:xfrm>
          <a:prstGeom prst="rect">
            <a:avLst/>
          </a:prstGeom>
          <a:solidFill>
            <a:srgbClr val="F5F7FA"/>
          </a:solidFill>
          <a:ln>
            <a:solidFill>
              <a:srgbClr val="D7DE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>
                <a:solidFill>
                  <a:srgbClr val="222B35"/>
                </a:solidFill>
                <a:latin typeface="Aptos"/>
              </a:defRPr>
            </a:pPr>
            <a:r>
              <a:t>Silos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31520" y="2990088"/>
            <a:ext cx="1828800" cy="914400"/>
          </a:xfrm>
          <a:prstGeom prst="rect">
            <a:avLst/>
          </a:prstGeom>
          <a:solidFill>
            <a:srgbClr val="FFFFFF"/>
          </a:solidFill>
          <a:ln>
            <a:solidFill>
              <a:srgbClr val="D7DE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0B1F3A"/>
                </a:solidFill>
                <a:latin typeface="Aptos"/>
              </a:defRPr>
            </a:pPr>
            <a:r>
              <a:t>Divisional</a:t>
            </a:r>
          </a:p>
        </p:txBody>
      </p:sp>
      <p:sp>
        <p:nvSpPr>
          <p:cNvPr id="15" name="Rectangle 14"/>
          <p:cNvSpPr/>
          <p:nvPr/>
        </p:nvSpPr>
        <p:spPr>
          <a:xfrm>
            <a:off x="2560320" y="2990088"/>
            <a:ext cx="2560320" cy="914400"/>
          </a:xfrm>
          <a:prstGeom prst="rect">
            <a:avLst/>
          </a:prstGeom>
          <a:solidFill>
            <a:srgbClr val="FFFFFF"/>
          </a:solidFill>
          <a:ln>
            <a:solidFill>
              <a:srgbClr val="D7DE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>
                <a:solidFill>
                  <a:srgbClr val="222B35"/>
                </a:solidFill>
                <a:latin typeface="Aptos"/>
              </a:defRPr>
            </a:pPr>
            <a:r>
              <a:t>Market / geography / business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120640" y="2990088"/>
            <a:ext cx="3017520" cy="914400"/>
          </a:xfrm>
          <a:prstGeom prst="rect">
            <a:avLst/>
          </a:prstGeom>
          <a:solidFill>
            <a:srgbClr val="FFFFFF"/>
          </a:solidFill>
          <a:ln>
            <a:solidFill>
              <a:srgbClr val="D7DE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>
                <a:solidFill>
                  <a:srgbClr val="222B35"/>
                </a:solidFill>
                <a:latin typeface="Aptos"/>
              </a:defRPr>
            </a:pPr>
            <a:r>
              <a:t>Customer &amp; market focus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8138160" y="2990088"/>
            <a:ext cx="3108960" cy="914400"/>
          </a:xfrm>
          <a:prstGeom prst="rect">
            <a:avLst/>
          </a:prstGeom>
          <a:solidFill>
            <a:srgbClr val="FFFFFF"/>
          </a:solidFill>
          <a:ln>
            <a:solidFill>
              <a:srgbClr val="D7DE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>
                <a:solidFill>
                  <a:srgbClr val="222B35"/>
                </a:solidFill>
                <a:latin typeface="Aptos"/>
              </a:defRPr>
            </a:pPr>
            <a:r>
              <a:t>Duplication</a:t>
            </a:r>
          </a:p>
        </p:txBody>
      </p:sp>
      <p:sp>
        <p:nvSpPr>
          <p:cNvPr id="18" name="Rectangle 17"/>
          <p:cNvSpPr/>
          <p:nvPr/>
        </p:nvSpPr>
        <p:spPr>
          <a:xfrm>
            <a:off x="731520" y="3904487"/>
            <a:ext cx="1828800" cy="914400"/>
          </a:xfrm>
          <a:prstGeom prst="rect">
            <a:avLst/>
          </a:prstGeom>
          <a:solidFill>
            <a:srgbClr val="F5F7FA"/>
          </a:solidFill>
          <a:ln>
            <a:solidFill>
              <a:srgbClr val="D7DE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0B1F3A"/>
                </a:solidFill>
                <a:latin typeface="Aptos"/>
              </a:defRPr>
            </a:pPr>
            <a:r>
              <a:t>Matrix</a:t>
            </a:r>
          </a:p>
        </p:txBody>
      </p:sp>
      <p:sp>
        <p:nvSpPr>
          <p:cNvPr id="19" name="Rectangle 18"/>
          <p:cNvSpPr/>
          <p:nvPr/>
        </p:nvSpPr>
        <p:spPr>
          <a:xfrm>
            <a:off x="2560320" y="3904487"/>
            <a:ext cx="2560320" cy="914400"/>
          </a:xfrm>
          <a:prstGeom prst="rect">
            <a:avLst/>
          </a:prstGeom>
          <a:solidFill>
            <a:srgbClr val="F5F7FA"/>
          </a:solidFill>
          <a:ln>
            <a:solidFill>
              <a:srgbClr val="D7DE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>
                <a:solidFill>
                  <a:srgbClr val="222B35"/>
                </a:solidFill>
                <a:latin typeface="Aptos"/>
              </a:defRPr>
            </a:pPr>
            <a:r>
              <a:t>Function + project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120640" y="3904487"/>
            <a:ext cx="3017520" cy="914400"/>
          </a:xfrm>
          <a:prstGeom prst="rect">
            <a:avLst/>
          </a:prstGeom>
          <a:solidFill>
            <a:srgbClr val="F5F7FA"/>
          </a:solidFill>
          <a:ln>
            <a:solidFill>
              <a:srgbClr val="D7DE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>
                <a:solidFill>
                  <a:srgbClr val="222B35"/>
                </a:solidFill>
                <a:latin typeface="Aptos"/>
              </a:defRPr>
            </a:pPr>
            <a:r>
              <a:t>Flexibility &amp; integration</a:t>
            </a:r>
          </a:p>
        </p:txBody>
      </p:sp>
      <p:sp>
        <p:nvSpPr>
          <p:cNvPr id="21" name="Rectangle 20"/>
          <p:cNvSpPr/>
          <p:nvPr/>
        </p:nvSpPr>
        <p:spPr>
          <a:xfrm>
            <a:off x="8138160" y="3904487"/>
            <a:ext cx="3108960" cy="914400"/>
          </a:xfrm>
          <a:prstGeom prst="rect">
            <a:avLst/>
          </a:prstGeom>
          <a:solidFill>
            <a:srgbClr val="F5F7FA"/>
          </a:solidFill>
          <a:ln>
            <a:solidFill>
              <a:srgbClr val="D7DE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>
                <a:solidFill>
                  <a:srgbClr val="222B35"/>
                </a:solidFill>
                <a:latin typeface="Aptos"/>
              </a:defRPr>
            </a:pPr>
            <a:r>
              <a:t>Dual reporting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777240" y="4572000"/>
            <a:ext cx="10607040" cy="1005840"/>
          </a:xfrm>
          <a:prstGeom prst="roundRect">
            <a:avLst/>
          </a:prstGeom>
          <a:solidFill>
            <a:srgbClr val="E9F2FC"/>
          </a:solidFill>
          <a:ln>
            <a:solidFill>
              <a:srgbClr val="D6E1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941832" y="4700016"/>
            <a:ext cx="10277856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B1F3A"/>
                </a:solidFill>
                <a:latin typeface="Aptos"/>
              </a:defRPr>
            </a:pPr>
            <a:r>
              <a:t>Key insight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41832" y="5102352"/>
            <a:ext cx="10277856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222B35"/>
                </a:solidFill>
                <a:latin typeface="Aptos"/>
              </a:defRPr>
            </a:pPr>
            <a:r>
              <a:t>Large organisations often combine structural elements rather than relying on one pure design.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21792" y="6153912"/>
            <a:ext cx="1088136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 i="1">
                <a:solidFill>
                  <a:srgbClr val="5B6773"/>
                </a:solidFill>
                <a:latin typeface="Aptos"/>
              </a:defRPr>
            </a:pPr>
            <a:r>
              <a:t>Source: OpenStax (2025/2026).</a:t>
            </a:r>
          </a:p>
        </p:txBody>
      </p:sp>
      <p:sp>
        <p:nvSpPr>
          <p:cNvPr id="26" name="Rectangle 25"/>
          <p:cNvSpPr/>
          <p:nvPr/>
        </p:nvSpPr>
        <p:spPr>
          <a:xfrm>
            <a:off x="594360" y="6519672"/>
            <a:ext cx="10972800" cy="9144"/>
          </a:xfrm>
          <a:prstGeom prst="rect">
            <a:avLst/>
          </a:prstGeom>
          <a:solidFill>
            <a:srgbClr val="DD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621792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B6773"/>
                </a:solidFill>
                <a:latin typeface="Aptos"/>
              </a:defRPr>
            </a:pPr>
            <a:r>
              <a:t>Organisational Structure &amp; Design | Tesco PLC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1109960" y="6537960"/>
            <a:ext cx="457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B6773"/>
                </a:solidFill>
                <a:latin typeface="Aptos"/>
              </a:defRPr>
            </a:pPr>
            <a: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32004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E5A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B1F3A"/>
                </a:solidFill>
                <a:latin typeface="Aptos Display"/>
              </a:defRPr>
            </a:pPr>
            <a:r>
              <a:t>Tesco PLC: A Hybrid Reality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877824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B6773"/>
                </a:solidFill>
                <a:latin typeface="Aptos"/>
              </a:defRPr>
            </a:pPr>
            <a:r>
              <a:t>Tesco's public leadership structure combines functional and business/geographical responsibilities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165245" y="1170432"/>
            <a:ext cx="2148840" cy="429768"/>
          </a:xfrm>
          <a:prstGeom prst="roundRect">
            <a:avLst/>
          </a:prstGeom>
          <a:solidFill>
            <a:srgbClr val="0B1F3A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  <a:latin typeface="Aptos"/>
              </a:defRPr>
            </a:pPr>
            <a:r>
              <a:t>GROUP CEO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68680" y="2011680"/>
            <a:ext cx="2377440" cy="566928"/>
          </a:xfrm>
          <a:prstGeom prst="roundRect">
            <a:avLst/>
          </a:prstGeom>
          <a:solidFill>
            <a:srgbClr val="E9F2FC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0B1F3A"/>
                </a:solidFill>
                <a:latin typeface="Aptos"/>
              </a:defRPr>
            </a:pPr>
            <a:r>
              <a:t>FUNCTIONAL LEADERS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85800" y="2880360"/>
            <a:ext cx="1234440" cy="50292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222B35"/>
                </a:solidFill>
                <a:latin typeface="Aptos"/>
              </a:defRPr>
            </a:pPr>
            <a:r>
              <a:t>CFO</a:t>
            </a:r>
          </a:p>
        </p:txBody>
      </p:sp>
      <p:cxnSp>
        <p:nvCxnSpPr>
          <p:cNvPr id="9" name="Connector 8"/>
          <p:cNvCxnSpPr/>
          <p:nvPr/>
        </p:nvCxnSpPr>
        <p:spPr>
          <a:xfrm flipH="1">
            <a:off x="1303020" y="2578608"/>
            <a:ext cx="754380" cy="301752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Rounded Rectangle 9"/>
          <p:cNvSpPr/>
          <p:nvPr/>
        </p:nvSpPr>
        <p:spPr>
          <a:xfrm>
            <a:off x="2103120" y="2880360"/>
            <a:ext cx="1234440" cy="50292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222B35"/>
                </a:solidFill>
                <a:latin typeface="Aptos"/>
              </a:defRPr>
            </a:pPr>
            <a:r>
              <a:t>CTO</a:t>
            </a:r>
          </a:p>
        </p:txBody>
      </p:sp>
      <p:cxnSp>
        <p:nvCxnSpPr>
          <p:cNvPr id="11" name="Connector 10"/>
          <p:cNvCxnSpPr/>
          <p:nvPr/>
        </p:nvCxnSpPr>
        <p:spPr>
          <a:xfrm>
            <a:off x="2057400" y="2578608"/>
            <a:ext cx="662939" cy="301752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ounded Rectangle 11"/>
          <p:cNvSpPr/>
          <p:nvPr/>
        </p:nvSpPr>
        <p:spPr>
          <a:xfrm>
            <a:off x="685800" y="3538728"/>
            <a:ext cx="1234440" cy="50292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222B35"/>
                </a:solidFill>
                <a:latin typeface="Aptos"/>
              </a:defRPr>
            </a:pPr>
            <a:r>
              <a:t>Chief People Officer</a:t>
            </a:r>
          </a:p>
        </p:txBody>
      </p:sp>
      <p:cxnSp>
        <p:nvCxnSpPr>
          <p:cNvPr id="13" name="Connector 12"/>
          <p:cNvCxnSpPr/>
          <p:nvPr/>
        </p:nvCxnSpPr>
        <p:spPr>
          <a:xfrm flipH="1">
            <a:off x="1303020" y="2578608"/>
            <a:ext cx="754380" cy="960120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2103120" y="3538728"/>
            <a:ext cx="1234440" cy="50292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000" b="1">
                <a:solidFill>
                  <a:srgbClr val="222B35"/>
                </a:solidFill>
                <a:latin typeface="Aptos"/>
              </a:defRPr>
            </a:pPr>
            <a:r>
              <a:t>General Counsel</a:t>
            </a:r>
          </a:p>
        </p:txBody>
      </p:sp>
      <p:cxnSp>
        <p:nvCxnSpPr>
          <p:cNvPr id="15" name="Connector 14"/>
          <p:cNvCxnSpPr/>
          <p:nvPr/>
        </p:nvCxnSpPr>
        <p:spPr>
          <a:xfrm>
            <a:off x="2057400" y="2578608"/>
            <a:ext cx="662939" cy="960120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ounded Rectangle 15"/>
          <p:cNvSpPr/>
          <p:nvPr/>
        </p:nvSpPr>
        <p:spPr>
          <a:xfrm>
            <a:off x="8229600" y="2011680"/>
            <a:ext cx="2651760" cy="566928"/>
          </a:xfrm>
          <a:prstGeom prst="roundRect">
            <a:avLst/>
          </a:prstGeom>
          <a:solidFill>
            <a:srgbClr val="E8F7F7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008C95"/>
                </a:solidFill>
                <a:latin typeface="Aptos"/>
              </a:defRPr>
            </a:pPr>
            <a:r>
              <a:t>BUSINESS / GEOGRAPHY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818120" y="2880360"/>
            <a:ext cx="1417320" cy="50292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 b="1">
                <a:solidFill>
                  <a:srgbClr val="222B35"/>
                </a:solidFill>
                <a:latin typeface="Aptos"/>
              </a:defRPr>
            </a:pPr>
            <a:r>
              <a:t>UK CEO</a:t>
            </a:r>
          </a:p>
        </p:txBody>
      </p:sp>
      <p:cxnSp>
        <p:nvCxnSpPr>
          <p:cNvPr id="18" name="Connector 17"/>
          <p:cNvCxnSpPr/>
          <p:nvPr/>
        </p:nvCxnSpPr>
        <p:spPr>
          <a:xfrm flipH="1">
            <a:off x="8526780" y="2578608"/>
            <a:ext cx="1028700" cy="301752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ounded Rectangle 18"/>
          <p:cNvSpPr/>
          <p:nvPr/>
        </p:nvSpPr>
        <p:spPr>
          <a:xfrm>
            <a:off x="9418320" y="2880360"/>
            <a:ext cx="1417320" cy="50292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 b="1">
                <a:solidFill>
                  <a:srgbClr val="222B35"/>
                </a:solidFill>
                <a:latin typeface="Aptos"/>
              </a:defRPr>
            </a:pPr>
            <a:r>
              <a:t>Central Europe CEO</a:t>
            </a:r>
          </a:p>
        </p:txBody>
      </p:sp>
      <p:cxnSp>
        <p:nvCxnSpPr>
          <p:cNvPr id="20" name="Connector 19"/>
          <p:cNvCxnSpPr/>
          <p:nvPr/>
        </p:nvCxnSpPr>
        <p:spPr>
          <a:xfrm>
            <a:off x="9555480" y="2578608"/>
            <a:ext cx="571500" cy="301752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Rounded Rectangle 20"/>
          <p:cNvSpPr/>
          <p:nvPr/>
        </p:nvSpPr>
        <p:spPr>
          <a:xfrm>
            <a:off x="7818120" y="3538728"/>
            <a:ext cx="1417320" cy="50292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 b="1">
                <a:solidFill>
                  <a:srgbClr val="222B35"/>
                </a:solidFill>
                <a:latin typeface="Aptos"/>
              </a:defRPr>
            </a:pPr>
            <a:r>
              <a:t>Booker CEO</a:t>
            </a:r>
          </a:p>
        </p:txBody>
      </p:sp>
      <p:cxnSp>
        <p:nvCxnSpPr>
          <p:cNvPr id="22" name="Connector 21"/>
          <p:cNvCxnSpPr/>
          <p:nvPr/>
        </p:nvCxnSpPr>
        <p:spPr>
          <a:xfrm flipH="1">
            <a:off x="8526780" y="2578608"/>
            <a:ext cx="1028700" cy="960120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22"/>
          <p:cNvSpPr/>
          <p:nvPr/>
        </p:nvSpPr>
        <p:spPr>
          <a:xfrm>
            <a:off x="9418320" y="3538728"/>
            <a:ext cx="1417320" cy="502920"/>
          </a:xfrm>
          <a:prstGeom prst="roundRect">
            <a:avLst/>
          </a:prstGeom>
          <a:solidFill>
            <a:srgbClr val="FFFFFF"/>
          </a:solidFill>
          <a:ln>
            <a:solidFill>
              <a:srgbClr val="1E5AA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00" b="1">
                <a:solidFill>
                  <a:srgbClr val="222B35"/>
                </a:solidFill>
                <a:latin typeface="Aptos"/>
              </a:defRPr>
            </a:pPr>
            <a:r>
              <a:t>Ireland &amp; NI CEO</a:t>
            </a:r>
          </a:p>
        </p:txBody>
      </p:sp>
      <p:cxnSp>
        <p:nvCxnSpPr>
          <p:cNvPr id="24" name="Connector 23"/>
          <p:cNvCxnSpPr/>
          <p:nvPr/>
        </p:nvCxnSpPr>
        <p:spPr>
          <a:xfrm>
            <a:off x="9555480" y="2578608"/>
            <a:ext cx="571500" cy="960120"/>
          </a:xfrm>
          <a:prstGeom prst="line">
            <a:avLst/>
          </a:prstGeom>
          <a:ln w="10160">
            <a:solidFill>
              <a:srgbClr val="5B677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Connector 24"/>
          <p:cNvCxnSpPr/>
          <p:nvPr/>
        </p:nvCxnSpPr>
        <p:spPr>
          <a:xfrm flipH="1">
            <a:off x="2057400" y="1618488"/>
            <a:ext cx="4023360" cy="393192"/>
          </a:xfrm>
          <a:prstGeom prst="line">
            <a:avLst/>
          </a:prstGeom>
          <a:ln w="17780">
            <a:solidFill>
              <a:srgbClr val="1E5AA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Connector 25"/>
          <p:cNvCxnSpPr/>
          <p:nvPr/>
        </p:nvCxnSpPr>
        <p:spPr>
          <a:xfrm>
            <a:off x="6446520" y="1618488"/>
            <a:ext cx="3108960" cy="393192"/>
          </a:xfrm>
          <a:prstGeom prst="line">
            <a:avLst/>
          </a:prstGeom>
          <a:ln w="17780">
            <a:solidFill>
              <a:srgbClr val="008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ounded Rectangle 26"/>
          <p:cNvSpPr/>
          <p:nvPr/>
        </p:nvSpPr>
        <p:spPr>
          <a:xfrm>
            <a:off x="3474720" y="2788920"/>
            <a:ext cx="4251961" cy="3035808"/>
          </a:xfrm>
          <a:prstGeom prst="roundRect">
            <a:avLst/>
          </a:prstGeom>
          <a:solidFill>
            <a:srgbClr val="E9F2FC"/>
          </a:solidFill>
          <a:ln>
            <a:solidFill>
              <a:srgbClr val="D6E1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3639312" y="2916936"/>
            <a:ext cx="4334255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B1F3A"/>
                </a:solidFill>
                <a:latin typeface="Aptos"/>
              </a:defRPr>
            </a:pPr>
            <a:r>
              <a:t>What this suggests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639312" y="3319272"/>
            <a:ext cx="4334255" cy="1600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222B35"/>
                </a:solidFill>
                <a:latin typeface="Aptos"/>
              </a:defRPr>
            </a:pPr>
            <a:r>
              <a:t>• Specialist functions provide expertise and control</a:t>
            </a:r>
            <a:br/>
            <a:r>
              <a:t>• Business/geographical leaders provide market accountability</a:t>
            </a:r>
            <a:br/>
            <a:r>
              <a:t>• Cross-functional work supports technology, digital, supply chain and transformation</a:t>
            </a:r>
            <a:br/>
            <a:r>
              <a:t>• Therefore, Tesco is better understood as using a hybrid approach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21792" y="6153912"/>
            <a:ext cx="1088136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 i="1">
                <a:solidFill>
                  <a:srgbClr val="5B6773"/>
                </a:solidFill>
                <a:latin typeface="Aptos"/>
              </a:defRPr>
            </a:pPr>
            <a:r>
              <a:t>Source: Tesco PLC (2026), Executive Committee. The diagram is a simplified interpretation, not Tesco's official organisation chart.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94360" y="6519672"/>
            <a:ext cx="10972800" cy="9144"/>
          </a:xfrm>
          <a:prstGeom prst="rect">
            <a:avLst/>
          </a:prstGeom>
          <a:solidFill>
            <a:srgbClr val="DD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621792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B6773"/>
                </a:solidFill>
                <a:latin typeface="Aptos"/>
              </a:defRPr>
            </a:pPr>
            <a:r>
              <a:t>Organisational Structure &amp; Design | Tesco PLC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1109960" y="6537960"/>
            <a:ext cx="457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B6773"/>
                </a:solidFill>
                <a:latin typeface="Aptos"/>
              </a:defRPr>
            </a:pPr>
            <a: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E5A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B1F3A"/>
                </a:solidFill>
                <a:latin typeface="Aptos Display"/>
              </a:defRPr>
            </a:pPr>
            <a:r>
              <a:t>Conclusion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877824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B6773"/>
                </a:solidFill>
                <a:latin typeface="Aptos"/>
              </a:defRPr>
            </a:pPr>
            <a:r>
              <a:t>Choosing structure should reflect organisational complexity and strategic needs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68680" y="1417320"/>
            <a:ext cx="10332720" cy="3566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900">
                <a:solidFill>
                  <a:srgbClr val="222B35"/>
                </a:solidFill>
                <a:latin typeface="Aptos"/>
              </a:defRPr>
            </a:pPr>
            <a:r>
              <a:t>Functional structures provide specialisation, efficiency and clear departmental accountability.</a:t>
            </a:r>
          </a:p>
          <a:p>
            <a:pPr>
              <a:spcAft>
                <a:spcPts val="900"/>
              </a:spcAft>
              <a:defRPr sz="1900">
                <a:solidFill>
                  <a:srgbClr val="222B35"/>
                </a:solidFill>
                <a:latin typeface="Aptos"/>
              </a:defRPr>
            </a:pPr>
            <a:r>
              <a:t>Divisional structures strengthen market, geographical and business-unit focus.</a:t>
            </a:r>
          </a:p>
          <a:p>
            <a:pPr>
              <a:spcAft>
                <a:spcPts val="900"/>
              </a:spcAft>
              <a:defRPr sz="1900">
                <a:solidFill>
                  <a:srgbClr val="222B35"/>
                </a:solidFill>
                <a:latin typeface="Aptos"/>
              </a:defRPr>
            </a:pPr>
            <a:r>
              <a:t>Matrix structures increase cross-functional collaboration and flexibility but create dual-reporting challenges.</a:t>
            </a:r>
          </a:p>
          <a:p>
            <a:pPr>
              <a:spcAft>
                <a:spcPts val="900"/>
              </a:spcAft>
              <a:defRPr sz="1900">
                <a:solidFill>
                  <a:srgbClr val="222B35"/>
                </a:solidFill>
                <a:latin typeface="Aptos"/>
              </a:defRPr>
            </a:pPr>
            <a:r>
              <a:t>Tesco's scale and range of businesses make a hybrid approach more appropriate than one pure structure.</a:t>
            </a:r>
          </a:p>
          <a:p>
            <a:pPr>
              <a:spcAft>
                <a:spcPts val="900"/>
              </a:spcAft>
              <a:defRPr sz="1900">
                <a:solidFill>
                  <a:srgbClr val="222B35"/>
                </a:solidFill>
                <a:latin typeface="Aptos"/>
              </a:defRPr>
            </a:pPr>
            <a:r>
              <a:t>Effective organisational design should align authority, coordination and accountability with strategy.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960120" y="4983480"/>
            <a:ext cx="10195560" cy="868680"/>
          </a:xfrm>
          <a:prstGeom prst="roundRect">
            <a:avLst/>
          </a:prstGeom>
          <a:solidFill>
            <a:srgbClr val="0B1F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FFFFFF"/>
                </a:solidFill>
                <a:latin typeface="Aptos"/>
              </a:defRPr>
            </a:pPr>
            <a:r>
              <a:t>“For a complex retailer such as Tesco, organisational design should balance clear accountability with flexibility.”</a:t>
            </a:r>
          </a:p>
        </p:txBody>
      </p:sp>
      <p:sp>
        <p:nvSpPr>
          <p:cNvPr id="8" name="Rectangle 7"/>
          <p:cNvSpPr/>
          <p:nvPr/>
        </p:nvSpPr>
        <p:spPr>
          <a:xfrm>
            <a:off x="594360" y="6519672"/>
            <a:ext cx="10972800" cy="9144"/>
          </a:xfrm>
          <a:prstGeom prst="rect">
            <a:avLst/>
          </a:prstGeom>
          <a:solidFill>
            <a:srgbClr val="DD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21792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B6773"/>
                </a:solidFill>
                <a:latin typeface="Aptos"/>
              </a:defRPr>
            </a:pPr>
            <a:r>
              <a:t>Organisational Structure &amp; Design | Tesco PLC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109960" y="6537960"/>
            <a:ext cx="457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B6773"/>
                </a:solidFill>
                <a:latin typeface="Aptos"/>
              </a:defRPr>
            </a:pPr>
            <a: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E5A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B1F3A"/>
                </a:solidFill>
                <a:latin typeface="Aptos Display"/>
              </a:defRPr>
            </a:pPr>
            <a:r>
              <a:t>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877824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B6773"/>
                </a:solidFill>
                <a:latin typeface="Aptos"/>
              </a:defRPr>
            </a:pPr>
            <a:r>
              <a:t>UWTSD Harvard style – recent and relevant sources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132588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500">
                <a:solidFill>
                  <a:srgbClr val="222B35"/>
                </a:solidFill>
                <a:latin typeface="Aptos"/>
              </a:defRPr>
            </a:pPr>
            <a:r>
              <a:t>OpenStax (2025) Principles of Management: Organisational Designs and Structures. Available at: openstax.org (Accessed: 9 August 2026).</a:t>
            </a:r>
          </a:p>
          <a:p>
            <a:pPr>
              <a:spcAft>
                <a:spcPts val="900"/>
              </a:spcAft>
              <a:defRPr sz="1500">
                <a:solidFill>
                  <a:srgbClr val="222B35"/>
                </a:solidFill>
                <a:latin typeface="Aptos"/>
              </a:defRPr>
            </a:pPr>
            <a:r>
              <a:t>OpenStax (2026) Introduction to Business 2e: Contemporary Structures. Available at: openstax.org (Accessed: 9 August 2026).</a:t>
            </a:r>
          </a:p>
          <a:p>
            <a:pPr>
              <a:spcAft>
                <a:spcPts val="900"/>
              </a:spcAft>
              <a:defRPr sz="1500">
                <a:solidFill>
                  <a:srgbClr val="222B35"/>
                </a:solidFill>
                <a:latin typeface="Aptos"/>
              </a:defRPr>
            </a:pPr>
            <a:r>
              <a:t>OpenStax (2026) Introduction to Business 2e: Building Organisational Structures. Available at: openstax.org (Accessed: 9 August 2026).</a:t>
            </a:r>
          </a:p>
          <a:p>
            <a:pPr>
              <a:spcAft>
                <a:spcPts val="900"/>
              </a:spcAft>
              <a:defRPr sz="1500">
                <a:solidFill>
                  <a:srgbClr val="222B35"/>
                </a:solidFill>
                <a:latin typeface="Aptos"/>
              </a:defRPr>
            </a:pPr>
            <a:r>
              <a:t>Tesco PLC (2026) Executive Committee. Available at: tescoplc.com (Accessed: 9 August 2026).</a:t>
            </a:r>
          </a:p>
          <a:p>
            <a:pPr>
              <a:spcAft>
                <a:spcPts val="900"/>
              </a:spcAft>
              <a:defRPr sz="1500">
                <a:solidFill>
                  <a:srgbClr val="222B35"/>
                </a:solidFill>
                <a:latin typeface="Aptos"/>
              </a:defRPr>
            </a:pPr>
            <a:r>
              <a:t>Tesco PLC (2026) Annual Report 2026. Welwyn Garden City: Tesco PLC. Available at: tescoplc.com (Accessed: 9 August 2026).</a:t>
            </a:r>
          </a:p>
          <a:p>
            <a:pPr>
              <a:spcAft>
                <a:spcPts val="900"/>
              </a:spcAft>
              <a:defRPr sz="1500">
                <a:solidFill>
                  <a:srgbClr val="222B35"/>
                </a:solidFill>
                <a:latin typeface="Aptos"/>
              </a:defRPr>
            </a:pPr>
            <a:r>
              <a:t>Tesco PLC (2025) Annual Report and Financial Statements 2025. Welwyn Garden City: Tesco PLC.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7240" y="5897880"/>
            <a:ext cx="1069848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i="1">
                <a:solidFill>
                  <a:srgbClr val="5B6773"/>
                </a:solidFill>
                <a:latin typeface="Aptos"/>
              </a:defRPr>
            </a:pPr>
            <a:r>
              <a:t>Note: Organisation charts in this presentation are simplified illustrative diagrams created for academic analysis.</a:t>
            </a:r>
          </a:p>
        </p:txBody>
      </p:sp>
      <p:sp>
        <p:nvSpPr>
          <p:cNvPr id="8" name="Rectangle 7"/>
          <p:cNvSpPr/>
          <p:nvPr/>
        </p:nvSpPr>
        <p:spPr>
          <a:xfrm>
            <a:off x="594360" y="6519672"/>
            <a:ext cx="10972800" cy="9144"/>
          </a:xfrm>
          <a:prstGeom prst="rect">
            <a:avLst/>
          </a:prstGeom>
          <a:solidFill>
            <a:srgbClr val="DD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21792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5B6773"/>
                </a:solidFill>
                <a:latin typeface="Aptos"/>
              </a:defRPr>
            </a:pPr>
            <a:r>
              <a:t>Organisational Structure &amp; Design | Tesco PLC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109960" y="6537960"/>
            <a:ext cx="457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B6773"/>
                </a:solidFill>
                <a:latin typeface="Aptos"/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988</Words>
  <Application>Microsoft Macintosh PowerPoint</Application>
  <PresentationFormat>Widescreen</PresentationFormat>
  <Paragraphs>171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Florin Emrah Badulescu</cp:lastModifiedBy>
  <cp:revision>2</cp:revision>
  <dcterms:created xsi:type="dcterms:W3CDTF">2013-01-27T09:14:16Z</dcterms:created>
  <dcterms:modified xsi:type="dcterms:W3CDTF">2026-08-09T06:36:44Z</dcterms:modified>
  <cp:category/>
</cp:coreProperties>
</file>