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2" r:id="rId1"/>
  </p:sldMasterIdLst>
  <p:sldIdLst>
    <p:sldId id="256" r:id="rId2"/>
    <p:sldId id="257" r:id="rId3"/>
    <p:sldId id="258" r:id="rId4"/>
    <p:sldId id="260" r:id="rId5"/>
    <p:sldId id="261" r:id="rId6"/>
    <p:sldId id="262" r:id="rId7"/>
    <p:sldId id="263" r:id="rId8"/>
    <p:sldId id="264" r:id="rId9"/>
    <p:sldId id="265" r:id="rId10"/>
    <p:sldId id="266" r:id="rId11"/>
    <p:sldId id="25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5.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5/25/2023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47602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5/25/2023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4095699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77148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5/25/2023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1174590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6630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91287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07736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3123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84930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36756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301740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423427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57878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724144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69136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46694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1579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4.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3.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5/25/2023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55405559"/>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hyperlink" Target="https://sofitel.accor.com/northamerica/index.en.shtml"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0B82D-2875-F5C6-3979-8160D330123E}"/>
              </a:ext>
            </a:extLst>
          </p:cNvPr>
          <p:cNvSpPr>
            <a:spLocks noGrp="1"/>
          </p:cNvSpPr>
          <p:nvPr>
            <p:ph type="ctrTitle"/>
          </p:nvPr>
        </p:nvSpPr>
        <p:spPr>
          <a:xfrm>
            <a:off x="2546158" y="1782698"/>
            <a:ext cx="6991212" cy="1532497"/>
          </a:xfrm>
        </p:spPr>
        <p:txBody>
          <a:bodyPr/>
          <a:lstStyle/>
          <a:p>
            <a:pPr algn="ctr"/>
            <a:r>
              <a:rPr lang="en-GB" sz="7200" dirty="0"/>
              <a:t>Sofitel hotel brand</a:t>
            </a:r>
            <a:endParaRPr lang="en-US" sz="7200" dirty="0"/>
          </a:p>
        </p:txBody>
      </p:sp>
    </p:spTree>
    <p:extLst>
      <p:ext uri="{BB962C8B-B14F-4D97-AF65-F5344CB8AC3E}">
        <p14:creationId xmlns:p14="http://schemas.microsoft.com/office/powerpoint/2010/main" val="2897435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A9BA2-E7A2-C057-4DA0-3A5496E4D0A4}"/>
              </a:ext>
            </a:extLst>
          </p:cNvPr>
          <p:cNvSpPr>
            <a:spLocks noGrp="1"/>
          </p:cNvSpPr>
          <p:nvPr>
            <p:ph type="title"/>
          </p:nvPr>
        </p:nvSpPr>
        <p:spPr/>
        <p:txBody>
          <a:bodyPr>
            <a:normAutofit/>
          </a:bodyPr>
          <a:lstStyle/>
          <a:p>
            <a:pPr algn="ctr"/>
            <a:r>
              <a:rPr lang="en-GB" sz="6000" dirty="0"/>
              <a:t>Table of Contents </a:t>
            </a:r>
            <a:endParaRPr lang="en-US" sz="6000" dirty="0"/>
          </a:p>
        </p:txBody>
      </p:sp>
      <p:sp>
        <p:nvSpPr>
          <p:cNvPr id="3" name="Content Placeholder 2">
            <a:extLst>
              <a:ext uri="{FF2B5EF4-FFF2-40B4-BE49-F238E27FC236}">
                <a16:creationId xmlns:a16="http://schemas.microsoft.com/office/drawing/2014/main" id="{C4A2F13D-703D-CA46-7ABF-F77C220D75DE}"/>
              </a:ext>
            </a:extLst>
          </p:cNvPr>
          <p:cNvSpPr>
            <a:spLocks noGrp="1"/>
          </p:cNvSpPr>
          <p:nvPr>
            <p:ph idx="1"/>
          </p:nvPr>
        </p:nvSpPr>
        <p:spPr/>
        <p:txBody>
          <a:bodyPr>
            <a:normAutofit/>
          </a:bodyPr>
          <a:lstStyle/>
          <a:p>
            <a:r>
              <a:rPr lang="en-GB" dirty="0">
                <a:solidFill>
                  <a:schemeClr val="tx1"/>
                </a:solidFill>
              </a:rPr>
              <a:t>Introduction to the Sofitel Hotel brand </a:t>
            </a:r>
          </a:p>
          <a:p>
            <a:r>
              <a:rPr lang="en-GB" dirty="0">
                <a:solidFill>
                  <a:schemeClr val="tx1"/>
                </a:solidFill>
              </a:rPr>
              <a:t>The main customers of the Sofitel Hotel brand </a:t>
            </a:r>
          </a:p>
          <a:p>
            <a:r>
              <a:rPr lang="en-GB" dirty="0">
                <a:solidFill>
                  <a:schemeClr val="tx1"/>
                </a:solidFill>
              </a:rPr>
              <a:t>The</a:t>
            </a:r>
            <a:r>
              <a:rPr lang="en-US" dirty="0">
                <a:solidFill>
                  <a:schemeClr val="tx1"/>
                </a:solidFill>
              </a:rPr>
              <a:t> nature, scope and role of the guest services and facilities</a:t>
            </a:r>
            <a:r>
              <a:rPr lang="en-GB" dirty="0">
                <a:solidFill>
                  <a:schemeClr val="tx1"/>
                </a:solidFill>
              </a:rPr>
              <a:t> provided by the Sofitel Hotel brand </a:t>
            </a:r>
          </a:p>
          <a:p>
            <a:r>
              <a:rPr lang="en-GB" dirty="0"/>
              <a:t>The</a:t>
            </a:r>
            <a:r>
              <a:rPr lang="en-US" dirty="0"/>
              <a:t> role and function of guest services</a:t>
            </a:r>
            <a:r>
              <a:rPr lang="en-GB" dirty="0"/>
              <a:t> </a:t>
            </a:r>
          </a:p>
          <a:p>
            <a:r>
              <a:rPr lang="en-GB" sz="2400" dirty="0"/>
              <a:t>The</a:t>
            </a:r>
            <a:r>
              <a:rPr lang="en-US" sz="2400" dirty="0"/>
              <a:t> importance of hospitality and how hotels </a:t>
            </a:r>
            <a:r>
              <a:rPr lang="en-GB" sz="2400" dirty="0"/>
              <a:t>meet</a:t>
            </a:r>
            <a:r>
              <a:rPr lang="en-US" sz="2400" dirty="0"/>
              <a:t> guest</a:t>
            </a:r>
            <a:r>
              <a:rPr lang="en-GB" sz="2400" dirty="0"/>
              <a:t> </a:t>
            </a:r>
            <a:r>
              <a:rPr lang="en-US" sz="2400" dirty="0"/>
              <a:t>expectations</a:t>
            </a:r>
            <a:endParaRPr lang="en-US" dirty="0">
              <a:solidFill>
                <a:schemeClr val="tx1"/>
              </a:solidFill>
            </a:endParaRPr>
          </a:p>
        </p:txBody>
      </p:sp>
    </p:spTree>
    <p:extLst>
      <p:ext uri="{BB962C8B-B14F-4D97-AF65-F5344CB8AC3E}">
        <p14:creationId xmlns:p14="http://schemas.microsoft.com/office/powerpoint/2010/main" val="19572515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7DEE6-31DE-D78C-97A5-1737D4A529A4}"/>
              </a:ext>
            </a:extLst>
          </p:cNvPr>
          <p:cNvSpPr>
            <a:spLocks noGrp="1"/>
          </p:cNvSpPr>
          <p:nvPr>
            <p:ph type="title"/>
          </p:nvPr>
        </p:nvSpPr>
        <p:spPr>
          <a:xfrm>
            <a:off x="1195698" y="982132"/>
            <a:ext cx="9800604" cy="1182641"/>
          </a:xfrm>
        </p:spPr>
        <p:txBody>
          <a:bodyPr>
            <a:noAutofit/>
          </a:bodyPr>
          <a:lstStyle/>
          <a:p>
            <a:r>
              <a:rPr lang="en-GB" sz="6000" dirty="0"/>
              <a:t>Introduction to the Sofitel Hotel brand</a:t>
            </a:r>
            <a:endParaRPr lang="en-US" sz="6000" dirty="0"/>
          </a:p>
        </p:txBody>
      </p:sp>
      <p:sp>
        <p:nvSpPr>
          <p:cNvPr id="3" name="Content Placeholder 2">
            <a:extLst>
              <a:ext uri="{FF2B5EF4-FFF2-40B4-BE49-F238E27FC236}">
                <a16:creationId xmlns:a16="http://schemas.microsoft.com/office/drawing/2014/main" id="{0F832E7E-EF90-3D4E-EA45-63E16BFF1539}"/>
              </a:ext>
            </a:extLst>
          </p:cNvPr>
          <p:cNvSpPr>
            <a:spLocks noGrp="1"/>
          </p:cNvSpPr>
          <p:nvPr>
            <p:ph idx="1"/>
          </p:nvPr>
        </p:nvSpPr>
        <p:spPr/>
        <p:txBody>
          <a:bodyPr>
            <a:normAutofit/>
          </a:bodyPr>
          <a:lstStyle/>
          <a:p>
            <a:r>
              <a:rPr lang="en-GB" sz="2800" b="0" i="0" dirty="0">
                <a:solidFill>
                  <a:schemeClr val="tx1"/>
                </a:solidFill>
                <a:effectLst/>
              </a:rPr>
              <a:t>The Accor Group’s prestigious boutique hotel Sofitel is known for first-class service, luxury accommodation and exceptional hospitality. </a:t>
            </a:r>
          </a:p>
          <a:p>
            <a:r>
              <a:rPr lang="en-GB" sz="2800" b="0" i="0" dirty="0">
                <a:solidFill>
                  <a:schemeClr val="tx1"/>
                </a:solidFill>
                <a:effectLst/>
              </a:rPr>
              <a:t>Sofitel is a renowned luxury hotel that caters to discerning guests from around the world who have committed to providing better facilities and first-class services to its guests (Edge Venues, </a:t>
            </a:r>
            <a:r>
              <a:rPr lang="en-GB" sz="2800" b="0" i="0" dirty="0" err="1">
                <a:solidFill>
                  <a:schemeClr val="tx1"/>
                </a:solidFill>
                <a:effectLst/>
              </a:rPr>
              <a:t>n.d</a:t>
            </a:r>
            <a:r>
              <a:rPr lang="en-GB" sz="2800" b="0" i="0" dirty="0">
                <a:solidFill>
                  <a:schemeClr val="tx1"/>
                </a:solidFill>
                <a:effectLst/>
              </a:rPr>
              <a:t>).</a:t>
            </a:r>
            <a:endParaRPr lang="en-US" sz="2800" dirty="0">
              <a:solidFill>
                <a:schemeClr val="tx1"/>
              </a:solidFill>
            </a:endParaRPr>
          </a:p>
        </p:txBody>
      </p:sp>
    </p:spTree>
    <p:extLst>
      <p:ext uri="{BB962C8B-B14F-4D97-AF65-F5344CB8AC3E}">
        <p14:creationId xmlns:p14="http://schemas.microsoft.com/office/powerpoint/2010/main" val="3456741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7A57D-C966-4895-1C14-D7A5F2393AC8}"/>
              </a:ext>
            </a:extLst>
          </p:cNvPr>
          <p:cNvSpPr>
            <a:spLocks noGrp="1"/>
          </p:cNvSpPr>
          <p:nvPr>
            <p:ph type="title"/>
          </p:nvPr>
        </p:nvSpPr>
        <p:spPr>
          <a:xfrm>
            <a:off x="1295401" y="982132"/>
            <a:ext cx="9601196" cy="1303867"/>
          </a:xfrm>
        </p:spPr>
        <p:txBody>
          <a:bodyPr>
            <a:noAutofit/>
          </a:bodyPr>
          <a:lstStyle/>
          <a:p>
            <a:r>
              <a:rPr lang="en-GB" sz="5400" dirty="0"/>
              <a:t>The main customers of the Sofitel Hotel brand</a:t>
            </a:r>
            <a:endParaRPr lang="en-US" sz="5400" dirty="0"/>
          </a:p>
        </p:txBody>
      </p:sp>
      <p:sp>
        <p:nvSpPr>
          <p:cNvPr id="3" name="Content Placeholder 2">
            <a:extLst>
              <a:ext uri="{FF2B5EF4-FFF2-40B4-BE49-F238E27FC236}">
                <a16:creationId xmlns:a16="http://schemas.microsoft.com/office/drawing/2014/main" id="{3E06F784-97A6-C475-F0BF-AE7BA5899254}"/>
              </a:ext>
            </a:extLst>
          </p:cNvPr>
          <p:cNvSpPr>
            <a:spLocks noGrp="1"/>
          </p:cNvSpPr>
          <p:nvPr>
            <p:ph idx="1"/>
          </p:nvPr>
        </p:nvSpPr>
        <p:spPr/>
        <p:txBody>
          <a:bodyPr>
            <a:normAutofit fontScale="92500" lnSpcReduction="20000"/>
          </a:bodyPr>
          <a:lstStyle/>
          <a:p>
            <a:r>
              <a:rPr lang="en-US" dirty="0"/>
              <a:t>Affluent travellers, businesspeople, and luxury-seekers who value elite hospitality, attractive rooms, and personalised service are often the primary Sofitel hotel brand customers. </a:t>
            </a:r>
            <a:endParaRPr lang="en-GB" dirty="0"/>
          </a:p>
          <a:p>
            <a:r>
              <a:rPr lang="en-US" dirty="0"/>
              <a:t>Affluent customers who desire luxury, refinement, and cultural experiences are catered to by Sofitel hotels. A wide variety of visitors, including both pleasure and business travellers, are drawn to Sofitel. </a:t>
            </a:r>
            <a:endParaRPr lang="en-GB" dirty="0"/>
          </a:p>
          <a:p>
            <a:r>
              <a:rPr lang="en-US" dirty="0"/>
              <a:t>For memorable vacations, romantic getaways, or special celebrations, leisure travellers frequently select Sofitel. </a:t>
            </a:r>
            <a:endParaRPr lang="en-GB" dirty="0"/>
          </a:p>
          <a:p>
            <a:r>
              <a:rPr lang="en-US" dirty="0"/>
              <a:t>On the other hand, business travellers value Sofitel's strategic locations, sophisticated amenities, and elegant meeting and event venues</a:t>
            </a:r>
            <a:r>
              <a:rPr lang="en-GB" dirty="0"/>
              <a:t> (</a:t>
            </a:r>
            <a:r>
              <a:rPr lang="en-GB" sz="2400" dirty="0">
                <a:solidFill>
                  <a:schemeClr val="tx1"/>
                </a:solidFill>
                <a:effectLst/>
              </a:rPr>
              <a:t>Turgaybucak, 2013).</a:t>
            </a:r>
            <a:endParaRPr lang="en-US" dirty="0"/>
          </a:p>
        </p:txBody>
      </p:sp>
    </p:spTree>
    <p:extLst>
      <p:ext uri="{BB962C8B-B14F-4D97-AF65-F5344CB8AC3E}">
        <p14:creationId xmlns:p14="http://schemas.microsoft.com/office/powerpoint/2010/main" val="2472214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DAECE-2467-616A-178F-8126C6DF4373}"/>
              </a:ext>
            </a:extLst>
          </p:cNvPr>
          <p:cNvSpPr>
            <a:spLocks noGrp="1"/>
          </p:cNvSpPr>
          <p:nvPr>
            <p:ph type="title"/>
          </p:nvPr>
        </p:nvSpPr>
        <p:spPr>
          <a:xfrm>
            <a:off x="837707" y="895541"/>
            <a:ext cx="10654144" cy="1293972"/>
          </a:xfrm>
        </p:spPr>
        <p:txBody>
          <a:bodyPr>
            <a:noAutofit/>
          </a:bodyPr>
          <a:lstStyle/>
          <a:p>
            <a:r>
              <a:rPr lang="en-GB" dirty="0"/>
              <a:t>The</a:t>
            </a:r>
            <a:r>
              <a:rPr lang="en-US" dirty="0"/>
              <a:t> nature, scope and role of the guest services and facilities</a:t>
            </a:r>
            <a:r>
              <a:rPr lang="en-GB" dirty="0"/>
              <a:t> provided by the Sofitel Hotel brand</a:t>
            </a:r>
            <a:endParaRPr lang="en-US" dirty="0"/>
          </a:p>
        </p:txBody>
      </p:sp>
      <p:sp>
        <p:nvSpPr>
          <p:cNvPr id="3" name="Content Placeholder 2">
            <a:extLst>
              <a:ext uri="{FF2B5EF4-FFF2-40B4-BE49-F238E27FC236}">
                <a16:creationId xmlns:a16="http://schemas.microsoft.com/office/drawing/2014/main" id="{6ABAF8F6-8A3E-F75E-6F8F-B05FA012A40B}"/>
              </a:ext>
            </a:extLst>
          </p:cNvPr>
          <p:cNvSpPr>
            <a:spLocks noGrp="1"/>
          </p:cNvSpPr>
          <p:nvPr>
            <p:ph idx="1"/>
          </p:nvPr>
        </p:nvSpPr>
        <p:spPr/>
        <p:txBody>
          <a:bodyPr/>
          <a:lstStyle/>
          <a:p>
            <a:pPr marL="0" indent="0">
              <a:buNone/>
            </a:pPr>
            <a:r>
              <a:rPr lang="en-US" dirty="0"/>
              <a:t>For their sophisticated customers, the Sofitel hotel brand offers a variety of guest services and amenities designed to deliver a pleasant and unforgettable experience. </a:t>
            </a:r>
            <a:endParaRPr lang="en-GB" dirty="0"/>
          </a:p>
          <a:p>
            <a:r>
              <a:rPr lang="en-US" b="1" dirty="0"/>
              <a:t>Accommodations</a:t>
            </a:r>
            <a:r>
              <a:rPr lang="en-GB" b="1" dirty="0"/>
              <a:t> -</a:t>
            </a:r>
            <a:r>
              <a:rPr lang="en-US" b="1" dirty="0"/>
              <a:t> </a:t>
            </a:r>
            <a:r>
              <a:rPr lang="en-US" dirty="0"/>
              <a:t>Sofitel hotels provide tastefully decorated rooms and suites with opulent furnishings, plush bedding, and opulent amenities. The lodgings are made with high-quality materials and careful attention to detail to give visitors a comfortable and restful environment</a:t>
            </a:r>
            <a:r>
              <a:rPr lang="en-GB" dirty="0"/>
              <a:t> (</a:t>
            </a:r>
            <a:r>
              <a:rPr lang="en-GB" dirty="0" err="1"/>
              <a:t>sofitel.accor.com</a:t>
            </a:r>
            <a:r>
              <a:rPr lang="en-GB" dirty="0"/>
              <a:t>, </a:t>
            </a:r>
            <a:r>
              <a:rPr lang="en-GB" dirty="0" err="1"/>
              <a:t>n.d.</a:t>
            </a:r>
            <a:r>
              <a:rPr lang="en-GB" dirty="0"/>
              <a:t>)</a:t>
            </a:r>
            <a:endParaRPr lang="en-US" dirty="0"/>
          </a:p>
        </p:txBody>
      </p:sp>
    </p:spTree>
    <p:extLst>
      <p:ext uri="{BB962C8B-B14F-4D97-AF65-F5344CB8AC3E}">
        <p14:creationId xmlns:p14="http://schemas.microsoft.com/office/powerpoint/2010/main" val="40022544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AE64A-2A73-6B7E-F68E-3CFF2BD6427F}"/>
              </a:ext>
            </a:extLst>
          </p:cNvPr>
          <p:cNvSpPr>
            <a:spLocks noGrp="1"/>
          </p:cNvSpPr>
          <p:nvPr>
            <p:ph type="title"/>
          </p:nvPr>
        </p:nvSpPr>
        <p:spPr/>
        <p:txBody>
          <a:bodyPr>
            <a:normAutofit/>
          </a:bodyPr>
          <a:lstStyle/>
          <a:p>
            <a:r>
              <a:rPr lang="en-GB" sz="6000" dirty="0"/>
              <a:t>Continuation</a:t>
            </a:r>
            <a:endParaRPr lang="en-US" sz="6000" dirty="0"/>
          </a:p>
        </p:txBody>
      </p:sp>
      <p:sp>
        <p:nvSpPr>
          <p:cNvPr id="3" name="Content Placeholder 2">
            <a:extLst>
              <a:ext uri="{FF2B5EF4-FFF2-40B4-BE49-F238E27FC236}">
                <a16:creationId xmlns:a16="http://schemas.microsoft.com/office/drawing/2014/main" id="{9C335319-7D58-4AD7-6017-29370911E131}"/>
              </a:ext>
            </a:extLst>
          </p:cNvPr>
          <p:cNvSpPr>
            <a:spLocks noGrp="1"/>
          </p:cNvSpPr>
          <p:nvPr>
            <p:ph idx="1"/>
          </p:nvPr>
        </p:nvSpPr>
        <p:spPr/>
        <p:txBody>
          <a:bodyPr>
            <a:normAutofit/>
          </a:bodyPr>
          <a:lstStyle/>
          <a:p>
            <a:r>
              <a:rPr lang="en-GB" sz="2000" b="1" dirty="0"/>
              <a:t>E</a:t>
            </a:r>
            <a:r>
              <a:rPr lang="en-US" sz="2000" b="1" dirty="0" err="1"/>
              <a:t>ating</a:t>
            </a:r>
            <a:r>
              <a:rPr lang="en-GB" sz="2000" b="1" dirty="0"/>
              <a:t> -</a:t>
            </a:r>
            <a:r>
              <a:rPr lang="en-GB" sz="2000" dirty="0"/>
              <a:t> </a:t>
            </a:r>
            <a:r>
              <a:rPr lang="en-US" sz="2000" dirty="0"/>
              <a:t>Sofitel places a strong emphasis on fine eating, and visitors can choose from a number of options within the hotels. Sofitel works with famous chefs to offer a wide variety of gastronomic experiences, from luxurious eateries to casual cafés and pubs. The use of premium ingredients and great service are the main priorities</a:t>
            </a:r>
            <a:r>
              <a:rPr lang="en-GB" sz="2000" dirty="0"/>
              <a:t> (</a:t>
            </a:r>
            <a:r>
              <a:rPr lang="en-GB" sz="2000" dirty="0">
                <a:effectLst/>
              </a:rPr>
              <a:t>Sofitel Adelaide, n.d).</a:t>
            </a:r>
            <a:endParaRPr lang="en-GB" sz="2000" dirty="0"/>
          </a:p>
          <a:p>
            <a:r>
              <a:rPr lang="en-GB" sz="2000" b="1" dirty="0"/>
              <a:t>Customised Services - </a:t>
            </a:r>
            <a:r>
              <a:rPr lang="en-US" sz="2000" dirty="0"/>
              <a:t>Personalised services are something that Sofitel takes great pride in offering to its clients. A flawless and enjoyable stay is guaranteed by the staff's training to anticipate and meet client demands. To go the extra mile and leave a lasting impression, Sofitel offers customised concierge services and personalised check-in experiences</a:t>
            </a:r>
            <a:r>
              <a:rPr lang="en-GB" sz="2000" dirty="0"/>
              <a:t> (</a:t>
            </a:r>
            <a:r>
              <a:rPr lang="en-GB" sz="2000" dirty="0">
                <a:effectLst/>
              </a:rPr>
              <a:t>Sofitel Barcelona Skipper, n.d).</a:t>
            </a:r>
          </a:p>
          <a:p>
            <a:endParaRPr lang="en-US" sz="2000" dirty="0"/>
          </a:p>
        </p:txBody>
      </p:sp>
    </p:spTree>
    <p:extLst>
      <p:ext uri="{BB962C8B-B14F-4D97-AF65-F5344CB8AC3E}">
        <p14:creationId xmlns:p14="http://schemas.microsoft.com/office/powerpoint/2010/main" val="3774144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49ADC-F1BB-476B-07A1-BAF1FED5DB57}"/>
              </a:ext>
            </a:extLst>
          </p:cNvPr>
          <p:cNvSpPr>
            <a:spLocks noGrp="1"/>
          </p:cNvSpPr>
          <p:nvPr>
            <p:ph type="title"/>
          </p:nvPr>
        </p:nvSpPr>
        <p:spPr/>
        <p:txBody>
          <a:bodyPr>
            <a:noAutofit/>
          </a:bodyPr>
          <a:lstStyle/>
          <a:p>
            <a:r>
              <a:rPr lang="en-GB" sz="5400" dirty="0"/>
              <a:t>The</a:t>
            </a:r>
            <a:r>
              <a:rPr lang="en-US" sz="5400" dirty="0"/>
              <a:t> role and function of guest services</a:t>
            </a:r>
          </a:p>
        </p:txBody>
      </p:sp>
      <p:sp>
        <p:nvSpPr>
          <p:cNvPr id="3" name="Content Placeholder 2">
            <a:extLst>
              <a:ext uri="{FF2B5EF4-FFF2-40B4-BE49-F238E27FC236}">
                <a16:creationId xmlns:a16="http://schemas.microsoft.com/office/drawing/2014/main" id="{08105A44-F45F-E64E-7A38-CE96CD5B3D52}"/>
              </a:ext>
            </a:extLst>
          </p:cNvPr>
          <p:cNvSpPr>
            <a:spLocks noGrp="1"/>
          </p:cNvSpPr>
          <p:nvPr>
            <p:ph idx="1"/>
          </p:nvPr>
        </p:nvSpPr>
        <p:spPr/>
        <p:txBody>
          <a:bodyPr>
            <a:normAutofit fontScale="85000" lnSpcReduction="20000"/>
          </a:bodyPr>
          <a:lstStyle/>
          <a:p>
            <a:pPr marL="0" indent="0">
              <a:buNone/>
            </a:pPr>
            <a:r>
              <a:rPr lang="en-US" dirty="0"/>
              <a:t>Given that it has a direct impact on patron happiness, loyalty, and overall experience, understanding the purpose and role of guest services is essential for hotels and other hospitality-related businesses. </a:t>
            </a:r>
            <a:endParaRPr lang="en-GB" dirty="0"/>
          </a:p>
          <a:p>
            <a:r>
              <a:rPr lang="en-US" b="1" dirty="0"/>
              <a:t>Increasing </a:t>
            </a:r>
            <a:r>
              <a:rPr lang="en-GB" b="1" dirty="0"/>
              <a:t>guest</a:t>
            </a:r>
            <a:r>
              <a:rPr lang="en-US" b="1" dirty="0"/>
              <a:t> pleasure</a:t>
            </a:r>
            <a:r>
              <a:rPr lang="en-GB" b="1" dirty="0"/>
              <a:t> –</a:t>
            </a:r>
            <a:r>
              <a:rPr lang="en-US" dirty="0"/>
              <a:t> A key component of guaranteeing guest pleasure is providing excellent guest services. Hotels may deliver gratifying experiences that beyond visitors’ expectations by offering attentive and personalised services, responding to requests and demands quickly, and upholding a high standard of professionalism. </a:t>
            </a:r>
            <a:endParaRPr lang="en-GB" dirty="0"/>
          </a:p>
          <a:p>
            <a:r>
              <a:rPr lang="en-US" b="1" dirty="0"/>
              <a:t>Guest Feedback and Improvement</a:t>
            </a:r>
            <a:r>
              <a:rPr lang="en-GB" b="1" dirty="0"/>
              <a:t> - </a:t>
            </a:r>
            <a:r>
              <a:rPr lang="en-GB" dirty="0"/>
              <a:t>W</a:t>
            </a:r>
            <a:r>
              <a:rPr lang="en-US" dirty="0" err="1"/>
              <a:t>hether</a:t>
            </a:r>
            <a:r>
              <a:rPr lang="en-US" dirty="0"/>
              <a:t> through direct conversation or guest surveys, guest services offer a channel for gathering visitor feedback. This feedback can offer insightful information about areas that could use better, enabling accommodations to make the required changes and improve the overall visitor experience.</a:t>
            </a:r>
          </a:p>
        </p:txBody>
      </p:sp>
    </p:spTree>
    <p:extLst>
      <p:ext uri="{BB962C8B-B14F-4D97-AF65-F5344CB8AC3E}">
        <p14:creationId xmlns:p14="http://schemas.microsoft.com/office/powerpoint/2010/main" val="893270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92902-76A3-6449-CB53-D0CB62DCE1EC}"/>
              </a:ext>
            </a:extLst>
          </p:cNvPr>
          <p:cNvSpPr>
            <a:spLocks noGrp="1"/>
          </p:cNvSpPr>
          <p:nvPr>
            <p:ph type="title"/>
          </p:nvPr>
        </p:nvSpPr>
        <p:spPr>
          <a:xfrm>
            <a:off x="1295401" y="982132"/>
            <a:ext cx="9601196" cy="1303867"/>
          </a:xfrm>
        </p:spPr>
        <p:txBody>
          <a:bodyPr>
            <a:noAutofit/>
          </a:bodyPr>
          <a:lstStyle/>
          <a:p>
            <a:r>
              <a:rPr lang="en-GB" sz="5400" dirty="0"/>
              <a:t>The</a:t>
            </a:r>
            <a:r>
              <a:rPr lang="en-US" sz="5400" dirty="0"/>
              <a:t> importance of hospitality and how hotels </a:t>
            </a:r>
            <a:r>
              <a:rPr lang="en-GB" sz="5400" dirty="0"/>
              <a:t>meet</a:t>
            </a:r>
            <a:r>
              <a:rPr lang="en-US" sz="5400" dirty="0"/>
              <a:t> guest</a:t>
            </a:r>
            <a:r>
              <a:rPr lang="en-GB" sz="5400" dirty="0"/>
              <a:t> </a:t>
            </a:r>
            <a:r>
              <a:rPr lang="en-US" sz="5400" dirty="0"/>
              <a:t>expectations</a:t>
            </a:r>
          </a:p>
        </p:txBody>
      </p:sp>
      <p:sp>
        <p:nvSpPr>
          <p:cNvPr id="3" name="Content Placeholder 2">
            <a:extLst>
              <a:ext uri="{FF2B5EF4-FFF2-40B4-BE49-F238E27FC236}">
                <a16:creationId xmlns:a16="http://schemas.microsoft.com/office/drawing/2014/main" id="{16E74050-5986-D457-3681-6A61413600D0}"/>
              </a:ext>
            </a:extLst>
          </p:cNvPr>
          <p:cNvSpPr>
            <a:spLocks noGrp="1"/>
          </p:cNvSpPr>
          <p:nvPr>
            <p:ph idx="1"/>
          </p:nvPr>
        </p:nvSpPr>
        <p:spPr/>
        <p:txBody>
          <a:bodyPr>
            <a:normAutofit/>
          </a:bodyPr>
          <a:lstStyle/>
          <a:p>
            <a:pPr marL="0" indent="0">
              <a:buNone/>
            </a:pPr>
            <a:r>
              <a:rPr lang="en-US" sz="2000" dirty="0"/>
              <a:t>The comfort care, and attention given to visitors to ensure their comfort, contentment, and well-being plays a crucial part in the hotel industry. By providing outstanding hospitality experiences, hotels work hard to satisfy and even exceed their guests' expectations. </a:t>
            </a:r>
            <a:endParaRPr lang="en-GB" sz="2000" dirty="0"/>
          </a:p>
          <a:p>
            <a:r>
              <a:rPr lang="en-GB" sz="2000" b="1" dirty="0"/>
              <a:t>Guest loyalty and satisfaction - </a:t>
            </a:r>
            <a:r>
              <a:rPr lang="en-US" sz="2000" dirty="0"/>
              <a:t>Hospitality is essential for fostering customer happiness and loyalty. Customers are more likely to have a pleasant experience and become loyal to the hotel when they feel valued, welcomed, and cared for. Customers who are pleased and devoted are more likely to stay at the hotel again and refer their friends, which boosts business and builds a good reputation</a:t>
            </a:r>
            <a:r>
              <a:rPr lang="en-GB" sz="2000" dirty="0"/>
              <a:t> (</a:t>
            </a:r>
            <a:r>
              <a:rPr lang="en-GB" sz="2000" dirty="0" err="1">
                <a:effectLst/>
              </a:rPr>
              <a:t>Jani</a:t>
            </a:r>
            <a:r>
              <a:rPr lang="en-GB" sz="2000" dirty="0">
                <a:effectLst/>
              </a:rPr>
              <a:t> and Han, 2014).</a:t>
            </a:r>
            <a:endParaRPr lang="en-US" sz="2000" dirty="0"/>
          </a:p>
        </p:txBody>
      </p:sp>
    </p:spTree>
    <p:extLst>
      <p:ext uri="{BB962C8B-B14F-4D97-AF65-F5344CB8AC3E}">
        <p14:creationId xmlns:p14="http://schemas.microsoft.com/office/powerpoint/2010/main" val="2742051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D0A9DE-BD4D-40CB-265D-384A4638E2A9}"/>
              </a:ext>
            </a:extLst>
          </p:cNvPr>
          <p:cNvSpPr>
            <a:spLocks noGrp="1"/>
          </p:cNvSpPr>
          <p:nvPr>
            <p:ph idx="1"/>
          </p:nvPr>
        </p:nvSpPr>
        <p:spPr/>
        <p:txBody>
          <a:bodyPr>
            <a:noAutofit/>
          </a:bodyPr>
          <a:lstStyle/>
          <a:p>
            <a:r>
              <a:rPr lang="en-US" sz="1800" b="1" dirty="0"/>
              <a:t>Personalised </a:t>
            </a:r>
            <a:r>
              <a:rPr lang="en-GB" sz="1800" b="1" dirty="0"/>
              <a:t>Services -</a:t>
            </a:r>
            <a:r>
              <a:rPr lang="en-GB" sz="1800" dirty="0"/>
              <a:t> </a:t>
            </a:r>
            <a:r>
              <a:rPr lang="en-US" sz="1800" dirty="0"/>
              <a:t>Hotels strive to offer personalised service to meet the tastes and demands of each unique guest. Hotels can customise their services to offer </a:t>
            </a:r>
            <a:r>
              <a:rPr lang="en-GB" sz="1800" dirty="0"/>
              <a:t>a</a:t>
            </a:r>
            <a:r>
              <a:rPr lang="en-US" sz="1800" dirty="0"/>
              <a:t> unique and memorable experience for each visitor by learning about their preferences, including things like room choices, dietary restrictions, or special occasions. With a more individualised approach, hotels are better able to interact with their customers and raise their level of </a:t>
            </a:r>
            <a:r>
              <a:rPr lang="en-GB" sz="1800" dirty="0"/>
              <a:t>happiness (</a:t>
            </a:r>
            <a:r>
              <a:rPr lang="en-GB" sz="1800" dirty="0">
                <a:effectLst/>
                <a:latin typeface="Times New Roman" panose="02020603050405020304" pitchFamily="18" charset="0"/>
              </a:rPr>
              <a:t>Wilkins </a:t>
            </a:r>
            <a:r>
              <a:rPr lang="en-GB" sz="1800" i="1" dirty="0">
                <a:effectLst/>
                <a:latin typeface="Times New Roman" panose="02020603050405020304" pitchFamily="18" charset="0"/>
              </a:rPr>
              <a:t>et al</a:t>
            </a:r>
            <a:r>
              <a:rPr lang="en-GB" sz="1800" dirty="0">
                <a:effectLst/>
                <a:latin typeface="Times New Roman" panose="02020603050405020304" pitchFamily="18" charset="0"/>
              </a:rPr>
              <a:t>., 2007).</a:t>
            </a:r>
            <a:endParaRPr lang="en-GB" sz="1800" dirty="0"/>
          </a:p>
          <a:p>
            <a:r>
              <a:rPr lang="en-GB" sz="1800" b="1" dirty="0"/>
              <a:t>Predicting guest needs - </a:t>
            </a:r>
            <a:r>
              <a:rPr lang="en-GB" sz="1800" dirty="0"/>
              <a:t>Exceptional</a:t>
            </a:r>
            <a:r>
              <a:rPr lang="en-US" sz="1800" dirty="0"/>
              <a:t> hospitality requires anticipating guests' requirements and going above and beyond to exceed their expectations. Whether it's delivering personalised amenities, organising transportation, or making local suggestions, hotels train their personnel to be alert and proactive in anticipating and meeting client needs. Hotels can astonish and amaze customers by anticipating their requirements, leaving a </a:t>
            </a:r>
            <a:r>
              <a:rPr lang="en-US" sz="1800" dirty="0" err="1"/>
              <a:t>favourable</a:t>
            </a:r>
            <a:r>
              <a:rPr lang="en-US" sz="1800" dirty="0"/>
              <a:t> impression that stays.</a:t>
            </a:r>
          </a:p>
        </p:txBody>
      </p:sp>
      <p:sp>
        <p:nvSpPr>
          <p:cNvPr id="5" name="Title 1">
            <a:extLst>
              <a:ext uri="{FF2B5EF4-FFF2-40B4-BE49-F238E27FC236}">
                <a16:creationId xmlns:a16="http://schemas.microsoft.com/office/drawing/2014/main" id="{AE440788-3541-E956-CDB8-1B576B6C625B}"/>
              </a:ext>
            </a:extLst>
          </p:cNvPr>
          <p:cNvSpPr txBox="1">
            <a:spLocks noGrp="1"/>
          </p:cNvSpPr>
          <p:nvPr>
            <p:ph type="title"/>
          </p:nvPr>
        </p:nvSpPr>
        <p:spPr>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6000" dirty="0"/>
              <a:t>Continuation</a:t>
            </a:r>
            <a:endParaRPr lang="en-US" sz="6000" dirty="0"/>
          </a:p>
        </p:txBody>
      </p:sp>
    </p:spTree>
    <p:extLst>
      <p:ext uri="{BB962C8B-B14F-4D97-AF65-F5344CB8AC3E}">
        <p14:creationId xmlns:p14="http://schemas.microsoft.com/office/powerpoint/2010/main" val="2480186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24E5C8-5DAA-933F-D9EC-71CE7D0D807B}"/>
              </a:ext>
            </a:extLst>
          </p:cNvPr>
          <p:cNvSpPr>
            <a:spLocks noGrp="1"/>
          </p:cNvSpPr>
          <p:nvPr>
            <p:ph idx="1"/>
          </p:nvPr>
        </p:nvSpPr>
        <p:spPr/>
        <p:txBody>
          <a:bodyPr/>
          <a:lstStyle/>
          <a:p>
            <a:r>
              <a:rPr lang="en-GB" sz="2400" b="0" i="0" dirty="0">
                <a:solidFill>
                  <a:schemeClr val="tx1"/>
                </a:solidFill>
                <a:effectLst/>
              </a:rPr>
              <a:t>Sofitel is a renowned luxury hotel that caters to discerning guests from different parts of the world who have committed to providing better facilities and first-class services to its guests.</a:t>
            </a:r>
          </a:p>
          <a:p>
            <a:r>
              <a:rPr lang="en-US" dirty="0"/>
              <a:t>Affluent travellers, businesspeople, and luxury-seekers who value elite hospitality, attractive rooms, and personalised service are often the </a:t>
            </a:r>
            <a:r>
              <a:rPr lang="en-GB" dirty="0"/>
              <a:t>main</a:t>
            </a:r>
            <a:r>
              <a:rPr lang="en-US" dirty="0"/>
              <a:t> Sofitel hotel brand customers</a:t>
            </a:r>
            <a:r>
              <a:rPr lang="en-GB" dirty="0"/>
              <a:t>.</a:t>
            </a:r>
          </a:p>
          <a:p>
            <a:r>
              <a:rPr lang="en-GB" dirty="0"/>
              <a:t>Some of the roles and function of guest services is increasing customer pleasure, gathering guest feedback and making improvements. </a:t>
            </a:r>
            <a:endParaRPr lang="en-US" dirty="0"/>
          </a:p>
        </p:txBody>
      </p:sp>
      <p:sp>
        <p:nvSpPr>
          <p:cNvPr id="5" name="Title 1">
            <a:extLst>
              <a:ext uri="{FF2B5EF4-FFF2-40B4-BE49-F238E27FC236}">
                <a16:creationId xmlns:a16="http://schemas.microsoft.com/office/drawing/2014/main" id="{25636B2A-EA36-FC6A-3424-90D9C32F4357}"/>
              </a:ext>
            </a:extLst>
          </p:cNvPr>
          <p:cNvSpPr txBox="1">
            <a:spLocks noGrp="1"/>
          </p:cNvSpPr>
          <p:nvPr>
            <p:ph type="title"/>
          </p:nvPr>
        </p:nvSpPr>
        <p:spPr>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6000" dirty="0"/>
              <a:t>Conclusion</a:t>
            </a:r>
            <a:endParaRPr lang="en-US" sz="6000" dirty="0"/>
          </a:p>
        </p:txBody>
      </p:sp>
    </p:spTree>
    <p:extLst>
      <p:ext uri="{BB962C8B-B14F-4D97-AF65-F5344CB8AC3E}">
        <p14:creationId xmlns:p14="http://schemas.microsoft.com/office/powerpoint/2010/main" val="145204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83445-BAB7-DEE7-1046-B3C9D193DA04}"/>
              </a:ext>
            </a:extLst>
          </p:cNvPr>
          <p:cNvSpPr>
            <a:spLocks noGrp="1"/>
          </p:cNvSpPr>
          <p:nvPr>
            <p:ph type="title"/>
          </p:nvPr>
        </p:nvSpPr>
        <p:spPr/>
        <p:txBody>
          <a:bodyPr>
            <a:normAutofit/>
          </a:bodyPr>
          <a:lstStyle/>
          <a:p>
            <a:r>
              <a:rPr lang="en-GB" sz="6000" dirty="0"/>
              <a:t>References </a:t>
            </a:r>
            <a:endParaRPr lang="en-US" sz="6000" dirty="0"/>
          </a:p>
        </p:txBody>
      </p:sp>
      <p:sp>
        <p:nvSpPr>
          <p:cNvPr id="3" name="Content Placeholder 2">
            <a:extLst>
              <a:ext uri="{FF2B5EF4-FFF2-40B4-BE49-F238E27FC236}">
                <a16:creationId xmlns:a16="http://schemas.microsoft.com/office/drawing/2014/main" id="{D4813E36-C11B-7C64-ADE6-1691ABC23D79}"/>
              </a:ext>
            </a:extLst>
          </p:cNvPr>
          <p:cNvSpPr>
            <a:spLocks noGrp="1"/>
          </p:cNvSpPr>
          <p:nvPr>
            <p:ph idx="1"/>
          </p:nvPr>
        </p:nvSpPr>
        <p:spPr/>
        <p:txBody>
          <a:bodyPr>
            <a:normAutofit/>
          </a:bodyPr>
          <a:lstStyle/>
          <a:p>
            <a:r>
              <a:rPr lang="en-GB" sz="1200" b="0" i="0" dirty="0">
                <a:solidFill>
                  <a:schemeClr val="tx1"/>
                </a:solidFill>
                <a:effectLst/>
              </a:rPr>
              <a:t>Edge Venues. (n.d). </a:t>
            </a:r>
            <a:r>
              <a:rPr lang="en-GB" sz="1200" b="0" i="1" dirty="0">
                <a:solidFill>
                  <a:schemeClr val="tx1"/>
                </a:solidFill>
                <a:effectLst/>
              </a:rPr>
              <a:t>About Hotels tell us about their brands </a:t>
            </a:r>
            <a:r>
              <a:rPr lang="en-GB" sz="1200" b="0" dirty="0">
                <a:solidFill>
                  <a:schemeClr val="tx1"/>
                </a:solidFill>
                <a:effectLst/>
              </a:rPr>
              <a:t>[online]. Available from: https://edgevenues.com/community/accor-hotels-tell-us-about-their-brands#:~:text=Sofitel%20is%20an%20ambassador%20of,world's%20most%20sought%20after%20destinations. [Accessed 25 May 2023].</a:t>
            </a:r>
          </a:p>
          <a:p>
            <a:r>
              <a:rPr lang="en-GB" sz="1200" dirty="0" err="1">
                <a:effectLst/>
              </a:rPr>
              <a:t>Jani</a:t>
            </a:r>
            <a:r>
              <a:rPr lang="en-GB" sz="1200" dirty="0">
                <a:effectLst/>
              </a:rPr>
              <a:t>, D. and Han, H. (2014). Personality, satisfaction, image, ambience, and loyalty: Testing their relationships in the hotel industry. </a:t>
            </a:r>
            <a:r>
              <a:rPr lang="en-GB" sz="1200" i="1" dirty="0">
                <a:effectLst/>
              </a:rPr>
              <a:t>International Journal of Hospitality Management</a:t>
            </a:r>
            <a:r>
              <a:rPr lang="en-GB" sz="1200" dirty="0">
                <a:effectLst/>
              </a:rPr>
              <a:t>, 37, pp.11–20. </a:t>
            </a:r>
          </a:p>
          <a:p>
            <a:r>
              <a:rPr lang="en-GB" sz="1200" dirty="0" err="1">
                <a:effectLst/>
              </a:rPr>
              <a:t>sofitel.accor.com</a:t>
            </a:r>
            <a:r>
              <a:rPr lang="en-GB" sz="1200" dirty="0">
                <a:effectLst/>
              </a:rPr>
              <a:t>. (</a:t>
            </a:r>
            <a:r>
              <a:rPr lang="en-GB" sz="1200" dirty="0" err="1">
                <a:effectLst/>
              </a:rPr>
              <a:t>n.d.</a:t>
            </a:r>
            <a:r>
              <a:rPr lang="en-GB" sz="1200" dirty="0">
                <a:effectLst/>
              </a:rPr>
              <a:t>). </a:t>
            </a:r>
            <a:r>
              <a:rPr lang="en-GB" sz="1200" i="1" dirty="0">
                <a:effectLst/>
              </a:rPr>
              <a:t>Sofitel Hotels and Resorts: 5 Star Luxury Accommodation</a:t>
            </a:r>
            <a:r>
              <a:rPr lang="en-GB" sz="1200" dirty="0">
                <a:effectLst/>
              </a:rPr>
              <a:t>. [online] Available at: </a:t>
            </a:r>
            <a:r>
              <a:rPr lang="en-GB" sz="1200" dirty="0">
                <a:effectLst/>
                <a:hlinkClick r:id="rId2"/>
              </a:rPr>
              <a:t>https://sofitel.accor.com/northamerica/index.en.shtml</a:t>
            </a:r>
            <a:r>
              <a:rPr lang="en-GB" sz="1200" dirty="0">
                <a:effectLst/>
              </a:rPr>
              <a:t>. [Accessed 25 May 2023].</a:t>
            </a:r>
          </a:p>
          <a:p>
            <a:r>
              <a:rPr lang="en-GB" sz="1200" dirty="0">
                <a:effectLst/>
              </a:rPr>
              <a:t>Sofitel Adelaide. (</a:t>
            </a:r>
            <a:r>
              <a:rPr lang="en-GB" sz="1200" dirty="0" err="1">
                <a:effectLst/>
              </a:rPr>
              <a:t>n.d.</a:t>
            </a:r>
            <a:r>
              <a:rPr lang="en-GB" sz="1200" dirty="0">
                <a:effectLst/>
              </a:rPr>
              <a:t>). </a:t>
            </a:r>
            <a:r>
              <a:rPr lang="en-GB" sz="1200" i="1" dirty="0">
                <a:effectLst/>
              </a:rPr>
              <a:t>French-Inspired Cuisine with Australian Flair | Sofitel Adelaide Restaurants</a:t>
            </a:r>
            <a:r>
              <a:rPr lang="en-GB" sz="1200" dirty="0">
                <a:effectLst/>
              </a:rPr>
              <a:t>. [online]. Available from: https://www.sofiteladelaide.com.au/restaurants-bars/ [Accessed 25 May 2023].</a:t>
            </a:r>
          </a:p>
          <a:p>
            <a:r>
              <a:rPr lang="en-GB" sz="1200" dirty="0">
                <a:effectLst/>
              </a:rPr>
              <a:t>Sofitel Barcelona Skipper. (</a:t>
            </a:r>
            <a:r>
              <a:rPr lang="en-GB" sz="1200" dirty="0" err="1">
                <a:effectLst/>
              </a:rPr>
              <a:t>n.d.</a:t>
            </a:r>
            <a:r>
              <a:rPr lang="en-GB" sz="1200" dirty="0">
                <a:effectLst/>
              </a:rPr>
              <a:t>). </a:t>
            </a:r>
            <a:r>
              <a:rPr lang="en-GB" sz="1200" i="1" dirty="0">
                <a:effectLst/>
              </a:rPr>
              <a:t>The Hotel</a:t>
            </a:r>
            <a:r>
              <a:rPr lang="en-GB" sz="1200" dirty="0">
                <a:effectLst/>
              </a:rPr>
              <a:t> [online]. Available from: https://www.sofitelbarcelona.com/ [Accessed 25 May 2023].</a:t>
            </a:r>
          </a:p>
          <a:p>
            <a:r>
              <a:rPr lang="en-GB" sz="1200" dirty="0">
                <a:solidFill>
                  <a:schemeClr val="tx1"/>
                </a:solidFill>
                <a:effectLst/>
              </a:rPr>
              <a:t>Turgaybucak. (2013). PRODUCT DIFFERENTIATION IN INTERNATIONAL ACCOMODATION ESTABLISHMENTS: THE CASE OF ACCOR HOTELS. </a:t>
            </a:r>
            <a:r>
              <a:rPr lang="en-GB" sz="1200" i="1" dirty="0">
                <a:solidFill>
                  <a:schemeClr val="tx1"/>
                </a:solidFill>
                <a:effectLst/>
              </a:rPr>
              <a:t>International Journal of Education and Research</a:t>
            </a:r>
            <a:r>
              <a:rPr lang="en-GB" sz="1200" dirty="0">
                <a:solidFill>
                  <a:schemeClr val="tx1"/>
                </a:solidFill>
                <a:effectLst/>
              </a:rPr>
              <a:t>, 1(7). </a:t>
            </a:r>
          </a:p>
          <a:p>
            <a:r>
              <a:rPr lang="en-GB" sz="1200" dirty="0">
                <a:effectLst/>
              </a:rPr>
              <a:t>Wilkins, H., </a:t>
            </a:r>
            <a:r>
              <a:rPr lang="en-GB" sz="1200" dirty="0" err="1">
                <a:effectLst/>
              </a:rPr>
              <a:t>Merrilees</a:t>
            </a:r>
            <a:r>
              <a:rPr lang="en-GB" sz="1200" dirty="0">
                <a:effectLst/>
              </a:rPr>
              <a:t>, B. and Herington, C. (2007). Towards an understanding of total service quality in hotels. </a:t>
            </a:r>
            <a:r>
              <a:rPr lang="en-GB" sz="1200" i="1" dirty="0">
                <a:effectLst/>
              </a:rPr>
              <a:t>International Journal of Hospitality Management</a:t>
            </a:r>
            <a:r>
              <a:rPr lang="en-GB" sz="1200" dirty="0">
                <a:effectLst/>
              </a:rPr>
              <a:t>, 26(4), pp.840–853. </a:t>
            </a:r>
            <a:r>
              <a:rPr lang="en-GB" sz="1200" dirty="0" err="1">
                <a:effectLst/>
              </a:rPr>
              <a:t>doi:https</a:t>
            </a:r>
            <a:r>
              <a:rPr lang="en-GB" sz="1200" dirty="0">
                <a:effectLst/>
              </a:rPr>
              <a:t>://</a:t>
            </a:r>
            <a:r>
              <a:rPr lang="en-GB" sz="1200" dirty="0" err="1">
                <a:effectLst/>
              </a:rPr>
              <a:t>doi.org</a:t>
            </a:r>
            <a:r>
              <a:rPr lang="en-GB" sz="1200" dirty="0">
                <a:effectLst/>
              </a:rPr>
              <a:t>/10.1016/j.ijhm.2006.07.006.</a:t>
            </a:r>
          </a:p>
          <a:p>
            <a:endParaRPr lang="en-GB" sz="1200" dirty="0">
              <a:solidFill>
                <a:schemeClr val="tx1"/>
              </a:solidFill>
              <a:effectLst/>
            </a:endParaRPr>
          </a:p>
          <a:p>
            <a:endParaRPr lang="en-GB" sz="1200" dirty="0"/>
          </a:p>
          <a:p>
            <a:endParaRPr lang="en-GB" sz="1200" dirty="0"/>
          </a:p>
          <a:p>
            <a:pPr marL="0" indent="0">
              <a:buNone/>
            </a:pPr>
            <a:endParaRPr lang="en-GB" sz="1200" b="1" i="0" dirty="0">
              <a:solidFill>
                <a:srgbClr val="2D2D2D"/>
              </a:solidFill>
              <a:effectLst/>
            </a:endParaRPr>
          </a:p>
          <a:p>
            <a:endParaRPr lang="en-US" sz="1200" dirty="0"/>
          </a:p>
        </p:txBody>
      </p:sp>
    </p:spTree>
    <p:extLst>
      <p:ext uri="{BB962C8B-B14F-4D97-AF65-F5344CB8AC3E}">
        <p14:creationId xmlns:p14="http://schemas.microsoft.com/office/powerpoint/2010/main" val="215930199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image" Target="../media/image1.jpeg" /></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Organic</vt:lpstr>
      <vt:lpstr>Sofitel hotel brand</vt:lpstr>
      <vt:lpstr>Table of Contents </vt:lpstr>
      <vt:lpstr>Introduction to the Sofitel Hotel brand</vt:lpstr>
      <vt:lpstr>The main customers of the Sofitel Hotel brand</vt:lpstr>
      <vt:lpstr>The nature, scope and role of the guest services and facilities provided by the Sofitel Hotel brand</vt:lpstr>
      <vt:lpstr>Continuation</vt:lpstr>
      <vt:lpstr>The role and function of guest services</vt:lpstr>
      <vt:lpstr>The importance of hospitality and how hotels meet guest expectations</vt:lpstr>
      <vt:lpstr>Continuation</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Sofitel hotel brand</dc:title>
  <dc:creator>Nisma Ali</dc:creator>
  <cp:lastModifiedBy>Nisma Ali</cp:lastModifiedBy>
  <cp:revision>7</cp:revision>
  <dcterms:created xsi:type="dcterms:W3CDTF">2023-05-25T15:59:29Z</dcterms:created>
  <dcterms:modified xsi:type="dcterms:W3CDTF">2023-05-25T17:38:34Z</dcterms:modified>
</cp:coreProperties>
</file>