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Lst>
  <p:sldSz cx="10691813" cy="15119350"/>
  <p:notesSz cx="14211300" cy="20104100"/>
  <p:defaultTextStyle>
    <a:defPPr>
      <a:defRPr kern="0"/>
    </a:defPPr>
  </p:defaultTextStyle>
  <p:extLst>
    <p:ext uri="{EFAFB233-063F-42B5-8137-9DF3F51BA10A}">
      <p15:sldGuideLst xmlns:p15="http://schemas.microsoft.com/office/powerpoint/2012/main">
        <p15:guide id="1" orient="horz" pos="2166" userDrawn="1">
          <p15:clr>
            <a:srgbClr val="A4A3A4"/>
          </p15:clr>
        </p15:guide>
        <p15:guide id="2" pos="16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6C6"/>
    <a:srgbClr val="C5D3FF"/>
    <a:srgbClr val="99FF99"/>
    <a:srgbClr val="3D28D8"/>
    <a:srgbClr val="0066FF"/>
    <a:srgbClr val="FFFF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5588" autoAdjust="0"/>
    <p:restoredTop sz="92336" autoAdjust="0"/>
  </p:normalViewPr>
  <p:slideViewPr>
    <p:cSldViewPr>
      <p:cViewPr>
        <p:scale>
          <a:sx n="60" d="100"/>
          <a:sy n="60" d="100"/>
        </p:scale>
        <p:origin x="1552" y="-3080"/>
      </p:cViewPr>
      <p:guideLst>
        <p:guide orient="horz" pos="2166"/>
        <p:guide pos="1625"/>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2#1">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1">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57CFE9-5768-4ED1-82E0-F4CE9A100BB9}" type="doc">
      <dgm:prSet loTypeId="urn:microsoft.com/office/officeart/2008/layout/VerticalCurvedList" loCatId="list" qsTypeId="urn:microsoft.com/office/officeart/2005/8/quickstyle/simple3#1" qsCatId="simple" csTypeId="urn:microsoft.com/office/officeart/2005/8/colors/accent3_2#1" csCatId="accent3" phldr="1"/>
      <dgm:spPr/>
      <dgm:t>
        <a:bodyPr/>
        <a:lstStyle/>
        <a:p>
          <a:endParaRPr lang="en-IN"/>
        </a:p>
      </dgm:t>
    </dgm:pt>
    <dgm:pt modelId="{FC64DF88-B28D-467B-8955-043F2B59613B}">
      <dgm:prSet phldrT="[Text]" custT="1"/>
      <dgm:spPr/>
      <dgm:t>
        <a:bodyPr/>
        <a:lstStyle/>
        <a:p>
          <a:pPr algn="just">
            <a:buFont typeface="Arial" panose="020B0604020202020204" pitchFamily="34" charset="0"/>
            <a:buChar char="●"/>
          </a:pPr>
          <a:r>
            <a:rPr lang="en-IN" sz="800" b="0" i="0" u="none" dirty="0">
              <a:latin typeface="Times New Roman" panose="02020603050405020304" pitchFamily="18" charset="0"/>
              <a:cs typeface="Times New Roman" panose="02020603050405020304" pitchFamily="18" charset="0"/>
            </a:rPr>
            <a:t>In the UK, the current research identifies that smoking has now been outpaced by vaping. Smoking prevalence among the British general population is just 9.1%. On the other hand, more than 10% of the population smokes and the same percentage vapes (ONS, 2025). The smoking prevalence among young people aged 18-24 in 2011 was 25.7%, which reduced to 8.1% in 2024 (ONS, 2025). Vaping has remained more popular among 16- 24-year-olds than smoking (ONS, 2025).</a:t>
          </a:r>
          <a:endParaRPr lang="en-IN" sz="800" dirty="0">
            <a:latin typeface="Times New Roman" panose="02020603050405020304" pitchFamily="18" charset="0"/>
            <a:cs typeface="Times New Roman" panose="02020603050405020304" pitchFamily="18" charset="0"/>
          </a:endParaRPr>
        </a:p>
      </dgm:t>
    </dgm:pt>
    <dgm:pt modelId="{30FA480B-9894-45B0-8E3B-6EC3D8E66628}" type="parTrans" cxnId="{26CAC115-542B-4248-B0C8-303C79F806EB}">
      <dgm:prSet/>
      <dgm:spPr/>
      <dgm:t>
        <a:bodyPr/>
        <a:lstStyle/>
        <a:p>
          <a:endParaRPr lang="en-IN"/>
        </a:p>
      </dgm:t>
    </dgm:pt>
    <dgm:pt modelId="{5C10D06E-09C5-4845-B8A8-411C2902206B}" type="sibTrans" cxnId="{26CAC115-542B-4248-B0C8-303C79F806EB}">
      <dgm:prSet/>
      <dgm:spPr/>
      <dgm:t>
        <a:bodyPr/>
        <a:lstStyle/>
        <a:p>
          <a:endParaRPr lang="en-IN"/>
        </a:p>
      </dgm:t>
    </dgm:pt>
    <dgm:pt modelId="{388064FE-B0EC-4138-988B-561B3B62E0A3}">
      <dgm:prSet custT="1"/>
      <dgm:spPr/>
      <dgm:t>
        <a:bodyPr/>
        <a:lstStyle/>
        <a:p>
          <a:pPr algn="just">
            <a:buFont typeface="Arial" panose="020B0604020202020204" pitchFamily="34" charset="0"/>
            <a:buChar char="•"/>
          </a:pPr>
          <a:r>
            <a:rPr lang="en-IN" sz="800" b="0" i="0" u="none" dirty="0">
              <a:latin typeface="Times New Roman" panose="02020603050405020304" pitchFamily="18" charset="0"/>
              <a:cs typeface="Times New Roman" panose="02020603050405020304" pitchFamily="18" charset="0"/>
            </a:rPr>
            <a:t>About 1.1 million 11- 17-year-olds vape in Britain; however, the popularity of vaping among them appears to be lower than that of smoking. Even though around 10% of never-smoking 11-17-year-olds have tried vaping, the number of vaping contemporaries has exceeded 15 million globally (Action on Smoking and Health, 2025).</a:t>
          </a:r>
        </a:p>
      </dgm:t>
    </dgm:pt>
    <dgm:pt modelId="{F4768577-7534-4206-A0BA-868C1D721885}" type="parTrans" cxnId="{AE9BD4FC-13F8-45ED-85E8-7765029664FF}">
      <dgm:prSet/>
      <dgm:spPr/>
      <dgm:t>
        <a:bodyPr/>
        <a:lstStyle/>
        <a:p>
          <a:endParaRPr lang="en-IN"/>
        </a:p>
      </dgm:t>
    </dgm:pt>
    <dgm:pt modelId="{4D1DE8B2-6AB1-4971-8C10-53206D5EC5CE}" type="sibTrans" cxnId="{AE9BD4FC-13F8-45ED-85E8-7765029664FF}">
      <dgm:prSet/>
      <dgm:spPr/>
      <dgm:t>
        <a:bodyPr/>
        <a:lstStyle/>
        <a:p>
          <a:endParaRPr lang="en-IN"/>
        </a:p>
      </dgm:t>
    </dgm:pt>
    <dgm:pt modelId="{EDEB40F8-3655-4597-9F7F-B63F85FE738A}">
      <dgm:prSet custT="1"/>
      <dgm:spPr/>
      <dgm:t>
        <a:bodyPr/>
        <a:lstStyle/>
        <a:p>
          <a:pPr algn="just">
            <a:buFont typeface="Arial" panose="020B0604020202020204" pitchFamily="34" charset="0"/>
            <a:buChar char="•"/>
          </a:pPr>
          <a:r>
            <a:rPr lang="en-IN" sz="800" b="0" i="0" u="none" dirty="0">
              <a:latin typeface="Times New Roman" panose="02020603050405020304" pitchFamily="18" charset="0"/>
              <a:cs typeface="Times New Roman" panose="02020603050405020304" pitchFamily="18" charset="0"/>
            </a:rPr>
            <a:t>Based on the findings by McNeill </a:t>
          </a:r>
          <a:r>
            <a:rPr lang="en-IN" sz="800" b="0" i="1" u="none" dirty="0">
              <a:latin typeface="Times New Roman" panose="02020603050405020304" pitchFamily="18" charset="0"/>
              <a:cs typeface="Times New Roman" panose="02020603050405020304" pitchFamily="18" charset="0"/>
            </a:rPr>
            <a:t>et al.</a:t>
          </a:r>
          <a:r>
            <a:rPr lang="en-IN" sz="800" b="0" i="0" u="none" dirty="0">
              <a:latin typeface="Times New Roman" panose="02020603050405020304" pitchFamily="18" charset="0"/>
              <a:cs typeface="Times New Roman" panose="02020603050405020304" pitchFamily="18" charset="0"/>
            </a:rPr>
            <a:t>, (2022) and </a:t>
          </a:r>
          <a:r>
            <a:rPr lang="en-IN" sz="800" b="0" i="0" u="none" dirty="0" err="1">
              <a:latin typeface="Times New Roman" panose="02020603050405020304" pitchFamily="18" charset="0"/>
              <a:cs typeface="Times New Roman" panose="02020603050405020304" pitchFamily="18" charset="0"/>
            </a:rPr>
            <a:t>Lindson</a:t>
          </a:r>
          <a:r>
            <a:rPr lang="en-IN" sz="800" b="0" i="0" u="none" dirty="0">
              <a:latin typeface="Times New Roman" panose="02020603050405020304" pitchFamily="18" charset="0"/>
              <a:cs typeface="Times New Roman" panose="02020603050405020304" pitchFamily="18" charset="0"/>
            </a:rPr>
            <a:t> </a:t>
          </a:r>
          <a:r>
            <a:rPr lang="en-IN" sz="800" b="0" i="1" u="none" dirty="0">
              <a:latin typeface="Times New Roman" panose="02020603050405020304" pitchFamily="18" charset="0"/>
              <a:cs typeface="Times New Roman" panose="02020603050405020304" pitchFamily="18" charset="0"/>
            </a:rPr>
            <a:t>et al.,</a:t>
          </a:r>
          <a:r>
            <a:rPr lang="en-IN" sz="800" b="0" i="0" u="none" dirty="0">
              <a:latin typeface="Times New Roman" panose="02020603050405020304" pitchFamily="18" charset="0"/>
              <a:cs typeface="Times New Roman" panose="02020603050405020304" pitchFamily="18" charset="0"/>
            </a:rPr>
            <a:t> (2025), the dangers of vaping are significantly less than those of smoking, but vaping is a useful tool for adult smokers to quit smoking. Non-smokers obviously receive no benefits from vaping. The benefits of vaping thus must be monitored and restricted to avoid any consequences of using this product.</a:t>
          </a:r>
        </a:p>
      </dgm:t>
    </dgm:pt>
    <dgm:pt modelId="{1C3158C5-3B4B-4B9A-8B61-2CFDD634B567}" type="parTrans" cxnId="{29EEB42C-012B-4765-8858-20FE9427ECF9}">
      <dgm:prSet/>
      <dgm:spPr/>
      <dgm:t>
        <a:bodyPr/>
        <a:lstStyle/>
        <a:p>
          <a:endParaRPr lang="en-IN"/>
        </a:p>
      </dgm:t>
    </dgm:pt>
    <dgm:pt modelId="{BBE77637-1067-4D6B-A780-73C587500E81}" type="sibTrans" cxnId="{29EEB42C-012B-4765-8858-20FE9427ECF9}">
      <dgm:prSet/>
      <dgm:spPr/>
      <dgm:t>
        <a:bodyPr/>
        <a:lstStyle/>
        <a:p>
          <a:endParaRPr lang="en-IN"/>
        </a:p>
      </dgm:t>
    </dgm:pt>
    <dgm:pt modelId="{360B69B1-6916-4554-9B9F-5D2E4554029A}" type="pres">
      <dgm:prSet presAssocID="{1F57CFE9-5768-4ED1-82E0-F4CE9A100BB9}" presName="Name0" presStyleCnt="0">
        <dgm:presLayoutVars>
          <dgm:chMax val="7"/>
          <dgm:chPref val="7"/>
          <dgm:dir/>
        </dgm:presLayoutVars>
      </dgm:prSet>
      <dgm:spPr/>
    </dgm:pt>
    <dgm:pt modelId="{0F2A502A-1E8C-44F3-A65D-31E02A36B62C}" type="pres">
      <dgm:prSet presAssocID="{1F57CFE9-5768-4ED1-82E0-F4CE9A100BB9}" presName="Name1" presStyleCnt="0"/>
      <dgm:spPr/>
    </dgm:pt>
    <dgm:pt modelId="{CDFA73FC-BDF7-4907-8A20-4658BA7F36E2}" type="pres">
      <dgm:prSet presAssocID="{1F57CFE9-5768-4ED1-82E0-F4CE9A100BB9}" presName="cycle" presStyleCnt="0"/>
      <dgm:spPr/>
    </dgm:pt>
    <dgm:pt modelId="{77EE304E-00C3-44ED-83C2-66189345BC4F}" type="pres">
      <dgm:prSet presAssocID="{1F57CFE9-5768-4ED1-82E0-F4CE9A100BB9}" presName="srcNode" presStyleLbl="node1" presStyleIdx="0" presStyleCnt="3"/>
      <dgm:spPr/>
    </dgm:pt>
    <dgm:pt modelId="{002404DB-4E00-4C39-9788-63EA0F1FA2E2}" type="pres">
      <dgm:prSet presAssocID="{1F57CFE9-5768-4ED1-82E0-F4CE9A100BB9}" presName="conn" presStyleLbl="parChTrans1D2" presStyleIdx="0" presStyleCnt="1"/>
      <dgm:spPr/>
    </dgm:pt>
    <dgm:pt modelId="{432D994F-A31F-4688-81C9-00C13FB2B3DE}" type="pres">
      <dgm:prSet presAssocID="{1F57CFE9-5768-4ED1-82E0-F4CE9A100BB9}" presName="extraNode" presStyleLbl="node1" presStyleIdx="0" presStyleCnt="3"/>
      <dgm:spPr/>
    </dgm:pt>
    <dgm:pt modelId="{F103CB50-BBA7-4BB0-B388-314A7755A4BB}" type="pres">
      <dgm:prSet presAssocID="{1F57CFE9-5768-4ED1-82E0-F4CE9A100BB9}" presName="dstNode" presStyleLbl="node1" presStyleIdx="0" presStyleCnt="3"/>
      <dgm:spPr/>
    </dgm:pt>
    <dgm:pt modelId="{D3B2F4D2-5455-4F73-A8C1-13393DD11CF9}" type="pres">
      <dgm:prSet presAssocID="{FC64DF88-B28D-467B-8955-043F2B59613B}" presName="text_1" presStyleLbl="node1" presStyleIdx="0" presStyleCnt="3" custScaleY="149544">
        <dgm:presLayoutVars>
          <dgm:bulletEnabled val="1"/>
        </dgm:presLayoutVars>
      </dgm:prSet>
      <dgm:spPr/>
    </dgm:pt>
    <dgm:pt modelId="{02363BC7-9C2A-4382-A00D-1C9EF9059207}" type="pres">
      <dgm:prSet presAssocID="{FC64DF88-B28D-467B-8955-043F2B59613B}" presName="accent_1" presStyleCnt="0"/>
      <dgm:spPr/>
    </dgm:pt>
    <dgm:pt modelId="{E6290282-B369-4B51-9C37-D5E5FE8B8BB6}" type="pres">
      <dgm:prSet presAssocID="{FC64DF88-B28D-467B-8955-043F2B59613B}" presName="accentRepeatNode" presStyleLbl="solidFgAcc1" presStyleIdx="0" presStyleCnt="3"/>
      <dgm:spPr/>
    </dgm:pt>
    <dgm:pt modelId="{EF6759A7-BB73-4AC3-A387-14E09B2A1403}" type="pres">
      <dgm:prSet presAssocID="{388064FE-B0EC-4138-988B-561B3B62E0A3}" presName="text_2" presStyleLbl="node1" presStyleIdx="1" presStyleCnt="3" custScaleY="129284">
        <dgm:presLayoutVars>
          <dgm:bulletEnabled val="1"/>
        </dgm:presLayoutVars>
      </dgm:prSet>
      <dgm:spPr/>
    </dgm:pt>
    <dgm:pt modelId="{0451EBED-5165-4DB7-B60F-9661B8EFB937}" type="pres">
      <dgm:prSet presAssocID="{388064FE-B0EC-4138-988B-561B3B62E0A3}" presName="accent_2" presStyleCnt="0"/>
      <dgm:spPr/>
    </dgm:pt>
    <dgm:pt modelId="{146C4E6E-5644-41A8-9767-605BC02744C9}" type="pres">
      <dgm:prSet presAssocID="{388064FE-B0EC-4138-988B-561B3B62E0A3}" presName="accentRepeatNode" presStyleLbl="solidFgAcc1" presStyleIdx="1" presStyleCnt="3"/>
      <dgm:spPr/>
    </dgm:pt>
    <dgm:pt modelId="{76B1082A-981C-444C-9B54-15672AF72A31}" type="pres">
      <dgm:prSet presAssocID="{EDEB40F8-3655-4597-9F7F-B63F85FE738A}" presName="text_3" presStyleLbl="node1" presStyleIdx="2" presStyleCnt="3" custScaleY="119873">
        <dgm:presLayoutVars>
          <dgm:bulletEnabled val="1"/>
        </dgm:presLayoutVars>
      </dgm:prSet>
      <dgm:spPr/>
    </dgm:pt>
    <dgm:pt modelId="{9CE5A71B-5AB1-44E2-A3DF-752EC1A97D49}" type="pres">
      <dgm:prSet presAssocID="{EDEB40F8-3655-4597-9F7F-B63F85FE738A}" presName="accent_3" presStyleCnt="0"/>
      <dgm:spPr/>
    </dgm:pt>
    <dgm:pt modelId="{20A8B935-B185-415E-82CE-2D8B0990D5F5}" type="pres">
      <dgm:prSet presAssocID="{EDEB40F8-3655-4597-9F7F-B63F85FE738A}" presName="accentRepeatNode" presStyleLbl="solidFgAcc1" presStyleIdx="2" presStyleCnt="3"/>
      <dgm:spPr/>
    </dgm:pt>
  </dgm:ptLst>
  <dgm:cxnLst>
    <dgm:cxn modelId="{26CAC115-542B-4248-B0C8-303C79F806EB}" srcId="{1F57CFE9-5768-4ED1-82E0-F4CE9A100BB9}" destId="{FC64DF88-B28D-467B-8955-043F2B59613B}" srcOrd="0" destOrd="0" parTransId="{30FA480B-9894-45B0-8E3B-6EC3D8E66628}" sibTransId="{5C10D06E-09C5-4845-B8A8-411C2902206B}"/>
    <dgm:cxn modelId="{29EEB42C-012B-4765-8858-20FE9427ECF9}" srcId="{1F57CFE9-5768-4ED1-82E0-F4CE9A100BB9}" destId="{EDEB40F8-3655-4597-9F7F-B63F85FE738A}" srcOrd="2" destOrd="0" parTransId="{1C3158C5-3B4B-4B9A-8B61-2CFDD634B567}" sibTransId="{BBE77637-1067-4D6B-A780-73C587500E81}"/>
    <dgm:cxn modelId="{DD3CAF32-0EDE-48EA-89E8-A3A6102E4AC1}" type="presOf" srcId="{FC64DF88-B28D-467B-8955-043F2B59613B}" destId="{D3B2F4D2-5455-4F73-A8C1-13393DD11CF9}" srcOrd="0" destOrd="0" presId="urn:microsoft.com/office/officeart/2008/layout/VerticalCurvedList"/>
    <dgm:cxn modelId="{4DE0BC34-5ECB-487B-BFF6-BB6572D1CA12}" type="presOf" srcId="{EDEB40F8-3655-4597-9F7F-B63F85FE738A}" destId="{76B1082A-981C-444C-9B54-15672AF72A31}" srcOrd="0" destOrd="0" presId="urn:microsoft.com/office/officeart/2008/layout/VerticalCurvedList"/>
    <dgm:cxn modelId="{C8C61493-A522-42E4-9361-326BACEB83FA}" type="presOf" srcId="{388064FE-B0EC-4138-988B-561B3B62E0A3}" destId="{EF6759A7-BB73-4AC3-A387-14E09B2A1403}" srcOrd="0" destOrd="0" presId="urn:microsoft.com/office/officeart/2008/layout/VerticalCurvedList"/>
    <dgm:cxn modelId="{3BE2B1CB-3D54-449A-BC16-F5542F63EC8E}" type="presOf" srcId="{5C10D06E-09C5-4845-B8A8-411C2902206B}" destId="{002404DB-4E00-4C39-9788-63EA0F1FA2E2}" srcOrd="0" destOrd="0" presId="urn:microsoft.com/office/officeart/2008/layout/VerticalCurvedList"/>
    <dgm:cxn modelId="{A34E6BF4-74E2-4BF7-B248-EE15635285F3}" type="presOf" srcId="{1F57CFE9-5768-4ED1-82E0-F4CE9A100BB9}" destId="{360B69B1-6916-4554-9B9F-5D2E4554029A}" srcOrd="0" destOrd="0" presId="urn:microsoft.com/office/officeart/2008/layout/VerticalCurvedList"/>
    <dgm:cxn modelId="{AE9BD4FC-13F8-45ED-85E8-7765029664FF}" srcId="{1F57CFE9-5768-4ED1-82E0-F4CE9A100BB9}" destId="{388064FE-B0EC-4138-988B-561B3B62E0A3}" srcOrd="1" destOrd="0" parTransId="{F4768577-7534-4206-A0BA-868C1D721885}" sibTransId="{4D1DE8B2-6AB1-4971-8C10-53206D5EC5CE}"/>
    <dgm:cxn modelId="{7F0C9EB3-E918-4A41-9E50-406E737FB9B0}" type="presParOf" srcId="{360B69B1-6916-4554-9B9F-5D2E4554029A}" destId="{0F2A502A-1E8C-44F3-A65D-31E02A36B62C}" srcOrd="0" destOrd="0" presId="urn:microsoft.com/office/officeart/2008/layout/VerticalCurvedList"/>
    <dgm:cxn modelId="{6705A765-2FD9-4775-9A67-42E76306999E}" type="presParOf" srcId="{0F2A502A-1E8C-44F3-A65D-31E02A36B62C}" destId="{CDFA73FC-BDF7-4907-8A20-4658BA7F36E2}" srcOrd="0" destOrd="0" presId="urn:microsoft.com/office/officeart/2008/layout/VerticalCurvedList"/>
    <dgm:cxn modelId="{FEBB255C-A211-4B78-900D-3E4AEFF4D718}" type="presParOf" srcId="{CDFA73FC-BDF7-4907-8A20-4658BA7F36E2}" destId="{77EE304E-00C3-44ED-83C2-66189345BC4F}" srcOrd="0" destOrd="0" presId="urn:microsoft.com/office/officeart/2008/layout/VerticalCurvedList"/>
    <dgm:cxn modelId="{A68AC955-633A-4BB4-985F-C58CF46D34DF}" type="presParOf" srcId="{CDFA73FC-BDF7-4907-8A20-4658BA7F36E2}" destId="{002404DB-4E00-4C39-9788-63EA0F1FA2E2}" srcOrd="1" destOrd="0" presId="urn:microsoft.com/office/officeart/2008/layout/VerticalCurvedList"/>
    <dgm:cxn modelId="{ACECF653-6E9C-4350-9CB2-34D9B186E2CF}" type="presParOf" srcId="{CDFA73FC-BDF7-4907-8A20-4658BA7F36E2}" destId="{432D994F-A31F-4688-81C9-00C13FB2B3DE}" srcOrd="2" destOrd="0" presId="urn:microsoft.com/office/officeart/2008/layout/VerticalCurvedList"/>
    <dgm:cxn modelId="{36ECE8E4-7971-47B1-813F-68A96727026A}" type="presParOf" srcId="{CDFA73FC-BDF7-4907-8A20-4658BA7F36E2}" destId="{F103CB50-BBA7-4BB0-B388-314A7755A4BB}" srcOrd="3" destOrd="0" presId="urn:microsoft.com/office/officeart/2008/layout/VerticalCurvedList"/>
    <dgm:cxn modelId="{D2CAD789-848A-4C10-A2CC-C447832BAB3A}" type="presParOf" srcId="{0F2A502A-1E8C-44F3-A65D-31E02A36B62C}" destId="{D3B2F4D2-5455-4F73-A8C1-13393DD11CF9}" srcOrd="1" destOrd="0" presId="urn:microsoft.com/office/officeart/2008/layout/VerticalCurvedList"/>
    <dgm:cxn modelId="{23688473-C1C0-450E-935E-02184AA0D7D4}" type="presParOf" srcId="{0F2A502A-1E8C-44F3-A65D-31E02A36B62C}" destId="{02363BC7-9C2A-4382-A00D-1C9EF9059207}" srcOrd="2" destOrd="0" presId="urn:microsoft.com/office/officeart/2008/layout/VerticalCurvedList"/>
    <dgm:cxn modelId="{C64434CD-740E-4AB2-A2AF-E2972D288C38}" type="presParOf" srcId="{02363BC7-9C2A-4382-A00D-1C9EF9059207}" destId="{E6290282-B369-4B51-9C37-D5E5FE8B8BB6}" srcOrd="0" destOrd="0" presId="urn:microsoft.com/office/officeart/2008/layout/VerticalCurvedList"/>
    <dgm:cxn modelId="{FB988555-15C8-40AC-9050-D40EA579B828}" type="presParOf" srcId="{0F2A502A-1E8C-44F3-A65D-31E02A36B62C}" destId="{EF6759A7-BB73-4AC3-A387-14E09B2A1403}" srcOrd="3" destOrd="0" presId="urn:microsoft.com/office/officeart/2008/layout/VerticalCurvedList"/>
    <dgm:cxn modelId="{95095196-B3D2-4483-8208-175296C3E2B8}" type="presParOf" srcId="{0F2A502A-1E8C-44F3-A65D-31E02A36B62C}" destId="{0451EBED-5165-4DB7-B60F-9661B8EFB937}" srcOrd="4" destOrd="0" presId="urn:microsoft.com/office/officeart/2008/layout/VerticalCurvedList"/>
    <dgm:cxn modelId="{BD7E8DA9-CEB4-4481-BC48-D753C3B5CC6E}" type="presParOf" srcId="{0451EBED-5165-4DB7-B60F-9661B8EFB937}" destId="{146C4E6E-5644-41A8-9767-605BC02744C9}" srcOrd="0" destOrd="0" presId="urn:microsoft.com/office/officeart/2008/layout/VerticalCurvedList"/>
    <dgm:cxn modelId="{D9682157-8BE6-4486-968A-DFB2A841E1CA}" type="presParOf" srcId="{0F2A502A-1E8C-44F3-A65D-31E02A36B62C}" destId="{76B1082A-981C-444C-9B54-15672AF72A31}" srcOrd="5" destOrd="0" presId="urn:microsoft.com/office/officeart/2008/layout/VerticalCurvedList"/>
    <dgm:cxn modelId="{3D85F3EA-A44D-4983-999F-BDAE91705DDA}" type="presParOf" srcId="{0F2A502A-1E8C-44F3-A65D-31E02A36B62C}" destId="{9CE5A71B-5AB1-44E2-A3DF-752EC1A97D49}" srcOrd="6" destOrd="0" presId="urn:microsoft.com/office/officeart/2008/layout/VerticalCurvedList"/>
    <dgm:cxn modelId="{120A5B81-EB10-4F1E-9937-A749C5BD72E9}" type="presParOf" srcId="{9CE5A71B-5AB1-44E2-A3DF-752EC1A97D49}" destId="{20A8B935-B185-415E-82CE-2D8B0990D5F5}"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DC7D2D-2EED-495B-A263-9EFC76190CC4}" type="doc">
      <dgm:prSet loTypeId="urn:microsoft.com/office/officeart/2005/8/layout/list1" loCatId="list" qsTypeId="urn:microsoft.com/office/officeart/2005/8/quickstyle/simple3#2" qsCatId="simple" csTypeId="urn:microsoft.com/office/officeart/2005/8/colors/colorful4#1" csCatId="colorful" phldr="1"/>
      <dgm:spPr/>
      <dgm:t>
        <a:bodyPr/>
        <a:lstStyle/>
        <a:p>
          <a:endParaRPr lang="en-IN"/>
        </a:p>
      </dgm:t>
    </dgm:pt>
    <dgm:pt modelId="{A20CFE94-B9A8-441A-85B5-B2D242EE46B1}">
      <dgm:prSet phldrT="[Text]" custT="1"/>
      <dgm:spPr/>
      <dgm:t>
        <a:bodyPr/>
        <a:lstStyle/>
        <a:p>
          <a:pPr algn="just">
            <a:buFont typeface="Arial" panose="020B0604020202020204" pitchFamily="34" charset="0"/>
            <a:buChar char="●"/>
          </a:pPr>
          <a:r>
            <a:rPr lang="en-IN" sz="800" b="0" i="0" u="none" dirty="0">
              <a:latin typeface="Times New Roman" panose="02020603050405020304" pitchFamily="18" charset="0"/>
              <a:cs typeface="Times New Roman" panose="02020603050405020304" pitchFamily="18" charset="0"/>
            </a:rPr>
            <a:t>To analyse existing evidence on vaping and respiratory infections in young adults, including reported infection types.</a:t>
          </a:r>
          <a:endParaRPr lang="en-IN" sz="800" dirty="0">
            <a:latin typeface="Times New Roman" panose="02020603050405020304" pitchFamily="18" charset="0"/>
            <a:cs typeface="Times New Roman" panose="02020603050405020304" pitchFamily="18" charset="0"/>
          </a:endParaRPr>
        </a:p>
      </dgm:t>
    </dgm:pt>
    <dgm:pt modelId="{991A4463-75C4-447C-90F2-CC93CA9FDEC0}" type="parTrans" cxnId="{4F7524CC-042F-441F-8A2B-B3C1DB2DB1E2}">
      <dgm:prSet/>
      <dgm:spPr/>
      <dgm:t>
        <a:bodyPr/>
        <a:lstStyle/>
        <a:p>
          <a:endParaRPr lang="en-IN"/>
        </a:p>
      </dgm:t>
    </dgm:pt>
    <dgm:pt modelId="{54117B7F-3210-4AF3-9517-072EEAD7F831}" type="sibTrans" cxnId="{4F7524CC-042F-441F-8A2B-B3C1DB2DB1E2}">
      <dgm:prSet/>
      <dgm:spPr/>
      <dgm:t>
        <a:bodyPr/>
        <a:lstStyle/>
        <a:p>
          <a:endParaRPr lang="en-IN"/>
        </a:p>
      </dgm:t>
    </dgm:pt>
    <dgm:pt modelId="{99911082-C7E0-4F81-8CB6-5DC97DB7FF9D}">
      <dgm:prSet custT="1"/>
      <dgm:spPr/>
      <dgm:t>
        <a:bodyPr/>
        <a:lstStyle/>
        <a:p>
          <a:pPr>
            <a:buFont typeface="Arial" panose="020B0604020202020204" pitchFamily="34" charset="0"/>
            <a:buChar char="•"/>
          </a:pPr>
          <a:r>
            <a:rPr lang="en-IN" sz="800" b="0" i="0" u="none">
              <a:latin typeface="Times New Roman" panose="02020603050405020304" pitchFamily="18" charset="0"/>
              <a:cs typeface="Times New Roman" panose="02020603050405020304" pitchFamily="18" charset="0"/>
            </a:rPr>
            <a:t>To consider the association of the frequency and duration of vaping and infection risk.</a:t>
          </a:r>
        </a:p>
      </dgm:t>
    </dgm:pt>
    <dgm:pt modelId="{652C7FAB-9A31-4FE1-8688-8EADCFF25D04}" type="parTrans" cxnId="{D8E416B1-33E4-4F61-B7E7-C3FE376518A4}">
      <dgm:prSet/>
      <dgm:spPr/>
      <dgm:t>
        <a:bodyPr/>
        <a:lstStyle/>
        <a:p>
          <a:endParaRPr lang="en-IN"/>
        </a:p>
      </dgm:t>
    </dgm:pt>
    <dgm:pt modelId="{2F5E152F-BCF8-46D9-B0BD-98EE370E50EC}" type="sibTrans" cxnId="{D8E416B1-33E4-4F61-B7E7-C3FE376518A4}">
      <dgm:prSet/>
      <dgm:spPr/>
      <dgm:t>
        <a:bodyPr/>
        <a:lstStyle/>
        <a:p>
          <a:endParaRPr lang="en-IN"/>
        </a:p>
      </dgm:t>
    </dgm:pt>
    <dgm:pt modelId="{FE628618-75AE-4DD5-9BA2-03E41F1DCF4E}">
      <dgm:prSet custT="1"/>
      <dgm:spPr/>
      <dgm:t>
        <a:bodyPr/>
        <a:lstStyle/>
        <a:p>
          <a:pPr>
            <a:buFont typeface="Arial" panose="020B0604020202020204" pitchFamily="34" charset="0"/>
            <a:buChar char="•"/>
          </a:pPr>
          <a:r>
            <a:rPr lang="en-IN" sz="800" b="0" i="0" u="none" dirty="0">
              <a:latin typeface="Times New Roman" panose="02020603050405020304" pitchFamily="18" charset="0"/>
              <a:cs typeface="Times New Roman" panose="02020603050405020304" pitchFamily="18" charset="0"/>
            </a:rPr>
            <a:t>To critically appraise the evidence and identify gaps. To discuss the implications for practice and research.</a:t>
          </a:r>
        </a:p>
      </dgm:t>
    </dgm:pt>
    <dgm:pt modelId="{958690CE-10AD-4805-BB9C-59961883329E}" type="parTrans" cxnId="{70291814-51B1-4407-90D0-BE0CC71E976E}">
      <dgm:prSet/>
      <dgm:spPr/>
      <dgm:t>
        <a:bodyPr/>
        <a:lstStyle/>
        <a:p>
          <a:endParaRPr lang="en-IN"/>
        </a:p>
      </dgm:t>
    </dgm:pt>
    <dgm:pt modelId="{EDF6A229-06BA-44C3-A62C-AC7BCAA8638F}" type="sibTrans" cxnId="{70291814-51B1-4407-90D0-BE0CC71E976E}">
      <dgm:prSet/>
      <dgm:spPr/>
      <dgm:t>
        <a:bodyPr/>
        <a:lstStyle/>
        <a:p>
          <a:endParaRPr lang="en-IN"/>
        </a:p>
      </dgm:t>
    </dgm:pt>
    <dgm:pt modelId="{9B4D0DE3-E81B-4F8D-892E-4C078A036BDC}" type="pres">
      <dgm:prSet presAssocID="{B5DC7D2D-2EED-495B-A263-9EFC76190CC4}" presName="linear" presStyleCnt="0">
        <dgm:presLayoutVars>
          <dgm:dir/>
          <dgm:animLvl val="lvl"/>
          <dgm:resizeHandles val="exact"/>
        </dgm:presLayoutVars>
      </dgm:prSet>
      <dgm:spPr/>
    </dgm:pt>
    <dgm:pt modelId="{26FC8DFA-ECF4-4A41-956F-382ECACF780D}" type="pres">
      <dgm:prSet presAssocID="{A20CFE94-B9A8-441A-85B5-B2D242EE46B1}" presName="parentLin" presStyleCnt="0"/>
      <dgm:spPr/>
    </dgm:pt>
    <dgm:pt modelId="{74DE8FF9-ADF0-4316-92CB-2607F59EC953}" type="pres">
      <dgm:prSet presAssocID="{A20CFE94-B9A8-441A-85B5-B2D242EE46B1}" presName="parentLeftMargin" presStyleLbl="node1" presStyleIdx="0" presStyleCnt="3"/>
      <dgm:spPr/>
    </dgm:pt>
    <dgm:pt modelId="{0F813364-5F69-4105-94B4-3E71DAED13CD}" type="pres">
      <dgm:prSet presAssocID="{A20CFE94-B9A8-441A-85B5-B2D242EE46B1}" presName="parentText" presStyleLbl="node1" presStyleIdx="0" presStyleCnt="3">
        <dgm:presLayoutVars>
          <dgm:chMax val="0"/>
          <dgm:bulletEnabled val="1"/>
        </dgm:presLayoutVars>
      </dgm:prSet>
      <dgm:spPr/>
    </dgm:pt>
    <dgm:pt modelId="{4B3C61FE-8C12-4735-A18A-AC2C9C6B5566}" type="pres">
      <dgm:prSet presAssocID="{A20CFE94-B9A8-441A-85B5-B2D242EE46B1}" presName="negativeSpace" presStyleCnt="0"/>
      <dgm:spPr/>
    </dgm:pt>
    <dgm:pt modelId="{92D34FB9-F0D2-40C8-A5CD-0AB908BF04B2}" type="pres">
      <dgm:prSet presAssocID="{A20CFE94-B9A8-441A-85B5-B2D242EE46B1}" presName="childText" presStyleLbl="conFgAcc1" presStyleIdx="0" presStyleCnt="3">
        <dgm:presLayoutVars>
          <dgm:bulletEnabled val="1"/>
        </dgm:presLayoutVars>
      </dgm:prSet>
      <dgm:spPr/>
    </dgm:pt>
    <dgm:pt modelId="{C626DBCD-3886-415F-81F7-81ADF4DE6A48}" type="pres">
      <dgm:prSet presAssocID="{54117B7F-3210-4AF3-9517-072EEAD7F831}" presName="spaceBetweenRectangles" presStyleCnt="0"/>
      <dgm:spPr/>
    </dgm:pt>
    <dgm:pt modelId="{75C6DE39-A51E-42EC-9F47-98CDF6B02946}" type="pres">
      <dgm:prSet presAssocID="{99911082-C7E0-4F81-8CB6-5DC97DB7FF9D}" presName="parentLin" presStyleCnt="0"/>
      <dgm:spPr/>
    </dgm:pt>
    <dgm:pt modelId="{E32877AD-8A0C-432C-907F-BB2A21FEF404}" type="pres">
      <dgm:prSet presAssocID="{99911082-C7E0-4F81-8CB6-5DC97DB7FF9D}" presName="parentLeftMargin" presStyleLbl="node1" presStyleIdx="0" presStyleCnt="3"/>
      <dgm:spPr/>
    </dgm:pt>
    <dgm:pt modelId="{97FAD287-5028-4D81-8273-A27FA7CAF3F4}" type="pres">
      <dgm:prSet presAssocID="{99911082-C7E0-4F81-8CB6-5DC97DB7FF9D}" presName="parentText" presStyleLbl="node1" presStyleIdx="1" presStyleCnt="3">
        <dgm:presLayoutVars>
          <dgm:chMax val="0"/>
          <dgm:bulletEnabled val="1"/>
        </dgm:presLayoutVars>
      </dgm:prSet>
      <dgm:spPr/>
    </dgm:pt>
    <dgm:pt modelId="{4EB7F9C5-631F-4337-A379-6C32AA70D271}" type="pres">
      <dgm:prSet presAssocID="{99911082-C7E0-4F81-8CB6-5DC97DB7FF9D}" presName="negativeSpace" presStyleCnt="0"/>
      <dgm:spPr/>
    </dgm:pt>
    <dgm:pt modelId="{D9088EDB-93EA-4A0E-AC22-6757EC02BAA3}" type="pres">
      <dgm:prSet presAssocID="{99911082-C7E0-4F81-8CB6-5DC97DB7FF9D}" presName="childText" presStyleLbl="conFgAcc1" presStyleIdx="1" presStyleCnt="3">
        <dgm:presLayoutVars>
          <dgm:bulletEnabled val="1"/>
        </dgm:presLayoutVars>
      </dgm:prSet>
      <dgm:spPr/>
    </dgm:pt>
    <dgm:pt modelId="{34B79588-AAA6-45E4-A3BC-B11ECF3FAC65}" type="pres">
      <dgm:prSet presAssocID="{2F5E152F-BCF8-46D9-B0BD-98EE370E50EC}" presName="spaceBetweenRectangles" presStyleCnt="0"/>
      <dgm:spPr/>
    </dgm:pt>
    <dgm:pt modelId="{FBA7FDCA-9554-47E9-96B1-EF1C56D00040}" type="pres">
      <dgm:prSet presAssocID="{FE628618-75AE-4DD5-9BA2-03E41F1DCF4E}" presName="parentLin" presStyleCnt="0"/>
      <dgm:spPr/>
    </dgm:pt>
    <dgm:pt modelId="{96547D3C-18A0-4D35-83FA-8FB30602038B}" type="pres">
      <dgm:prSet presAssocID="{FE628618-75AE-4DD5-9BA2-03E41F1DCF4E}" presName="parentLeftMargin" presStyleLbl="node1" presStyleIdx="1" presStyleCnt="3"/>
      <dgm:spPr/>
    </dgm:pt>
    <dgm:pt modelId="{E11CC3D5-9FF9-43BC-B43C-B919C7FC6A8D}" type="pres">
      <dgm:prSet presAssocID="{FE628618-75AE-4DD5-9BA2-03E41F1DCF4E}" presName="parentText" presStyleLbl="node1" presStyleIdx="2" presStyleCnt="3">
        <dgm:presLayoutVars>
          <dgm:chMax val="0"/>
          <dgm:bulletEnabled val="1"/>
        </dgm:presLayoutVars>
      </dgm:prSet>
      <dgm:spPr/>
    </dgm:pt>
    <dgm:pt modelId="{CEBF32E6-EB03-4AAD-831C-31DDB5062924}" type="pres">
      <dgm:prSet presAssocID="{FE628618-75AE-4DD5-9BA2-03E41F1DCF4E}" presName="negativeSpace" presStyleCnt="0"/>
      <dgm:spPr/>
    </dgm:pt>
    <dgm:pt modelId="{EFFE63EE-34AC-407C-9C6B-0CC9C8CCD73C}" type="pres">
      <dgm:prSet presAssocID="{FE628618-75AE-4DD5-9BA2-03E41F1DCF4E}" presName="childText" presStyleLbl="conFgAcc1" presStyleIdx="2" presStyleCnt="3">
        <dgm:presLayoutVars>
          <dgm:bulletEnabled val="1"/>
        </dgm:presLayoutVars>
      </dgm:prSet>
      <dgm:spPr/>
    </dgm:pt>
  </dgm:ptLst>
  <dgm:cxnLst>
    <dgm:cxn modelId="{70291814-51B1-4407-90D0-BE0CC71E976E}" srcId="{B5DC7D2D-2EED-495B-A263-9EFC76190CC4}" destId="{FE628618-75AE-4DD5-9BA2-03E41F1DCF4E}" srcOrd="2" destOrd="0" parTransId="{958690CE-10AD-4805-BB9C-59961883329E}" sibTransId="{EDF6A229-06BA-44C3-A62C-AC7BCAA8638F}"/>
    <dgm:cxn modelId="{50ABFD1D-B84C-4B07-BA57-2BC01A3AB6AF}" type="presOf" srcId="{B5DC7D2D-2EED-495B-A263-9EFC76190CC4}" destId="{9B4D0DE3-E81B-4F8D-892E-4C078A036BDC}" srcOrd="0" destOrd="0" presId="urn:microsoft.com/office/officeart/2005/8/layout/list1"/>
    <dgm:cxn modelId="{392F4924-A323-4FA7-BD24-00C61F6A9975}" type="presOf" srcId="{A20CFE94-B9A8-441A-85B5-B2D242EE46B1}" destId="{0F813364-5F69-4105-94B4-3E71DAED13CD}" srcOrd="1" destOrd="0" presId="urn:microsoft.com/office/officeart/2005/8/layout/list1"/>
    <dgm:cxn modelId="{338AF682-984A-455B-8348-938E8AD4E5D1}" type="presOf" srcId="{A20CFE94-B9A8-441A-85B5-B2D242EE46B1}" destId="{74DE8FF9-ADF0-4316-92CB-2607F59EC953}" srcOrd="0" destOrd="0" presId="urn:microsoft.com/office/officeart/2005/8/layout/list1"/>
    <dgm:cxn modelId="{E6E5378E-BB2D-46E0-9B26-5EE6723AED8A}" type="presOf" srcId="{99911082-C7E0-4F81-8CB6-5DC97DB7FF9D}" destId="{E32877AD-8A0C-432C-907F-BB2A21FEF404}" srcOrd="0" destOrd="0" presId="urn:microsoft.com/office/officeart/2005/8/layout/list1"/>
    <dgm:cxn modelId="{27EDA4A8-995A-4244-AB63-D731A67F9AA5}" type="presOf" srcId="{FE628618-75AE-4DD5-9BA2-03E41F1DCF4E}" destId="{96547D3C-18A0-4D35-83FA-8FB30602038B}" srcOrd="0" destOrd="0" presId="urn:microsoft.com/office/officeart/2005/8/layout/list1"/>
    <dgm:cxn modelId="{D8E416B1-33E4-4F61-B7E7-C3FE376518A4}" srcId="{B5DC7D2D-2EED-495B-A263-9EFC76190CC4}" destId="{99911082-C7E0-4F81-8CB6-5DC97DB7FF9D}" srcOrd="1" destOrd="0" parTransId="{652C7FAB-9A31-4FE1-8688-8EADCFF25D04}" sibTransId="{2F5E152F-BCF8-46D9-B0BD-98EE370E50EC}"/>
    <dgm:cxn modelId="{160857C0-23A2-457C-8F67-072E707417E6}" type="presOf" srcId="{FE628618-75AE-4DD5-9BA2-03E41F1DCF4E}" destId="{E11CC3D5-9FF9-43BC-B43C-B919C7FC6A8D}" srcOrd="1" destOrd="0" presId="urn:microsoft.com/office/officeart/2005/8/layout/list1"/>
    <dgm:cxn modelId="{4F7524CC-042F-441F-8A2B-B3C1DB2DB1E2}" srcId="{B5DC7D2D-2EED-495B-A263-9EFC76190CC4}" destId="{A20CFE94-B9A8-441A-85B5-B2D242EE46B1}" srcOrd="0" destOrd="0" parTransId="{991A4463-75C4-447C-90F2-CC93CA9FDEC0}" sibTransId="{54117B7F-3210-4AF3-9517-072EEAD7F831}"/>
    <dgm:cxn modelId="{A8B404D7-169F-4D6D-B379-7E70EC0E090F}" type="presOf" srcId="{99911082-C7E0-4F81-8CB6-5DC97DB7FF9D}" destId="{97FAD287-5028-4D81-8273-A27FA7CAF3F4}" srcOrd="1" destOrd="0" presId="urn:microsoft.com/office/officeart/2005/8/layout/list1"/>
    <dgm:cxn modelId="{1BB5E5CD-B8FE-435C-8217-9455816DA804}" type="presParOf" srcId="{9B4D0DE3-E81B-4F8D-892E-4C078A036BDC}" destId="{26FC8DFA-ECF4-4A41-956F-382ECACF780D}" srcOrd="0" destOrd="0" presId="urn:microsoft.com/office/officeart/2005/8/layout/list1"/>
    <dgm:cxn modelId="{ED6772A2-A790-41DF-AD33-212B1E096757}" type="presParOf" srcId="{26FC8DFA-ECF4-4A41-956F-382ECACF780D}" destId="{74DE8FF9-ADF0-4316-92CB-2607F59EC953}" srcOrd="0" destOrd="0" presId="urn:microsoft.com/office/officeart/2005/8/layout/list1"/>
    <dgm:cxn modelId="{B2272A52-2553-4FB7-A879-BCC9A164628D}" type="presParOf" srcId="{26FC8DFA-ECF4-4A41-956F-382ECACF780D}" destId="{0F813364-5F69-4105-94B4-3E71DAED13CD}" srcOrd="1" destOrd="0" presId="urn:microsoft.com/office/officeart/2005/8/layout/list1"/>
    <dgm:cxn modelId="{77B9BF0A-3A60-4AC0-987F-251705232597}" type="presParOf" srcId="{9B4D0DE3-E81B-4F8D-892E-4C078A036BDC}" destId="{4B3C61FE-8C12-4735-A18A-AC2C9C6B5566}" srcOrd="1" destOrd="0" presId="urn:microsoft.com/office/officeart/2005/8/layout/list1"/>
    <dgm:cxn modelId="{398E3601-2F5F-4E42-A901-E4C0784E09B1}" type="presParOf" srcId="{9B4D0DE3-E81B-4F8D-892E-4C078A036BDC}" destId="{92D34FB9-F0D2-40C8-A5CD-0AB908BF04B2}" srcOrd="2" destOrd="0" presId="urn:microsoft.com/office/officeart/2005/8/layout/list1"/>
    <dgm:cxn modelId="{15308766-1F29-4858-94CF-88D1B0541BE3}" type="presParOf" srcId="{9B4D0DE3-E81B-4F8D-892E-4C078A036BDC}" destId="{C626DBCD-3886-415F-81F7-81ADF4DE6A48}" srcOrd="3" destOrd="0" presId="urn:microsoft.com/office/officeart/2005/8/layout/list1"/>
    <dgm:cxn modelId="{806F5E85-4B7D-4316-972C-FF54AF4F390D}" type="presParOf" srcId="{9B4D0DE3-E81B-4F8D-892E-4C078A036BDC}" destId="{75C6DE39-A51E-42EC-9F47-98CDF6B02946}" srcOrd="4" destOrd="0" presId="urn:microsoft.com/office/officeart/2005/8/layout/list1"/>
    <dgm:cxn modelId="{9348D280-3E83-4114-9A0C-BEE0DB08872E}" type="presParOf" srcId="{75C6DE39-A51E-42EC-9F47-98CDF6B02946}" destId="{E32877AD-8A0C-432C-907F-BB2A21FEF404}" srcOrd="0" destOrd="0" presId="urn:microsoft.com/office/officeart/2005/8/layout/list1"/>
    <dgm:cxn modelId="{E07574CA-7A77-46C4-BC62-2E9C50405B44}" type="presParOf" srcId="{75C6DE39-A51E-42EC-9F47-98CDF6B02946}" destId="{97FAD287-5028-4D81-8273-A27FA7CAF3F4}" srcOrd="1" destOrd="0" presId="urn:microsoft.com/office/officeart/2005/8/layout/list1"/>
    <dgm:cxn modelId="{F9CBFBEE-315E-457F-95DC-2E7B51C6244A}" type="presParOf" srcId="{9B4D0DE3-E81B-4F8D-892E-4C078A036BDC}" destId="{4EB7F9C5-631F-4337-A379-6C32AA70D271}" srcOrd="5" destOrd="0" presId="urn:microsoft.com/office/officeart/2005/8/layout/list1"/>
    <dgm:cxn modelId="{A38D7616-B4C5-4E79-871C-C7498F21EFB3}" type="presParOf" srcId="{9B4D0DE3-E81B-4F8D-892E-4C078A036BDC}" destId="{D9088EDB-93EA-4A0E-AC22-6757EC02BAA3}" srcOrd="6" destOrd="0" presId="urn:microsoft.com/office/officeart/2005/8/layout/list1"/>
    <dgm:cxn modelId="{963592B1-1F2E-4B17-929E-542C60534928}" type="presParOf" srcId="{9B4D0DE3-E81B-4F8D-892E-4C078A036BDC}" destId="{34B79588-AAA6-45E4-A3BC-B11ECF3FAC65}" srcOrd="7" destOrd="0" presId="urn:microsoft.com/office/officeart/2005/8/layout/list1"/>
    <dgm:cxn modelId="{2CC5842E-71F9-4F78-ADC9-96B6F20CCC3B}" type="presParOf" srcId="{9B4D0DE3-E81B-4F8D-892E-4C078A036BDC}" destId="{FBA7FDCA-9554-47E9-96B1-EF1C56D00040}" srcOrd="8" destOrd="0" presId="urn:microsoft.com/office/officeart/2005/8/layout/list1"/>
    <dgm:cxn modelId="{F1077836-36E1-4074-A0C7-44A531F671FC}" type="presParOf" srcId="{FBA7FDCA-9554-47E9-96B1-EF1C56D00040}" destId="{96547D3C-18A0-4D35-83FA-8FB30602038B}" srcOrd="0" destOrd="0" presId="urn:microsoft.com/office/officeart/2005/8/layout/list1"/>
    <dgm:cxn modelId="{CC9596E2-88FB-48EF-B0CA-65C655AC7FD1}" type="presParOf" srcId="{FBA7FDCA-9554-47E9-96B1-EF1C56D00040}" destId="{E11CC3D5-9FF9-43BC-B43C-B919C7FC6A8D}" srcOrd="1" destOrd="0" presId="urn:microsoft.com/office/officeart/2005/8/layout/list1"/>
    <dgm:cxn modelId="{AA57B4F9-3FA5-4E11-A435-2710698D2FB3}" type="presParOf" srcId="{9B4D0DE3-E81B-4F8D-892E-4C078A036BDC}" destId="{CEBF32E6-EB03-4AAD-831C-31DDB5062924}" srcOrd="9" destOrd="0" presId="urn:microsoft.com/office/officeart/2005/8/layout/list1"/>
    <dgm:cxn modelId="{62E4E1C4-3593-4221-B6F2-D79CC0B72385}" type="presParOf" srcId="{9B4D0DE3-E81B-4F8D-892E-4C078A036BDC}" destId="{EFFE63EE-34AC-407C-9C6B-0CC9C8CCD73C}" srcOrd="10"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99A3E44-B256-4F25-9706-0224A6D79C6D}" type="doc">
      <dgm:prSet loTypeId="urn:microsoft.com/office/officeart/2005/8/layout/vProcess5" loCatId="process" qsTypeId="urn:microsoft.com/office/officeart/2005/8/quickstyle/simple3#3" qsCatId="simple" csTypeId="urn:microsoft.com/office/officeart/2005/8/colors/colorful2#1" csCatId="colorful" phldr="1"/>
      <dgm:spPr/>
      <dgm:t>
        <a:bodyPr/>
        <a:lstStyle/>
        <a:p>
          <a:endParaRPr lang="en-IN"/>
        </a:p>
      </dgm:t>
    </dgm:pt>
    <dgm:pt modelId="{CA5A0894-8C2F-4F06-ADAD-09A74385A339}">
      <dgm:prSet phldrT="[Text]"/>
      <dgm:spPr/>
      <dgm:t>
        <a:bodyPr/>
        <a:lstStyle/>
        <a:p>
          <a:pPr algn="just">
            <a:buFont typeface="Arial" panose="020B0604020202020204" pitchFamily="34" charset="0"/>
            <a:buChar char="●"/>
          </a:pPr>
          <a:r>
            <a:rPr lang="en-IN" b="1" i="1" u="none" dirty="0">
              <a:latin typeface="Times New Roman" panose="02020603050405020304" pitchFamily="18" charset="0"/>
              <a:cs typeface="Times New Roman" panose="02020603050405020304" pitchFamily="18" charset="0"/>
            </a:rPr>
            <a:t>Population: </a:t>
          </a:r>
          <a:r>
            <a:rPr lang="en-IN" b="0" i="0" u="none" dirty="0">
              <a:latin typeface="Times New Roman" panose="02020603050405020304" pitchFamily="18" charset="0"/>
              <a:cs typeface="Times New Roman" panose="02020603050405020304" pitchFamily="18" charset="0"/>
            </a:rPr>
            <a:t>Evidence about the risk of becoming infected makes the young adult population aware of choices they can make, especially for non-smokers (Kundu</a:t>
          </a:r>
          <a:r>
            <a:rPr lang="en-IN" b="0" i="1" u="none" dirty="0">
              <a:latin typeface="Times New Roman" panose="02020603050405020304" pitchFamily="18" charset="0"/>
              <a:cs typeface="Times New Roman" panose="02020603050405020304" pitchFamily="18" charset="0"/>
            </a:rPr>
            <a:t> et al.,</a:t>
          </a:r>
          <a:r>
            <a:rPr lang="en-IN" b="0" i="0" u="none" dirty="0">
              <a:latin typeface="Times New Roman" panose="02020603050405020304" pitchFamily="18" charset="0"/>
              <a:cs typeface="Times New Roman" panose="02020603050405020304" pitchFamily="18" charset="0"/>
            </a:rPr>
            <a:t> 2025)</a:t>
          </a:r>
          <a:endParaRPr lang="en-IN" dirty="0">
            <a:latin typeface="Times New Roman" panose="02020603050405020304" pitchFamily="18" charset="0"/>
            <a:cs typeface="Times New Roman" panose="02020603050405020304" pitchFamily="18" charset="0"/>
          </a:endParaRPr>
        </a:p>
      </dgm:t>
    </dgm:pt>
    <dgm:pt modelId="{5432B6A4-FCEE-430F-BA93-560B19D79DFD}" type="parTrans" cxnId="{F77EBE6F-07B6-4313-8066-A80D9D605603}">
      <dgm:prSet/>
      <dgm:spPr/>
      <dgm:t>
        <a:bodyPr/>
        <a:lstStyle/>
        <a:p>
          <a:endParaRPr lang="en-IN"/>
        </a:p>
      </dgm:t>
    </dgm:pt>
    <dgm:pt modelId="{635FBF9F-754B-4C83-A2F1-76CA17C35D5B}" type="sibTrans" cxnId="{F77EBE6F-07B6-4313-8066-A80D9D605603}">
      <dgm:prSet/>
      <dgm:spPr/>
      <dgm:t>
        <a:bodyPr/>
        <a:lstStyle/>
        <a:p>
          <a:endParaRPr lang="en-IN"/>
        </a:p>
      </dgm:t>
    </dgm:pt>
    <dgm:pt modelId="{E75EC063-4C7E-49A0-B82F-61625E8BFEF0}">
      <dgm:prSet/>
      <dgm:spPr/>
      <dgm:t>
        <a:bodyPr/>
        <a:lstStyle/>
        <a:p>
          <a:pPr algn="just">
            <a:buNone/>
          </a:pPr>
          <a:r>
            <a:rPr lang="en-IN" b="1" i="1" u="none" dirty="0">
              <a:latin typeface="Times New Roman" panose="02020603050405020304" pitchFamily="18" charset="0"/>
              <a:cs typeface="Times New Roman" panose="02020603050405020304" pitchFamily="18" charset="0"/>
            </a:rPr>
            <a:t>Practice: </a:t>
          </a:r>
          <a:r>
            <a:rPr lang="en-IN" b="0" i="0" u="none" dirty="0">
              <a:latin typeface="Times New Roman" panose="02020603050405020304" pitchFamily="18" charset="0"/>
              <a:cs typeface="Times New Roman" panose="02020603050405020304" pitchFamily="18" charset="0"/>
            </a:rPr>
            <a:t>Facilitates the process of asking about vaping and advising on respiratory symptoms by health providers such as clinicians, pharmacists and university health service providers (Jara-Reinoso and </a:t>
          </a:r>
          <a:r>
            <a:rPr lang="en-IN" b="0" i="0" u="none" dirty="0" err="1">
              <a:latin typeface="Times New Roman" panose="02020603050405020304" pitchFamily="18" charset="0"/>
              <a:cs typeface="Times New Roman" panose="02020603050405020304" pitchFamily="18" charset="0"/>
            </a:rPr>
            <a:t>Arráiz</a:t>
          </a:r>
          <a:r>
            <a:rPr lang="en-IN" b="0" i="0" u="none" dirty="0">
              <a:latin typeface="Times New Roman" panose="02020603050405020304" pitchFamily="18" charset="0"/>
              <a:cs typeface="Times New Roman" panose="02020603050405020304" pitchFamily="18" charset="0"/>
            </a:rPr>
            <a:t> de Fernández, 2024)</a:t>
          </a:r>
          <a:endParaRPr lang="en-IN" b="0" dirty="0">
            <a:latin typeface="Times New Roman" panose="02020603050405020304" pitchFamily="18" charset="0"/>
            <a:cs typeface="Times New Roman" panose="02020603050405020304" pitchFamily="18" charset="0"/>
          </a:endParaRPr>
        </a:p>
      </dgm:t>
    </dgm:pt>
    <dgm:pt modelId="{7C63BD91-5BEA-41F0-B781-0D93BF9E1D85}" type="parTrans" cxnId="{3427D184-F896-4503-9972-F142C39CF28A}">
      <dgm:prSet/>
      <dgm:spPr/>
      <dgm:t>
        <a:bodyPr/>
        <a:lstStyle/>
        <a:p>
          <a:endParaRPr lang="en-IN"/>
        </a:p>
      </dgm:t>
    </dgm:pt>
    <dgm:pt modelId="{40A06339-4D0E-4182-9780-844F238EA2AF}" type="sibTrans" cxnId="{3427D184-F896-4503-9972-F142C39CF28A}">
      <dgm:prSet/>
      <dgm:spPr/>
      <dgm:t>
        <a:bodyPr/>
        <a:lstStyle/>
        <a:p>
          <a:endParaRPr lang="en-IN"/>
        </a:p>
      </dgm:t>
    </dgm:pt>
    <dgm:pt modelId="{E3597FB5-15DF-4A1E-9781-47B720DAD433}">
      <dgm:prSet/>
      <dgm:spPr/>
      <dgm:t>
        <a:bodyPr/>
        <a:lstStyle/>
        <a:p>
          <a:pPr algn="just">
            <a:buNone/>
          </a:pPr>
          <a:r>
            <a:rPr lang="en-IN" b="1" i="1" u="none">
              <a:latin typeface="Times New Roman" panose="02020603050405020304" pitchFamily="18" charset="0"/>
              <a:cs typeface="Times New Roman" panose="02020603050405020304" pitchFamily="18" charset="0"/>
            </a:rPr>
            <a:t>Policy: </a:t>
          </a:r>
          <a:r>
            <a:rPr lang="en-IN" b="0" i="0" u="none">
              <a:latin typeface="Times New Roman" panose="02020603050405020304" pitchFamily="18" charset="0"/>
              <a:cs typeface="Times New Roman" panose="02020603050405020304" pitchFamily="18" charset="0"/>
            </a:rPr>
            <a:t>Aids in implementation of the Tobacco and Vapes Act of 2026 and balanced messaging about the importance of vaping in adult quitting (DHSC, 2026; Lindson </a:t>
          </a:r>
          <a:r>
            <a:rPr lang="en-IN" b="0" i="1" u="none">
              <a:latin typeface="Times New Roman" panose="02020603050405020304" pitchFamily="18" charset="0"/>
              <a:cs typeface="Times New Roman" panose="02020603050405020304" pitchFamily="18" charset="0"/>
            </a:rPr>
            <a:t>et al.</a:t>
          </a:r>
          <a:r>
            <a:rPr lang="en-IN" b="0" i="0" u="none">
              <a:latin typeface="Times New Roman" panose="02020603050405020304" pitchFamily="18" charset="0"/>
              <a:cs typeface="Times New Roman" panose="02020603050405020304" pitchFamily="18" charset="0"/>
            </a:rPr>
            <a:t>, 2025)</a:t>
          </a:r>
          <a:endParaRPr lang="en-IN" b="0">
            <a:latin typeface="Times New Roman" panose="02020603050405020304" pitchFamily="18" charset="0"/>
            <a:cs typeface="Times New Roman" panose="02020603050405020304" pitchFamily="18" charset="0"/>
          </a:endParaRPr>
        </a:p>
      </dgm:t>
    </dgm:pt>
    <dgm:pt modelId="{640B5DD7-EC84-4AF6-B2D9-2FD1757250F3}" type="parTrans" cxnId="{694B0F5D-4EB3-4FD3-AC9D-13DBC1FDD597}">
      <dgm:prSet/>
      <dgm:spPr/>
      <dgm:t>
        <a:bodyPr/>
        <a:lstStyle/>
        <a:p>
          <a:endParaRPr lang="en-IN"/>
        </a:p>
      </dgm:t>
    </dgm:pt>
    <dgm:pt modelId="{C7401350-895E-421C-93F6-66BCF99B6E92}" type="sibTrans" cxnId="{694B0F5D-4EB3-4FD3-AC9D-13DBC1FDD597}">
      <dgm:prSet/>
      <dgm:spPr/>
      <dgm:t>
        <a:bodyPr/>
        <a:lstStyle/>
        <a:p>
          <a:endParaRPr lang="en-IN"/>
        </a:p>
      </dgm:t>
    </dgm:pt>
    <dgm:pt modelId="{A2B625A2-A314-4152-8946-ED3A78B336A4}">
      <dgm:prSet/>
      <dgm:spPr/>
      <dgm:t>
        <a:bodyPr/>
        <a:lstStyle/>
        <a:p>
          <a:pPr algn="just">
            <a:buNone/>
          </a:pPr>
          <a:r>
            <a:rPr lang="en-IN" b="1" i="1" u="none" dirty="0">
              <a:latin typeface="Times New Roman" panose="02020603050405020304" pitchFamily="18" charset="0"/>
              <a:cs typeface="Times New Roman" panose="02020603050405020304" pitchFamily="18" charset="0"/>
            </a:rPr>
            <a:t>Research: </a:t>
          </a:r>
          <a:r>
            <a:rPr lang="en-IN" b="0" i="0" u="none" dirty="0">
              <a:latin typeface="Times New Roman" panose="02020603050405020304" pitchFamily="18" charset="0"/>
              <a:cs typeface="Times New Roman" panose="02020603050405020304" pitchFamily="18" charset="0"/>
            </a:rPr>
            <a:t>Indicates that self-reporting, short duration of follow-up and dual use are limitations for further cohorts (Honeycutt </a:t>
          </a:r>
          <a:r>
            <a:rPr lang="en-IN" b="0" i="1" u="none" dirty="0">
              <a:latin typeface="Times New Roman" panose="02020603050405020304" pitchFamily="18" charset="0"/>
              <a:cs typeface="Times New Roman" panose="02020603050405020304" pitchFamily="18" charset="0"/>
            </a:rPr>
            <a:t>et al.,</a:t>
          </a:r>
          <a:r>
            <a:rPr lang="en-IN" b="0" i="0" u="none" dirty="0">
              <a:latin typeface="Times New Roman" panose="02020603050405020304" pitchFamily="18" charset="0"/>
              <a:cs typeface="Times New Roman" panose="02020603050405020304" pitchFamily="18" charset="0"/>
            </a:rPr>
            <a:t> 2022; Tackett </a:t>
          </a:r>
          <a:r>
            <a:rPr lang="en-IN" b="0" i="1" u="none" dirty="0">
              <a:latin typeface="Times New Roman" panose="02020603050405020304" pitchFamily="18" charset="0"/>
              <a:cs typeface="Times New Roman" panose="02020603050405020304" pitchFamily="18" charset="0"/>
            </a:rPr>
            <a:t>et al.</a:t>
          </a:r>
          <a:r>
            <a:rPr lang="en-IN" b="0" i="0" u="none" dirty="0">
              <a:latin typeface="Times New Roman" panose="02020603050405020304" pitchFamily="18" charset="0"/>
              <a:cs typeface="Times New Roman" panose="02020603050405020304" pitchFamily="18" charset="0"/>
            </a:rPr>
            <a:t>, 2024; Brose </a:t>
          </a:r>
          <a:r>
            <a:rPr lang="en-IN" b="0" i="1" u="none" dirty="0">
              <a:latin typeface="Times New Roman" panose="02020603050405020304" pitchFamily="18" charset="0"/>
              <a:cs typeface="Times New Roman" panose="02020603050405020304" pitchFamily="18" charset="0"/>
            </a:rPr>
            <a:t>et al., </a:t>
          </a:r>
          <a:r>
            <a:rPr lang="en-IN" b="0" i="0" u="none" dirty="0">
              <a:latin typeface="Times New Roman" panose="02020603050405020304" pitchFamily="18" charset="0"/>
              <a:cs typeface="Times New Roman" panose="02020603050405020304" pitchFamily="18" charset="0"/>
            </a:rPr>
            <a:t>2024).</a:t>
          </a:r>
          <a:endParaRPr lang="en-IN" b="0" dirty="0">
            <a:latin typeface="Times New Roman" panose="02020603050405020304" pitchFamily="18" charset="0"/>
            <a:cs typeface="Times New Roman" panose="02020603050405020304" pitchFamily="18" charset="0"/>
          </a:endParaRPr>
        </a:p>
      </dgm:t>
    </dgm:pt>
    <dgm:pt modelId="{CD05FA8C-B3D3-4425-8638-9A7BAB94F174}" type="parTrans" cxnId="{0523EE8F-D2E9-4BD5-B650-4A4C81FB2D93}">
      <dgm:prSet/>
      <dgm:spPr/>
      <dgm:t>
        <a:bodyPr/>
        <a:lstStyle/>
        <a:p>
          <a:endParaRPr lang="en-IN"/>
        </a:p>
      </dgm:t>
    </dgm:pt>
    <dgm:pt modelId="{FE1F51C0-E5CA-40B7-B33C-C1226FC8985E}" type="sibTrans" cxnId="{0523EE8F-D2E9-4BD5-B650-4A4C81FB2D93}">
      <dgm:prSet/>
      <dgm:spPr/>
      <dgm:t>
        <a:bodyPr/>
        <a:lstStyle/>
        <a:p>
          <a:endParaRPr lang="en-IN"/>
        </a:p>
      </dgm:t>
    </dgm:pt>
    <dgm:pt modelId="{6D64C7A0-AF4D-45C5-949A-A16B690597D5}" type="pres">
      <dgm:prSet presAssocID="{899A3E44-B256-4F25-9706-0224A6D79C6D}" presName="outerComposite" presStyleCnt="0">
        <dgm:presLayoutVars>
          <dgm:chMax val="5"/>
          <dgm:dir/>
          <dgm:resizeHandles val="exact"/>
        </dgm:presLayoutVars>
      </dgm:prSet>
      <dgm:spPr/>
    </dgm:pt>
    <dgm:pt modelId="{D7565193-F6AF-46E7-A302-FC3406BD77E1}" type="pres">
      <dgm:prSet presAssocID="{899A3E44-B256-4F25-9706-0224A6D79C6D}" presName="dummyMaxCanvas" presStyleCnt="0">
        <dgm:presLayoutVars/>
      </dgm:prSet>
      <dgm:spPr/>
    </dgm:pt>
    <dgm:pt modelId="{AA5D5F82-18E2-49D4-918C-BC4BF003F2B7}" type="pres">
      <dgm:prSet presAssocID="{899A3E44-B256-4F25-9706-0224A6D79C6D}" presName="FourNodes_1" presStyleLbl="node1" presStyleIdx="0" presStyleCnt="4">
        <dgm:presLayoutVars>
          <dgm:bulletEnabled val="1"/>
        </dgm:presLayoutVars>
      </dgm:prSet>
      <dgm:spPr/>
    </dgm:pt>
    <dgm:pt modelId="{EA5B0EFF-14FA-4D0E-8200-E49903865BEE}" type="pres">
      <dgm:prSet presAssocID="{899A3E44-B256-4F25-9706-0224A6D79C6D}" presName="FourNodes_2" presStyleLbl="node1" presStyleIdx="1" presStyleCnt="4">
        <dgm:presLayoutVars>
          <dgm:bulletEnabled val="1"/>
        </dgm:presLayoutVars>
      </dgm:prSet>
      <dgm:spPr/>
    </dgm:pt>
    <dgm:pt modelId="{7BF19EA6-2E02-4DA6-80D7-E4C283892C08}" type="pres">
      <dgm:prSet presAssocID="{899A3E44-B256-4F25-9706-0224A6D79C6D}" presName="FourNodes_3" presStyleLbl="node1" presStyleIdx="2" presStyleCnt="4">
        <dgm:presLayoutVars>
          <dgm:bulletEnabled val="1"/>
        </dgm:presLayoutVars>
      </dgm:prSet>
      <dgm:spPr/>
    </dgm:pt>
    <dgm:pt modelId="{8F26D457-07DF-46A7-92C8-F832EA1C579F}" type="pres">
      <dgm:prSet presAssocID="{899A3E44-B256-4F25-9706-0224A6D79C6D}" presName="FourNodes_4" presStyleLbl="node1" presStyleIdx="3" presStyleCnt="4">
        <dgm:presLayoutVars>
          <dgm:bulletEnabled val="1"/>
        </dgm:presLayoutVars>
      </dgm:prSet>
      <dgm:spPr/>
    </dgm:pt>
    <dgm:pt modelId="{90C31259-EAF6-461B-B3DC-70FCBD8F9C68}" type="pres">
      <dgm:prSet presAssocID="{899A3E44-B256-4F25-9706-0224A6D79C6D}" presName="FourConn_1-2" presStyleLbl="fgAccFollowNode1" presStyleIdx="0" presStyleCnt="3">
        <dgm:presLayoutVars>
          <dgm:bulletEnabled val="1"/>
        </dgm:presLayoutVars>
      </dgm:prSet>
      <dgm:spPr/>
    </dgm:pt>
    <dgm:pt modelId="{2C07F10E-E72B-41DD-952E-45E398AE086A}" type="pres">
      <dgm:prSet presAssocID="{899A3E44-B256-4F25-9706-0224A6D79C6D}" presName="FourConn_2-3" presStyleLbl="fgAccFollowNode1" presStyleIdx="1" presStyleCnt="3">
        <dgm:presLayoutVars>
          <dgm:bulletEnabled val="1"/>
        </dgm:presLayoutVars>
      </dgm:prSet>
      <dgm:spPr/>
    </dgm:pt>
    <dgm:pt modelId="{FC23EDC0-0F43-48C4-9AA8-EAD8AC6B34DE}" type="pres">
      <dgm:prSet presAssocID="{899A3E44-B256-4F25-9706-0224A6D79C6D}" presName="FourConn_3-4" presStyleLbl="fgAccFollowNode1" presStyleIdx="2" presStyleCnt="3">
        <dgm:presLayoutVars>
          <dgm:bulletEnabled val="1"/>
        </dgm:presLayoutVars>
      </dgm:prSet>
      <dgm:spPr/>
    </dgm:pt>
    <dgm:pt modelId="{74869126-C67C-465B-937F-226D1F3015BD}" type="pres">
      <dgm:prSet presAssocID="{899A3E44-B256-4F25-9706-0224A6D79C6D}" presName="FourNodes_1_text" presStyleLbl="node1" presStyleIdx="3" presStyleCnt="4">
        <dgm:presLayoutVars>
          <dgm:bulletEnabled val="1"/>
        </dgm:presLayoutVars>
      </dgm:prSet>
      <dgm:spPr/>
    </dgm:pt>
    <dgm:pt modelId="{18B35019-9EB7-4002-B137-5B36889D6B4A}" type="pres">
      <dgm:prSet presAssocID="{899A3E44-B256-4F25-9706-0224A6D79C6D}" presName="FourNodes_2_text" presStyleLbl="node1" presStyleIdx="3" presStyleCnt="4">
        <dgm:presLayoutVars>
          <dgm:bulletEnabled val="1"/>
        </dgm:presLayoutVars>
      </dgm:prSet>
      <dgm:spPr/>
    </dgm:pt>
    <dgm:pt modelId="{62CD63D9-3CFE-4A9F-BAFA-D8B320865E86}" type="pres">
      <dgm:prSet presAssocID="{899A3E44-B256-4F25-9706-0224A6D79C6D}" presName="FourNodes_3_text" presStyleLbl="node1" presStyleIdx="3" presStyleCnt="4">
        <dgm:presLayoutVars>
          <dgm:bulletEnabled val="1"/>
        </dgm:presLayoutVars>
      </dgm:prSet>
      <dgm:spPr/>
    </dgm:pt>
    <dgm:pt modelId="{E8959028-E49A-460B-81B3-034B5425BC04}" type="pres">
      <dgm:prSet presAssocID="{899A3E44-B256-4F25-9706-0224A6D79C6D}" presName="FourNodes_4_text" presStyleLbl="node1" presStyleIdx="3" presStyleCnt="4">
        <dgm:presLayoutVars>
          <dgm:bulletEnabled val="1"/>
        </dgm:presLayoutVars>
      </dgm:prSet>
      <dgm:spPr/>
    </dgm:pt>
  </dgm:ptLst>
  <dgm:cxnLst>
    <dgm:cxn modelId="{3987230E-D746-4E4A-A9FE-78E294D2416C}" type="presOf" srcId="{CA5A0894-8C2F-4F06-ADAD-09A74385A339}" destId="{74869126-C67C-465B-937F-226D1F3015BD}" srcOrd="1" destOrd="0" presId="urn:microsoft.com/office/officeart/2005/8/layout/vProcess5"/>
    <dgm:cxn modelId="{53A77D19-72CA-4E8B-9BF7-DF6226325087}" type="presOf" srcId="{E75EC063-4C7E-49A0-B82F-61625E8BFEF0}" destId="{EA5B0EFF-14FA-4D0E-8200-E49903865BEE}" srcOrd="0" destOrd="0" presId="urn:microsoft.com/office/officeart/2005/8/layout/vProcess5"/>
    <dgm:cxn modelId="{184F6D1D-E29F-4C70-994A-2D7B76C428AF}" type="presOf" srcId="{40A06339-4D0E-4182-9780-844F238EA2AF}" destId="{2C07F10E-E72B-41DD-952E-45E398AE086A}" srcOrd="0" destOrd="0" presId="urn:microsoft.com/office/officeart/2005/8/layout/vProcess5"/>
    <dgm:cxn modelId="{694B0F5D-4EB3-4FD3-AC9D-13DBC1FDD597}" srcId="{899A3E44-B256-4F25-9706-0224A6D79C6D}" destId="{E3597FB5-15DF-4A1E-9781-47B720DAD433}" srcOrd="2" destOrd="0" parTransId="{640B5DD7-EC84-4AF6-B2D9-2FD1757250F3}" sibTransId="{C7401350-895E-421C-93F6-66BCF99B6E92}"/>
    <dgm:cxn modelId="{DCF02D5F-A9CE-4DFD-A4BF-C574E6ECFF7E}" type="presOf" srcId="{C7401350-895E-421C-93F6-66BCF99B6E92}" destId="{FC23EDC0-0F43-48C4-9AA8-EAD8AC6B34DE}" srcOrd="0" destOrd="0" presId="urn:microsoft.com/office/officeart/2005/8/layout/vProcess5"/>
    <dgm:cxn modelId="{3940FE6A-29E3-4AFC-B681-388C1B5E886E}" type="presOf" srcId="{A2B625A2-A314-4152-8946-ED3A78B336A4}" destId="{E8959028-E49A-460B-81B3-034B5425BC04}" srcOrd="1" destOrd="0" presId="urn:microsoft.com/office/officeart/2005/8/layout/vProcess5"/>
    <dgm:cxn modelId="{F77EBE6F-07B6-4313-8066-A80D9D605603}" srcId="{899A3E44-B256-4F25-9706-0224A6D79C6D}" destId="{CA5A0894-8C2F-4F06-ADAD-09A74385A339}" srcOrd="0" destOrd="0" parTransId="{5432B6A4-FCEE-430F-BA93-560B19D79DFD}" sibTransId="{635FBF9F-754B-4C83-A2F1-76CA17C35D5B}"/>
    <dgm:cxn modelId="{041B2A53-AAA1-4C09-99D5-253E978BD459}" type="presOf" srcId="{635FBF9F-754B-4C83-A2F1-76CA17C35D5B}" destId="{90C31259-EAF6-461B-B3DC-70FCBD8F9C68}" srcOrd="0" destOrd="0" presId="urn:microsoft.com/office/officeart/2005/8/layout/vProcess5"/>
    <dgm:cxn modelId="{3427D184-F896-4503-9972-F142C39CF28A}" srcId="{899A3E44-B256-4F25-9706-0224A6D79C6D}" destId="{E75EC063-4C7E-49A0-B82F-61625E8BFEF0}" srcOrd="1" destOrd="0" parTransId="{7C63BD91-5BEA-41F0-B781-0D93BF9E1D85}" sibTransId="{40A06339-4D0E-4182-9780-844F238EA2AF}"/>
    <dgm:cxn modelId="{41B11A8A-B9F8-4CA3-94BE-6465383A9B42}" type="presOf" srcId="{E75EC063-4C7E-49A0-B82F-61625E8BFEF0}" destId="{18B35019-9EB7-4002-B137-5B36889D6B4A}" srcOrd="1" destOrd="0" presId="urn:microsoft.com/office/officeart/2005/8/layout/vProcess5"/>
    <dgm:cxn modelId="{0523EE8F-D2E9-4BD5-B650-4A4C81FB2D93}" srcId="{899A3E44-B256-4F25-9706-0224A6D79C6D}" destId="{A2B625A2-A314-4152-8946-ED3A78B336A4}" srcOrd="3" destOrd="0" parTransId="{CD05FA8C-B3D3-4425-8638-9A7BAB94F174}" sibTransId="{FE1F51C0-E5CA-40B7-B33C-C1226FC8985E}"/>
    <dgm:cxn modelId="{7DA7BED0-22D7-41E5-8162-8139DDB297EF}" type="presOf" srcId="{CA5A0894-8C2F-4F06-ADAD-09A74385A339}" destId="{AA5D5F82-18E2-49D4-918C-BC4BF003F2B7}" srcOrd="0" destOrd="0" presId="urn:microsoft.com/office/officeart/2005/8/layout/vProcess5"/>
    <dgm:cxn modelId="{7A27F3DA-D237-43B2-910B-66B89309D477}" type="presOf" srcId="{899A3E44-B256-4F25-9706-0224A6D79C6D}" destId="{6D64C7A0-AF4D-45C5-949A-A16B690597D5}" srcOrd="0" destOrd="0" presId="urn:microsoft.com/office/officeart/2005/8/layout/vProcess5"/>
    <dgm:cxn modelId="{25FA6BE9-6249-45B4-9261-7385A6EE07D0}" type="presOf" srcId="{A2B625A2-A314-4152-8946-ED3A78B336A4}" destId="{8F26D457-07DF-46A7-92C8-F832EA1C579F}" srcOrd="0" destOrd="0" presId="urn:microsoft.com/office/officeart/2005/8/layout/vProcess5"/>
    <dgm:cxn modelId="{EC22BAEA-6EC4-4C56-8CF4-B80F44EC3B59}" type="presOf" srcId="{E3597FB5-15DF-4A1E-9781-47B720DAD433}" destId="{7BF19EA6-2E02-4DA6-80D7-E4C283892C08}" srcOrd="0" destOrd="0" presId="urn:microsoft.com/office/officeart/2005/8/layout/vProcess5"/>
    <dgm:cxn modelId="{13B03CED-AEFC-4329-BB75-0439CE924B6F}" type="presOf" srcId="{E3597FB5-15DF-4A1E-9781-47B720DAD433}" destId="{62CD63D9-3CFE-4A9F-BAFA-D8B320865E86}" srcOrd="1" destOrd="0" presId="urn:microsoft.com/office/officeart/2005/8/layout/vProcess5"/>
    <dgm:cxn modelId="{73FADEA7-1A61-4D09-9141-77D46A4D589A}" type="presParOf" srcId="{6D64C7A0-AF4D-45C5-949A-A16B690597D5}" destId="{D7565193-F6AF-46E7-A302-FC3406BD77E1}" srcOrd="0" destOrd="0" presId="urn:microsoft.com/office/officeart/2005/8/layout/vProcess5"/>
    <dgm:cxn modelId="{E055DE18-84EB-41E5-B4CC-B2F19290FDD9}" type="presParOf" srcId="{6D64C7A0-AF4D-45C5-949A-A16B690597D5}" destId="{AA5D5F82-18E2-49D4-918C-BC4BF003F2B7}" srcOrd="1" destOrd="0" presId="urn:microsoft.com/office/officeart/2005/8/layout/vProcess5"/>
    <dgm:cxn modelId="{E3AE4D44-ACE4-4DC1-8EB8-1FE92A6D08D5}" type="presParOf" srcId="{6D64C7A0-AF4D-45C5-949A-A16B690597D5}" destId="{EA5B0EFF-14FA-4D0E-8200-E49903865BEE}" srcOrd="2" destOrd="0" presId="urn:microsoft.com/office/officeart/2005/8/layout/vProcess5"/>
    <dgm:cxn modelId="{E1EC3EC8-6E84-43C7-9B91-8DE1485AB7E8}" type="presParOf" srcId="{6D64C7A0-AF4D-45C5-949A-A16B690597D5}" destId="{7BF19EA6-2E02-4DA6-80D7-E4C283892C08}" srcOrd="3" destOrd="0" presId="urn:microsoft.com/office/officeart/2005/8/layout/vProcess5"/>
    <dgm:cxn modelId="{6755E03A-BD9D-40A9-88D8-C2059F4B4AE7}" type="presParOf" srcId="{6D64C7A0-AF4D-45C5-949A-A16B690597D5}" destId="{8F26D457-07DF-46A7-92C8-F832EA1C579F}" srcOrd="4" destOrd="0" presId="urn:microsoft.com/office/officeart/2005/8/layout/vProcess5"/>
    <dgm:cxn modelId="{42AB758B-7DFF-4106-9EBC-214C06777AC8}" type="presParOf" srcId="{6D64C7A0-AF4D-45C5-949A-A16B690597D5}" destId="{90C31259-EAF6-461B-B3DC-70FCBD8F9C68}" srcOrd="5" destOrd="0" presId="urn:microsoft.com/office/officeart/2005/8/layout/vProcess5"/>
    <dgm:cxn modelId="{46B348AB-718B-40CD-8368-C2DA87586A64}" type="presParOf" srcId="{6D64C7A0-AF4D-45C5-949A-A16B690597D5}" destId="{2C07F10E-E72B-41DD-952E-45E398AE086A}" srcOrd="6" destOrd="0" presId="urn:microsoft.com/office/officeart/2005/8/layout/vProcess5"/>
    <dgm:cxn modelId="{7143EBBF-36D5-4F57-85BE-A8CFA9B2D236}" type="presParOf" srcId="{6D64C7A0-AF4D-45C5-949A-A16B690597D5}" destId="{FC23EDC0-0F43-48C4-9AA8-EAD8AC6B34DE}" srcOrd="7" destOrd="0" presId="urn:microsoft.com/office/officeart/2005/8/layout/vProcess5"/>
    <dgm:cxn modelId="{224C105B-6E90-472D-BD26-4FBFA3950B47}" type="presParOf" srcId="{6D64C7A0-AF4D-45C5-949A-A16B690597D5}" destId="{74869126-C67C-465B-937F-226D1F3015BD}" srcOrd="8" destOrd="0" presId="urn:microsoft.com/office/officeart/2005/8/layout/vProcess5"/>
    <dgm:cxn modelId="{AAD2BD51-D3CF-49FF-B121-DA33DAF3F9A5}" type="presParOf" srcId="{6D64C7A0-AF4D-45C5-949A-A16B690597D5}" destId="{18B35019-9EB7-4002-B137-5B36889D6B4A}" srcOrd="9" destOrd="0" presId="urn:microsoft.com/office/officeart/2005/8/layout/vProcess5"/>
    <dgm:cxn modelId="{DC66F611-E0C4-4B6F-AA28-F7C705174C29}" type="presParOf" srcId="{6D64C7A0-AF4D-45C5-949A-A16B690597D5}" destId="{62CD63D9-3CFE-4A9F-BAFA-D8B320865E86}" srcOrd="10" destOrd="0" presId="urn:microsoft.com/office/officeart/2005/8/layout/vProcess5"/>
    <dgm:cxn modelId="{59523B21-BF34-4130-8A58-9CE421FEDE78}" type="presParOf" srcId="{6D64C7A0-AF4D-45C5-949A-A16B690597D5}" destId="{E8959028-E49A-460B-81B3-034B5425BC04}" srcOrd="11" destOrd="0" presId="urn:microsoft.com/office/officeart/2005/8/layout/vProcess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2404DB-4E00-4C39-9788-63EA0F1FA2E2}">
      <dsp:nvSpPr>
        <dsp:cNvPr id="0" name=""/>
        <dsp:cNvSpPr/>
      </dsp:nvSpPr>
      <dsp:spPr>
        <a:xfrm>
          <a:off x="-3166255" y="-487302"/>
          <a:ext cx="3776360" cy="3776360"/>
        </a:xfrm>
        <a:prstGeom prst="blockArc">
          <a:avLst>
            <a:gd name="adj1" fmla="val 18900000"/>
            <a:gd name="adj2" fmla="val 2700000"/>
            <a:gd name="adj3" fmla="val 572"/>
          </a:avLst>
        </a:pr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3B2F4D2-5455-4F73-A8C1-13393DD11CF9}">
      <dsp:nvSpPr>
        <dsp:cNvPr id="0" name=""/>
        <dsp:cNvSpPr/>
      </dsp:nvSpPr>
      <dsp:spPr>
        <a:xfrm>
          <a:off x="392297" y="141365"/>
          <a:ext cx="4372304" cy="837971"/>
        </a:xfrm>
        <a:prstGeom prst="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779" tIns="20320" rIns="20320" bIns="20320" numCol="1" spcCol="1270" anchor="ctr" anchorCtr="0">
          <a:noAutofit/>
        </a:bodyPr>
        <a:lstStyle/>
        <a:p>
          <a:pPr marL="0" lvl="0" indent="0" algn="just" defTabSz="355600">
            <a:lnSpc>
              <a:spcPct val="90000"/>
            </a:lnSpc>
            <a:spcBef>
              <a:spcPct val="0"/>
            </a:spcBef>
            <a:spcAft>
              <a:spcPct val="35000"/>
            </a:spcAft>
            <a:buFont typeface="Arial" panose="020B0604020202020204" pitchFamily="34" charset="0"/>
            <a:buNone/>
          </a:pPr>
          <a:r>
            <a:rPr lang="en-IN" sz="800" b="0" i="0" u="none" kern="1200" dirty="0">
              <a:latin typeface="Times New Roman" panose="02020603050405020304" pitchFamily="18" charset="0"/>
              <a:cs typeface="Times New Roman" panose="02020603050405020304" pitchFamily="18" charset="0"/>
            </a:rPr>
            <a:t>In the UK, the current research identifies that smoking has now been outpaced by vaping. Smoking prevalence among the British general population is just 9.1%. On the other hand, more than 10% of the population smokes and the same percentage vapes (ONS, 2025). The smoking prevalence among young people aged 18-24 in 2011 was 25.7%, which reduced to 8.1% in 2024 (ONS, 2025). Vaping has remained more popular among 16- 24-year-olds than smoking (ONS, 2025).</a:t>
          </a:r>
          <a:endParaRPr lang="en-IN" sz="800" kern="1200" dirty="0">
            <a:latin typeface="Times New Roman" panose="02020603050405020304" pitchFamily="18" charset="0"/>
            <a:cs typeface="Times New Roman" panose="02020603050405020304" pitchFamily="18" charset="0"/>
          </a:endParaRPr>
        </a:p>
      </dsp:txBody>
      <dsp:txXfrm>
        <a:off x="392297" y="141365"/>
        <a:ext cx="4372304" cy="837971"/>
      </dsp:txXfrm>
    </dsp:sp>
    <dsp:sp modelId="{E6290282-B369-4B51-9C37-D5E5FE8B8BB6}">
      <dsp:nvSpPr>
        <dsp:cNvPr id="0" name=""/>
        <dsp:cNvSpPr/>
      </dsp:nvSpPr>
      <dsp:spPr>
        <a:xfrm>
          <a:off x="42077" y="210131"/>
          <a:ext cx="700439" cy="700439"/>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3">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EF6759A7-BB73-4AC3-A387-14E09B2A1403}">
      <dsp:nvSpPr>
        <dsp:cNvPr id="0" name=""/>
        <dsp:cNvSpPr/>
      </dsp:nvSpPr>
      <dsp:spPr>
        <a:xfrm>
          <a:off x="595984" y="1038655"/>
          <a:ext cx="4168616" cy="724444"/>
        </a:xfrm>
        <a:prstGeom prst="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779" tIns="20320" rIns="20320" bIns="20320" numCol="1" spcCol="1270" anchor="ctr" anchorCtr="0">
          <a:noAutofit/>
        </a:bodyPr>
        <a:lstStyle/>
        <a:p>
          <a:pPr marL="0" lvl="0" indent="0" algn="just" defTabSz="355600">
            <a:lnSpc>
              <a:spcPct val="90000"/>
            </a:lnSpc>
            <a:spcBef>
              <a:spcPct val="0"/>
            </a:spcBef>
            <a:spcAft>
              <a:spcPct val="35000"/>
            </a:spcAft>
            <a:buFont typeface="Arial" panose="020B0604020202020204" pitchFamily="34" charset="0"/>
            <a:buNone/>
          </a:pPr>
          <a:r>
            <a:rPr lang="en-IN" sz="800" b="0" i="0" u="none" kern="1200" dirty="0">
              <a:latin typeface="Times New Roman" panose="02020603050405020304" pitchFamily="18" charset="0"/>
              <a:cs typeface="Times New Roman" panose="02020603050405020304" pitchFamily="18" charset="0"/>
            </a:rPr>
            <a:t>About 1.1 million 11- 17-year-olds vape in Britain; however, the popularity of vaping among them appears to be lower than that of smoking. Even though around 10% of never-smoking 11-17-year-olds have tried vaping, the number of vaping contemporaries has exceeded 15 million globally (Action on Smoking and Health, 2025).</a:t>
          </a:r>
        </a:p>
      </dsp:txBody>
      <dsp:txXfrm>
        <a:off x="595984" y="1038655"/>
        <a:ext cx="4168616" cy="724444"/>
      </dsp:txXfrm>
    </dsp:sp>
    <dsp:sp modelId="{146C4E6E-5644-41A8-9767-605BC02744C9}">
      <dsp:nvSpPr>
        <dsp:cNvPr id="0" name=""/>
        <dsp:cNvSpPr/>
      </dsp:nvSpPr>
      <dsp:spPr>
        <a:xfrm>
          <a:off x="245765" y="1050658"/>
          <a:ext cx="700439" cy="700439"/>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3">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 modelId="{76B1082A-981C-444C-9B54-15672AF72A31}">
      <dsp:nvSpPr>
        <dsp:cNvPr id="0" name=""/>
        <dsp:cNvSpPr/>
      </dsp:nvSpPr>
      <dsp:spPr>
        <a:xfrm>
          <a:off x="392297" y="1905549"/>
          <a:ext cx="4372304" cy="671709"/>
        </a:xfrm>
        <a:prstGeom prst="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44779" tIns="20320" rIns="20320" bIns="20320" numCol="1" spcCol="1270" anchor="ctr" anchorCtr="0">
          <a:noAutofit/>
        </a:bodyPr>
        <a:lstStyle/>
        <a:p>
          <a:pPr marL="0" lvl="0" indent="0" algn="just" defTabSz="355600">
            <a:lnSpc>
              <a:spcPct val="90000"/>
            </a:lnSpc>
            <a:spcBef>
              <a:spcPct val="0"/>
            </a:spcBef>
            <a:spcAft>
              <a:spcPct val="35000"/>
            </a:spcAft>
            <a:buFont typeface="Arial" panose="020B0604020202020204" pitchFamily="34" charset="0"/>
            <a:buNone/>
          </a:pPr>
          <a:r>
            <a:rPr lang="en-IN" sz="800" b="0" i="0" u="none" kern="1200" dirty="0">
              <a:latin typeface="Times New Roman" panose="02020603050405020304" pitchFamily="18" charset="0"/>
              <a:cs typeface="Times New Roman" panose="02020603050405020304" pitchFamily="18" charset="0"/>
            </a:rPr>
            <a:t>Based on the findings by McNeill </a:t>
          </a:r>
          <a:r>
            <a:rPr lang="en-IN" sz="800" b="0" i="1" u="none" kern="1200" dirty="0">
              <a:latin typeface="Times New Roman" panose="02020603050405020304" pitchFamily="18" charset="0"/>
              <a:cs typeface="Times New Roman" panose="02020603050405020304" pitchFamily="18" charset="0"/>
            </a:rPr>
            <a:t>et al.</a:t>
          </a:r>
          <a:r>
            <a:rPr lang="en-IN" sz="800" b="0" i="0" u="none" kern="1200" dirty="0">
              <a:latin typeface="Times New Roman" panose="02020603050405020304" pitchFamily="18" charset="0"/>
              <a:cs typeface="Times New Roman" panose="02020603050405020304" pitchFamily="18" charset="0"/>
            </a:rPr>
            <a:t>, (2022) and </a:t>
          </a:r>
          <a:r>
            <a:rPr lang="en-IN" sz="800" b="0" i="0" u="none" kern="1200" dirty="0" err="1">
              <a:latin typeface="Times New Roman" panose="02020603050405020304" pitchFamily="18" charset="0"/>
              <a:cs typeface="Times New Roman" panose="02020603050405020304" pitchFamily="18" charset="0"/>
            </a:rPr>
            <a:t>Lindson</a:t>
          </a:r>
          <a:r>
            <a:rPr lang="en-IN" sz="800" b="0" i="0" u="none" kern="1200" dirty="0">
              <a:latin typeface="Times New Roman" panose="02020603050405020304" pitchFamily="18" charset="0"/>
              <a:cs typeface="Times New Roman" panose="02020603050405020304" pitchFamily="18" charset="0"/>
            </a:rPr>
            <a:t> </a:t>
          </a:r>
          <a:r>
            <a:rPr lang="en-IN" sz="800" b="0" i="1" u="none" kern="1200" dirty="0">
              <a:latin typeface="Times New Roman" panose="02020603050405020304" pitchFamily="18" charset="0"/>
              <a:cs typeface="Times New Roman" panose="02020603050405020304" pitchFamily="18" charset="0"/>
            </a:rPr>
            <a:t>et al.,</a:t>
          </a:r>
          <a:r>
            <a:rPr lang="en-IN" sz="800" b="0" i="0" u="none" kern="1200" dirty="0">
              <a:latin typeface="Times New Roman" panose="02020603050405020304" pitchFamily="18" charset="0"/>
              <a:cs typeface="Times New Roman" panose="02020603050405020304" pitchFamily="18" charset="0"/>
            </a:rPr>
            <a:t> (2025), the dangers of vaping are significantly less than those of smoking, but vaping is a useful tool for adult smokers to quit smoking. Non-smokers obviously receive no benefits from vaping. The benefits of vaping thus must be monitored and restricted to avoid any consequences of using this product.</a:t>
          </a:r>
        </a:p>
      </dsp:txBody>
      <dsp:txXfrm>
        <a:off x="392297" y="1905549"/>
        <a:ext cx="4372304" cy="671709"/>
      </dsp:txXfrm>
    </dsp:sp>
    <dsp:sp modelId="{20A8B935-B185-415E-82CE-2D8B0990D5F5}">
      <dsp:nvSpPr>
        <dsp:cNvPr id="0" name=""/>
        <dsp:cNvSpPr/>
      </dsp:nvSpPr>
      <dsp:spPr>
        <a:xfrm>
          <a:off x="42077" y="1891185"/>
          <a:ext cx="700439" cy="700439"/>
        </a:xfrm>
        <a:prstGeom prst="ellipse">
          <a:avLst/>
        </a:prstGeom>
        <a:gradFill rotWithShape="0">
          <a:gsLst>
            <a:gs pos="0">
              <a:schemeClr val="lt1">
                <a:hueOff val="0"/>
                <a:satOff val="0"/>
                <a:lumOff val="0"/>
                <a:alphaOff val="0"/>
                <a:tint val="50000"/>
                <a:satMod val="300000"/>
              </a:schemeClr>
            </a:gs>
            <a:gs pos="35000">
              <a:schemeClr val="lt1">
                <a:hueOff val="0"/>
                <a:satOff val="0"/>
                <a:lumOff val="0"/>
                <a:alphaOff val="0"/>
                <a:tint val="37000"/>
                <a:satMod val="300000"/>
              </a:schemeClr>
            </a:gs>
            <a:gs pos="100000">
              <a:schemeClr val="lt1">
                <a:hueOff val="0"/>
                <a:satOff val="0"/>
                <a:lumOff val="0"/>
                <a:alphaOff val="0"/>
                <a:tint val="15000"/>
                <a:satMod val="350000"/>
              </a:schemeClr>
            </a:gs>
          </a:gsLst>
          <a:lin ang="16200000" scaled="1"/>
        </a:gradFill>
        <a:ln w="9525" cap="flat" cmpd="sng" algn="ctr">
          <a:solidFill>
            <a:schemeClr val="accent3">
              <a:hueOff val="0"/>
              <a:satOff val="0"/>
              <a:lumOff val="0"/>
              <a:alphaOff val="0"/>
            </a:schemeClr>
          </a:solidFill>
          <a:prstDash val="solid"/>
        </a:ln>
        <a:effectLst/>
      </dsp:spPr>
      <dsp:style>
        <a:lnRef idx="1">
          <a:scrgbClr r="0" g="0" b="0"/>
        </a:lnRef>
        <a:fillRef idx="2">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34FB9-F0D2-40C8-A5CD-0AB908BF04B2}">
      <dsp:nvSpPr>
        <dsp:cNvPr id="0" name=""/>
        <dsp:cNvSpPr/>
      </dsp:nvSpPr>
      <dsp:spPr>
        <a:xfrm>
          <a:off x="0" y="184838"/>
          <a:ext cx="4695765" cy="3024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0F813364-5F69-4105-94B4-3E71DAED13CD}">
      <dsp:nvSpPr>
        <dsp:cNvPr id="0" name=""/>
        <dsp:cNvSpPr/>
      </dsp:nvSpPr>
      <dsp:spPr>
        <a:xfrm>
          <a:off x="234788" y="7718"/>
          <a:ext cx="3287035" cy="3542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4242" tIns="0" rIns="124242" bIns="0" numCol="1" spcCol="1270" anchor="ctr" anchorCtr="0">
          <a:noAutofit/>
        </a:bodyPr>
        <a:lstStyle/>
        <a:p>
          <a:pPr marL="0" lvl="0" indent="0" algn="just" defTabSz="355600">
            <a:lnSpc>
              <a:spcPct val="90000"/>
            </a:lnSpc>
            <a:spcBef>
              <a:spcPct val="0"/>
            </a:spcBef>
            <a:spcAft>
              <a:spcPct val="35000"/>
            </a:spcAft>
            <a:buFont typeface="Arial" panose="020B0604020202020204" pitchFamily="34" charset="0"/>
            <a:buNone/>
          </a:pPr>
          <a:r>
            <a:rPr lang="en-IN" sz="800" b="0" i="0" u="none" kern="1200" dirty="0">
              <a:latin typeface="Times New Roman" panose="02020603050405020304" pitchFamily="18" charset="0"/>
              <a:cs typeface="Times New Roman" panose="02020603050405020304" pitchFamily="18" charset="0"/>
            </a:rPr>
            <a:t>To analyse existing evidence on vaping and respiratory infections in young adults, including reported infection types.</a:t>
          </a:r>
          <a:endParaRPr lang="en-IN" sz="800" kern="1200" dirty="0">
            <a:latin typeface="Times New Roman" panose="02020603050405020304" pitchFamily="18" charset="0"/>
            <a:cs typeface="Times New Roman" panose="02020603050405020304" pitchFamily="18" charset="0"/>
          </a:endParaRPr>
        </a:p>
      </dsp:txBody>
      <dsp:txXfrm>
        <a:off x="252081" y="25011"/>
        <a:ext cx="3252449" cy="319654"/>
      </dsp:txXfrm>
    </dsp:sp>
    <dsp:sp modelId="{D9088EDB-93EA-4A0E-AC22-6757EC02BAA3}">
      <dsp:nvSpPr>
        <dsp:cNvPr id="0" name=""/>
        <dsp:cNvSpPr/>
      </dsp:nvSpPr>
      <dsp:spPr>
        <a:xfrm>
          <a:off x="0" y="729158"/>
          <a:ext cx="4695765" cy="302400"/>
        </a:xfrm>
        <a:prstGeom prst="rect">
          <a:avLst/>
        </a:prstGeom>
        <a:solidFill>
          <a:schemeClr val="lt1">
            <a:alpha val="90000"/>
            <a:hueOff val="0"/>
            <a:satOff val="0"/>
            <a:lumOff val="0"/>
            <a:alphaOff val="0"/>
          </a:schemeClr>
        </a:solidFill>
        <a:ln w="9525" cap="flat" cmpd="sng" algn="ctr">
          <a:solidFill>
            <a:schemeClr val="accent4">
              <a:hueOff val="-2232385"/>
              <a:satOff val="13449"/>
              <a:lumOff val="1078"/>
              <a:alphaOff val="0"/>
            </a:schemeClr>
          </a:solidFill>
          <a:prstDash val="solid"/>
        </a:ln>
        <a:effectLst/>
      </dsp:spPr>
      <dsp:style>
        <a:lnRef idx="1">
          <a:scrgbClr r="0" g="0" b="0"/>
        </a:lnRef>
        <a:fillRef idx="1">
          <a:scrgbClr r="0" g="0" b="0"/>
        </a:fillRef>
        <a:effectRef idx="0">
          <a:scrgbClr r="0" g="0" b="0"/>
        </a:effectRef>
        <a:fontRef idx="minor"/>
      </dsp:style>
    </dsp:sp>
    <dsp:sp modelId="{97FAD287-5028-4D81-8273-A27FA7CAF3F4}">
      <dsp:nvSpPr>
        <dsp:cNvPr id="0" name=""/>
        <dsp:cNvSpPr/>
      </dsp:nvSpPr>
      <dsp:spPr>
        <a:xfrm>
          <a:off x="234788" y="552038"/>
          <a:ext cx="3287035" cy="354240"/>
        </a:xfrm>
        <a:prstGeom prst="roundRect">
          <a:avLst/>
        </a:prstGeom>
        <a:gradFill rotWithShape="0">
          <a:gsLst>
            <a:gs pos="0">
              <a:schemeClr val="accent4">
                <a:hueOff val="-2232385"/>
                <a:satOff val="13449"/>
                <a:lumOff val="1078"/>
                <a:alphaOff val="0"/>
                <a:tint val="50000"/>
                <a:satMod val="300000"/>
              </a:schemeClr>
            </a:gs>
            <a:gs pos="35000">
              <a:schemeClr val="accent4">
                <a:hueOff val="-2232385"/>
                <a:satOff val="13449"/>
                <a:lumOff val="1078"/>
                <a:alphaOff val="0"/>
                <a:tint val="37000"/>
                <a:satMod val="300000"/>
              </a:schemeClr>
            </a:gs>
            <a:gs pos="100000">
              <a:schemeClr val="accent4">
                <a:hueOff val="-2232385"/>
                <a:satOff val="13449"/>
                <a:lumOff val="107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4242" tIns="0" rIns="124242" bIns="0" numCol="1" spcCol="1270" anchor="ctr" anchorCtr="0">
          <a:noAutofit/>
        </a:bodyPr>
        <a:lstStyle/>
        <a:p>
          <a:pPr marL="0" lvl="0" indent="0" algn="l" defTabSz="355600">
            <a:lnSpc>
              <a:spcPct val="90000"/>
            </a:lnSpc>
            <a:spcBef>
              <a:spcPct val="0"/>
            </a:spcBef>
            <a:spcAft>
              <a:spcPct val="35000"/>
            </a:spcAft>
            <a:buFont typeface="Arial" panose="020B0604020202020204" pitchFamily="34" charset="0"/>
            <a:buNone/>
          </a:pPr>
          <a:r>
            <a:rPr lang="en-IN" sz="800" b="0" i="0" u="none" kern="1200">
              <a:latin typeface="Times New Roman" panose="02020603050405020304" pitchFamily="18" charset="0"/>
              <a:cs typeface="Times New Roman" panose="02020603050405020304" pitchFamily="18" charset="0"/>
            </a:rPr>
            <a:t>To consider the association of the frequency and duration of vaping and infection risk.</a:t>
          </a:r>
        </a:p>
      </dsp:txBody>
      <dsp:txXfrm>
        <a:off x="252081" y="569331"/>
        <a:ext cx="3252449" cy="319654"/>
      </dsp:txXfrm>
    </dsp:sp>
    <dsp:sp modelId="{EFFE63EE-34AC-407C-9C6B-0CC9C8CCD73C}">
      <dsp:nvSpPr>
        <dsp:cNvPr id="0" name=""/>
        <dsp:cNvSpPr/>
      </dsp:nvSpPr>
      <dsp:spPr>
        <a:xfrm>
          <a:off x="0" y="1273478"/>
          <a:ext cx="4695765" cy="302400"/>
        </a:xfrm>
        <a:prstGeom prst="rect">
          <a:avLst/>
        </a:prstGeom>
        <a:solidFill>
          <a:schemeClr val="lt1">
            <a:alpha val="90000"/>
            <a:hueOff val="0"/>
            <a:satOff val="0"/>
            <a:lumOff val="0"/>
            <a:alphaOff val="0"/>
          </a:schemeClr>
        </a:solidFill>
        <a:ln w="9525" cap="flat" cmpd="sng" algn="ctr">
          <a:solidFill>
            <a:schemeClr val="accent4">
              <a:hueOff val="-4464770"/>
              <a:satOff val="26899"/>
              <a:lumOff val="2156"/>
              <a:alphaOff val="0"/>
            </a:schemeClr>
          </a:solidFill>
          <a:prstDash val="solid"/>
        </a:ln>
        <a:effectLst/>
      </dsp:spPr>
      <dsp:style>
        <a:lnRef idx="1">
          <a:scrgbClr r="0" g="0" b="0"/>
        </a:lnRef>
        <a:fillRef idx="1">
          <a:scrgbClr r="0" g="0" b="0"/>
        </a:fillRef>
        <a:effectRef idx="0">
          <a:scrgbClr r="0" g="0" b="0"/>
        </a:effectRef>
        <a:fontRef idx="minor"/>
      </dsp:style>
    </dsp:sp>
    <dsp:sp modelId="{E11CC3D5-9FF9-43BC-B43C-B919C7FC6A8D}">
      <dsp:nvSpPr>
        <dsp:cNvPr id="0" name=""/>
        <dsp:cNvSpPr/>
      </dsp:nvSpPr>
      <dsp:spPr>
        <a:xfrm>
          <a:off x="234788" y="1096358"/>
          <a:ext cx="3287035" cy="354240"/>
        </a:xfrm>
        <a:prstGeom prst="roundRect">
          <a:avLst/>
        </a:prstGeom>
        <a:gradFill rotWithShape="0">
          <a:gsLst>
            <a:gs pos="0">
              <a:schemeClr val="accent4">
                <a:hueOff val="-4464770"/>
                <a:satOff val="26899"/>
                <a:lumOff val="2156"/>
                <a:alphaOff val="0"/>
                <a:tint val="50000"/>
                <a:satMod val="300000"/>
              </a:schemeClr>
            </a:gs>
            <a:gs pos="35000">
              <a:schemeClr val="accent4">
                <a:hueOff val="-4464770"/>
                <a:satOff val="26899"/>
                <a:lumOff val="2156"/>
                <a:alphaOff val="0"/>
                <a:tint val="37000"/>
                <a:satMod val="300000"/>
              </a:schemeClr>
            </a:gs>
            <a:gs pos="100000">
              <a:schemeClr val="accent4">
                <a:hueOff val="-4464770"/>
                <a:satOff val="26899"/>
                <a:lumOff val="2156"/>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4242" tIns="0" rIns="124242" bIns="0" numCol="1" spcCol="1270" anchor="ctr" anchorCtr="0">
          <a:noAutofit/>
        </a:bodyPr>
        <a:lstStyle/>
        <a:p>
          <a:pPr marL="0" lvl="0" indent="0" algn="l" defTabSz="355600">
            <a:lnSpc>
              <a:spcPct val="90000"/>
            </a:lnSpc>
            <a:spcBef>
              <a:spcPct val="0"/>
            </a:spcBef>
            <a:spcAft>
              <a:spcPct val="35000"/>
            </a:spcAft>
            <a:buFont typeface="Arial" panose="020B0604020202020204" pitchFamily="34" charset="0"/>
            <a:buNone/>
          </a:pPr>
          <a:r>
            <a:rPr lang="en-IN" sz="800" b="0" i="0" u="none" kern="1200" dirty="0">
              <a:latin typeface="Times New Roman" panose="02020603050405020304" pitchFamily="18" charset="0"/>
              <a:cs typeface="Times New Roman" panose="02020603050405020304" pitchFamily="18" charset="0"/>
            </a:rPr>
            <a:t>To critically appraise the evidence and identify gaps. To discuss the implications for practice and research.</a:t>
          </a:r>
        </a:p>
      </dsp:txBody>
      <dsp:txXfrm>
        <a:off x="252081" y="1113651"/>
        <a:ext cx="3252449" cy="319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D5F82-18E2-49D4-918C-BC4BF003F2B7}">
      <dsp:nvSpPr>
        <dsp:cNvPr id="0" name=""/>
        <dsp:cNvSpPr/>
      </dsp:nvSpPr>
      <dsp:spPr>
        <a:xfrm>
          <a:off x="0" y="0"/>
          <a:ext cx="3871513" cy="545136"/>
        </a:xfrm>
        <a:prstGeom prst="roundRect">
          <a:avLst>
            <a:gd name="adj" fmla="val 10000"/>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Font typeface="Arial" panose="020B0604020202020204" pitchFamily="34" charset="0"/>
            <a:buNone/>
          </a:pPr>
          <a:r>
            <a:rPr lang="en-IN" sz="800" b="1" i="1" u="none" kern="1200" dirty="0">
              <a:latin typeface="Times New Roman" panose="02020603050405020304" pitchFamily="18" charset="0"/>
              <a:cs typeface="Times New Roman" panose="02020603050405020304" pitchFamily="18" charset="0"/>
            </a:rPr>
            <a:t>Population: </a:t>
          </a:r>
          <a:r>
            <a:rPr lang="en-IN" sz="800" b="0" i="0" u="none" kern="1200" dirty="0">
              <a:latin typeface="Times New Roman" panose="02020603050405020304" pitchFamily="18" charset="0"/>
              <a:cs typeface="Times New Roman" panose="02020603050405020304" pitchFamily="18" charset="0"/>
            </a:rPr>
            <a:t>Evidence about the risk of becoming infected makes the young adult population aware of choices they can make, especially for non-smokers (Kundu</a:t>
          </a:r>
          <a:r>
            <a:rPr lang="en-IN" sz="800" b="0" i="1" u="none" kern="1200" dirty="0">
              <a:latin typeface="Times New Roman" panose="02020603050405020304" pitchFamily="18" charset="0"/>
              <a:cs typeface="Times New Roman" panose="02020603050405020304" pitchFamily="18" charset="0"/>
            </a:rPr>
            <a:t> et al.,</a:t>
          </a:r>
          <a:r>
            <a:rPr lang="en-IN" sz="800" b="0" i="0" u="none" kern="1200" dirty="0">
              <a:latin typeface="Times New Roman" panose="02020603050405020304" pitchFamily="18" charset="0"/>
              <a:cs typeface="Times New Roman" panose="02020603050405020304" pitchFamily="18" charset="0"/>
            </a:rPr>
            <a:t> 2025)</a:t>
          </a:r>
          <a:endParaRPr lang="en-IN" sz="800" kern="1200" dirty="0">
            <a:latin typeface="Times New Roman" panose="02020603050405020304" pitchFamily="18" charset="0"/>
            <a:cs typeface="Times New Roman" panose="02020603050405020304" pitchFamily="18" charset="0"/>
          </a:endParaRPr>
        </a:p>
      </dsp:txBody>
      <dsp:txXfrm>
        <a:off x="15966" y="15966"/>
        <a:ext cx="3237206" cy="513204"/>
      </dsp:txXfrm>
    </dsp:sp>
    <dsp:sp modelId="{EA5B0EFF-14FA-4D0E-8200-E49903865BEE}">
      <dsp:nvSpPr>
        <dsp:cNvPr id="0" name=""/>
        <dsp:cNvSpPr/>
      </dsp:nvSpPr>
      <dsp:spPr>
        <a:xfrm>
          <a:off x="324239" y="644251"/>
          <a:ext cx="3871513" cy="545136"/>
        </a:xfrm>
        <a:prstGeom prst="roundRect">
          <a:avLst>
            <a:gd name="adj" fmla="val 10000"/>
          </a:avLst>
        </a:prstGeom>
        <a:gradFill rotWithShape="0">
          <a:gsLst>
            <a:gs pos="0">
              <a:schemeClr val="accent2">
                <a:hueOff val="1560506"/>
                <a:satOff val="-1946"/>
                <a:lumOff val="458"/>
                <a:alphaOff val="0"/>
                <a:tint val="50000"/>
                <a:satMod val="300000"/>
              </a:schemeClr>
            </a:gs>
            <a:gs pos="35000">
              <a:schemeClr val="accent2">
                <a:hueOff val="1560506"/>
                <a:satOff val="-1946"/>
                <a:lumOff val="458"/>
                <a:alphaOff val="0"/>
                <a:tint val="37000"/>
                <a:satMod val="300000"/>
              </a:schemeClr>
            </a:gs>
            <a:gs pos="100000">
              <a:schemeClr val="accent2">
                <a:hueOff val="1560506"/>
                <a:satOff val="-1946"/>
                <a:lumOff val="45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IN" sz="800" b="1" i="1" u="none" kern="1200" dirty="0">
              <a:latin typeface="Times New Roman" panose="02020603050405020304" pitchFamily="18" charset="0"/>
              <a:cs typeface="Times New Roman" panose="02020603050405020304" pitchFamily="18" charset="0"/>
            </a:rPr>
            <a:t>Practice: </a:t>
          </a:r>
          <a:r>
            <a:rPr lang="en-IN" sz="800" b="0" i="0" u="none" kern="1200" dirty="0">
              <a:latin typeface="Times New Roman" panose="02020603050405020304" pitchFamily="18" charset="0"/>
              <a:cs typeface="Times New Roman" panose="02020603050405020304" pitchFamily="18" charset="0"/>
            </a:rPr>
            <a:t>Facilitates the process of asking about vaping and advising on respiratory symptoms by health providers such as clinicians, pharmacists and university health service providers (Jara-Reinoso and </a:t>
          </a:r>
          <a:r>
            <a:rPr lang="en-IN" sz="800" b="0" i="0" u="none" kern="1200" dirty="0" err="1">
              <a:latin typeface="Times New Roman" panose="02020603050405020304" pitchFamily="18" charset="0"/>
              <a:cs typeface="Times New Roman" panose="02020603050405020304" pitchFamily="18" charset="0"/>
            </a:rPr>
            <a:t>Arráiz</a:t>
          </a:r>
          <a:r>
            <a:rPr lang="en-IN" sz="800" b="0" i="0" u="none" kern="1200" dirty="0">
              <a:latin typeface="Times New Roman" panose="02020603050405020304" pitchFamily="18" charset="0"/>
              <a:cs typeface="Times New Roman" panose="02020603050405020304" pitchFamily="18" charset="0"/>
            </a:rPr>
            <a:t> de Fernández, 2024)</a:t>
          </a:r>
          <a:endParaRPr lang="en-IN" sz="800" b="0" kern="1200" dirty="0">
            <a:latin typeface="Times New Roman" panose="02020603050405020304" pitchFamily="18" charset="0"/>
            <a:cs typeface="Times New Roman" panose="02020603050405020304" pitchFamily="18" charset="0"/>
          </a:endParaRPr>
        </a:p>
      </dsp:txBody>
      <dsp:txXfrm>
        <a:off x="340205" y="660217"/>
        <a:ext cx="3161003" cy="513204"/>
      </dsp:txXfrm>
    </dsp:sp>
    <dsp:sp modelId="{7BF19EA6-2E02-4DA6-80D7-E4C283892C08}">
      <dsp:nvSpPr>
        <dsp:cNvPr id="0" name=""/>
        <dsp:cNvSpPr/>
      </dsp:nvSpPr>
      <dsp:spPr>
        <a:xfrm>
          <a:off x="643639" y="1288503"/>
          <a:ext cx="3871513" cy="545136"/>
        </a:xfrm>
        <a:prstGeom prst="roundRect">
          <a:avLst>
            <a:gd name="adj" fmla="val 10000"/>
          </a:avLst>
        </a:prstGeom>
        <a:gradFill rotWithShape="0">
          <a:gsLst>
            <a:gs pos="0">
              <a:schemeClr val="accent2">
                <a:hueOff val="3121013"/>
                <a:satOff val="-3893"/>
                <a:lumOff val="915"/>
                <a:alphaOff val="0"/>
                <a:tint val="50000"/>
                <a:satMod val="300000"/>
              </a:schemeClr>
            </a:gs>
            <a:gs pos="35000">
              <a:schemeClr val="accent2">
                <a:hueOff val="3121013"/>
                <a:satOff val="-3893"/>
                <a:lumOff val="915"/>
                <a:alphaOff val="0"/>
                <a:tint val="37000"/>
                <a:satMod val="300000"/>
              </a:schemeClr>
            </a:gs>
            <a:gs pos="100000">
              <a:schemeClr val="accent2">
                <a:hueOff val="3121013"/>
                <a:satOff val="-3893"/>
                <a:lumOff val="915"/>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IN" sz="800" b="1" i="1" u="none" kern="1200">
              <a:latin typeface="Times New Roman" panose="02020603050405020304" pitchFamily="18" charset="0"/>
              <a:cs typeface="Times New Roman" panose="02020603050405020304" pitchFamily="18" charset="0"/>
            </a:rPr>
            <a:t>Policy: </a:t>
          </a:r>
          <a:r>
            <a:rPr lang="en-IN" sz="800" b="0" i="0" u="none" kern="1200">
              <a:latin typeface="Times New Roman" panose="02020603050405020304" pitchFamily="18" charset="0"/>
              <a:cs typeface="Times New Roman" panose="02020603050405020304" pitchFamily="18" charset="0"/>
            </a:rPr>
            <a:t>Aids in implementation of the Tobacco and Vapes Act of 2026 and balanced messaging about the importance of vaping in adult quitting (DHSC, 2026; Lindson </a:t>
          </a:r>
          <a:r>
            <a:rPr lang="en-IN" sz="800" b="0" i="1" u="none" kern="1200">
              <a:latin typeface="Times New Roman" panose="02020603050405020304" pitchFamily="18" charset="0"/>
              <a:cs typeface="Times New Roman" panose="02020603050405020304" pitchFamily="18" charset="0"/>
            </a:rPr>
            <a:t>et al.</a:t>
          </a:r>
          <a:r>
            <a:rPr lang="en-IN" sz="800" b="0" i="0" u="none" kern="1200">
              <a:latin typeface="Times New Roman" panose="02020603050405020304" pitchFamily="18" charset="0"/>
              <a:cs typeface="Times New Roman" panose="02020603050405020304" pitchFamily="18" charset="0"/>
            </a:rPr>
            <a:t>, 2025)</a:t>
          </a:r>
          <a:endParaRPr lang="en-IN" sz="800" b="0" kern="1200">
            <a:latin typeface="Times New Roman" panose="02020603050405020304" pitchFamily="18" charset="0"/>
            <a:cs typeface="Times New Roman" panose="02020603050405020304" pitchFamily="18" charset="0"/>
          </a:endParaRPr>
        </a:p>
      </dsp:txBody>
      <dsp:txXfrm>
        <a:off x="659605" y="1304469"/>
        <a:ext cx="3165843" cy="513204"/>
      </dsp:txXfrm>
    </dsp:sp>
    <dsp:sp modelId="{8F26D457-07DF-46A7-92C8-F832EA1C579F}">
      <dsp:nvSpPr>
        <dsp:cNvPr id="0" name=""/>
        <dsp:cNvSpPr/>
      </dsp:nvSpPr>
      <dsp:spPr>
        <a:xfrm>
          <a:off x="967878" y="1932754"/>
          <a:ext cx="3871513" cy="545136"/>
        </a:xfrm>
        <a:prstGeom prst="roundRect">
          <a:avLst>
            <a:gd name="adj" fmla="val 10000"/>
          </a:avLst>
        </a:prstGeom>
        <a:gradFill rotWithShape="0">
          <a:gsLst>
            <a:gs pos="0">
              <a:schemeClr val="accent2">
                <a:hueOff val="4681519"/>
                <a:satOff val="-5839"/>
                <a:lumOff val="1373"/>
                <a:alphaOff val="0"/>
                <a:tint val="50000"/>
                <a:satMod val="300000"/>
              </a:schemeClr>
            </a:gs>
            <a:gs pos="35000">
              <a:schemeClr val="accent2">
                <a:hueOff val="4681519"/>
                <a:satOff val="-5839"/>
                <a:lumOff val="1373"/>
                <a:alphaOff val="0"/>
                <a:tint val="37000"/>
                <a:satMod val="300000"/>
              </a:schemeClr>
            </a:gs>
            <a:gs pos="100000">
              <a:schemeClr val="accent2">
                <a:hueOff val="4681519"/>
                <a:satOff val="-5839"/>
                <a:lumOff val="1373"/>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just" defTabSz="355600">
            <a:lnSpc>
              <a:spcPct val="90000"/>
            </a:lnSpc>
            <a:spcBef>
              <a:spcPct val="0"/>
            </a:spcBef>
            <a:spcAft>
              <a:spcPct val="35000"/>
            </a:spcAft>
            <a:buNone/>
          </a:pPr>
          <a:r>
            <a:rPr lang="en-IN" sz="800" b="1" i="1" u="none" kern="1200" dirty="0">
              <a:latin typeface="Times New Roman" panose="02020603050405020304" pitchFamily="18" charset="0"/>
              <a:cs typeface="Times New Roman" panose="02020603050405020304" pitchFamily="18" charset="0"/>
            </a:rPr>
            <a:t>Research: </a:t>
          </a:r>
          <a:r>
            <a:rPr lang="en-IN" sz="800" b="0" i="0" u="none" kern="1200" dirty="0">
              <a:latin typeface="Times New Roman" panose="02020603050405020304" pitchFamily="18" charset="0"/>
              <a:cs typeface="Times New Roman" panose="02020603050405020304" pitchFamily="18" charset="0"/>
            </a:rPr>
            <a:t>Indicates that self-reporting, short duration of follow-up and dual use are limitations for further cohorts (Honeycutt </a:t>
          </a:r>
          <a:r>
            <a:rPr lang="en-IN" sz="800" b="0" i="1" u="none" kern="1200" dirty="0">
              <a:latin typeface="Times New Roman" panose="02020603050405020304" pitchFamily="18" charset="0"/>
              <a:cs typeface="Times New Roman" panose="02020603050405020304" pitchFamily="18" charset="0"/>
            </a:rPr>
            <a:t>et al.,</a:t>
          </a:r>
          <a:r>
            <a:rPr lang="en-IN" sz="800" b="0" i="0" u="none" kern="1200" dirty="0">
              <a:latin typeface="Times New Roman" panose="02020603050405020304" pitchFamily="18" charset="0"/>
              <a:cs typeface="Times New Roman" panose="02020603050405020304" pitchFamily="18" charset="0"/>
            </a:rPr>
            <a:t> 2022; Tackett </a:t>
          </a:r>
          <a:r>
            <a:rPr lang="en-IN" sz="800" b="0" i="1" u="none" kern="1200" dirty="0">
              <a:latin typeface="Times New Roman" panose="02020603050405020304" pitchFamily="18" charset="0"/>
              <a:cs typeface="Times New Roman" panose="02020603050405020304" pitchFamily="18" charset="0"/>
            </a:rPr>
            <a:t>et al.</a:t>
          </a:r>
          <a:r>
            <a:rPr lang="en-IN" sz="800" b="0" i="0" u="none" kern="1200" dirty="0">
              <a:latin typeface="Times New Roman" panose="02020603050405020304" pitchFamily="18" charset="0"/>
              <a:cs typeface="Times New Roman" panose="02020603050405020304" pitchFamily="18" charset="0"/>
            </a:rPr>
            <a:t>, 2024; Brose </a:t>
          </a:r>
          <a:r>
            <a:rPr lang="en-IN" sz="800" b="0" i="1" u="none" kern="1200" dirty="0">
              <a:latin typeface="Times New Roman" panose="02020603050405020304" pitchFamily="18" charset="0"/>
              <a:cs typeface="Times New Roman" panose="02020603050405020304" pitchFamily="18" charset="0"/>
            </a:rPr>
            <a:t>et al., </a:t>
          </a:r>
          <a:r>
            <a:rPr lang="en-IN" sz="800" b="0" i="0" u="none" kern="1200" dirty="0">
              <a:latin typeface="Times New Roman" panose="02020603050405020304" pitchFamily="18" charset="0"/>
              <a:cs typeface="Times New Roman" panose="02020603050405020304" pitchFamily="18" charset="0"/>
            </a:rPr>
            <a:t>2024).</a:t>
          </a:r>
          <a:endParaRPr lang="en-IN" sz="800" b="0" kern="1200" dirty="0">
            <a:latin typeface="Times New Roman" panose="02020603050405020304" pitchFamily="18" charset="0"/>
            <a:cs typeface="Times New Roman" panose="02020603050405020304" pitchFamily="18" charset="0"/>
          </a:endParaRPr>
        </a:p>
      </dsp:txBody>
      <dsp:txXfrm>
        <a:off x="983844" y="1948720"/>
        <a:ext cx="3161003" cy="513204"/>
      </dsp:txXfrm>
    </dsp:sp>
    <dsp:sp modelId="{90C31259-EAF6-461B-B3DC-70FCBD8F9C68}">
      <dsp:nvSpPr>
        <dsp:cNvPr id="0" name=""/>
        <dsp:cNvSpPr/>
      </dsp:nvSpPr>
      <dsp:spPr>
        <a:xfrm>
          <a:off x="3517175" y="417524"/>
          <a:ext cx="354338" cy="354338"/>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3596901" y="417524"/>
        <a:ext cx="194886" cy="266639"/>
      </dsp:txXfrm>
    </dsp:sp>
    <dsp:sp modelId="{2C07F10E-E72B-41DD-952E-45E398AE086A}">
      <dsp:nvSpPr>
        <dsp:cNvPr id="0" name=""/>
        <dsp:cNvSpPr/>
      </dsp:nvSpPr>
      <dsp:spPr>
        <a:xfrm>
          <a:off x="3841414" y="1061776"/>
          <a:ext cx="354338" cy="354338"/>
        </a:xfrm>
        <a:prstGeom prst="downArrow">
          <a:avLst>
            <a:gd name="adj1" fmla="val 55000"/>
            <a:gd name="adj2" fmla="val 45000"/>
          </a:avLst>
        </a:prstGeom>
        <a:solidFill>
          <a:schemeClr val="accent2">
            <a:tint val="40000"/>
            <a:alpha val="90000"/>
            <a:hueOff val="2512910"/>
            <a:satOff val="-2189"/>
            <a:lumOff val="-3"/>
            <a:alphaOff val="0"/>
          </a:schemeClr>
        </a:solidFill>
        <a:ln w="9525" cap="flat" cmpd="sng" algn="ctr">
          <a:solidFill>
            <a:schemeClr val="accent2">
              <a:tint val="40000"/>
              <a:alpha val="90000"/>
              <a:hueOff val="2512910"/>
              <a:satOff val="-2189"/>
              <a:lumOff val="-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3921140" y="1061776"/>
        <a:ext cx="194886" cy="266639"/>
      </dsp:txXfrm>
    </dsp:sp>
    <dsp:sp modelId="{FC23EDC0-0F43-48C4-9AA8-EAD8AC6B34DE}">
      <dsp:nvSpPr>
        <dsp:cNvPr id="0" name=""/>
        <dsp:cNvSpPr/>
      </dsp:nvSpPr>
      <dsp:spPr>
        <a:xfrm>
          <a:off x="4160814" y="1706027"/>
          <a:ext cx="354338" cy="354338"/>
        </a:xfrm>
        <a:prstGeom prst="downArrow">
          <a:avLst>
            <a:gd name="adj1" fmla="val 55000"/>
            <a:gd name="adj2" fmla="val 45000"/>
          </a:avLst>
        </a:prstGeom>
        <a:solidFill>
          <a:schemeClr val="accent2">
            <a:tint val="40000"/>
            <a:alpha val="90000"/>
            <a:hueOff val="5025821"/>
            <a:satOff val="-4378"/>
            <a:lumOff val="-6"/>
            <a:alphaOff val="0"/>
          </a:schemeClr>
        </a:solidFill>
        <a:ln w="9525" cap="flat" cmpd="sng" algn="ctr">
          <a:solidFill>
            <a:schemeClr val="accent2">
              <a:tint val="40000"/>
              <a:alpha val="90000"/>
              <a:hueOff val="5025821"/>
              <a:satOff val="-4378"/>
              <a:lumOff val="-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IN" sz="1600" kern="1200"/>
        </a:p>
      </dsp:txBody>
      <dsp:txXfrm>
        <a:off x="4240540" y="1706027"/>
        <a:ext cx="194886" cy="266639"/>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3#1">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2">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802244" y="4686999"/>
            <a:ext cx="9092102"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subTitle" idx="4"/>
          </p:nvPr>
        </p:nvSpPr>
        <p:spPr>
          <a:xfrm>
            <a:off x="1604489" y="8466836"/>
            <a:ext cx="7487613"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sz="half" idx="2"/>
          </p:nvPr>
        </p:nvSpPr>
        <p:spPr>
          <a:xfrm>
            <a:off x="534829" y="3477451"/>
            <a:ext cx="4653017"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5508743" y="3477451"/>
            <a:ext cx="4653017"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34830" y="604774"/>
            <a:ext cx="9626931" cy="276999"/>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534830" y="3477451"/>
            <a:ext cx="9626931"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3636841" y="14060996"/>
            <a:ext cx="3422909"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534830" y="14060996"/>
            <a:ext cx="2460215"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10/26/2026</a:t>
            </a:fld>
            <a:endParaRPr lang="en-US"/>
          </a:p>
        </p:txBody>
      </p:sp>
      <p:sp>
        <p:nvSpPr>
          <p:cNvPr id="6" name="Holder 6"/>
          <p:cNvSpPr>
            <a:spLocks noGrp="1"/>
          </p:cNvSpPr>
          <p:nvPr>
            <p:ph type="sldNum" sz="quarter" idx="7"/>
          </p:nvPr>
        </p:nvSpPr>
        <p:spPr>
          <a:xfrm>
            <a:off x="7701546" y="14060996"/>
            <a:ext cx="2460215"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343860">
        <a:defRPr>
          <a:latin typeface="+mn-lt"/>
          <a:ea typeface="+mn-ea"/>
          <a:cs typeface="+mn-cs"/>
        </a:defRPr>
      </a:lvl2pPr>
      <a:lvl3pPr marL="687720">
        <a:defRPr>
          <a:latin typeface="+mn-lt"/>
          <a:ea typeface="+mn-ea"/>
          <a:cs typeface="+mn-cs"/>
        </a:defRPr>
      </a:lvl3pPr>
      <a:lvl4pPr marL="1031580">
        <a:defRPr>
          <a:latin typeface="+mn-lt"/>
          <a:ea typeface="+mn-ea"/>
          <a:cs typeface="+mn-cs"/>
        </a:defRPr>
      </a:lvl4pPr>
      <a:lvl5pPr marL="1375440">
        <a:defRPr>
          <a:latin typeface="+mn-lt"/>
          <a:ea typeface="+mn-ea"/>
          <a:cs typeface="+mn-cs"/>
        </a:defRPr>
      </a:lvl5pPr>
      <a:lvl6pPr marL="1719301">
        <a:defRPr>
          <a:latin typeface="+mn-lt"/>
          <a:ea typeface="+mn-ea"/>
          <a:cs typeface="+mn-cs"/>
        </a:defRPr>
      </a:lvl6pPr>
      <a:lvl7pPr marL="2063161">
        <a:defRPr>
          <a:latin typeface="+mn-lt"/>
          <a:ea typeface="+mn-ea"/>
          <a:cs typeface="+mn-cs"/>
        </a:defRPr>
      </a:lvl7pPr>
      <a:lvl8pPr marL="2407021">
        <a:defRPr>
          <a:latin typeface="+mn-lt"/>
          <a:ea typeface="+mn-ea"/>
          <a:cs typeface="+mn-cs"/>
        </a:defRPr>
      </a:lvl8pPr>
      <a:lvl9pPr marL="2750881">
        <a:defRPr>
          <a:latin typeface="+mn-lt"/>
          <a:ea typeface="+mn-ea"/>
          <a:cs typeface="+mn-cs"/>
        </a:defRPr>
      </a:lvl9pPr>
    </p:bodyStyle>
    <p:otherStyle>
      <a:lvl1pPr marL="0">
        <a:defRPr>
          <a:latin typeface="+mn-lt"/>
          <a:ea typeface="+mn-ea"/>
          <a:cs typeface="+mn-cs"/>
        </a:defRPr>
      </a:lvl1pPr>
      <a:lvl2pPr marL="343860">
        <a:defRPr>
          <a:latin typeface="+mn-lt"/>
          <a:ea typeface="+mn-ea"/>
          <a:cs typeface="+mn-cs"/>
        </a:defRPr>
      </a:lvl2pPr>
      <a:lvl3pPr marL="687720">
        <a:defRPr>
          <a:latin typeface="+mn-lt"/>
          <a:ea typeface="+mn-ea"/>
          <a:cs typeface="+mn-cs"/>
        </a:defRPr>
      </a:lvl3pPr>
      <a:lvl4pPr marL="1031580">
        <a:defRPr>
          <a:latin typeface="+mn-lt"/>
          <a:ea typeface="+mn-ea"/>
          <a:cs typeface="+mn-cs"/>
        </a:defRPr>
      </a:lvl4pPr>
      <a:lvl5pPr marL="1375440">
        <a:defRPr>
          <a:latin typeface="+mn-lt"/>
          <a:ea typeface="+mn-ea"/>
          <a:cs typeface="+mn-cs"/>
        </a:defRPr>
      </a:lvl5pPr>
      <a:lvl6pPr marL="1719301">
        <a:defRPr>
          <a:latin typeface="+mn-lt"/>
          <a:ea typeface="+mn-ea"/>
          <a:cs typeface="+mn-cs"/>
        </a:defRPr>
      </a:lvl6pPr>
      <a:lvl7pPr marL="2063161">
        <a:defRPr>
          <a:latin typeface="+mn-lt"/>
          <a:ea typeface="+mn-ea"/>
          <a:cs typeface="+mn-cs"/>
        </a:defRPr>
      </a:lvl7pPr>
      <a:lvl8pPr marL="2407021">
        <a:defRPr>
          <a:latin typeface="+mn-lt"/>
          <a:ea typeface="+mn-ea"/>
          <a:cs typeface="+mn-cs"/>
        </a:defRPr>
      </a:lvl8pPr>
      <a:lvl9pPr marL="2750881">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18" Type="http://schemas.openxmlformats.org/officeDocument/2006/relationships/image" Target="../media/image2.png"/><Relationship Id="rId3" Type="http://schemas.openxmlformats.org/officeDocument/2006/relationships/diagramLayout" Target="../diagrams/layout1.xml"/><Relationship Id="rId21" Type="http://schemas.openxmlformats.org/officeDocument/2006/relationships/image" Target="../media/image5.png"/><Relationship Id="rId7" Type="http://schemas.openxmlformats.org/officeDocument/2006/relationships/diagramData" Target="../diagrams/data2.xml"/><Relationship Id="rId12" Type="http://schemas.openxmlformats.org/officeDocument/2006/relationships/diagramData" Target="../diagrams/data3.xml"/><Relationship Id="rId17" Type="http://schemas.openxmlformats.org/officeDocument/2006/relationships/image" Target="../media/image1.png"/><Relationship Id="rId2" Type="http://schemas.openxmlformats.org/officeDocument/2006/relationships/diagramData" Target="../diagrams/data1.xml"/><Relationship Id="rId16" Type="http://schemas.microsoft.com/office/2007/relationships/diagramDrawing" Target="../diagrams/drawing3.xml"/><Relationship Id="rId20" Type="http://schemas.openxmlformats.org/officeDocument/2006/relationships/image" Target="../media/image4.png"/><Relationship Id="rId1" Type="http://schemas.openxmlformats.org/officeDocument/2006/relationships/slideLayout" Target="../slideLayouts/slideLayout5.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19" Type="http://schemas.openxmlformats.org/officeDocument/2006/relationships/image" Target="../media/image3.png"/><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 Id="rId22"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gradFill>
          <a:gsLst>
            <a:gs pos="0">
              <a:srgbClr val="FFC6C6"/>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object 2"/>
          <p:cNvSpPr txBox="1"/>
          <p:nvPr/>
        </p:nvSpPr>
        <p:spPr>
          <a:xfrm>
            <a:off x="41938" y="98569"/>
            <a:ext cx="10411919" cy="1056085"/>
          </a:xfrm>
          <a:prstGeom prst="rect">
            <a:avLst/>
          </a:prstGeom>
          <a:solidFill>
            <a:schemeClr val="tx2">
              <a:lumMod val="20000"/>
              <a:lumOff val="80000"/>
            </a:schemeClr>
          </a:solidFill>
        </p:spPr>
        <p:txBody>
          <a:bodyPr vert="horz" wrap="square" lIns="0" tIns="9551" rIns="0" bIns="0" rtlCol="0">
            <a:spAutoFit/>
          </a:bodyPr>
          <a:lstStyle/>
          <a:p>
            <a:pPr algn="ctr" defTabSz="687720" rtl="0" eaLnBrk="0" fontAlgn="base" hangingPunct="0">
              <a:spcBef>
                <a:spcPct val="0"/>
              </a:spcBef>
              <a:spcAft>
                <a:spcPct val="0"/>
              </a:spcAft>
            </a:pPr>
            <a:r>
              <a:rPr kumimoji="0" lang="en-US" altLang="en-US" sz="16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Association Between Vaping and Respiratory Infections Among Young Adults: A Systematic Review</a:t>
            </a:r>
          </a:p>
          <a:p>
            <a:pPr algn="ctr" defTabSz="687720" rtl="0" eaLnBrk="0" fontAlgn="base" hangingPunct="0">
              <a:spcBef>
                <a:spcPct val="0"/>
              </a:spcBef>
              <a:spcAft>
                <a:spcPct val="0"/>
              </a:spcAft>
            </a:pPr>
            <a:r>
              <a:rPr lang="en-US" altLang="en-US" sz="1300" b="1" dirty="0">
                <a:solidFill>
                  <a:schemeClr val="tx1"/>
                </a:solidFill>
                <a:latin typeface="Times New Roman" panose="02020603050405020304" pitchFamily="18" charset="0"/>
                <a:cs typeface="Times New Roman" panose="02020603050405020304" pitchFamily="18" charset="0"/>
              </a:rPr>
              <a:t>Student Name: </a:t>
            </a:r>
            <a:r>
              <a:rPr lang="en-US" altLang="en-US" sz="1300" b="1" dirty="0" err="1">
                <a:solidFill>
                  <a:schemeClr val="tx1"/>
                </a:solidFill>
                <a:latin typeface="Times New Roman" panose="02020603050405020304" pitchFamily="18" charset="0"/>
                <a:cs typeface="Times New Roman" panose="02020603050405020304" pitchFamily="18" charset="0"/>
              </a:rPr>
              <a:t>Savaliya</a:t>
            </a:r>
            <a:r>
              <a:rPr lang="en-US" altLang="en-US" sz="1300" b="1" dirty="0">
                <a:solidFill>
                  <a:schemeClr val="tx1"/>
                </a:solidFill>
                <a:latin typeface="Times New Roman" panose="02020603050405020304" pitchFamily="18" charset="0"/>
                <a:cs typeface="Times New Roman" panose="02020603050405020304" pitchFamily="18" charset="0"/>
              </a:rPr>
              <a:t> </a:t>
            </a:r>
            <a:r>
              <a:rPr lang="en-US" altLang="en-US" sz="1300" b="1" dirty="0" err="1">
                <a:solidFill>
                  <a:schemeClr val="tx1"/>
                </a:solidFill>
                <a:latin typeface="Times New Roman" panose="02020603050405020304" pitchFamily="18" charset="0"/>
                <a:cs typeface="Times New Roman" panose="02020603050405020304" pitchFamily="18" charset="0"/>
              </a:rPr>
              <a:t>Radhikaben</a:t>
            </a:r>
            <a:r>
              <a:rPr lang="en-US" altLang="en-US" sz="1300" b="1" dirty="0">
                <a:solidFill>
                  <a:schemeClr val="tx1"/>
                </a:solidFill>
                <a:latin typeface="Times New Roman" panose="02020603050405020304" pitchFamily="18" charset="0"/>
                <a:cs typeface="Times New Roman" panose="02020603050405020304" pitchFamily="18" charset="0"/>
              </a:rPr>
              <a:t> </a:t>
            </a:r>
            <a:r>
              <a:rPr lang="en-US" altLang="en-US" sz="1300" b="1" dirty="0" err="1">
                <a:solidFill>
                  <a:schemeClr val="tx1"/>
                </a:solidFill>
                <a:latin typeface="Times New Roman" panose="02020603050405020304" pitchFamily="18" charset="0"/>
                <a:cs typeface="Times New Roman" panose="02020603050405020304" pitchFamily="18" charset="0"/>
              </a:rPr>
              <a:t>Vijaybhai</a:t>
            </a:r>
            <a:endParaRPr lang="en-US" altLang="en-US" sz="1300" b="1" dirty="0">
              <a:solidFill>
                <a:schemeClr val="tx1"/>
              </a:solidFill>
              <a:latin typeface="Times New Roman" panose="02020603050405020304" pitchFamily="18" charset="0"/>
              <a:cs typeface="Times New Roman" panose="02020603050405020304" pitchFamily="18" charset="0"/>
            </a:endParaRPr>
          </a:p>
          <a:p>
            <a:pPr algn="ctr" defTabSz="687720" rtl="0" eaLnBrk="0" fontAlgn="base" hangingPunct="0">
              <a:spcBef>
                <a:spcPct val="0"/>
              </a:spcBef>
              <a:spcAft>
                <a:spcPct val="0"/>
              </a:spcAft>
            </a:pPr>
            <a:r>
              <a:rPr kumimoji="0" lang="en-US" altLang="en-US" sz="13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Student E-mail Address:</a:t>
            </a:r>
            <a:r>
              <a:rPr lang="en-US" altLang="en-US" sz="1300" b="1" dirty="0">
                <a:solidFill>
                  <a:schemeClr val="tx1"/>
                </a:solidFill>
                <a:latin typeface="Times New Roman" panose="02020603050405020304" pitchFamily="18" charset="0"/>
                <a:cs typeface="Times New Roman" panose="02020603050405020304" pitchFamily="18" charset="0"/>
              </a:rPr>
              <a:t>2531274@student.uwtsd.ac.uk</a:t>
            </a:r>
            <a:endParaRPr kumimoji="0" lang="en-US" altLang="en-US" sz="13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algn="ctr" defTabSz="687720" rtl="0" eaLnBrk="0" fontAlgn="base" hangingPunct="0">
              <a:spcBef>
                <a:spcPct val="0"/>
              </a:spcBef>
              <a:spcAft>
                <a:spcPct val="0"/>
              </a:spcAft>
            </a:pPr>
            <a:r>
              <a:rPr lang="en-US" altLang="en-US" sz="1300" b="1" dirty="0">
                <a:solidFill>
                  <a:schemeClr val="tx1"/>
                </a:solidFill>
                <a:latin typeface="Times New Roman" panose="02020603050405020304" pitchFamily="18" charset="0"/>
                <a:cs typeface="Times New Roman" panose="02020603050405020304" pitchFamily="18" charset="0"/>
              </a:rPr>
              <a:t>Name of the </a:t>
            </a:r>
            <a:r>
              <a:rPr lang="en-US" altLang="en-US" sz="1300" b="1" dirty="0" err="1">
                <a:solidFill>
                  <a:schemeClr val="tx1"/>
                </a:solidFill>
                <a:latin typeface="Times New Roman" panose="02020603050405020304" pitchFamily="18" charset="0"/>
                <a:cs typeface="Times New Roman" panose="02020603050405020304" pitchFamily="18" charset="0"/>
              </a:rPr>
              <a:t>Supervisor:Oluwadamilola</a:t>
            </a:r>
            <a:r>
              <a:rPr lang="en-US" altLang="en-US" sz="1300" b="1" dirty="0">
                <a:solidFill>
                  <a:schemeClr val="tx1"/>
                </a:solidFill>
                <a:latin typeface="Times New Roman" panose="02020603050405020304" pitchFamily="18" charset="0"/>
                <a:cs typeface="Times New Roman" panose="02020603050405020304" pitchFamily="18" charset="0"/>
              </a:rPr>
              <a:t> Tayo</a:t>
            </a:r>
          </a:p>
          <a:p>
            <a:pPr algn="ctr" defTabSz="687720" rtl="0" eaLnBrk="0" fontAlgn="base" hangingPunct="0">
              <a:spcBef>
                <a:spcPct val="0"/>
              </a:spcBef>
              <a:spcAft>
                <a:spcPct val="0"/>
              </a:spcAft>
            </a:pPr>
            <a:r>
              <a:rPr kumimoji="0" lang="en-US" altLang="en-US" sz="13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Programme: MSc Public Health and Social Care in Practice</a:t>
            </a:r>
          </a:p>
        </p:txBody>
      </p:sp>
      <p:sp>
        <p:nvSpPr>
          <p:cNvPr id="4" name="object 4"/>
          <p:cNvSpPr txBox="1"/>
          <p:nvPr/>
        </p:nvSpPr>
        <p:spPr>
          <a:xfrm>
            <a:off x="131020" y="2315410"/>
            <a:ext cx="5262381" cy="3124373"/>
          </a:xfrm>
          <a:prstGeom prst="rect">
            <a:avLst/>
          </a:prstGeom>
          <a:solidFill>
            <a:srgbClr val="FFFFCC"/>
          </a:solidFill>
          <a:ln w="8955">
            <a:solidFill>
              <a:srgbClr val="4F81BC"/>
            </a:solidFill>
          </a:ln>
        </p:spPr>
        <p:txBody>
          <a:bodyPr vert="horz" wrap="square" lIns="0" tIns="66858" rIns="0" bIns="0" rtlCol="0">
            <a:spAutoFit/>
          </a:bodyPr>
          <a:lstStyle/>
          <a:p>
            <a:pPr marL="147096" algn="just">
              <a:spcBef>
                <a:spcPts val="38"/>
              </a:spcBef>
            </a:pPr>
            <a:endParaRPr lang="en-IN" sz="903" b="1" dirty="0">
              <a:latin typeface="Times New Roman" panose="02020603050405020304" pitchFamily="18" charset="0"/>
              <a:cs typeface="Times New Roman" panose="02020603050405020304" pitchFamily="18" charset="0"/>
            </a:endParaRPr>
          </a:p>
          <a:p>
            <a:pPr marL="147096" algn="just">
              <a:spcBef>
                <a:spcPts val="38"/>
              </a:spcBef>
            </a:pPr>
            <a:endParaRPr lang="en-IN" sz="903" b="1" dirty="0">
              <a:latin typeface="Times New Roman" panose="02020603050405020304" pitchFamily="18" charset="0"/>
              <a:cs typeface="Times New Roman" panose="02020603050405020304" pitchFamily="18" charset="0"/>
            </a:endParaRPr>
          </a:p>
          <a:p>
            <a:pPr marL="147096" algn="just">
              <a:spcBef>
                <a:spcPts val="38"/>
              </a:spcBef>
            </a:pPr>
            <a:endParaRPr lang="en-IN" sz="903" b="1"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a:p>
            <a:pPr marL="147096" algn="just">
              <a:spcBef>
                <a:spcPts val="38"/>
              </a:spcBef>
            </a:pPr>
            <a:endParaRPr lang="en-US" sz="903" dirty="0">
              <a:latin typeface="Times New Roman" panose="02020603050405020304" pitchFamily="18" charset="0"/>
              <a:cs typeface="Times New Roman" panose="02020603050405020304" pitchFamily="18" charset="0"/>
            </a:endParaRPr>
          </a:p>
        </p:txBody>
      </p:sp>
      <p:sp>
        <p:nvSpPr>
          <p:cNvPr id="6" name="object 6"/>
          <p:cNvSpPr txBox="1"/>
          <p:nvPr/>
        </p:nvSpPr>
        <p:spPr>
          <a:xfrm>
            <a:off x="5580751" y="2283517"/>
            <a:ext cx="4873131" cy="2996487"/>
          </a:xfrm>
          <a:prstGeom prst="rect">
            <a:avLst/>
          </a:prstGeom>
          <a:solidFill>
            <a:srgbClr val="FFC6C6"/>
          </a:solidFill>
          <a:ln w="8955">
            <a:solidFill>
              <a:srgbClr val="4F81BC"/>
            </a:solidFill>
          </a:ln>
        </p:spPr>
        <p:txBody>
          <a:bodyPr vert="horz" wrap="square" lIns="0" tIns="67335" rIns="0" bIns="0" rtlCol="0">
            <a:spAutoFit/>
          </a:bodyPr>
          <a:lstStyle/>
          <a:p>
            <a:pPr marL="147573">
              <a:spcBef>
                <a:spcPts val="530"/>
              </a:spcBef>
            </a:pPr>
            <a:endParaRPr lang="en-US" sz="903" b="1"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marL="147573">
              <a:spcBef>
                <a:spcPts val="530"/>
              </a:spcBef>
            </a:pPr>
            <a:endParaRPr lang="en-US" sz="903" dirty="0">
              <a:latin typeface="Times New Roman" panose="02020603050405020304" pitchFamily="18" charset="0"/>
              <a:cs typeface="Times New Roman" panose="02020603050405020304" pitchFamily="18" charset="0"/>
            </a:endParaRPr>
          </a:p>
          <a:p>
            <a:pPr rtl="0"/>
            <a:r>
              <a:rPr lang="en-US" sz="903" b="1" i="1" dirty="0">
                <a:latin typeface="Times New Roman" panose="02020603050405020304" pitchFamily="18" charset="0"/>
                <a:cs typeface="Times New Roman" panose="02020603050405020304" pitchFamily="18" charset="0"/>
              </a:rPr>
              <a:t>	</a:t>
            </a:r>
          </a:p>
          <a:p>
            <a:pPr lvl="3" indent="126560" rtl="0">
              <a:tabLst>
                <a:tab pos="687720" algn="l"/>
              </a:tabLst>
            </a:pPr>
            <a:r>
              <a:rPr lang="en-US" sz="903" b="1" i="1" dirty="0">
                <a:latin typeface="Times New Roman" panose="02020603050405020304" pitchFamily="18" charset="0"/>
                <a:cs typeface="Times New Roman" panose="02020603050405020304" pitchFamily="18" charset="0"/>
              </a:rPr>
              <a:t> </a:t>
            </a:r>
          </a:p>
          <a:p>
            <a:pPr lvl="3" indent="126560" rtl="0">
              <a:tabLst>
                <a:tab pos="687720" algn="l"/>
              </a:tabLst>
            </a:pPr>
            <a:endParaRPr lang="en-US" sz="903" b="1" i="1" dirty="0">
              <a:latin typeface="Times New Roman" panose="02020603050405020304" pitchFamily="18" charset="0"/>
              <a:cs typeface="Times New Roman" panose="02020603050405020304" pitchFamily="18" charset="0"/>
            </a:endParaRPr>
          </a:p>
          <a:p>
            <a:pPr lvl="3" indent="126560" rtl="0">
              <a:tabLst>
                <a:tab pos="687720" algn="l"/>
              </a:tabLst>
            </a:pPr>
            <a:r>
              <a:rPr lang="en-US" sz="903" b="1" i="1" dirty="0">
                <a:latin typeface="Times New Roman" panose="02020603050405020304" pitchFamily="18" charset="0"/>
                <a:cs typeface="Times New Roman" panose="02020603050405020304" pitchFamily="18" charset="0"/>
              </a:rPr>
              <a:t> </a:t>
            </a:r>
            <a:endParaRPr lang="en-US" sz="903" dirty="0">
              <a:latin typeface="Times New Roman" panose="02020603050405020304" pitchFamily="18" charset="0"/>
              <a:cs typeface="Times New Roman" panose="02020603050405020304" pitchFamily="18" charset="0"/>
            </a:endParaRPr>
          </a:p>
        </p:txBody>
      </p:sp>
      <p:sp>
        <p:nvSpPr>
          <p:cNvPr id="7" name="object 7"/>
          <p:cNvSpPr txBox="1"/>
          <p:nvPr/>
        </p:nvSpPr>
        <p:spPr>
          <a:xfrm>
            <a:off x="131020" y="12725683"/>
            <a:ext cx="10331629" cy="2123205"/>
          </a:xfrm>
          <a:prstGeom prst="rect">
            <a:avLst/>
          </a:prstGeom>
          <a:solidFill>
            <a:schemeClr val="accent6">
              <a:lumMod val="20000"/>
              <a:lumOff val="80000"/>
            </a:schemeClr>
          </a:solidFill>
          <a:ln w="8955">
            <a:solidFill>
              <a:srgbClr val="4F81BC"/>
            </a:solidFill>
          </a:ln>
        </p:spPr>
        <p:txBody>
          <a:bodyPr vert="horz" wrap="square" lIns="0" tIns="67813" rIns="0" bIns="0" rtlCol="0">
            <a:spAutoFit/>
          </a:bodyPr>
          <a:lstStyle/>
          <a:p>
            <a:pPr marL="147096">
              <a:spcBef>
                <a:spcPts val="534"/>
              </a:spcBef>
            </a:pPr>
            <a:r>
              <a:rPr sz="752" b="1" spc="-8" dirty="0">
                <a:latin typeface="Times New Roman" panose="02020603050405020304" pitchFamily="18" charset="0"/>
                <a:cs typeface="Times New Roman" panose="02020603050405020304" pitchFamily="18" charset="0"/>
              </a:rPr>
              <a:t>References:</a:t>
            </a:r>
            <a:endParaRPr lang="en-IN" sz="752" b="1" spc="-8" dirty="0">
              <a:latin typeface="Times New Roman" panose="02020603050405020304" pitchFamily="18" charset="0"/>
              <a:cs typeface="Times New Roman" panose="02020603050405020304" pitchFamily="18" charset="0"/>
            </a:endParaRP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Action on Smoking and Health (2025) Use of vapes (e-cigarettes) among young people in Great Britain. Available at: https://ash.org.uk/information-and-resources/fact-sheets/use-of-e-cigarettes-among-young-people-in-great-britain/ [Accessed on: 15.10.2026].</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Alqahtani, M.M., </a:t>
            </a:r>
            <a:r>
              <a:rPr lang="en-IN" sz="700" dirty="0" err="1">
                <a:latin typeface="Times New Roman" panose="02020603050405020304" pitchFamily="18" charset="0"/>
                <a:cs typeface="Times New Roman" panose="02020603050405020304" pitchFamily="18" charset="0"/>
              </a:rPr>
              <a:t>Alenezi</a:t>
            </a:r>
            <a:r>
              <a:rPr lang="en-IN" sz="700" dirty="0">
                <a:latin typeface="Times New Roman" panose="02020603050405020304" pitchFamily="18" charset="0"/>
                <a:cs typeface="Times New Roman" panose="02020603050405020304" pitchFamily="18" charset="0"/>
              </a:rPr>
              <a:t>, F.K., </a:t>
            </a:r>
            <a:r>
              <a:rPr lang="en-IN" sz="700" dirty="0" err="1">
                <a:latin typeface="Times New Roman" panose="02020603050405020304" pitchFamily="18" charset="0"/>
                <a:cs typeface="Times New Roman" panose="02020603050405020304" pitchFamily="18" charset="0"/>
              </a:rPr>
              <a:t>Almeshari</a:t>
            </a:r>
            <a:r>
              <a:rPr lang="en-IN" sz="700" dirty="0">
                <a:latin typeface="Times New Roman" panose="02020603050405020304" pitchFamily="18" charset="0"/>
                <a:cs typeface="Times New Roman" panose="02020603050405020304" pitchFamily="18" charset="0"/>
              </a:rPr>
              <a:t>, M.A., Alanazi, A.M., Taleb, Z.B., Kalan, M.E.E., </a:t>
            </a:r>
            <a:r>
              <a:rPr lang="en-IN" sz="700" dirty="0" err="1">
                <a:latin typeface="Times New Roman" panose="02020603050405020304" pitchFamily="18" charset="0"/>
                <a:cs typeface="Times New Roman" panose="02020603050405020304" pitchFamily="18" charset="0"/>
              </a:rPr>
              <a:t>Martinasek</a:t>
            </a:r>
            <a:r>
              <a:rPr lang="en-IN" sz="700" dirty="0">
                <a:latin typeface="Times New Roman" panose="02020603050405020304" pitchFamily="18" charset="0"/>
                <a:cs typeface="Times New Roman" panose="02020603050405020304" pitchFamily="18" charset="0"/>
              </a:rPr>
              <a:t>, M.P., McNab, R.J., Culbreth, R., Alotaibi, M. and </a:t>
            </a:r>
            <a:r>
              <a:rPr lang="en-IN" sz="700" dirty="0" err="1">
                <a:latin typeface="Times New Roman" panose="02020603050405020304" pitchFamily="18" charset="0"/>
                <a:cs typeface="Times New Roman" panose="02020603050405020304" pitchFamily="18" charset="0"/>
              </a:rPr>
              <a:t>Aljohani</a:t>
            </a:r>
            <a:r>
              <a:rPr lang="en-IN" sz="700" dirty="0">
                <a:latin typeface="Times New Roman" panose="02020603050405020304" pitchFamily="18" charset="0"/>
                <a:cs typeface="Times New Roman" panose="02020603050405020304" pitchFamily="18" charset="0"/>
              </a:rPr>
              <a:t>, H., (2023). E-cigarette use and respiratory symptoms in adults: A systematic review and meta-analysis. Tobacco induced diseases, 21, p.168.</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Brose, L.S., Reid, J.L., Robson, D., McNeill, A. and Hammond, D. (2024) ‘Associations between vaping and self-reported respiratory symptoms in young people in Canada, England and the US’, BMC Medicine, 22, article 213. </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DHSC (2026) Tobacco and Vapes Bill becomes law. Available at: https://www.gov.uk/government/news/tobacco-and-vapes-bill-becomes-law [Accessed on: 15.10.2026].</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Gao, M., Aveyard, P., </a:t>
            </a:r>
            <a:r>
              <a:rPr lang="en-IN" sz="700" dirty="0" err="1">
                <a:latin typeface="Times New Roman" panose="02020603050405020304" pitchFamily="18" charset="0"/>
                <a:cs typeface="Times New Roman" panose="02020603050405020304" pitchFamily="18" charset="0"/>
              </a:rPr>
              <a:t>Lindson</a:t>
            </a:r>
            <a:r>
              <a:rPr lang="en-IN" sz="700" dirty="0">
                <a:latin typeface="Times New Roman" panose="02020603050405020304" pitchFamily="18" charset="0"/>
                <a:cs typeface="Times New Roman" panose="02020603050405020304" pitchFamily="18" charset="0"/>
              </a:rPr>
              <a:t>, N., Hartmann-Boyce, J., Watkinson, P., Young, D., Coupland, C., Clift, A.K., Harrison, D., Gould, D. and </a:t>
            </a:r>
            <a:r>
              <a:rPr lang="en-IN" sz="700" dirty="0" err="1">
                <a:latin typeface="Times New Roman" panose="02020603050405020304" pitchFamily="18" charset="0"/>
                <a:cs typeface="Times New Roman" panose="02020603050405020304" pitchFamily="18" charset="0"/>
              </a:rPr>
              <a:t>Pavord</a:t>
            </a:r>
            <a:r>
              <a:rPr lang="en-IN" sz="700" dirty="0">
                <a:latin typeface="Times New Roman" panose="02020603050405020304" pitchFamily="18" charset="0"/>
                <a:cs typeface="Times New Roman" panose="02020603050405020304" pitchFamily="18" charset="0"/>
              </a:rPr>
              <a:t>, I.D., (2022). Association between smoking, e-cigarette use and severe COVID-19: a cohort study. International Journal of Epidemiology, 51(4), pp.1062-1072.</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Higgins, J.P.T. et al. (eds.) (2024) Cochrane handbook for systematic reviews of interventions, version 6.5. Cochrane. Available at: https://training.cochrane.org/handbook [Accessed on: 15.10.2026].</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Honeycutt, L., </a:t>
            </a:r>
            <a:r>
              <a:rPr lang="en-IN" sz="700" dirty="0" err="1">
                <a:latin typeface="Times New Roman" panose="02020603050405020304" pitchFamily="18" charset="0"/>
                <a:cs typeface="Times New Roman" panose="02020603050405020304" pitchFamily="18" charset="0"/>
              </a:rPr>
              <a:t>Huerne</a:t>
            </a:r>
            <a:r>
              <a:rPr lang="en-IN" sz="700" dirty="0">
                <a:latin typeface="Times New Roman" panose="02020603050405020304" pitchFamily="18" charset="0"/>
                <a:cs typeface="Times New Roman" panose="02020603050405020304" pitchFamily="18" charset="0"/>
              </a:rPr>
              <a:t>, K., Miller, A., Wennberg, E., Filion, K.B., Grad, R., Gershon, A.S., Ells, C., Gore, G., Benedetti, A. and Thombs, B., (2022). A systematic review of the effects of e-cigarette use on lung function. NPJ primary care respiratory medicine, 32(1), p.45.</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Jara-Reinoso, M.D. and </a:t>
            </a:r>
            <a:r>
              <a:rPr lang="en-IN" sz="700" dirty="0" err="1">
                <a:latin typeface="Times New Roman" panose="02020603050405020304" pitchFamily="18" charset="0"/>
                <a:cs typeface="Times New Roman" panose="02020603050405020304" pitchFamily="18" charset="0"/>
              </a:rPr>
              <a:t>Arráiz</a:t>
            </a:r>
            <a:r>
              <a:rPr lang="en-IN" sz="700" dirty="0">
                <a:latin typeface="Times New Roman" panose="02020603050405020304" pitchFamily="18" charset="0"/>
                <a:cs typeface="Times New Roman" panose="02020603050405020304" pitchFamily="18" charset="0"/>
              </a:rPr>
              <a:t> de Fernández, C. (2024) ‘E-cigarette use and risk of respiratory disease in adolescents and young adults’, Ciencia y </a:t>
            </a:r>
            <a:r>
              <a:rPr lang="en-IN" sz="700" dirty="0" err="1">
                <a:latin typeface="Times New Roman" panose="02020603050405020304" pitchFamily="18" charset="0"/>
                <a:cs typeface="Times New Roman" panose="02020603050405020304" pitchFamily="18" charset="0"/>
              </a:rPr>
              <a:t>Enfermería</a:t>
            </a:r>
            <a:r>
              <a:rPr lang="en-IN" sz="700" dirty="0">
                <a:latin typeface="Times New Roman" panose="02020603050405020304" pitchFamily="18" charset="0"/>
                <a:cs typeface="Times New Roman" panose="02020603050405020304" pitchFamily="18" charset="0"/>
              </a:rPr>
              <a:t>, 30. </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Kundu, A., Feore, A., Abu-Zarour, N., Sanchez, S., Sutton, M., Sachdeva, K., Seth, S., Schwartz, R. and </a:t>
            </a:r>
            <a:r>
              <a:rPr lang="en-IN" sz="700" dirty="0" err="1">
                <a:latin typeface="Times New Roman" panose="02020603050405020304" pitchFamily="18" charset="0"/>
                <a:cs typeface="Times New Roman" panose="02020603050405020304" pitchFamily="18" charset="0"/>
              </a:rPr>
              <a:t>Chaiton</a:t>
            </a:r>
            <a:r>
              <a:rPr lang="en-IN" sz="700" dirty="0">
                <a:latin typeface="Times New Roman" panose="02020603050405020304" pitchFamily="18" charset="0"/>
                <a:cs typeface="Times New Roman" panose="02020603050405020304" pitchFamily="18" charset="0"/>
              </a:rPr>
              <a:t>, M., (2025). Evidence update on the respiratory health effects of vaping e-cigarettes: A systematic review and meta-analysis. Tobacco induced diseases, 23, pp.10-18332.</a:t>
            </a:r>
          </a:p>
          <a:p>
            <a:pPr marL="128948" indent="-128948">
              <a:buFont typeface="Arial" panose="020B0604020202020204" pitchFamily="34" charset="0"/>
              <a:buChar char="•"/>
            </a:pPr>
            <a:r>
              <a:rPr lang="en-IN" sz="700" dirty="0" err="1">
                <a:latin typeface="Times New Roman" panose="02020603050405020304" pitchFamily="18" charset="0"/>
                <a:cs typeface="Times New Roman" panose="02020603050405020304" pitchFamily="18" charset="0"/>
              </a:rPr>
              <a:t>Lindson</a:t>
            </a:r>
            <a:r>
              <a:rPr lang="en-IN" sz="700" dirty="0">
                <a:latin typeface="Times New Roman" panose="02020603050405020304" pitchFamily="18" charset="0"/>
                <a:cs typeface="Times New Roman" panose="02020603050405020304" pitchFamily="18" charset="0"/>
              </a:rPr>
              <a:t>, N., Butler, A.R., McRobbie, H., Bullen, C., Hajek, P., </a:t>
            </a:r>
            <a:r>
              <a:rPr lang="en-IN" sz="700" dirty="0" err="1">
                <a:latin typeface="Times New Roman" panose="02020603050405020304" pitchFamily="18" charset="0"/>
                <a:cs typeface="Times New Roman" panose="02020603050405020304" pitchFamily="18" charset="0"/>
              </a:rPr>
              <a:t>Begh</a:t>
            </a:r>
            <a:r>
              <a:rPr lang="en-IN" sz="700" dirty="0">
                <a:latin typeface="Times New Roman" panose="02020603050405020304" pitchFamily="18" charset="0"/>
                <a:cs typeface="Times New Roman" panose="02020603050405020304" pitchFamily="18" charset="0"/>
              </a:rPr>
              <a:t>, R., </a:t>
            </a:r>
            <a:r>
              <a:rPr lang="en-IN" sz="700" dirty="0" err="1">
                <a:latin typeface="Times New Roman" panose="02020603050405020304" pitchFamily="18" charset="0"/>
                <a:cs typeface="Times New Roman" panose="02020603050405020304" pitchFamily="18" charset="0"/>
              </a:rPr>
              <a:t>Theodoulou</a:t>
            </a:r>
            <a:r>
              <a:rPr lang="en-IN" sz="700" dirty="0">
                <a:latin typeface="Times New Roman" panose="02020603050405020304" pitchFamily="18" charset="0"/>
                <a:cs typeface="Times New Roman" panose="02020603050405020304" pitchFamily="18" charset="0"/>
              </a:rPr>
              <a:t>, A., Notley, C., Rigotti, N.A., Turner, T. and Livingstone-Banks, J., (2024). Electronic cigarettes for smoking cessation. Cochrane Database of Systematic Reviews, (1).</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McNeill, A. et al. (2022) Nicotine vaping in England: an evidence update including health risks and perceptions, 2022. London: Office for Health Improvement and Disparities. Available at: https://www.gov.uk/government/publications/nicotine-vaping-in-england-2022-evidence-update [Accessed on: 15.10.2026].</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ONS (2025) Adult smoking habits in the UK: 2024. Available at: https://www.ons.gov.uk [Accessed on: 15.10.2026].</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Song, Y., Li, X., Li, C., Xu, S., Liu, Y. and Wu, X., (2022). What are the effects of electronic cigarettes on lung function compared to non-electronic cigarettes? A systematic analysis. International Journal of Public Health, 67, p.1604989.</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Tackett, A.P., Urman, R., Barrington-Trimis, J., Liu, F., Hong, H., Pentz, M.A., Islam, T.S., Eckel, S.P., </a:t>
            </a:r>
            <a:r>
              <a:rPr lang="en-IN" sz="700" dirty="0" err="1">
                <a:latin typeface="Times New Roman" panose="02020603050405020304" pitchFamily="18" charset="0"/>
                <a:cs typeface="Times New Roman" panose="02020603050405020304" pitchFamily="18" charset="0"/>
              </a:rPr>
              <a:t>Rebuli</a:t>
            </a:r>
            <a:r>
              <a:rPr lang="en-IN" sz="700" dirty="0">
                <a:latin typeface="Times New Roman" panose="02020603050405020304" pitchFamily="18" charset="0"/>
                <a:cs typeface="Times New Roman" panose="02020603050405020304" pitchFamily="18" charset="0"/>
              </a:rPr>
              <a:t>, M., Leventhal, A. and Samet, J.M., (2024). Prospective study of e-cigarette use and respiratory symptoms in adolescents and young adults. Thorax, 79(2), pp.163-168.</a:t>
            </a:r>
          </a:p>
          <a:p>
            <a:pPr marL="128948" indent="-128948">
              <a:buFont typeface="Arial" panose="020B0604020202020204" pitchFamily="34" charset="0"/>
              <a:buChar char="•"/>
            </a:pPr>
            <a:r>
              <a:rPr lang="en-IN" sz="700" dirty="0">
                <a:latin typeface="Times New Roman" panose="02020603050405020304" pitchFamily="18" charset="0"/>
                <a:cs typeface="Times New Roman" panose="02020603050405020304" pitchFamily="18" charset="0"/>
              </a:rPr>
              <a:t>World Health Organization (2025) WHO tobacco trends report: 1 in 5 adults still addicted to tobacco [News release], Available at: https://www.who.int/news/item/06-10-2025-who-tobacco-trends-report-1-in-5-adults-still-addicted-to-tobacco [Accessed on: 15.10.2026].</a:t>
            </a:r>
          </a:p>
        </p:txBody>
      </p:sp>
      <p:sp>
        <p:nvSpPr>
          <p:cNvPr id="31" name="AutoShape 9" descr="Starch gelatinization and its complexity for analysis - Schirmer - 2015 -  Starch - Stärke - Wiley Online Library">
            <a:extLst>
              <a:ext uri="{FF2B5EF4-FFF2-40B4-BE49-F238E27FC236}">
                <a16:creationId xmlns:a16="http://schemas.microsoft.com/office/drawing/2014/main" id="{0B163206-7802-26B6-73AB-239E5A17EF2F}"/>
              </a:ext>
            </a:extLst>
          </p:cNvPr>
          <p:cNvSpPr>
            <a:spLocks noChangeAspect="1" noChangeArrowheads="1"/>
          </p:cNvSpPr>
          <p:nvPr/>
        </p:nvSpPr>
        <p:spPr bwMode="auto">
          <a:xfrm>
            <a:off x="5231293" y="7445062"/>
            <a:ext cx="229226" cy="2292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768" tIns="34384" rIns="68768" bIns="34384" numCol="1" anchor="t" anchorCtr="0" compatLnSpc="1">
            <a:prstTxWarp prst="textNoShape">
              <a:avLst/>
            </a:prstTxWarp>
          </a:bodyPr>
          <a:lstStyle/>
          <a:p>
            <a:endParaRPr lang="en-GB"/>
          </a:p>
        </p:txBody>
      </p:sp>
      <p:sp>
        <p:nvSpPr>
          <p:cNvPr id="37" name="TextBox 36">
            <a:extLst>
              <a:ext uri="{FF2B5EF4-FFF2-40B4-BE49-F238E27FC236}">
                <a16:creationId xmlns:a16="http://schemas.microsoft.com/office/drawing/2014/main" id="{9571C098-5001-88A1-3F6B-4BEA00BC693D}"/>
              </a:ext>
            </a:extLst>
          </p:cNvPr>
          <p:cNvSpPr txBox="1"/>
          <p:nvPr/>
        </p:nvSpPr>
        <p:spPr>
          <a:xfrm>
            <a:off x="4736306" y="5524761"/>
            <a:ext cx="568978" cy="1200329"/>
          </a:xfrm>
          <a:prstGeom prst="rect">
            <a:avLst/>
          </a:prstGeom>
          <a:solidFill>
            <a:schemeClr val="bg2"/>
          </a:solidFill>
        </p:spPr>
        <p:txBody>
          <a:bodyPr wrap="square" rtlCol="0">
            <a:spAutoFit/>
          </a:bodyPr>
          <a:lstStyle/>
          <a:p>
            <a:pPr algn="ctr"/>
            <a:r>
              <a:rPr lang="en-GB" sz="800" dirty="0">
                <a:latin typeface="Times New Roman" panose="02020603050405020304" pitchFamily="18" charset="0"/>
                <a:cs typeface="Times New Roman" panose="02020603050405020304" pitchFamily="18" charset="0"/>
              </a:rPr>
              <a:t>Source: https://www.cancer.org/research/acs-research-highlights/lung</a:t>
            </a:r>
          </a:p>
        </p:txBody>
      </p:sp>
      <p:sp>
        <p:nvSpPr>
          <p:cNvPr id="45" name="object 10">
            <a:extLst>
              <a:ext uri="{FF2B5EF4-FFF2-40B4-BE49-F238E27FC236}">
                <a16:creationId xmlns:a16="http://schemas.microsoft.com/office/drawing/2014/main" id="{505141F7-9EC6-B165-2C9F-EB51B3EB2DDA}"/>
              </a:ext>
            </a:extLst>
          </p:cNvPr>
          <p:cNvSpPr txBox="1"/>
          <p:nvPr/>
        </p:nvSpPr>
        <p:spPr>
          <a:xfrm>
            <a:off x="5460494" y="7126335"/>
            <a:ext cx="4993364" cy="2365142"/>
          </a:xfrm>
          <a:prstGeom prst="rect">
            <a:avLst/>
          </a:prstGeom>
          <a:solidFill>
            <a:schemeClr val="accent1">
              <a:lumMod val="20000"/>
              <a:lumOff val="80000"/>
            </a:schemeClr>
          </a:solidFill>
          <a:ln w="8955">
            <a:solidFill>
              <a:srgbClr val="4F81BC"/>
            </a:solidFill>
          </a:ln>
        </p:spPr>
        <p:txBody>
          <a:bodyPr vert="horz" wrap="square" lIns="0" tIns="25788" rIns="0" bIns="0" rtlCol="0">
            <a:spAutoFit/>
          </a:bodyPr>
          <a:lstStyle/>
          <a:p>
            <a:pPr marL="64951">
              <a:spcBef>
                <a:spcPts val="203"/>
              </a:spcBef>
            </a:pPr>
            <a:r>
              <a:rPr lang="en-US" sz="800" b="1" dirty="0">
                <a:latin typeface="Times New Roman" panose="02020603050405020304" pitchFamily="18" charset="0"/>
                <a:cs typeface="Times New Roman" panose="02020603050405020304" pitchFamily="18" charset="0"/>
              </a:rPr>
              <a:t>2. Rationale and research gap</a:t>
            </a:r>
          </a:p>
          <a:p>
            <a:pPr marL="343860" indent="-128948" algn="just" rtl="0" fontAlgn="base">
              <a:buFont typeface="Arial" panose="020B0604020202020204" pitchFamily="34" charset="0"/>
              <a:buChar char="•"/>
            </a:pPr>
            <a:r>
              <a:rPr lang="en-US" sz="800" b="1" i="1" dirty="0">
                <a:latin typeface="Times New Roman" panose="02020603050405020304" pitchFamily="18" charset="0"/>
                <a:cs typeface="Times New Roman" panose="02020603050405020304" pitchFamily="18" charset="0"/>
              </a:rPr>
              <a:t>Symptoms</a:t>
            </a:r>
            <a:r>
              <a:rPr lang="en-US" sz="800" dirty="0">
                <a:latin typeface="Times New Roman" panose="02020603050405020304" pitchFamily="18" charset="0"/>
                <a:cs typeface="Times New Roman" panose="02020603050405020304" pitchFamily="18" charset="0"/>
              </a:rPr>
              <a:t>: It was found that symptoms of wheezing, bronchitis, and shortness of breath were significantly associated with vaping, even after controlling for the use of cigarettes and marijuana (Tackett et al., 2024). Another study focusing on 39,214 teenagers between the ages of 16 and 19 across Canada, the USA, and England showed that 27.8% of those surveyed reported suffering from respiratory symptoms, with the probability increasing with the frequency of vaping (Brose et al., 2024).</a:t>
            </a:r>
          </a:p>
          <a:p>
            <a:pPr marL="343860" indent="-128948" algn="just" rtl="0" fontAlgn="base">
              <a:buFont typeface="Arial" panose="020B0604020202020204" pitchFamily="34" charset="0"/>
              <a:buChar char="•"/>
            </a:pPr>
            <a:r>
              <a:rPr lang="en-US" sz="800" b="1" i="1" dirty="0">
                <a:latin typeface="Times New Roman" panose="02020603050405020304" pitchFamily="18" charset="0"/>
                <a:cs typeface="Times New Roman" panose="02020603050405020304" pitchFamily="18" charset="0"/>
              </a:rPr>
              <a:t>Reviews</a:t>
            </a:r>
            <a:r>
              <a:rPr lang="en-US" sz="800" dirty="0">
                <a:latin typeface="Times New Roman" panose="02020603050405020304" pitchFamily="18" charset="0"/>
                <a:cs typeface="Times New Roman" panose="02020603050405020304" pitchFamily="18" charset="0"/>
              </a:rPr>
              <a:t>: In a systematic review on a number of studies, the relative risk of respiratory symptoms for non-smoking vapers was 1.90; however, evidence for infections was inconsistent, and overall evidence was weak (Kundu et al., 2025; Alqahtani et al., 2023).</a:t>
            </a:r>
          </a:p>
          <a:p>
            <a:pPr marL="343860" indent="-128948" algn="just" rtl="0" fontAlgn="base">
              <a:buFont typeface="Arial" panose="020B0604020202020204" pitchFamily="34" charset="0"/>
              <a:buChar char="•"/>
            </a:pPr>
            <a:r>
              <a:rPr lang="en-US" sz="800" b="1" i="1" dirty="0">
                <a:latin typeface="Times New Roman" panose="02020603050405020304" pitchFamily="18" charset="0"/>
                <a:cs typeface="Times New Roman" panose="02020603050405020304" pitchFamily="18" charset="0"/>
              </a:rPr>
              <a:t>COVID-19</a:t>
            </a:r>
            <a:r>
              <a:rPr lang="en-US" sz="800" dirty="0">
                <a:latin typeface="Times New Roman" panose="02020603050405020304" pitchFamily="18" charset="0"/>
                <a:cs typeface="Times New Roman" panose="02020603050405020304" pitchFamily="18" charset="0"/>
              </a:rPr>
              <a:t>: According to the research on whether vaping and acute COVID-19 forms are related in the U.K. (Gao et al., 2022), the results are inconsistent.</a:t>
            </a:r>
          </a:p>
          <a:p>
            <a:pPr marL="343860" indent="-128948" algn="just" rtl="0" fontAlgn="base">
              <a:buFont typeface="Arial" panose="020B0604020202020204" pitchFamily="34" charset="0"/>
              <a:buChar char="•"/>
            </a:pPr>
            <a:r>
              <a:rPr lang="en-US" sz="800" b="1" i="1" dirty="0">
                <a:latin typeface="Times New Roman" panose="02020603050405020304" pitchFamily="18" charset="0"/>
                <a:cs typeface="Times New Roman" panose="02020603050405020304" pitchFamily="18" charset="0"/>
              </a:rPr>
              <a:t>Pulmonary</a:t>
            </a:r>
            <a:r>
              <a:rPr lang="en-US" sz="800" dirty="0">
                <a:latin typeface="Times New Roman" panose="02020603050405020304" pitchFamily="18" charset="0"/>
                <a:cs typeface="Times New Roman" panose="02020603050405020304" pitchFamily="18" charset="0"/>
              </a:rPr>
              <a:t> </a:t>
            </a:r>
            <a:r>
              <a:rPr lang="en-US" sz="800" b="1" i="1" dirty="0">
                <a:latin typeface="Times New Roman" panose="02020603050405020304" pitchFamily="18" charset="0"/>
                <a:cs typeface="Times New Roman" panose="02020603050405020304" pitchFamily="18" charset="0"/>
              </a:rPr>
              <a:t>function</a:t>
            </a:r>
            <a:r>
              <a:rPr lang="en-US" sz="800" dirty="0">
                <a:latin typeface="Times New Roman" panose="02020603050405020304" pitchFamily="18" charset="0"/>
                <a:cs typeface="Times New Roman" panose="02020603050405020304" pitchFamily="18" charset="0"/>
              </a:rPr>
              <a:t>: Very little work has been done on pulmonary function as few studies exist in the literature on this major aspect (Honeycutt et al. 2022; Song et al. 2022), apart from one publication that attempts to provide insight into the risk of pneumonia among vapers aged 18-25 years (Jara-Reinoso and </a:t>
            </a:r>
            <a:r>
              <a:rPr lang="en-US" sz="800" dirty="0" err="1">
                <a:latin typeface="Times New Roman" panose="02020603050405020304" pitchFamily="18" charset="0"/>
                <a:cs typeface="Times New Roman" panose="02020603050405020304" pitchFamily="18" charset="0"/>
              </a:rPr>
              <a:t>Arráiz</a:t>
            </a:r>
            <a:r>
              <a:rPr lang="en-US" sz="800" dirty="0">
                <a:latin typeface="Times New Roman" panose="02020603050405020304" pitchFamily="18" charset="0"/>
                <a:cs typeface="Times New Roman" panose="02020603050405020304" pitchFamily="18" charset="0"/>
              </a:rPr>
              <a:t> de Fernández, 2024).</a:t>
            </a:r>
          </a:p>
          <a:p>
            <a:pPr marL="343860" indent="-128948" algn="just" rtl="0" fontAlgn="base">
              <a:buFont typeface="Arial" panose="020B0604020202020204" pitchFamily="34" charset="0"/>
              <a:buChar char="•"/>
            </a:pPr>
            <a:r>
              <a:rPr lang="en-US" sz="800" b="1" i="1" dirty="0">
                <a:latin typeface="Times New Roman" panose="02020603050405020304" pitchFamily="18" charset="0"/>
                <a:cs typeface="Times New Roman" panose="02020603050405020304" pitchFamily="18" charset="0"/>
              </a:rPr>
              <a:t>Gaps</a:t>
            </a:r>
            <a:r>
              <a:rPr lang="en-US" sz="800" dirty="0">
                <a:latin typeface="Times New Roman" panose="02020603050405020304" pitchFamily="18" charset="0"/>
                <a:cs typeface="Times New Roman" panose="02020603050405020304" pitchFamily="18" charset="0"/>
              </a:rPr>
              <a:t> </a:t>
            </a:r>
            <a:r>
              <a:rPr lang="en-US" sz="800" b="1" i="1" dirty="0">
                <a:latin typeface="Times New Roman" panose="02020603050405020304" pitchFamily="18" charset="0"/>
                <a:cs typeface="Times New Roman" panose="02020603050405020304" pitchFamily="18" charset="0"/>
              </a:rPr>
              <a:t>and</a:t>
            </a:r>
            <a:r>
              <a:rPr lang="en-US" sz="800" dirty="0">
                <a:latin typeface="Times New Roman" panose="02020603050405020304" pitchFamily="18" charset="0"/>
                <a:cs typeface="Times New Roman" panose="02020603050405020304" pitchFamily="18" charset="0"/>
              </a:rPr>
              <a:t> </a:t>
            </a:r>
            <a:r>
              <a:rPr lang="en-US" sz="800" b="1" i="1" dirty="0">
                <a:latin typeface="Times New Roman" panose="02020603050405020304" pitchFamily="18" charset="0"/>
                <a:cs typeface="Times New Roman" panose="02020603050405020304" pitchFamily="18" charset="0"/>
              </a:rPr>
              <a:t>originality</a:t>
            </a:r>
            <a:r>
              <a:rPr lang="en-US" sz="800" dirty="0">
                <a:latin typeface="Times New Roman" panose="02020603050405020304" pitchFamily="18" charset="0"/>
                <a:cs typeface="Times New Roman" panose="02020603050405020304" pitchFamily="18" charset="0"/>
              </a:rPr>
              <a:t>: As most research focuses on either respiratory symptoms or lung function, the relationship between vaping frequency and respiratory infections among young adults is unknown, which forms the purpose of the present study.</a:t>
            </a:r>
          </a:p>
          <a:p>
            <a:pPr marL="343860" indent="-128948" algn="just" rtl="0" fontAlgn="base">
              <a:buFont typeface="Arial" panose="020B0604020202020204" pitchFamily="34" charset="0"/>
              <a:buChar char="•"/>
            </a:pPr>
            <a:endParaRPr lang="en-US" sz="800" dirty="0">
              <a:latin typeface="Times New Roman" panose="02020603050405020304" pitchFamily="18" charset="0"/>
              <a:cs typeface="Times New Roman" panose="02020603050405020304" pitchFamily="18" charset="0"/>
            </a:endParaRPr>
          </a:p>
          <a:p>
            <a:pPr marL="343860" indent="-128948" algn="just" rtl="0" fontAlgn="base">
              <a:buFont typeface="Arial" panose="020B0604020202020204" pitchFamily="34" charset="0"/>
              <a:buChar char="•"/>
            </a:pPr>
            <a:endParaRPr lang="en-US" sz="800" dirty="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2EECE8F7-112B-0767-C4DF-2B68ACF74523}"/>
              </a:ext>
            </a:extLst>
          </p:cNvPr>
          <p:cNvSpPr/>
          <p:nvPr/>
        </p:nvSpPr>
        <p:spPr>
          <a:xfrm>
            <a:off x="472603" y="2373998"/>
            <a:ext cx="4758690" cy="376044"/>
          </a:xfrm>
          <a:prstGeom prst="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3" b="1" dirty="0">
                <a:solidFill>
                  <a:schemeClr val="tx1"/>
                </a:solidFill>
                <a:latin typeface="Times New Roman" panose="02020603050405020304" pitchFamily="18" charset="0"/>
                <a:cs typeface="Times New Roman" panose="02020603050405020304" pitchFamily="18" charset="0"/>
              </a:rPr>
              <a:t>1. Prevalence and public health context</a:t>
            </a:r>
          </a:p>
        </p:txBody>
      </p:sp>
      <p:graphicFrame>
        <p:nvGraphicFramePr>
          <p:cNvPr id="13" name="Diagram 12">
            <a:extLst>
              <a:ext uri="{FF2B5EF4-FFF2-40B4-BE49-F238E27FC236}">
                <a16:creationId xmlns:a16="http://schemas.microsoft.com/office/drawing/2014/main" id="{16945D01-4C4A-DD4C-4347-D92CB6A3C53E}"/>
              </a:ext>
            </a:extLst>
          </p:cNvPr>
          <p:cNvGraphicFramePr/>
          <p:nvPr>
            <p:extLst>
              <p:ext uri="{D42A27DB-BD31-4B8C-83A1-F6EECF244321}">
                <p14:modId xmlns:p14="http://schemas.microsoft.com/office/powerpoint/2010/main" val="1069948885"/>
              </p:ext>
            </p:extLst>
          </p:nvPr>
        </p:nvGraphicFramePr>
        <p:xfrm>
          <a:off x="415296" y="2816687"/>
          <a:ext cx="4799852" cy="28017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Rectangle 13">
            <a:extLst>
              <a:ext uri="{FF2B5EF4-FFF2-40B4-BE49-F238E27FC236}">
                <a16:creationId xmlns:a16="http://schemas.microsoft.com/office/drawing/2014/main" id="{7F8D898A-69E2-761A-7B9E-56F434A22098}"/>
              </a:ext>
            </a:extLst>
          </p:cNvPr>
          <p:cNvSpPr/>
          <p:nvPr/>
        </p:nvSpPr>
        <p:spPr>
          <a:xfrm>
            <a:off x="5747052" y="2315410"/>
            <a:ext cx="4472158" cy="212169"/>
          </a:xfrm>
          <a:prstGeom prst="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3" b="1" dirty="0">
                <a:solidFill>
                  <a:schemeClr val="tx1"/>
                </a:solidFill>
                <a:latin typeface="Times New Roman" panose="02020603050405020304" pitchFamily="18" charset="0"/>
                <a:cs typeface="Times New Roman" panose="02020603050405020304" pitchFamily="18" charset="0"/>
              </a:rPr>
              <a:t>4. Aim and three objectives</a:t>
            </a:r>
          </a:p>
        </p:txBody>
      </p:sp>
      <p:graphicFrame>
        <p:nvGraphicFramePr>
          <p:cNvPr id="17" name="Diagram 16">
            <a:extLst>
              <a:ext uri="{FF2B5EF4-FFF2-40B4-BE49-F238E27FC236}">
                <a16:creationId xmlns:a16="http://schemas.microsoft.com/office/drawing/2014/main" id="{486D9A24-B8CE-4C56-2884-F5172FA7922D}"/>
              </a:ext>
            </a:extLst>
          </p:cNvPr>
          <p:cNvGraphicFramePr/>
          <p:nvPr>
            <p:extLst>
              <p:ext uri="{D42A27DB-BD31-4B8C-83A1-F6EECF244321}">
                <p14:modId xmlns:p14="http://schemas.microsoft.com/office/powerpoint/2010/main" val="600264858"/>
              </p:ext>
            </p:extLst>
          </p:nvPr>
        </p:nvGraphicFramePr>
        <p:xfrm>
          <a:off x="5580751" y="3397289"/>
          <a:ext cx="4695765" cy="158359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Rectangle 18">
            <a:extLst>
              <a:ext uri="{FF2B5EF4-FFF2-40B4-BE49-F238E27FC236}">
                <a16:creationId xmlns:a16="http://schemas.microsoft.com/office/drawing/2014/main" id="{3603AA0F-1A5D-5103-DF84-9CF30EE4E204}"/>
              </a:ext>
            </a:extLst>
          </p:cNvPr>
          <p:cNvSpPr/>
          <p:nvPr/>
        </p:nvSpPr>
        <p:spPr>
          <a:xfrm>
            <a:off x="41938" y="1310627"/>
            <a:ext cx="5418555" cy="938138"/>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IN" sz="903" b="1" dirty="0">
                <a:solidFill>
                  <a:schemeClr val="tx1"/>
                </a:solidFill>
                <a:latin typeface="Times New Roman" panose="02020603050405020304" pitchFamily="18" charset="0"/>
                <a:cs typeface="Times New Roman" panose="02020603050405020304" pitchFamily="18" charset="0"/>
              </a:rPr>
              <a:t>3. Research question</a:t>
            </a:r>
          </a:p>
          <a:p>
            <a:pPr algn="just"/>
            <a:r>
              <a:rPr lang="en-US" sz="903" dirty="0">
                <a:solidFill>
                  <a:schemeClr val="tx1"/>
                </a:solidFill>
                <a:latin typeface="Times New Roman" panose="02020603050405020304" pitchFamily="18" charset="0"/>
                <a:cs typeface="Times New Roman" panose="02020603050405020304" pitchFamily="18" charset="0"/>
              </a:rPr>
              <a:t>Do you find an association between the use of vaping and the risk of developing respiratory problems in the cohort of young adults (18-25 years old)? Does this depend on how often and how long one vapes? </a:t>
            </a:r>
          </a:p>
        </p:txBody>
      </p:sp>
      <p:sp>
        <p:nvSpPr>
          <p:cNvPr id="20" name="Rectangle 19">
            <a:extLst>
              <a:ext uri="{FF2B5EF4-FFF2-40B4-BE49-F238E27FC236}">
                <a16:creationId xmlns:a16="http://schemas.microsoft.com/office/drawing/2014/main" id="{4BF12570-4C9A-97D7-11E7-BCDA6C75B498}"/>
              </a:ext>
            </a:extLst>
          </p:cNvPr>
          <p:cNvSpPr/>
          <p:nvPr/>
        </p:nvSpPr>
        <p:spPr>
          <a:xfrm>
            <a:off x="131020" y="6871998"/>
            <a:ext cx="5214886" cy="3151854"/>
          </a:xfrm>
          <a:prstGeom prst="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2" name="Rectangle 21">
            <a:extLst>
              <a:ext uri="{FF2B5EF4-FFF2-40B4-BE49-F238E27FC236}">
                <a16:creationId xmlns:a16="http://schemas.microsoft.com/office/drawing/2014/main" id="{5A6B37A1-36B1-4D8A-6354-32A7E2C6FF3F}"/>
              </a:ext>
            </a:extLst>
          </p:cNvPr>
          <p:cNvSpPr/>
          <p:nvPr/>
        </p:nvSpPr>
        <p:spPr>
          <a:xfrm>
            <a:off x="415296" y="6986610"/>
            <a:ext cx="4799852" cy="263711"/>
          </a:xfrm>
          <a:prstGeom prst="rect">
            <a:avLst/>
          </a:prstGeom>
          <a:solidFill>
            <a:schemeClr val="tx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3" b="1" dirty="0">
                <a:solidFill>
                  <a:schemeClr val="tx1"/>
                </a:solidFill>
                <a:latin typeface="Times New Roman" panose="02020603050405020304" pitchFamily="18" charset="0"/>
                <a:cs typeface="Times New Roman" panose="02020603050405020304" pitchFamily="18" charset="0"/>
              </a:rPr>
              <a:t>5. Research Impact</a:t>
            </a:r>
            <a:endParaRPr lang="en-IN" sz="903" b="1" dirty="0">
              <a:solidFill>
                <a:schemeClr val="tx1"/>
              </a:solidFill>
              <a:latin typeface="Times New Roman" panose="02020603050405020304" pitchFamily="18" charset="0"/>
              <a:cs typeface="Times New Roman" panose="02020603050405020304" pitchFamily="18" charset="0"/>
            </a:endParaRPr>
          </a:p>
        </p:txBody>
      </p:sp>
      <p:graphicFrame>
        <p:nvGraphicFramePr>
          <p:cNvPr id="24" name="Diagram 23">
            <a:extLst>
              <a:ext uri="{FF2B5EF4-FFF2-40B4-BE49-F238E27FC236}">
                <a16:creationId xmlns:a16="http://schemas.microsoft.com/office/drawing/2014/main" id="{F5E1341B-904C-5B35-462A-97D7F7C316D5}"/>
              </a:ext>
            </a:extLst>
          </p:cNvPr>
          <p:cNvGraphicFramePr/>
          <p:nvPr>
            <p:extLst>
              <p:ext uri="{D42A27DB-BD31-4B8C-83A1-F6EECF244321}">
                <p14:modId xmlns:p14="http://schemas.microsoft.com/office/powerpoint/2010/main" val="535330667"/>
              </p:ext>
            </p:extLst>
          </p:nvPr>
        </p:nvGraphicFramePr>
        <p:xfrm>
          <a:off x="391902" y="7445062"/>
          <a:ext cx="4839392" cy="247789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32" name="TextBox 31">
            <a:extLst>
              <a:ext uri="{FF2B5EF4-FFF2-40B4-BE49-F238E27FC236}">
                <a16:creationId xmlns:a16="http://schemas.microsoft.com/office/drawing/2014/main" id="{0CD68FED-FFC9-E2C7-CADB-DB26785D52EC}"/>
              </a:ext>
            </a:extLst>
          </p:cNvPr>
          <p:cNvSpPr txBox="1"/>
          <p:nvPr/>
        </p:nvSpPr>
        <p:spPr>
          <a:xfrm>
            <a:off x="9732338" y="5386374"/>
            <a:ext cx="721519" cy="1785104"/>
          </a:xfrm>
          <a:prstGeom prst="rect">
            <a:avLst/>
          </a:prstGeom>
          <a:solidFill>
            <a:schemeClr val="bg2"/>
          </a:solid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Source: https://uk.news.yahoo.com/worrying-rise-vaping-among-teenagers-101434088.html</a:t>
            </a:r>
          </a:p>
        </p:txBody>
      </p:sp>
      <p:sp>
        <p:nvSpPr>
          <p:cNvPr id="59" name="TextBox 58">
            <a:extLst>
              <a:ext uri="{FF2B5EF4-FFF2-40B4-BE49-F238E27FC236}">
                <a16:creationId xmlns:a16="http://schemas.microsoft.com/office/drawing/2014/main" id="{8AF0229E-0BE9-BE57-3944-51505F800CF4}"/>
              </a:ext>
            </a:extLst>
          </p:cNvPr>
          <p:cNvSpPr txBox="1"/>
          <p:nvPr/>
        </p:nvSpPr>
        <p:spPr>
          <a:xfrm>
            <a:off x="4361887" y="10162815"/>
            <a:ext cx="943397" cy="2462213"/>
          </a:xfrm>
          <a:prstGeom prst="rect">
            <a:avLst/>
          </a:prstGeom>
          <a:solidFill>
            <a:schemeClr val="bg2"/>
          </a:solidFill>
        </p:spPr>
        <p:txBody>
          <a:bodyPr wrap="square" rtlCol="0">
            <a:spAutoFit/>
          </a:bodyPr>
          <a:lstStyle/>
          <a:p>
            <a:pPr algn="ctr"/>
            <a:r>
              <a:rPr lang="en-GB" sz="1100" dirty="0">
                <a:latin typeface="Times New Roman" panose="02020603050405020304" pitchFamily="18" charset="0"/>
                <a:cs typeface="Times New Roman" panose="02020603050405020304" pitchFamily="18" charset="0"/>
              </a:rPr>
              <a:t>Source: https://www.statista.com/chart/30107/age-of-uk-vape-users/?srsltid=AU7gw4UGzdokarbsaJW-VpKlqUugWsQ76PJA3BzNtQvZPeDpomFL0VqH</a:t>
            </a:r>
          </a:p>
        </p:txBody>
      </p:sp>
      <p:sp>
        <p:nvSpPr>
          <p:cNvPr id="60" name="TextBox 59">
            <a:extLst>
              <a:ext uri="{FF2B5EF4-FFF2-40B4-BE49-F238E27FC236}">
                <a16:creationId xmlns:a16="http://schemas.microsoft.com/office/drawing/2014/main" id="{45176202-F193-F432-E464-31C38B655FE0}"/>
              </a:ext>
            </a:extLst>
          </p:cNvPr>
          <p:cNvSpPr txBox="1"/>
          <p:nvPr/>
        </p:nvSpPr>
        <p:spPr>
          <a:xfrm>
            <a:off x="5580751" y="12246358"/>
            <a:ext cx="4873106" cy="254365"/>
          </a:xfrm>
          <a:prstGeom prst="rect">
            <a:avLst/>
          </a:prstGeom>
          <a:solidFill>
            <a:schemeClr val="bg2"/>
          </a:solidFill>
        </p:spPr>
        <p:txBody>
          <a:bodyPr wrap="square" rtlCol="0">
            <a:spAutoFit/>
          </a:bodyPr>
          <a:lstStyle/>
          <a:p>
            <a:pPr algn="ctr"/>
            <a:r>
              <a:rPr lang="en-GB" sz="1053" dirty="0">
                <a:latin typeface="Times New Roman" panose="02020603050405020304" pitchFamily="18" charset="0"/>
                <a:cs typeface="Times New Roman" panose="02020603050405020304" pitchFamily="18" charset="0"/>
              </a:rPr>
              <a:t>Source: https://www.hulljsna.com/children/lifestyle-factors-child</a:t>
            </a:r>
          </a:p>
        </p:txBody>
      </p:sp>
      <p:sp>
        <p:nvSpPr>
          <p:cNvPr id="8" name="Rectangle 7">
            <a:extLst>
              <a:ext uri="{FF2B5EF4-FFF2-40B4-BE49-F238E27FC236}">
                <a16:creationId xmlns:a16="http://schemas.microsoft.com/office/drawing/2014/main" id="{4951A47E-5CF7-99B4-C619-53F969173F54}"/>
              </a:ext>
            </a:extLst>
          </p:cNvPr>
          <p:cNvSpPr/>
          <p:nvPr/>
        </p:nvSpPr>
        <p:spPr>
          <a:xfrm>
            <a:off x="5613238" y="2726530"/>
            <a:ext cx="4739786" cy="599292"/>
          </a:xfrm>
          <a:prstGeom prst="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800" b="1" dirty="0">
                <a:solidFill>
                  <a:schemeClr val="tx1"/>
                </a:solidFill>
                <a:latin typeface="Times New Roman" panose="02020603050405020304" pitchFamily="18" charset="0"/>
                <a:cs typeface="Times New Roman" panose="02020603050405020304" pitchFamily="18" charset="0"/>
              </a:rPr>
              <a:t>Aim: </a:t>
            </a:r>
            <a:r>
              <a:rPr lang="en-US" sz="800" dirty="0">
                <a:solidFill>
                  <a:schemeClr val="tx1"/>
                </a:solidFill>
                <a:latin typeface="Times New Roman" panose="02020603050405020304" pitchFamily="18" charset="0"/>
                <a:cs typeface="Times New Roman" panose="02020603050405020304" pitchFamily="18" charset="0"/>
              </a:rPr>
              <a:t>This paper aims to evaluate and summarise previous studies to conclude the current understanding of the relationship between vaping and respiratory infections among young adults, which could inform public health practice and guide future research.</a:t>
            </a:r>
          </a:p>
          <a:p>
            <a:pPr algn="just"/>
            <a:r>
              <a:rPr lang="en-US" sz="800" b="1" dirty="0">
                <a:solidFill>
                  <a:schemeClr val="tx1"/>
                </a:solidFill>
                <a:latin typeface="Times New Roman" panose="02020603050405020304" pitchFamily="18" charset="0"/>
                <a:cs typeface="Times New Roman" panose="02020603050405020304" pitchFamily="18" charset="0"/>
              </a:rPr>
              <a:t>Method</a:t>
            </a:r>
            <a:r>
              <a:rPr lang="en-US" sz="800" dirty="0">
                <a:solidFill>
                  <a:schemeClr val="tx1"/>
                </a:solidFill>
                <a:latin typeface="Times New Roman" panose="02020603050405020304" pitchFamily="18" charset="0"/>
                <a:cs typeface="Times New Roman" panose="02020603050405020304" pitchFamily="18" charset="0"/>
              </a:rPr>
              <a:t>: This review uses the Cochrane Methods to conduct a systematic review (Higgins et al., 2024).</a:t>
            </a:r>
          </a:p>
        </p:txBody>
      </p:sp>
      <p:pic>
        <p:nvPicPr>
          <p:cNvPr id="10" name="Picture 9" descr="Smoking and Vaping Among Young People">
            <a:extLst>
              <a:ext uri="{FF2B5EF4-FFF2-40B4-BE49-F238E27FC236}">
                <a16:creationId xmlns:a16="http://schemas.microsoft.com/office/drawing/2014/main" id="{7F3CAE97-6483-4C16-7547-D236BDFE944C}"/>
              </a:ext>
            </a:extLst>
          </p:cNvPr>
          <p:cNvPicPr>
            <a:picLocks noChangeAspect="1"/>
          </p:cNvPicPr>
          <p:nvPr/>
        </p:nvPicPr>
        <p:blipFill>
          <a:blip r:embed="rId17"/>
          <a:stretch>
            <a:fillRect/>
          </a:stretch>
        </p:blipFill>
        <p:spPr>
          <a:xfrm>
            <a:off x="5514581" y="9626895"/>
            <a:ext cx="4991100" cy="2481362"/>
          </a:xfrm>
          <a:prstGeom prst="rect">
            <a:avLst/>
          </a:prstGeom>
        </p:spPr>
      </p:pic>
      <p:pic>
        <p:nvPicPr>
          <p:cNvPr id="15" name="Picture 14">
            <a:extLst>
              <a:ext uri="{FF2B5EF4-FFF2-40B4-BE49-F238E27FC236}">
                <a16:creationId xmlns:a16="http://schemas.microsoft.com/office/drawing/2014/main" id="{D82F5F3F-4E95-B56F-E08C-E05CDEFD0380}"/>
              </a:ext>
            </a:extLst>
          </p:cNvPr>
          <p:cNvPicPr>
            <a:picLocks noChangeAspect="1"/>
          </p:cNvPicPr>
          <p:nvPr/>
        </p:nvPicPr>
        <p:blipFill>
          <a:blip r:embed="rId18"/>
          <a:stretch>
            <a:fillRect/>
          </a:stretch>
        </p:blipFill>
        <p:spPr>
          <a:xfrm>
            <a:off x="131020" y="10138314"/>
            <a:ext cx="4109686" cy="2462979"/>
          </a:xfrm>
          <a:prstGeom prst="rect">
            <a:avLst/>
          </a:prstGeom>
        </p:spPr>
      </p:pic>
      <p:pic>
        <p:nvPicPr>
          <p:cNvPr id="23" name="Picture 22">
            <a:extLst>
              <a:ext uri="{FF2B5EF4-FFF2-40B4-BE49-F238E27FC236}">
                <a16:creationId xmlns:a16="http://schemas.microsoft.com/office/drawing/2014/main" id="{0C71D170-0164-2E70-7D14-B9B01C7ADDAB}"/>
              </a:ext>
            </a:extLst>
          </p:cNvPr>
          <p:cNvPicPr>
            <a:picLocks noChangeAspect="1"/>
          </p:cNvPicPr>
          <p:nvPr/>
        </p:nvPicPr>
        <p:blipFill>
          <a:blip r:embed="rId19"/>
          <a:stretch>
            <a:fillRect/>
          </a:stretch>
        </p:blipFill>
        <p:spPr>
          <a:xfrm>
            <a:off x="5551887" y="5380659"/>
            <a:ext cx="4090315" cy="1605951"/>
          </a:xfrm>
          <a:prstGeom prst="rect">
            <a:avLst/>
          </a:prstGeom>
        </p:spPr>
      </p:pic>
      <p:pic>
        <p:nvPicPr>
          <p:cNvPr id="36" name="Picture 35" descr="Most E-cigarette Users Ages 18 to 29 Never Smoked Before | American Cancer  Society">
            <a:extLst>
              <a:ext uri="{FF2B5EF4-FFF2-40B4-BE49-F238E27FC236}">
                <a16:creationId xmlns:a16="http://schemas.microsoft.com/office/drawing/2014/main" id="{5AE00137-1D3A-D52E-6E64-B3EE68311F0A}"/>
              </a:ext>
            </a:extLst>
          </p:cNvPr>
          <p:cNvPicPr>
            <a:picLocks noChangeAspect="1"/>
          </p:cNvPicPr>
          <p:nvPr/>
        </p:nvPicPr>
        <p:blipFill>
          <a:blip r:embed="rId20"/>
          <a:stretch>
            <a:fillRect/>
          </a:stretch>
        </p:blipFill>
        <p:spPr>
          <a:xfrm>
            <a:off x="142926" y="5511251"/>
            <a:ext cx="2078780" cy="1306112"/>
          </a:xfrm>
          <a:prstGeom prst="rect">
            <a:avLst/>
          </a:prstGeom>
        </p:spPr>
      </p:pic>
      <p:pic>
        <p:nvPicPr>
          <p:cNvPr id="38" name="Picture 37" descr="Global youth vaping and respiratory health: epidemiology, interventions,  and policies | npj Primary Care Respiratory Medicine">
            <a:extLst>
              <a:ext uri="{FF2B5EF4-FFF2-40B4-BE49-F238E27FC236}">
                <a16:creationId xmlns:a16="http://schemas.microsoft.com/office/drawing/2014/main" id="{3CBC9D6D-C013-0BB4-4034-91B69BAACB3B}"/>
              </a:ext>
            </a:extLst>
          </p:cNvPr>
          <p:cNvPicPr>
            <a:picLocks noChangeAspect="1"/>
          </p:cNvPicPr>
          <p:nvPr/>
        </p:nvPicPr>
        <p:blipFill>
          <a:blip r:embed="rId21"/>
          <a:stretch>
            <a:fillRect/>
          </a:stretch>
        </p:blipFill>
        <p:spPr>
          <a:xfrm>
            <a:off x="2308282" y="5511252"/>
            <a:ext cx="2314439" cy="1280618"/>
          </a:xfrm>
          <a:prstGeom prst="rect">
            <a:avLst/>
          </a:prstGeom>
        </p:spPr>
      </p:pic>
      <p:pic>
        <p:nvPicPr>
          <p:cNvPr id="40" name="Picture 39">
            <a:extLst>
              <a:ext uri="{FF2B5EF4-FFF2-40B4-BE49-F238E27FC236}">
                <a16:creationId xmlns:a16="http://schemas.microsoft.com/office/drawing/2014/main" id="{1ACBD4F4-726C-5973-DAD4-4C8E8856FB24}"/>
              </a:ext>
            </a:extLst>
          </p:cNvPr>
          <p:cNvPicPr>
            <a:picLocks noChangeAspect="1"/>
          </p:cNvPicPr>
          <p:nvPr/>
        </p:nvPicPr>
        <p:blipFill>
          <a:blip r:embed="rId22"/>
          <a:stretch>
            <a:fillRect/>
          </a:stretch>
        </p:blipFill>
        <p:spPr>
          <a:xfrm>
            <a:off x="5651635" y="1281834"/>
            <a:ext cx="1675472" cy="962110"/>
          </a:xfrm>
          <a:prstGeom prst="rect">
            <a:avLst/>
          </a:prstGeom>
        </p:spPr>
      </p:pic>
      <p:sp>
        <p:nvSpPr>
          <p:cNvPr id="41" name="Rectangle 40">
            <a:extLst>
              <a:ext uri="{FF2B5EF4-FFF2-40B4-BE49-F238E27FC236}">
                <a16:creationId xmlns:a16="http://schemas.microsoft.com/office/drawing/2014/main" id="{B38F83B2-3550-EBDD-CD67-6F955459441C}"/>
              </a:ext>
            </a:extLst>
          </p:cNvPr>
          <p:cNvSpPr/>
          <p:nvPr/>
        </p:nvSpPr>
        <p:spPr>
          <a:xfrm>
            <a:off x="7518249" y="1310627"/>
            <a:ext cx="2935608" cy="933316"/>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solidFill>
                  <a:schemeClr val="tx1"/>
                </a:solidFill>
                <a:latin typeface="Times New Roman" panose="02020603050405020304" pitchFamily="18" charset="0"/>
                <a:cs typeface="Times New Roman" panose="02020603050405020304" pitchFamily="18" charset="0"/>
              </a:rPr>
              <a:t>Source: https://www.statista.com/chart/19890/teen-vaping-increases-2019/?srsltid=AU7gw4U305jYWnkBP8JKrw6HJ1wFhZGMTe7f4tdHHsuz3ggaUWVJ_hAA</a:t>
            </a:r>
            <a:endParaRPr lang="en-IN" sz="8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420</TotalTime>
  <Words>1815</Words>
  <Application>Microsoft Office PowerPoint</Application>
  <PresentationFormat>Custom</PresentationFormat>
  <Paragraphs>85</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Ankita Pal</dc:creator>
  <cp:lastModifiedBy>Parth Parmar</cp:lastModifiedBy>
  <cp:revision>8</cp:revision>
  <dcterms:created xsi:type="dcterms:W3CDTF">2025-12-02T11:59:43Z</dcterms:created>
  <dcterms:modified xsi:type="dcterms:W3CDTF">2026-10-26T00:40:48Z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2024-09-10T00:00:00Z</vt:filetime>
  </property>
  <property fmtid="{D5CDD505-2E9C-101B-9397-08002B2CF9AE}" pid="3" name="Creator">
    <vt:lpwstr>Microsoft® PowerPoint® for Microsoft 365</vt:lpwstr>
  </property>
  <property fmtid="{D5CDD505-2E9C-101B-9397-08002B2CF9AE}" pid="4" name="LastSaved">
    <vt:filetime>2025-12-02T00:00:00Z</vt:filetime>
  </property>
  <property fmtid="{D5CDD505-2E9C-101B-9397-08002B2CF9AE}" pid="5" name="Producer">
    <vt:lpwstr>Microsoft® PowerPoint® for Microsoft 365</vt:lpwstr>
  </property>
</Properties>
</file>