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sldIdLst>
    <p:sldId id="256" r:id="rId2"/>
    <p:sldId id="266" r:id="rId3"/>
    <p:sldId id="258" r:id="rId4"/>
    <p:sldId id="265" r:id="rId5"/>
    <p:sldId id="267" r:id="rId6"/>
    <p:sldId id="264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157" autoAdjust="0"/>
  </p:normalViewPr>
  <p:slideViewPr>
    <p:cSldViewPr snapToGrid="0">
      <p:cViewPr>
        <p:scale>
          <a:sx n="75" d="100"/>
          <a:sy n="75" d="100"/>
        </p:scale>
        <p:origin x="9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790DE-D540-491C-89C2-91039DCD6C1B}" type="doc">
      <dgm:prSet loTypeId="urn:microsoft.com/office/officeart/2005/8/layout/cycle3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538C5E2-914A-4663-A91B-8C0302581CE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Learning by Doing (Gibbs, 1988) model includes: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23C3BE-793B-428D-8F65-8A0232A10B9A}" type="parTrans" cxnId="{AAA16036-012A-4922-AEA3-5C5E04E87F27}">
      <dgm:prSet/>
      <dgm:spPr/>
      <dgm:t>
        <a:bodyPr/>
        <a:lstStyle/>
        <a:p>
          <a:endParaRPr lang="en-US"/>
        </a:p>
      </dgm:t>
    </dgm:pt>
    <dgm:pt modelId="{E66077D7-7523-4EDC-847A-8A854B629C44}" type="sibTrans" cxnId="{AAA16036-012A-4922-AEA3-5C5E04E87F27}">
      <dgm:prSet/>
      <dgm:spPr/>
      <dgm:t>
        <a:bodyPr/>
        <a:lstStyle/>
        <a:p>
          <a:endParaRPr lang="en-US"/>
        </a:p>
      </dgm:t>
    </dgm:pt>
    <dgm:pt modelId="{2B219226-B0D8-4C05-BDAF-50717DE3E8E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Description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8DA780-2F70-4E4C-9E30-C041975C624A}" type="parTrans" cxnId="{DA91DACC-66FE-484E-84FA-DFDC865B3A8B}">
      <dgm:prSet/>
      <dgm:spPr/>
      <dgm:t>
        <a:bodyPr/>
        <a:lstStyle/>
        <a:p>
          <a:endParaRPr lang="en-US"/>
        </a:p>
      </dgm:t>
    </dgm:pt>
    <dgm:pt modelId="{CB7337DE-79AA-47CC-B9D8-47ACBDDC26D3}" type="sibTrans" cxnId="{DA91DACC-66FE-484E-84FA-DFDC865B3A8B}">
      <dgm:prSet/>
      <dgm:spPr/>
      <dgm:t>
        <a:bodyPr/>
        <a:lstStyle/>
        <a:p>
          <a:endParaRPr lang="en-US"/>
        </a:p>
      </dgm:t>
    </dgm:pt>
    <dgm:pt modelId="{A13E03D1-803F-4703-9299-113574B71A8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Feelings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B38B05-A347-4C50-99C3-13D72FB64F09}" type="parTrans" cxnId="{819345C7-1752-46CC-8542-C1AE7AFBD9D8}">
      <dgm:prSet/>
      <dgm:spPr/>
      <dgm:t>
        <a:bodyPr/>
        <a:lstStyle/>
        <a:p>
          <a:endParaRPr lang="en-US"/>
        </a:p>
      </dgm:t>
    </dgm:pt>
    <dgm:pt modelId="{02623758-0325-4BDE-8BB0-BA786F37B946}" type="sibTrans" cxnId="{819345C7-1752-46CC-8542-C1AE7AFBD9D8}">
      <dgm:prSet/>
      <dgm:spPr/>
      <dgm:t>
        <a:bodyPr/>
        <a:lstStyle/>
        <a:p>
          <a:endParaRPr lang="en-US"/>
        </a:p>
      </dgm:t>
    </dgm:pt>
    <dgm:pt modelId="{53E08537-CC64-4AA5-BF3C-47441D33669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Evaluation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26FE28-7B08-4363-B247-97E1EB8F7882}" type="parTrans" cxnId="{9CE713F1-E622-476B-A162-88AC93AFF652}">
      <dgm:prSet/>
      <dgm:spPr/>
      <dgm:t>
        <a:bodyPr/>
        <a:lstStyle/>
        <a:p>
          <a:endParaRPr lang="en-US"/>
        </a:p>
      </dgm:t>
    </dgm:pt>
    <dgm:pt modelId="{7B4F87B0-9389-4EF9-B725-F1C5D804A446}" type="sibTrans" cxnId="{9CE713F1-E622-476B-A162-88AC93AFF652}">
      <dgm:prSet/>
      <dgm:spPr/>
      <dgm:t>
        <a:bodyPr/>
        <a:lstStyle/>
        <a:p>
          <a:endParaRPr lang="en-US"/>
        </a:p>
      </dgm:t>
    </dgm:pt>
    <dgm:pt modelId="{811046B0-01B4-4433-9C72-E312558B66EE}">
      <dgm:prSet/>
      <dgm:spPr/>
      <dgm:t>
        <a:bodyPr/>
        <a:lstStyle/>
        <a:p>
          <a:r>
            <a:rPr lang="en-GB" dirty="0"/>
            <a:t>Analysis</a:t>
          </a:r>
          <a:endParaRPr lang="en-US" dirty="0"/>
        </a:p>
      </dgm:t>
    </dgm:pt>
    <dgm:pt modelId="{8E8D9FCF-EB27-4843-B818-CD606A72A979}" type="parTrans" cxnId="{8E829270-B63C-4D41-8390-FCACC3E1D2B8}">
      <dgm:prSet/>
      <dgm:spPr/>
      <dgm:t>
        <a:bodyPr/>
        <a:lstStyle/>
        <a:p>
          <a:endParaRPr lang="en-US"/>
        </a:p>
      </dgm:t>
    </dgm:pt>
    <dgm:pt modelId="{E99FFC6A-3AF8-4CC0-A4A0-7281C0A395EC}" type="sibTrans" cxnId="{8E829270-B63C-4D41-8390-FCACC3E1D2B8}">
      <dgm:prSet/>
      <dgm:spPr/>
      <dgm:t>
        <a:bodyPr/>
        <a:lstStyle/>
        <a:p>
          <a:endParaRPr lang="en-US"/>
        </a:p>
      </dgm:t>
    </dgm:pt>
    <dgm:pt modelId="{E9F0196D-D9FB-456C-9AAA-E52C93162E73}">
      <dgm:prSet/>
      <dgm:spPr/>
      <dgm:t>
        <a:bodyPr/>
        <a:lstStyle/>
        <a:p>
          <a:r>
            <a:rPr lang="en-GB" dirty="0"/>
            <a:t>Conclusion</a:t>
          </a:r>
          <a:endParaRPr lang="en-US" dirty="0"/>
        </a:p>
      </dgm:t>
    </dgm:pt>
    <dgm:pt modelId="{22511D7C-2FDA-4BBA-901D-E311E2B1B7C1}" type="parTrans" cxnId="{AA0C0B40-0D19-4D74-B6D5-24DFE285D8E3}">
      <dgm:prSet/>
      <dgm:spPr/>
      <dgm:t>
        <a:bodyPr/>
        <a:lstStyle/>
        <a:p>
          <a:endParaRPr lang="en-US"/>
        </a:p>
      </dgm:t>
    </dgm:pt>
    <dgm:pt modelId="{BC2CF4F0-707E-484C-A467-1DF3D9127B1B}" type="sibTrans" cxnId="{AA0C0B40-0D19-4D74-B6D5-24DFE285D8E3}">
      <dgm:prSet/>
      <dgm:spPr/>
      <dgm:t>
        <a:bodyPr/>
        <a:lstStyle/>
        <a:p>
          <a:endParaRPr lang="en-US"/>
        </a:p>
      </dgm:t>
    </dgm:pt>
    <dgm:pt modelId="{F659B55E-E779-4822-BBA3-176AD0EE1DB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Action Plan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7AF859-C43C-4760-B6B1-E0747512AF18}" type="parTrans" cxnId="{A8661AC1-078F-46A0-A40B-98055008F457}">
      <dgm:prSet/>
      <dgm:spPr/>
      <dgm:t>
        <a:bodyPr/>
        <a:lstStyle/>
        <a:p>
          <a:endParaRPr lang="en-US"/>
        </a:p>
      </dgm:t>
    </dgm:pt>
    <dgm:pt modelId="{439145AD-D015-49C7-87F5-DF18530ECCFF}" type="sibTrans" cxnId="{A8661AC1-078F-46A0-A40B-98055008F457}">
      <dgm:prSet/>
      <dgm:spPr/>
      <dgm:t>
        <a:bodyPr/>
        <a:lstStyle/>
        <a:p>
          <a:endParaRPr lang="en-US"/>
        </a:p>
      </dgm:t>
    </dgm:pt>
    <dgm:pt modelId="{4EEFE026-6153-41A9-90D2-560B2E3289CE}">
      <dgm:prSet/>
      <dgm:spPr/>
      <dgm:t>
        <a:bodyPr/>
        <a:lstStyle/>
        <a:p>
          <a:r>
            <a:rPr lang="en-GB" dirty="0"/>
            <a:t>Encourages structured reflection</a:t>
          </a:r>
          <a:endParaRPr lang="en-US" dirty="0"/>
        </a:p>
      </dgm:t>
    </dgm:pt>
    <dgm:pt modelId="{8839ACC9-9C18-4747-BDFA-7B1F5CA884B7}" type="parTrans" cxnId="{184727F9-FEC9-424D-BF7C-56CDE2031846}">
      <dgm:prSet/>
      <dgm:spPr/>
      <dgm:t>
        <a:bodyPr/>
        <a:lstStyle/>
        <a:p>
          <a:endParaRPr lang="en-US"/>
        </a:p>
      </dgm:t>
    </dgm:pt>
    <dgm:pt modelId="{D676211B-EA37-4DB9-AEB2-EA06B6AE5E18}" type="sibTrans" cxnId="{184727F9-FEC9-424D-BF7C-56CDE2031846}">
      <dgm:prSet/>
      <dgm:spPr/>
      <dgm:t>
        <a:bodyPr/>
        <a:lstStyle/>
        <a:p>
          <a:endParaRPr lang="en-US"/>
        </a:p>
      </dgm:t>
    </dgm:pt>
    <dgm:pt modelId="{95666295-6E68-4D3C-860B-1F61DA054DC3}">
      <dgm:prSet/>
      <dgm:spPr/>
      <dgm:t>
        <a:bodyPr/>
        <a:lstStyle/>
        <a:p>
          <a:r>
            <a:rPr lang="en-GB" dirty="0"/>
            <a:t>Promotes deeper analysis rather than surface description</a:t>
          </a:r>
          <a:endParaRPr lang="en-US" dirty="0"/>
        </a:p>
      </dgm:t>
    </dgm:pt>
    <dgm:pt modelId="{E05E8AE5-7FF3-47EA-A0E2-75B73176DB51}" type="parTrans" cxnId="{1EDDF217-434D-44B7-9A9E-B760A09E8190}">
      <dgm:prSet/>
      <dgm:spPr/>
      <dgm:t>
        <a:bodyPr/>
        <a:lstStyle/>
        <a:p>
          <a:endParaRPr lang="en-US"/>
        </a:p>
      </dgm:t>
    </dgm:pt>
    <dgm:pt modelId="{85AC8E75-CB7F-4A72-8076-38CC607452A5}" type="sibTrans" cxnId="{1EDDF217-434D-44B7-9A9E-B760A09E8190}">
      <dgm:prSet/>
      <dgm:spPr/>
      <dgm:t>
        <a:bodyPr/>
        <a:lstStyle/>
        <a:p>
          <a:endParaRPr lang="en-US"/>
        </a:p>
      </dgm:t>
    </dgm:pt>
    <dgm:pt modelId="{47C0BC99-C7C5-40F3-AB2A-9D76F40E6CC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Supports improved future decision-making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5D23F1-D281-40D9-8590-1299B7B6CEDF}" type="parTrans" cxnId="{B24312D0-5CAE-4081-AA46-09B644152468}">
      <dgm:prSet/>
      <dgm:spPr/>
      <dgm:t>
        <a:bodyPr/>
        <a:lstStyle/>
        <a:p>
          <a:endParaRPr lang="en-US"/>
        </a:p>
      </dgm:t>
    </dgm:pt>
    <dgm:pt modelId="{BE80D589-B83A-4091-A18D-330A9FE90372}" type="sibTrans" cxnId="{B24312D0-5CAE-4081-AA46-09B644152468}">
      <dgm:prSet/>
      <dgm:spPr/>
      <dgm:t>
        <a:bodyPr/>
        <a:lstStyle/>
        <a:p>
          <a:endParaRPr lang="en-US"/>
        </a:p>
      </dgm:t>
    </dgm:pt>
    <dgm:pt modelId="{6FB7391C-2E68-4562-A88A-8976D4EB20C4}" type="pres">
      <dgm:prSet presAssocID="{A98790DE-D540-491C-89C2-91039DCD6C1B}" presName="Name0" presStyleCnt="0">
        <dgm:presLayoutVars>
          <dgm:dir/>
          <dgm:resizeHandles val="exact"/>
        </dgm:presLayoutVars>
      </dgm:prSet>
      <dgm:spPr/>
    </dgm:pt>
    <dgm:pt modelId="{053F86A5-ABB9-4029-9F8C-3DDD67A07771}" type="pres">
      <dgm:prSet presAssocID="{A98790DE-D540-491C-89C2-91039DCD6C1B}" presName="cycle" presStyleCnt="0"/>
      <dgm:spPr/>
    </dgm:pt>
    <dgm:pt modelId="{568A608C-4400-4AFB-A1F9-C799B9EA2CE5}" type="pres">
      <dgm:prSet presAssocID="{C538C5E2-914A-4663-A91B-8C0302581CEA}" presName="nodeFirstNode" presStyleLbl="node1" presStyleIdx="0" presStyleCnt="10">
        <dgm:presLayoutVars>
          <dgm:bulletEnabled val="1"/>
        </dgm:presLayoutVars>
      </dgm:prSet>
      <dgm:spPr/>
    </dgm:pt>
    <dgm:pt modelId="{D9A88B3C-AB5B-4962-939B-7C4D3D7143D1}" type="pres">
      <dgm:prSet presAssocID="{E66077D7-7523-4EDC-847A-8A854B629C44}" presName="sibTransFirstNode" presStyleLbl="bgShp" presStyleIdx="0" presStyleCnt="1"/>
      <dgm:spPr/>
    </dgm:pt>
    <dgm:pt modelId="{0326A57D-0B69-47E2-B52F-B82B41EC8DE9}" type="pres">
      <dgm:prSet presAssocID="{2B219226-B0D8-4C05-BDAF-50717DE3E8E6}" presName="nodeFollowingNodes" presStyleLbl="node1" presStyleIdx="1" presStyleCnt="10">
        <dgm:presLayoutVars>
          <dgm:bulletEnabled val="1"/>
        </dgm:presLayoutVars>
      </dgm:prSet>
      <dgm:spPr/>
    </dgm:pt>
    <dgm:pt modelId="{39EF23EB-AC51-4C9D-AD4A-46A2A45D7113}" type="pres">
      <dgm:prSet presAssocID="{A13E03D1-803F-4703-9299-113574B71A85}" presName="nodeFollowingNodes" presStyleLbl="node1" presStyleIdx="2" presStyleCnt="10">
        <dgm:presLayoutVars>
          <dgm:bulletEnabled val="1"/>
        </dgm:presLayoutVars>
      </dgm:prSet>
      <dgm:spPr/>
    </dgm:pt>
    <dgm:pt modelId="{1C51279D-0DFF-4E60-BF9C-9DB8113653C1}" type="pres">
      <dgm:prSet presAssocID="{53E08537-CC64-4AA5-BF3C-47441D33669E}" presName="nodeFollowingNodes" presStyleLbl="node1" presStyleIdx="3" presStyleCnt="10">
        <dgm:presLayoutVars>
          <dgm:bulletEnabled val="1"/>
        </dgm:presLayoutVars>
      </dgm:prSet>
      <dgm:spPr/>
    </dgm:pt>
    <dgm:pt modelId="{353F0159-B585-4B1B-9FA0-56E84A56EC26}" type="pres">
      <dgm:prSet presAssocID="{811046B0-01B4-4433-9C72-E312558B66EE}" presName="nodeFollowingNodes" presStyleLbl="node1" presStyleIdx="4" presStyleCnt="10">
        <dgm:presLayoutVars>
          <dgm:bulletEnabled val="1"/>
        </dgm:presLayoutVars>
      </dgm:prSet>
      <dgm:spPr/>
    </dgm:pt>
    <dgm:pt modelId="{2B80DFFD-470C-431C-BB78-F34657DF1965}" type="pres">
      <dgm:prSet presAssocID="{E9F0196D-D9FB-456C-9AAA-E52C93162E73}" presName="nodeFollowingNodes" presStyleLbl="node1" presStyleIdx="5" presStyleCnt="10">
        <dgm:presLayoutVars>
          <dgm:bulletEnabled val="1"/>
        </dgm:presLayoutVars>
      </dgm:prSet>
      <dgm:spPr/>
    </dgm:pt>
    <dgm:pt modelId="{67EF159E-58D0-4231-9448-81DB6740B4FD}" type="pres">
      <dgm:prSet presAssocID="{F659B55E-E779-4822-BBA3-176AD0EE1DBB}" presName="nodeFollowingNodes" presStyleLbl="node1" presStyleIdx="6" presStyleCnt="10">
        <dgm:presLayoutVars>
          <dgm:bulletEnabled val="1"/>
        </dgm:presLayoutVars>
      </dgm:prSet>
      <dgm:spPr/>
    </dgm:pt>
    <dgm:pt modelId="{EDC4AB1C-4307-40E1-872C-7F44DEA57410}" type="pres">
      <dgm:prSet presAssocID="{4EEFE026-6153-41A9-90D2-560B2E3289CE}" presName="nodeFollowingNodes" presStyleLbl="node1" presStyleIdx="7" presStyleCnt="10">
        <dgm:presLayoutVars>
          <dgm:bulletEnabled val="1"/>
        </dgm:presLayoutVars>
      </dgm:prSet>
      <dgm:spPr/>
    </dgm:pt>
    <dgm:pt modelId="{A8FC9B28-A215-45E9-818E-9F6837A3CDAF}" type="pres">
      <dgm:prSet presAssocID="{95666295-6E68-4D3C-860B-1F61DA054DC3}" presName="nodeFollowingNodes" presStyleLbl="node1" presStyleIdx="8" presStyleCnt="10">
        <dgm:presLayoutVars>
          <dgm:bulletEnabled val="1"/>
        </dgm:presLayoutVars>
      </dgm:prSet>
      <dgm:spPr/>
    </dgm:pt>
    <dgm:pt modelId="{54663447-C183-4E06-A0C8-2D906ADA8283}" type="pres">
      <dgm:prSet presAssocID="{47C0BC99-C7C5-40F3-AB2A-9D76F40E6CC8}" presName="nodeFollowingNodes" presStyleLbl="node1" presStyleIdx="9" presStyleCnt="10">
        <dgm:presLayoutVars>
          <dgm:bulletEnabled val="1"/>
        </dgm:presLayoutVars>
      </dgm:prSet>
      <dgm:spPr/>
    </dgm:pt>
  </dgm:ptLst>
  <dgm:cxnLst>
    <dgm:cxn modelId="{1EDDF217-434D-44B7-9A9E-B760A09E8190}" srcId="{A98790DE-D540-491C-89C2-91039DCD6C1B}" destId="{95666295-6E68-4D3C-860B-1F61DA054DC3}" srcOrd="8" destOrd="0" parTransId="{E05E8AE5-7FF3-47EA-A0E2-75B73176DB51}" sibTransId="{85AC8E75-CB7F-4A72-8076-38CC607452A5}"/>
    <dgm:cxn modelId="{7C780E29-EC84-4E26-8980-C20F5AE7FF71}" type="presOf" srcId="{811046B0-01B4-4433-9C72-E312558B66EE}" destId="{353F0159-B585-4B1B-9FA0-56E84A56EC26}" srcOrd="0" destOrd="0" presId="urn:microsoft.com/office/officeart/2005/8/layout/cycle3"/>
    <dgm:cxn modelId="{558FA82C-63C3-46C0-AFF4-C843306DB287}" type="presOf" srcId="{47C0BC99-C7C5-40F3-AB2A-9D76F40E6CC8}" destId="{54663447-C183-4E06-A0C8-2D906ADA8283}" srcOrd="0" destOrd="0" presId="urn:microsoft.com/office/officeart/2005/8/layout/cycle3"/>
    <dgm:cxn modelId="{E26DD532-1341-42EE-8086-45242F9D822E}" type="presOf" srcId="{A98790DE-D540-491C-89C2-91039DCD6C1B}" destId="{6FB7391C-2E68-4562-A88A-8976D4EB20C4}" srcOrd="0" destOrd="0" presId="urn:microsoft.com/office/officeart/2005/8/layout/cycle3"/>
    <dgm:cxn modelId="{AAA16036-012A-4922-AEA3-5C5E04E87F27}" srcId="{A98790DE-D540-491C-89C2-91039DCD6C1B}" destId="{C538C5E2-914A-4663-A91B-8C0302581CEA}" srcOrd="0" destOrd="0" parTransId="{3123C3BE-793B-428D-8F65-8A0232A10B9A}" sibTransId="{E66077D7-7523-4EDC-847A-8A854B629C44}"/>
    <dgm:cxn modelId="{AA0C0B40-0D19-4D74-B6D5-24DFE285D8E3}" srcId="{A98790DE-D540-491C-89C2-91039DCD6C1B}" destId="{E9F0196D-D9FB-456C-9AAA-E52C93162E73}" srcOrd="5" destOrd="0" parTransId="{22511D7C-2FDA-4BBA-901D-E311E2B1B7C1}" sibTransId="{BC2CF4F0-707E-484C-A467-1DF3D9127B1B}"/>
    <dgm:cxn modelId="{E3985E68-AB4D-4353-8743-D176497AF272}" type="presOf" srcId="{C538C5E2-914A-4663-A91B-8C0302581CEA}" destId="{568A608C-4400-4AFB-A1F9-C799B9EA2CE5}" srcOrd="0" destOrd="0" presId="urn:microsoft.com/office/officeart/2005/8/layout/cycle3"/>
    <dgm:cxn modelId="{8E829270-B63C-4D41-8390-FCACC3E1D2B8}" srcId="{A98790DE-D540-491C-89C2-91039DCD6C1B}" destId="{811046B0-01B4-4433-9C72-E312558B66EE}" srcOrd="4" destOrd="0" parTransId="{8E8D9FCF-EB27-4843-B818-CD606A72A979}" sibTransId="{E99FFC6A-3AF8-4CC0-A4A0-7281C0A395EC}"/>
    <dgm:cxn modelId="{81E3878D-D12A-4F84-8759-3CFC0395A679}" type="presOf" srcId="{53E08537-CC64-4AA5-BF3C-47441D33669E}" destId="{1C51279D-0DFF-4E60-BF9C-9DB8113653C1}" srcOrd="0" destOrd="0" presId="urn:microsoft.com/office/officeart/2005/8/layout/cycle3"/>
    <dgm:cxn modelId="{AEC6FD8F-460F-4EE4-8233-C89CDC7A440B}" type="presOf" srcId="{2B219226-B0D8-4C05-BDAF-50717DE3E8E6}" destId="{0326A57D-0B69-47E2-B52F-B82B41EC8DE9}" srcOrd="0" destOrd="0" presId="urn:microsoft.com/office/officeart/2005/8/layout/cycle3"/>
    <dgm:cxn modelId="{9958D6A0-D363-4ACD-BAED-55BE2DA01199}" type="presOf" srcId="{E66077D7-7523-4EDC-847A-8A854B629C44}" destId="{D9A88B3C-AB5B-4962-939B-7C4D3D7143D1}" srcOrd="0" destOrd="0" presId="urn:microsoft.com/office/officeart/2005/8/layout/cycle3"/>
    <dgm:cxn modelId="{9699C7A3-B007-4A9E-A235-DC838CBC71B0}" type="presOf" srcId="{A13E03D1-803F-4703-9299-113574B71A85}" destId="{39EF23EB-AC51-4C9D-AD4A-46A2A45D7113}" srcOrd="0" destOrd="0" presId="urn:microsoft.com/office/officeart/2005/8/layout/cycle3"/>
    <dgm:cxn modelId="{A8661AC1-078F-46A0-A40B-98055008F457}" srcId="{A98790DE-D540-491C-89C2-91039DCD6C1B}" destId="{F659B55E-E779-4822-BBA3-176AD0EE1DBB}" srcOrd="6" destOrd="0" parTransId="{C27AF859-C43C-4760-B6B1-E0747512AF18}" sibTransId="{439145AD-D015-49C7-87F5-DF18530ECCFF}"/>
    <dgm:cxn modelId="{819345C7-1752-46CC-8542-C1AE7AFBD9D8}" srcId="{A98790DE-D540-491C-89C2-91039DCD6C1B}" destId="{A13E03D1-803F-4703-9299-113574B71A85}" srcOrd="2" destOrd="0" parTransId="{97B38B05-A347-4C50-99C3-13D72FB64F09}" sibTransId="{02623758-0325-4BDE-8BB0-BA786F37B946}"/>
    <dgm:cxn modelId="{F4A535CC-DCC6-4214-B5C7-A01C91FE8290}" type="presOf" srcId="{95666295-6E68-4D3C-860B-1F61DA054DC3}" destId="{A8FC9B28-A215-45E9-818E-9F6837A3CDAF}" srcOrd="0" destOrd="0" presId="urn:microsoft.com/office/officeart/2005/8/layout/cycle3"/>
    <dgm:cxn modelId="{DA91DACC-66FE-484E-84FA-DFDC865B3A8B}" srcId="{A98790DE-D540-491C-89C2-91039DCD6C1B}" destId="{2B219226-B0D8-4C05-BDAF-50717DE3E8E6}" srcOrd="1" destOrd="0" parTransId="{078DA780-2F70-4E4C-9E30-C041975C624A}" sibTransId="{CB7337DE-79AA-47CC-B9D8-47ACBDDC26D3}"/>
    <dgm:cxn modelId="{B24312D0-5CAE-4081-AA46-09B644152468}" srcId="{A98790DE-D540-491C-89C2-91039DCD6C1B}" destId="{47C0BC99-C7C5-40F3-AB2A-9D76F40E6CC8}" srcOrd="9" destOrd="0" parTransId="{185D23F1-D281-40D9-8590-1299B7B6CEDF}" sibTransId="{BE80D589-B83A-4091-A18D-330A9FE90372}"/>
    <dgm:cxn modelId="{016837E0-004F-4A73-84DE-F448F23480C3}" type="presOf" srcId="{E9F0196D-D9FB-456C-9AAA-E52C93162E73}" destId="{2B80DFFD-470C-431C-BB78-F34657DF1965}" srcOrd="0" destOrd="0" presId="urn:microsoft.com/office/officeart/2005/8/layout/cycle3"/>
    <dgm:cxn modelId="{09D8CAE5-E95D-4540-969F-8CBF94A662D8}" type="presOf" srcId="{F659B55E-E779-4822-BBA3-176AD0EE1DBB}" destId="{67EF159E-58D0-4231-9448-81DB6740B4FD}" srcOrd="0" destOrd="0" presId="urn:microsoft.com/office/officeart/2005/8/layout/cycle3"/>
    <dgm:cxn modelId="{F37530E8-578D-43A3-BF2B-A8961804CD96}" type="presOf" srcId="{4EEFE026-6153-41A9-90D2-560B2E3289CE}" destId="{EDC4AB1C-4307-40E1-872C-7F44DEA57410}" srcOrd="0" destOrd="0" presId="urn:microsoft.com/office/officeart/2005/8/layout/cycle3"/>
    <dgm:cxn modelId="{9CE713F1-E622-476B-A162-88AC93AFF652}" srcId="{A98790DE-D540-491C-89C2-91039DCD6C1B}" destId="{53E08537-CC64-4AA5-BF3C-47441D33669E}" srcOrd="3" destOrd="0" parTransId="{6826FE28-7B08-4363-B247-97E1EB8F7882}" sibTransId="{7B4F87B0-9389-4EF9-B725-F1C5D804A446}"/>
    <dgm:cxn modelId="{184727F9-FEC9-424D-BF7C-56CDE2031846}" srcId="{A98790DE-D540-491C-89C2-91039DCD6C1B}" destId="{4EEFE026-6153-41A9-90D2-560B2E3289CE}" srcOrd="7" destOrd="0" parTransId="{8839ACC9-9C18-4747-BDFA-7B1F5CA884B7}" sibTransId="{D676211B-EA37-4DB9-AEB2-EA06B6AE5E18}"/>
    <dgm:cxn modelId="{133E8C6A-7A45-4810-9F05-BB9DC7437B29}" type="presParOf" srcId="{6FB7391C-2E68-4562-A88A-8976D4EB20C4}" destId="{053F86A5-ABB9-4029-9F8C-3DDD67A07771}" srcOrd="0" destOrd="0" presId="urn:microsoft.com/office/officeart/2005/8/layout/cycle3"/>
    <dgm:cxn modelId="{7425D47B-1158-47E0-B7FD-D6443AD804D1}" type="presParOf" srcId="{053F86A5-ABB9-4029-9F8C-3DDD67A07771}" destId="{568A608C-4400-4AFB-A1F9-C799B9EA2CE5}" srcOrd="0" destOrd="0" presId="urn:microsoft.com/office/officeart/2005/8/layout/cycle3"/>
    <dgm:cxn modelId="{40BEDBCE-3306-43A4-AA35-CCC4FD158B11}" type="presParOf" srcId="{053F86A5-ABB9-4029-9F8C-3DDD67A07771}" destId="{D9A88B3C-AB5B-4962-939B-7C4D3D7143D1}" srcOrd="1" destOrd="0" presId="urn:microsoft.com/office/officeart/2005/8/layout/cycle3"/>
    <dgm:cxn modelId="{71419FDA-5472-4805-9CD6-0C7D9F6FEB77}" type="presParOf" srcId="{053F86A5-ABB9-4029-9F8C-3DDD67A07771}" destId="{0326A57D-0B69-47E2-B52F-B82B41EC8DE9}" srcOrd="2" destOrd="0" presId="urn:microsoft.com/office/officeart/2005/8/layout/cycle3"/>
    <dgm:cxn modelId="{A10C40E7-8A51-4F1E-A972-6CFB00B3A535}" type="presParOf" srcId="{053F86A5-ABB9-4029-9F8C-3DDD67A07771}" destId="{39EF23EB-AC51-4C9D-AD4A-46A2A45D7113}" srcOrd="3" destOrd="0" presId="urn:microsoft.com/office/officeart/2005/8/layout/cycle3"/>
    <dgm:cxn modelId="{B111DCD7-ECF0-43F6-8E1B-BC8B247D2B92}" type="presParOf" srcId="{053F86A5-ABB9-4029-9F8C-3DDD67A07771}" destId="{1C51279D-0DFF-4E60-BF9C-9DB8113653C1}" srcOrd="4" destOrd="0" presId="urn:microsoft.com/office/officeart/2005/8/layout/cycle3"/>
    <dgm:cxn modelId="{34E3FBD3-971F-4F40-A5B2-2B085E55B650}" type="presParOf" srcId="{053F86A5-ABB9-4029-9F8C-3DDD67A07771}" destId="{353F0159-B585-4B1B-9FA0-56E84A56EC26}" srcOrd="5" destOrd="0" presId="urn:microsoft.com/office/officeart/2005/8/layout/cycle3"/>
    <dgm:cxn modelId="{5518530B-CB42-469B-8B44-B7FCD301F62E}" type="presParOf" srcId="{053F86A5-ABB9-4029-9F8C-3DDD67A07771}" destId="{2B80DFFD-470C-431C-BB78-F34657DF1965}" srcOrd="6" destOrd="0" presId="urn:microsoft.com/office/officeart/2005/8/layout/cycle3"/>
    <dgm:cxn modelId="{9A521A80-170D-43C2-BD96-7336EAE62411}" type="presParOf" srcId="{053F86A5-ABB9-4029-9F8C-3DDD67A07771}" destId="{67EF159E-58D0-4231-9448-81DB6740B4FD}" srcOrd="7" destOrd="0" presId="urn:microsoft.com/office/officeart/2005/8/layout/cycle3"/>
    <dgm:cxn modelId="{E5FFE508-1A1B-4540-BB67-082204E8BF36}" type="presParOf" srcId="{053F86A5-ABB9-4029-9F8C-3DDD67A07771}" destId="{EDC4AB1C-4307-40E1-872C-7F44DEA57410}" srcOrd="8" destOrd="0" presId="urn:microsoft.com/office/officeart/2005/8/layout/cycle3"/>
    <dgm:cxn modelId="{3DEA7698-7870-4003-ACA1-B48B3FA98A4C}" type="presParOf" srcId="{053F86A5-ABB9-4029-9F8C-3DDD67A07771}" destId="{A8FC9B28-A215-45E9-818E-9F6837A3CDAF}" srcOrd="9" destOrd="0" presId="urn:microsoft.com/office/officeart/2005/8/layout/cycle3"/>
    <dgm:cxn modelId="{3685A789-52D8-4594-B5CB-159FDF4AFC9C}" type="presParOf" srcId="{053F86A5-ABB9-4029-9F8C-3DDD67A07771}" destId="{54663447-C183-4E06-A0C8-2D906ADA8283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A88B3C-AB5B-4962-939B-7C4D3D7143D1}">
      <dsp:nvSpPr>
        <dsp:cNvPr id="0" name=""/>
        <dsp:cNvSpPr/>
      </dsp:nvSpPr>
      <dsp:spPr>
        <a:xfrm>
          <a:off x="296627" y="-73408"/>
          <a:ext cx="5670384" cy="5670384"/>
        </a:xfrm>
        <a:prstGeom prst="circularArrow">
          <a:avLst>
            <a:gd name="adj1" fmla="val 5544"/>
            <a:gd name="adj2" fmla="val 330680"/>
            <a:gd name="adj3" fmla="val 14871158"/>
            <a:gd name="adj4" fmla="val 16749240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A608C-4400-4AFB-A1F9-C799B9EA2CE5}">
      <dsp:nvSpPr>
        <dsp:cNvPr id="0" name=""/>
        <dsp:cNvSpPr/>
      </dsp:nvSpPr>
      <dsp:spPr>
        <a:xfrm>
          <a:off x="2475024" y="5872"/>
          <a:ext cx="1313590" cy="6567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The Learning by Doing (Gibbs, 1988) model includes: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07086" y="37934"/>
        <a:ext cx="1249466" cy="592671"/>
      </dsp:txXfrm>
    </dsp:sp>
    <dsp:sp modelId="{0326A57D-0B69-47E2-B52F-B82B41EC8DE9}">
      <dsp:nvSpPr>
        <dsp:cNvPr id="0" name=""/>
        <dsp:cNvSpPr/>
      </dsp:nvSpPr>
      <dsp:spPr>
        <a:xfrm>
          <a:off x="3896333" y="467683"/>
          <a:ext cx="1313590" cy="656795"/>
        </a:xfrm>
        <a:prstGeom prst="roundRect">
          <a:avLst/>
        </a:prstGeom>
        <a:solidFill>
          <a:schemeClr val="accent5">
            <a:hueOff val="277251"/>
            <a:satOff val="-5610"/>
            <a:lumOff val="1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Description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8395" y="499745"/>
        <a:ext cx="1249466" cy="592671"/>
      </dsp:txXfrm>
    </dsp:sp>
    <dsp:sp modelId="{39EF23EB-AC51-4C9D-AD4A-46A2A45D7113}">
      <dsp:nvSpPr>
        <dsp:cNvPr id="0" name=""/>
        <dsp:cNvSpPr/>
      </dsp:nvSpPr>
      <dsp:spPr>
        <a:xfrm>
          <a:off x="4774750" y="1676720"/>
          <a:ext cx="1313590" cy="656795"/>
        </a:xfrm>
        <a:prstGeom prst="roundRect">
          <a:avLst/>
        </a:prstGeom>
        <a:solidFill>
          <a:schemeClr val="accent5">
            <a:hueOff val="554501"/>
            <a:satOff val="-11220"/>
            <a:lumOff val="34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Feelings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06812" y="1708782"/>
        <a:ext cx="1249466" cy="592671"/>
      </dsp:txXfrm>
    </dsp:sp>
    <dsp:sp modelId="{1C51279D-0DFF-4E60-BF9C-9DB8113653C1}">
      <dsp:nvSpPr>
        <dsp:cNvPr id="0" name=""/>
        <dsp:cNvSpPr/>
      </dsp:nvSpPr>
      <dsp:spPr>
        <a:xfrm>
          <a:off x="4774750" y="3171172"/>
          <a:ext cx="1313590" cy="656795"/>
        </a:xfrm>
        <a:prstGeom prst="roundRect">
          <a:avLst/>
        </a:prstGeom>
        <a:solidFill>
          <a:schemeClr val="accent5">
            <a:hueOff val="831752"/>
            <a:satOff val="-16830"/>
            <a:lumOff val="52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Evaluation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06812" y="3203234"/>
        <a:ext cx="1249466" cy="592671"/>
      </dsp:txXfrm>
    </dsp:sp>
    <dsp:sp modelId="{353F0159-B585-4B1B-9FA0-56E84A56EC26}">
      <dsp:nvSpPr>
        <dsp:cNvPr id="0" name=""/>
        <dsp:cNvSpPr/>
      </dsp:nvSpPr>
      <dsp:spPr>
        <a:xfrm>
          <a:off x="3896333" y="4380209"/>
          <a:ext cx="1313590" cy="656795"/>
        </a:xfrm>
        <a:prstGeom prst="roundRect">
          <a:avLst/>
        </a:prstGeom>
        <a:solidFill>
          <a:schemeClr val="accent5">
            <a:hueOff val="1109003"/>
            <a:satOff val="-22440"/>
            <a:lumOff val="69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Analysis</a:t>
          </a:r>
          <a:endParaRPr lang="en-US" sz="1000" kern="1200" dirty="0"/>
        </a:p>
      </dsp:txBody>
      <dsp:txXfrm>
        <a:off x="3928395" y="4412271"/>
        <a:ext cx="1249466" cy="592671"/>
      </dsp:txXfrm>
    </dsp:sp>
    <dsp:sp modelId="{2B80DFFD-470C-431C-BB78-F34657DF1965}">
      <dsp:nvSpPr>
        <dsp:cNvPr id="0" name=""/>
        <dsp:cNvSpPr/>
      </dsp:nvSpPr>
      <dsp:spPr>
        <a:xfrm>
          <a:off x="2475024" y="4842020"/>
          <a:ext cx="1313590" cy="656795"/>
        </a:xfrm>
        <a:prstGeom prst="roundRect">
          <a:avLst/>
        </a:prstGeom>
        <a:solidFill>
          <a:schemeClr val="accent5">
            <a:hueOff val="1386253"/>
            <a:satOff val="-28049"/>
            <a:lumOff val="87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Conclusion</a:t>
          </a:r>
          <a:endParaRPr lang="en-US" sz="1000" kern="1200" dirty="0"/>
        </a:p>
      </dsp:txBody>
      <dsp:txXfrm>
        <a:off x="2507086" y="4874082"/>
        <a:ext cx="1249466" cy="592671"/>
      </dsp:txXfrm>
    </dsp:sp>
    <dsp:sp modelId="{67EF159E-58D0-4231-9448-81DB6740B4FD}">
      <dsp:nvSpPr>
        <dsp:cNvPr id="0" name=""/>
        <dsp:cNvSpPr/>
      </dsp:nvSpPr>
      <dsp:spPr>
        <a:xfrm>
          <a:off x="1053716" y="4380209"/>
          <a:ext cx="1313590" cy="656795"/>
        </a:xfrm>
        <a:prstGeom prst="roundRect">
          <a:avLst/>
        </a:prstGeom>
        <a:solidFill>
          <a:schemeClr val="accent5">
            <a:hueOff val="1663504"/>
            <a:satOff val="-33659"/>
            <a:lumOff val="104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Action Plan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5778" y="4412271"/>
        <a:ext cx="1249466" cy="592671"/>
      </dsp:txXfrm>
    </dsp:sp>
    <dsp:sp modelId="{EDC4AB1C-4307-40E1-872C-7F44DEA57410}">
      <dsp:nvSpPr>
        <dsp:cNvPr id="0" name=""/>
        <dsp:cNvSpPr/>
      </dsp:nvSpPr>
      <dsp:spPr>
        <a:xfrm>
          <a:off x="175299" y="3171172"/>
          <a:ext cx="1313590" cy="656795"/>
        </a:xfrm>
        <a:prstGeom prst="roundRect">
          <a:avLst/>
        </a:prstGeom>
        <a:solidFill>
          <a:schemeClr val="accent5">
            <a:hueOff val="1940755"/>
            <a:satOff val="-39269"/>
            <a:lumOff val="122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Encourages structured reflection</a:t>
          </a:r>
          <a:endParaRPr lang="en-US" sz="1000" kern="1200" dirty="0"/>
        </a:p>
      </dsp:txBody>
      <dsp:txXfrm>
        <a:off x="207361" y="3203234"/>
        <a:ext cx="1249466" cy="592671"/>
      </dsp:txXfrm>
    </dsp:sp>
    <dsp:sp modelId="{A8FC9B28-A215-45E9-818E-9F6837A3CDAF}">
      <dsp:nvSpPr>
        <dsp:cNvPr id="0" name=""/>
        <dsp:cNvSpPr/>
      </dsp:nvSpPr>
      <dsp:spPr>
        <a:xfrm>
          <a:off x="175299" y="1676720"/>
          <a:ext cx="1313590" cy="656795"/>
        </a:xfrm>
        <a:prstGeom prst="roundRect">
          <a:avLst/>
        </a:prstGeom>
        <a:solidFill>
          <a:schemeClr val="accent5">
            <a:hueOff val="2218005"/>
            <a:satOff val="-44879"/>
            <a:lumOff val="139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Promotes deeper analysis rather than surface description</a:t>
          </a:r>
          <a:endParaRPr lang="en-US" sz="1000" kern="1200" dirty="0"/>
        </a:p>
      </dsp:txBody>
      <dsp:txXfrm>
        <a:off x="207361" y="1708782"/>
        <a:ext cx="1249466" cy="592671"/>
      </dsp:txXfrm>
    </dsp:sp>
    <dsp:sp modelId="{54663447-C183-4E06-A0C8-2D906ADA8283}">
      <dsp:nvSpPr>
        <dsp:cNvPr id="0" name=""/>
        <dsp:cNvSpPr/>
      </dsp:nvSpPr>
      <dsp:spPr>
        <a:xfrm>
          <a:off x="1053716" y="467683"/>
          <a:ext cx="1313590" cy="656795"/>
        </a:xfrm>
        <a:prstGeom prst="roundRect">
          <a:avLst/>
        </a:prstGeom>
        <a:solidFill>
          <a:schemeClr val="accent5">
            <a:hueOff val="2495256"/>
            <a:satOff val="-50489"/>
            <a:lumOff val="1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Supports improved future decision-making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5778" y="499745"/>
        <a:ext cx="1249466" cy="592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370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631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728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87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540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47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895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274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432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762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60040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464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81244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6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7314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511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1449F-3440-4663-A9C5-DDF4524A1B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3A637C1-9D2E-4E20-82BF-7AF0283C7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856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  <p:sldLayoutId id="2147483816" r:id="rId13"/>
    <p:sldLayoutId id="2147483817" r:id="rId14"/>
    <p:sldLayoutId id="2147483818" r:id="rId15"/>
    <p:sldLayoutId id="214748381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lideshow/importance-and-needs-of-critical-thinking-in-nursing-pptx/283884566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cIFCfjKyr0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age.googleapis.com/dulndqnvlccjwe/regulatory-bodies-in-health-and-social-care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Molecular structure and periodic table on a desk">
            <a:extLst>
              <a:ext uri="{FF2B5EF4-FFF2-40B4-BE49-F238E27FC236}">
                <a16:creationId xmlns:a16="http://schemas.microsoft.com/office/drawing/2014/main" id="{7637E429-9B81-962E-4545-14675D7DFE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76" r="37090" b="-1"/>
          <a:stretch>
            <a:fillRect/>
          </a:stretch>
        </p:blipFill>
        <p:spPr>
          <a:xfrm>
            <a:off x="486481" y="833120"/>
            <a:ext cx="4766239" cy="54254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5D77C7-FAB6-80AE-D17C-F07FD7676067}"/>
              </a:ext>
            </a:extLst>
          </p:cNvPr>
          <p:cNvSpPr txBox="1"/>
          <p:nvPr/>
        </p:nvSpPr>
        <p:spPr>
          <a:xfrm>
            <a:off x="6563360" y="1042866"/>
            <a:ext cx="5019040" cy="47722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36FEDF8-0B1E-B8E7-CF0B-4AA1D750ADB4}"/>
              </a:ext>
            </a:extLst>
          </p:cNvPr>
          <p:cNvSpPr txBox="1"/>
          <p:nvPr/>
        </p:nvSpPr>
        <p:spPr>
          <a:xfrm>
            <a:off x="5842000" y="1208040"/>
            <a:ext cx="6116300" cy="5275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Name:   Tahmina Sultana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Student number:  2431922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Module code:   LCHS4009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Module Title:    Professional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evelopment within Health and Social Care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Assignment Title: Critical Thinking in Professional Health and Social Care Practice (Nursing)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Lectures name: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Dr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 Bernice Ejiogu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Date: 23 February 2026</a:t>
            </a:r>
          </a:p>
        </p:txBody>
      </p:sp>
    </p:spTree>
    <p:extLst>
      <p:ext uri="{BB962C8B-B14F-4D97-AF65-F5344CB8AC3E}">
        <p14:creationId xmlns:p14="http://schemas.microsoft.com/office/powerpoint/2010/main" val="339166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ED0C5-6C2E-8BD7-9EC6-404A6A364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213685"/>
            <a:ext cx="5442013" cy="56863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7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Introduction </a:t>
            </a:r>
            <a:endParaRPr lang="en-US" sz="3200" kern="1200" dirty="0">
              <a:solidFill>
                <a:schemeClr val="accent5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person holding a puzzle piece in his face&#10;&#10;AI-generated content may be incorrect.">
            <a:extLst>
              <a:ext uri="{FF2B5EF4-FFF2-40B4-BE49-F238E27FC236}">
                <a16:creationId xmlns:a16="http://schemas.microsoft.com/office/drawing/2014/main" id="{4A3BE6BC-C370-F2FF-5102-CEAFBA7A0E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32429" y="782320"/>
            <a:ext cx="3796532" cy="47920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322C66-1F81-1B25-5655-DBF236F30DA6}"/>
              </a:ext>
            </a:extLst>
          </p:cNvPr>
          <p:cNvSpPr txBox="1"/>
          <p:nvPr/>
        </p:nvSpPr>
        <p:spPr>
          <a:xfrm>
            <a:off x="203200" y="1372218"/>
            <a:ext cx="6390640" cy="48860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114300"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masis MT Pro Medium" panose="02040604050005020304" pitchFamily="18" charset="0"/>
              </a:rPr>
              <a:t>What is Critical Thinking? </a:t>
            </a:r>
          </a:p>
          <a:p>
            <a:pPr marL="114300"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Amasis MT Pro Medium" panose="02040604050005020304" pitchFamily="18" charset="0"/>
            </a:endParaRPr>
          </a:p>
          <a:p>
            <a:pPr marL="571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involves analysing information objectively to make reasoned judgements.</a:t>
            </a:r>
          </a:p>
          <a:p>
            <a:pPr marL="571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involves assessing evidence, challenging underlying assumptions, and applying logical reasoning when making decisions. </a:t>
            </a: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 described in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Thinking Skills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it includes processes of analysis, evaluation, and informed judgement. </a:t>
            </a:r>
          </a:p>
          <a:p>
            <a:pPr marL="571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Nursing and Midwifery Council (2018) also highlights the importance of professionals using the most appropriate and up-to-date evidence to guide their practice.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CCCD8D-CB8A-1EF2-17B1-735B78722C2E}"/>
              </a:ext>
            </a:extLst>
          </p:cNvPr>
          <p:cNvSpPr txBox="1"/>
          <p:nvPr/>
        </p:nvSpPr>
        <p:spPr>
          <a:xfrm>
            <a:off x="6797040" y="5544513"/>
            <a:ext cx="4236719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A man holding a puzzle piece in his face.</a:t>
            </a:r>
          </a:p>
        </p:txBody>
      </p:sp>
    </p:spTree>
    <p:extLst>
      <p:ext uri="{BB962C8B-B14F-4D97-AF65-F5344CB8AC3E}">
        <p14:creationId xmlns:p14="http://schemas.microsoft.com/office/powerpoint/2010/main" val="3886933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62E68-41C9-3246-D839-62B257A62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dirty="0"/>
              <a:t>  </a:t>
            </a:r>
            <a:r>
              <a:rPr lang="en-GB" sz="5200" dirty="0">
                <a:solidFill>
                  <a:schemeClr val="accent1"/>
                </a:solidFill>
              </a:rPr>
              <a:t>Relevant Model: Gibbs’ Reflective Cycle</a:t>
            </a:r>
            <a:br>
              <a:rPr lang="en-GB" sz="5200" dirty="0">
                <a:solidFill>
                  <a:schemeClr val="accent1"/>
                </a:solidFill>
              </a:rPr>
            </a:br>
            <a:endParaRPr lang="en-GB" sz="5200" dirty="0">
              <a:solidFill>
                <a:schemeClr val="accent1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A547BCE-DC0B-8B6A-5171-CE1AC34548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161930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100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51E3D-E0E2-6391-F28F-8802481C3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47" y="431212"/>
            <a:ext cx="3420305" cy="190631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600" dirty="0">
                <a:latin typeface="Amasis MT Pro Medium" panose="02040604050005020304" pitchFamily="18" charset="0"/>
                <a:cs typeface="Arial" panose="020B0604020202020204" pitchFamily="34" charset="0"/>
              </a:rPr>
              <a:t>Why Critical Thinking is Essential in Health &amp; Social Care </a:t>
            </a:r>
            <a:br>
              <a:rPr lang="en-GB" sz="2600" dirty="0">
                <a:latin typeface="Amasis MT Pro Medium" panose="02040604050005020304" pitchFamily="18" charset="0"/>
                <a:cs typeface="Arial" panose="020B0604020202020204" pitchFamily="34" charset="0"/>
              </a:rPr>
            </a:br>
            <a:endParaRPr lang="en-GB" sz="26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E460647-ED63-E505-CA2D-BB7AF4E25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1546" y="934720"/>
            <a:ext cx="5586448" cy="5742604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enhances:</a:t>
            </a:r>
          </a:p>
          <a:p>
            <a:pPr>
              <a:buNone/>
            </a:pPr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ability to assess and manage risk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judgement and decision-making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of person-centred care</a:t>
            </a:r>
          </a:p>
          <a:p>
            <a:pPr marL="0" indent="0">
              <a:buNone/>
            </a:pPr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absence of critical thinking, practitioners may:</a:t>
            </a:r>
          </a:p>
          <a:p>
            <a:pPr marL="0" indent="0">
              <a:buNone/>
            </a:pPr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Misunderstand or overlook symptoms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ineffective care plans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risks to patient safety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shows that strong critical thinking skills lead to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patient outcomes and a reduction in clinical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mistakes (Cottrell,2020).</a:t>
            </a:r>
          </a:p>
          <a:p>
            <a:endParaRPr lang="en-US" sz="1400" dirty="0"/>
          </a:p>
        </p:txBody>
      </p:sp>
      <p:pic>
        <p:nvPicPr>
          <p:cNvPr id="5" name="Content Placeholder 4" descr="A group of people in a meeting&#10;&#10;AI-generated content may be incorrect.">
            <a:extLst>
              <a:ext uri="{FF2B5EF4-FFF2-40B4-BE49-F238E27FC236}">
                <a16:creationId xmlns:a16="http://schemas.microsoft.com/office/drawing/2014/main" id="{72E06DB3-38DB-F95F-FBA5-D12BF9D3BC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7257" y="2002343"/>
            <a:ext cx="3605083" cy="36073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8F8366-FA27-C64E-E3BC-42A2D8A6A45D}"/>
              </a:ext>
            </a:extLst>
          </p:cNvPr>
          <p:cNvSpPr txBox="1"/>
          <p:nvPr/>
        </p:nvSpPr>
        <p:spPr>
          <a:xfrm>
            <a:off x="407257" y="5725693"/>
            <a:ext cx="3512695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A group of people in a meeting</a:t>
            </a:r>
          </a:p>
        </p:txBody>
      </p:sp>
    </p:spTree>
    <p:extLst>
      <p:ext uri="{BB962C8B-B14F-4D97-AF65-F5344CB8AC3E}">
        <p14:creationId xmlns:p14="http://schemas.microsoft.com/office/powerpoint/2010/main" val="421879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DCC0-DD1D-1F5E-2978-F8C5AEEDA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9200" y="345440"/>
            <a:ext cx="4218543" cy="843279"/>
          </a:xfrm>
        </p:spPr>
        <p:txBody>
          <a:bodyPr>
            <a:normAutofit fontScale="90000"/>
          </a:bodyPr>
          <a:lstStyle/>
          <a:p>
            <a:r>
              <a:rPr lang="en-US" sz="3100" cap="all" dirty="0"/>
              <a:t>Critical Evaluation </a:t>
            </a:r>
            <a:br>
              <a:rPr lang="en-US" sz="3100" cap="all" dirty="0"/>
            </a:br>
            <a:endParaRPr lang="en-GB" sz="3100" dirty="0"/>
          </a:p>
        </p:txBody>
      </p:sp>
      <p:pic>
        <p:nvPicPr>
          <p:cNvPr id="5" name="Content Placeholder 4" descr="A close-up of words&#10;&#10;AI-generated content may be incorrect.">
            <a:extLst>
              <a:ext uri="{FF2B5EF4-FFF2-40B4-BE49-F238E27FC236}">
                <a16:creationId xmlns:a16="http://schemas.microsoft.com/office/drawing/2014/main" id="{883300F8-BFF4-9E55-3EEE-192F6A4F7D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8480" y="1253331"/>
            <a:ext cx="3629263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57C23F-55AC-0CBD-200C-B7B2CB1D5CAC}"/>
              </a:ext>
            </a:extLst>
          </p:cNvPr>
          <p:cNvSpPr txBox="1"/>
          <p:nvPr/>
        </p:nvSpPr>
        <p:spPr>
          <a:xfrm>
            <a:off x="396240" y="1117599"/>
            <a:ext cx="6492240" cy="5616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Strengths of critical thinking:</a:t>
            </a:r>
          </a:p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lvl="0" indent="-285750" defTabSz="914400">
              <a:lnSpc>
                <a:spcPct val="110000"/>
              </a:lnSpc>
              <a:spcBef>
                <a:spcPts val="1000"/>
              </a:spcBef>
              <a:buFont typeface="Wingdings" panose="05000000000000000000" pitchFamily="2" charset="2"/>
              <a:buChar char="q"/>
              <a:defRPr/>
            </a:pPr>
            <a:r>
              <a:rPr lang="en-US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personal and professional responsibility</a:t>
            </a:r>
          </a:p>
          <a:p>
            <a:pPr marL="285750" lvl="0" indent="-285750" defTabSz="914400">
              <a:lnSpc>
                <a:spcPct val="110000"/>
              </a:lnSpc>
              <a:spcBef>
                <a:spcPts val="1000"/>
              </a:spcBef>
              <a:buFont typeface="Wingdings" panose="05000000000000000000" pitchFamily="2" charset="2"/>
              <a:buChar char="q"/>
              <a:defRPr/>
            </a:pPr>
            <a:r>
              <a:rPr lang="en-US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</a:t>
            </a:r>
            <a:r>
              <a:rPr lang="en-US" dirty="0" err="1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bias</a:t>
            </a:r>
          </a:p>
          <a:p>
            <a:pPr marL="285750" lvl="0" indent="-285750" defTabSz="914400">
              <a:lnSpc>
                <a:spcPct val="110000"/>
              </a:lnSpc>
              <a:spcBef>
                <a:spcPts val="1000"/>
              </a:spcBef>
              <a:buFont typeface="Wingdings" panose="05000000000000000000" pitchFamily="2" charset="2"/>
              <a:buChar char="q"/>
              <a:defRPr/>
            </a:pPr>
            <a:r>
              <a:rPr lang="en-US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communication across different disciplines</a:t>
            </a:r>
          </a:p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Limitations: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Demands significant time and dedicated training </a:t>
            </a:r>
          </a:p>
          <a:p>
            <a:pPr marL="285750" marR="0" lvl="0" indent="-2857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difficult to apply effectively in high-pressure situations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However, in high-risk settings like healthcare, the value of careful, analytical decision-making is more important than the time it takes.</a:t>
            </a:r>
          </a:p>
        </p:txBody>
      </p:sp>
    </p:spTree>
    <p:extLst>
      <p:ext uri="{BB962C8B-B14F-4D97-AF65-F5344CB8AC3E}">
        <p14:creationId xmlns:p14="http://schemas.microsoft.com/office/powerpoint/2010/main" val="353259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9C4DEA-920B-E594-19AE-E1965252CD98}"/>
              </a:ext>
            </a:extLst>
          </p:cNvPr>
          <p:cNvSpPr txBox="1"/>
          <p:nvPr/>
        </p:nvSpPr>
        <p:spPr>
          <a:xfrm>
            <a:off x="1188849" y="552740"/>
            <a:ext cx="8247380" cy="6032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conclusion</a:t>
            </a:r>
            <a:r>
              <a:rPr lang="en-GB" sz="2400" dirty="0">
                <a:solidFill>
                  <a:srgbClr val="002060"/>
                </a:solidFill>
              </a:rPr>
              <a:t> 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Critical thinking is: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A formal requirement within professional regulation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A protective factor that supports patient safety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A core element of ethical practice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Crucial to maintaining professional accountability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Through critical thinking, health and social care professionals can provide care that is safe, grounded in evidence, and focused on the individual person.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82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133029-0FF7-2114-719E-7EC8410E9902}"/>
              </a:ext>
            </a:extLst>
          </p:cNvPr>
          <p:cNvSpPr txBox="1"/>
          <p:nvPr/>
        </p:nvSpPr>
        <p:spPr>
          <a:xfrm>
            <a:off x="344129" y="1024532"/>
            <a:ext cx="112776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i="1" dirty="0"/>
              <a:t>Cottrell, S. (2020) Critical Thinking Skills: Effective Analysis, Argument and Reflection. 3rd </a:t>
            </a:r>
            <a:r>
              <a:rPr lang="en-GB" sz="2400" i="1" dirty="0" err="1"/>
              <a:t>edn</a:t>
            </a:r>
            <a:r>
              <a:rPr lang="en-GB" sz="2400" i="1" dirty="0"/>
              <a:t>. London: Palgrave Macmillan.</a:t>
            </a:r>
          </a:p>
          <a:p>
            <a:pPr>
              <a:buNone/>
            </a:pPr>
            <a:endParaRPr lang="en-GB" sz="2400" i="1" dirty="0"/>
          </a:p>
          <a:p>
            <a:pPr>
              <a:buNone/>
            </a:pPr>
            <a:r>
              <a:rPr lang="en-GB" sz="2400" i="1" dirty="0"/>
              <a:t>Gibbs, G. (1988) Learning by Doing: A Guide to Teaching and Learning Methods. Oxford: Oxford Polytechnic.</a:t>
            </a:r>
          </a:p>
          <a:p>
            <a:pPr>
              <a:buNone/>
            </a:pPr>
            <a:endParaRPr lang="en-GB" sz="2400" i="1" dirty="0"/>
          </a:p>
          <a:p>
            <a:pPr>
              <a:buNone/>
            </a:pPr>
            <a:r>
              <a:rPr lang="en-GB" sz="2400" i="1" dirty="0"/>
              <a:t>Nursing and Midwifery Council (2018) The Code: Professional standards of practice and behaviour for nurses, midwives and nursing associates. London: NMC.</a:t>
            </a:r>
          </a:p>
        </p:txBody>
      </p:sp>
    </p:spTree>
    <p:extLst>
      <p:ext uri="{BB962C8B-B14F-4D97-AF65-F5344CB8AC3E}">
        <p14:creationId xmlns:p14="http://schemas.microsoft.com/office/powerpoint/2010/main" val="9377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2773</TotalTime>
  <Words>472</Words>
  <Application>Microsoft Office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Amasis MT Pro Medium</vt:lpstr>
      <vt:lpstr>Aptos</vt:lpstr>
      <vt:lpstr>Arial</vt:lpstr>
      <vt:lpstr>Trebuchet MS</vt:lpstr>
      <vt:lpstr>Wingdings</vt:lpstr>
      <vt:lpstr>Wingdings 3</vt:lpstr>
      <vt:lpstr>Facet</vt:lpstr>
      <vt:lpstr>PowerPoint Presentation</vt:lpstr>
      <vt:lpstr> Introduction </vt:lpstr>
      <vt:lpstr>  Relevant Model: Gibbs’ Reflective Cycle </vt:lpstr>
      <vt:lpstr>Why Critical Thinking is Essential in Health &amp; Social Care  </vt:lpstr>
      <vt:lpstr>Critical Evaluation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Tahmina Sultana</dc:creator>
  <cp:lastModifiedBy>Tahmina Sultana</cp:lastModifiedBy>
  <cp:revision>1</cp:revision>
  <dcterms:created xsi:type="dcterms:W3CDTF">2026-02-21T09:18:57Z</dcterms:created>
  <dcterms:modified xsi:type="dcterms:W3CDTF">2026-02-23T07:32:26Z</dcterms:modified>
</cp:coreProperties>
</file>