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15"/>
  </p:notesMasterIdLst>
  <p:handoutMasterIdLst>
    <p:handoutMasterId r:id="rId16"/>
  </p:handoutMasterIdLst>
  <p:sldIdLst>
    <p:sldId id="296" r:id="rId2"/>
    <p:sldId id="297" r:id="rId3"/>
    <p:sldId id="298" r:id="rId4"/>
    <p:sldId id="299" r:id="rId5"/>
    <p:sldId id="302" r:id="rId6"/>
    <p:sldId id="303" r:id="rId7"/>
    <p:sldId id="300" r:id="rId8"/>
    <p:sldId id="301" r:id="rId9"/>
    <p:sldId id="304" r:id="rId10"/>
    <p:sldId id="305" r:id="rId11"/>
    <p:sldId id="306" r:id="rId12"/>
    <p:sldId id="307" r:id="rId13"/>
    <p:sldId id="308" r:id="rId14"/>
  </p:sldIdLst>
  <p:sldSz cx="9144000" cy="6858000" type="screen4x3"/>
  <p:notesSz cx="7010400" cy="9296400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+mn-ea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+mn-ea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+mn-ea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+mn-ea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Garamond" panose="02020404030301010803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aramond" panose="02020404030301010803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aramond" panose="02020404030301010803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aramond" panose="02020404030301010803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aramond" panose="02020404030301010803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45" autoAdjust="0"/>
    <p:restoredTop sz="94660"/>
  </p:normalViewPr>
  <p:slideViewPr>
    <p:cSldViewPr>
      <p:cViewPr varScale="1">
        <p:scale>
          <a:sx n="115" d="100"/>
          <a:sy n="115" d="100"/>
        </p:scale>
        <p:origin x="1596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>
            <a:extLst>
              <a:ext uri="{FF2B5EF4-FFF2-40B4-BE49-F238E27FC236}">
                <a16:creationId xmlns:a16="http://schemas.microsoft.com/office/drawing/2014/main" id="{4D618CAA-3E4B-4E5D-9337-53822CA5E83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8475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5235" name="Rectangle 3">
            <a:extLst>
              <a:ext uri="{FF2B5EF4-FFF2-40B4-BE49-F238E27FC236}">
                <a16:creationId xmlns:a16="http://schemas.microsoft.com/office/drawing/2014/main" id="{84E454DE-A599-4081-950C-611AAD961251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70338" y="0"/>
            <a:ext cx="3038475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5236" name="Rectangle 4">
            <a:extLst>
              <a:ext uri="{FF2B5EF4-FFF2-40B4-BE49-F238E27FC236}">
                <a16:creationId xmlns:a16="http://schemas.microsoft.com/office/drawing/2014/main" id="{79787964-CF44-4075-B1CD-98A9E27BA320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29675"/>
            <a:ext cx="3038475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5237" name="Rectangle 5">
            <a:extLst>
              <a:ext uri="{FF2B5EF4-FFF2-40B4-BE49-F238E27FC236}">
                <a16:creationId xmlns:a16="http://schemas.microsoft.com/office/drawing/2014/main" id="{D346C66F-64DF-479A-B39A-33617348A6CF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70338" y="8829675"/>
            <a:ext cx="3038475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E93B0507-376D-4F45-A3DC-08497781D4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2B26ADE7-C3B3-4BFE-8A52-E087E708A2A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8475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177" tIns="46589" rIns="93177" bIns="46589" numCol="1" anchor="t" anchorCtr="0" compatLnSpc="1">
            <a:prstTxWarp prst="textNoShape">
              <a:avLst/>
            </a:prstTxWarp>
          </a:bodyPr>
          <a:lstStyle>
            <a:lvl1pPr defTabSz="931863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788FC720-1C3E-430C-8704-7838BCB41491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970338" y="0"/>
            <a:ext cx="3038475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177" tIns="46589" rIns="93177" bIns="46589" numCol="1" anchor="t" anchorCtr="0" compatLnSpc="1">
            <a:prstTxWarp prst="textNoShape">
              <a:avLst/>
            </a:prstTxWarp>
          </a:bodyPr>
          <a:lstStyle>
            <a:lvl1pPr algn="r" defTabSz="931863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5364" name="Rectangle 4">
            <a:extLst>
              <a:ext uri="{FF2B5EF4-FFF2-40B4-BE49-F238E27FC236}">
                <a16:creationId xmlns:a16="http://schemas.microsoft.com/office/drawing/2014/main" id="{510C34F6-DD2C-4F2B-AF2F-63E8FA3756BB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81100" y="696913"/>
            <a:ext cx="4648200" cy="34861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7" name="Rectangle 5">
            <a:extLst>
              <a:ext uri="{FF2B5EF4-FFF2-40B4-BE49-F238E27FC236}">
                <a16:creationId xmlns:a16="http://schemas.microsoft.com/office/drawing/2014/main" id="{83EE64A4-DE92-4D96-8786-AED8F860FC0C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1675" y="4416425"/>
            <a:ext cx="5607050" cy="418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177" tIns="46589" rIns="93177" bIns="4658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8198" name="Rectangle 6">
            <a:extLst>
              <a:ext uri="{FF2B5EF4-FFF2-40B4-BE49-F238E27FC236}">
                <a16:creationId xmlns:a16="http://schemas.microsoft.com/office/drawing/2014/main" id="{EE41632D-D361-4DD8-A747-DCC3CBA64527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9675"/>
            <a:ext cx="3038475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177" tIns="46589" rIns="93177" bIns="46589" numCol="1" anchor="b" anchorCtr="0" compatLnSpc="1">
            <a:prstTxWarp prst="textNoShape">
              <a:avLst/>
            </a:prstTxWarp>
          </a:bodyPr>
          <a:lstStyle>
            <a:lvl1pPr defTabSz="931863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199" name="Rectangle 7">
            <a:extLst>
              <a:ext uri="{FF2B5EF4-FFF2-40B4-BE49-F238E27FC236}">
                <a16:creationId xmlns:a16="http://schemas.microsoft.com/office/drawing/2014/main" id="{8CE84DF5-796F-43A6-AA65-AC86649F0A4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70338" y="8829675"/>
            <a:ext cx="3038475" cy="46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177" tIns="46589" rIns="93177" bIns="46589" numCol="1" anchor="b" anchorCtr="0" compatLnSpc="1">
            <a:prstTxWarp prst="textNoShape">
              <a:avLst/>
            </a:prstTxWarp>
          </a:bodyPr>
          <a:lstStyle>
            <a:lvl1pPr algn="r" defTabSz="931863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7985E76-9BF8-412F-8FC4-490DB6349A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1">
            <a:extLst>
              <a:ext uri="{FF2B5EF4-FFF2-40B4-BE49-F238E27FC236}">
                <a16:creationId xmlns:a16="http://schemas.microsoft.com/office/drawing/2014/main" id="{2C37DE52-C291-4247-8AB2-C1369A13658F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677" cy="6858000"/>
          </a:xfrm>
        </p:grpSpPr>
        <p:pic>
          <p:nvPicPr>
            <p:cNvPr id="5" name="Picture 12" descr="SD-PanelTitle-R1.png">
              <a:extLst>
                <a:ext uri="{FF2B5EF4-FFF2-40B4-BE49-F238E27FC236}">
                  <a16:creationId xmlns:a16="http://schemas.microsoft.com/office/drawing/2014/main" id="{7D94C61A-2473-4BBE-82C8-AE809496772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9144000" cy="685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BADFDA4-6911-49E2-8010-38E9E835ED4A}"/>
                </a:ext>
              </a:extLst>
            </p:cNvPr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7" name="Picture 14" descr="HDRibbonTitle-UniformTrim.png">
              <a:extLst>
                <a:ext uri="{FF2B5EF4-FFF2-40B4-BE49-F238E27FC236}">
                  <a16:creationId xmlns:a16="http://schemas.microsoft.com/office/drawing/2014/main" id="{37C4BB47-D2B9-48E8-8666-763308AC54B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8"/>
            <a:stretch>
              <a:fillRect/>
            </a:stretch>
          </p:blipFill>
          <p:spPr bwMode="auto">
            <a:xfrm>
              <a:off x="0" y="3128434"/>
              <a:ext cx="1664208" cy="6126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Picture 15" descr="HDRibbonTitle-UniformTrim.png">
              <a:extLst>
                <a:ext uri="{FF2B5EF4-FFF2-40B4-BE49-F238E27FC236}">
                  <a16:creationId xmlns:a16="http://schemas.microsoft.com/office/drawing/2014/main" id="{5C6F57E0-B5E8-4D86-B4A5-5E302A870F0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8"/>
            <a:stretch>
              <a:fillRect/>
            </a:stretch>
          </p:blipFill>
          <p:spPr bwMode="auto">
            <a:xfrm>
              <a:off x="7480469" y="3128434"/>
              <a:ext cx="1664208" cy="6126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5926B9A-1DC7-4BBE-940E-75F91215782C}"/>
              </a:ext>
            </a:extLst>
          </p:cNvPr>
          <p:cNvCxnSpPr/>
          <p:nvPr/>
        </p:nvCxnSpPr>
        <p:spPr>
          <a:xfrm>
            <a:off x="2019300" y="3471863"/>
            <a:ext cx="511333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934" y="1811863"/>
            <a:ext cx="5308866" cy="1515533"/>
          </a:xfrm>
        </p:spPr>
        <p:txBody>
          <a:bodyPr anchor="b">
            <a:no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1934" y="3598327"/>
            <a:ext cx="5308866" cy="1377651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138D8A9E-DE6C-442B-95F4-9BBB27FDA7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65838" y="5054600"/>
            <a:ext cx="673100" cy="2794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593264-E776-4FCF-BABB-015064C7B1D4}" type="datetime1">
              <a:rPr lang="en-US" smtClean="0"/>
              <a:t>9/24/2021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D04FAAC7-D433-475B-8F28-7E1977EA4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22463" y="5054600"/>
            <a:ext cx="4064000" cy="2794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40870FDA-D550-4967-BDD2-D332F7F79B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816725" y="5054600"/>
            <a:ext cx="414338" cy="2794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2774F1-7231-465A-AF18-DDF82B50F7B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06568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DE6168A9-EE4C-4601-9ADD-F53368A1294A}"/>
              </a:ext>
            </a:extLst>
          </p:cNvPr>
          <p:cNvCxnSpPr/>
          <p:nvPr/>
        </p:nvCxnSpPr>
        <p:spPr>
          <a:xfrm>
            <a:off x="1277938" y="2355850"/>
            <a:ext cx="6596062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2F18498-7269-4330-AF1F-047D4A7B70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7EE9DC-C68B-4D74-977F-71081A862066}" type="datetime1">
              <a:rPr lang="en-US" smtClean="0"/>
              <a:t>9/24/2021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50D1F72-8F6D-43C1-BBC4-8F0CC725F8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7509E07-1B45-4C85-9257-30FA4312E8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5345FB-1819-4ADB-9D6C-C6F2E88137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04576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AB9BB350-5943-40D1-AB26-18A12B7B5AF0}"/>
              </a:ext>
            </a:extLst>
          </p:cNvPr>
          <p:cNvCxnSpPr/>
          <p:nvPr/>
        </p:nvCxnSpPr>
        <p:spPr>
          <a:xfrm>
            <a:off x="1277938" y="3598863"/>
            <a:ext cx="6596062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8465" y="1641413"/>
            <a:ext cx="6595534" cy="1822514"/>
          </a:xfrm>
        </p:spPr>
        <p:txBody>
          <a:bodyPr anchor="b">
            <a:normAutofit/>
          </a:bodyPr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8465" y="3734859"/>
            <a:ext cx="6595534" cy="1090015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B7FB7E2-83D1-4106-A77F-7FDC50A930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ACAB6F-F674-460F-B8AC-DD1A5B785A07}" type="datetime1">
              <a:rPr lang="en-US" smtClean="0"/>
              <a:t>9/24/2021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F98F198F-5F07-440F-BBFB-6324C0D76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B27D1398-CE12-4724-AE6D-6583D281C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93902C-D55F-47F9-9ED8-BF5C86AEE5E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476837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ECC9842-1BBF-45FD-A9CD-51CBBB5DCC23}"/>
              </a:ext>
            </a:extLst>
          </p:cNvPr>
          <p:cNvCxnSpPr/>
          <p:nvPr/>
        </p:nvCxnSpPr>
        <p:spPr>
          <a:xfrm>
            <a:off x="1277938" y="2355850"/>
            <a:ext cx="6596062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6866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21294003-F579-49B2-BCAB-E069D0EE30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ECD46-366E-472D-8420-5BE49BCC1B7A}" type="datetime1">
              <a:rPr lang="en-US" smtClean="0"/>
              <a:t>9/24/2021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763735E6-323B-41D1-B409-5F08751D0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83090230-FC73-4C45-8930-A066BBCF1B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E7293D-4A42-4BF4-A933-EC45F541668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93158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8E501A7-8D10-46E7-A83E-16183B3DBFF1}"/>
              </a:ext>
            </a:extLst>
          </p:cNvPr>
          <p:cNvCxnSpPr/>
          <p:nvPr/>
        </p:nvCxnSpPr>
        <p:spPr>
          <a:xfrm>
            <a:off x="1277938" y="2354263"/>
            <a:ext cx="6596062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6868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1832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1832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6">
            <a:extLst>
              <a:ext uri="{FF2B5EF4-FFF2-40B4-BE49-F238E27FC236}">
                <a16:creationId xmlns:a16="http://schemas.microsoft.com/office/drawing/2014/main" id="{12506463-7766-4D22-B186-895F70A6E6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332F80-4164-44EA-A36C-37F633124C5B}" type="datetime1">
              <a:rPr lang="en-US" smtClean="0"/>
              <a:t>9/24/2021</a:t>
            </a:fld>
            <a:endParaRPr lang="en-US"/>
          </a:p>
        </p:txBody>
      </p:sp>
      <p:sp>
        <p:nvSpPr>
          <p:cNvPr id="9" name="Footer Placeholder 7">
            <a:extLst>
              <a:ext uri="{FF2B5EF4-FFF2-40B4-BE49-F238E27FC236}">
                <a16:creationId xmlns:a16="http://schemas.microsoft.com/office/drawing/2014/main" id="{84B5775B-9EF9-4505-86A0-81BCEA4905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10" name="Slide Number Placeholder 8">
            <a:extLst>
              <a:ext uri="{FF2B5EF4-FFF2-40B4-BE49-F238E27FC236}">
                <a16:creationId xmlns:a16="http://schemas.microsoft.com/office/drawing/2014/main" id="{384551EB-521F-42C8-A46D-86CCD47612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C619BA-3F6A-4976-81A7-ADAF73AA656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40704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9E1D9D5-629D-4F7A-AE16-A31C4C65CE1A}"/>
              </a:ext>
            </a:extLst>
          </p:cNvPr>
          <p:cNvCxnSpPr/>
          <p:nvPr/>
        </p:nvCxnSpPr>
        <p:spPr>
          <a:xfrm>
            <a:off x="1277938" y="2354263"/>
            <a:ext cx="6596062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15337"/>
            <a:ext cx="6798735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C6F70E65-268F-4F74-8218-3D92FD2A63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CFEDD-7505-46BF-AAC1-CD00BCF75BF3}" type="datetime1">
              <a:rPr lang="en-US" smtClean="0"/>
              <a:t>9/24/2021</a:t>
            </a:fld>
            <a:endParaRPr lang="en-US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9D4B313F-0607-47C0-BF49-18293C9A8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983878E2-7BEA-4E8C-9E17-3A30AB156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C27520-3D0B-45B3-9C54-D2550F583DD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14927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3777091A-1CDD-461E-9F2D-6A50A8B1B7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7AD412-8C14-413C-B8F4-9115DFFBF085}" type="datetime1">
              <a:rPr lang="en-US" smtClean="0"/>
              <a:t>9/24/2021</a:t>
            </a:fld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A5427CC6-8E97-4C8A-84F3-85D41748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295553D2-5DAC-4980-8AEC-BBBE33CFC2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139B21-081D-4085-8AE0-A87A89817DE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833071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D10B6B4-6C60-4637-979F-BB907B7554AC}"/>
              </a:ext>
            </a:extLst>
          </p:cNvPr>
          <p:cNvCxnSpPr/>
          <p:nvPr/>
        </p:nvCxnSpPr>
        <p:spPr>
          <a:xfrm>
            <a:off x="1277938" y="2913063"/>
            <a:ext cx="23336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388534"/>
            <a:ext cx="2536798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0062" y="982132"/>
            <a:ext cx="3855539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031065"/>
            <a:ext cx="2536798" cy="2438404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2013FE52-5E1E-4BC0-BD71-B32C5454F6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246F5F-8C05-45A8-83D8-2EF0CE2EAA95}" type="datetime1">
              <a:rPr lang="en-US" smtClean="0"/>
              <a:t>9/24/2021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F9318EF9-9D48-48EC-B3D1-61C0B4E19A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FBB0FA79-FA48-4032-B750-99B3B36850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92064E-B00F-495A-97B0-85E04D6F89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12865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883832"/>
            <a:ext cx="3632202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069" y="1032933"/>
            <a:ext cx="2929463" cy="4792136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255432"/>
            <a:ext cx="363220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BD2D7CD-2602-4162-A638-B47E2CCF3F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537072-4096-4EE8-8EA0-A7B70115D81E}" type="datetime1">
              <a:rPr lang="en-US" smtClean="0"/>
              <a:t>9/24/2021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2A9AAA3-9173-431C-BF70-5795E8DCDD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F5B5F91-FD1F-4E34-BE23-1A1244CA86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F7F746-8BEE-4AF0-8086-10E6DEF65A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18899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4815415"/>
            <a:ext cx="6798734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26260" y="1032933"/>
            <a:ext cx="7091482" cy="33612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6" y="5382153"/>
            <a:ext cx="6798734" cy="49371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2D6B71A-834C-4D79-8167-31FF450D09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232F36-A9B3-4ADA-B35E-E1C6C1385C9B}" type="datetime1">
              <a:rPr lang="en-US" smtClean="0"/>
              <a:t>9/24/2021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18F0614-7247-4D3C-AC5C-D53E815558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24FA81D-5C6F-4051-ACBD-C07E3E1FF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BDECD-5554-408D-8644-3FB71806F8B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86110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43598BED-3649-482D-A7DD-41855DAE3275}"/>
              </a:ext>
            </a:extLst>
          </p:cNvPr>
          <p:cNvCxnSpPr/>
          <p:nvPr/>
        </p:nvCxnSpPr>
        <p:spPr>
          <a:xfrm>
            <a:off x="1277938" y="4140200"/>
            <a:ext cx="660717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06873"/>
            <a:ext cx="6798734" cy="3097860"/>
          </a:xfrm>
        </p:spPr>
        <p:txBody>
          <a:bodyPr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275666"/>
            <a:ext cx="6798736" cy="160020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6DB12B6-272D-470C-BB86-A0BD716BA3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DF6C80-0231-4B58-89A2-9C0CE47E9CED}" type="datetime1">
              <a:rPr lang="en-US" smtClean="0"/>
              <a:t>9/24/2021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44C3591-1C9B-4096-9011-B08235DEE1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5A212E7-93CA-4D81-8C92-F0782D96E3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CBC8D7-8377-4F4E-B9D8-5B811855702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134466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11">
            <a:extLst>
              <a:ext uri="{FF2B5EF4-FFF2-40B4-BE49-F238E27FC236}">
                <a16:creationId xmlns:a16="http://schemas.microsoft.com/office/drawing/2014/main" id="{81184E96-7B75-460E-AB6A-E625EC6425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49313" y="904875"/>
            <a:ext cx="45720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US" altLang="en-US" sz="7200"/>
              <a:t>“</a:t>
            </a:r>
          </a:p>
        </p:txBody>
      </p:sp>
      <p:sp>
        <p:nvSpPr>
          <p:cNvPr id="6" name="TextBox 12">
            <a:extLst>
              <a:ext uri="{FF2B5EF4-FFF2-40B4-BE49-F238E27FC236}">
                <a16:creationId xmlns:a16="http://schemas.microsoft.com/office/drawing/2014/main" id="{363DA0EC-50D7-410A-8D35-610A96A381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34288" y="2827338"/>
            <a:ext cx="457200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algn="r" eaLnBrk="1" hangingPunct="1"/>
            <a:r>
              <a:rPr lang="en-US" altLang="en-US" sz="7200"/>
              <a:t>”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2B1607F-1EB4-4CC7-8806-DBE5BB6A4F4D}"/>
              </a:ext>
            </a:extLst>
          </p:cNvPr>
          <p:cNvCxnSpPr/>
          <p:nvPr/>
        </p:nvCxnSpPr>
        <p:spPr>
          <a:xfrm>
            <a:off x="1277938" y="4140200"/>
            <a:ext cx="6596062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4333" y="982132"/>
            <a:ext cx="6400250" cy="2370668"/>
          </a:xfrm>
        </p:spPr>
        <p:txBody>
          <a:bodyPr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00200" y="3352799"/>
            <a:ext cx="5892798" cy="651933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3" y="4343400"/>
            <a:ext cx="6798738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C482E674-5B1C-48B8-94AB-439185462E4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C9A93-F97F-4B93-B88F-6CC24C7FC9F3}" type="datetime1">
              <a:rPr lang="en-US" smtClean="0"/>
              <a:t>9/24/2021</a:t>
            </a:fld>
            <a:endParaRPr lang="en-US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F1B041F2-7CD4-44B5-B1C8-48CDDA4E3068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E9CF812C-737C-4BE9-989A-4295F3165B0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781CE0-5A5B-405D-A0BE-E7CC21C3EA7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5639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9" y="3308581"/>
            <a:ext cx="679872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4777381"/>
            <a:ext cx="6798730" cy="860400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B4212-6A4A-4908-8358-4759A3B5C0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D0F5C-472C-4F6C-846B-F0FCF621F49F}" type="datetime1">
              <a:rPr lang="en-US" smtClean="0"/>
              <a:t>9/24/2021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AC8CAD-F2AF-4C16-BBB5-4DF04D4844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11330-3188-40BB-A1D4-4A1DF92FD4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5FDBEF-1767-4D12-BD59-69965832CD4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14536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11">
            <a:extLst>
              <a:ext uri="{FF2B5EF4-FFF2-40B4-BE49-F238E27FC236}">
                <a16:creationId xmlns:a16="http://schemas.microsoft.com/office/drawing/2014/main" id="{B0EE4C15-75A7-4E70-B1A5-CECFD88F58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7888" y="896938"/>
            <a:ext cx="4572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/>
            <a:r>
              <a:rPr lang="en-US" altLang="en-US" sz="8000"/>
              <a:t>“</a:t>
            </a:r>
          </a:p>
        </p:txBody>
      </p:sp>
      <p:sp>
        <p:nvSpPr>
          <p:cNvPr id="6" name="TextBox 12">
            <a:extLst>
              <a:ext uri="{FF2B5EF4-FFF2-40B4-BE49-F238E27FC236}">
                <a16:creationId xmlns:a16="http://schemas.microsoft.com/office/drawing/2014/main" id="{C04CE929-6A1A-401C-983C-FB54C14BCD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50163" y="2608263"/>
            <a:ext cx="4572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algn="r" eaLnBrk="1" hangingPunct="1"/>
            <a:r>
              <a:rPr lang="en-US" altLang="en-US" sz="8000"/>
              <a:t>”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981738-6410-4997-A7AA-3F14F1DBE95A}"/>
              </a:ext>
            </a:extLst>
          </p:cNvPr>
          <p:cNvCxnSpPr/>
          <p:nvPr/>
        </p:nvCxnSpPr>
        <p:spPr>
          <a:xfrm>
            <a:off x="1277938" y="3429000"/>
            <a:ext cx="6596062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9416" y="982132"/>
            <a:ext cx="6325168" cy="2243668"/>
          </a:xfrm>
        </p:spPr>
        <p:txBody>
          <a:bodyPr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639312"/>
            <a:ext cx="6798730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529667"/>
            <a:ext cx="6798736" cy="1346200"/>
          </a:xfrm>
        </p:spPr>
        <p:txBody>
          <a:bodyPr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A86027B7-E7B7-471C-8D8E-FF08D13DB8E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5EA5BA-CA0D-4734-B6CD-5D8B0A9C9651}" type="datetime1">
              <a:rPr lang="en-US" smtClean="0"/>
              <a:t>9/24/2021</a:t>
            </a:fld>
            <a:endParaRPr lang="en-US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10A0ADCF-79EE-4443-8E0D-37DED4F1D60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93949745-8624-405C-B1CF-6FA0F8BA5FD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5BA52A-BF8C-4668-97C3-1944C07144F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52636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4ED05D5-6680-4460-8298-F32BB22E7368}"/>
              </a:ext>
            </a:extLst>
          </p:cNvPr>
          <p:cNvCxnSpPr/>
          <p:nvPr/>
        </p:nvCxnSpPr>
        <p:spPr>
          <a:xfrm>
            <a:off x="1277938" y="3429000"/>
            <a:ext cx="660717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82131"/>
            <a:ext cx="6798734" cy="2294467"/>
          </a:xfrm>
        </p:spPr>
        <p:txBody>
          <a:bodyPr rtlCol="0">
            <a:normAutofit/>
          </a:bodyPr>
          <a:lstStyle>
            <a:lvl1pPr>
              <a:defRPr lang="en-US" sz="3200" b="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566160"/>
            <a:ext cx="6798730" cy="905256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6" y="4470400"/>
            <a:ext cx="6798734" cy="1405467"/>
          </a:xfrm>
        </p:spPr>
        <p:txBody>
          <a:bodyPr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B6E9399E-FDD2-4D86-81ED-9DECC7672CBA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6CD662-60FA-4E3D-BE8C-B7FD810077C4}" type="datetime1">
              <a:rPr lang="en-US" smtClean="0"/>
              <a:t>9/24/2021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F3F5DF79-E7B8-44E7-AB46-13F6F5F16F20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5EB5003-BF6F-437B-A53D-54C4B8CDDEB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89676F-7E73-49DF-A512-EE9FB3B27B1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25463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A507C9C-3BDB-49CA-A24D-E3CB8F16E819}"/>
              </a:ext>
            </a:extLst>
          </p:cNvPr>
          <p:cNvCxnSpPr/>
          <p:nvPr/>
        </p:nvCxnSpPr>
        <p:spPr>
          <a:xfrm>
            <a:off x="1277938" y="2354263"/>
            <a:ext cx="660717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5" y="2490135"/>
            <a:ext cx="6798736" cy="33857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D99C3E1-BC16-44BA-9E73-722BF0CE4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3E7F1E-B917-4B5E-8452-610B5A05255F}" type="datetime1">
              <a:rPr lang="en-US" smtClean="0"/>
              <a:t>9/24/2021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2CEE311-F15F-4702-A69A-E6A66AD92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DBB24B9-77A3-4003-B7BD-169032AA4F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7FBBC0-52B0-4DCA-BFE0-C81B7EC835F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49585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DE7DF646-FE28-49BE-A5A0-4AF3A02A533A}"/>
              </a:ext>
            </a:extLst>
          </p:cNvPr>
          <p:cNvCxnSpPr/>
          <p:nvPr/>
        </p:nvCxnSpPr>
        <p:spPr>
          <a:xfrm>
            <a:off x="6245225" y="906463"/>
            <a:ext cx="0" cy="4968875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56667" y="906873"/>
            <a:ext cx="1618930" cy="49689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7" y="906873"/>
            <a:ext cx="4915509" cy="496899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1B123F7-56AC-4194-9CDD-B87675B4E3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E4E10-E4BC-4DA0-A04D-B7993E55A7DD}" type="datetime1">
              <a:rPr lang="en-US" smtClean="0"/>
              <a:t>9/24/2021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75219BA-D139-4B36-8033-F7D4CBEB74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DDB552A-6338-479D-9B5B-8BB50D6B5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73DA78-30EF-42AF-BF34-E3C82B2E69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2921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6">
            <a:extLst>
              <a:ext uri="{FF2B5EF4-FFF2-40B4-BE49-F238E27FC236}">
                <a16:creationId xmlns:a16="http://schemas.microsoft.com/office/drawing/2014/main" id="{56BD7409-1E39-4651-A646-FFE38AF55508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9151938" cy="6858000"/>
            <a:chOff x="0" y="0"/>
            <a:chExt cx="9152467" cy="6858000"/>
          </a:xfrm>
        </p:grpSpPr>
        <p:pic>
          <p:nvPicPr>
            <p:cNvPr id="1032" name="Picture 7" descr="SD-PanelContent.png">
              <a:extLst>
                <a:ext uri="{FF2B5EF4-FFF2-40B4-BE49-F238E27FC236}">
                  <a16:creationId xmlns:a16="http://schemas.microsoft.com/office/drawing/2014/main" id="{BBCB08DF-AC1E-495B-95AA-A654B36CDC1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9144000" cy="685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15CC5A2-6862-4595-B3A3-711F6E51AC06}"/>
                </a:ext>
              </a:extLst>
            </p:cNvPr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36" name="Picture 9" descr="HDRibbonContent-UniformTrim.png">
              <a:extLst>
                <a:ext uri="{FF2B5EF4-FFF2-40B4-BE49-F238E27FC236}">
                  <a16:creationId xmlns:a16="http://schemas.microsoft.com/office/drawing/2014/main" id="{CAA4AE7B-E1E1-4471-9D20-658D01BE1C1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14240"/>
            <a:stretch>
              <a:fillRect/>
            </a:stretch>
          </p:blipFill>
          <p:spPr bwMode="auto">
            <a:xfrm>
              <a:off x="0" y="3128434"/>
              <a:ext cx="685800" cy="6064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37" name="Picture 10" descr="HDRibbonContent-UniformTrim.png">
              <a:extLst>
                <a:ext uri="{FF2B5EF4-FFF2-40B4-BE49-F238E27FC236}">
                  <a16:creationId xmlns:a16="http://schemas.microsoft.com/office/drawing/2014/main" id="{5E797DB4-0831-4738-867E-223626E1F21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14240"/>
            <a:stretch>
              <a:fillRect/>
            </a:stretch>
          </p:blipFill>
          <p:spPr bwMode="auto">
            <a:xfrm>
              <a:off x="8466667" y="3128434"/>
              <a:ext cx="685800" cy="6064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027" name="Title Placeholder 1">
            <a:extLst>
              <a:ext uri="{FF2B5EF4-FFF2-40B4-BE49-F238E27FC236}">
                <a16:creationId xmlns:a16="http://schemas.microsoft.com/office/drawing/2014/main" id="{3370CAAB-0A1D-4F1A-8274-288C7E5118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176338" y="915988"/>
            <a:ext cx="6799262" cy="1303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Text Placeholder 2">
            <a:extLst>
              <a:ext uri="{FF2B5EF4-FFF2-40B4-BE49-F238E27FC236}">
                <a16:creationId xmlns:a16="http://schemas.microsoft.com/office/drawing/2014/main" id="{93052F70-4D7F-4B55-A1E4-7AA392FD8D6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176338" y="2490788"/>
            <a:ext cx="6799262" cy="344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17229C-3D1B-4703-9738-C4B84FC674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356350" y="5961063"/>
            <a:ext cx="114935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000" b="0" i="0" dirty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9B12FD10-3181-4C6D-A37C-B75D9A926D82}" type="datetime1">
              <a:rPr lang="en-US" smtClean="0"/>
              <a:t>9/24/2021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501243-D5E2-45BC-A979-736109872F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76338" y="5961063"/>
            <a:ext cx="51054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r>
              <a:rPr lang="en-GB"/>
              <a:t>WGPM6002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8C157D-6A1C-41BF-973A-0FD9DADA80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580313" y="5961063"/>
            <a:ext cx="39528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000" b="0" i="0" smtClean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66524FB4-06AF-4735-865E-EFFAD165A2A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691" r:id="rId7"/>
    <p:sldLayoutId id="2147483701" r:id="rId8"/>
    <p:sldLayoutId id="2147483692" r:id="rId9"/>
    <p:sldLayoutId id="2147483693" r:id="rId10"/>
    <p:sldLayoutId id="2147483702" r:id="rId11"/>
    <p:sldLayoutId id="2147483703" r:id="rId12"/>
    <p:sldLayoutId id="2147483694" r:id="rId13"/>
    <p:sldLayoutId id="2147483704" r:id="rId14"/>
    <p:sldLayoutId id="2147483705" r:id="rId15"/>
    <p:sldLayoutId id="2147483706" r:id="rId16"/>
    <p:sldLayoutId id="2147483707" r:id="rId17"/>
  </p:sldLayoutIdLst>
  <p:hf sldNum="0" hdr="0" dt="0"/>
  <p:txStyles>
    <p:titleStyle>
      <a:lvl1pPr algn="ctr" defTabSz="457200" rtl="0" fontAlgn="base">
        <a:spcBef>
          <a:spcPct val="0"/>
        </a:spcBef>
        <a:spcAft>
          <a:spcPct val="0"/>
        </a:spcAft>
        <a:defRPr sz="4000" kern="1200">
          <a:ln w="3175" cmpd="sng">
            <a:noFill/>
          </a:ln>
          <a:solidFill>
            <a:srgbClr val="262626"/>
          </a:solidFill>
          <a:latin typeface="+mj-lt"/>
          <a:ea typeface="+mj-ea"/>
          <a:cs typeface="+mj-cs"/>
        </a:defRPr>
      </a:lvl1pPr>
      <a:lvl2pPr algn="ctr" defTabSz="457200" rtl="0" fontAlgn="base">
        <a:spcBef>
          <a:spcPct val="0"/>
        </a:spcBef>
        <a:spcAft>
          <a:spcPct val="0"/>
        </a:spcAft>
        <a:defRPr sz="4000">
          <a:solidFill>
            <a:srgbClr val="262626"/>
          </a:solidFill>
          <a:latin typeface="Garamond" panose="02020404030301010803" pitchFamily="18" charset="0"/>
        </a:defRPr>
      </a:lvl2pPr>
      <a:lvl3pPr algn="ctr" defTabSz="457200" rtl="0" fontAlgn="base">
        <a:spcBef>
          <a:spcPct val="0"/>
        </a:spcBef>
        <a:spcAft>
          <a:spcPct val="0"/>
        </a:spcAft>
        <a:defRPr sz="4000">
          <a:solidFill>
            <a:srgbClr val="262626"/>
          </a:solidFill>
          <a:latin typeface="Garamond" panose="02020404030301010803" pitchFamily="18" charset="0"/>
        </a:defRPr>
      </a:lvl3pPr>
      <a:lvl4pPr algn="ctr" defTabSz="457200" rtl="0" fontAlgn="base">
        <a:spcBef>
          <a:spcPct val="0"/>
        </a:spcBef>
        <a:spcAft>
          <a:spcPct val="0"/>
        </a:spcAft>
        <a:defRPr sz="4000">
          <a:solidFill>
            <a:srgbClr val="262626"/>
          </a:solidFill>
          <a:latin typeface="Garamond" panose="02020404030301010803" pitchFamily="18" charset="0"/>
        </a:defRPr>
      </a:lvl4pPr>
      <a:lvl5pPr algn="ctr" defTabSz="457200" rtl="0" fontAlgn="base">
        <a:spcBef>
          <a:spcPct val="0"/>
        </a:spcBef>
        <a:spcAft>
          <a:spcPct val="0"/>
        </a:spcAft>
        <a:defRPr sz="4000">
          <a:solidFill>
            <a:srgbClr val="262626"/>
          </a:solidFill>
          <a:latin typeface="Garamond" panose="02020404030301010803" pitchFamily="18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fontAlgn="base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 pitchFamily="34" charset="0"/>
        <a:buChar char="•"/>
        <a:defRPr sz="2400" kern="1200">
          <a:solidFill>
            <a:srgbClr val="262626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 pitchFamily="34" charset="0"/>
        <a:buChar char="•"/>
        <a:defRPr sz="2000" kern="1200">
          <a:solidFill>
            <a:srgbClr val="262626"/>
          </a:solidFill>
          <a:latin typeface="+mn-lt"/>
          <a:ea typeface="+mn-ea"/>
          <a:cs typeface="+mn-cs"/>
        </a:defRPr>
      </a:lvl2pPr>
      <a:lvl3pPr marL="1200150" indent="-285750" algn="l" defTabSz="457200" rtl="0" fontAlgn="base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 pitchFamily="34" charset="0"/>
        <a:buChar char="•"/>
        <a:defRPr kern="1200">
          <a:solidFill>
            <a:srgbClr val="262626"/>
          </a:solidFill>
          <a:latin typeface="+mn-lt"/>
          <a:ea typeface="+mn-ea"/>
          <a:cs typeface="+mn-cs"/>
        </a:defRPr>
      </a:lvl3pPr>
      <a:lvl4pPr marL="1543050" indent="-171450" algn="l" defTabSz="457200" rtl="0" fontAlgn="base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 pitchFamily="34" charset="0"/>
        <a:buChar char="•"/>
        <a:defRPr sz="1600" kern="1200">
          <a:solidFill>
            <a:srgbClr val="262626"/>
          </a:solidFill>
          <a:latin typeface="+mn-lt"/>
          <a:ea typeface="+mn-ea"/>
          <a:cs typeface="+mn-cs"/>
        </a:defRPr>
      </a:lvl4pPr>
      <a:lvl5pPr marL="2000250" indent="-171450" algn="l" defTabSz="457200" rtl="0" fontAlgn="base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 panose="020B0604020202020204" pitchFamily="34" charset="0"/>
        <a:buChar char="•"/>
        <a:defRPr sz="1400" kern="1200">
          <a:solidFill>
            <a:srgbClr val="262626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aim-png/download/49912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ngimg.com/download/2116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8F77D695-0F35-44AC-BE51-76C56BDE8E4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922463" y="1811338"/>
            <a:ext cx="5308600" cy="1516062"/>
          </a:xfrm>
        </p:spPr>
        <p:txBody>
          <a:bodyPr/>
          <a:lstStyle/>
          <a:p>
            <a:r>
              <a:rPr lang="en-GB" altLang="en-US">
                <a:ln>
                  <a:noFill/>
                </a:ln>
              </a:rPr>
              <a:t>WGPM6002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6F11005A-74A8-44AE-8B5A-69D16DF07619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922463" y="3598863"/>
            <a:ext cx="5308600" cy="1376362"/>
          </a:xfrm>
        </p:spPr>
        <p:txBody>
          <a:bodyPr/>
          <a:lstStyle/>
          <a:p>
            <a:r>
              <a:rPr lang="en-GB" altLang="en-US" dirty="0"/>
              <a:t>Module Introduction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60D55C65-18A7-415F-98BF-E308CBC47C7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n>
                  <a:noFill/>
                </a:ln>
              </a:rPr>
              <a:t>Module aims</a:t>
            </a:r>
          </a:p>
        </p:txBody>
      </p:sp>
      <p:sp>
        <p:nvSpPr>
          <p:cNvPr id="3077" name="Rectangle 3">
            <a:extLst>
              <a:ext uri="{FF2B5EF4-FFF2-40B4-BE49-F238E27FC236}">
                <a16:creationId xmlns:a16="http://schemas.microsoft.com/office/drawing/2014/main" id="{488D3FAE-FD33-4BEE-9096-022C597E170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66800" y="2438400"/>
            <a:ext cx="3962400" cy="3444875"/>
          </a:xfrm>
        </p:spPr>
        <p:txBody>
          <a:bodyPr rtlCol="0">
            <a:normAutofit/>
          </a:bodyPr>
          <a:lstStyle/>
          <a:p>
            <a:pPr fontAlgn="auto">
              <a:lnSpc>
                <a:spcPct val="80000"/>
              </a:lnSpc>
              <a:buFont typeface="Arial"/>
              <a:buChar char="•"/>
              <a:defRPr/>
            </a:pPr>
            <a:r>
              <a:rPr lang="en-GB" alt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To introduce students to postgraduate study in the subject of Business. </a:t>
            </a:r>
          </a:p>
          <a:p>
            <a:pPr fontAlgn="auto">
              <a:lnSpc>
                <a:spcPct val="80000"/>
              </a:lnSpc>
              <a:buFont typeface="Arial"/>
              <a:buChar char="•"/>
              <a:defRPr/>
            </a:pPr>
            <a:r>
              <a:rPr lang="en-GB" alt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Improve students’ critical and contextual thinking skills and provide an introduction to effective postgraduate research methods and methodologies.</a:t>
            </a:r>
          </a:p>
          <a:p>
            <a:pPr fontAlgn="auto">
              <a:lnSpc>
                <a:spcPct val="80000"/>
              </a:lnSpc>
              <a:buFont typeface="Arial"/>
              <a:buChar char="•"/>
              <a:defRPr/>
            </a:pPr>
            <a:endParaRPr lang="en-GB" alt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5D67055F-1F72-4573-ADDD-2EE3BD598F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15275" y="2819400"/>
            <a:ext cx="2560325" cy="234391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868F26B-11EB-4179-B9D8-E58E728836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EE81F-C593-4BFB-BC62-C391BB5A0C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4D9B4-4B5E-4718-B73B-72F79A1DE1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Analyse an area of research, identifying key concepts and demonstrate understanding as to how to plan, structure and produce a literature review.</a:t>
            </a:r>
          </a:p>
          <a:p>
            <a:r>
              <a:rPr lang="en-GB" dirty="0"/>
              <a:t>Adopt a position in relation to the research of others, critically evaluating different academic viewpoints.</a:t>
            </a:r>
          </a:p>
          <a:p>
            <a:r>
              <a:rPr lang="en-GB" dirty="0"/>
              <a:t>Critically engage with a variety of texts in adopting differing stances and joining academic debates. 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3DCA89E-76B4-4AFD-9D0A-43087B8C2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  <p:extLst>
      <p:ext uri="{BB962C8B-B14F-4D97-AF65-F5344CB8AC3E}">
        <p14:creationId xmlns:p14="http://schemas.microsoft.com/office/powerpoint/2010/main" val="2853813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5F430-EB10-4883-A5BC-BD4741286F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Indicative content and key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09951B-E647-413F-B3DD-F3F524D483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Analysing, interpreting and contextualising key ideas and concepts from a range of sources.</a:t>
            </a:r>
          </a:p>
          <a:p>
            <a:r>
              <a:rPr lang="en-GB" sz="2000" dirty="0"/>
              <a:t>Applying critical reading skills.</a:t>
            </a:r>
          </a:p>
          <a:p>
            <a:r>
              <a:rPr lang="en-GB" sz="2000" dirty="0"/>
              <a:t>Analysing assignment titles and being able to understand what is required in an assessed piece of work.</a:t>
            </a:r>
          </a:p>
          <a:p>
            <a:r>
              <a:rPr lang="en-GB" sz="2000" dirty="0"/>
              <a:t>Incorporating reading material into a research proposal/literature review.</a:t>
            </a:r>
          </a:p>
          <a:p>
            <a:r>
              <a:rPr lang="en-GB" sz="2000" dirty="0"/>
              <a:t>Using effective paraphrasing.</a:t>
            </a:r>
          </a:p>
          <a:p>
            <a:r>
              <a:rPr lang="en-GB" sz="2000" dirty="0"/>
              <a:t>Analysing case studies.</a:t>
            </a:r>
          </a:p>
          <a:p>
            <a:endParaRPr lang="en-GB" sz="20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829BCB-B28E-4F8C-99E1-02B81446D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  <p:extLst>
      <p:ext uri="{BB962C8B-B14F-4D97-AF65-F5344CB8AC3E}">
        <p14:creationId xmlns:p14="http://schemas.microsoft.com/office/powerpoint/2010/main" val="12234467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31F24-250C-4926-A020-35125E2AE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551" y="982132"/>
            <a:ext cx="7200897" cy="1303867"/>
          </a:xfrm>
        </p:spPr>
        <p:txBody>
          <a:bodyPr>
            <a:normAutofit/>
          </a:bodyPr>
          <a:lstStyle/>
          <a:p>
            <a:r>
              <a:rPr lang="en-GB" dirty="0"/>
              <a:t>Key texts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CF3AF0A7-0326-4E2C-8D8D-EC9553CE5A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5575075"/>
              </p:ext>
            </p:extLst>
          </p:nvPr>
        </p:nvGraphicFramePr>
        <p:xfrm>
          <a:off x="1176585" y="2772384"/>
          <a:ext cx="6790827" cy="2874884"/>
        </p:xfrm>
        <a:graphic>
          <a:graphicData uri="http://schemas.openxmlformats.org/drawingml/2006/table">
            <a:tbl>
              <a:tblPr firstRow="1" firstCol="1" bandRow="1"/>
              <a:tblGrid>
                <a:gridCol w="1801142">
                  <a:extLst>
                    <a:ext uri="{9D8B030D-6E8A-4147-A177-3AD203B41FA5}">
                      <a16:colId xmlns:a16="http://schemas.microsoft.com/office/drawing/2014/main" val="476244048"/>
                    </a:ext>
                  </a:extLst>
                </a:gridCol>
                <a:gridCol w="4989685">
                  <a:extLst>
                    <a:ext uri="{9D8B030D-6E8A-4147-A177-3AD203B41FA5}">
                      <a16:colId xmlns:a16="http://schemas.microsoft.com/office/drawing/2014/main" val="2880121187"/>
                    </a:ext>
                  </a:extLst>
                </a:gridCol>
              </a:tblGrid>
              <a:tr h="1531869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8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Essential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1262" marR="141262" marT="196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8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Saunders, M.N.K., Lewis, P. and Thornhill, A. (2009) </a:t>
                      </a:r>
                      <a:r>
                        <a:rPr lang="en-GB" sz="1800" b="0" i="1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Research Methods for Business Students,</a:t>
                      </a:r>
                      <a:r>
                        <a:rPr lang="en-GB" sz="18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5</a:t>
                      </a:r>
                      <a:r>
                        <a:rPr lang="en-GB" sz="1800" b="0" i="0" u="none" strike="noStrike" baseline="30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GB" sz="18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Ed., New York: Pearson.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1262" marR="141262" marT="196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8670441"/>
                  </a:ext>
                </a:extLst>
              </a:tr>
              <a:tr h="1343015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800" b="1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Essential</a:t>
                      </a:r>
                      <a:endParaRPr lang="en-GB" sz="1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1262" marR="141262" marT="196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</a:tabLst>
                      </a:pPr>
                      <a:r>
                        <a:rPr lang="en-GB" sz="18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Bailey, S (2011) </a:t>
                      </a:r>
                      <a:r>
                        <a:rPr lang="en-GB" sz="1800" b="0" i="1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 Handbook for International Students.</a:t>
                      </a:r>
                      <a:r>
                        <a:rPr lang="en-GB" sz="1800" b="0" i="0" u="none" strike="noStrike" dirty="0">
                          <a:effectLst/>
                          <a:latin typeface="Arial" panose="020B0604020202020204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3</a:t>
                      </a:r>
                      <a:r>
                        <a:rPr lang="en-GB" sz="1800" b="0" i="0" u="none" strike="noStrike" baseline="30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rd</a:t>
                      </a:r>
                      <a:r>
                        <a:rPr lang="en-GB" sz="18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Ed., London: Routledge.</a:t>
                      </a:r>
                      <a:endParaRPr lang="en-GB" sz="1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41262" marR="141262" marT="1961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68412689"/>
                  </a:ext>
                </a:extLst>
              </a:tr>
            </a:tbl>
          </a:graphicData>
        </a:graphic>
      </p:graphicFrame>
      <p:pic>
        <p:nvPicPr>
          <p:cNvPr id="8" name="Picture 7" descr="A picture containing case&#10;&#10;Description automatically generated">
            <a:extLst>
              <a:ext uri="{FF2B5EF4-FFF2-40B4-BE49-F238E27FC236}">
                <a16:creationId xmlns:a16="http://schemas.microsoft.com/office/drawing/2014/main" id="{D34669D7-9440-419B-BFCE-490E556E9C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546224" y="878737"/>
            <a:ext cx="1421187" cy="110852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3175">
            <a:solidFill>
              <a:schemeClr val="tx1"/>
            </a:solidFill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60D541-66B7-4646-846C-9A25C0AD23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  <p:extLst>
      <p:ext uri="{BB962C8B-B14F-4D97-AF65-F5344CB8AC3E}">
        <p14:creationId xmlns:p14="http://schemas.microsoft.com/office/powerpoint/2010/main" val="6734869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2C821-042B-4A09-AC7B-462F430151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time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DFCD808A-628D-423C-A2B3-5142502146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9615790"/>
              </p:ext>
            </p:extLst>
          </p:nvPr>
        </p:nvGraphicFramePr>
        <p:xfrm>
          <a:off x="1219201" y="2743200"/>
          <a:ext cx="6629399" cy="22230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895599">
                  <a:extLst>
                    <a:ext uri="{9D8B030D-6E8A-4147-A177-3AD203B41FA5}">
                      <a16:colId xmlns:a16="http://schemas.microsoft.com/office/drawing/2014/main" val="973319397"/>
                    </a:ext>
                  </a:extLst>
                </a:gridCol>
                <a:gridCol w="2438400">
                  <a:extLst>
                    <a:ext uri="{9D8B030D-6E8A-4147-A177-3AD203B41FA5}">
                      <a16:colId xmlns:a16="http://schemas.microsoft.com/office/drawing/2014/main" val="1692160296"/>
                    </a:ext>
                  </a:extLst>
                </a:gridCol>
                <a:gridCol w="1295400">
                  <a:extLst>
                    <a:ext uri="{9D8B030D-6E8A-4147-A177-3AD203B41FA5}">
                      <a16:colId xmlns:a16="http://schemas.microsoft.com/office/drawing/2014/main" val="3174419228"/>
                    </a:ext>
                  </a:extLst>
                </a:gridCol>
              </a:tblGrid>
              <a:tr h="3870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Activity type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Hours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Percentage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0464976"/>
                  </a:ext>
                </a:extLst>
              </a:tr>
              <a:tr h="3870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Scheduled learning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30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30%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93309859"/>
                  </a:ext>
                </a:extLst>
              </a:tr>
              <a:tr h="3870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Independent learning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70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70%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16598043"/>
                  </a:ext>
                </a:extLst>
              </a:tr>
              <a:tr h="4390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Weekly learning hours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 2.5 </a:t>
                      </a:r>
                      <a:r>
                        <a:rPr lang="en-GB" sz="1200" dirty="0">
                          <a:effectLst/>
                        </a:rPr>
                        <a:t>(class lectures and seminars) 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5.5 - 6 </a:t>
                      </a:r>
                      <a:r>
                        <a:rPr lang="en-GB" sz="1200" dirty="0">
                          <a:effectLst/>
                        </a:rPr>
                        <a:t>(independent study)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 n/a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41911554"/>
                  </a:ext>
                </a:extLst>
              </a:tr>
              <a:tr h="3870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TOTAL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100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100%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31658193"/>
                  </a:ext>
                </a:extLst>
              </a:tr>
            </a:tbl>
          </a:graphicData>
        </a:graphic>
      </p:graphicFrame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479A04A-BE20-4E8B-9035-F4B90D92A4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  <p:extLst>
      <p:ext uri="{BB962C8B-B14F-4D97-AF65-F5344CB8AC3E}">
        <p14:creationId xmlns:p14="http://schemas.microsoft.com/office/powerpoint/2010/main" val="10094885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34675-8C1C-46A3-B18C-8156C604A8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89454FE3-E68F-46A7-855D-74CE9E61F4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0078859"/>
              </p:ext>
            </p:extLst>
          </p:nvPr>
        </p:nvGraphicFramePr>
        <p:xfrm>
          <a:off x="1447800" y="2667000"/>
          <a:ext cx="6019801" cy="11430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29860">
                  <a:extLst>
                    <a:ext uri="{9D8B030D-6E8A-4147-A177-3AD203B41FA5}">
                      <a16:colId xmlns:a16="http://schemas.microsoft.com/office/drawing/2014/main" val="1093158085"/>
                    </a:ext>
                  </a:extLst>
                </a:gridCol>
                <a:gridCol w="2722265">
                  <a:extLst>
                    <a:ext uri="{9D8B030D-6E8A-4147-A177-3AD203B41FA5}">
                      <a16:colId xmlns:a16="http://schemas.microsoft.com/office/drawing/2014/main" val="2202438685"/>
                    </a:ext>
                  </a:extLst>
                </a:gridCol>
                <a:gridCol w="1067676">
                  <a:extLst>
                    <a:ext uri="{9D8B030D-6E8A-4147-A177-3AD203B41FA5}">
                      <a16:colId xmlns:a16="http://schemas.microsoft.com/office/drawing/2014/main" val="3461759763"/>
                    </a:ext>
                  </a:extLst>
                </a:gridCol>
              </a:tblGrid>
              <a:tr h="57150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Mode of assessment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Volume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Weighting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57104855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Literature review 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1000-1500 words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60%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21450828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021C6917-35B4-46B7-B30B-5DF6A4E475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4041217"/>
              </p:ext>
            </p:extLst>
          </p:nvPr>
        </p:nvGraphicFramePr>
        <p:xfrm>
          <a:off x="1447800" y="4419600"/>
          <a:ext cx="6019800" cy="111813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29860">
                  <a:extLst>
                    <a:ext uri="{9D8B030D-6E8A-4147-A177-3AD203B41FA5}">
                      <a16:colId xmlns:a16="http://schemas.microsoft.com/office/drawing/2014/main" val="596933417"/>
                    </a:ext>
                  </a:extLst>
                </a:gridCol>
                <a:gridCol w="2722264">
                  <a:extLst>
                    <a:ext uri="{9D8B030D-6E8A-4147-A177-3AD203B41FA5}">
                      <a16:colId xmlns:a16="http://schemas.microsoft.com/office/drawing/2014/main" val="1711090694"/>
                    </a:ext>
                  </a:extLst>
                </a:gridCol>
                <a:gridCol w="1067676">
                  <a:extLst>
                    <a:ext uri="{9D8B030D-6E8A-4147-A177-3AD203B41FA5}">
                      <a16:colId xmlns:a16="http://schemas.microsoft.com/office/drawing/2014/main" val="2326282952"/>
                    </a:ext>
                  </a:extLst>
                </a:gridCol>
              </a:tblGrid>
              <a:tr h="53340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Mode of assessment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Volume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Weighting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62861433"/>
                  </a:ext>
                </a:extLst>
              </a:tr>
              <a:tr h="58473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>
                          <a:effectLst/>
                        </a:rPr>
                        <a:t>Presentation 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10 minutes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600" dirty="0">
                          <a:effectLst/>
                        </a:rPr>
                        <a:t>40%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81845301"/>
                  </a:ext>
                </a:extLst>
              </a:tr>
            </a:tbl>
          </a:graphicData>
        </a:graphic>
      </p:graphicFrame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DD629A-B2CE-4554-92C3-0D009B6C64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  <p:extLst>
      <p:ext uri="{BB962C8B-B14F-4D97-AF65-F5344CB8AC3E}">
        <p14:creationId xmlns:p14="http://schemas.microsoft.com/office/powerpoint/2010/main" val="38670619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F5B81-4688-45FC-884B-0D95095B8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rules 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A23A9BF-5637-40D6-AA42-F97EB2109A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6338" y="2490788"/>
            <a:ext cx="6799262" cy="344487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Be on time</a:t>
            </a:r>
          </a:p>
          <a:p>
            <a:r>
              <a:rPr lang="en-GB" dirty="0"/>
              <a:t>Webcams on (if online)</a:t>
            </a:r>
          </a:p>
          <a:p>
            <a:r>
              <a:rPr lang="en-GB" dirty="0"/>
              <a:t>Be respectful</a:t>
            </a:r>
          </a:p>
          <a:p>
            <a:r>
              <a:rPr lang="en-GB" dirty="0"/>
              <a:t>Participate </a:t>
            </a:r>
          </a:p>
          <a:p>
            <a:r>
              <a:rPr lang="en-GB" dirty="0"/>
              <a:t>Ask questions </a:t>
            </a:r>
          </a:p>
          <a:p>
            <a:r>
              <a:rPr lang="en-GB" dirty="0"/>
              <a:t>Don’t be shy </a:t>
            </a:r>
          </a:p>
          <a:p>
            <a:r>
              <a:rPr lang="en-GB" dirty="0"/>
              <a:t>Don’t use translating software</a:t>
            </a:r>
          </a:p>
          <a:p>
            <a:r>
              <a:rPr lang="en-GB" dirty="0"/>
              <a:t>Do your homework</a:t>
            </a:r>
          </a:p>
          <a:p>
            <a:endParaRPr lang="en-GB" dirty="0"/>
          </a:p>
        </p:txBody>
      </p:sp>
      <p:pic>
        <p:nvPicPr>
          <p:cNvPr id="7" name="Picture 6" descr="Text, whiteboard&#10;&#10;Description automatically generated">
            <a:extLst>
              <a:ext uri="{FF2B5EF4-FFF2-40B4-BE49-F238E27FC236}">
                <a16:creationId xmlns:a16="http://schemas.microsoft.com/office/drawing/2014/main" id="{26CA6EA0-E6AE-4654-A565-00554F63DD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2692400"/>
            <a:ext cx="2209800" cy="1473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0131965-89AA-4024-9017-BF07AF87AE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  <p:extLst>
      <p:ext uri="{BB962C8B-B14F-4D97-AF65-F5344CB8AC3E}">
        <p14:creationId xmlns:p14="http://schemas.microsoft.com/office/powerpoint/2010/main" val="16404790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1E8D1-8FE8-4D43-93E1-FD33720F4C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management </a:t>
            </a:r>
          </a:p>
        </p:txBody>
      </p:sp>
      <p:sp>
        <p:nvSpPr>
          <p:cNvPr id="6" name="Oval Callout 2">
            <a:extLst>
              <a:ext uri="{FF2B5EF4-FFF2-40B4-BE49-F238E27FC236}">
                <a16:creationId xmlns:a16="http://schemas.microsoft.com/office/drawing/2014/main" id="{8851B427-793C-44DC-8F43-931A29154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8694" y="2367756"/>
            <a:ext cx="6799262" cy="3444875"/>
          </a:xfrm>
          <a:prstGeom prst="wedgeEllipse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F8063723-AB3D-437D-9DAD-A07CB4D54F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3600" y="2932192"/>
            <a:ext cx="5105400" cy="29546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0" tIns="0" rIns="0" bIns="0" anchor="ctr">
            <a:spAutoFit/>
          </a:bodyPr>
          <a:lstStyle/>
          <a:p>
            <a:pPr defTabSz="914400" eaLnBrk="1" hangingPunct="1">
              <a:defRPr/>
            </a:pPr>
            <a:r>
              <a:rPr lang="en-US" sz="32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rebuchet MS"/>
              </a:rPr>
              <a:t>“Until you value yourself, </a:t>
            </a:r>
          </a:p>
          <a:p>
            <a:pPr defTabSz="914400" eaLnBrk="1" hangingPunct="1">
              <a:defRPr/>
            </a:pPr>
            <a:r>
              <a:rPr lang="en-US" sz="32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rebuchet MS"/>
              </a:rPr>
              <a:t>you won’t value your time.  </a:t>
            </a:r>
          </a:p>
          <a:p>
            <a:pPr defTabSz="914400" eaLnBrk="1" hangingPunct="1">
              <a:defRPr/>
            </a:pPr>
            <a:r>
              <a:rPr lang="en-US" sz="32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rebuchet MS"/>
              </a:rPr>
              <a:t>Until you value your time, </a:t>
            </a:r>
          </a:p>
          <a:p>
            <a:pPr defTabSz="914400" eaLnBrk="1" hangingPunct="1">
              <a:defRPr/>
            </a:pPr>
            <a:r>
              <a:rPr lang="en-US" sz="32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rebuchet MS"/>
              </a:rPr>
              <a:t>you will not do anything with it.”</a:t>
            </a:r>
          </a:p>
          <a:p>
            <a:pPr algn="ctr" defTabSz="914400" eaLnBrk="1" hangingPunct="1">
              <a:defRPr/>
            </a:pPr>
            <a:r>
              <a:rPr lang="en-US" sz="3200" dirty="0">
                <a:solidFill>
                  <a:schemeClr val="accent2">
                    <a:lumMod val="75000"/>
                  </a:schemeClr>
                </a:solidFill>
                <a:latin typeface="Trebuchet MS"/>
              </a:rPr>
              <a:t> 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BA1244C-3D03-4E0F-AFF2-3C902581E780}"/>
              </a:ext>
            </a:extLst>
          </p:cNvPr>
          <p:cNvSpPr txBox="1"/>
          <p:nvPr/>
        </p:nvSpPr>
        <p:spPr>
          <a:xfrm>
            <a:off x="6049283" y="5591175"/>
            <a:ext cx="2071688" cy="338554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defTabSz="914400" eaLnBrk="1" hangingPunct="1">
              <a:defRPr/>
            </a:pPr>
            <a:r>
              <a:rPr lang="en-US" sz="1600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M. S. Peck (1978)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D5F0D9-5E6B-40D2-9F28-6E09A99ED8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  <p:extLst>
      <p:ext uri="{BB962C8B-B14F-4D97-AF65-F5344CB8AC3E}">
        <p14:creationId xmlns:p14="http://schemas.microsoft.com/office/powerpoint/2010/main" val="950716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061439B-2320-41A2-B7DD-95DD0E0286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writing stages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627A7D3D-DE1E-436A-AA13-68FAEA3AC6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research project writing process has three main stages: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Planning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Researching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Writing Up</a:t>
            </a:r>
          </a:p>
          <a:p>
            <a:r>
              <a:rPr lang="en-GB" dirty="0"/>
              <a:t>In each of these stages there are a number of smaller steps.</a:t>
            </a:r>
          </a:p>
          <a:p>
            <a:endParaRPr lang="en-GB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D5D9D99-BC1D-41DE-AC23-DD8BE500FF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  <p:extLst>
      <p:ext uri="{BB962C8B-B14F-4D97-AF65-F5344CB8AC3E}">
        <p14:creationId xmlns:p14="http://schemas.microsoft.com/office/powerpoint/2010/main" val="24670160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A9B8234-4B39-4A19-9DBB-52962302CC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617537"/>
            <a:ext cx="6798730" cy="860400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Research Project Writing Stages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3E8C571-7235-4C85-8CDE-312A8B607C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778" t="17407" r="8333" b="5556"/>
          <a:stretch/>
        </p:blipFill>
        <p:spPr>
          <a:xfrm>
            <a:off x="593614" y="1511188"/>
            <a:ext cx="7956772" cy="470699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1" name="Arrow: Down 10">
            <a:extLst>
              <a:ext uri="{FF2B5EF4-FFF2-40B4-BE49-F238E27FC236}">
                <a16:creationId xmlns:a16="http://schemas.microsoft.com/office/drawing/2014/main" id="{66536040-849D-4063-9C8D-2C81EC5F76EC}"/>
              </a:ext>
            </a:extLst>
          </p:cNvPr>
          <p:cNvSpPr/>
          <p:nvPr/>
        </p:nvSpPr>
        <p:spPr>
          <a:xfrm>
            <a:off x="838200" y="2057400"/>
            <a:ext cx="228600" cy="381000"/>
          </a:xfrm>
          <a:prstGeom prst="downArrow">
            <a:avLst>
              <a:gd name="adj1" fmla="val 42727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54E5FC8-A285-40A0-A985-089BEE1945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  <p:extLst>
      <p:ext uri="{BB962C8B-B14F-4D97-AF65-F5344CB8AC3E}">
        <p14:creationId xmlns:p14="http://schemas.microsoft.com/office/powerpoint/2010/main" val="32368604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B34C9AFD-9A4F-4EF4-AEBA-E9043DFB6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0" y="493582"/>
            <a:ext cx="7848600" cy="806710"/>
          </a:xfrm>
        </p:spPr>
        <p:txBody>
          <a:bodyPr/>
          <a:lstStyle/>
          <a:p>
            <a:pPr algn="l"/>
            <a:r>
              <a:rPr lang="en-GB" sz="2800" dirty="0"/>
              <a:t>Research Project Writing Stages: Suggested answers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3B58E8C-5363-4449-A1B5-D96EE457352F}"/>
              </a:ext>
            </a:extLst>
          </p:cNvPr>
          <p:cNvSpPr txBox="1"/>
          <p:nvPr/>
        </p:nvSpPr>
        <p:spPr>
          <a:xfrm>
            <a:off x="610293" y="1840575"/>
            <a:ext cx="2428875" cy="3877985"/>
          </a:xfrm>
          <a:prstGeom prst="rect">
            <a:avLst/>
          </a:prstGeom>
          <a:ln w="3175"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en-GB" b="1" u="sng" dirty="0"/>
              <a:t>Planning</a:t>
            </a:r>
          </a:p>
          <a:p>
            <a:pPr>
              <a:defRPr/>
            </a:pPr>
            <a:endParaRPr lang="en-GB" b="1" dirty="0"/>
          </a:p>
          <a:p>
            <a:pPr>
              <a:defRPr/>
            </a:pPr>
            <a:r>
              <a:rPr lang="en-US" sz="1600" dirty="0"/>
              <a:t>Decide on a topic</a:t>
            </a:r>
          </a:p>
          <a:p>
            <a:pPr>
              <a:defRPr/>
            </a:pPr>
            <a:endParaRPr lang="en-GB" sz="1600" dirty="0"/>
          </a:p>
          <a:p>
            <a:pPr>
              <a:defRPr/>
            </a:pPr>
            <a:r>
              <a:rPr lang="en-US" sz="1600" dirty="0"/>
              <a:t>Check that sources are available/ accessible</a:t>
            </a:r>
          </a:p>
          <a:p>
            <a:pPr>
              <a:defRPr/>
            </a:pPr>
            <a:endParaRPr lang="en-GB" sz="1600" dirty="0"/>
          </a:p>
          <a:p>
            <a:pPr>
              <a:defRPr/>
            </a:pPr>
            <a:r>
              <a:rPr lang="en-US" sz="1600" dirty="0"/>
              <a:t>Make a rough outline plan of your ideas</a:t>
            </a:r>
          </a:p>
          <a:p>
            <a:pPr>
              <a:defRPr/>
            </a:pPr>
            <a:endParaRPr lang="en-GB" sz="1600" dirty="0"/>
          </a:p>
          <a:p>
            <a:pPr>
              <a:defRPr/>
            </a:pPr>
            <a:r>
              <a:rPr lang="en-US" sz="1600" dirty="0"/>
              <a:t>Work on establishing a focus</a:t>
            </a:r>
          </a:p>
          <a:p>
            <a:pPr>
              <a:defRPr/>
            </a:pPr>
            <a:endParaRPr lang="en-GB" sz="1600" dirty="0"/>
          </a:p>
          <a:p>
            <a:pPr>
              <a:defRPr/>
            </a:pPr>
            <a:r>
              <a:rPr lang="en-US" sz="1600" dirty="0"/>
              <a:t>Plan the contents in detail</a:t>
            </a:r>
            <a:endParaRPr lang="en-GB" sz="1600" dirty="0"/>
          </a:p>
          <a:p>
            <a:pPr>
              <a:defRPr/>
            </a:pPr>
            <a:r>
              <a:rPr lang="en-GB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B3201A-3B36-4E48-A0CA-C4B207971F6C}"/>
              </a:ext>
            </a:extLst>
          </p:cNvPr>
          <p:cNvSpPr txBox="1"/>
          <p:nvPr/>
        </p:nvSpPr>
        <p:spPr>
          <a:xfrm>
            <a:off x="3089335" y="1395436"/>
            <a:ext cx="2714625" cy="4616648"/>
          </a:xfrm>
          <a:prstGeom prst="rect">
            <a:avLst/>
          </a:prstGeom>
          <a:ln w="3175"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en-GB" b="1" u="sng" dirty="0"/>
              <a:t>Researching</a:t>
            </a:r>
          </a:p>
          <a:p>
            <a:pPr>
              <a:defRPr/>
            </a:pPr>
            <a:endParaRPr lang="en-GB" b="1" dirty="0"/>
          </a:p>
          <a:p>
            <a:pPr>
              <a:defRPr/>
            </a:pPr>
            <a:r>
              <a:rPr lang="en-US" sz="1600" dirty="0"/>
              <a:t>Search for relevant journals/ books/ information in the library and on academically acceptable websites</a:t>
            </a:r>
          </a:p>
          <a:p>
            <a:pPr>
              <a:defRPr/>
            </a:pPr>
            <a:endParaRPr lang="en-GB" sz="1600" dirty="0"/>
          </a:p>
          <a:p>
            <a:pPr>
              <a:defRPr/>
            </a:pPr>
            <a:r>
              <a:rPr lang="en-US" sz="1600" dirty="0"/>
              <a:t>Do some reading </a:t>
            </a:r>
          </a:p>
          <a:p>
            <a:pPr>
              <a:defRPr/>
            </a:pPr>
            <a:endParaRPr lang="en-GB" sz="1600" dirty="0"/>
          </a:p>
          <a:p>
            <a:pPr>
              <a:defRPr/>
            </a:pPr>
            <a:r>
              <a:rPr lang="en-US" sz="1600" dirty="0"/>
              <a:t>Take notes of any relevant information </a:t>
            </a:r>
          </a:p>
          <a:p>
            <a:pPr>
              <a:defRPr/>
            </a:pPr>
            <a:endParaRPr lang="en-GB" sz="1600" dirty="0"/>
          </a:p>
          <a:p>
            <a:pPr>
              <a:defRPr/>
            </a:pPr>
            <a:r>
              <a:rPr lang="en-US" sz="1600" dirty="0"/>
              <a:t>Write down the details of your sources</a:t>
            </a:r>
          </a:p>
          <a:p>
            <a:pPr>
              <a:defRPr/>
            </a:pPr>
            <a:endParaRPr lang="en-GB" sz="1600" dirty="0"/>
          </a:p>
          <a:p>
            <a:pPr>
              <a:defRPr/>
            </a:pPr>
            <a:r>
              <a:rPr lang="en-US" sz="1600" dirty="0"/>
              <a:t>Decide if you need to do more reading</a:t>
            </a:r>
          </a:p>
          <a:p>
            <a:pPr>
              <a:defRPr/>
            </a:pPr>
            <a:r>
              <a:rPr lang="en-GB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9B8F204-BA85-47A5-A206-52BB771579AD}"/>
              </a:ext>
            </a:extLst>
          </p:cNvPr>
          <p:cNvSpPr txBox="1"/>
          <p:nvPr/>
        </p:nvSpPr>
        <p:spPr>
          <a:xfrm>
            <a:off x="5854127" y="1164554"/>
            <a:ext cx="2786063" cy="5078413"/>
          </a:xfrm>
          <a:prstGeom prst="rect">
            <a:avLst/>
          </a:prstGeom>
          <a:ln w="3175"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en-US" b="1" u="sng" dirty="0"/>
              <a:t>Writing Up</a:t>
            </a:r>
          </a:p>
          <a:p>
            <a:pPr>
              <a:defRPr/>
            </a:pPr>
            <a:endParaRPr lang="en-GB" b="1" dirty="0"/>
          </a:p>
          <a:p>
            <a:pPr>
              <a:defRPr/>
            </a:pPr>
            <a:r>
              <a:rPr lang="en-US" sz="1500" dirty="0"/>
              <a:t>Write the first complete draft</a:t>
            </a:r>
          </a:p>
          <a:p>
            <a:pPr>
              <a:defRPr/>
            </a:pPr>
            <a:endParaRPr lang="en-GB" sz="1500" dirty="0"/>
          </a:p>
          <a:p>
            <a:pPr>
              <a:defRPr/>
            </a:pPr>
            <a:r>
              <a:rPr lang="en-US" sz="1500" dirty="0"/>
              <a:t>Read the first draft</a:t>
            </a:r>
          </a:p>
          <a:p>
            <a:pPr>
              <a:defRPr/>
            </a:pPr>
            <a:endParaRPr lang="en-GB" sz="1500" dirty="0"/>
          </a:p>
          <a:p>
            <a:pPr>
              <a:defRPr/>
            </a:pPr>
            <a:r>
              <a:rPr lang="en-US" sz="1500" dirty="0"/>
              <a:t>Edit the draft – decide objectively whether your ideas have been expressed clearly</a:t>
            </a:r>
          </a:p>
          <a:p>
            <a:pPr>
              <a:defRPr/>
            </a:pPr>
            <a:endParaRPr lang="en-GB" sz="1500" dirty="0"/>
          </a:p>
          <a:p>
            <a:pPr>
              <a:defRPr/>
            </a:pPr>
            <a:r>
              <a:rPr lang="en-US" sz="1500" dirty="0"/>
              <a:t>Rethink and redraft until you are happy with a final version of your project</a:t>
            </a:r>
          </a:p>
          <a:p>
            <a:pPr>
              <a:defRPr/>
            </a:pPr>
            <a:endParaRPr lang="en-GB" sz="1500" dirty="0"/>
          </a:p>
          <a:p>
            <a:pPr>
              <a:defRPr/>
            </a:pPr>
            <a:r>
              <a:rPr lang="en-US" sz="1500" dirty="0"/>
              <a:t>Write the contents page, bibliography, and title page</a:t>
            </a:r>
          </a:p>
          <a:p>
            <a:pPr>
              <a:defRPr/>
            </a:pPr>
            <a:endParaRPr lang="en-GB" sz="1500" dirty="0"/>
          </a:p>
          <a:p>
            <a:pPr>
              <a:defRPr/>
            </a:pPr>
            <a:r>
              <a:rPr lang="en-US" sz="1500" dirty="0"/>
              <a:t>Proofread the final draft and make any necessary changes before handing in</a:t>
            </a:r>
            <a:endParaRPr lang="en-GB" sz="1500" dirty="0"/>
          </a:p>
          <a:p>
            <a:pPr>
              <a:defRPr/>
            </a:pPr>
            <a:r>
              <a:rPr lang="en-GB" dirty="0"/>
              <a:t>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3DB8DCA-A5BE-4E5B-BE3B-962E30B006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  <p:extLst>
      <p:ext uri="{BB962C8B-B14F-4D97-AF65-F5344CB8AC3E}">
        <p14:creationId xmlns:p14="http://schemas.microsoft.com/office/powerpoint/2010/main" val="19961716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2D834-B420-4B6E-BABE-E9F5FDE7DF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Homework for week 1 seminar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2E430B-25A0-430E-80FF-BA36E87FD4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Complete the self-assessment skills checklist.</a:t>
            </a:r>
          </a:p>
          <a:p>
            <a:r>
              <a:rPr lang="en-GB" dirty="0"/>
              <a:t>Draft a timetable for completing your LR RP.</a:t>
            </a:r>
          </a:p>
          <a:p>
            <a:r>
              <a:rPr lang="en-GB" dirty="0">
                <a:highlight>
                  <a:srgbClr val="FFFF00"/>
                </a:highlight>
              </a:rPr>
              <a:t>Read chapter 1 from SLT in preparation for week 2.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CA778E-B1DB-41C1-9483-02E882E7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WGPM6002</a:t>
            </a:r>
          </a:p>
        </p:txBody>
      </p:sp>
    </p:spTree>
    <p:extLst>
      <p:ext uri="{BB962C8B-B14F-4D97-AF65-F5344CB8AC3E}">
        <p14:creationId xmlns:p14="http://schemas.microsoft.com/office/powerpoint/2010/main" val="29386727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221</TotalTime>
  <Words>563</Words>
  <Application>Microsoft Office PowerPoint</Application>
  <PresentationFormat>On-screen Show (4:3)</PresentationFormat>
  <Paragraphs>129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Garamond</vt:lpstr>
      <vt:lpstr>Trebuchet MS</vt:lpstr>
      <vt:lpstr>Wingdings</vt:lpstr>
      <vt:lpstr>Organic</vt:lpstr>
      <vt:lpstr>WGPM6002</vt:lpstr>
      <vt:lpstr>Module aims</vt:lpstr>
      <vt:lpstr>Module learning outcomes</vt:lpstr>
      <vt:lpstr>Indicative content and key skills</vt:lpstr>
      <vt:lpstr>Key texts</vt:lpstr>
      <vt:lpstr>Learning time</vt:lpstr>
      <vt:lpstr>Module assessment </vt:lpstr>
      <vt:lpstr>Class rules </vt:lpstr>
      <vt:lpstr>Time management </vt:lpstr>
      <vt:lpstr>Project writing stages</vt:lpstr>
      <vt:lpstr>PowerPoint Presentation</vt:lpstr>
      <vt:lpstr>Research Project Writing Stages: Suggested answers</vt:lpstr>
      <vt:lpstr>Homework for week 1 seminar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 G</dc:creator>
  <cp:lastModifiedBy>Pepa Grundy</cp:lastModifiedBy>
  <cp:revision>31</cp:revision>
  <cp:lastPrinted>1601-01-01T00:00:00Z</cp:lastPrinted>
  <dcterms:created xsi:type="dcterms:W3CDTF">1601-01-01T00:00:00Z</dcterms:created>
  <dcterms:modified xsi:type="dcterms:W3CDTF">2021-09-24T17:09:28Z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