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9144000" cy="5143500" type="screen16x9"/>
  <p:notesSz cx="6858000" cy="9144000"/>
  <p:embeddedFontLst>
    <p:embeddedFont>
      <p:font typeface="DM Sans" panose="020B0604020202020204" charset="0"/>
      <p:regular r:id="rId14"/>
      <p:bold r:id="rId15"/>
      <p:italic r:id="rId16"/>
      <p:boldItalic r:id="rId17"/>
    </p:embeddedFont>
    <p:embeddedFont>
      <p:font typeface="Muli" panose="020B0604020202020204" charset="0"/>
      <p:regular r:id="rId18"/>
    </p:embeddedFont>
    <p:embeddedFont>
      <p:font typeface="Mulish" panose="020B0604020202020204" charset="0"/>
      <p:regular r:id="rId19"/>
      <p:bold r:id="rId20"/>
      <p:italic r:id="rId21"/>
      <p:boldItalic r:id="rId22"/>
    </p:embeddedFont>
    <p:embeddedFont>
      <p:font typeface="Mulish Light" panose="020B0604020202020204" charset="0"/>
      <p:regular r:id="rId23"/>
      <p:bold r:id="rId24"/>
      <p:italic r:id="rId25"/>
      <p:boldItalic r:id="rId26"/>
    </p:embeddedFont>
    <p:embeddedFont>
      <p:font typeface="Source Sans 3" panose="020B060402020202020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89A5BC-0F18-4F99-ACD4-FF3364B88BE4}">
  <a:tblStyle styleId="{3B89A5BC-0F18-4F99-ACD4-FF3364B88BE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83" autoAdjust="0"/>
    <p:restoredTop sz="94660"/>
  </p:normalViewPr>
  <p:slideViewPr>
    <p:cSldViewPr snapToGrid="0">
      <p:cViewPr varScale="1">
        <p:scale>
          <a:sx n="95" d="100"/>
          <a:sy n="95" d="100"/>
        </p:scale>
        <p:origin x="6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B31EB-7809-4D90-B558-CA8FC8DC7369}"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IN"/>
        </a:p>
      </dgm:t>
    </dgm:pt>
    <dgm:pt modelId="{0B3A822C-B0B4-4BF1-B480-DCF76981A59A}">
      <dgm:prSet phldrT="[Tex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University students use social media every day; therefore, social media plays an important role in influencing their ability to communicate, learn and socialize with others. </a:t>
          </a:r>
          <a:endParaRPr lang="en-IN" sz="1200" dirty="0">
            <a:latin typeface="Times New Roman" panose="02020603050405020304" pitchFamily="18" charset="0"/>
            <a:cs typeface="Times New Roman" panose="02020603050405020304" pitchFamily="18" charset="0"/>
          </a:endParaRPr>
        </a:p>
      </dgm:t>
    </dgm:pt>
    <dgm:pt modelId="{232292BC-E093-40D9-BC09-9BD3EAE7B06E}" type="parTrans" cxnId="{A4CD7AE4-81CC-47C6-8E4C-5A0A2F5A3C43}">
      <dgm:prSet/>
      <dgm:spPr/>
      <dgm:t>
        <a:bodyPr/>
        <a:lstStyle/>
        <a:p>
          <a:endParaRPr lang="en-IN"/>
        </a:p>
      </dgm:t>
    </dgm:pt>
    <dgm:pt modelId="{12E4E918-FB89-474F-B9A9-D3F0E6EF09D6}" type="sibTrans" cxnId="{A4CD7AE4-81CC-47C6-8E4C-5A0A2F5A3C43}">
      <dgm:prSet/>
      <dgm:spPr/>
      <dgm:t>
        <a:bodyPr/>
        <a:lstStyle/>
        <a:p>
          <a:endParaRPr lang="en-IN"/>
        </a:p>
      </dgm:t>
    </dgm:pt>
    <dgm:pt modelId="{EA2DA47A-9137-43BC-8D39-CCBEE839DFC6}">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However, there is increasing concern about the impact of social media on the mental health and well-being of young people. </a:t>
          </a:r>
          <a:endParaRPr lang="en-IN" sz="1200">
            <a:latin typeface="Times New Roman" panose="02020603050405020304" pitchFamily="18" charset="0"/>
            <a:cs typeface="Times New Roman" panose="02020603050405020304" pitchFamily="18" charset="0"/>
          </a:endParaRPr>
        </a:p>
      </dgm:t>
    </dgm:pt>
    <dgm:pt modelId="{857D4039-32AD-438D-AAC9-8CF96295FD04}" type="parTrans" cxnId="{ACF6FEB0-2852-4506-82AE-1801855F9F7D}">
      <dgm:prSet/>
      <dgm:spPr/>
      <dgm:t>
        <a:bodyPr/>
        <a:lstStyle/>
        <a:p>
          <a:endParaRPr lang="en-IN"/>
        </a:p>
      </dgm:t>
    </dgm:pt>
    <dgm:pt modelId="{599CF725-9CC0-4037-A79D-64715A1D4578}" type="sibTrans" cxnId="{ACF6FEB0-2852-4506-82AE-1801855F9F7D}">
      <dgm:prSet/>
      <dgm:spPr/>
      <dgm:t>
        <a:bodyPr/>
        <a:lstStyle/>
        <a:p>
          <a:endParaRPr lang="en-IN"/>
        </a:p>
      </dgm:t>
    </dgm:pt>
    <dgm:pt modelId="{0C4296D4-8C40-4B1E-B7DD-2DC6AB691E02}">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This study examines how the use of social media affects levels of anxiety, depression, stress, and overall psychological well-being among university students in the UK.</a:t>
          </a:r>
          <a:endParaRPr lang="en-IN" sz="1200" dirty="0">
            <a:latin typeface="Times New Roman" panose="02020603050405020304" pitchFamily="18" charset="0"/>
            <a:cs typeface="Times New Roman" panose="02020603050405020304" pitchFamily="18" charset="0"/>
          </a:endParaRPr>
        </a:p>
      </dgm:t>
    </dgm:pt>
    <dgm:pt modelId="{29A7B9BE-B3DD-4C38-A654-1AAE8C7637AE}" type="parTrans" cxnId="{7DFE5BBE-8914-49B5-B61B-A0512512EE57}">
      <dgm:prSet/>
      <dgm:spPr/>
      <dgm:t>
        <a:bodyPr/>
        <a:lstStyle/>
        <a:p>
          <a:endParaRPr lang="en-IN"/>
        </a:p>
      </dgm:t>
    </dgm:pt>
    <dgm:pt modelId="{14A9F13F-0F43-456B-A564-61F9CD6E21FA}" type="sibTrans" cxnId="{7DFE5BBE-8914-49B5-B61B-A0512512EE57}">
      <dgm:prSet/>
      <dgm:spPr/>
      <dgm:t>
        <a:bodyPr/>
        <a:lstStyle/>
        <a:p>
          <a:endParaRPr lang="en-IN"/>
        </a:p>
      </dgm:t>
    </dgm:pt>
    <dgm:pt modelId="{856A5509-5BCD-4828-830F-FCBE7EC2DEC9}" type="pres">
      <dgm:prSet presAssocID="{4BBB31EB-7809-4D90-B558-CA8FC8DC7369}" presName="linear" presStyleCnt="0">
        <dgm:presLayoutVars>
          <dgm:dir/>
          <dgm:animLvl val="lvl"/>
          <dgm:resizeHandles val="exact"/>
        </dgm:presLayoutVars>
      </dgm:prSet>
      <dgm:spPr/>
      <dgm:t>
        <a:bodyPr/>
        <a:lstStyle/>
        <a:p>
          <a:endParaRPr lang="en-US"/>
        </a:p>
      </dgm:t>
    </dgm:pt>
    <dgm:pt modelId="{46E014D2-BBD1-4A60-B8E4-52476D2E4D1B}" type="pres">
      <dgm:prSet presAssocID="{0B3A822C-B0B4-4BF1-B480-DCF76981A59A}" presName="parentLin" presStyleCnt="0"/>
      <dgm:spPr/>
    </dgm:pt>
    <dgm:pt modelId="{A7DDF225-0A82-4317-84AB-B4FEA0FACB71}" type="pres">
      <dgm:prSet presAssocID="{0B3A822C-B0B4-4BF1-B480-DCF76981A59A}" presName="parentLeftMargin" presStyleLbl="node1" presStyleIdx="0" presStyleCnt="3"/>
      <dgm:spPr/>
      <dgm:t>
        <a:bodyPr/>
        <a:lstStyle/>
        <a:p>
          <a:endParaRPr lang="en-US"/>
        </a:p>
      </dgm:t>
    </dgm:pt>
    <dgm:pt modelId="{71122F5A-8ED8-471A-8C52-64717BADDC7E}" type="pres">
      <dgm:prSet presAssocID="{0B3A822C-B0B4-4BF1-B480-DCF76981A59A}" presName="parentText" presStyleLbl="node1" presStyleIdx="0" presStyleCnt="3">
        <dgm:presLayoutVars>
          <dgm:chMax val="0"/>
          <dgm:bulletEnabled val="1"/>
        </dgm:presLayoutVars>
      </dgm:prSet>
      <dgm:spPr/>
      <dgm:t>
        <a:bodyPr/>
        <a:lstStyle/>
        <a:p>
          <a:endParaRPr lang="en-US"/>
        </a:p>
      </dgm:t>
    </dgm:pt>
    <dgm:pt modelId="{98452FFE-8A5A-4384-A454-A52085220D31}" type="pres">
      <dgm:prSet presAssocID="{0B3A822C-B0B4-4BF1-B480-DCF76981A59A}" presName="negativeSpace" presStyleCnt="0"/>
      <dgm:spPr/>
    </dgm:pt>
    <dgm:pt modelId="{849377FA-64C3-4A20-8627-6AA5495AAC3B}" type="pres">
      <dgm:prSet presAssocID="{0B3A822C-B0B4-4BF1-B480-DCF76981A59A}" presName="childText" presStyleLbl="conFgAcc1" presStyleIdx="0" presStyleCnt="3">
        <dgm:presLayoutVars>
          <dgm:bulletEnabled val="1"/>
        </dgm:presLayoutVars>
      </dgm:prSet>
      <dgm:spPr/>
    </dgm:pt>
    <dgm:pt modelId="{2742C366-9375-40D9-B88E-27642EE50E9F}" type="pres">
      <dgm:prSet presAssocID="{12E4E918-FB89-474F-B9A9-D3F0E6EF09D6}" presName="spaceBetweenRectangles" presStyleCnt="0"/>
      <dgm:spPr/>
    </dgm:pt>
    <dgm:pt modelId="{82D08330-9E17-4647-B2BF-F32EA46F1995}" type="pres">
      <dgm:prSet presAssocID="{EA2DA47A-9137-43BC-8D39-CCBEE839DFC6}" presName="parentLin" presStyleCnt="0"/>
      <dgm:spPr/>
    </dgm:pt>
    <dgm:pt modelId="{75727C87-99EF-4083-A7BE-821DFFF7385B}" type="pres">
      <dgm:prSet presAssocID="{EA2DA47A-9137-43BC-8D39-CCBEE839DFC6}" presName="parentLeftMargin" presStyleLbl="node1" presStyleIdx="0" presStyleCnt="3"/>
      <dgm:spPr/>
      <dgm:t>
        <a:bodyPr/>
        <a:lstStyle/>
        <a:p>
          <a:endParaRPr lang="en-US"/>
        </a:p>
      </dgm:t>
    </dgm:pt>
    <dgm:pt modelId="{6D3E3840-BC7C-4CA0-B40E-22B841F1655C}" type="pres">
      <dgm:prSet presAssocID="{EA2DA47A-9137-43BC-8D39-CCBEE839DFC6}" presName="parentText" presStyleLbl="node1" presStyleIdx="1" presStyleCnt="3">
        <dgm:presLayoutVars>
          <dgm:chMax val="0"/>
          <dgm:bulletEnabled val="1"/>
        </dgm:presLayoutVars>
      </dgm:prSet>
      <dgm:spPr/>
      <dgm:t>
        <a:bodyPr/>
        <a:lstStyle/>
        <a:p>
          <a:endParaRPr lang="en-US"/>
        </a:p>
      </dgm:t>
    </dgm:pt>
    <dgm:pt modelId="{D1D6D4AB-A718-4281-908A-C80E28879488}" type="pres">
      <dgm:prSet presAssocID="{EA2DA47A-9137-43BC-8D39-CCBEE839DFC6}" presName="negativeSpace" presStyleCnt="0"/>
      <dgm:spPr/>
    </dgm:pt>
    <dgm:pt modelId="{25BB0A25-6DA7-4807-9A03-741258981F49}" type="pres">
      <dgm:prSet presAssocID="{EA2DA47A-9137-43BC-8D39-CCBEE839DFC6}" presName="childText" presStyleLbl="conFgAcc1" presStyleIdx="1" presStyleCnt="3">
        <dgm:presLayoutVars>
          <dgm:bulletEnabled val="1"/>
        </dgm:presLayoutVars>
      </dgm:prSet>
      <dgm:spPr/>
    </dgm:pt>
    <dgm:pt modelId="{65C22150-A841-4B98-84C1-B8C8CF66248E}" type="pres">
      <dgm:prSet presAssocID="{599CF725-9CC0-4037-A79D-64715A1D4578}" presName="spaceBetweenRectangles" presStyleCnt="0"/>
      <dgm:spPr/>
    </dgm:pt>
    <dgm:pt modelId="{925F4503-D61E-42AC-A747-0A3193B96D4E}" type="pres">
      <dgm:prSet presAssocID="{0C4296D4-8C40-4B1E-B7DD-2DC6AB691E02}" presName="parentLin" presStyleCnt="0"/>
      <dgm:spPr/>
    </dgm:pt>
    <dgm:pt modelId="{F60A295E-266A-4D07-8086-8CFBEF81709A}" type="pres">
      <dgm:prSet presAssocID="{0C4296D4-8C40-4B1E-B7DD-2DC6AB691E02}" presName="parentLeftMargin" presStyleLbl="node1" presStyleIdx="1" presStyleCnt="3"/>
      <dgm:spPr/>
      <dgm:t>
        <a:bodyPr/>
        <a:lstStyle/>
        <a:p>
          <a:endParaRPr lang="en-US"/>
        </a:p>
      </dgm:t>
    </dgm:pt>
    <dgm:pt modelId="{8BE67684-C8B7-4CC3-849A-9081620C6DD9}" type="pres">
      <dgm:prSet presAssocID="{0C4296D4-8C40-4B1E-B7DD-2DC6AB691E02}" presName="parentText" presStyleLbl="node1" presStyleIdx="2" presStyleCnt="3">
        <dgm:presLayoutVars>
          <dgm:chMax val="0"/>
          <dgm:bulletEnabled val="1"/>
        </dgm:presLayoutVars>
      </dgm:prSet>
      <dgm:spPr/>
      <dgm:t>
        <a:bodyPr/>
        <a:lstStyle/>
        <a:p>
          <a:endParaRPr lang="en-US"/>
        </a:p>
      </dgm:t>
    </dgm:pt>
    <dgm:pt modelId="{57F72F3F-5616-4E2D-BB71-F9E47DE50E97}" type="pres">
      <dgm:prSet presAssocID="{0C4296D4-8C40-4B1E-B7DD-2DC6AB691E02}" presName="negativeSpace" presStyleCnt="0"/>
      <dgm:spPr/>
    </dgm:pt>
    <dgm:pt modelId="{698813C8-0615-4FB9-8A2E-6338C7685B12}" type="pres">
      <dgm:prSet presAssocID="{0C4296D4-8C40-4B1E-B7DD-2DC6AB691E02}" presName="childText" presStyleLbl="conFgAcc1" presStyleIdx="2" presStyleCnt="3">
        <dgm:presLayoutVars>
          <dgm:bulletEnabled val="1"/>
        </dgm:presLayoutVars>
      </dgm:prSet>
      <dgm:spPr/>
    </dgm:pt>
  </dgm:ptLst>
  <dgm:cxnLst>
    <dgm:cxn modelId="{805CE01E-121E-48FC-8821-B5B1CFB6D6CF}" type="presOf" srcId="{EA2DA47A-9137-43BC-8D39-CCBEE839DFC6}" destId="{75727C87-99EF-4083-A7BE-821DFFF7385B}" srcOrd="0" destOrd="0" presId="urn:microsoft.com/office/officeart/2005/8/layout/list1"/>
    <dgm:cxn modelId="{ACF6FEB0-2852-4506-82AE-1801855F9F7D}" srcId="{4BBB31EB-7809-4D90-B558-CA8FC8DC7369}" destId="{EA2DA47A-9137-43BC-8D39-CCBEE839DFC6}" srcOrd="1" destOrd="0" parTransId="{857D4039-32AD-438D-AAC9-8CF96295FD04}" sibTransId="{599CF725-9CC0-4037-A79D-64715A1D4578}"/>
    <dgm:cxn modelId="{CAE5E17E-B1A2-4A91-BC0A-184FEC1EB574}" type="presOf" srcId="{0B3A822C-B0B4-4BF1-B480-DCF76981A59A}" destId="{71122F5A-8ED8-471A-8C52-64717BADDC7E}" srcOrd="1" destOrd="0" presId="urn:microsoft.com/office/officeart/2005/8/layout/list1"/>
    <dgm:cxn modelId="{A4CD7AE4-81CC-47C6-8E4C-5A0A2F5A3C43}" srcId="{4BBB31EB-7809-4D90-B558-CA8FC8DC7369}" destId="{0B3A822C-B0B4-4BF1-B480-DCF76981A59A}" srcOrd="0" destOrd="0" parTransId="{232292BC-E093-40D9-BC09-9BD3EAE7B06E}" sibTransId="{12E4E918-FB89-474F-B9A9-D3F0E6EF09D6}"/>
    <dgm:cxn modelId="{418BB601-9281-4389-9B36-1A13CBAAD9FE}" type="presOf" srcId="{0C4296D4-8C40-4B1E-B7DD-2DC6AB691E02}" destId="{8BE67684-C8B7-4CC3-849A-9081620C6DD9}" srcOrd="1" destOrd="0" presId="urn:microsoft.com/office/officeart/2005/8/layout/list1"/>
    <dgm:cxn modelId="{8C637F5F-478B-4197-9F9E-F2FE05A3894F}" type="presOf" srcId="{4BBB31EB-7809-4D90-B558-CA8FC8DC7369}" destId="{856A5509-5BCD-4828-830F-FCBE7EC2DEC9}" srcOrd="0" destOrd="0" presId="urn:microsoft.com/office/officeart/2005/8/layout/list1"/>
    <dgm:cxn modelId="{B8620275-FEF0-494B-BD88-9DC07A16A0F1}" type="presOf" srcId="{0B3A822C-B0B4-4BF1-B480-DCF76981A59A}" destId="{A7DDF225-0A82-4317-84AB-B4FEA0FACB71}" srcOrd="0" destOrd="0" presId="urn:microsoft.com/office/officeart/2005/8/layout/list1"/>
    <dgm:cxn modelId="{A492DA9A-802C-4725-94C7-A8CA827FF5B9}" type="presOf" srcId="{EA2DA47A-9137-43BC-8D39-CCBEE839DFC6}" destId="{6D3E3840-BC7C-4CA0-B40E-22B841F1655C}" srcOrd="1" destOrd="0" presId="urn:microsoft.com/office/officeart/2005/8/layout/list1"/>
    <dgm:cxn modelId="{7DFE5BBE-8914-49B5-B61B-A0512512EE57}" srcId="{4BBB31EB-7809-4D90-B558-CA8FC8DC7369}" destId="{0C4296D4-8C40-4B1E-B7DD-2DC6AB691E02}" srcOrd="2" destOrd="0" parTransId="{29A7B9BE-B3DD-4C38-A654-1AAE8C7637AE}" sibTransId="{14A9F13F-0F43-456B-A564-61F9CD6E21FA}"/>
    <dgm:cxn modelId="{5AA23E40-3D5A-42BD-B1C0-D13CD81CCCF1}" type="presOf" srcId="{0C4296D4-8C40-4B1E-B7DD-2DC6AB691E02}" destId="{F60A295E-266A-4D07-8086-8CFBEF81709A}" srcOrd="0" destOrd="0" presId="urn:microsoft.com/office/officeart/2005/8/layout/list1"/>
    <dgm:cxn modelId="{407AEFF2-21D8-4544-AE33-A615B910FDEA}" type="presParOf" srcId="{856A5509-5BCD-4828-830F-FCBE7EC2DEC9}" destId="{46E014D2-BBD1-4A60-B8E4-52476D2E4D1B}" srcOrd="0" destOrd="0" presId="urn:microsoft.com/office/officeart/2005/8/layout/list1"/>
    <dgm:cxn modelId="{3D5FD3C0-828A-40F1-AAD8-CB0AF0269BB4}" type="presParOf" srcId="{46E014D2-BBD1-4A60-B8E4-52476D2E4D1B}" destId="{A7DDF225-0A82-4317-84AB-B4FEA0FACB71}" srcOrd="0" destOrd="0" presId="urn:microsoft.com/office/officeart/2005/8/layout/list1"/>
    <dgm:cxn modelId="{5C1FA6F1-CE0E-46E2-8700-732BCCE567E6}" type="presParOf" srcId="{46E014D2-BBD1-4A60-B8E4-52476D2E4D1B}" destId="{71122F5A-8ED8-471A-8C52-64717BADDC7E}" srcOrd="1" destOrd="0" presId="urn:microsoft.com/office/officeart/2005/8/layout/list1"/>
    <dgm:cxn modelId="{3925FCD8-0DE9-498D-87F0-9F713CFF7186}" type="presParOf" srcId="{856A5509-5BCD-4828-830F-FCBE7EC2DEC9}" destId="{98452FFE-8A5A-4384-A454-A52085220D31}" srcOrd="1" destOrd="0" presId="urn:microsoft.com/office/officeart/2005/8/layout/list1"/>
    <dgm:cxn modelId="{6628992A-4D8F-4F5A-866A-78B01E7ED0B3}" type="presParOf" srcId="{856A5509-5BCD-4828-830F-FCBE7EC2DEC9}" destId="{849377FA-64C3-4A20-8627-6AA5495AAC3B}" srcOrd="2" destOrd="0" presId="urn:microsoft.com/office/officeart/2005/8/layout/list1"/>
    <dgm:cxn modelId="{0809F086-8B08-434A-8D76-9E2766C430EC}" type="presParOf" srcId="{856A5509-5BCD-4828-830F-FCBE7EC2DEC9}" destId="{2742C366-9375-40D9-B88E-27642EE50E9F}" srcOrd="3" destOrd="0" presId="urn:microsoft.com/office/officeart/2005/8/layout/list1"/>
    <dgm:cxn modelId="{2D5FAB31-98F0-4746-B947-B137A19BDFD8}" type="presParOf" srcId="{856A5509-5BCD-4828-830F-FCBE7EC2DEC9}" destId="{82D08330-9E17-4647-B2BF-F32EA46F1995}" srcOrd="4" destOrd="0" presId="urn:microsoft.com/office/officeart/2005/8/layout/list1"/>
    <dgm:cxn modelId="{C5A34AC4-BDDF-4423-B865-CBDC123E62AC}" type="presParOf" srcId="{82D08330-9E17-4647-B2BF-F32EA46F1995}" destId="{75727C87-99EF-4083-A7BE-821DFFF7385B}" srcOrd="0" destOrd="0" presId="urn:microsoft.com/office/officeart/2005/8/layout/list1"/>
    <dgm:cxn modelId="{F555673F-C609-49A1-81C3-54A675CE098A}" type="presParOf" srcId="{82D08330-9E17-4647-B2BF-F32EA46F1995}" destId="{6D3E3840-BC7C-4CA0-B40E-22B841F1655C}" srcOrd="1" destOrd="0" presId="urn:microsoft.com/office/officeart/2005/8/layout/list1"/>
    <dgm:cxn modelId="{EFDDC6A2-0369-4EA3-856E-D9D35A6FCC97}" type="presParOf" srcId="{856A5509-5BCD-4828-830F-FCBE7EC2DEC9}" destId="{D1D6D4AB-A718-4281-908A-C80E28879488}" srcOrd="5" destOrd="0" presId="urn:microsoft.com/office/officeart/2005/8/layout/list1"/>
    <dgm:cxn modelId="{7C4E71E4-0B82-4540-8742-7510448179AE}" type="presParOf" srcId="{856A5509-5BCD-4828-830F-FCBE7EC2DEC9}" destId="{25BB0A25-6DA7-4807-9A03-741258981F49}" srcOrd="6" destOrd="0" presId="urn:microsoft.com/office/officeart/2005/8/layout/list1"/>
    <dgm:cxn modelId="{C26FB0B6-CD30-41BC-81A2-64D421680283}" type="presParOf" srcId="{856A5509-5BCD-4828-830F-FCBE7EC2DEC9}" destId="{65C22150-A841-4B98-84C1-B8C8CF66248E}" srcOrd="7" destOrd="0" presId="urn:microsoft.com/office/officeart/2005/8/layout/list1"/>
    <dgm:cxn modelId="{92473EEB-2C53-43BE-9986-C48B7F1AE964}" type="presParOf" srcId="{856A5509-5BCD-4828-830F-FCBE7EC2DEC9}" destId="{925F4503-D61E-42AC-A747-0A3193B96D4E}" srcOrd="8" destOrd="0" presId="urn:microsoft.com/office/officeart/2005/8/layout/list1"/>
    <dgm:cxn modelId="{D2D7635A-C5B8-4E9A-B5AE-69358243FF4F}" type="presParOf" srcId="{925F4503-D61E-42AC-A747-0A3193B96D4E}" destId="{F60A295E-266A-4D07-8086-8CFBEF81709A}" srcOrd="0" destOrd="0" presId="urn:microsoft.com/office/officeart/2005/8/layout/list1"/>
    <dgm:cxn modelId="{DE8FF31E-F445-4121-8243-B710FD006B42}" type="presParOf" srcId="{925F4503-D61E-42AC-A747-0A3193B96D4E}" destId="{8BE67684-C8B7-4CC3-849A-9081620C6DD9}" srcOrd="1" destOrd="0" presId="urn:microsoft.com/office/officeart/2005/8/layout/list1"/>
    <dgm:cxn modelId="{7C91A911-21D1-4AE9-9158-ABDD50B41A50}" type="presParOf" srcId="{856A5509-5BCD-4828-830F-FCBE7EC2DEC9}" destId="{57F72F3F-5616-4E2D-BB71-F9E47DE50E97}" srcOrd="9" destOrd="0" presId="urn:microsoft.com/office/officeart/2005/8/layout/list1"/>
    <dgm:cxn modelId="{DE4E1FEE-E767-4873-9C99-CBCE6B425E5A}" type="presParOf" srcId="{856A5509-5BCD-4828-830F-FCBE7EC2DEC9}" destId="{698813C8-0615-4FB9-8A2E-6338C7685B12}"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BD376E-D6A1-4493-A6A8-F4B7F523E3B2}"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IN"/>
        </a:p>
      </dgm:t>
    </dgm:pt>
    <dgm:pt modelId="{FD8F3DD7-FFED-405B-975E-4477D3EEC3ED}">
      <dgm:prSet phldrT="[Tex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The current literature indicates that social media has a complicated impact on university students’ mental health and well-being (Han and Zu, 2024; </a:t>
          </a:r>
          <a:r>
            <a:rPr lang="en-US" sz="1200" dirty="0">
              <a:solidFill>
                <a:schemeClr val="tx1">
                  <a:lumMod val="50000"/>
                </a:schemeClr>
              </a:solidFill>
              <a:latin typeface="Times New Roman" panose="02020603050405020304" pitchFamily="18" charset="0"/>
              <a:cs typeface="Times New Roman" panose="02020603050405020304" pitchFamily="18" charset="0"/>
            </a:rPr>
            <a:t>Plackett </a:t>
          </a:r>
          <a:r>
            <a:rPr lang="en-US" sz="1200" i="1" dirty="0">
              <a:solidFill>
                <a:schemeClr val="tx1">
                  <a:lumMod val="50000"/>
                </a:schemeClr>
              </a:solidFill>
              <a:latin typeface="Times New Roman" panose="02020603050405020304" pitchFamily="18" charset="0"/>
              <a:cs typeface="Times New Roman" panose="02020603050405020304" pitchFamily="18" charset="0"/>
            </a:rPr>
            <a:t>et al.,</a:t>
          </a:r>
          <a:r>
            <a:rPr lang="en-US" sz="1200" dirty="0">
              <a:solidFill>
                <a:schemeClr val="tx1">
                  <a:lumMod val="50000"/>
                </a:schemeClr>
              </a:solidFill>
              <a:latin typeface="Times New Roman" panose="02020603050405020304" pitchFamily="18" charset="0"/>
              <a:cs typeface="Times New Roman" panose="02020603050405020304" pitchFamily="18" charset="0"/>
            </a:rPr>
            <a:t> 2023</a:t>
          </a:r>
          <a:r>
            <a:rPr lang="en-GB"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dgm:t>
    </dgm:pt>
    <dgm:pt modelId="{67F9D0DE-0748-4435-8CF1-5A9424005297}" type="parTrans" cxnId="{8D74B8D9-A124-4CA2-A428-A2C70D3B755F}">
      <dgm:prSet/>
      <dgm:spPr/>
      <dgm:t>
        <a:bodyPr/>
        <a:lstStyle/>
        <a:p>
          <a:endParaRPr lang="en-IN"/>
        </a:p>
      </dgm:t>
    </dgm:pt>
    <dgm:pt modelId="{601DC292-9555-4850-BFEE-A48F29A460EB}" type="sibTrans" cxnId="{8D74B8D9-A124-4CA2-A428-A2C70D3B755F}">
      <dgm:prSet/>
      <dgm:spPr/>
      <dgm:t>
        <a:bodyPr/>
        <a:lstStyle/>
        <a:p>
          <a:endParaRPr lang="en-IN"/>
        </a:p>
      </dgm:t>
    </dgm:pt>
    <dgm:pt modelId="{4A8B5651-279F-4EE6-A329-5B0EAC833BA0}">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Although social media networks have the potential to create connections, provide social support, and provide information-sharing opportunities, their misuse has been linked to psychological problems including (but not limited to) anxiety, depression, stress and a decrease in self-esteem (Akhther and Sopory, 2022). </a:t>
          </a:r>
          <a:endParaRPr lang="en-IN" sz="1200" dirty="0">
            <a:latin typeface="Times New Roman" panose="02020603050405020304" pitchFamily="18" charset="0"/>
            <a:cs typeface="Times New Roman" panose="02020603050405020304" pitchFamily="18" charset="0"/>
          </a:endParaRPr>
        </a:p>
      </dgm:t>
    </dgm:pt>
    <dgm:pt modelId="{3FA84FD9-CBE4-4762-BD38-8F8549AF00C9}" type="parTrans" cxnId="{138AF48B-76B4-432C-B455-618768C8CD99}">
      <dgm:prSet/>
      <dgm:spPr/>
      <dgm:t>
        <a:bodyPr/>
        <a:lstStyle/>
        <a:p>
          <a:endParaRPr lang="en-IN"/>
        </a:p>
      </dgm:t>
    </dgm:pt>
    <dgm:pt modelId="{3E613E96-99D0-472F-BBB1-B13FE0DCE4E4}" type="sibTrans" cxnId="{138AF48B-76B4-432C-B455-618768C8CD99}">
      <dgm:prSet/>
      <dgm:spPr/>
      <dgm:t>
        <a:bodyPr/>
        <a:lstStyle/>
        <a:p>
          <a:endParaRPr lang="en-IN"/>
        </a:p>
      </dgm:t>
    </dgm:pt>
    <dgm:pt modelId="{C0DC6B32-5288-4AD1-ADF8-469807F0FD1C}">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Studies have also expressed concern over how individuals use social media (social comparison, cyberbullying), including the potential for developing an addiction-like use of the platforms (</a:t>
          </a:r>
          <a:r>
            <a:rPr lang="en-US" sz="1200" dirty="0">
              <a:solidFill>
                <a:schemeClr val="tx1">
                  <a:lumMod val="50000"/>
                </a:schemeClr>
              </a:solidFill>
              <a:latin typeface="Times New Roman" panose="02020603050405020304" pitchFamily="18" charset="0"/>
              <a:cs typeface="Times New Roman" panose="02020603050405020304" pitchFamily="18" charset="0"/>
            </a:rPr>
            <a:t>Illiyyina </a:t>
          </a:r>
          <a:r>
            <a:rPr lang="en-US" sz="1200" i="1" dirty="0">
              <a:solidFill>
                <a:schemeClr val="tx1">
                  <a:lumMod val="50000"/>
                </a:schemeClr>
              </a:solidFill>
              <a:latin typeface="Times New Roman" panose="02020603050405020304" pitchFamily="18" charset="0"/>
              <a:cs typeface="Times New Roman" panose="02020603050405020304" pitchFamily="18" charset="0"/>
            </a:rPr>
            <a:t>et al.,</a:t>
          </a:r>
          <a:r>
            <a:rPr lang="en-US" sz="1200" dirty="0">
              <a:solidFill>
                <a:schemeClr val="tx1">
                  <a:lumMod val="50000"/>
                </a:schemeClr>
              </a:solidFill>
              <a:latin typeface="Times New Roman" panose="02020603050405020304" pitchFamily="18" charset="0"/>
              <a:cs typeface="Times New Roman" panose="02020603050405020304" pitchFamily="18" charset="0"/>
            </a:rPr>
            <a:t> 2025; Yaqoob et al., 2024; Aneja, 2025</a:t>
          </a:r>
          <a:r>
            <a:rPr lang="en-GB"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dgm:t>
    </dgm:pt>
    <dgm:pt modelId="{81DC3DEE-A809-40B8-AEC7-B53B1C0FDD30}" type="parTrans" cxnId="{A22C291A-059A-4F62-98B6-ED2A67C14B79}">
      <dgm:prSet/>
      <dgm:spPr/>
      <dgm:t>
        <a:bodyPr/>
        <a:lstStyle/>
        <a:p>
          <a:endParaRPr lang="en-IN"/>
        </a:p>
      </dgm:t>
    </dgm:pt>
    <dgm:pt modelId="{A8470F59-0ED9-4652-A8FA-DF35322F54A6}" type="sibTrans" cxnId="{A22C291A-059A-4F62-98B6-ED2A67C14B79}">
      <dgm:prSet/>
      <dgm:spPr/>
      <dgm:t>
        <a:bodyPr/>
        <a:lstStyle/>
        <a:p>
          <a:endParaRPr lang="en-IN"/>
        </a:p>
      </dgm:t>
    </dgm:pt>
    <dgm:pt modelId="{EB4BCAB3-E1B7-4513-BE11-BC645F09A2C6}">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Overall, current evidence is equivocal with respect to the impact of social media on mental health; some researchers have found evidence that social media can provide positive benefits such as an increase in social connectedness or support (Fernández-López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2025;</a:t>
          </a:r>
          <a:r>
            <a:rPr lang="en-US" sz="1200" dirty="0">
              <a:solidFill>
                <a:schemeClr val="tx1">
                  <a:lumMod val="50000"/>
                </a:schemeClr>
              </a:solidFill>
              <a:latin typeface="Times New Roman" panose="02020603050405020304" pitchFamily="18" charset="0"/>
              <a:cs typeface="Times New Roman" panose="02020603050405020304" pitchFamily="18" charset="0"/>
            </a:rPr>
            <a:t> Iqbal, 2024</a:t>
          </a:r>
          <a:r>
            <a:rPr lang="en-GB" sz="1200" dirty="0">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dgm:t>
    </dgm:pt>
    <dgm:pt modelId="{4C5411A0-6853-415C-9287-232D781C49AC}" type="parTrans" cxnId="{27D88E70-8344-415D-A1F6-D4514AFF47E9}">
      <dgm:prSet/>
      <dgm:spPr/>
      <dgm:t>
        <a:bodyPr/>
        <a:lstStyle/>
        <a:p>
          <a:endParaRPr lang="en-IN"/>
        </a:p>
      </dgm:t>
    </dgm:pt>
    <dgm:pt modelId="{8D6FB472-45C0-469C-B122-619489C7153A}" type="sibTrans" cxnId="{27D88E70-8344-415D-A1F6-D4514AFF47E9}">
      <dgm:prSet/>
      <dgm:spPr/>
      <dgm:t>
        <a:bodyPr/>
        <a:lstStyle/>
        <a:p>
          <a:endParaRPr lang="en-IN"/>
        </a:p>
      </dgm:t>
    </dgm:pt>
    <dgm:pt modelId="{DE42D5F0-FA1A-4E07-88B8-07DB5575204F}" type="pres">
      <dgm:prSet presAssocID="{48BD376E-D6A1-4493-A6A8-F4B7F523E3B2}" presName="diagram" presStyleCnt="0">
        <dgm:presLayoutVars>
          <dgm:dir/>
          <dgm:resizeHandles val="exact"/>
        </dgm:presLayoutVars>
      </dgm:prSet>
      <dgm:spPr/>
      <dgm:t>
        <a:bodyPr/>
        <a:lstStyle/>
        <a:p>
          <a:endParaRPr lang="en-US"/>
        </a:p>
      </dgm:t>
    </dgm:pt>
    <dgm:pt modelId="{56AAEB2D-0AD7-4778-8DA7-3C796819619D}" type="pres">
      <dgm:prSet presAssocID="{FD8F3DD7-FFED-405B-975E-4477D3EEC3ED}" presName="node" presStyleLbl="node1" presStyleIdx="0" presStyleCnt="4">
        <dgm:presLayoutVars>
          <dgm:bulletEnabled val="1"/>
        </dgm:presLayoutVars>
      </dgm:prSet>
      <dgm:spPr/>
      <dgm:t>
        <a:bodyPr/>
        <a:lstStyle/>
        <a:p>
          <a:endParaRPr lang="en-US"/>
        </a:p>
      </dgm:t>
    </dgm:pt>
    <dgm:pt modelId="{0283F529-4DC5-4AEA-8788-B42A7FECDBD5}" type="pres">
      <dgm:prSet presAssocID="{601DC292-9555-4850-BFEE-A48F29A460EB}" presName="sibTrans" presStyleCnt="0"/>
      <dgm:spPr/>
    </dgm:pt>
    <dgm:pt modelId="{3DDED7B6-8499-4A23-AD1D-EB2F9824EE4C}" type="pres">
      <dgm:prSet presAssocID="{4A8B5651-279F-4EE6-A329-5B0EAC833BA0}" presName="node" presStyleLbl="node1" presStyleIdx="1" presStyleCnt="4" custScaleX="105752">
        <dgm:presLayoutVars>
          <dgm:bulletEnabled val="1"/>
        </dgm:presLayoutVars>
      </dgm:prSet>
      <dgm:spPr/>
      <dgm:t>
        <a:bodyPr/>
        <a:lstStyle/>
        <a:p>
          <a:endParaRPr lang="en-US"/>
        </a:p>
      </dgm:t>
    </dgm:pt>
    <dgm:pt modelId="{881D1F3B-002D-4BB6-B67C-C1B1B98DF582}" type="pres">
      <dgm:prSet presAssocID="{3E613E96-99D0-472F-BBB1-B13FE0DCE4E4}" presName="sibTrans" presStyleCnt="0"/>
      <dgm:spPr/>
    </dgm:pt>
    <dgm:pt modelId="{4BD9F3AF-A51B-4CB8-8A01-4A0898F56279}" type="pres">
      <dgm:prSet presAssocID="{C0DC6B32-5288-4AD1-ADF8-469807F0FD1C}" presName="node" presStyleLbl="node1" presStyleIdx="2" presStyleCnt="4">
        <dgm:presLayoutVars>
          <dgm:bulletEnabled val="1"/>
        </dgm:presLayoutVars>
      </dgm:prSet>
      <dgm:spPr/>
      <dgm:t>
        <a:bodyPr/>
        <a:lstStyle/>
        <a:p>
          <a:endParaRPr lang="en-US"/>
        </a:p>
      </dgm:t>
    </dgm:pt>
    <dgm:pt modelId="{1300BC5F-EAB2-4CF4-996A-723A8BA1399E}" type="pres">
      <dgm:prSet presAssocID="{A8470F59-0ED9-4652-A8FA-DF35322F54A6}" presName="sibTrans" presStyleCnt="0"/>
      <dgm:spPr/>
    </dgm:pt>
    <dgm:pt modelId="{DAC62F74-4FCD-4F63-B98E-BF217E33A52C}" type="pres">
      <dgm:prSet presAssocID="{EB4BCAB3-E1B7-4513-BE11-BC645F09A2C6}" presName="node" presStyleLbl="node1" presStyleIdx="3" presStyleCnt="4">
        <dgm:presLayoutVars>
          <dgm:bulletEnabled val="1"/>
        </dgm:presLayoutVars>
      </dgm:prSet>
      <dgm:spPr/>
      <dgm:t>
        <a:bodyPr/>
        <a:lstStyle/>
        <a:p>
          <a:endParaRPr lang="en-US"/>
        </a:p>
      </dgm:t>
    </dgm:pt>
  </dgm:ptLst>
  <dgm:cxnLst>
    <dgm:cxn modelId="{8D74B8D9-A124-4CA2-A428-A2C70D3B755F}" srcId="{48BD376E-D6A1-4493-A6A8-F4B7F523E3B2}" destId="{FD8F3DD7-FFED-405B-975E-4477D3EEC3ED}" srcOrd="0" destOrd="0" parTransId="{67F9D0DE-0748-4435-8CF1-5A9424005297}" sibTransId="{601DC292-9555-4850-BFEE-A48F29A460EB}"/>
    <dgm:cxn modelId="{15931DF3-E446-402B-AD48-CFBC82460F05}" type="presOf" srcId="{C0DC6B32-5288-4AD1-ADF8-469807F0FD1C}" destId="{4BD9F3AF-A51B-4CB8-8A01-4A0898F56279}" srcOrd="0" destOrd="0" presId="urn:microsoft.com/office/officeart/2005/8/layout/default"/>
    <dgm:cxn modelId="{138AF48B-76B4-432C-B455-618768C8CD99}" srcId="{48BD376E-D6A1-4493-A6A8-F4B7F523E3B2}" destId="{4A8B5651-279F-4EE6-A329-5B0EAC833BA0}" srcOrd="1" destOrd="0" parTransId="{3FA84FD9-CBE4-4762-BD38-8F8549AF00C9}" sibTransId="{3E613E96-99D0-472F-BBB1-B13FE0DCE4E4}"/>
    <dgm:cxn modelId="{EFA91940-4595-4EDB-9457-23F366640A35}" type="presOf" srcId="{FD8F3DD7-FFED-405B-975E-4477D3EEC3ED}" destId="{56AAEB2D-0AD7-4778-8DA7-3C796819619D}" srcOrd="0" destOrd="0" presId="urn:microsoft.com/office/officeart/2005/8/layout/default"/>
    <dgm:cxn modelId="{A22C291A-059A-4F62-98B6-ED2A67C14B79}" srcId="{48BD376E-D6A1-4493-A6A8-F4B7F523E3B2}" destId="{C0DC6B32-5288-4AD1-ADF8-469807F0FD1C}" srcOrd="2" destOrd="0" parTransId="{81DC3DEE-A809-40B8-AEC7-B53B1C0FDD30}" sibTransId="{A8470F59-0ED9-4652-A8FA-DF35322F54A6}"/>
    <dgm:cxn modelId="{13B2E335-0652-4045-A925-5333F252CFCB}" type="presOf" srcId="{48BD376E-D6A1-4493-A6A8-F4B7F523E3B2}" destId="{DE42D5F0-FA1A-4E07-88B8-07DB5575204F}" srcOrd="0" destOrd="0" presId="urn:microsoft.com/office/officeart/2005/8/layout/default"/>
    <dgm:cxn modelId="{27D88E70-8344-415D-A1F6-D4514AFF47E9}" srcId="{48BD376E-D6A1-4493-A6A8-F4B7F523E3B2}" destId="{EB4BCAB3-E1B7-4513-BE11-BC645F09A2C6}" srcOrd="3" destOrd="0" parTransId="{4C5411A0-6853-415C-9287-232D781C49AC}" sibTransId="{8D6FB472-45C0-469C-B122-619489C7153A}"/>
    <dgm:cxn modelId="{C8442313-3B04-4DA6-A9B7-AFF42EFE89C7}" type="presOf" srcId="{4A8B5651-279F-4EE6-A329-5B0EAC833BA0}" destId="{3DDED7B6-8499-4A23-AD1D-EB2F9824EE4C}" srcOrd="0" destOrd="0" presId="urn:microsoft.com/office/officeart/2005/8/layout/default"/>
    <dgm:cxn modelId="{ABFC4DA7-A502-499C-9C04-4862FFF5B79D}" type="presOf" srcId="{EB4BCAB3-E1B7-4513-BE11-BC645F09A2C6}" destId="{DAC62F74-4FCD-4F63-B98E-BF217E33A52C}" srcOrd="0" destOrd="0" presId="urn:microsoft.com/office/officeart/2005/8/layout/default"/>
    <dgm:cxn modelId="{2B8F24A1-3CAA-4B78-830A-3BC1ABDBF5A6}" type="presParOf" srcId="{DE42D5F0-FA1A-4E07-88B8-07DB5575204F}" destId="{56AAEB2D-0AD7-4778-8DA7-3C796819619D}" srcOrd="0" destOrd="0" presId="urn:microsoft.com/office/officeart/2005/8/layout/default"/>
    <dgm:cxn modelId="{EE132807-B70F-4190-8728-E02F9DDB480E}" type="presParOf" srcId="{DE42D5F0-FA1A-4E07-88B8-07DB5575204F}" destId="{0283F529-4DC5-4AEA-8788-B42A7FECDBD5}" srcOrd="1" destOrd="0" presId="urn:microsoft.com/office/officeart/2005/8/layout/default"/>
    <dgm:cxn modelId="{FE8C09CA-95A9-4B86-8804-0A0388F621C6}" type="presParOf" srcId="{DE42D5F0-FA1A-4E07-88B8-07DB5575204F}" destId="{3DDED7B6-8499-4A23-AD1D-EB2F9824EE4C}" srcOrd="2" destOrd="0" presId="urn:microsoft.com/office/officeart/2005/8/layout/default"/>
    <dgm:cxn modelId="{0009DEE4-DA75-4B6F-A45A-8D599C453695}" type="presParOf" srcId="{DE42D5F0-FA1A-4E07-88B8-07DB5575204F}" destId="{881D1F3B-002D-4BB6-B67C-C1B1B98DF582}" srcOrd="3" destOrd="0" presId="urn:microsoft.com/office/officeart/2005/8/layout/default"/>
    <dgm:cxn modelId="{B84AE061-0147-4C29-9EAB-A2823FD3E594}" type="presParOf" srcId="{DE42D5F0-FA1A-4E07-88B8-07DB5575204F}" destId="{4BD9F3AF-A51B-4CB8-8A01-4A0898F56279}" srcOrd="4" destOrd="0" presId="urn:microsoft.com/office/officeart/2005/8/layout/default"/>
    <dgm:cxn modelId="{2DB3713B-24D6-481A-A7EA-BF90B3BB0E13}" type="presParOf" srcId="{DE42D5F0-FA1A-4E07-88B8-07DB5575204F}" destId="{1300BC5F-EAB2-4CF4-996A-723A8BA1399E}" srcOrd="5" destOrd="0" presId="urn:microsoft.com/office/officeart/2005/8/layout/default"/>
    <dgm:cxn modelId="{A69F6927-DA2E-424B-A433-EC82AA7318ED}" type="presParOf" srcId="{DE42D5F0-FA1A-4E07-88B8-07DB5575204F}" destId="{DAC62F74-4FCD-4F63-B98E-BF217E33A52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C42F5D-39F5-40BB-A524-A017B2E59562}" type="doc">
      <dgm:prSet loTypeId="urn:microsoft.com/office/officeart/2005/8/layout/process4" loCatId="list" qsTypeId="urn:microsoft.com/office/officeart/2005/8/quickstyle/simple3" qsCatId="simple" csTypeId="urn:microsoft.com/office/officeart/2005/8/colors/accent1_2" csCatId="accent1" phldr="1"/>
      <dgm:spPr/>
      <dgm:t>
        <a:bodyPr/>
        <a:lstStyle/>
        <a:p>
          <a:endParaRPr lang="en-IN"/>
        </a:p>
      </dgm:t>
    </dgm:pt>
    <dgm:pt modelId="{BA63953F-2351-4F8C-826C-0B4310461E0F}">
      <dgm:prSet phldrT="[Tex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Social media is becoming more popular among university students, which means their interactions and communication patterns have changed as well. Along with the shifts in use of social media by university students, there are also mounting concerns about how social media affects mental health (Hurley </a:t>
          </a:r>
          <a:r>
            <a:rPr lang="en-GB" sz="1000" i="1" dirty="0">
              <a:latin typeface="Times New Roman" panose="02020603050405020304" pitchFamily="18" charset="0"/>
              <a:cs typeface="Times New Roman" panose="02020603050405020304" pitchFamily="18" charset="0"/>
            </a:rPr>
            <a:t>et al.,</a:t>
          </a:r>
          <a:r>
            <a:rPr lang="en-GB" sz="1000" dirty="0">
              <a:latin typeface="Times New Roman" panose="02020603050405020304" pitchFamily="18" charset="0"/>
              <a:cs typeface="Times New Roman" panose="02020603050405020304" pitchFamily="18" charset="0"/>
            </a:rPr>
            <a:t> 2024). </a:t>
          </a:r>
          <a:endParaRPr lang="en-IN" sz="1000" dirty="0">
            <a:latin typeface="Times New Roman" panose="02020603050405020304" pitchFamily="18" charset="0"/>
            <a:cs typeface="Times New Roman" panose="02020603050405020304" pitchFamily="18" charset="0"/>
          </a:endParaRPr>
        </a:p>
      </dgm:t>
    </dgm:pt>
    <dgm:pt modelId="{E8466111-5255-41D9-9684-461D5EA88163}" type="parTrans" cxnId="{70E9B8D3-AFD3-45D6-ABA2-25C3534634CB}">
      <dgm:prSet/>
      <dgm:spPr/>
      <dgm:t>
        <a:bodyPr/>
        <a:lstStyle/>
        <a:p>
          <a:endParaRPr lang="en-IN"/>
        </a:p>
      </dgm:t>
    </dgm:pt>
    <dgm:pt modelId="{EA738C5B-7097-494E-A94D-482746397C04}" type="sibTrans" cxnId="{70E9B8D3-AFD3-45D6-ABA2-25C3534634CB}">
      <dgm:prSet/>
      <dgm:spPr/>
      <dgm:t>
        <a:bodyPr/>
        <a:lstStyle/>
        <a:p>
          <a:endParaRPr lang="en-IN"/>
        </a:p>
      </dgm:t>
    </dgm:pt>
    <dgm:pt modelId="{92D13E93-492D-407B-A3CC-4E99297117B3}">
      <dgm:prSet custT="1"/>
      <dgm:spPr/>
      <dgm:t>
        <a:bodyPr/>
        <a:lstStyle/>
        <a:p>
          <a:pPr algn="just">
            <a:buFont typeface="Symbol" panose="05050102010706020507" pitchFamily="18" charset="2"/>
            <a:buChar char=""/>
          </a:pPr>
          <a:r>
            <a:rPr lang="en-GB" sz="1000">
              <a:latin typeface="Times New Roman" panose="02020603050405020304" pitchFamily="18" charset="0"/>
              <a:cs typeface="Times New Roman" panose="02020603050405020304" pitchFamily="18" charset="0"/>
            </a:rPr>
            <a:t>The vast majority of 16- 34-year-olds (97%) in the United Kingdom use at least one form of social media as of 2025 (Ofcom, 2025), making them one of the largest user groups of social media in the UK. </a:t>
          </a:r>
          <a:endParaRPr lang="en-IN" sz="1000">
            <a:latin typeface="Times New Roman" panose="02020603050405020304" pitchFamily="18" charset="0"/>
            <a:cs typeface="Times New Roman" panose="02020603050405020304" pitchFamily="18" charset="0"/>
          </a:endParaRPr>
        </a:p>
      </dgm:t>
    </dgm:pt>
    <dgm:pt modelId="{E607DDE0-08F6-412B-91ED-C23287980029}" type="parTrans" cxnId="{9D79016E-9D57-463D-B801-892EACBF7C44}">
      <dgm:prSet/>
      <dgm:spPr/>
      <dgm:t>
        <a:bodyPr/>
        <a:lstStyle/>
        <a:p>
          <a:endParaRPr lang="en-IN"/>
        </a:p>
      </dgm:t>
    </dgm:pt>
    <dgm:pt modelId="{2B90B508-F566-40E1-9701-A5B6416D685A}" type="sibTrans" cxnId="{9D79016E-9D57-463D-B801-892EACBF7C44}">
      <dgm:prSet/>
      <dgm:spPr/>
      <dgm:t>
        <a:bodyPr/>
        <a:lstStyle/>
        <a:p>
          <a:endParaRPr lang="en-IN"/>
        </a:p>
      </dgm:t>
    </dgm:pt>
    <dgm:pt modelId="{C0D19BF9-DE48-46B7-AE21-0BA09636F43E}">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The fact that half of university students experience high levels of anxiety (Mental Health Foundation, 2023) is one example of how a significant portion of university students are part of a population who struggles with improving their mental health. </a:t>
          </a:r>
          <a:endParaRPr lang="en-IN" sz="1000" dirty="0">
            <a:latin typeface="Times New Roman" panose="02020603050405020304" pitchFamily="18" charset="0"/>
            <a:cs typeface="Times New Roman" panose="02020603050405020304" pitchFamily="18" charset="0"/>
          </a:endParaRPr>
        </a:p>
      </dgm:t>
    </dgm:pt>
    <dgm:pt modelId="{C3A456E1-0140-4283-B868-ADE68D197F96}" type="parTrans" cxnId="{B9833799-37D0-4614-84F1-1063EDCDC96C}">
      <dgm:prSet/>
      <dgm:spPr/>
      <dgm:t>
        <a:bodyPr/>
        <a:lstStyle/>
        <a:p>
          <a:endParaRPr lang="en-IN"/>
        </a:p>
      </dgm:t>
    </dgm:pt>
    <dgm:pt modelId="{C8B87C05-9D92-4FE1-8270-C929A51E1C6C}" type="sibTrans" cxnId="{B9833799-37D0-4614-84F1-1063EDCDC96C}">
      <dgm:prSet/>
      <dgm:spPr/>
      <dgm:t>
        <a:bodyPr/>
        <a:lstStyle/>
        <a:p>
          <a:endParaRPr lang="en-IN"/>
        </a:p>
      </dgm:t>
    </dgm:pt>
    <dgm:pt modelId="{5EDBA71E-80F8-4E57-8BE2-4437065456B5}">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Even with much research about social media's effect on mental health, the current research cannot provide definitive conclusions of whether using social media protects people who are experiencing anxiety or puts them more at risk because the existing research is inconclusive (McClure, 2022). </a:t>
          </a:r>
          <a:endParaRPr lang="en-IN" sz="1000" dirty="0">
            <a:latin typeface="Times New Roman" panose="02020603050405020304" pitchFamily="18" charset="0"/>
            <a:cs typeface="Times New Roman" panose="02020603050405020304" pitchFamily="18" charset="0"/>
          </a:endParaRPr>
        </a:p>
      </dgm:t>
    </dgm:pt>
    <dgm:pt modelId="{CC7DAC11-3913-4F61-8970-044A83F8DFE3}" type="parTrans" cxnId="{F3D4ABA3-6E7D-493D-9DA6-E3C1C60222E2}">
      <dgm:prSet/>
      <dgm:spPr/>
      <dgm:t>
        <a:bodyPr/>
        <a:lstStyle/>
        <a:p>
          <a:endParaRPr lang="en-IN"/>
        </a:p>
      </dgm:t>
    </dgm:pt>
    <dgm:pt modelId="{A2CEECFC-87E4-4E84-BDFF-46B8528D2E34}" type="sibTrans" cxnId="{F3D4ABA3-6E7D-493D-9DA6-E3C1C60222E2}">
      <dgm:prSet/>
      <dgm:spPr/>
      <dgm:t>
        <a:bodyPr/>
        <a:lstStyle/>
        <a:p>
          <a:endParaRPr lang="en-IN"/>
        </a:p>
      </dgm:t>
    </dgm:pt>
    <dgm:pt modelId="{ED5140D3-24A3-4842-848C-CF2450638015}">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This research aims to provide novel and current contributions to the literature around this relationship as well as to support digital well-being, public health initiatives, student service providers, and policymakers.</a:t>
          </a:r>
          <a:endParaRPr lang="en-IN" sz="1000" dirty="0">
            <a:latin typeface="Times New Roman" panose="02020603050405020304" pitchFamily="18" charset="0"/>
            <a:cs typeface="Times New Roman" panose="02020603050405020304" pitchFamily="18" charset="0"/>
          </a:endParaRPr>
        </a:p>
      </dgm:t>
    </dgm:pt>
    <dgm:pt modelId="{B2323F06-7FDC-4AAA-B897-C72C3CFEB35E}" type="parTrans" cxnId="{92CE9896-E49F-49DC-A1D6-6C4D63CCF813}">
      <dgm:prSet/>
      <dgm:spPr/>
      <dgm:t>
        <a:bodyPr/>
        <a:lstStyle/>
        <a:p>
          <a:endParaRPr lang="en-IN"/>
        </a:p>
      </dgm:t>
    </dgm:pt>
    <dgm:pt modelId="{80C42120-EE6A-48C7-9336-4BAE964F4E19}" type="sibTrans" cxnId="{92CE9896-E49F-49DC-A1D6-6C4D63CCF813}">
      <dgm:prSet/>
      <dgm:spPr/>
      <dgm:t>
        <a:bodyPr/>
        <a:lstStyle/>
        <a:p>
          <a:endParaRPr lang="en-IN"/>
        </a:p>
      </dgm:t>
    </dgm:pt>
    <dgm:pt modelId="{1D05AA4B-8E53-4852-A013-2182BEBB0D13}" type="pres">
      <dgm:prSet presAssocID="{6EC42F5D-39F5-40BB-A524-A017B2E59562}" presName="Name0" presStyleCnt="0">
        <dgm:presLayoutVars>
          <dgm:dir/>
          <dgm:animLvl val="lvl"/>
          <dgm:resizeHandles val="exact"/>
        </dgm:presLayoutVars>
      </dgm:prSet>
      <dgm:spPr/>
      <dgm:t>
        <a:bodyPr/>
        <a:lstStyle/>
        <a:p>
          <a:endParaRPr lang="en-US"/>
        </a:p>
      </dgm:t>
    </dgm:pt>
    <dgm:pt modelId="{4DD77FD3-0675-4D46-AF01-55DCAD3053DC}" type="pres">
      <dgm:prSet presAssocID="{ED5140D3-24A3-4842-848C-CF2450638015}" presName="boxAndChildren" presStyleCnt="0"/>
      <dgm:spPr/>
    </dgm:pt>
    <dgm:pt modelId="{E1540867-3D47-45CF-9E0E-01CAE9D26DCF}" type="pres">
      <dgm:prSet presAssocID="{ED5140D3-24A3-4842-848C-CF2450638015}" presName="parentTextBox" presStyleLbl="node1" presStyleIdx="0" presStyleCnt="5"/>
      <dgm:spPr/>
      <dgm:t>
        <a:bodyPr/>
        <a:lstStyle/>
        <a:p>
          <a:endParaRPr lang="en-US"/>
        </a:p>
      </dgm:t>
    </dgm:pt>
    <dgm:pt modelId="{AF664578-C417-444F-B1F5-EDAC3DD320AB}" type="pres">
      <dgm:prSet presAssocID="{A2CEECFC-87E4-4E84-BDFF-46B8528D2E34}" presName="sp" presStyleCnt="0"/>
      <dgm:spPr/>
    </dgm:pt>
    <dgm:pt modelId="{C9155ADB-52DC-4B33-8156-AC12263C9838}" type="pres">
      <dgm:prSet presAssocID="{5EDBA71E-80F8-4E57-8BE2-4437065456B5}" presName="arrowAndChildren" presStyleCnt="0"/>
      <dgm:spPr/>
    </dgm:pt>
    <dgm:pt modelId="{FA21E0F0-C222-4728-84F7-24E0EDC47603}" type="pres">
      <dgm:prSet presAssocID="{5EDBA71E-80F8-4E57-8BE2-4437065456B5}" presName="parentTextArrow" presStyleLbl="node1" presStyleIdx="1" presStyleCnt="5"/>
      <dgm:spPr/>
      <dgm:t>
        <a:bodyPr/>
        <a:lstStyle/>
        <a:p>
          <a:endParaRPr lang="en-US"/>
        </a:p>
      </dgm:t>
    </dgm:pt>
    <dgm:pt modelId="{637175C4-486D-44FD-82DD-DA9CD1CA292A}" type="pres">
      <dgm:prSet presAssocID="{C8B87C05-9D92-4FE1-8270-C929A51E1C6C}" presName="sp" presStyleCnt="0"/>
      <dgm:spPr/>
    </dgm:pt>
    <dgm:pt modelId="{89C13269-254D-4433-9CA8-7039D65898E8}" type="pres">
      <dgm:prSet presAssocID="{C0D19BF9-DE48-46B7-AE21-0BA09636F43E}" presName="arrowAndChildren" presStyleCnt="0"/>
      <dgm:spPr/>
    </dgm:pt>
    <dgm:pt modelId="{55EC51FB-CEE5-44EE-AB04-492CFC437470}" type="pres">
      <dgm:prSet presAssocID="{C0D19BF9-DE48-46B7-AE21-0BA09636F43E}" presName="parentTextArrow" presStyleLbl="node1" presStyleIdx="2" presStyleCnt="5"/>
      <dgm:spPr/>
      <dgm:t>
        <a:bodyPr/>
        <a:lstStyle/>
        <a:p>
          <a:endParaRPr lang="en-US"/>
        </a:p>
      </dgm:t>
    </dgm:pt>
    <dgm:pt modelId="{8FED7022-3416-4F14-9861-9EC5D61C3B66}" type="pres">
      <dgm:prSet presAssocID="{2B90B508-F566-40E1-9701-A5B6416D685A}" presName="sp" presStyleCnt="0"/>
      <dgm:spPr/>
    </dgm:pt>
    <dgm:pt modelId="{DEAE908E-41E9-45C4-8232-FF2DBA88F60B}" type="pres">
      <dgm:prSet presAssocID="{92D13E93-492D-407B-A3CC-4E99297117B3}" presName="arrowAndChildren" presStyleCnt="0"/>
      <dgm:spPr/>
    </dgm:pt>
    <dgm:pt modelId="{E0E8CC08-EA00-4885-BDAA-7B55D160F405}" type="pres">
      <dgm:prSet presAssocID="{92D13E93-492D-407B-A3CC-4E99297117B3}" presName="parentTextArrow" presStyleLbl="node1" presStyleIdx="3" presStyleCnt="5"/>
      <dgm:spPr/>
      <dgm:t>
        <a:bodyPr/>
        <a:lstStyle/>
        <a:p>
          <a:endParaRPr lang="en-US"/>
        </a:p>
      </dgm:t>
    </dgm:pt>
    <dgm:pt modelId="{43F341A2-02F4-4605-BD68-03D4BA5A7D0E}" type="pres">
      <dgm:prSet presAssocID="{EA738C5B-7097-494E-A94D-482746397C04}" presName="sp" presStyleCnt="0"/>
      <dgm:spPr/>
    </dgm:pt>
    <dgm:pt modelId="{E67A3658-E6AA-4D34-9A12-8D9FFB22F796}" type="pres">
      <dgm:prSet presAssocID="{BA63953F-2351-4F8C-826C-0B4310461E0F}" presName="arrowAndChildren" presStyleCnt="0"/>
      <dgm:spPr/>
    </dgm:pt>
    <dgm:pt modelId="{5A224509-C855-4CFF-9370-E919BE2CA4D2}" type="pres">
      <dgm:prSet presAssocID="{BA63953F-2351-4F8C-826C-0B4310461E0F}" presName="parentTextArrow" presStyleLbl="node1" presStyleIdx="4" presStyleCnt="5"/>
      <dgm:spPr/>
      <dgm:t>
        <a:bodyPr/>
        <a:lstStyle/>
        <a:p>
          <a:endParaRPr lang="en-US"/>
        </a:p>
      </dgm:t>
    </dgm:pt>
  </dgm:ptLst>
  <dgm:cxnLst>
    <dgm:cxn modelId="{E648E175-3B0C-4784-9A44-FB1EAB786A3C}" type="presOf" srcId="{92D13E93-492D-407B-A3CC-4E99297117B3}" destId="{E0E8CC08-EA00-4885-BDAA-7B55D160F405}" srcOrd="0" destOrd="0" presId="urn:microsoft.com/office/officeart/2005/8/layout/process4"/>
    <dgm:cxn modelId="{70E9B8D3-AFD3-45D6-ABA2-25C3534634CB}" srcId="{6EC42F5D-39F5-40BB-A524-A017B2E59562}" destId="{BA63953F-2351-4F8C-826C-0B4310461E0F}" srcOrd="0" destOrd="0" parTransId="{E8466111-5255-41D9-9684-461D5EA88163}" sibTransId="{EA738C5B-7097-494E-A94D-482746397C04}"/>
    <dgm:cxn modelId="{6FBE50D9-84D8-4354-A71D-CF410C95ECF8}" type="presOf" srcId="{C0D19BF9-DE48-46B7-AE21-0BA09636F43E}" destId="{55EC51FB-CEE5-44EE-AB04-492CFC437470}" srcOrd="0" destOrd="0" presId="urn:microsoft.com/office/officeart/2005/8/layout/process4"/>
    <dgm:cxn modelId="{F3D4ABA3-6E7D-493D-9DA6-E3C1C60222E2}" srcId="{6EC42F5D-39F5-40BB-A524-A017B2E59562}" destId="{5EDBA71E-80F8-4E57-8BE2-4437065456B5}" srcOrd="3" destOrd="0" parTransId="{CC7DAC11-3913-4F61-8970-044A83F8DFE3}" sibTransId="{A2CEECFC-87E4-4E84-BDFF-46B8528D2E34}"/>
    <dgm:cxn modelId="{AEFC68DE-10D7-4F2A-8548-2365BF2CB92E}" type="presOf" srcId="{BA63953F-2351-4F8C-826C-0B4310461E0F}" destId="{5A224509-C855-4CFF-9370-E919BE2CA4D2}" srcOrd="0" destOrd="0" presId="urn:microsoft.com/office/officeart/2005/8/layout/process4"/>
    <dgm:cxn modelId="{AA184078-9800-40FE-B51C-148BB1435188}" type="presOf" srcId="{5EDBA71E-80F8-4E57-8BE2-4437065456B5}" destId="{FA21E0F0-C222-4728-84F7-24E0EDC47603}" srcOrd="0" destOrd="0" presId="urn:microsoft.com/office/officeart/2005/8/layout/process4"/>
    <dgm:cxn modelId="{92CE9896-E49F-49DC-A1D6-6C4D63CCF813}" srcId="{6EC42F5D-39F5-40BB-A524-A017B2E59562}" destId="{ED5140D3-24A3-4842-848C-CF2450638015}" srcOrd="4" destOrd="0" parTransId="{B2323F06-7FDC-4AAA-B897-C72C3CFEB35E}" sibTransId="{80C42120-EE6A-48C7-9336-4BAE964F4E19}"/>
    <dgm:cxn modelId="{244C7E56-7AE1-46AE-96D6-18A302B4EAB2}" type="presOf" srcId="{6EC42F5D-39F5-40BB-A524-A017B2E59562}" destId="{1D05AA4B-8E53-4852-A013-2182BEBB0D13}" srcOrd="0" destOrd="0" presId="urn:microsoft.com/office/officeart/2005/8/layout/process4"/>
    <dgm:cxn modelId="{9D79016E-9D57-463D-B801-892EACBF7C44}" srcId="{6EC42F5D-39F5-40BB-A524-A017B2E59562}" destId="{92D13E93-492D-407B-A3CC-4E99297117B3}" srcOrd="1" destOrd="0" parTransId="{E607DDE0-08F6-412B-91ED-C23287980029}" sibTransId="{2B90B508-F566-40E1-9701-A5B6416D685A}"/>
    <dgm:cxn modelId="{21650EDC-A48A-46B4-BA1D-D5ABA7B3D8B2}" type="presOf" srcId="{ED5140D3-24A3-4842-848C-CF2450638015}" destId="{E1540867-3D47-45CF-9E0E-01CAE9D26DCF}" srcOrd="0" destOrd="0" presId="urn:microsoft.com/office/officeart/2005/8/layout/process4"/>
    <dgm:cxn modelId="{B9833799-37D0-4614-84F1-1063EDCDC96C}" srcId="{6EC42F5D-39F5-40BB-A524-A017B2E59562}" destId="{C0D19BF9-DE48-46B7-AE21-0BA09636F43E}" srcOrd="2" destOrd="0" parTransId="{C3A456E1-0140-4283-B868-ADE68D197F96}" sibTransId="{C8B87C05-9D92-4FE1-8270-C929A51E1C6C}"/>
    <dgm:cxn modelId="{755E8795-098A-43C3-9EDA-377CCA39B472}" type="presParOf" srcId="{1D05AA4B-8E53-4852-A013-2182BEBB0D13}" destId="{4DD77FD3-0675-4D46-AF01-55DCAD3053DC}" srcOrd="0" destOrd="0" presId="urn:microsoft.com/office/officeart/2005/8/layout/process4"/>
    <dgm:cxn modelId="{6E45A96B-4EF3-4314-BFDC-45FC56E38279}" type="presParOf" srcId="{4DD77FD3-0675-4D46-AF01-55DCAD3053DC}" destId="{E1540867-3D47-45CF-9E0E-01CAE9D26DCF}" srcOrd="0" destOrd="0" presId="urn:microsoft.com/office/officeart/2005/8/layout/process4"/>
    <dgm:cxn modelId="{AFA51C1D-2490-49B1-922B-6EB893C38568}" type="presParOf" srcId="{1D05AA4B-8E53-4852-A013-2182BEBB0D13}" destId="{AF664578-C417-444F-B1F5-EDAC3DD320AB}" srcOrd="1" destOrd="0" presId="urn:microsoft.com/office/officeart/2005/8/layout/process4"/>
    <dgm:cxn modelId="{F908D0ED-8BE8-456B-9CDB-75717FD47DD8}" type="presParOf" srcId="{1D05AA4B-8E53-4852-A013-2182BEBB0D13}" destId="{C9155ADB-52DC-4B33-8156-AC12263C9838}" srcOrd="2" destOrd="0" presId="urn:microsoft.com/office/officeart/2005/8/layout/process4"/>
    <dgm:cxn modelId="{28D5689C-3F0E-4A60-B59B-68767DF2B627}" type="presParOf" srcId="{C9155ADB-52DC-4B33-8156-AC12263C9838}" destId="{FA21E0F0-C222-4728-84F7-24E0EDC47603}" srcOrd="0" destOrd="0" presId="urn:microsoft.com/office/officeart/2005/8/layout/process4"/>
    <dgm:cxn modelId="{F4F5C1A1-A261-4147-A3BF-7FC19F101EDD}" type="presParOf" srcId="{1D05AA4B-8E53-4852-A013-2182BEBB0D13}" destId="{637175C4-486D-44FD-82DD-DA9CD1CA292A}" srcOrd="3" destOrd="0" presId="urn:microsoft.com/office/officeart/2005/8/layout/process4"/>
    <dgm:cxn modelId="{3F5D5EFC-6B22-4049-90B6-DD743B651584}" type="presParOf" srcId="{1D05AA4B-8E53-4852-A013-2182BEBB0D13}" destId="{89C13269-254D-4433-9CA8-7039D65898E8}" srcOrd="4" destOrd="0" presId="urn:microsoft.com/office/officeart/2005/8/layout/process4"/>
    <dgm:cxn modelId="{CF08CF6B-0DE1-47D1-9783-7BC3FA09B704}" type="presParOf" srcId="{89C13269-254D-4433-9CA8-7039D65898E8}" destId="{55EC51FB-CEE5-44EE-AB04-492CFC437470}" srcOrd="0" destOrd="0" presId="urn:microsoft.com/office/officeart/2005/8/layout/process4"/>
    <dgm:cxn modelId="{CF34723D-E9D3-404F-A741-A6A6C1A702DF}" type="presParOf" srcId="{1D05AA4B-8E53-4852-A013-2182BEBB0D13}" destId="{8FED7022-3416-4F14-9861-9EC5D61C3B66}" srcOrd="5" destOrd="0" presId="urn:microsoft.com/office/officeart/2005/8/layout/process4"/>
    <dgm:cxn modelId="{71D03ADD-EB48-417C-B051-32EF3FA47C76}" type="presParOf" srcId="{1D05AA4B-8E53-4852-A013-2182BEBB0D13}" destId="{DEAE908E-41E9-45C4-8232-FF2DBA88F60B}" srcOrd="6" destOrd="0" presId="urn:microsoft.com/office/officeart/2005/8/layout/process4"/>
    <dgm:cxn modelId="{FD36F9EE-3313-4B2F-8B44-BBF8120A1FE1}" type="presParOf" srcId="{DEAE908E-41E9-45C4-8232-FF2DBA88F60B}" destId="{E0E8CC08-EA00-4885-BDAA-7B55D160F405}" srcOrd="0" destOrd="0" presId="urn:microsoft.com/office/officeart/2005/8/layout/process4"/>
    <dgm:cxn modelId="{9761DE67-B409-4C63-BF24-C11865C2265F}" type="presParOf" srcId="{1D05AA4B-8E53-4852-A013-2182BEBB0D13}" destId="{43F341A2-02F4-4605-BD68-03D4BA5A7D0E}" srcOrd="7" destOrd="0" presId="urn:microsoft.com/office/officeart/2005/8/layout/process4"/>
    <dgm:cxn modelId="{F1EFDC8E-6CBF-4A9D-8199-99B23FCDF835}" type="presParOf" srcId="{1D05AA4B-8E53-4852-A013-2182BEBB0D13}" destId="{E67A3658-E6AA-4D34-9A12-8D9FFB22F796}" srcOrd="8" destOrd="0" presId="urn:microsoft.com/office/officeart/2005/8/layout/process4"/>
    <dgm:cxn modelId="{1521DA87-D336-4A82-88BC-7B4B1B35F63E}" type="presParOf" srcId="{E67A3658-E6AA-4D34-9A12-8D9FFB22F796}" destId="{5A224509-C855-4CFF-9370-E919BE2CA4D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F2E16A-0BF9-46ED-A695-94F011B7447E}"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IN"/>
        </a:p>
      </dgm:t>
    </dgm:pt>
    <dgm:pt modelId="{38C94B1F-4EFF-49B2-8C6A-38711B8C2167}">
      <dgm:prSet phldrT="[Text]" custT="1"/>
      <dgm:spPr/>
      <dgm:t>
        <a:bodyPr/>
        <a:lstStyle/>
        <a:p>
          <a:pPr algn="just">
            <a:buFont typeface="Arial" panose="020B0604020202020204" pitchFamily="34" charset="0"/>
            <a:buChar char="•"/>
          </a:pPr>
          <a:r>
            <a:rPr lang="en-GB" sz="1200">
              <a:latin typeface="Times New Roman" panose="02020603050405020304" pitchFamily="18" charset="0"/>
              <a:cs typeface="Times New Roman" panose="02020603050405020304" pitchFamily="18" charset="0"/>
            </a:rPr>
            <a:t>Examine how often and how much students at universities located in the United Kingdom utilise various social networking sites.</a:t>
          </a:r>
          <a:endParaRPr lang="en-IN" sz="1200"/>
        </a:p>
      </dgm:t>
    </dgm:pt>
    <dgm:pt modelId="{9741A5CA-16F9-4983-8A11-E11A40E00AF1}" type="parTrans" cxnId="{F8F7A9C6-93D4-4744-8C70-5D80CAC9599E}">
      <dgm:prSet/>
      <dgm:spPr/>
      <dgm:t>
        <a:bodyPr/>
        <a:lstStyle/>
        <a:p>
          <a:endParaRPr lang="en-IN"/>
        </a:p>
      </dgm:t>
    </dgm:pt>
    <dgm:pt modelId="{A2BB50F3-35BE-4A2E-A962-F06CFFC74953}" type="sibTrans" cxnId="{F8F7A9C6-93D4-4744-8C70-5D80CAC9599E}">
      <dgm:prSet/>
      <dgm:spPr/>
      <dgm:t>
        <a:bodyPr/>
        <a:lstStyle/>
        <a:p>
          <a:endParaRPr lang="en-IN"/>
        </a:p>
      </dgm:t>
    </dgm:pt>
    <dgm:pt modelId="{974287DC-0764-4FC5-849F-3C3FA5053AAE}">
      <dgm:prSet custT="1"/>
      <dgm:spPr/>
      <dgm:t>
        <a:bodyPr/>
        <a:lstStyle/>
        <a:p>
          <a:pPr algn="just"/>
          <a:r>
            <a:rPr lang="en-GB" sz="1200" dirty="0">
              <a:latin typeface="Times New Roman" panose="02020603050405020304" pitchFamily="18" charset="0"/>
              <a:cs typeface="Times New Roman" panose="02020603050405020304" pitchFamily="18" charset="0"/>
            </a:rPr>
            <a:t>Analyse what kinds of impacts may occur as a result of the excessive use of social media, such as increased levels of anxiety, depression and overall stress, among university students due to excessive use of social networking.</a:t>
          </a:r>
          <a:endParaRPr lang="en-IN" sz="1200" dirty="0">
            <a:latin typeface="Times New Roman" panose="02020603050405020304" pitchFamily="18" charset="0"/>
            <a:cs typeface="Times New Roman" panose="02020603050405020304" pitchFamily="18" charset="0"/>
          </a:endParaRPr>
        </a:p>
      </dgm:t>
    </dgm:pt>
    <dgm:pt modelId="{EBE1AAEE-671E-42E1-9A60-7563002BC03B}" type="parTrans" cxnId="{E37D60A8-4C0A-4BD7-B873-EED5DBEDB69D}">
      <dgm:prSet/>
      <dgm:spPr/>
      <dgm:t>
        <a:bodyPr/>
        <a:lstStyle/>
        <a:p>
          <a:endParaRPr lang="en-IN"/>
        </a:p>
      </dgm:t>
    </dgm:pt>
    <dgm:pt modelId="{D7C11D78-EC78-441A-8FBC-AF9FE601F830}" type="sibTrans" cxnId="{E37D60A8-4C0A-4BD7-B873-EED5DBEDB69D}">
      <dgm:prSet/>
      <dgm:spPr/>
      <dgm:t>
        <a:bodyPr/>
        <a:lstStyle/>
        <a:p>
          <a:endParaRPr lang="en-IN"/>
        </a:p>
      </dgm:t>
    </dgm:pt>
    <dgm:pt modelId="{B23D2D3A-990E-4BA0-A830-E141FDADA75D}">
      <dgm:prSet custT="1"/>
      <dgm:spPr/>
      <dgm:t>
        <a:bodyPr/>
        <a:lstStyle/>
        <a:p>
          <a:pPr algn="just"/>
          <a:r>
            <a:rPr lang="en-GB" sz="1200" dirty="0">
              <a:latin typeface="Times New Roman" panose="02020603050405020304" pitchFamily="18" charset="0"/>
              <a:cs typeface="Times New Roman" panose="02020603050405020304" pitchFamily="18" charset="0"/>
            </a:rPr>
            <a:t>Create guidelines for healthy use of social media while also working towards improving the mental health of university students.</a:t>
          </a:r>
          <a:endParaRPr lang="en-IN" sz="1200" dirty="0">
            <a:latin typeface="Times New Roman" panose="02020603050405020304" pitchFamily="18" charset="0"/>
            <a:cs typeface="Times New Roman" panose="02020603050405020304" pitchFamily="18" charset="0"/>
          </a:endParaRPr>
        </a:p>
      </dgm:t>
    </dgm:pt>
    <dgm:pt modelId="{7DD14C97-6FFC-4F39-94CC-EB3C907F4A87}" type="parTrans" cxnId="{F05F9DB8-0D37-409B-8992-573FCAB25212}">
      <dgm:prSet/>
      <dgm:spPr/>
      <dgm:t>
        <a:bodyPr/>
        <a:lstStyle/>
        <a:p>
          <a:endParaRPr lang="en-IN"/>
        </a:p>
      </dgm:t>
    </dgm:pt>
    <dgm:pt modelId="{74778447-E8AA-461E-B35D-D2014CAB442C}" type="sibTrans" cxnId="{F05F9DB8-0D37-409B-8992-573FCAB25212}">
      <dgm:prSet/>
      <dgm:spPr/>
      <dgm:t>
        <a:bodyPr/>
        <a:lstStyle/>
        <a:p>
          <a:endParaRPr lang="en-IN"/>
        </a:p>
      </dgm:t>
    </dgm:pt>
    <dgm:pt modelId="{8BE79372-E1E0-493C-B877-4A33B775A6FB}" type="pres">
      <dgm:prSet presAssocID="{98F2E16A-0BF9-46ED-A695-94F011B7447E}" presName="linear" presStyleCnt="0">
        <dgm:presLayoutVars>
          <dgm:dir/>
          <dgm:animLvl val="lvl"/>
          <dgm:resizeHandles val="exact"/>
        </dgm:presLayoutVars>
      </dgm:prSet>
      <dgm:spPr/>
      <dgm:t>
        <a:bodyPr/>
        <a:lstStyle/>
        <a:p>
          <a:endParaRPr lang="en-US"/>
        </a:p>
      </dgm:t>
    </dgm:pt>
    <dgm:pt modelId="{61D7C27E-B077-4B68-B95A-733908B58F14}" type="pres">
      <dgm:prSet presAssocID="{38C94B1F-4EFF-49B2-8C6A-38711B8C2167}" presName="parentLin" presStyleCnt="0"/>
      <dgm:spPr/>
    </dgm:pt>
    <dgm:pt modelId="{D5944212-A002-4A76-B9AF-7C0112343D87}" type="pres">
      <dgm:prSet presAssocID="{38C94B1F-4EFF-49B2-8C6A-38711B8C2167}" presName="parentLeftMargin" presStyleLbl="node1" presStyleIdx="0" presStyleCnt="3"/>
      <dgm:spPr/>
      <dgm:t>
        <a:bodyPr/>
        <a:lstStyle/>
        <a:p>
          <a:endParaRPr lang="en-US"/>
        </a:p>
      </dgm:t>
    </dgm:pt>
    <dgm:pt modelId="{7FEAA853-0814-462E-9641-EC1763914F45}" type="pres">
      <dgm:prSet presAssocID="{38C94B1F-4EFF-49B2-8C6A-38711B8C2167}" presName="parentText" presStyleLbl="node1" presStyleIdx="0" presStyleCnt="3">
        <dgm:presLayoutVars>
          <dgm:chMax val="0"/>
          <dgm:bulletEnabled val="1"/>
        </dgm:presLayoutVars>
      </dgm:prSet>
      <dgm:spPr/>
      <dgm:t>
        <a:bodyPr/>
        <a:lstStyle/>
        <a:p>
          <a:endParaRPr lang="en-US"/>
        </a:p>
      </dgm:t>
    </dgm:pt>
    <dgm:pt modelId="{6A06E82C-15B0-407A-9EB6-C1D4CD1E7F5D}" type="pres">
      <dgm:prSet presAssocID="{38C94B1F-4EFF-49B2-8C6A-38711B8C2167}" presName="negativeSpace" presStyleCnt="0"/>
      <dgm:spPr/>
    </dgm:pt>
    <dgm:pt modelId="{FD5D73A1-C025-43E1-88EB-EAA9E7FBBE42}" type="pres">
      <dgm:prSet presAssocID="{38C94B1F-4EFF-49B2-8C6A-38711B8C2167}" presName="childText" presStyleLbl="conFgAcc1" presStyleIdx="0" presStyleCnt="3">
        <dgm:presLayoutVars>
          <dgm:bulletEnabled val="1"/>
        </dgm:presLayoutVars>
      </dgm:prSet>
      <dgm:spPr/>
    </dgm:pt>
    <dgm:pt modelId="{8A602ECE-6A95-4604-A741-CF0E52F2E1A5}" type="pres">
      <dgm:prSet presAssocID="{A2BB50F3-35BE-4A2E-A962-F06CFFC74953}" presName="spaceBetweenRectangles" presStyleCnt="0"/>
      <dgm:spPr/>
    </dgm:pt>
    <dgm:pt modelId="{15C08211-9A43-4AC1-928E-CDFE353D259E}" type="pres">
      <dgm:prSet presAssocID="{974287DC-0764-4FC5-849F-3C3FA5053AAE}" presName="parentLin" presStyleCnt="0"/>
      <dgm:spPr/>
    </dgm:pt>
    <dgm:pt modelId="{0C224F95-938C-4155-8EF4-3A5B7A55561C}" type="pres">
      <dgm:prSet presAssocID="{974287DC-0764-4FC5-849F-3C3FA5053AAE}" presName="parentLeftMargin" presStyleLbl="node1" presStyleIdx="0" presStyleCnt="3"/>
      <dgm:spPr/>
      <dgm:t>
        <a:bodyPr/>
        <a:lstStyle/>
        <a:p>
          <a:endParaRPr lang="en-US"/>
        </a:p>
      </dgm:t>
    </dgm:pt>
    <dgm:pt modelId="{8381225B-5A2D-4FC1-B3FA-849DC2253C48}" type="pres">
      <dgm:prSet presAssocID="{974287DC-0764-4FC5-849F-3C3FA5053AAE}" presName="parentText" presStyleLbl="node1" presStyleIdx="1" presStyleCnt="3">
        <dgm:presLayoutVars>
          <dgm:chMax val="0"/>
          <dgm:bulletEnabled val="1"/>
        </dgm:presLayoutVars>
      </dgm:prSet>
      <dgm:spPr/>
      <dgm:t>
        <a:bodyPr/>
        <a:lstStyle/>
        <a:p>
          <a:endParaRPr lang="en-US"/>
        </a:p>
      </dgm:t>
    </dgm:pt>
    <dgm:pt modelId="{55598E86-4196-49AC-8382-F17607A7341A}" type="pres">
      <dgm:prSet presAssocID="{974287DC-0764-4FC5-849F-3C3FA5053AAE}" presName="negativeSpace" presStyleCnt="0"/>
      <dgm:spPr/>
    </dgm:pt>
    <dgm:pt modelId="{9470CEAD-C7B4-4946-9CE2-1866D8BCF960}" type="pres">
      <dgm:prSet presAssocID="{974287DC-0764-4FC5-849F-3C3FA5053AAE}" presName="childText" presStyleLbl="conFgAcc1" presStyleIdx="1" presStyleCnt="3">
        <dgm:presLayoutVars>
          <dgm:bulletEnabled val="1"/>
        </dgm:presLayoutVars>
      </dgm:prSet>
      <dgm:spPr/>
    </dgm:pt>
    <dgm:pt modelId="{78F71282-D770-4A84-BD6B-DB8C65EDAA22}" type="pres">
      <dgm:prSet presAssocID="{D7C11D78-EC78-441A-8FBC-AF9FE601F830}" presName="spaceBetweenRectangles" presStyleCnt="0"/>
      <dgm:spPr/>
    </dgm:pt>
    <dgm:pt modelId="{0FE4D2BF-017B-4476-841D-080D179BF5F9}" type="pres">
      <dgm:prSet presAssocID="{B23D2D3A-990E-4BA0-A830-E141FDADA75D}" presName="parentLin" presStyleCnt="0"/>
      <dgm:spPr/>
    </dgm:pt>
    <dgm:pt modelId="{F639D220-3A8C-4B1D-8A56-DB94F248F708}" type="pres">
      <dgm:prSet presAssocID="{B23D2D3A-990E-4BA0-A830-E141FDADA75D}" presName="parentLeftMargin" presStyleLbl="node1" presStyleIdx="1" presStyleCnt="3"/>
      <dgm:spPr/>
      <dgm:t>
        <a:bodyPr/>
        <a:lstStyle/>
        <a:p>
          <a:endParaRPr lang="en-US"/>
        </a:p>
      </dgm:t>
    </dgm:pt>
    <dgm:pt modelId="{C50ECB5B-BFEE-473F-984B-CE2E1F16C255}" type="pres">
      <dgm:prSet presAssocID="{B23D2D3A-990E-4BA0-A830-E141FDADA75D}" presName="parentText" presStyleLbl="node1" presStyleIdx="2" presStyleCnt="3">
        <dgm:presLayoutVars>
          <dgm:chMax val="0"/>
          <dgm:bulletEnabled val="1"/>
        </dgm:presLayoutVars>
      </dgm:prSet>
      <dgm:spPr/>
      <dgm:t>
        <a:bodyPr/>
        <a:lstStyle/>
        <a:p>
          <a:endParaRPr lang="en-US"/>
        </a:p>
      </dgm:t>
    </dgm:pt>
    <dgm:pt modelId="{52858E46-C647-4889-B6CA-3878654C86C0}" type="pres">
      <dgm:prSet presAssocID="{B23D2D3A-990E-4BA0-A830-E141FDADA75D}" presName="negativeSpace" presStyleCnt="0"/>
      <dgm:spPr/>
    </dgm:pt>
    <dgm:pt modelId="{A61871EB-6734-4CAF-ABFD-3E8BB4C1F7C8}" type="pres">
      <dgm:prSet presAssocID="{B23D2D3A-990E-4BA0-A830-E141FDADA75D}" presName="childText" presStyleLbl="conFgAcc1" presStyleIdx="2" presStyleCnt="3">
        <dgm:presLayoutVars>
          <dgm:bulletEnabled val="1"/>
        </dgm:presLayoutVars>
      </dgm:prSet>
      <dgm:spPr/>
    </dgm:pt>
  </dgm:ptLst>
  <dgm:cxnLst>
    <dgm:cxn modelId="{8D49BD67-F5FE-420F-B566-4AF040961C45}" type="presOf" srcId="{974287DC-0764-4FC5-849F-3C3FA5053AAE}" destId="{8381225B-5A2D-4FC1-B3FA-849DC2253C48}" srcOrd="1" destOrd="0" presId="urn:microsoft.com/office/officeart/2005/8/layout/list1"/>
    <dgm:cxn modelId="{F12669C5-1D86-4D49-BEAE-54E06864E9D2}" type="presOf" srcId="{974287DC-0764-4FC5-849F-3C3FA5053AAE}" destId="{0C224F95-938C-4155-8EF4-3A5B7A55561C}" srcOrd="0" destOrd="0" presId="urn:microsoft.com/office/officeart/2005/8/layout/list1"/>
    <dgm:cxn modelId="{F8F7A9C6-93D4-4744-8C70-5D80CAC9599E}" srcId="{98F2E16A-0BF9-46ED-A695-94F011B7447E}" destId="{38C94B1F-4EFF-49B2-8C6A-38711B8C2167}" srcOrd="0" destOrd="0" parTransId="{9741A5CA-16F9-4983-8A11-E11A40E00AF1}" sibTransId="{A2BB50F3-35BE-4A2E-A962-F06CFFC74953}"/>
    <dgm:cxn modelId="{118280B2-643E-4CB2-8988-C3763AA1A3B1}" type="presOf" srcId="{98F2E16A-0BF9-46ED-A695-94F011B7447E}" destId="{8BE79372-E1E0-493C-B877-4A33B775A6FB}" srcOrd="0" destOrd="0" presId="urn:microsoft.com/office/officeart/2005/8/layout/list1"/>
    <dgm:cxn modelId="{E37D60A8-4C0A-4BD7-B873-EED5DBEDB69D}" srcId="{98F2E16A-0BF9-46ED-A695-94F011B7447E}" destId="{974287DC-0764-4FC5-849F-3C3FA5053AAE}" srcOrd="1" destOrd="0" parTransId="{EBE1AAEE-671E-42E1-9A60-7563002BC03B}" sibTransId="{D7C11D78-EC78-441A-8FBC-AF9FE601F830}"/>
    <dgm:cxn modelId="{27F92606-2042-40AD-A7E2-B067FE5A89EE}" type="presOf" srcId="{38C94B1F-4EFF-49B2-8C6A-38711B8C2167}" destId="{D5944212-A002-4A76-B9AF-7C0112343D87}" srcOrd="0" destOrd="0" presId="urn:microsoft.com/office/officeart/2005/8/layout/list1"/>
    <dgm:cxn modelId="{C2F87D4A-4BC6-496E-8EDB-7B79C0F98682}" type="presOf" srcId="{B23D2D3A-990E-4BA0-A830-E141FDADA75D}" destId="{C50ECB5B-BFEE-473F-984B-CE2E1F16C255}" srcOrd="1" destOrd="0" presId="urn:microsoft.com/office/officeart/2005/8/layout/list1"/>
    <dgm:cxn modelId="{F05F9DB8-0D37-409B-8992-573FCAB25212}" srcId="{98F2E16A-0BF9-46ED-A695-94F011B7447E}" destId="{B23D2D3A-990E-4BA0-A830-E141FDADA75D}" srcOrd="2" destOrd="0" parTransId="{7DD14C97-6FFC-4F39-94CC-EB3C907F4A87}" sibTransId="{74778447-E8AA-461E-B35D-D2014CAB442C}"/>
    <dgm:cxn modelId="{96B4DA6B-E582-47EA-AD57-D08B94A5772A}" type="presOf" srcId="{B23D2D3A-990E-4BA0-A830-E141FDADA75D}" destId="{F639D220-3A8C-4B1D-8A56-DB94F248F708}" srcOrd="0" destOrd="0" presId="urn:microsoft.com/office/officeart/2005/8/layout/list1"/>
    <dgm:cxn modelId="{8494573D-3C84-42CF-8722-28DE9F9E39B3}" type="presOf" srcId="{38C94B1F-4EFF-49B2-8C6A-38711B8C2167}" destId="{7FEAA853-0814-462E-9641-EC1763914F45}" srcOrd="1" destOrd="0" presId="urn:microsoft.com/office/officeart/2005/8/layout/list1"/>
    <dgm:cxn modelId="{FE52B044-C119-4289-8790-2BC7109063BF}" type="presParOf" srcId="{8BE79372-E1E0-493C-B877-4A33B775A6FB}" destId="{61D7C27E-B077-4B68-B95A-733908B58F14}" srcOrd="0" destOrd="0" presId="urn:microsoft.com/office/officeart/2005/8/layout/list1"/>
    <dgm:cxn modelId="{65FCF643-7D2C-4AB5-A0FF-616DF1B8F0AA}" type="presParOf" srcId="{61D7C27E-B077-4B68-B95A-733908B58F14}" destId="{D5944212-A002-4A76-B9AF-7C0112343D87}" srcOrd="0" destOrd="0" presId="urn:microsoft.com/office/officeart/2005/8/layout/list1"/>
    <dgm:cxn modelId="{CB3A0B87-6534-459C-BD98-038224E0BA41}" type="presParOf" srcId="{61D7C27E-B077-4B68-B95A-733908B58F14}" destId="{7FEAA853-0814-462E-9641-EC1763914F45}" srcOrd="1" destOrd="0" presId="urn:microsoft.com/office/officeart/2005/8/layout/list1"/>
    <dgm:cxn modelId="{F53F81DF-95EB-47C1-83C5-5E10171B2F2B}" type="presParOf" srcId="{8BE79372-E1E0-493C-B877-4A33B775A6FB}" destId="{6A06E82C-15B0-407A-9EB6-C1D4CD1E7F5D}" srcOrd="1" destOrd="0" presId="urn:microsoft.com/office/officeart/2005/8/layout/list1"/>
    <dgm:cxn modelId="{6A9B8AEE-3D5E-4B0F-8E8E-08A6205543C3}" type="presParOf" srcId="{8BE79372-E1E0-493C-B877-4A33B775A6FB}" destId="{FD5D73A1-C025-43E1-88EB-EAA9E7FBBE42}" srcOrd="2" destOrd="0" presId="urn:microsoft.com/office/officeart/2005/8/layout/list1"/>
    <dgm:cxn modelId="{B920B75B-5697-4170-B684-F10A0EB4CEF8}" type="presParOf" srcId="{8BE79372-E1E0-493C-B877-4A33B775A6FB}" destId="{8A602ECE-6A95-4604-A741-CF0E52F2E1A5}" srcOrd="3" destOrd="0" presId="urn:microsoft.com/office/officeart/2005/8/layout/list1"/>
    <dgm:cxn modelId="{B0F4C41B-809F-4CDB-A9F0-DA824FAC3786}" type="presParOf" srcId="{8BE79372-E1E0-493C-B877-4A33B775A6FB}" destId="{15C08211-9A43-4AC1-928E-CDFE353D259E}" srcOrd="4" destOrd="0" presId="urn:microsoft.com/office/officeart/2005/8/layout/list1"/>
    <dgm:cxn modelId="{49FBA9E1-D5E5-40B9-A8CB-290D5DD8CDD7}" type="presParOf" srcId="{15C08211-9A43-4AC1-928E-CDFE353D259E}" destId="{0C224F95-938C-4155-8EF4-3A5B7A55561C}" srcOrd="0" destOrd="0" presId="urn:microsoft.com/office/officeart/2005/8/layout/list1"/>
    <dgm:cxn modelId="{F2A029F3-EF8C-411B-98E5-E8DCB1EB54E7}" type="presParOf" srcId="{15C08211-9A43-4AC1-928E-CDFE353D259E}" destId="{8381225B-5A2D-4FC1-B3FA-849DC2253C48}" srcOrd="1" destOrd="0" presId="urn:microsoft.com/office/officeart/2005/8/layout/list1"/>
    <dgm:cxn modelId="{1603D12D-0EFC-415C-8CF8-5ED283AF0B76}" type="presParOf" srcId="{8BE79372-E1E0-493C-B877-4A33B775A6FB}" destId="{55598E86-4196-49AC-8382-F17607A7341A}" srcOrd="5" destOrd="0" presId="urn:microsoft.com/office/officeart/2005/8/layout/list1"/>
    <dgm:cxn modelId="{9A964A43-9FEE-46F1-992D-80F8DBD1BD80}" type="presParOf" srcId="{8BE79372-E1E0-493C-B877-4A33B775A6FB}" destId="{9470CEAD-C7B4-4946-9CE2-1866D8BCF960}" srcOrd="6" destOrd="0" presId="urn:microsoft.com/office/officeart/2005/8/layout/list1"/>
    <dgm:cxn modelId="{CE4C95F3-C494-45B3-AB2F-824AFE4DA59B}" type="presParOf" srcId="{8BE79372-E1E0-493C-B877-4A33B775A6FB}" destId="{78F71282-D770-4A84-BD6B-DB8C65EDAA22}" srcOrd="7" destOrd="0" presId="urn:microsoft.com/office/officeart/2005/8/layout/list1"/>
    <dgm:cxn modelId="{CC2B5CEF-FDDC-4D22-884D-39696FECD0E1}" type="presParOf" srcId="{8BE79372-E1E0-493C-B877-4A33B775A6FB}" destId="{0FE4D2BF-017B-4476-841D-080D179BF5F9}" srcOrd="8" destOrd="0" presId="urn:microsoft.com/office/officeart/2005/8/layout/list1"/>
    <dgm:cxn modelId="{DEDA39B2-6740-4066-83E7-26252C6259BE}" type="presParOf" srcId="{0FE4D2BF-017B-4476-841D-080D179BF5F9}" destId="{F639D220-3A8C-4B1D-8A56-DB94F248F708}" srcOrd="0" destOrd="0" presId="urn:microsoft.com/office/officeart/2005/8/layout/list1"/>
    <dgm:cxn modelId="{167D2B01-6510-4357-A8AD-0C1B23AF6A9A}" type="presParOf" srcId="{0FE4D2BF-017B-4476-841D-080D179BF5F9}" destId="{C50ECB5B-BFEE-473F-984B-CE2E1F16C255}" srcOrd="1" destOrd="0" presId="urn:microsoft.com/office/officeart/2005/8/layout/list1"/>
    <dgm:cxn modelId="{881CF845-9E4A-4F6D-8695-BF8A79F5E622}" type="presParOf" srcId="{8BE79372-E1E0-493C-B877-4A33B775A6FB}" destId="{52858E46-C647-4889-B6CA-3878654C86C0}" srcOrd="9" destOrd="0" presId="urn:microsoft.com/office/officeart/2005/8/layout/list1"/>
    <dgm:cxn modelId="{7D36F23B-0F29-46A5-B92F-04A2001617F5}" type="presParOf" srcId="{8BE79372-E1E0-493C-B877-4A33B775A6FB}" destId="{A61871EB-6734-4CAF-ABFD-3E8BB4C1F7C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F31416-CDFC-470E-A9CD-05B097267821}" type="doc">
      <dgm:prSet loTypeId="urn:microsoft.com/office/officeart/2008/layout/VerticalCurvedList" loCatId="list" qsTypeId="urn:microsoft.com/office/officeart/2005/8/quickstyle/simple3" qsCatId="simple" csTypeId="urn:microsoft.com/office/officeart/2005/8/colors/accent1_2" csCatId="accent1" phldr="1"/>
      <dgm:spPr/>
      <dgm:t>
        <a:bodyPr/>
        <a:lstStyle/>
        <a:p>
          <a:endParaRPr lang="en-IN"/>
        </a:p>
      </dgm:t>
    </dgm:pt>
    <dgm:pt modelId="{FE3F12C0-1067-40EF-82BA-32B319EB7D28}">
      <dgm:prSet phldrT="[Tex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Through this research, university students will gain further understanding of how their use of social media will impact their mental health/well-being. </a:t>
          </a:r>
          <a:endParaRPr lang="en-IN" sz="1200">
            <a:latin typeface="Times New Roman" panose="02020603050405020304" pitchFamily="18" charset="0"/>
            <a:cs typeface="Times New Roman" panose="02020603050405020304" pitchFamily="18" charset="0"/>
          </a:endParaRPr>
        </a:p>
      </dgm:t>
    </dgm:pt>
    <dgm:pt modelId="{C5A78253-4139-4B39-B73E-74F56FC5DD06}" type="parTrans" cxnId="{E770B575-38D3-4F39-80E7-98B77E564D31}">
      <dgm:prSet/>
      <dgm:spPr/>
      <dgm:t>
        <a:bodyPr/>
        <a:lstStyle/>
        <a:p>
          <a:endParaRPr lang="en-IN"/>
        </a:p>
      </dgm:t>
    </dgm:pt>
    <dgm:pt modelId="{95D7A07D-7910-4CED-8FDC-A9A0ACA76100}" type="sibTrans" cxnId="{E770B575-38D3-4F39-80E7-98B77E564D31}">
      <dgm:prSet/>
      <dgm:spPr/>
      <dgm:t>
        <a:bodyPr/>
        <a:lstStyle/>
        <a:p>
          <a:endParaRPr lang="en-IN"/>
        </a:p>
      </dgm:t>
    </dgm:pt>
    <dgm:pt modelId="{252550E0-F1C9-42EE-9784-36E1F7996F03}">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Findings will help universities develop evidence-based programmes for digital well-being and targeted interventions for mental health. </a:t>
          </a:r>
          <a:endParaRPr lang="en-IN" sz="1200">
            <a:latin typeface="Times New Roman" panose="02020603050405020304" pitchFamily="18" charset="0"/>
            <a:cs typeface="Times New Roman" panose="02020603050405020304" pitchFamily="18" charset="0"/>
          </a:endParaRPr>
        </a:p>
      </dgm:t>
    </dgm:pt>
    <dgm:pt modelId="{83A8E0A1-859D-466B-8618-F520750FE786}" type="parTrans" cxnId="{D2A7F7B2-D3F5-4DF8-8261-6AAC0B9A5E86}">
      <dgm:prSet/>
      <dgm:spPr/>
      <dgm:t>
        <a:bodyPr/>
        <a:lstStyle/>
        <a:p>
          <a:endParaRPr lang="en-IN"/>
        </a:p>
      </dgm:t>
    </dgm:pt>
    <dgm:pt modelId="{4D92A0C9-481C-43E7-93F9-5399E2E3909D}" type="sibTrans" cxnId="{D2A7F7B2-D3F5-4DF8-8261-6AAC0B9A5E86}">
      <dgm:prSet/>
      <dgm:spPr/>
      <dgm:t>
        <a:bodyPr/>
        <a:lstStyle/>
        <a:p>
          <a:endParaRPr lang="en-IN"/>
        </a:p>
      </dgm:t>
    </dgm:pt>
    <dgm:pt modelId="{7B6BC4F1-12E7-479A-BD39-01E9FA6F8602}">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Public health and social care services may find the study useful as it provides them with insights for designing preventative methods to combat new and emerging mental health issues affecting young adults. </a:t>
          </a:r>
          <a:endParaRPr lang="en-IN" sz="1200">
            <a:latin typeface="Times New Roman" panose="02020603050405020304" pitchFamily="18" charset="0"/>
            <a:cs typeface="Times New Roman" panose="02020603050405020304" pitchFamily="18" charset="0"/>
          </a:endParaRPr>
        </a:p>
      </dgm:t>
    </dgm:pt>
    <dgm:pt modelId="{D81A31ED-B1D2-4F7D-8BA8-A320F69BC2CE}" type="parTrans" cxnId="{83738027-B96F-4C7E-BEF5-AED934A935D8}">
      <dgm:prSet/>
      <dgm:spPr/>
      <dgm:t>
        <a:bodyPr/>
        <a:lstStyle/>
        <a:p>
          <a:endParaRPr lang="en-IN"/>
        </a:p>
      </dgm:t>
    </dgm:pt>
    <dgm:pt modelId="{7531E9C4-04AE-469B-B127-945EBB1713A9}" type="sibTrans" cxnId="{83738027-B96F-4C7E-BEF5-AED934A935D8}">
      <dgm:prSet/>
      <dgm:spPr/>
      <dgm:t>
        <a:bodyPr/>
        <a:lstStyle/>
        <a:p>
          <a:endParaRPr lang="en-IN"/>
        </a:p>
      </dgm:t>
    </dgm:pt>
    <dgm:pt modelId="{42AF8159-CC20-43D1-959F-EB078CCC0EA1}">
      <dgm:prSet custT="1"/>
      <dgm:spPr/>
      <dgm:t>
        <a:bodyPr/>
        <a:lstStyle/>
        <a:p>
          <a:pPr algn="just">
            <a:buNone/>
          </a:pPr>
          <a:r>
            <a:rPr lang="en-GB" sz="1200" dirty="0">
              <a:latin typeface="Times New Roman" panose="02020603050405020304" pitchFamily="18" charset="0"/>
              <a:cs typeface="Times New Roman" panose="02020603050405020304" pitchFamily="18" charset="0"/>
            </a:rPr>
            <a:t>The findings of this study may be of assistance to both health care and social care professionals as they strengthen their assessment practices; continue their educational pursuits by providing information that benefits their clients in demonstrating their ways of supporting them through the sometimes-overwhelming process of improving mental health recovery.</a:t>
          </a:r>
          <a:endParaRPr lang="en-IN" sz="1200" dirty="0">
            <a:latin typeface="Times New Roman" panose="02020603050405020304" pitchFamily="18" charset="0"/>
            <a:cs typeface="Times New Roman" panose="02020603050405020304" pitchFamily="18" charset="0"/>
          </a:endParaRPr>
        </a:p>
      </dgm:t>
    </dgm:pt>
    <dgm:pt modelId="{ACBCADAE-093F-4B05-A981-1255A771F22B}" type="parTrans" cxnId="{8BBEBB32-3E93-489C-AF0B-4D6967377228}">
      <dgm:prSet/>
      <dgm:spPr/>
      <dgm:t>
        <a:bodyPr/>
        <a:lstStyle/>
        <a:p>
          <a:endParaRPr lang="en-IN"/>
        </a:p>
      </dgm:t>
    </dgm:pt>
    <dgm:pt modelId="{9B5C0D14-0FE1-4D91-9AC5-C30B4A5185EB}" type="sibTrans" cxnId="{8BBEBB32-3E93-489C-AF0B-4D6967377228}">
      <dgm:prSet/>
      <dgm:spPr/>
      <dgm:t>
        <a:bodyPr/>
        <a:lstStyle/>
        <a:p>
          <a:endParaRPr lang="en-IN"/>
        </a:p>
      </dgm:t>
    </dgm:pt>
    <dgm:pt modelId="{C9FFCF16-5231-4FF0-B3D9-C370EFAC0C91}" type="pres">
      <dgm:prSet presAssocID="{ADF31416-CDFC-470E-A9CD-05B097267821}" presName="Name0" presStyleCnt="0">
        <dgm:presLayoutVars>
          <dgm:chMax val="7"/>
          <dgm:chPref val="7"/>
          <dgm:dir/>
        </dgm:presLayoutVars>
      </dgm:prSet>
      <dgm:spPr/>
      <dgm:t>
        <a:bodyPr/>
        <a:lstStyle/>
        <a:p>
          <a:endParaRPr lang="en-US"/>
        </a:p>
      </dgm:t>
    </dgm:pt>
    <dgm:pt modelId="{AF642A36-5B23-415A-958B-0083D5B53347}" type="pres">
      <dgm:prSet presAssocID="{ADF31416-CDFC-470E-A9CD-05B097267821}" presName="Name1" presStyleCnt="0"/>
      <dgm:spPr/>
    </dgm:pt>
    <dgm:pt modelId="{96CE0675-A1CC-4AE4-B96A-F25512589419}" type="pres">
      <dgm:prSet presAssocID="{ADF31416-CDFC-470E-A9CD-05B097267821}" presName="cycle" presStyleCnt="0"/>
      <dgm:spPr/>
    </dgm:pt>
    <dgm:pt modelId="{579A1350-623D-4F3B-AA2D-6740B5EE2876}" type="pres">
      <dgm:prSet presAssocID="{ADF31416-CDFC-470E-A9CD-05B097267821}" presName="srcNode" presStyleLbl="node1" presStyleIdx="0" presStyleCnt="4"/>
      <dgm:spPr/>
    </dgm:pt>
    <dgm:pt modelId="{4D95DDBA-16A0-4C87-ACDB-639E8B030587}" type="pres">
      <dgm:prSet presAssocID="{ADF31416-CDFC-470E-A9CD-05B097267821}" presName="conn" presStyleLbl="parChTrans1D2" presStyleIdx="0" presStyleCnt="1"/>
      <dgm:spPr/>
      <dgm:t>
        <a:bodyPr/>
        <a:lstStyle/>
        <a:p>
          <a:endParaRPr lang="en-US"/>
        </a:p>
      </dgm:t>
    </dgm:pt>
    <dgm:pt modelId="{485F62C0-D120-4BF2-B9E1-7C162B78A45E}" type="pres">
      <dgm:prSet presAssocID="{ADF31416-CDFC-470E-A9CD-05B097267821}" presName="extraNode" presStyleLbl="node1" presStyleIdx="0" presStyleCnt="4"/>
      <dgm:spPr/>
    </dgm:pt>
    <dgm:pt modelId="{CCCC152A-D16C-4C3F-A289-11CB921F89D3}" type="pres">
      <dgm:prSet presAssocID="{ADF31416-CDFC-470E-A9CD-05B097267821}" presName="dstNode" presStyleLbl="node1" presStyleIdx="0" presStyleCnt="4"/>
      <dgm:spPr/>
    </dgm:pt>
    <dgm:pt modelId="{B62A3906-A2A3-458D-AAEE-5EF714090269}" type="pres">
      <dgm:prSet presAssocID="{FE3F12C0-1067-40EF-82BA-32B319EB7D28}" presName="text_1" presStyleLbl="node1" presStyleIdx="0" presStyleCnt="4">
        <dgm:presLayoutVars>
          <dgm:bulletEnabled val="1"/>
        </dgm:presLayoutVars>
      </dgm:prSet>
      <dgm:spPr/>
      <dgm:t>
        <a:bodyPr/>
        <a:lstStyle/>
        <a:p>
          <a:endParaRPr lang="en-US"/>
        </a:p>
      </dgm:t>
    </dgm:pt>
    <dgm:pt modelId="{B030AE1B-33A6-4157-914E-10D033F7AC48}" type="pres">
      <dgm:prSet presAssocID="{FE3F12C0-1067-40EF-82BA-32B319EB7D28}" presName="accent_1" presStyleCnt="0"/>
      <dgm:spPr/>
    </dgm:pt>
    <dgm:pt modelId="{C3553641-CC1B-4B72-8D3E-704FD9EAE415}" type="pres">
      <dgm:prSet presAssocID="{FE3F12C0-1067-40EF-82BA-32B319EB7D28}" presName="accentRepeatNode" presStyleLbl="solidFgAcc1" presStyleIdx="0" presStyleCnt="4"/>
      <dgm:spPr/>
    </dgm:pt>
    <dgm:pt modelId="{5A0416AB-E089-4C14-AF0A-0FD964BDB9DB}" type="pres">
      <dgm:prSet presAssocID="{252550E0-F1C9-42EE-9784-36E1F7996F03}" presName="text_2" presStyleLbl="node1" presStyleIdx="1" presStyleCnt="4">
        <dgm:presLayoutVars>
          <dgm:bulletEnabled val="1"/>
        </dgm:presLayoutVars>
      </dgm:prSet>
      <dgm:spPr/>
      <dgm:t>
        <a:bodyPr/>
        <a:lstStyle/>
        <a:p>
          <a:endParaRPr lang="en-US"/>
        </a:p>
      </dgm:t>
    </dgm:pt>
    <dgm:pt modelId="{82C091F3-60B1-415D-9447-41AC8C3C4949}" type="pres">
      <dgm:prSet presAssocID="{252550E0-F1C9-42EE-9784-36E1F7996F03}" presName="accent_2" presStyleCnt="0"/>
      <dgm:spPr/>
    </dgm:pt>
    <dgm:pt modelId="{2B76B313-A22C-4C29-B05E-524019B8E315}" type="pres">
      <dgm:prSet presAssocID="{252550E0-F1C9-42EE-9784-36E1F7996F03}" presName="accentRepeatNode" presStyleLbl="solidFgAcc1" presStyleIdx="1" presStyleCnt="4"/>
      <dgm:spPr/>
    </dgm:pt>
    <dgm:pt modelId="{78C20A3E-EE9F-40F6-82B6-DD85A586689B}" type="pres">
      <dgm:prSet presAssocID="{7B6BC4F1-12E7-479A-BD39-01E9FA6F8602}" presName="text_3" presStyleLbl="node1" presStyleIdx="2" presStyleCnt="4">
        <dgm:presLayoutVars>
          <dgm:bulletEnabled val="1"/>
        </dgm:presLayoutVars>
      </dgm:prSet>
      <dgm:spPr/>
      <dgm:t>
        <a:bodyPr/>
        <a:lstStyle/>
        <a:p>
          <a:endParaRPr lang="en-US"/>
        </a:p>
      </dgm:t>
    </dgm:pt>
    <dgm:pt modelId="{81FFED50-D53A-4AC3-AF74-58C20EFBE7C1}" type="pres">
      <dgm:prSet presAssocID="{7B6BC4F1-12E7-479A-BD39-01E9FA6F8602}" presName="accent_3" presStyleCnt="0"/>
      <dgm:spPr/>
    </dgm:pt>
    <dgm:pt modelId="{E665948B-92DB-433C-A331-39FE88D6B140}" type="pres">
      <dgm:prSet presAssocID="{7B6BC4F1-12E7-479A-BD39-01E9FA6F8602}" presName="accentRepeatNode" presStyleLbl="solidFgAcc1" presStyleIdx="2" presStyleCnt="4"/>
      <dgm:spPr/>
    </dgm:pt>
    <dgm:pt modelId="{845A6F9A-1CDF-4216-A51A-58F60E3380C3}" type="pres">
      <dgm:prSet presAssocID="{42AF8159-CC20-43D1-959F-EB078CCC0EA1}" presName="text_4" presStyleLbl="node1" presStyleIdx="3" presStyleCnt="4" custScaleY="142290">
        <dgm:presLayoutVars>
          <dgm:bulletEnabled val="1"/>
        </dgm:presLayoutVars>
      </dgm:prSet>
      <dgm:spPr/>
      <dgm:t>
        <a:bodyPr/>
        <a:lstStyle/>
        <a:p>
          <a:endParaRPr lang="en-US"/>
        </a:p>
      </dgm:t>
    </dgm:pt>
    <dgm:pt modelId="{5F1B8262-CFD6-46DD-8416-47A9814643C2}" type="pres">
      <dgm:prSet presAssocID="{42AF8159-CC20-43D1-959F-EB078CCC0EA1}" presName="accent_4" presStyleCnt="0"/>
      <dgm:spPr/>
    </dgm:pt>
    <dgm:pt modelId="{615E1599-10BF-4BCB-BC39-91F9A08E7E5E}" type="pres">
      <dgm:prSet presAssocID="{42AF8159-CC20-43D1-959F-EB078CCC0EA1}" presName="accentRepeatNode" presStyleLbl="solidFgAcc1" presStyleIdx="3" presStyleCnt="4"/>
      <dgm:spPr/>
    </dgm:pt>
  </dgm:ptLst>
  <dgm:cxnLst>
    <dgm:cxn modelId="{D2A7F7B2-D3F5-4DF8-8261-6AAC0B9A5E86}" srcId="{ADF31416-CDFC-470E-A9CD-05B097267821}" destId="{252550E0-F1C9-42EE-9784-36E1F7996F03}" srcOrd="1" destOrd="0" parTransId="{83A8E0A1-859D-466B-8618-F520750FE786}" sibTransId="{4D92A0C9-481C-43E7-93F9-5399E2E3909D}"/>
    <dgm:cxn modelId="{AF106A5E-28E3-4125-B81B-C9D965A4E963}" type="presOf" srcId="{7B6BC4F1-12E7-479A-BD39-01E9FA6F8602}" destId="{78C20A3E-EE9F-40F6-82B6-DD85A586689B}" srcOrd="0" destOrd="0" presId="urn:microsoft.com/office/officeart/2008/layout/VerticalCurvedList"/>
    <dgm:cxn modelId="{8BBEBB32-3E93-489C-AF0B-4D6967377228}" srcId="{ADF31416-CDFC-470E-A9CD-05B097267821}" destId="{42AF8159-CC20-43D1-959F-EB078CCC0EA1}" srcOrd="3" destOrd="0" parTransId="{ACBCADAE-093F-4B05-A981-1255A771F22B}" sibTransId="{9B5C0D14-0FE1-4D91-9AC5-C30B4A5185EB}"/>
    <dgm:cxn modelId="{83738027-B96F-4C7E-BEF5-AED934A935D8}" srcId="{ADF31416-CDFC-470E-A9CD-05B097267821}" destId="{7B6BC4F1-12E7-479A-BD39-01E9FA6F8602}" srcOrd="2" destOrd="0" parTransId="{D81A31ED-B1D2-4F7D-8BA8-A320F69BC2CE}" sibTransId="{7531E9C4-04AE-469B-B127-945EBB1713A9}"/>
    <dgm:cxn modelId="{C0BB0384-DFE8-473A-A11A-60BB6A870A60}" type="presOf" srcId="{95D7A07D-7910-4CED-8FDC-A9A0ACA76100}" destId="{4D95DDBA-16A0-4C87-ACDB-639E8B030587}" srcOrd="0" destOrd="0" presId="urn:microsoft.com/office/officeart/2008/layout/VerticalCurvedList"/>
    <dgm:cxn modelId="{D244D63C-8325-41C8-A75B-0F72115AEFF6}" type="presOf" srcId="{252550E0-F1C9-42EE-9784-36E1F7996F03}" destId="{5A0416AB-E089-4C14-AF0A-0FD964BDB9DB}" srcOrd="0" destOrd="0" presId="urn:microsoft.com/office/officeart/2008/layout/VerticalCurvedList"/>
    <dgm:cxn modelId="{462416BF-7F0E-43DA-A490-38592C80F75B}" type="presOf" srcId="{42AF8159-CC20-43D1-959F-EB078CCC0EA1}" destId="{845A6F9A-1CDF-4216-A51A-58F60E3380C3}" srcOrd="0" destOrd="0" presId="urn:microsoft.com/office/officeart/2008/layout/VerticalCurvedList"/>
    <dgm:cxn modelId="{E770B575-38D3-4F39-80E7-98B77E564D31}" srcId="{ADF31416-CDFC-470E-A9CD-05B097267821}" destId="{FE3F12C0-1067-40EF-82BA-32B319EB7D28}" srcOrd="0" destOrd="0" parTransId="{C5A78253-4139-4B39-B73E-74F56FC5DD06}" sibTransId="{95D7A07D-7910-4CED-8FDC-A9A0ACA76100}"/>
    <dgm:cxn modelId="{7FD8DB72-6B6D-451B-8702-1E2D050B4BE4}" type="presOf" srcId="{FE3F12C0-1067-40EF-82BA-32B319EB7D28}" destId="{B62A3906-A2A3-458D-AAEE-5EF714090269}" srcOrd="0" destOrd="0" presId="urn:microsoft.com/office/officeart/2008/layout/VerticalCurvedList"/>
    <dgm:cxn modelId="{DB7D78F3-DADC-445B-8E29-783744FE3D0A}" type="presOf" srcId="{ADF31416-CDFC-470E-A9CD-05B097267821}" destId="{C9FFCF16-5231-4FF0-B3D9-C370EFAC0C91}" srcOrd="0" destOrd="0" presId="urn:microsoft.com/office/officeart/2008/layout/VerticalCurvedList"/>
    <dgm:cxn modelId="{8D9DCECA-569A-4055-B4A2-AB27833C612A}" type="presParOf" srcId="{C9FFCF16-5231-4FF0-B3D9-C370EFAC0C91}" destId="{AF642A36-5B23-415A-958B-0083D5B53347}" srcOrd="0" destOrd="0" presId="urn:microsoft.com/office/officeart/2008/layout/VerticalCurvedList"/>
    <dgm:cxn modelId="{7779E537-3F34-4E8C-82EB-B46314D05A6C}" type="presParOf" srcId="{AF642A36-5B23-415A-958B-0083D5B53347}" destId="{96CE0675-A1CC-4AE4-B96A-F25512589419}" srcOrd="0" destOrd="0" presId="urn:microsoft.com/office/officeart/2008/layout/VerticalCurvedList"/>
    <dgm:cxn modelId="{FA02604E-1BB4-4F62-8E29-170DEB5764EB}" type="presParOf" srcId="{96CE0675-A1CC-4AE4-B96A-F25512589419}" destId="{579A1350-623D-4F3B-AA2D-6740B5EE2876}" srcOrd="0" destOrd="0" presId="urn:microsoft.com/office/officeart/2008/layout/VerticalCurvedList"/>
    <dgm:cxn modelId="{8D6489EF-93BA-4F94-8A33-34FE7C5E4320}" type="presParOf" srcId="{96CE0675-A1CC-4AE4-B96A-F25512589419}" destId="{4D95DDBA-16A0-4C87-ACDB-639E8B030587}" srcOrd="1" destOrd="0" presId="urn:microsoft.com/office/officeart/2008/layout/VerticalCurvedList"/>
    <dgm:cxn modelId="{6EF9CF07-EEE6-4BE8-9DC9-4A778D20B4A3}" type="presParOf" srcId="{96CE0675-A1CC-4AE4-B96A-F25512589419}" destId="{485F62C0-D120-4BF2-B9E1-7C162B78A45E}" srcOrd="2" destOrd="0" presId="urn:microsoft.com/office/officeart/2008/layout/VerticalCurvedList"/>
    <dgm:cxn modelId="{7BD05E88-024C-4277-A4B8-6DC7184E9A80}" type="presParOf" srcId="{96CE0675-A1CC-4AE4-B96A-F25512589419}" destId="{CCCC152A-D16C-4C3F-A289-11CB921F89D3}" srcOrd="3" destOrd="0" presId="urn:microsoft.com/office/officeart/2008/layout/VerticalCurvedList"/>
    <dgm:cxn modelId="{73CC70BB-B311-41F8-83BE-FC7AECAAB327}" type="presParOf" srcId="{AF642A36-5B23-415A-958B-0083D5B53347}" destId="{B62A3906-A2A3-458D-AAEE-5EF714090269}" srcOrd="1" destOrd="0" presId="urn:microsoft.com/office/officeart/2008/layout/VerticalCurvedList"/>
    <dgm:cxn modelId="{F3D3B16B-639B-44B4-8800-3B395C8BF530}" type="presParOf" srcId="{AF642A36-5B23-415A-958B-0083D5B53347}" destId="{B030AE1B-33A6-4157-914E-10D033F7AC48}" srcOrd="2" destOrd="0" presId="urn:microsoft.com/office/officeart/2008/layout/VerticalCurvedList"/>
    <dgm:cxn modelId="{16521DCF-1187-4D88-8E11-11D9E5ACDDC5}" type="presParOf" srcId="{B030AE1B-33A6-4157-914E-10D033F7AC48}" destId="{C3553641-CC1B-4B72-8D3E-704FD9EAE415}" srcOrd="0" destOrd="0" presId="urn:microsoft.com/office/officeart/2008/layout/VerticalCurvedList"/>
    <dgm:cxn modelId="{3709DB18-02EA-404E-847F-95604A331448}" type="presParOf" srcId="{AF642A36-5B23-415A-958B-0083D5B53347}" destId="{5A0416AB-E089-4C14-AF0A-0FD964BDB9DB}" srcOrd="3" destOrd="0" presId="urn:microsoft.com/office/officeart/2008/layout/VerticalCurvedList"/>
    <dgm:cxn modelId="{28A88EB6-4710-4CDC-90C6-A6ECCEF94F2A}" type="presParOf" srcId="{AF642A36-5B23-415A-958B-0083D5B53347}" destId="{82C091F3-60B1-415D-9447-41AC8C3C4949}" srcOrd="4" destOrd="0" presId="urn:microsoft.com/office/officeart/2008/layout/VerticalCurvedList"/>
    <dgm:cxn modelId="{0E9ADE90-344B-40BA-88D5-C4B25DA136E1}" type="presParOf" srcId="{82C091F3-60B1-415D-9447-41AC8C3C4949}" destId="{2B76B313-A22C-4C29-B05E-524019B8E315}" srcOrd="0" destOrd="0" presId="urn:microsoft.com/office/officeart/2008/layout/VerticalCurvedList"/>
    <dgm:cxn modelId="{3AFA76B6-C136-47FA-BD81-362144934DDE}" type="presParOf" srcId="{AF642A36-5B23-415A-958B-0083D5B53347}" destId="{78C20A3E-EE9F-40F6-82B6-DD85A586689B}" srcOrd="5" destOrd="0" presId="urn:microsoft.com/office/officeart/2008/layout/VerticalCurvedList"/>
    <dgm:cxn modelId="{E4A685C0-6D44-481B-B58F-B936F307AD46}" type="presParOf" srcId="{AF642A36-5B23-415A-958B-0083D5B53347}" destId="{81FFED50-D53A-4AC3-AF74-58C20EFBE7C1}" srcOrd="6" destOrd="0" presId="urn:microsoft.com/office/officeart/2008/layout/VerticalCurvedList"/>
    <dgm:cxn modelId="{C00FB9AA-2481-4E70-9F55-D491841E5FCE}" type="presParOf" srcId="{81FFED50-D53A-4AC3-AF74-58C20EFBE7C1}" destId="{E665948B-92DB-433C-A331-39FE88D6B140}" srcOrd="0" destOrd="0" presId="urn:microsoft.com/office/officeart/2008/layout/VerticalCurvedList"/>
    <dgm:cxn modelId="{111DD494-8497-49D6-BB01-68E9EE91031D}" type="presParOf" srcId="{AF642A36-5B23-415A-958B-0083D5B53347}" destId="{845A6F9A-1CDF-4216-A51A-58F60E3380C3}" srcOrd="7" destOrd="0" presId="urn:microsoft.com/office/officeart/2008/layout/VerticalCurvedList"/>
    <dgm:cxn modelId="{13BDC0AA-FB11-40FB-9AA5-A3B2DEE993FD}" type="presParOf" srcId="{AF642A36-5B23-415A-958B-0083D5B53347}" destId="{5F1B8262-CFD6-46DD-8416-47A9814643C2}" srcOrd="8" destOrd="0" presId="urn:microsoft.com/office/officeart/2008/layout/VerticalCurvedList"/>
    <dgm:cxn modelId="{978BBADA-EA47-4054-ABF9-856896B8823B}" type="presParOf" srcId="{5F1B8262-CFD6-46DD-8416-47A9814643C2}" destId="{615E1599-10BF-4BCB-BC39-91F9A08E7E5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B36F03-0CCD-4B68-97E1-7324461303FF}"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IN"/>
        </a:p>
      </dgm:t>
    </dgm:pt>
    <dgm:pt modelId="{EC137490-8888-44D5-91F0-C0FC4DFCD292}">
      <dgm:prSet phldrT="[Tex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The research will be used by universities across the UK (and internationally) to gain greater insight into the impact of social media on their student mental health and well-being. </a:t>
          </a:r>
          <a:endParaRPr lang="en-IN" sz="1200">
            <a:latin typeface="Times New Roman" panose="02020603050405020304" pitchFamily="18" charset="0"/>
            <a:cs typeface="Times New Roman" panose="02020603050405020304" pitchFamily="18" charset="0"/>
          </a:endParaRPr>
        </a:p>
      </dgm:t>
    </dgm:pt>
    <dgm:pt modelId="{C640E721-23A5-4047-9CE2-5DD4C844343B}" type="parTrans" cxnId="{62C56283-FCF1-4623-BD38-9A10B8D7FEC9}">
      <dgm:prSet/>
      <dgm:spPr/>
      <dgm:t>
        <a:bodyPr/>
        <a:lstStyle/>
        <a:p>
          <a:endParaRPr lang="en-IN"/>
        </a:p>
      </dgm:t>
    </dgm:pt>
    <dgm:pt modelId="{FC4F25A1-24E1-4EA9-9422-4E55064CD9B1}" type="sibTrans" cxnId="{62C56283-FCF1-4623-BD38-9A10B8D7FEC9}">
      <dgm:prSet/>
      <dgm:spPr/>
      <dgm:t>
        <a:bodyPr/>
        <a:lstStyle/>
        <a:p>
          <a:endParaRPr lang="en-IN"/>
        </a:p>
      </dgm:t>
    </dgm:pt>
    <dgm:pt modelId="{D69AD5A7-E7B2-461E-A0EF-EDF9CC252A46}">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The results will inform best practice and encourage the development of healthy digital habits among university students, thereby reducing risk factors associated with anxiety, depression, stress, as well as excessive and problematic use of social media. </a:t>
          </a:r>
          <a:endParaRPr lang="en-IN" sz="1200">
            <a:latin typeface="Times New Roman" panose="02020603050405020304" pitchFamily="18" charset="0"/>
            <a:cs typeface="Times New Roman" panose="02020603050405020304" pitchFamily="18" charset="0"/>
          </a:endParaRPr>
        </a:p>
      </dgm:t>
    </dgm:pt>
    <dgm:pt modelId="{1D280CF2-EC10-49F8-8585-B973177C70EF}" type="parTrans" cxnId="{F358B9AF-721A-447D-87AE-33AD66A1EB77}">
      <dgm:prSet/>
      <dgm:spPr/>
      <dgm:t>
        <a:bodyPr/>
        <a:lstStyle/>
        <a:p>
          <a:endParaRPr lang="en-IN"/>
        </a:p>
      </dgm:t>
    </dgm:pt>
    <dgm:pt modelId="{34AB8328-9DF3-4DDC-9A5E-BBD446BC6469}" type="sibTrans" cxnId="{F358B9AF-721A-447D-87AE-33AD66A1EB77}">
      <dgm:prSet/>
      <dgm:spPr/>
      <dgm:t>
        <a:bodyPr/>
        <a:lstStyle/>
        <a:p>
          <a:endParaRPr lang="en-IN"/>
        </a:p>
      </dgm:t>
    </dgm:pt>
    <dgm:pt modelId="{B7CC920C-9605-451F-9664-2F3C3782DE3C}">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Universities will be able to use the evidence to develop stronger digital fragility programming for both students and university mental health support services (Student Minds, 2025). </a:t>
          </a:r>
          <a:endParaRPr lang="en-IN" sz="1200">
            <a:latin typeface="Times New Roman" panose="02020603050405020304" pitchFamily="18" charset="0"/>
            <a:cs typeface="Times New Roman" panose="02020603050405020304" pitchFamily="18" charset="0"/>
          </a:endParaRPr>
        </a:p>
      </dgm:t>
    </dgm:pt>
    <dgm:pt modelId="{E2A92E4A-5E3D-4678-9DC5-4BEB3C89723A}" type="parTrans" cxnId="{15C1E0EF-7EC7-4B7C-B492-556B22824D53}">
      <dgm:prSet/>
      <dgm:spPr/>
      <dgm:t>
        <a:bodyPr/>
        <a:lstStyle/>
        <a:p>
          <a:endParaRPr lang="en-IN"/>
        </a:p>
      </dgm:t>
    </dgm:pt>
    <dgm:pt modelId="{735182E3-49CC-45F5-B408-5A538742ED91}" type="sibTrans" cxnId="{15C1E0EF-7EC7-4B7C-B492-556B22824D53}">
      <dgm:prSet/>
      <dgm:spPr/>
      <dgm:t>
        <a:bodyPr/>
        <a:lstStyle/>
        <a:p>
          <a:endParaRPr lang="en-IN"/>
        </a:p>
      </dgm:t>
    </dgm:pt>
    <dgm:pt modelId="{53C33A3B-8D00-47E6-AA53-E3667E5691D1}">
      <dgm:prSet custT="1"/>
      <dgm:spPr/>
      <dgm:t>
        <a:bodyPr/>
        <a:lstStyle/>
        <a:p>
          <a:pPr algn="just">
            <a:buNone/>
          </a:pPr>
          <a:r>
            <a:rPr lang="en-GB" sz="1200" dirty="0">
              <a:latin typeface="Times New Roman" panose="02020603050405020304" pitchFamily="18" charset="0"/>
              <a:cs typeface="Times New Roman" panose="02020603050405020304" pitchFamily="18" charset="0"/>
            </a:rPr>
            <a:t>The research will help to support the implementation of the Mental Health Act 1983 and the University Mental Health Charter by providing information that will influence policy and service development that promotes the mental health and well-being of students (NHS England, 2025).</a:t>
          </a:r>
          <a:endParaRPr lang="en-IN" sz="1200" dirty="0">
            <a:latin typeface="Times New Roman" panose="02020603050405020304" pitchFamily="18" charset="0"/>
            <a:cs typeface="Times New Roman" panose="02020603050405020304" pitchFamily="18" charset="0"/>
          </a:endParaRPr>
        </a:p>
      </dgm:t>
    </dgm:pt>
    <dgm:pt modelId="{B380A32C-168E-4CC7-917B-5ED517B5A901}" type="parTrans" cxnId="{729EA0B9-7AF1-46DA-BA76-2E3797C23ADE}">
      <dgm:prSet/>
      <dgm:spPr/>
      <dgm:t>
        <a:bodyPr/>
        <a:lstStyle/>
        <a:p>
          <a:endParaRPr lang="en-IN"/>
        </a:p>
      </dgm:t>
    </dgm:pt>
    <dgm:pt modelId="{9817737B-A175-4305-9FE9-6653189A579F}" type="sibTrans" cxnId="{729EA0B9-7AF1-46DA-BA76-2E3797C23ADE}">
      <dgm:prSet/>
      <dgm:spPr/>
      <dgm:t>
        <a:bodyPr/>
        <a:lstStyle/>
        <a:p>
          <a:endParaRPr lang="en-IN"/>
        </a:p>
      </dgm:t>
    </dgm:pt>
    <dgm:pt modelId="{DBA26F99-8E45-4D12-8B4A-9E13892D6372}" type="pres">
      <dgm:prSet presAssocID="{C7B36F03-0CCD-4B68-97E1-7324461303FF}" presName="Name0" presStyleCnt="0">
        <dgm:presLayoutVars>
          <dgm:dir/>
          <dgm:resizeHandles val="exact"/>
        </dgm:presLayoutVars>
      </dgm:prSet>
      <dgm:spPr/>
      <dgm:t>
        <a:bodyPr/>
        <a:lstStyle/>
        <a:p>
          <a:endParaRPr lang="en-US"/>
        </a:p>
      </dgm:t>
    </dgm:pt>
    <dgm:pt modelId="{95221D74-3AA9-4784-92ED-C18B83D18492}" type="pres">
      <dgm:prSet presAssocID="{EC137490-8888-44D5-91F0-C0FC4DFCD292}" presName="node" presStyleLbl="node1" presStyleIdx="0" presStyleCnt="4">
        <dgm:presLayoutVars>
          <dgm:bulletEnabled val="1"/>
        </dgm:presLayoutVars>
      </dgm:prSet>
      <dgm:spPr/>
      <dgm:t>
        <a:bodyPr/>
        <a:lstStyle/>
        <a:p>
          <a:endParaRPr lang="en-US"/>
        </a:p>
      </dgm:t>
    </dgm:pt>
    <dgm:pt modelId="{0695802D-D095-4FBA-82D8-57CB7A45006A}" type="pres">
      <dgm:prSet presAssocID="{FC4F25A1-24E1-4EA9-9422-4E55064CD9B1}" presName="sibTrans" presStyleCnt="0"/>
      <dgm:spPr/>
    </dgm:pt>
    <dgm:pt modelId="{7AF8ABA7-30A5-414B-A61C-CE205C3C66AE}" type="pres">
      <dgm:prSet presAssocID="{D69AD5A7-E7B2-461E-A0EF-EDF9CC252A46}" presName="node" presStyleLbl="node1" presStyleIdx="1" presStyleCnt="4">
        <dgm:presLayoutVars>
          <dgm:bulletEnabled val="1"/>
        </dgm:presLayoutVars>
      </dgm:prSet>
      <dgm:spPr/>
      <dgm:t>
        <a:bodyPr/>
        <a:lstStyle/>
        <a:p>
          <a:endParaRPr lang="en-US"/>
        </a:p>
      </dgm:t>
    </dgm:pt>
    <dgm:pt modelId="{F3F5F186-7174-403E-BEEE-902431F56615}" type="pres">
      <dgm:prSet presAssocID="{34AB8328-9DF3-4DDC-9A5E-BBD446BC6469}" presName="sibTrans" presStyleCnt="0"/>
      <dgm:spPr/>
    </dgm:pt>
    <dgm:pt modelId="{BD710673-901D-4E08-9FCE-88F0DE85E1FB}" type="pres">
      <dgm:prSet presAssocID="{B7CC920C-9605-451F-9664-2F3C3782DE3C}" presName="node" presStyleLbl="node1" presStyleIdx="2" presStyleCnt="4">
        <dgm:presLayoutVars>
          <dgm:bulletEnabled val="1"/>
        </dgm:presLayoutVars>
      </dgm:prSet>
      <dgm:spPr/>
      <dgm:t>
        <a:bodyPr/>
        <a:lstStyle/>
        <a:p>
          <a:endParaRPr lang="en-US"/>
        </a:p>
      </dgm:t>
    </dgm:pt>
    <dgm:pt modelId="{32D83EEB-0FB9-4635-9968-D7EBB42E9DF5}" type="pres">
      <dgm:prSet presAssocID="{735182E3-49CC-45F5-B408-5A538742ED91}" presName="sibTrans" presStyleCnt="0"/>
      <dgm:spPr/>
    </dgm:pt>
    <dgm:pt modelId="{7E7031D4-AB75-41A0-8E54-8B73D21C7E70}" type="pres">
      <dgm:prSet presAssocID="{53C33A3B-8D00-47E6-AA53-E3667E5691D1}" presName="node" presStyleLbl="node1" presStyleIdx="3" presStyleCnt="4">
        <dgm:presLayoutVars>
          <dgm:bulletEnabled val="1"/>
        </dgm:presLayoutVars>
      </dgm:prSet>
      <dgm:spPr/>
      <dgm:t>
        <a:bodyPr/>
        <a:lstStyle/>
        <a:p>
          <a:endParaRPr lang="en-US"/>
        </a:p>
      </dgm:t>
    </dgm:pt>
  </dgm:ptLst>
  <dgm:cxnLst>
    <dgm:cxn modelId="{62C56283-FCF1-4623-BD38-9A10B8D7FEC9}" srcId="{C7B36F03-0CCD-4B68-97E1-7324461303FF}" destId="{EC137490-8888-44D5-91F0-C0FC4DFCD292}" srcOrd="0" destOrd="0" parTransId="{C640E721-23A5-4047-9CE2-5DD4C844343B}" sibTransId="{FC4F25A1-24E1-4EA9-9422-4E55064CD9B1}"/>
    <dgm:cxn modelId="{D85615DB-5C5D-4244-BCB0-FEBAE51E8230}" type="presOf" srcId="{C7B36F03-0CCD-4B68-97E1-7324461303FF}" destId="{DBA26F99-8E45-4D12-8B4A-9E13892D6372}" srcOrd="0" destOrd="0" presId="urn:microsoft.com/office/officeart/2005/8/layout/hList6"/>
    <dgm:cxn modelId="{59A444AF-AC2A-4672-925E-82CBDDDF0DE6}" type="presOf" srcId="{EC137490-8888-44D5-91F0-C0FC4DFCD292}" destId="{95221D74-3AA9-4784-92ED-C18B83D18492}" srcOrd="0" destOrd="0" presId="urn:microsoft.com/office/officeart/2005/8/layout/hList6"/>
    <dgm:cxn modelId="{15C1E0EF-7EC7-4B7C-B492-556B22824D53}" srcId="{C7B36F03-0CCD-4B68-97E1-7324461303FF}" destId="{B7CC920C-9605-451F-9664-2F3C3782DE3C}" srcOrd="2" destOrd="0" parTransId="{E2A92E4A-5E3D-4678-9DC5-4BEB3C89723A}" sibTransId="{735182E3-49CC-45F5-B408-5A538742ED91}"/>
    <dgm:cxn modelId="{F358B9AF-721A-447D-87AE-33AD66A1EB77}" srcId="{C7B36F03-0CCD-4B68-97E1-7324461303FF}" destId="{D69AD5A7-E7B2-461E-A0EF-EDF9CC252A46}" srcOrd="1" destOrd="0" parTransId="{1D280CF2-EC10-49F8-8585-B973177C70EF}" sibTransId="{34AB8328-9DF3-4DDC-9A5E-BBD446BC6469}"/>
    <dgm:cxn modelId="{3C924833-D522-41A9-BB6E-0396C2B7F6BB}" type="presOf" srcId="{53C33A3B-8D00-47E6-AA53-E3667E5691D1}" destId="{7E7031D4-AB75-41A0-8E54-8B73D21C7E70}" srcOrd="0" destOrd="0" presId="urn:microsoft.com/office/officeart/2005/8/layout/hList6"/>
    <dgm:cxn modelId="{729EA0B9-7AF1-46DA-BA76-2E3797C23ADE}" srcId="{C7B36F03-0CCD-4B68-97E1-7324461303FF}" destId="{53C33A3B-8D00-47E6-AA53-E3667E5691D1}" srcOrd="3" destOrd="0" parTransId="{B380A32C-168E-4CC7-917B-5ED517B5A901}" sibTransId="{9817737B-A175-4305-9FE9-6653189A579F}"/>
    <dgm:cxn modelId="{44262771-A2CD-4AF0-96B9-E03843BC6F9D}" type="presOf" srcId="{B7CC920C-9605-451F-9664-2F3C3782DE3C}" destId="{BD710673-901D-4E08-9FCE-88F0DE85E1FB}" srcOrd="0" destOrd="0" presId="urn:microsoft.com/office/officeart/2005/8/layout/hList6"/>
    <dgm:cxn modelId="{0EDBFCAA-D59D-43D4-B013-5B10DA223C13}" type="presOf" srcId="{D69AD5A7-E7B2-461E-A0EF-EDF9CC252A46}" destId="{7AF8ABA7-30A5-414B-A61C-CE205C3C66AE}" srcOrd="0" destOrd="0" presId="urn:microsoft.com/office/officeart/2005/8/layout/hList6"/>
    <dgm:cxn modelId="{45EF87F0-7F03-4739-A65C-04AB7B15A462}" type="presParOf" srcId="{DBA26F99-8E45-4D12-8B4A-9E13892D6372}" destId="{95221D74-3AA9-4784-92ED-C18B83D18492}" srcOrd="0" destOrd="0" presId="urn:microsoft.com/office/officeart/2005/8/layout/hList6"/>
    <dgm:cxn modelId="{ECFEEED1-958F-4FB2-8FD8-8A3B906CED89}" type="presParOf" srcId="{DBA26F99-8E45-4D12-8B4A-9E13892D6372}" destId="{0695802D-D095-4FBA-82D8-57CB7A45006A}" srcOrd="1" destOrd="0" presId="urn:microsoft.com/office/officeart/2005/8/layout/hList6"/>
    <dgm:cxn modelId="{3D8B65D2-8500-4671-AE9A-5BE8EFF2E749}" type="presParOf" srcId="{DBA26F99-8E45-4D12-8B4A-9E13892D6372}" destId="{7AF8ABA7-30A5-414B-A61C-CE205C3C66AE}" srcOrd="2" destOrd="0" presId="urn:microsoft.com/office/officeart/2005/8/layout/hList6"/>
    <dgm:cxn modelId="{4513242A-6ADE-4F28-BD93-A0C8A3F6E84A}" type="presParOf" srcId="{DBA26F99-8E45-4D12-8B4A-9E13892D6372}" destId="{F3F5F186-7174-403E-BEEE-902431F56615}" srcOrd="3" destOrd="0" presId="urn:microsoft.com/office/officeart/2005/8/layout/hList6"/>
    <dgm:cxn modelId="{F0A71623-CC9F-463B-8FFC-399314E9ADAC}" type="presParOf" srcId="{DBA26F99-8E45-4D12-8B4A-9E13892D6372}" destId="{BD710673-901D-4E08-9FCE-88F0DE85E1FB}" srcOrd="4" destOrd="0" presId="urn:microsoft.com/office/officeart/2005/8/layout/hList6"/>
    <dgm:cxn modelId="{52198E9F-4AE0-4769-9D71-0A8F3B7FB083}" type="presParOf" srcId="{DBA26F99-8E45-4D12-8B4A-9E13892D6372}" destId="{32D83EEB-0FB9-4635-9968-D7EBB42E9DF5}" srcOrd="5" destOrd="0" presId="urn:microsoft.com/office/officeart/2005/8/layout/hList6"/>
    <dgm:cxn modelId="{10AB98B5-3872-4F3B-AD8E-904980133189}" type="presParOf" srcId="{DBA26F99-8E45-4D12-8B4A-9E13892D6372}" destId="{7E7031D4-AB75-41A0-8E54-8B73D21C7E70}"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377FA-64C3-4A20-8627-6AA5495AAC3B}">
      <dsp:nvSpPr>
        <dsp:cNvPr id="0" name=""/>
        <dsp:cNvSpPr/>
      </dsp:nvSpPr>
      <dsp:spPr>
        <a:xfrm>
          <a:off x="0" y="408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1122F5A-8ED8-471A-8C52-64717BADDC7E}">
      <dsp:nvSpPr>
        <dsp:cNvPr id="0" name=""/>
        <dsp:cNvSpPr/>
      </dsp:nvSpPr>
      <dsp:spPr>
        <a:xfrm>
          <a:off x="422030" y="39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University students use social media every day; therefore, social media plays an important role in influencing their ability to communicate, learn and socialize with others. </a:t>
          </a:r>
          <a:endParaRPr lang="en-IN" sz="1200" kern="1200" dirty="0">
            <a:latin typeface="Times New Roman" panose="02020603050405020304" pitchFamily="18" charset="0"/>
            <a:cs typeface="Times New Roman" panose="02020603050405020304" pitchFamily="18" charset="0"/>
          </a:endParaRPr>
        </a:p>
      </dsp:txBody>
      <dsp:txXfrm>
        <a:off x="458056" y="75262"/>
        <a:ext cx="5836378" cy="665948"/>
      </dsp:txXfrm>
    </dsp:sp>
    <dsp:sp modelId="{25BB0A25-6DA7-4807-9A03-741258981F49}">
      <dsp:nvSpPr>
        <dsp:cNvPr id="0" name=""/>
        <dsp:cNvSpPr/>
      </dsp:nvSpPr>
      <dsp:spPr>
        <a:xfrm>
          <a:off x="0" y="1542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D3E3840-BC7C-4CA0-B40E-22B841F1655C}">
      <dsp:nvSpPr>
        <dsp:cNvPr id="0" name=""/>
        <dsp:cNvSpPr/>
      </dsp:nvSpPr>
      <dsp:spPr>
        <a:xfrm>
          <a:off x="422030" y="1173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However, there is increasing concern about the impact of social media on the mental health and well-being of young people. </a:t>
          </a:r>
          <a:endParaRPr lang="en-IN" sz="1200" kern="1200">
            <a:latin typeface="Times New Roman" panose="02020603050405020304" pitchFamily="18" charset="0"/>
            <a:cs typeface="Times New Roman" panose="02020603050405020304" pitchFamily="18" charset="0"/>
          </a:endParaRPr>
        </a:p>
      </dsp:txBody>
      <dsp:txXfrm>
        <a:off x="458056" y="1209262"/>
        <a:ext cx="5836378" cy="665948"/>
      </dsp:txXfrm>
    </dsp:sp>
    <dsp:sp modelId="{698813C8-0615-4FB9-8A2E-6338C7685B12}">
      <dsp:nvSpPr>
        <dsp:cNvPr id="0" name=""/>
        <dsp:cNvSpPr/>
      </dsp:nvSpPr>
      <dsp:spPr>
        <a:xfrm>
          <a:off x="0" y="2676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BE67684-C8B7-4CC3-849A-9081620C6DD9}">
      <dsp:nvSpPr>
        <dsp:cNvPr id="0" name=""/>
        <dsp:cNvSpPr/>
      </dsp:nvSpPr>
      <dsp:spPr>
        <a:xfrm>
          <a:off x="422030" y="2307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This study examines how the use of social media affects levels of anxiety, depression, stress, and overall psychological well-being among university students in the UK.</a:t>
          </a:r>
          <a:endParaRPr lang="en-IN" sz="1200" kern="1200" dirty="0">
            <a:latin typeface="Times New Roman" panose="02020603050405020304" pitchFamily="18" charset="0"/>
            <a:cs typeface="Times New Roman" panose="02020603050405020304" pitchFamily="18" charset="0"/>
          </a:endParaRPr>
        </a:p>
      </dsp:txBody>
      <dsp:txXfrm>
        <a:off x="458056" y="2343262"/>
        <a:ext cx="5836378"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AEB2D-0AD7-4778-8DA7-3C796819619D}">
      <dsp:nvSpPr>
        <dsp:cNvPr id="0" name=""/>
        <dsp:cNvSpPr/>
      </dsp:nvSpPr>
      <dsp:spPr>
        <a:xfrm>
          <a:off x="303110" y="2443"/>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The current literature indicates that social media has a complicated impact on university students’ mental health and well-being (Han and Zu, 2024; </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Plackett </a:t>
          </a:r>
          <a:r>
            <a:rPr lang="en-US" sz="1200" i="1" kern="1200" dirty="0">
              <a:solidFill>
                <a:schemeClr val="tx1">
                  <a:lumMod val="50000"/>
                </a:schemeClr>
              </a:solidFill>
              <a:latin typeface="Times New Roman" panose="02020603050405020304" pitchFamily="18" charset="0"/>
              <a:cs typeface="Times New Roman" panose="02020603050405020304" pitchFamily="18" charset="0"/>
            </a:rPr>
            <a:t>et al.,</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2023</a:t>
          </a:r>
          <a:r>
            <a:rPr lang="en-GB" sz="1200" kern="1200" dirty="0">
              <a:latin typeface="Times New Roman" panose="02020603050405020304" pitchFamily="18" charset="0"/>
              <a:cs typeface="Times New Roman" panose="02020603050405020304" pitchFamily="18" charset="0"/>
            </a:rPr>
            <a:t>). </a:t>
          </a:r>
          <a:endParaRPr lang="en-IN" sz="1200" kern="1200" dirty="0">
            <a:latin typeface="Times New Roman" panose="02020603050405020304" pitchFamily="18" charset="0"/>
            <a:cs typeface="Times New Roman" panose="02020603050405020304" pitchFamily="18" charset="0"/>
          </a:endParaRPr>
        </a:p>
      </dsp:txBody>
      <dsp:txXfrm>
        <a:off x="303110" y="2443"/>
        <a:ext cx="2431408" cy="1458845"/>
      </dsp:txXfrm>
    </dsp:sp>
    <dsp:sp modelId="{3DDED7B6-8499-4A23-AD1D-EB2F9824EE4C}">
      <dsp:nvSpPr>
        <dsp:cNvPr id="0" name=""/>
        <dsp:cNvSpPr/>
      </dsp:nvSpPr>
      <dsp:spPr>
        <a:xfrm>
          <a:off x="2977660" y="2443"/>
          <a:ext cx="2571263"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Although social media networks have the potential to create connections, provide social support, and provide information-sharing opportunities, their misuse has been linked to psychological problems including (but not limited to) anxiety, depression, stress and a decrease in self-esteem (Akhther and Sopory, 2022). </a:t>
          </a:r>
          <a:endParaRPr lang="en-IN" sz="1200" kern="1200" dirty="0">
            <a:latin typeface="Times New Roman" panose="02020603050405020304" pitchFamily="18" charset="0"/>
            <a:cs typeface="Times New Roman" panose="02020603050405020304" pitchFamily="18" charset="0"/>
          </a:endParaRPr>
        </a:p>
      </dsp:txBody>
      <dsp:txXfrm>
        <a:off x="2977660" y="2443"/>
        <a:ext cx="2571263" cy="1458845"/>
      </dsp:txXfrm>
    </dsp:sp>
    <dsp:sp modelId="{4BD9F3AF-A51B-4CB8-8A01-4A0898F56279}">
      <dsp:nvSpPr>
        <dsp:cNvPr id="0" name=""/>
        <dsp:cNvSpPr/>
      </dsp:nvSpPr>
      <dsp:spPr>
        <a:xfrm>
          <a:off x="5792064" y="2443"/>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Studies have also expressed concern over how individuals use social media (social comparison, cyberbullying), including the potential for developing an addiction-like use of the platforms (</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Illiyyina </a:t>
          </a:r>
          <a:r>
            <a:rPr lang="en-US" sz="1200" i="1" kern="1200" dirty="0">
              <a:solidFill>
                <a:schemeClr val="tx1">
                  <a:lumMod val="50000"/>
                </a:schemeClr>
              </a:solidFill>
              <a:latin typeface="Times New Roman" panose="02020603050405020304" pitchFamily="18" charset="0"/>
              <a:cs typeface="Times New Roman" panose="02020603050405020304" pitchFamily="18" charset="0"/>
            </a:rPr>
            <a:t>et al.,</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2025; Yaqoob et al., 2024; Aneja, 2025</a:t>
          </a:r>
          <a:r>
            <a:rPr lang="en-GB" sz="1200" kern="1200" dirty="0">
              <a:latin typeface="Times New Roman" panose="02020603050405020304" pitchFamily="18" charset="0"/>
              <a:cs typeface="Times New Roman" panose="02020603050405020304" pitchFamily="18" charset="0"/>
            </a:rPr>
            <a:t>). </a:t>
          </a:r>
          <a:endParaRPr lang="en-IN" sz="1200" kern="1200" dirty="0">
            <a:latin typeface="Times New Roman" panose="02020603050405020304" pitchFamily="18" charset="0"/>
            <a:cs typeface="Times New Roman" panose="02020603050405020304" pitchFamily="18" charset="0"/>
          </a:endParaRPr>
        </a:p>
      </dsp:txBody>
      <dsp:txXfrm>
        <a:off x="5792064" y="2443"/>
        <a:ext cx="2431408" cy="1458845"/>
      </dsp:txXfrm>
    </dsp:sp>
    <dsp:sp modelId="{DAC62F74-4FCD-4F63-B98E-BF217E33A52C}">
      <dsp:nvSpPr>
        <dsp:cNvPr id="0" name=""/>
        <dsp:cNvSpPr/>
      </dsp:nvSpPr>
      <dsp:spPr>
        <a:xfrm>
          <a:off x="3047587" y="1704429"/>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Overall, current evidence is equivocal with respect to the impact of social media on mental health; some researchers have found evidence that social media can provide positive benefits such as an increase in social connectedness or support (Fernández-López </a:t>
          </a:r>
          <a:r>
            <a:rPr lang="en-GB" sz="1200" i="1" kern="1200" dirty="0">
              <a:latin typeface="Times New Roman" panose="02020603050405020304" pitchFamily="18" charset="0"/>
              <a:cs typeface="Times New Roman" panose="02020603050405020304" pitchFamily="18" charset="0"/>
            </a:rPr>
            <a:t>et al.,</a:t>
          </a:r>
          <a:r>
            <a:rPr lang="en-GB" sz="1200" kern="1200" dirty="0">
              <a:latin typeface="Times New Roman" panose="02020603050405020304" pitchFamily="18" charset="0"/>
              <a:cs typeface="Times New Roman" panose="02020603050405020304" pitchFamily="18" charset="0"/>
            </a:rPr>
            <a:t> 2025;</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Iqbal, 2024</a:t>
          </a:r>
          <a:r>
            <a:rPr lang="en-GB" sz="1200" kern="1200" dirty="0">
              <a:latin typeface="Times New Roman" panose="02020603050405020304" pitchFamily="18" charset="0"/>
              <a:cs typeface="Times New Roman" panose="02020603050405020304" pitchFamily="18" charset="0"/>
            </a:rPr>
            <a:t>).</a:t>
          </a:r>
          <a:endParaRPr lang="en-IN" sz="1200" kern="1200" dirty="0">
            <a:latin typeface="Times New Roman" panose="02020603050405020304" pitchFamily="18" charset="0"/>
            <a:cs typeface="Times New Roman" panose="02020603050405020304" pitchFamily="18" charset="0"/>
          </a:endParaRPr>
        </a:p>
      </dsp:txBody>
      <dsp:txXfrm>
        <a:off x="3047587" y="1704429"/>
        <a:ext cx="2431408" cy="14588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40867-3D47-45CF-9E0E-01CAE9D26DCF}">
      <dsp:nvSpPr>
        <dsp:cNvPr id="0" name=""/>
        <dsp:cNvSpPr/>
      </dsp:nvSpPr>
      <dsp:spPr>
        <a:xfrm>
          <a:off x="0" y="3390131"/>
          <a:ext cx="5306646" cy="556179"/>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This research aims to provide novel and current contributions to the literature around this relationship as well as to support digital well-being, public health initiatives, student service providers, and policymakers.</a:t>
          </a:r>
          <a:endParaRPr lang="en-IN" sz="1000" kern="1200" dirty="0">
            <a:latin typeface="Times New Roman" panose="02020603050405020304" pitchFamily="18" charset="0"/>
            <a:cs typeface="Times New Roman" panose="02020603050405020304" pitchFamily="18" charset="0"/>
          </a:endParaRPr>
        </a:p>
      </dsp:txBody>
      <dsp:txXfrm>
        <a:off x="0" y="3390131"/>
        <a:ext cx="5306646" cy="556179"/>
      </dsp:txXfrm>
    </dsp:sp>
    <dsp:sp modelId="{FA21E0F0-C222-4728-84F7-24E0EDC47603}">
      <dsp:nvSpPr>
        <dsp:cNvPr id="0" name=""/>
        <dsp:cNvSpPr/>
      </dsp:nvSpPr>
      <dsp:spPr>
        <a:xfrm rot="10800000">
          <a:off x="0" y="2543070"/>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Even with much research about social media's effect on mental health, the current research cannot provide definitive conclusions of whether using social media protects people who are experiencing anxiety or puts them more at risk because the existing research is inconclusive (McClure, 2022). </a:t>
          </a:r>
          <a:endParaRPr lang="en-IN" sz="1000" kern="1200" dirty="0">
            <a:latin typeface="Times New Roman" panose="02020603050405020304" pitchFamily="18" charset="0"/>
            <a:cs typeface="Times New Roman" panose="02020603050405020304" pitchFamily="18" charset="0"/>
          </a:endParaRPr>
        </a:p>
      </dsp:txBody>
      <dsp:txXfrm rot="10800000">
        <a:off x="0" y="2543070"/>
        <a:ext cx="5306646" cy="555815"/>
      </dsp:txXfrm>
    </dsp:sp>
    <dsp:sp modelId="{55EC51FB-CEE5-44EE-AB04-492CFC437470}">
      <dsp:nvSpPr>
        <dsp:cNvPr id="0" name=""/>
        <dsp:cNvSpPr/>
      </dsp:nvSpPr>
      <dsp:spPr>
        <a:xfrm rot="10800000">
          <a:off x="0" y="1696009"/>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The fact that half of university students experience high levels of anxiety (Mental Health Foundation, 2023) is one example of how a significant portion of university students are part of a population who struggles with improving their mental health. </a:t>
          </a:r>
          <a:endParaRPr lang="en-IN" sz="1000" kern="1200" dirty="0">
            <a:latin typeface="Times New Roman" panose="02020603050405020304" pitchFamily="18" charset="0"/>
            <a:cs typeface="Times New Roman" panose="02020603050405020304" pitchFamily="18" charset="0"/>
          </a:endParaRPr>
        </a:p>
      </dsp:txBody>
      <dsp:txXfrm rot="10800000">
        <a:off x="0" y="1696009"/>
        <a:ext cx="5306646" cy="555815"/>
      </dsp:txXfrm>
    </dsp:sp>
    <dsp:sp modelId="{E0E8CC08-EA00-4885-BDAA-7B55D160F405}">
      <dsp:nvSpPr>
        <dsp:cNvPr id="0" name=""/>
        <dsp:cNvSpPr/>
      </dsp:nvSpPr>
      <dsp:spPr>
        <a:xfrm rot="10800000">
          <a:off x="0" y="848948"/>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a:latin typeface="Times New Roman" panose="02020603050405020304" pitchFamily="18" charset="0"/>
              <a:cs typeface="Times New Roman" panose="02020603050405020304" pitchFamily="18" charset="0"/>
            </a:rPr>
            <a:t>The vast majority of 16- 34-year-olds (97%) in the United Kingdom use at least one form of social media as of 2025 (Ofcom, 2025), making them one of the largest user groups of social media in the UK. </a:t>
          </a:r>
          <a:endParaRPr lang="en-IN" sz="1000" kern="1200">
            <a:latin typeface="Times New Roman" panose="02020603050405020304" pitchFamily="18" charset="0"/>
            <a:cs typeface="Times New Roman" panose="02020603050405020304" pitchFamily="18" charset="0"/>
          </a:endParaRPr>
        </a:p>
      </dsp:txBody>
      <dsp:txXfrm rot="10800000">
        <a:off x="0" y="848948"/>
        <a:ext cx="5306646" cy="555815"/>
      </dsp:txXfrm>
    </dsp:sp>
    <dsp:sp modelId="{5A224509-C855-4CFF-9370-E919BE2CA4D2}">
      <dsp:nvSpPr>
        <dsp:cNvPr id="0" name=""/>
        <dsp:cNvSpPr/>
      </dsp:nvSpPr>
      <dsp:spPr>
        <a:xfrm rot="10800000">
          <a:off x="0" y="1887"/>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Social media is becoming more popular among university students, which means their interactions and communication patterns have changed as well. Along with the shifts in use of social media by university students, there are also mounting concerns about how social media affects mental health (Hurley </a:t>
          </a:r>
          <a:r>
            <a:rPr lang="en-GB" sz="1000" i="1" kern="1200" dirty="0">
              <a:latin typeface="Times New Roman" panose="02020603050405020304" pitchFamily="18" charset="0"/>
              <a:cs typeface="Times New Roman" panose="02020603050405020304" pitchFamily="18" charset="0"/>
            </a:rPr>
            <a:t>et al.,</a:t>
          </a:r>
          <a:r>
            <a:rPr lang="en-GB" sz="1000" kern="1200" dirty="0">
              <a:latin typeface="Times New Roman" panose="02020603050405020304" pitchFamily="18" charset="0"/>
              <a:cs typeface="Times New Roman" panose="02020603050405020304" pitchFamily="18" charset="0"/>
            </a:rPr>
            <a:t> 2024). </a:t>
          </a:r>
          <a:endParaRPr lang="en-IN" sz="1000" kern="1200" dirty="0">
            <a:latin typeface="Times New Roman" panose="02020603050405020304" pitchFamily="18" charset="0"/>
            <a:cs typeface="Times New Roman" panose="02020603050405020304" pitchFamily="18" charset="0"/>
          </a:endParaRPr>
        </a:p>
      </dsp:txBody>
      <dsp:txXfrm rot="10800000">
        <a:off x="0" y="1887"/>
        <a:ext cx="5306646" cy="555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D73A1-C025-43E1-88EB-EAA9E7FBBE42}">
      <dsp:nvSpPr>
        <dsp:cNvPr id="0" name=""/>
        <dsp:cNvSpPr/>
      </dsp:nvSpPr>
      <dsp:spPr>
        <a:xfrm>
          <a:off x="0" y="44577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FEAA853-0814-462E-9641-EC1763914F45}">
      <dsp:nvSpPr>
        <dsp:cNvPr id="0" name=""/>
        <dsp:cNvSpPr/>
      </dsp:nvSpPr>
      <dsp:spPr>
        <a:xfrm>
          <a:off x="246669" y="1773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buFont typeface="Arial" panose="020B0604020202020204" pitchFamily="34" charset="0"/>
            <a:buChar char="•"/>
          </a:pPr>
          <a:r>
            <a:rPr lang="en-GB" sz="1200" kern="1200">
              <a:latin typeface="Times New Roman" panose="02020603050405020304" pitchFamily="18" charset="0"/>
              <a:cs typeface="Times New Roman" panose="02020603050405020304" pitchFamily="18" charset="0"/>
            </a:rPr>
            <a:t>Examine how often and how much students at universities located in the United Kingdom utilise various social networking sites.</a:t>
          </a:r>
          <a:endParaRPr lang="en-IN" sz="1200" kern="1200"/>
        </a:p>
      </dsp:txBody>
      <dsp:txXfrm>
        <a:off x="288459" y="59525"/>
        <a:ext cx="3369794" cy="772500"/>
      </dsp:txXfrm>
    </dsp:sp>
    <dsp:sp modelId="{9470CEAD-C7B4-4946-9CE2-1866D8BCF960}">
      <dsp:nvSpPr>
        <dsp:cNvPr id="0" name=""/>
        <dsp:cNvSpPr/>
      </dsp:nvSpPr>
      <dsp:spPr>
        <a:xfrm>
          <a:off x="0" y="176121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381225B-5A2D-4FC1-B3FA-849DC2253C48}">
      <dsp:nvSpPr>
        <dsp:cNvPr id="0" name=""/>
        <dsp:cNvSpPr/>
      </dsp:nvSpPr>
      <dsp:spPr>
        <a:xfrm>
          <a:off x="246669" y="133317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Analyse what kinds of impacts may occur as a result of the excessive use of social media, such as increased levels of anxiety, depression and overall stress, among university students due to excessive use of social networking.</a:t>
          </a:r>
          <a:endParaRPr lang="en-IN" sz="1200" kern="1200" dirty="0">
            <a:latin typeface="Times New Roman" panose="02020603050405020304" pitchFamily="18" charset="0"/>
            <a:cs typeface="Times New Roman" panose="02020603050405020304" pitchFamily="18" charset="0"/>
          </a:endParaRPr>
        </a:p>
      </dsp:txBody>
      <dsp:txXfrm>
        <a:off x="288459" y="1374965"/>
        <a:ext cx="3369794" cy="772500"/>
      </dsp:txXfrm>
    </dsp:sp>
    <dsp:sp modelId="{A61871EB-6734-4CAF-ABFD-3E8BB4C1F7C8}">
      <dsp:nvSpPr>
        <dsp:cNvPr id="0" name=""/>
        <dsp:cNvSpPr/>
      </dsp:nvSpPr>
      <dsp:spPr>
        <a:xfrm>
          <a:off x="0" y="307665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50ECB5B-BFEE-473F-984B-CE2E1F16C255}">
      <dsp:nvSpPr>
        <dsp:cNvPr id="0" name=""/>
        <dsp:cNvSpPr/>
      </dsp:nvSpPr>
      <dsp:spPr>
        <a:xfrm>
          <a:off x="246669" y="264861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Create guidelines for healthy use of social media while also working towards improving the mental health of university students.</a:t>
          </a:r>
          <a:endParaRPr lang="en-IN" sz="1200" kern="1200" dirty="0">
            <a:latin typeface="Times New Roman" panose="02020603050405020304" pitchFamily="18" charset="0"/>
            <a:cs typeface="Times New Roman" panose="02020603050405020304" pitchFamily="18" charset="0"/>
          </a:endParaRPr>
        </a:p>
      </dsp:txBody>
      <dsp:txXfrm>
        <a:off x="288459" y="2690405"/>
        <a:ext cx="3369794" cy="77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5DDBA-16A0-4C87-ACDB-639E8B030587}">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2A3906-A2A3-458D-AAEE-5EF714090269}">
      <dsp:nvSpPr>
        <dsp:cNvPr id="0" name=""/>
        <dsp:cNvSpPr/>
      </dsp:nvSpPr>
      <dsp:spPr>
        <a:xfrm>
          <a:off x="460128" y="312440"/>
          <a:ext cx="4853854"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Through this research, university students will gain further understanding of how their use of social media will impact their mental health/well-being. </a:t>
          </a:r>
          <a:endParaRPr lang="en-IN" sz="1200" kern="1200">
            <a:latin typeface="Times New Roman" panose="02020603050405020304" pitchFamily="18" charset="0"/>
            <a:cs typeface="Times New Roman" panose="02020603050405020304" pitchFamily="18" charset="0"/>
          </a:endParaRPr>
        </a:p>
      </dsp:txBody>
      <dsp:txXfrm>
        <a:off x="460128" y="312440"/>
        <a:ext cx="4853854" cy="625205"/>
      </dsp:txXfrm>
    </dsp:sp>
    <dsp:sp modelId="{C3553641-CC1B-4B72-8D3E-704FD9EAE415}">
      <dsp:nvSpPr>
        <dsp:cNvPr id="0" name=""/>
        <dsp:cNvSpPr/>
      </dsp:nvSpPr>
      <dsp:spPr>
        <a:xfrm>
          <a:off x="69375" y="234289"/>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5A0416AB-E089-4C14-AF0A-0FD964BDB9DB}">
      <dsp:nvSpPr>
        <dsp:cNvPr id="0" name=""/>
        <dsp:cNvSpPr/>
      </dsp:nvSpPr>
      <dsp:spPr>
        <a:xfrm>
          <a:off x="818573" y="1250411"/>
          <a:ext cx="4495410"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Findings will help universities develop evidence-based programmes for digital well-being and targeted interventions for mental health. </a:t>
          </a:r>
          <a:endParaRPr lang="en-IN" sz="1200" kern="1200">
            <a:latin typeface="Times New Roman" panose="02020603050405020304" pitchFamily="18" charset="0"/>
            <a:cs typeface="Times New Roman" panose="02020603050405020304" pitchFamily="18" charset="0"/>
          </a:endParaRPr>
        </a:p>
      </dsp:txBody>
      <dsp:txXfrm>
        <a:off x="818573" y="1250411"/>
        <a:ext cx="4495410" cy="625205"/>
      </dsp:txXfrm>
    </dsp:sp>
    <dsp:sp modelId="{2B76B313-A22C-4C29-B05E-524019B8E315}">
      <dsp:nvSpPr>
        <dsp:cNvPr id="0" name=""/>
        <dsp:cNvSpPr/>
      </dsp:nvSpPr>
      <dsp:spPr>
        <a:xfrm>
          <a:off x="427819" y="1172260"/>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78C20A3E-EE9F-40F6-82B6-DD85A586689B}">
      <dsp:nvSpPr>
        <dsp:cNvPr id="0" name=""/>
        <dsp:cNvSpPr/>
      </dsp:nvSpPr>
      <dsp:spPr>
        <a:xfrm>
          <a:off x="818573" y="2188382"/>
          <a:ext cx="4495410"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Public health and social care services may find the study useful as it provides them with insights for designing preventative methods to combat new and emerging mental health issues affecting young adults. </a:t>
          </a:r>
          <a:endParaRPr lang="en-IN" sz="1200" kern="1200">
            <a:latin typeface="Times New Roman" panose="02020603050405020304" pitchFamily="18" charset="0"/>
            <a:cs typeface="Times New Roman" panose="02020603050405020304" pitchFamily="18" charset="0"/>
          </a:endParaRPr>
        </a:p>
      </dsp:txBody>
      <dsp:txXfrm>
        <a:off x="818573" y="2188382"/>
        <a:ext cx="4495410" cy="625205"/>
      </dsp:txXfrm>
    </dsp:sp>
    <dsp:sp modelId="{E665948B-92DB-433C-A331-39FE88D6B140}">
      <dsp:nvSpPr>
        <dsp:cNvPr id="0" name=""/>
        <dsp:cNvSpPr/>
      </dsp:nvSpPr>
      <dsp:spPr>
        <a:xfrm>
          <a:off x="427819" y="2110232"/>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845A6F9A-1CDF-4216-A51A-58F60E3380C3}">
      <dsp:nvSpPr>
        <dsp:cNvPr id="0" name=""/>
        <dsp:cNvSpPr/>
      </dsp:nvSpPr>
      <dsp:spPr>
        <a:xfrm>
          <a:off x="460128" y="2994154"/>
          <a:ext cx="4853854" cy="8896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findings of this study may be of assistance to both health care and social care professionals as they strengthen their assessment practices; continue their educational pursuits by providing information that benefits their clients in demonstrating their ways of supporting them through the sometimes-overwhelming process of improving mental health recovery.</a:t>
          </a:r>
          <a:endParaRPr lang="en-IN" sz="1200" kern="1200" dirty="0">
            <a:latin typeface="Times New Roman" panose="02020603050405020304" pitchFamily="18" charset="0"/>
            <a:cs typeface="Times New Roman" panose="02020603050405020304" pitchFamily="18" charset="0"/>
          </a:endParaRPr>
        </a:p>
      </dsp:txBody>
      <dsp:txXfrm>
        <a:off x="460128" y="2994154"/>
        <a:ext cx="4853854" cy="889605"/>
      </dsp:txXfrm>
    </dsp:sp>
    <dsp:sp modelId="{615E1599-10BF-4BCB-BC39-91F9A08E7E5E}">
      <dsp:nvSpPr>
        <dsp:cNvPr id="0" name=""/>
        <dsp:cNvSpPr/>
      </dsp:nvSpPr>
      <dsp:spPr>
        <a:xfrm>
          <a:off x="69375" y="3048203"/>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21D74-3AA9-4784-92ED-C18B83D18492}">
      <dsp:nvSpPr>
        <dsp:cNvPr id="0" name=""/>
        <dsp:cNvSpPr/>
      </dsp:nvSpPr>
      <dsp:spPr>
        <a:xfrm rot="16200000">
          <a:off x="-888952"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The research will be used by universities across the UK (and internationally) to gain greater insight into the impact of social media on their student mental health and well-being. </a:t>
          </a:r>
          <a:endParaRPr lang="en-IN" sz="1200" kern="1200">
            <a:latin typeface="Times New Roman" panose="02020603050405020304" pitchFamily="18" charset="0"/>
            <a:cs typeface="Times New Roman" panose="02020603050405020304" pitchFamily="18" charset="0"/>
          </a:endParaRPr>
        </a:p>
      </dsp:txBody>
      <dsp:txXfrm rot="5400000">
        <a:off x="2064" y="761315"/>
        <a:ext cx="2024549" cy="2283949"/>
      </dsp:txXfrm>
    </dsp:sp>
    <dsp:sp modelId="{7AF8ABA7-30A5-414B-A61C-CE205C3C66AE}">
      <dsp:nvSpPr>
        <dsp:cNvPr id="0" name=""/>
        <dsp:cNvSpPr/>
      </dsp:nvSpPr>
      <dsp:spPr>
        <a:xfrm rot="16200000">
          <a:off x="128743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The results will inform best practice and encourage the development of healthy digital habits among university students, thereby reducing risk factors associated with anxiety, depression, stress, as well as excessive and problematic use of social media. </a:t>
          </a:r>
          <a:endParaRPr lang="en-IN" sz="1200" kern="1200">
            <a:latin typeface="Times New Roman" panose="02020603050405020304" pitchFamily="18" charset="0"/>
            <a:cs typeface="Times New Roman" panose="02020603050405020304" pitchFamily="18" charset="0"/>
          </a:endParaRPr>
        </a:p>
      </dsp:txBody>
      <dsp:txXfrm rot="5400000">
        <a:off x="2178453" y="761315"/>
        <a:ext cx="2024549" cy="2283949"/>
      </dsp:txXfrm>
    </dsp:sp>
    <dsp:sp modelId="{BD710673-901D-4E08-9FCE-88F0DE85E1FB}">
      <dsp:nvSpPr>
        <dsp:cNvPr id="0" name=""/>
        <dsp:cNvSpPr/>
      </dsp:nvSpPr>
      <dsp:spPr>
        <a:xfrm rot="16200000">
          <a:off x="346382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Universities will be able to use the evidence to develop stronger digital fragility programming for both students and university mental health support services (Student Minds, 2025). </a:t>
          </a:r>
          <a:endParaRPr lang="en-IN" sz="1200" kern="1200">
            <a:latin typeface="Times New Roman" panose="02020603050405020304" pitchFamily="18" charset="0"/>
            <a:cs typeface="Times New Roman" panose="02020603050405020304" pitchFamily="18" charset="0"/>
          </a:endParaRPr>
        </a:p>
      </dsp:txBody>
      <dsp:txXfrm rot="5400000">
        <a:off x="4354843" y="761315"/>
        <a:ext cx="2024549" cy="2283949"/>
      </dsp:txXfrm>
    </dsp:sp>
    <dsp:sp modelId="{7E7031D4-AB75-41A0-8E54-8B73D21C7E70}">
      <dsp:nvSpPr>
        <dsp:cNvPr id="0" name=""/>
        <dsp:cNvSpPr/>
      </dsp:nvSpPr>
      <dsp:spPr>
        <a:xfrm rot="16200000">
          <a:off x="564021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research will help to support the implementation of the Mental Health Act 1983 and the University Mental Health Charter by providing information that will influence policy and service development that promotes the mental health and well-being of students (NHS England, 2025).</a:t>
          </a:r>
          <a:endParaRPr lang="en-IN" sz="1200" kern="1200" dirty="0">
            <a:latin typeface="Times New Roman" panose="02020603050405020304" pitchFamily="18" charset="0"/>
            <a:cs typeface="Times New Roman" panose="02020603050405020304" pitchFamily="18" charset="0"/>
          </a:endParaRPr>
        </a:p>
      </dsp:txBody>
      <dsp:txXfrm rot="5400000">
        <a:off x="6531233" y="761315"/>
        <a:ext cx="2024549" cy="228394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ac5170f1e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ac5170f1e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133f6155f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133f6155f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2ac5170f1e2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2ac5170f1e2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161ca7da6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2161ca7da6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133f6155f6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33f6155f6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1dd46dd1d67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1dd46dd1d67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1dd46dd1d67_2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1dd46dd1d67_2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2161ca7da69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2161ca7da69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1ee74ccea0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1ee74ccea0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133f6155f6d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133f6155f6d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0" y="539500"/>
            <a:ext cx="9139950" cy="4069075"/>
            <a:chOff x="0" y="539500"/>
            <a:chExt cx="9139950" cy="4069075"/>
          </a:xfrm>
        </p:grpSpPr>
        <p:cxnSp>
          <p:nvCxnSpPr>
            <p:cNvPr id="10" name="Google Shape;10;p2"/>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 name="Google Shape;11;p2"/>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12" name="Google Shape;12;p2"/>
          <p:cNvSpPr txBox="1">
            <a:spLocks noGrp="1"/>
          </p:cNvSpPr>
          <p:nvPr>
            <p:ph type="ctrTitle"/>
          </p:nvPr>
        </p:nvSpPr>
        <p:spPr>
          <a:xfrm>
            <a:off x="713225" y="898750"/>
            <a:ext cx="5148900" cy="2183100"/>
          </a:xfrm>
          <a:prstGeom prst="rect">
            <a:avLst/>
          </a:prstGeom>
        </p:spPr>
        <p:txBody>
          <a:bodyPr spcFirstLastPara="1" wrap="square" lIns="91425" tIns="91425" rIns="91425" bIns="91425" anchor="t" anchorCtr="0">
            <a:noAutofit/>
          </a:bodyPr>
          <a:lstStyle>
            <a:lvl1pPr lvl="0">
              <a:spcBef>
                <a:spcPts val="0"/>
              </a:spcBef>
              <a:spcAft>
                <a:spcPts val="0"/>
              </a:spcAft>
              <a:buSzPts val="5200"/>
              <a:buNone/>
              <a:defRPr sz="3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3" name="Google Shape;13;p2"/>
          <p:cNvSpPr txBox="1">
            <a:spLocks noGrp="1"/>
          </p:cNvSpPr>
          <p:nvPr>
            <p:ph type="subTitle" idx="1"/>
          </p:nvPr>
        </p:nvSpPr>
        <p:spPr>
          <a:xfrm>
            <a:off x="3268050" y="3730025"/>
            <a:ext cx="2221500" cy="675300"/>
          </a:xfrm>
          <a:prstGeom prst="rect">
            <a:avLst/>
          </a:prstGeom>
          <a:noFill/>
        </p:spPr>
        <p:txBody>
          <a:bodyPr spcFirstLastPara="1" wrap="square" lIns="91425" tIns="91425" rIns="91425" bIns="91425" anchor="b" anchorCtr="0">
            <a:noAutofit/>
          </a:bodyPr>
          <a:lstStyle>
            <a:lvl1pPr lvl="0" algn="r">
              <a:lnSpc>
                <a:spcPct val="100000"/>
              </a:lnSpc>
              <a:spcBef>
                <a:spcPts val="0"/>
              </a:spcBef>
              <a:spcAft>
                <a:spcPts val="0"/>
              </a:spcAft>
              <a:buClr>
                <a:schemeClr val="dk1"/>
              </a:buClr>
              <a:buSzPts val="1400"/>
              <a:buNone/>
              <a:defRPr sz="1600">
                <a:solidFill>
                  <a:schemeClr val="dk2"/>
                </a:solidFill>
              </a:defRPr>
            </a:lvl1pPr>
            <a:lvl2pPr lvl="1" algn="ctr">
              <a:lnSpc>
                <a:spcPct val="100000"/>
              </a:lnSpc>
              <a:spcBef>
                <a:spcPts val="0"/>
              </a:spcBef>
              <a:spcAft>
                <a:spcPts val="0"/>
              </a:spcAft>
              <a:buClr>
                <a:schemeClr val="dk1"/>
              </a:buClr>
              <a:buSzPts val="1800"/>
              <a:buNone/>
              <a:defRPr sz="1800">
                <a:solidFill>
                  <a:schemeClr val="dk1"/>
                </a:solidFill>
              </a:defRPr>
            </a:lvl2pPr>
            <a:lvl3pPr lvl="2" algn="ctr">
              <a:lnSpc>
                <a:spcPct val="100000"/>
              </a:lnSpc>
              <a:spcBef>
                <a:spcPts val="0"/>
              </a:spcBef>
              <a:spcAft>
                <a:spcPts val="0"/>
              </a:spcAft>
              <a:buClr>
                <a:schemeClr val="dk1"/>
              </a:buClr>
              <a:buSzPts val="1800"/>
              <a:buNone/>
              <a:defRPr sz="1800">
                <a:solidFill>
                  <a:schemeClr val="dk1"/>
                </a:solidFill>
              </a:defRPr>
            </a:lvl3pPr>
            <a:lvl4pPr lvl="3" algn="ctr">
              <a:lnSpc>
                <a:spcPct val="100000"/>
              </a:lnSpc>
              <a:spcBef>
                <a:spcPts val="0"/>
              </a:spcBef>
              <a:spcAft>
                <a:spcPts val="0"/>
              </a:spcAft>
              <a:buClr>
                <a:schemeClr val="dk1"/>
              </a:buClr>
              <a:buSzPts val="1800"/>
              <a:buNone/>
              <a:defRPr sz="1800">
                <a:solidFill>
                  <a:schemeClr val="dk1"/>
                </a:solidFill>
              </a:defRPr>
            </a:lvl4pPr>
            <a:lvl5pPr lvl="4" algn="ctr">
              <a:lnSpc>
                <a:spcPct val="100000"/>
              </a:lnSpc>
              <a:spcBef>
                <a:spcPts val="0"/>
              </a:spcBef>
              <a:spcAft>
                <a:spcPts val="0"/>
              </a:spcAft>
              <a:buClr>
                <a:schemeClr val="dk1"/>
              </a:buClr>
              <a:buSzPts val="1800"/>
              <a:buNone/>
              <a:defRPr sz="1800">
                <a:solidFill>
                  <a:schemeClr val="dk1"/>
                </a:solidFill>
              </a:defRPr>
            </a:lvl5pPr>
            <a:lvl6pPr lvl="5" algn="ctr">
              <a:lnSpc>
                <a:spcPct val="100000"/>
              </a:lnSpc>
              <a:spcBef>
                <a:spcPts val="0"/>
              </a:spcBef>
              <a:spcAft>
                <a:spcPts val="0"/>
              </a:spcAft>
              <a:buClr>
                <a:schemeClr val="dk1"/>
              </a:buClr>
              <a:buSzPts val="1800"/>
              <a:buNone/>
              <a:defRPr sz="1800">
                <a:solidFill>
                  <a:schemeClr val="dk1"/>
                </a:solidFill>
              </a:defRPr>
            </a:lvl6pPr>
            <a:lvl7pPr lvl="6" algn="ctr">
              <a:lnSpc>
                <a:spcPct val="100000"/>
              </a:lnSpc>
              <a:spcBef>
                <a:spcPts val="0"/>
              </a:spcBef>
              <a:spcAft>
                <a:spcPts val="0"/>
              </a:spcAft>
              <a:buClr>
                <a:schemeClr val="dk1"/>
              </a:buClr>
              <a:buSzPts val="1800"/>
              <a:buNone/>
              <a:defRPr sz="1800">
                <a:solidFill>
                  <a:schemeClr val="dk1"/>
                </a:solidFill>
              </a:defRPr>
            </a:lvl7pPr>
            <a:lvl8pPr lvl="7" algn="ctr">
              <a:lnSpc>
                <a:spcPct val="100000"/>
              </a:lnSpc>
              <a:spcBef>
                <a:spcPts val="0"/>
              </a:spcBef>
              <a:spcAft>
                <a:spcPts val="0"/>
              </a:spcAft>
              <a:buClr>
                <a:schemeClr val="dk1"/>
              </a:buClr>
              <a:buSzPts val="1800"/>
              <a:buNone/>
              <a:defRPr sz="1800">
                <a:solidFill>
                  <a:schemeClr val="dk1"/>
                </a:solidFill>
              </a:defRPr>
            </a:lvl8pPr>
            <a:lvl9pPr lvl="8" algn="ctr">
              <a:lnSpc>
                <a:spcPct val="100000"/>
              </a:lnSpc>
              <a:spcBef>
                <a:spcPts val="0"/>
              </a:spcBef>
              <a:spcAft>
                <a:spcPts val="0"/>
              </a:spcAft>
              <a:buClr>
                <a:schemeClr val="dk1"/>
              </a:buClr>
              <a:buSzPts val="1800"/>
              <a:buNone/>
              <a:defRPr sz="18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grpSp>
        <p:nvGrpSpPr>
          <p:cNvPr id="15" name="Google Shape;15;p3"/>
          <p:cNvGrpSpPr/>
          <p:nvPr/>
        </p:nvGrpSpPr>
        <p:grpSpPr>
          <a:xfrm>
            <a:off x="0" y="539500"/>
            <a:ext cx="9139950" cy="4069075"/>
            <a:chOff x="0" y="539500"/>
            <a:chExt cx="9139950" cy="4069075"/>
          </a:xfrm>
        </p:grpSpPr>
        <p:cxnSp>
          <p:nvCxnSpPr>
            <p:cNvPr id="16" name="Google Shape;16;p3"/>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7" name="Google Shape;17;p3"/>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18" name="Google Shape;18;p3"/>
          <p:cNvSpPr txBox="1">
            <a:spLocks noGrp="1"/>
          </p:cNvSpPr>
          <p:nvPr>
            <p:ph type="title"/>
          </p:nvPr>
        </p:nvSpPr>
        <p:spPr>
          <a:xfrm>
            <a:off x="4578775" y="2708000"/>
            <a:ext cx="3852000" cy="966900"/>
          </a:xfrm>
          <a:prstGeom prst="rect">
            <a:avLst/>
          </a:prstGeom>
        </p:spPr>
        <p:txBody>
          <a:bodyPr spcFirstLastPara="1" wrap="square" lIns="91425" tIns="91425" rIns="91425" bIns="91425" anchor="b" anchorCtr="0">
            <a:noAutofit/>
          </a:bodyPr>
          <a:lstStyle>
            <a:lvl1pPr lvl="0" algn="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6604000" y="1017725"/>
            <a:ext cx="1826700" cy="6426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dk2"/>
              </a:buClr>
              <a:buSzPts val="6000"/>
              <a:buFont typeface="Mulish Light"/>
              <a:buNone/>
              <a:defRPr sz="4000" b="0">
                <a:solidFill>
                  <a:schemeClr val="dk2"/>
                </a:solidFill>
                <a:latin typeface="Mulish Light"/>
                <a:ea typeface="Mulish Light"/>
                <a:cs typeface="Mulish Light"/>
                <a:sym typeface="Mulish Light"/>
              </a:defRPr>
            </a:lvl1pPr>
            <a:lvl2pPr lvl="1"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2pPr>
            <a:lvl3pPr lvl="2"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3pPr>
            <a:lvl4pPr lvl="3"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4pPr>
            <a:lvl5pPr lvl="4"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5pPr>
            <a:lvl6pPr lvl="5"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6pPr>
            <a:lvl7pPr lvl="6"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7pPr>
            <a:lvl8pPr lvl="7"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8pPr>
            <a:lvl9pPr lvl="8"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9pPr>
          </a:lstStyle>
          <a:p>
            <a:r>
              <a:t>xx%</a:t>
            </a:r>
          </a:p>
        </p:txBody>
      </p:sp>
      <p:sp>
        <p:nvSpPr>
          <p:cNvPr id="20" name="Google Shape;20;p3"/>
          <p:cNvSpPr txBox="1">
            <a:spLocks noGrp="1"/>
          </p:cNvSpPr>
          <p:nvPr>
            <p:ph type="subTitle" idx="1"/>
          </p:nvPr>
        </p:nvSpPr>
        <p:spPr>
          <a:xfrm>
            <a:off x="4578925" y="3713925"/>
            <a:ext cx="3852000" cy="409200"/>
          </a:xfrm>
          <a:prstGeom prst="rect">
            <a:avLst/>
          </a:prstGeom>
          <a:noFill/>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40" name="Google Shape;40;p6"/>
          <p:cNvGrpSpPr/>
          <p:nvPr/>
        </p:nvGrpSpPr>
        <p:grpSpPr>
          <a:xfrm>
            <a:off x="2025" y="133625"/>
            <a:ext cx="9139950" cy="4799650"/>
            <a:chOff x="0" y="177900"/>
            <a:chExt cx="9139950" cy="4799650"/>
          </a:xfrm>
        </p:grpSpPr>
        <p:cxnSp>
          <p:nvCxnSpPr>
            <p:cNvPr id="41" name="Google Shape;41;p6"/>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42" name="Google Shape;42;p6"/>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43" name="Google Shape;43;p6"/>
          <p:cNvPicPr preferRelativeResize="0"/>
          <p:nvPr/>
        </p:nvPicPr>
        <p:blipFill rotWithShape="1">
          <a:blip r:embed="rId2">
            <a:alphaModFix/>
          </a:blip>
          <a:srcRect r="35716" b="36833"/>
          <a:stretch/>
        </p:blipFill>
        <p:spPr>
          <a:xfrm rot="-5400000">
            <a:off x="7729636" y="155212"/>
            <a:ext cx="1569577" cy="125915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txBox="1">
            <a:spLocks noGrp="1"/>
          </p:cNvSpPr>
          <p:nvPr>
            <p:ph type="subTitle" idx="1"/>
          </p:nvPr>
        </p:nvSpPr>
        <p:spPr>
          <a:xfrm>
            <a:off x="720000" y="1347250"/>
            <a:ext cx="7324500" cy="317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2"/>
              </a:buClr>
              <a:buSzPts val="1600"/>
              <a:buFont typeface="Source Sans 3 Light"/>
              <a:buChar char="●"/>
              <a:defRPr sz="1600"/>
            </a:lvl1pPr>
            <a:lvl2pPr lvl="1" algn="ctr" rtl="0">
              <a:lnSpc>
                <a:spcPct val="100000"/>
              </a:lnSpc>
              <a:spcBef>
                <a:spcPts val="0"/>
              </a:spcBef>
              <a:spcAft>
                <a:spcPts val="0"/>
              </a:spcAft>
              <a:buClr>
                <a:srgbClr val="E76A28"/>
              </a:buClr>
              <a:buSzPts val="1600"/>
              <a:buFont typeface="Source Sans 3 Light"/>
              <a:buChar char="○"/>
              <a:defRPr/>
            </a:lvl2pPr>
            <a:lvl3pPr lvl="2" algn="ctr" rtl="0">
              <a:lnSpc>
                <a:spcPct val="100000"/>
              </a:lnSpc>
              <a:spcBef>
                <a:spcPts val="0"/>
              </a:spcBef>
              <a:spcAft>
                <a:spcPts val="0"/>
              </a:spcAft>
              <a:buClr>
                <a:srgbClr val="E76A28"/>
              </a:buClr>
              <a:buSzPts val="1500"/>
              <a:buFont typeface="Source Sans 3 Light"/>
              <a:buChar char="■"/>
              <a:defRPr/>
            </a:lvl3pPr>
            <a:lvl4pPr lvl="3" algn="ctr" rtl="0">
              <a:lnSpc>
                <a:spcPct val="100000"/>
              </a:lnSpc>
              <a:spcBef>
                <a:spcPts val="0"/>
              </a:spcBef>
              <a:spcAft>
                <a:spcPts val="0"/>
              </a:spcAft>
              <a:buClr>
                <a:srgbClr val="E76A28"/>
              </a:buClr>
              <a:buSzPts val="1500"/>
              <a:buFont typeface="Source Sans 3 Light"/>
              <a:buChar char="●"/>
              <a:defRPr/>
            </a:lvl4pPr>
            <a:lvl5pPr lvl="4" algn="ctr" rtl="0">
              <a:lnSpc>
                <a:spcPct val="100000"/>
              </a:lnSpc>
              <a:spcBef>
                <a:spcPts val="0"/>
              </a:spcBef>
              <a:spcAft>
                <a:spcPts val="0"/>
              </a:spcAft>
              <a:buClr>
                <a:srgbClr val="E76A28"/>
              </a:buClr>
              <a:buSzPts val="1400"/>
              <a:buFont typeface="Source Sans 3 Light"/>
              <a:buChar char="○"/>
              <a:defRPr/>
            </a:lvl5pPr>
            <a:lvl6pPr lvl="5" algn="ctr" rtl="0">
              <a:lnSpc>
                <a:spcPct val="100000"/>
              </a:lnSpc>
              <a:spcBef>
                <a:spcPts val="0"/>
              </a:spcBef>
              <a:spcAft>
                <a:spcPts val="0"/>
              </a:spcAft>
              <a:buClr>
                <a:srgbClr val="999999"/>
              </a:buClr>
              <a:buSzPts val="1400"/>
              <a:buFont typeface="Source Sans 3 Light"/>
              <a:buChar char="■"/>
              <a:defRPr/>
            </a:lvl6pPr>
            <a:lvl7pPr lvl="6" algn="ctr" rtl="0">
              <a:lnSpc>
                <a:spcPct val="100000"/>
              </a:lnSpc>
              <a:spcBef>
                <a:spcPts val="0"/>
              </a:spcBef>
              <a:spcAft>
                <a:spcPts val="0"/>
              </a:spcAft>
              <a:buClr>
                <a:srgbClr val="999999"/>
              </a:buClr>
              <a:buSzPts val="1300"/>
              <a:buFont typeface="Source Sans 3 Light"/>
              <a:buChar char="●"/>
              <a:defRPr/>
            </a:lvl7pPr>
            <a:lvl8pPr lvl="7" algn="ctr" rtl="0">
              <a:lnSpc>
                <a:spcPct val="100000"/>
              </a:lnSpc>
              <a:spcBef>
                <a:spcPts val="0"/>
              </a:spcBef>
              <a:spcAft>
                <a:spcPts val="0"/>
              </a:spcAft>
              <a:buClr>
                <a:srgbClr val="999999"/>
              </a:buClr>
              <a:buSzPts val="1300"/>
              <a:buFont typeface="Source Sans 3 Light"/>
              <a:buChar char="○"/>
              <a:defRPr/>
            </a:lvl8pPr>
            <a:lvl9pPr lvl="8" algn="ctr" rtl="0">
              <a:lnSpc>
                <a:spcPct val="100000"/>
              </a:lnSpc>
              <a:spcBef>
                <a:spcPts val="0"/>
              </a:spcBef>
              <a:spcAft>
                <a:spcPts val="0"/>
              </a:spcAft>
              <a:buClr>
                <a:srgbClr val="999999"/>
              </a:buClr>
              <a:buSzPts val="1400"/>
              <a:buFont typeface="Source Sans 3 Light"/>
              <a:buChar char="■"/>
              <a:defRPr/>
            </a:lvl9pPr>
          </a:lstStyle>
          <a:p>
            <a:endParaRPr/>
          </a:p>
        </p:txBody>
      </p:sp>
      <p:grpSp>
        <p:nvGrpSpPr>
          <p:cNvPr id="46" name="Google Shape;46;p7"/>
          <p:cNvGrpSpPr/>
          <p:nvPr/>
        </p:nvGrpSpPr>
        <p:grpSpPr>
          <a:xfrm>
            <a:off x="2025" y="133625"/>
            <a:ext cx="9139950" cy="4799650"/>
            <a:chOff x="0" y="177900"/>
            <a:chExt cx="9139950" cy="4799650"/>
          </a:xfrm>
        </p:grpSpPr>
        <p:cxnSp>
          <p:nvCxnSpPr>
            <p:cNvPr id="47" name="Google Shape;47;p7"/>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48" name="Google Shape;48;p7"/>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49" name="Google Shape;49;p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3953500" y="1362150"/>
            <a:ext cx="4254900" cy="2419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52" name="Google Shape;52;p8"/>
          <p:cNvGrpSpPr/>
          <p:nvPr/>
        </p:nvGrpSpPr>
        <p:grpSpPr>
          <a:xfrm>
            <a:off x="0" y="539500"/>
            <a:ext cx="9139950" cy="4069075"/>
            <a:chOff x="0" y="539500"/>
            <a:chExt cx="9139950" cy="4069075"/>
          </a:xfrm>
        </p:grpSpPr>
        <p:cxnSp>
          <p:nvCxnSpPr>
            <p:cNvPr id="53" name="Google Shape;53;p8"/>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54" name="Google Shape;54;p8"/>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7" name="Google Shape;57;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58" name="Google Shape;58;p9"/>
          <p:cNvGrpSpPr/>
          <p:nvPr/>
        </p:nvGrpSpPr>
        <p:grpSpPr>
          <a:xfrm>
            <a:off x="0" y="539500"/>
            <a:ext cx="9139950" cy="4069075"/>
            <a:chOff x="0" y="539500"/>
            <a:chExt cx="9139950" cy="4069075"/>
          </a:xfrm>
        </p:grpSpPr>
        <p:cxnSp>
          <p:nvCxnSpPr>
            <p:cNvPr id="59" name="Google Shape;59;p9"/>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60" name="Google Shape;60;p9"/>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61" name="Google Shape;61;p9"/>
          <p:cNvPicPr preferRelativeResize="0"/>
          <p:nvPr/>
        </p:nvPicPr>
        <p:blipFill rotWithShape="1">
          <a:blip r:embed="rId2">
            <a:alphaModFix/>
          </a:blip>
          <a:srcRect l="11011" t="60582" r="11004"/>
          <a:stretch/>
        </p:blipFill>
        <p:spPr>
          <a:xfrm rot="5400000" flipH="1">
            <a:off x="4402450" y="401951"/>
            <a:ext cx="5143501" cy="4339599"/>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2"/>
        <p:cNvGrpSpPr/>
        <p:nvPr/>
      </p:nvGrpSpPr>
      <p:grpSpPr>
        <a:xfrm>
          <a:off x="0" y="0"/>
          <a:ext cx="0" cy="0"/>
          <a:chOff x="0" y="0"/>
          <a:chExt cx="0" cy="0"/>
        </a:xfrm>
      </p:grpSpPr>
      <p:sp>
        <p:nvSpPr>
          <p:cNvPr id="63" name="Google Shape;63;p10"/>
          <p:cNvSpPr>
            <a:spLocks noGrp="1"/>
          </p:cNvSpPr>
          <p:nvPr>
            <p:ph type="pic" idx="2"/>
          </p:nvPr>
        </p:nvSpPr>
        <p:spPr>
          <a:xfrm>
            <a:off x="0" y="0"/>
            <a:ext cx="9144000" cy="5143500"/>
          </a:xfrm>
          <a:prstGeom prst="rect">
            <a:avLst/>
          </a:prstGeom>
          <a:noFill/>
          <a:ln>
            <a:noFill/>
          </a:ln>
        </p:spPr>
      </p:sp>
      <p:sp>
        <p:nvSpPr>
          <p:cNvPr id="64" name="Google Shape;64;p10"/>
          <p:cNvSpPr txBox="1">
            <a:spLocks noGrp="1"/>
          </p:cNvSpPr>
          <p:nvPr>
            <p:ph type="title"/>
          </p:nvPr>
        </p:nvSpPr>
        <p:spPr>
          <a:xfrm>
            <a:off x="720000" y="539500"/>
            <a:ext cx="3635400" cy="1143900"/>
          </a:xfrm>
          <a:prstGeom prst="rect">
            <a:avLst/>
          </a:prstGeom>
          <a:solidFill>
            <a:schemeClr val="lt1"/>
          </a:solidFill>
        </p:spPr>
        <p:txBody>
          <a:bodyPr spcFirstLastPara="1" wrap="square" lIns="91425" tIns="91425" rIns="91425" bIns="91425" anchor="t" anchorCtr="0">
            <a:noAutofit/>
          </a:bodyPr>
          <a:lstStyle>
            <a:lvl1pPr lvl="0" algn="ctr" rtl="0">
              <a:lnSpc>
                <a:spcPct val="115000"/>
              </a:lnSpc>
              <a:spcBef>
                <a:spcPts val="0"/>
              </a:spcBef>
              <a:spcAft>
                <a:spcPts val="0"/>
              </a:spcAft>
              <a:buClr>
                <a:schemeClr val="dk2"/>
              </a:buClr>
              <a:buSzPts val="3000"/>
              <a:buNone/>
              <a:defRPr>
                <a:solidFill>
                  <a:schemeClr val="dk2"/>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713225" y="1795150"/>
            <a:ext cx="4453200" cy="1039800"/>
          </a:xfrm>
          <a:prstGeom prst="rect">
            <a:avLst/>
          </a:prstGeom>
        </p:spPr>
        <p:txBody>
          <a:bodyPr spcFirstLastPara="1" wrap="square" lIns="91425" tIns="91425" rIns="91425" bIns="91425" anchor="b" anchorCtr="0">
            <a:noAutofit/>
          </a:bodyPr>
          <a:lstStyle>
            <a:lvl1pPr marL="0" marR="0" lvl="0" indent="0" rtl="0">
              <a:lnSpc>
                <a:spcPct val="100000"/>
              </a:lnSpc>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7" name="Google Shape;67;p11"/>
          <p:cNvSpPr txBox="1">
            <a:spLocks noGrp="1"/>
          </p:cNvSpPr>
          <p:nvPr>
            <p:ph type="subTitle" idx="1"/>
          </p:nvPr>
        </p:nvSpPr>
        <p:spPr>
          <a:xfrm>
            <a:off x="713225" y="2931025"/>
            <a:ext cx="4453200" cy="4173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68" name="Google Shape;68;p11"/>
          <p:cNvGrpSpPr/>
          <p:nvPr/>
        </p:nvGrpSpPr>
        <p:grpSpPr>
          <a:xfrm>
            <a:off x="0" y="539500"/>
            <a:ext cx="9139950" cy="4069075"/>
            <a:chOff x="0" y="539500"/>
            <a:chExt cx="9139950" cy="4069075"/>
          </a:xfrm>
        </p:grpSpPr>
        <p:cxnSp>
          <p:nvCxnSpPr>
            <p:cNvPr id="69" name="Google Shape;69;p11"/>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70" name="Google Shape;70;p11"/>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1"/>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2"/>
        <p:cNvGrpSpPr/>
        <p:nvPr/>
      </p:nvGrpSpPr>
      <p:grpSpPr>
        <a:xfrm>
          <a:off x="0" y="0"/>
          <a:ext cx="0" cy="0"/>
          <a:chOff x="0" y="0"/>
          <a:chExt cx="0" cy="0"/>
        </a:xfrm>
      </p:grpSpPr>
      <p:sp>
        <p:nvSpPr>
          <p:cNvPr id="73" name="Google Shape;73;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 name="Google Shape;74;p13"/>
          <p:cNvSpPr txBox="1">
            <a:spLocks noGrp="1"/>
          </p:cNvSpPr>
          <p:nvPr>
            <p:ph type="subTitle" idx="1"/>
          </p:nvPr>
        </p:nvSpPr>
        <p:spPr>
          <a:xfrm>
            <a:off x="713225"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5" name="Google Shape;75;p13"/>
          <p:cNvSpPr txBox="1">
            <a:spLocks noGrp="1"/>
          </p:cNvSpPr>
          <p:nvPr>
            <p:ph type="subTitle" idx="2"/>
          </p:nvPr>
        </p:nvSpPr>
        <p:spPr>
          <a:xfrm>
            <a:off x="713225"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6" name="Google Shape;76;p13"/>
          <p:cNvSpPr txBox="1">
            <a:spLocks noGrp="1"/>
          </p:cNvSpPr>
          <p:nvPr>
            <p:ph type="subTitle" idx="3"/>
          </p:nvPr>
        </p:nvSpPr>
        <p:spPr>
          <a:xfrm>
            <a:off x="3419250"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7" name="Google Shape;77;p13"/>
          <p:cNvSpPr txBox="1">
            <a:spLocks noGrp="1"/>
          </p:cNvSpPr>
          <p:nvPr>
            <p:ph type="subTitle" idx="4"/>
          </p:nvPr>
        </p:nvSpPr>
        <p:spPr>
          <a:xfrm>
            <a:off x="3419250"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8" name="Google Shape;78;p13"/>
          <p:cNvSpPr txBox="1">
            <a:spLocks noGrp="1"/>
          </p:cNvSpPr>
          <p:nvPr>
            <p:ph type="title" idx="5" hasCustomPrompt="1"/>
          </p:nvPr>
        </p:nvSpPr>
        <p:spPr>
          <a:xfrm>
            <a:off x="2115600"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9" name="Google Shape;79;p13"/>
          <p:cNvSpPr txBox="1">
            <a:spLocks noGrp="1"/>
          </p:cNvSpPr>
          <p:nvPr>
            <p:ph type="title" idx="6" hasCustomPrompt="1"/>
          </p:nvPr>
        </p:nvSpPr>
        <p:spPr>
          <a:xfrm>
            <a:off x="4821625"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7" hasCustomPrompt="1"/>
          </p:nvPr>
        </p:nvSpPr>
        <p:spPr>
          <a:xfrm>
            <a:off x="2115600"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8" hasCustomPrompt="1"/>
          </p:nvPr>
        </p:nvSpPr>
        <p:spPr>
          <a:xfrm>
            <a:off x="4821625"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subTitle" idx="9"/>
          </p:nvPr>
        </p:nvSpPr>
        <p:spPr>
          <a:xfrm>
            <a:off x="6125275"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3" name="Google Shape;83;p13"/>
          <p:cNvSpPr txBox="1">
            <a:spLocks noGrp="1"/>
          </p:cNvSpPr>
          <p:nvPr>
            <p:ph type="subTitle" idx="13"/>
          </p:nvPr>
        </p:nvSpPr>
        <p:spPr>
          <a:xfrm>
            <a:off x="6125275"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4" name="Google Shape;84;p13"/>
          <p:cNvSpPr txBox="1">
            <a:spLocks noGrp="1"/>
          </p:cNvSpPr>
          <p:nvPr>
            <p:ph type="title" idx="14" hasCustomPrompt="1"/>
          </p:nvPr>
        </p:nvSpPr>
        <p:spPr>
          <a:xfrm>
            <a:off x="7527650"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5" name="Google Shape;85;p13"/>
          <p:cNvSpPr txBox="1">
            <a:spLocks noGrp="1"/>
          </p:cNvSpPr>
          <p:nvPr>
            <p:ph type="title" idx="15" hasCustomPrompt="1"/>
          </p:nvPr>
        </p:nvSpPr>
        <p:spPr>
          <a:xfrm>
            <a:off x="7527650"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6" name="Google Shape;86;p13"/>
          <p:cNvSpPr txBox="1">
            <a:spLocks noGrp="1"/>
          </p:cNvSpPr>
          <p:nvPr>
            <p:ph type="subTitle" idx="16"/>
          </p:nvPr>
        </p:nvSpPr>
        <p:spPr>
          <a:xfrm>
            <a:off x="713225"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7" name="Google Shape;87;p13"/>
          <p:cNvSpPr txBox="1">
            <a:spLocks noGrp="1"/>
          </p:cNvSpPr>
          <p:nvPr>
            <p:ph type="subTitle" idx="17"/>
          </p:nvPr>
        </p:nvSpPr>
        <p:spPr>
          <a:xfrm>
            <a:off x="713225"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8" name="Google Shape;88;p13"/>
          <p:cNvSpPr txBox="1">
            <a:spLocks noGrp="1"/>
          </p:cNvSpPr>
          <p:nvPr>
            <p:ph type="subTitle" idx="18"/>
          </p:nvPr>
        </p:nvSpPr>
        <p:spPr>
          <a:xfrm>
            <a:off x="3419250"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9" name="Google Shape;89;p13"/>
          <p:cNvSpPr txBox="1">
            <a:spLocks noGrp="1"/>
          </p:cNvSpPr>
          <p:nvPr>
            <p:ph type="subTitle" idx="19"/>
          </p:nvPr>
        </p:nvSpPr>
        <p:spPr>
          <a:xfrm>
            <a:off x="3419250"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0" name="Google Shape;90;p13"/>
          <p:cNvSpPr txBox="1">
            <a:spLocks noGrp="1"/>
          </p:cNvSpPr>
          <p:nvPr>
            <p:ph type="subTitle" idx="20"/>
          </p:nvPr>
        </p:nvSpPr>
        <p:spPr>
          <a:xfrm>
            <a:off x="6125275"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1" name="Google Shape;91;p13"/>
          <p:cNvSpPr txBox="1">
            <a:spLocks noGrp="1"/>
          </p:cNvSpPr>
          <p:nvPr>
            <p:ph type="subTitle" idx="21"/>
          </p:nvPr>
        </p:nvSpPr>
        <p:spPr>
          <a:xfrm>
            <a:off x="6125275"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92" name="Google Shape;92;p13"/>
          <p:cNvGrpSpPr/>
          <p:nvPr/>
        </p:nvGrpSpPr>
        <p:grpSpPr>
          <a:xfrm>
            <a:off x="2025" y="133625"/>
            <a:ext cx="9139950" cy="4799650"/>
            <a:chOff x="0" y="177900"/>
            <a:chExt cx="9139950" cy="4799650"/>
          </a:xfrm>
        </p:grpSpPr>
        <p:cxnSp>
          <p:nvCxnSpPr>
            <p:cNvPr id="93" name="Google Shape;93;p13"/>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94" name="Google Shape;94;p13"/>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95" name="Google Shape;95;p13"/>
          <p:cNvPicPr preferRelativeResize="0"/>
          <p:nvPr/>
        </p:nvPicPr>
        <p:blipFill rotWithShape="1">
          <a:blip r:embed="rId2">
            <a:alphaModFix/>
          </a:blip>
          <a:srcRect l="38038" b="21593"/>
          <a:stretch/>
        </p:blipFill>
        <p:spPr>
          <a:xfrm rot="-5400000">
            <a:off x="8066262" y="4065750"/>
            <a:ext cx="983675" cy="1171824"/>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96"/>
        <p:cNvGrpSpPr/>
        <p:nvPr/>
      </p:nvGrpSpPr>
      <p:grpSpPr>
        <a:xfrm>
          <a:off x="0" y="0"/>
          <a:ext cx="0" cy="0"/>
          <a:chOff x="0" y="0"/>
          <a:chExt cx="0" cy="0"/>
        </a:xfrm>
      </p:grpSpPr>
      <p:sp>
        <p:nvSpPr>
          <p:cNvPr id="97" name="Google Shape;97;p14"/>
          <p:cNvSpPr txBox="1">
            <a:spLocks noGrp="1"/>
          </p:cNvSpPr>
          <p:nvPr>
            <p:ph type="title"/>
          </p:nvPr>
        </p:nvSpPr>
        <p:spPr>
          <a:xfrm>
            <a:off x="713238" y="1378427"/>
            <a:ext cx="3417600" cy="1495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8" name="Google Shape;98;p14"/>
          <p:cNvSpPr txBox="1">
            <a:spLocks noGrp="1"/>
          </p:cNvSpPr>
          <p:nvPr>
            <p:ph type="subTitle" idx="1"/>
          </p:nvPr>
        </p:nvSpPr>
        <p:spPr>
          <a:xfrm>
            <a:off x="713225" y="2874063"/>
            <a:ext cx="3417600" cy="891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4"/>
          <p:cNvSpPr>
            <a:spLocks noGrp="1"/>
          </p:cNvSpPr>
          <p:nvPr>
            <p:ph type="pic" idx="2"/>
          </p:nvPr>
        </p:nvSpPr>
        <p:spPr>
          <a:xfrm>
            <a:off x="4646915" y="533850"/>
            <a:ext cx="3498600" cy="4075800"/>
          </a:xfrm>
          <a:prstGeom prst="roundRect">
            <a:avLst>
              <a:gd name="adj" fmla="val 16667"/>
            </a:avLst>
          </a:prstGeom>
          <a:noFill/>
          <a:ln w="9525" cap="flat" cmpd="sng">
            <a:solidFill>
              <a:schemeClr val="dk1"/>
            </a:solidFill>
            <a:prstDash val="solid"/>
            <a:round/>
            <a:headEnd type="none" w="sm" len="sm"/>
            <a:tailEnd type="none" w="sm" len="sm"/>
          </a:ln>
        </p:spPr>
      </p:sp>
      <p:grpSp>
        <p:nvGrpSpPr>
          <p:cNvPr id="100" name="Google Shape;100;p14"/>
          <p:cNvGrpSpPr/>
          <p:nvPr/>
        </p:nvGrpSpPr>
        <p:grpSpPr>
          <a:xfrm>
            <a:off x="2025" y="133625"/>
            <a:ext cx="9139950" cy="4799650"/>
            <a:chOff x="0" y="177900"/>
            <a:chExt cx="9139950" cy="4799650"/>
          </a:xfrm>
        </p:grpSpPr>
        <p:cxnSp>
          <p:nvCxnSpPr>
            <p:cNvPr id="101" name="Google Shape;101;p14"/>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02" name="Google Shape;102;p14"/>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03" name="Google Shape;103;p14"/>
          <p:cNvPicPr preferRelativeResize="0"/>
          <p:nvPr/>
        </p:nvPicPr>
        <p:blipFill rotWithShape="1">
          <a:blip r:embed="rId2">
            <a:alphaModFix/>
          </a:blip>
          <a:srcRect r="35716" b="36833"/>
          <a:stretch/>
        </p:blipFill>
        <p:spPr>
          <a:xfrm rot="-5400000" flipH="1">
            <a:off x="7729636" y="3729137"/>
            <a:ext cx="1569577" cy="1259150"/>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_1">
    <p:spTree>
      <p:nvGrpSpPr>
        <p:cNvPr id="1" name="Shape 104"/>
        <p:cNvGrpSpPr/>
        <p:nvPr/>
      </p:nvGrpSpPr>
      <p:grpSpPr>
        <a:xfrm>
          <a:off x="0" y="0"/>
          <a:ext cx="0" cy="0"/>
          <a:chOff x="0" y="0"/>
          <a:chExt cx="0" cy="0"/>
        </a:xfrm>
      </p:grpSpPr>
      <p:sp>
        <p:nvSpPr>
          <p:cNvPr id="105" name="Google Shape;105;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6" name="Google Shape;106;p15"/>
          <p:cNvSpPr txBox="1">
            <a:spLocks noGrp="1"/>
          </p:cNvSpPr>
          <p:nvPr>
            <p:ph type="subTitle" idx="1"/>
          </p:nvPr>
        </p:nvSpPr>
        <p:spPr>
          <a:xfrm>
            <a:off x="720000" y="1595167"/>
            <a:ext cx="68313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7" name="Google Shape;107;p15"/>
          <p:cNvSpPr txBox="1">
            <a:spLocks noGrp="1"/>
          </p:cNvSpPr>
          <p:nvPr>
            <p:ph type="subTitle" idx="2"/>
          </p:nvPr>
        </p:nvSpPr>
        <p:spPr>
          <a:xfrm>
            <a:off x="720000" y="2736900"/>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8" name="Google Shape;108;p15"/>
          <p:cNvSpPr txBox="1">
            <a:spLocks noGrp="1"/>
          </p:cNvSpPr>
          <p:nvPr>
            <p:ph type="subTitle" idx="3"/>
          </p:nvPr>
        </p:nvSpPr>
        <p:spPr>
          <a:xfrm>
            <a:off x="720000" y="3875925"/>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9" name="Google Shape;109;p15"/>
          <p:cNvSpPr txBox="1">
            <a:spLocks noGrp="1"/>
          </p:cNvSpPr>
          <p:nvPr>
            <p:ph type="subTitle" idx="4"/>
          </p:nvPr>
        </p:nvSpPr>
        <p:spPr>
          <a:xfrm>
            <a:off x="720000" y="1217050"/>
            <a:ext cx="68313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0" name="Google Shape;110;p15"/>
          <p:cNvSpPr txBox="1">
            <a:spLocks noGrp="1"/>
          </p:cNvSpPr>
          <p:nvPr>
            <p:ph type="subTitle" idx="5"/>
          </p:nvPr>
        </p:nvSpPr>
        <p:spPr>
          <a:xfrm>
            <a:off x="720000" y="2355900"/>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1" name="Google Shape;111;p15"/>
          <p:cNvSpPr txBox="1">
            <a:spLocks noGrp="1"/>
          </p:cNvSpPr>
          <p:nvPr>
            <p:ph type="subTitle" idx="6"/>
          </p:nvPr>
        </p:nvSpPr>
        <p:spPr>
          <a:xfrm>
            <a:off x="720000" y="3494925"/>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12" name="Google Shape;112;p15"/>
          <p:cNvGrpSpPr/>
          <p:nvPr/>
        </p:nvGrpSpPr>
        <p:grpSpPr>
          <a:xfrm>
            <a:off x="2025" y="133625"/>
            <a:ext cx="9139950" cy="4799650"/>
            <a:chOff x="0" y="177900"/>
            <a:chExt cx="9139950" cy="4799650"/>
          </a:xfrm>
        </p:grpSpPr>
        <p:cxnSp>
          <p:nvCxnSpPr>
            <p:cNvPr id="113" name="Google Shape;113;p15"/>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4" name="Google Shape;114;p15"/>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15" name="Google Shape;115;p15"/>
          <p:cNvPicPr preferRelativeResize="0"/>
          <p:nvPr/>
        </p:nvPicPr>
        <p:blipFill rotWithShape="1">
          <a:blip r:embed="rId2">
            <a:alphaModFix/>
          </a:blip>
          <a:srcRect l="50209" b="19968"/>
          <a:stretch/>
        </p:blipFill>
        <p:spPr>
          <a:xfrm rot="10800000">
            <a:off x="8430775" y="2"/>
            <a:ext cx="726550" cy="1949148"/>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1">
  <p:cSld name="CUSTOM_6_1_1">
    <p:spTree>
      <p:nvGrpSpPr>
        <p:cNvPr id="1" name="Shape 116"/>
        <p:cNvGrpSpPr/>
        <p:nvPr/>
      </p:nvGrpSpPr>
      <p:grpSpPr>
        <a:xfrm>
          <a:off x="0" y="0"/>
          <a:ext cx="0" cy="0"/>
          <a:chOff x="0" y="0"/>
          <a:chExt cx="0" cy="0"/>
        </a:xfrm>
      </p:grpSpPr>
      <p:sp>
        <p:nvSpPr>
          <p:cNvPr id="117" name="Google Shape;117;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8" name="Google Shape;118;p16"/>
          <p:cNvSpPr txBox="1">
            <a:spLocks noGrp="1"/>
          </p:cNvSpPr>
          <p:nvPr>
            <p:ph type="subTitle" idx="1"/>
          </p:nvPr>
        </p:nvSpPr>
        <p:spPr>
          <a:xfrm>
            <a:off x="1565275" y="1565625"/>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19" name="Google Shape;119;p16"/>
          <p:cNvSpPr txBox="1">
            <a:spLocks noGrp="1"/>
          </p:cNvSpPr>
          <p:nvPr>
            <p:ph type="subTitle" idx="2"/>
          </p:nvPr>
        </p:nvSpPr>
        <p:spPr>
          <a:xfrm>
            <a:off x="1565275" y="2685150"/>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0" name="Google Shape;120;p16"/>
          <p:cNvSpPr txBox="1">
            <a:spLocks noGrp="1"/>
          </p:cNvSpPr>
          <p:nvPr>
            <p:ph type="subTitle" idx="3"/>
          </p:nvPr>
        </p:nvSpPr>
        <p:spPr>
          <a:xfrm>
            <a:off x="1565275" y="3804675"/>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1" name="Google Shape;121;p16"/>
          <p:cNvSpPr txBox="1">
            <a:spLocks noGrp="1"/>
          </p:cNvSpPr>
          <p:nvPr>
            <p:ph type="subTitle" idx="4"/>
          </p:nvPr>
        </p:nvSpPr>
        <p:spPr>
          <a:xfrm>
            <a:off x="1565275" y="1329825"/>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22" name="Google Shape;122;p16"/>
          <p:cNvSpPr txBox="1">
            <a:spLocks noGrp="1"/>
          </p:cNvSpPr>
          <p:nvPr>
            <p:ph type="subTitle" idx="5"/>
          </p:nvPr>
        </p:nvSpPr>
        <p:spPr>
          <a:xfrm>
            <a:off x="1565275" y="2450376"/>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23" name="Google Shape;123;p16"/>
          <p:cNvSpPr txBox="1">
            <a:spLocks noGrp="1"/>
          </p:cNvSpPr>
          <p:nvPr>
            <p:ph type="subTitle" idx="6"/>
          </p:nvPr>
        </p:nvSpPr>
        <p:spPr>
          <a:xfrm>
            <a:off x="1565275" y="3570927"/>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grpSp>
        <p:nvGrpSpPr>
          <p:cNvPr id="124" name="Google Shape;124;p16"/>
          <p:cNvGrpSpPr/>
          <p:nvPr/>
        </p:nvGrpSpPr>
        <p:grpSpPr>
          <a:xfrm>
            <a:off x="2025" y="133625"/>
            <a:ext cx="9139950" cy="4799650"/>
            <a:chOff x="0" y="177900"/>
            <a:chExt cx="9139950" cy="4799650"/>
          </a:xfrm>
        </p:grpSpPr>
        <p:cxnSp>
          <p:nvCxnSpPr>
            <p:cNvPr id="125" name="Google Shape;125;p16"/>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26" name="Google Shape;126;p16"/>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27" name="Google Shape;127;p16"/>
          <p:cNvPicPr preferRelativeResize="0"/>
          <p:nvPr/>
        </p:nvPicPr>
        <p:blipFill rotWithShape="1">
          <a:blip r:embed="rId2">
            <a:alphaModFix/>
          </a:blip>
          <a:srcRect r="35716" b="36833"/>
          <a:stretch/>
        </p:blipFill>
        <p:spPr>
          <a:xfrm rot="-5400000" flipH="1">
            <a:off x="7729636" y="3729137"/>
            <a:ext cx="1569577" cy="125915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79"/>
        <p:cNvGrpSpPr/>
        <p:nvPr/>
      </p:nvGrpSpPr>
      <p:grpSpPr>
        <a:xfrm>
          <a:off x="0" y="0"/>
          <a:ext cx="0" cy="0"/>
          <a:chOff x="0" y="0"/>
          <a:chExt cx="0" cy="0"/>
        </a:xfrm>
      </p:grpSpPr>
      <p:grpSp>
        <p:nvGrpSpPr>
          <p:cNvPr id="180" name="Google Shape;180;p24"/>
          <p:cNvGrpSpPr/>
          <p:nvPr/>
        </p:nvGrpSpPr>
        <p:grpSpPr>
          <a:xfrm>
            <a:off x="0" y="539500"/>
            <a:ext cx="9139950" cy="4069075"/>
            <a:chOff x="0" y="539500"/>
            <a:chExt cx="9139950" cy="4069075"/>
          </a:xfrm>
        </p:grpSpPr>
        <p:cxnSp>
          <p:nvCxnSpPr>
            <p:cNvPr id="181" name="Google Shape;181;p24"/>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2" name="Google Shape;182;p24"/>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3" name="Google Shape;183;p24"/>
          <p:cNvPicPr preferRelativeResize="0"/>
          <p:nvPr/>
        </p:nvPicPr>
        <p:blipFill rotWithShape="1">
          <a:blip r:embed="rId2">
            <a:alphaModFix/>
          </a:blip>
          <a:srcRect l="51456" t="7937" b="19309"/>
          <a:stretch/>
        </p:blipFill>
        <p:spPr>
          <a:xfrm>
            <a:off x="0" y="0"/>
            <a:ext cx="3645450" cy="5143499"/>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184"/>
        <p:cNvGrpSpPr/>
        <p:nvPr/>
      </p:nvGrpSpPr>
      <p:grpSpPr>
        <a:xfrm>
          <a:off x="0" y="0"/>
          <a:ext cx="0" cy="0"/>
          <a:chOff x="0" y="0"/>
          <a:chExt cx="0" cy="0"/>
        </a:xfrm>
      </p:grpSpPr>
      <p:grpSp>
        <p:nvGrpSpPr>
          <p:cNvPr id="185" name="Google Shape;185;p25"/>
          <p:cNvGrpSpPr/>
          <p:nvPr/>
        </p:nvGrpSpPr>
        <p:grpSpPr>
          <a:xfrm>
            <a:off x="0" y="539500"/>
            <a:ext cx="9139950" cy="4069075"/>
            <a:chOff x="0" y="539500"/>
            <a:chExt cx="9139950" cy="4069075"/>
          </a:xfrm>
        </p:grpSpPr>
        <p:cxnSp>
          <p:nvCxnSpPr>
            <p:cNvPr id="186" name="Google Shape;186;p25"/>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7" name="Google Shape;187;p25"/>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8" name="Google Shape;188;p25"/>
          <p:cNvPicPr preferRelativeResize="0"/>
          <p:nvPr/>
        </p:nvPicPr>
        <p:blipFill rotWithShape="1">
          <a:blip r:embed="rId2">
            <a:alphaModFix/>
          </a:blip>
          <a:srcRect r="35828" b="18414"/>
          <a:stretch/>
        </p:blipFill>
        <p:spPr>
          <a:xfrm>
            <a:off x="4575800" y="402150"/>
            <a:ext cx="4568202" cy="474134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1pPr>
            <a:lvl2pPr lvl="1"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2pPr>
            <a:lvl3pPr lvl="2"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3pPr>
            <a:lvl4pPr lvl="3"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4pPr>
            <a:lvl5pPr lvl="4"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5pPr>
            <a:lvl6pPr lvl="5"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6pPr>
            <a:lvl7pPr lvl="6"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7pPr>
            <a:lvl8pPr lvl="7"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8pPr>
            <a:lvl9pPr lvl="8"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9pPr>
          </a:lstStyle>
          <a:p>
            <a:endParaRPr/>
          </a:p>
        </p:txBody>
      </p:sp>
      <p:sp>
        <p:nvSpPr>
          <p:cNvPr id="7" name="Google Shape;7;p1"/>
          <p:cNvSpPr txBox="1">
            <a:spLocks noGrp="1"/>
          </p:cNvSpPr>
          <p:nvPr>
            <p:ph type="body" idx="1"/>
          </p:nvPr>
        </p:nvSpPr>
        <p:spPr>
          <a:xfrm>
            <a:off x="713400"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1pPr>
            <a:lvl2pPr marL="914400" lvl="1"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2pPr>
            <a:lvl3pPr marL="1371600" lvl="2"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3pPr>
            <a:lvl4pPr marL="1828800" lvl="3"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4pPr>
            <a:lvl5pPr marL="2286000" lvl="4"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5pPr>
            <a:lvl6pPr marL="2743200" lvl="5"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6pPr>
            <a:lvl7pPr marL="3200400" lvl="6"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7pPr>
            <a:lvl8pPr marL="3657600" lvl="7"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8pPr>
            <a:lvl9pPr marL="4114800" lvl="8"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70" r:id="rId14"/>
    <p:sldLayoutId id="2147483671"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ntalhealth.org.uk/our-work/public-engagement/mental-health-awareness-week/anxiety-report/who-has-anxiety-uk" TargetMode="External"/><Relationship Id="rId7" Type="http://schemas.openxmlformats.org/officeDocument/2006/relationships/hyperlink" Target="https://www.studentminds.org.uk/news-and-updates/student-minds-launches-2024-25-impact-report/"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www.england.nhs.uk/2024/10/englands-nhs-mental-health-services-treat-record-3-8-million-people-last-year/" TargetMode="External"/><Relationship Id="rId5" Type="http://schemas.openxmlformats.org/officeDocument/2006/relationships/hyperlink" Target="https://www.bournemouth.ac.uk/students/health-wellbeing/health-wellbeing-services/student-minds" TargetMode="External"/><Relationship Id="rId4" Type="http://schemas.openxmlformats.org/officeDocument/2006/relationships/hyperlink" Target="https://www.ofcom.org.uk/media-use-and-attitudes/media-habits-adults/adults-media-use-and-attitud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9"/>
          <p:cNvSpPr txBox="1">
            <a:spLocks noGrp="1"/>
          </p:cNvSpPr>
          <p:nvPr>
            <p:ph type="ctrTitle"/>
          </p:nvPr>
        </p:nvSpPr>
        <p:spPr>
          <a:xfrm>
            <a:off x="234462" y="898749"/>
            <a:ext cx="5627663" cy="3563835"/>
          </a:xfrm>
          <a:prstGeom prst="rect">
            <a:avLst/>
          </a:prstGeom>
        </p:spPr>
        <p:txBody>
          <a:bodyPr spcFirstLastPara="1" wrap="square" lIns="91425" tIns="91425" rIns="91425" bIns="91425" anchor="t" anchorCtr="0">
            <a:noAutofit/>
          </a:bodyPr>
          <a:lstStyle/>
          <a:p>
            <a:pPr algn="ctr"/>
            <a:r>
              <a:rPr lang="en-GB" sz="3000" dirty="0">
                <a:latin typeface="Times New Roman" panose="02020603050405020304" pitchFamily="18" charset="0"/>
                <a:cs typeface="Times New Roman" panose="02020603050405020304" pitchFamily="18" charset="0"/>
              </a:rPr>
              <a:t>Exploring the Impact of Social Media Use on Mental Health and Well-being Among University Students in the United Kingdom</a:t>
            </a:r>
            <a:br>
              <a:rPr lang="en-GB"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Student name : Kinjalkumari Nareshbhai Ahir </a:t>
            </a:r>
            <a:br>
              <a:rPr lang="en-IN"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Students id: 2522437</a:t>
            </a:r>
            <a:br>
              <a:rPr lang="en-IN"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Lecturer name: Zeno Leung</a:t>
            </a:r>
            <a:br>
              <a:rPr lang="en-IN" sz="3000" dirty="0">
                <a:latin typeface="Times New Roman" panose="02020603050405020304" pitchFamily="18" charset="0"/>
                <a:cs typeface="Times New Roman" panose="02020603050405020304" pitchFamily="18" charset="0"/>
              </a:rPr>
            </a:br>
            <a:endParaRPr lang="en-IN" sz="3000" dirty="0">
              <a:latin typeface="Times New Roman" panose="02020603050405020304" pitchFamily="18" charset="0"/>
              <a:cs typeface="Times New Roman" panose="02020603050405020304" pitchFamily="18" charset="0"/>
            </a:endParaRPr>
          </a:p>
        </p:txBody>
      </p:sp>
      <p:pic>
        <p:nvPicPr>
          <p:cNvPr id="201" name="Google Shape;201;p29"/>
          <p:cNvPicPr preferRelativeResize="0"/>
          <p:nvPr/>
        </p:nvPicPr>
        <p:blipFill rotWithShape="1">
          <a:blip r:embed="rId3">
            <a:alphaModFix/>
          </a:blip>
          <a:srcRect l="28617" t="10411" b="39416"/>
          <a:stretch/>
        </p:blipFill>
        <p:spPr>
          <a:xfrm flipH="1">
            <a:off x="5614076" y="0"/>
            <a:ext cx="4383924" cy="5143501"/>
          </a:xfrm>
          <a:prstGeom prst="rect">
            <a:avLst/>
          </a:prstGeom>
          <a:noFill/>
          <a:ln>
            <a:noFill/>
          </a:ln>
        </p:spPr>
      </p:pic>
      <p:pic>
        <p:nvPicPr>
          <p:cNvPr id="4" name="Picture 3">
            <a:extLst>
              <a:ext uri="{FF2B5EF4-FFF2-40B4-BE49-F238E27FC236}">
                <a16:creationId xmlns:a16="http://schemas.microsoft.com/office/drawing/2014/main" id="{DBCE3EFD-0F77-87E4-C1A9-770DA46088F1}"/>
              </a:ext>
            </a:extLst>
          </p:cNvPr>
          <p:cNvPicPr>
            <a:picLocks noChangeAspect="1"/>
          </p:cNvPicPr>
          <p:nvPr/>
        </p:nvPicPr>
        <p:blipFill>
          <a:blip r:embed="rId4"/>
          <a:stretch>
            <a:fillRect/>
          </a:stretch>
        </p:blipFill>
        <p:spPr>
          <a:xfrm>
            <a:off x="234462" y="121442"/>
            <a:ext cx="2225233" cy="77730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 to the topic</a:t>
            </a:r>
            <a:endParaRPr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834488C1-44A0-F1E7-4A49-47BB8FFDEBAC}"/>
              </a:ext>
            </a:extLst>
          </p:cNvPr>
          <p:cNvGraphicFramePr/>
          <p:nvPr>
            <p:extLst>
              <p:ext uri="{D42A27DB-BD31-4B8C-83A1-F6EECF244321}">
                <p14:modId xmlns:p14="http://schemas.microsoft.com/office/powerpoint/2010/main" val="497641839"/>
              </p:ext>
            </p:extLst>
          </p:nvPr>
        </p:nvGraphicFramePr>
        <p:xfrm>
          <a:off x="343877" y="1258276"/>
          <a:ext cx="8440615" cy="33454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1"/>
          <p:cNvSpPr txBox="1">
            <a:spLocks noGrp="1"/>
          </p:cNvSpPr>
          <p:nvPr>
            <p:ph type="title"/>
          </p:nvPr>
        </p:nvSpPr>
        <p:spPr>
          <a:xfrm>
            <a:off x="720000" y="324414"/>
            <a:ext cx="7704000" cy="572700"/>
          </a:xfrm>
          <a:prstGeom prst="rect">
            <a:avLst/>
          </a:prstGeom>
        </p:spPr>
        <p:txBody>
          <a:bodyPr spcFirstLastPara="1" wrap="square" lIns="91425" tIns="91425" rIns="91425" bIns="91425" anchor="t" anchorCtr="0">
            <a:noAutofit/>
          </a:bodyPr>
          <a:lstStyle/>
          <a:p>
            <a:pPr lvl="0" algn="ctr"/>
            <a:r>
              <a:rPr lang="en-GB" dirty="0">
                <a:solidFill>
                  <a:schemeClr val="tx1">
                    <a:lumMod val="50000"/>
                  </a:schemeClr>
                </a:solidFill>
                <a:latin typeface="Times New Roman" panose="02020603050405020304" pitchFamily="18" charset="0"/>
                <a:cs typeface="Times New Roman" panose="02020603050405020304" pitchFamily="18" charset="0"/>
              </a:rPr>
              <a:t>Prevalence of the Problem </a:t>
            </a:r>
            <a:endParaRPr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0" name="TextBox 9">
            <a:extLst>
              <a:ext uri="{FF2B5EF4-FFF2-40B4-BE49-F238E27FC236}">
                <a16:creationId xmlns:a16="http://schemas.microsoft.com/office/drawing/2014/main" id="{3A9F3C4D-1527-767C-BFAA-10EC3B2E5E83}"/>
              </a:ext>
            </a:extLst>
          </p:cNvPr>
          <p:cNvSpPr txBox="1"/>
          <p:nvPr/>
        </p:nvSpPr>
        <p:spPr>
          <a:xfrm>
            <a:off x="3774829" y="4125775"/>
            <a:ext cx="5032287" cy="880049"/>
          </a:xfrm>
          <a:prstGeom prst="rect">
            <a:avLst/>
          </a:prstGeom>
        </p:spPr>
        <p:txBody>
          <a:bodyPr wrap="square" lIns="0" tIns="0" rIns="0" bIns="0" rtlCol="0" anchor="t">
            <a:spAutoFit/>
          </a:bodyPr>
          <a:lstStyle/>
          <a:p>
            <a:pPr lvl="0" algn="just"/>
            <a:r>
              <a:rPr lang="en-GB" sz="1000" dirty="0">
                <a:latin typeface="Times New Roman" panose="02020603050405020304" pitchFamily="18" charset="0"/>
                <a:cs typeface="Times New Roman" panose="02020603050405020304" pitchFamily="18" charset="0"/>
              </a:rPr>
              <a:t>Collectively, these statistics portray the potential for increased use of social media to exacerbate current psychosocial distress; thus, the need for continued research on the role of social media in the mental well-being of university students.</a:t>
            </a:r>
            <a:endParaRPr lang="en-IN" sz="1000" dirty="0">
              <a:latin typeface="Times New Roman" panose="02020603050405020304" pitchFamily="18" charset="0"/>
              <a:cs typeface="Times New Roman" panose="02020603050405020304" pitchFamily="18" charset="0"/>
            </a:endParaRPr>
          </a:p>
          <a:p>
            <a:pPr algn="just">
              <a:lnSpc>
                <a:spcPts val="3500"/>
              </a:lnSpc>
            </a:pPr>
            <a:endParaRPr lang="en-US" sz="2800" dirty="0">
              <a:solidFill>
                <a:srgbClr val="1870A7"/>
              </a:solidFill>
              <a:latin typeface="Muli"/>
              <a:ea typeface="Muli"/>
              <a:cs typeface="Muli"/>
              <a:sym typeface="Muli"/>
            </a:endParaRPr>
          </a:p>
        </p:txBody>
      </p:sp>
      <p:sp>
        <p:nvSpPr>
          <p:cNvPr id="42" name="Rectangle 41">
            <a:extLst>
              <a:ext uri="{FF2B5EF4-FFF2-40B4-BE49-F238E27FC236}">
                <a16:creationId xmlns:a16="http://schemas.microsoft.com/office/drawing/2014/main" id="{0DA05BE2-D368-27C0-4F2E-43F486FCE866}"/>
              </a:ext>
            </a:extLst>
          </p:cNvPr>
          <p:cNvSpPr/>
          <p:nvPr/>
        </p:nvSpPr>
        <p:spPr>
          <a:xfrm>
            <a:off x="3657600" y="2601486"/>
            <a:ext cx="5032286" cy="5319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r>
              <a:rPr lang="en-GB" sz="1000" dirty="0">
                <a:solidFill>
                  <a:schemeClr val="tx1">
                    <a:lumMod val="50000"/>
                  </a:schemeClr>
                </a:solidFill>
                <a:latin typeface="Times New Roman" panose="02020603050405020304" pitchFamily="18" charset="0"/>
                <a:cs typeface="Times New Roman" panose="02020603050405020304" pitchFamily="18" charset="0"/>
              </a:rPr>
              <a:t>In addition, about 30% of students have indicated that they experience emotional distress (anxiety, depression), thus indicating that the two most frequently reported emotional disorders in the student population are also similar to those of other members of society outside of the UK (Bournemouth University,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3" name="Rectangle 42">
            <a:extLst>
              <a:ext uri="{FF2B5EF4-FFF2-40B4-BE49-F238E27FC236}">
                <a16:creationId xmlns:a16="http://schemas.microsoft.com/office/drawing/2014/main" id="{10FF2EDE-A6F2-2DAF-43EF-64FEAD62497F}"/>
              </a:ext>
            </a:extLst>
          </p:cNvPr>
          <p:cNvSpPr/>
          <p:nvPr/>
        </p:nvSpPr>
        <p:spPr>
          <a:xfrm>
            <a:off x="3657599" y="3407508"/>
            <a:ext cx="5032287" cy="55107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r>
              <a:rPr lang="en-GB" sz="1000" dirty="0">
                <a:solidFill>
                  <a:schemeClr val="tx1">
                    <a:lumMod val="50000"/>
                  </a:schemeClr>
                </a:solidFill>
                <a:latin typeface="Times New Roman" panose="02020603050405020304" pitchFamily="18" charset="0"/>
                <a:cs typeface="Times New Roman" panose="02020603050405020304" pitchFamily="18" charset="0"/>
              </a:rPr>
              <a:t>Such an increase parallels national trends, as NHS England reports there were 3.8 million persons who sought treatment from public provision in England during the 2023/24 fiscal year, a significant increase over the same timeframe pre-pandemic (NHS England,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1C42EF54-B92D-6D17-C868-20647C15384E}"/>
              </a:ext>
            </a:extLst>
          </p:cNvPr>
          <p:cNvSpPr/>
          <p:nvPr/>
        </p:nvSpPr>
        <p:spPr>
          <a:xfrm>
            <a:off x="3657600" y="1297354"/>
            <a:ext cx="5149517" cy="1030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r>
              <a:rPr lang="en-GB" sz="1000" dirty="0">
                <a:solidFill>
                  <a:schemeClr val="tx1">
                    <a:lumMod val="50000"/>
                  </a:schemeClr>
                </a:solidFill>
                <a:latin typeface="Times New Roman" panose="02020603050405020304" pitchFamily="18" charset="0"/>
                <a:cs typeface="Times New Roman" panose="02020603050405020304" pitchFamily="18" charset="0"/>
              </a:rPr>
              <a:t>Increasing numbers of postsecondary students in the United Kingdom (UK) face mental health challenges or difficulty coping with other daily life events; therefore, this issue presents a significant public health challenge (Campbell </a:t>
            </a:r>
            <a:r>
              <a:rPr lang="en-GB" sz="1000" i="1" dirty="0">
                <a:solidFill>
                  <a:schemeClr val="tx1">
                    <a:lumMod val="50000"/>
                  </a:schemeClr>
                </a:solidFill>
                <a:latin typeface="Times New Roman" panose="02020603050405020304" pitchFamily="18" charset="0"/>
                <a:cs typeface="Times New Roman" panose="02020603050405020304" pitchFamily="18" charset="0"/>
              </a:rPr>
              <a:t>et al.,</a:t>
            </a:r>
            <a:r>
              <a:rPr lang="en-GB" sz="1000" dirty="0">
                <a:solidFill>
                  <a:schemeClr val="tx1">
                    <a:lumMod val="50000"/>
                  </a:schemeClr>
                </a:solidFill>
                <a:latin typeface="Times New Roman" panose="02020603050405020304" pitchFamily="18" charset="0"/>
                <a:cs typeface="Times New Roman" panose="02020603050405020304" pitchFamily="18" charset="0"/>
              </a:rPr>
              <a:t> 2022). </a:t>
            </a:r>
          </a:p>
          <a:p>
            <a:pPr algn="just"/>
            <a:r>
              <a:rPr lang="en-GB" sz="1000" dirty="0">
                <a:solidFill>
                  <a:schemeClr val="tx1">
                    <a:lumMod val="50000"/>
                  </a:schemeClr>
                </a:solidFill>
                <a:latin typeface="Times New Roman" panose="02020603050405020304" pitchFamily="18" charset="0"/>
                <a:cs typeface="Times New Roman" panose="02020603050405020304" pitchFamily="18" charset="0"/>
              </a:rPr>
              <a:t>According to the UK Mental Health Charity, approximately 25% of all individuals attending university are diagnosed with a mental health issue and are receiving treatment while attending school, demonstrating that these institutions of higher education and their support services are under ever-increasing pressure (Student Minds,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pic>
        <p:nvPicPr>
          <p:cNvPr id="49" name="Google Shape;264;p35">
            <a:extLst>
              <a:ext uri="{FF2B5EF4-FFF2-40B4-BE49-F238E27FC236}">
                <a16:creationId xmlns:a16="http://schemas.microsoft.com/office/drawing/2014/main" id="{8C11680F-A433-43D5-99E0-F15009A6E0DF}"/>
              </a:ext>
            </a:extLst>
          </p:cNvPr>
          <p:cNvPicPr>
            <a:picLocks/>
          </p:cNvPicPr>
          <p:nvPr/>
        </p:nvPicPr>
        <p:blipFill rotWithShape="1">
          <a:blip r:embed="rId3">
            <a:alphaModFix/>
          </a:blip>
          <a:srcRect t="33965" b="505"/>
          <a:stretch/>
        </p:blipFill>
        <p:spPr>
          <a:xfrm>
            <a:off x="159385" y="1172985"/>
            <a:ext cx="1919508" cy="3525490"/>
          </a:xfrm>
          <a:prstGeom prst="roundRect">
            <a:avLst>
              <a:gd name="adj" fmla="val 16667"/>
            </a:avLst>
          </a:prstGeom>
          <a:noFill/>
          <a:ln w="9525" cap="flat" cmpd="sng">
            <a:solidFill>
              <a:schemeClr val="dk1"/>
            </a:solidFill>
            <a:prstDash val="solid"/>
            <a:round/>
            <a:headEnd type="none" w="sm" len="sm"/>
            <a:tailEnd type="none" w="sm" len="sm"/>
          </a:ln>
        </p:spPr>
      </p:pic>
      <p:sp>
        <p:nvSpPr>
          <p:cNvPr id="2" name="Right Arrow 1"/>
          <p:cNvSpPr/>
          <p:nvPr/>
        </p:nvSpPr>
        <p:spPr>
          <a:xfrm>
            <a:off x="2371411" y="1628720"/>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p:cNvSpPr/>
          <p:nvPr/>
        </p:nvSpPr>
        <p:spPr>
          <a:xfrm>
            <a:off x="2371411" y="2742105"/>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4"/>
          <p:cNvSpPr/>
          <p:nvPr/>
        </p:nvSpPr>
        <p:spPr>
          <a:xfrm>
            <a:off x="2371410" y="3486735"/>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Arrow 15"/>
          <p:cNvSpPr/>
          <p:nvPr/>
        </p:nvSpPr>
        <p:spPr>
          <a:xfrm>
            <a:off x="2393231" y="4117118"/>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32"/>
          <p:cNvSpPr txBox="1">
            <a:spLocks noGrp="1"/>
          </p:cNvSpPr>
          <p:nvPr>
            <p:ph type="title"/>
          </p:nvPr>
        </p:nvSpPr>
        <p:spPr>
          <a:xfrm>
            <a:off x="2554590" y="539750"/>
            <a:ext cx="3852000" cy="649857"/>
          </a:xfrm>
          <a:prstGeom prst="rect">
            <a:avLst/>
          </a:prstGeom>
        </p:spPr>
        <p:txBody>
          <a:bodyPr spcFirstLastPara="1" wrap="square" lIns="91425" tIns="91425" rIns="91425" bIns="91425" anchor="b" anchorCtr="0">
            <a:noAutofit/>
          </a:bodyPr>
          <a:lstStyle/>
          <a:p>
            <a:pPr lvl="0"/>
            <a:r>
              <a:rPr lang="en-GB" sz="3000" dirty="0">
                <a:latin typeface="Times New Roman" panose="02020603050405020304" pitchFamily="18" charset="0"/>
                <a:cs typeface="Times New Roman" panose="02020603050405020304" pitchFamily="18" charset="0"/>
              </a:rPr>
              <a:t>Literature review </a:t>
            </a:r>
            <a:endParaRPr sz="30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2F601B5D-9E88-6C9A-75BA-C674127AE5E1}"/>
              </a:ext>
            </a:extLst>
          </p:cNvPr>
          <p:cNvGraphicFramePr/>
          <p:nvPr>
            <p:extLst>
              <p:ext uri="{D42A27DB-BD31-4B8C-83A1-F6EECF244321}">
                <p14:modId xmlns:p14="http://schemas.microsoft.com/office/powerpoint/2010/main" val="4078128599"/>
              </p:ext>
            </p:extLst>
          </p:nvPr>
        </p:nvGraphicFramePr>
        <p:xfrm>
          <a:off x="234462" y="1438031"/>
          <a:ext cx="8526584" cy="3165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3"/>
          <p:cNvSpPr txBox="1">
            <a:spLocks noGrp="1"/>
          </p:cNvSpPr>
          <p:nvPr>
            <p:ph type="title"/>
          </p:nvPr>
        </p:nvSpPr>
        <p:spPr>
          <a:xfrm>
            <a:off x="720000" y="202748"/>
            <a:ext cx="7704000" cy="572700"/>
          </a:xfrm>
          <a:prstGeom prst="rect">
            <a:avLst/>
          </a:prstGeom>
        </p:spPr>
        <p:txBody>
          <a:bodyPr spcFirstLastPara="1" wrap="square" lIns="91425" tIns="91425" rIns="91425" bIns="91425" anchor="t" anchorCtr="0">
            <a:noAutofit/>
          </a:bodyPr>
          <a:lstStyle/>
          <a:p>
            <a:pPr lvl="0" algn="ctr"/>
            <a:r>
              <a:rPr lang="en-GB" dirty="0">
                <a:latin typeface="Times New Roman" panose="02020603050405020304" pitchFamily="18" charset="0"/>
                <a:cs typeface="Times New Roman" panose="02020603050405020304" pitchFamily="18" charset="0"/>
              </a:rPr>
              <a:t>Rationale of the Research </a:t>
            </a:r>
            <a:endParaRPr dirty="0">
              <a:latin typeface="Times New Roman" panose="02020603050405020304" pitchFamily="18" charset="0"/>
              <a:cs typeface="Times New Roman" panose="02020603050405020304" pitchFamily="18" charset="0"/>
            </a:endParaRPr>
          </a:p>
        </p:txBody>
      </p:sp>
      <p:graphicFrame>
        <p:nvGraphicFramePr>
          <p:cNvPr id="19" name="Diagram 18">
            <a:extLst>
              <a:ext uri="{FF2B5EF4-FFF2-40B4-BE49-F238E27FC236}">
                <a16:creationId xmlns:a16="http://schemas.microsoft.com/office/drawing/2014/main" id="{DBDCEB50-1CEB-462C-202C-B80E1AE04512}"/>
              </a:ext>
            </a:extLst>
          </p:cNvPr>
          <p:cNvGraphicFramePr/>
          <p:nvPr>
            <p:extLst>
              <p:ext uri="{D42A27DB-BD31-4B8C-83A1-F6EECF244321}">
                <p14:modId xmlns:p14="http://schemas.microsoft.com/office/powerpoint/2010/main" val="2505299099"/>
              </p:ext>
            </p:extLst>
          </p:nvPr>
        </p:nvGraphicFramePr>
        <p:xfrm>
          <a:off x="171939" y="992554"/>
          <a:ext cx="5306646" cy="3948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 name="Picture 19">
            <a:extLst>
              <a:ext uri="{FF2B5EF4-FFF2-40B4-BE49-F238E27FC236}">
                <a16:creationId xmlns:a16="http://schemas.microsoft.com/office/drawing/2014/main" id="{5608A8CE-27BE-D259-F2BA-33795EA63D75}"/>
              </a:ext>
            </a:extLst>
          </p:cNvPr>
          <p:cNvPicPr>
            <a:picLocks noChangeAspect="1"/>
          </p:cNvPicPr>
          <p:nvPr/>
        </p:nvPicPr>
        <p:blipFill>
          <a:blip r:embed="rId8"/>
          <a:stretch>
            <a:fillRect/>
          </a:stretch>
        </p:blipFill>
        <p:spPr>
          <a:xfrm>
            <a:off x="5759939" y="1188229"/>
            <a:ext cx="3102708" cy="3188386"/>
          </a:xfrm>
          <a:prstGeom prst="rect">
            <a:avLst/>
          </a:prstGeom>
        </p:spPr>
      </p:pic>
      <p:sp>
        <p:nvSpPr>
          <p:cNvPr id="21" name="Rectangle 20">
            <a:extLst>
              <a:ext uri="{FF2B5EF4-FFF2-40B4-BE49-F238E27FC236}">
                <a16:creationId xmlns:a16="http://schemas.microsoft.com/office/drawing/2014/main" id="{510DC4F3-5BBB-04DD-EA09-29E2F7F26104}"/>
              </a:ext>
            </a:extLst>
          </p:cNvPr>
          <p:cNvSpPr/>
          <p:nvPr/>
        </p:nvSpPr>
        <p:spPr>
          <a:xfrm>
            <a:off x="6107724" y="4376615"/>
            <a:ext cx="2653322" cy="5641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700" dirty="0">
                <a:latin typeface="Times New Roman" panose="02020603050405020304" pitchFamily="18" charset="0"/>
                <a:cs typeface="Times New Roman" panose="02020603050405020304" pitchFamily="18" charset="0"/>
              </a:rPr>
              <a:t>(Source: https://www.statista.com/chart/19262/impact-of-social-media-on-mental-health/?srsltid=AfmBOoor7HgD-aNH0n-Z9cOp4Jt3843OxvkT5vyq7ojeI0Q7mof6iElL)</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7" name="TextBox 14">
            <a:extLst>
              <a:ext uri="{FF2B5EF4-FFF2-40B4-BE49-F238E27FC236}">
                <a16:creationId xmlns:a16="http://schemas.microsoft.com/office/drawing/2014/main" id="{143EC1AC-09A5-4877-EF53-53352A198600}"/>
              </a:ext>
            </a:extLst>
          </p:cNvPr>
          <p:cNvSpPr txBox="1"/>
          <p:nvPr/>
        </p:nvSpPr>
        <p:spPr>
          <a:xfrm>
            <a:off x="5060793" y="597702"/>
            <a:ext cx="3897154" cy="705706"/>
          </a:xfrm>
          <a:prstGeom prst="rect">
            <a:avLst/>
          </a:prstGeom>
        </p:spPr>
        <p:txBody>
          <a:bodyPr lIns="0" tIns="0" rIns="0" bIns="0" rtlCol="0" anchor="t">
            <a:spAutoFit/>
          </a:bodyPr>
          <a:lstStyle/>
          <a:p>
            <a:pPr algn="ctr">
              <a:lnSpc>
                <a:spcPts val="6355"/>
              </a:lnSpc>
              <a:spcBef>
                <a:spcPct val="0"/>
              </a:spcBef>
            </a:pPr>
            <a:r>
              <a:rPr lang="en-US" sz="3000" b="1" dirty="0">
                <a:solidFill>
                  <a:srgbClr val="1870A7"/>
                </a:solidFill>
                <a:latin typeface="Times New Roman" panose="02020603050405020304" pitchFamily="18" charset="0"/>
                <a:ea typeface="Beatrix Antiqua Bold"/>
                <a:cs typeface="Times New Roman" panose="02020603050405020304" pitchFamily="18" charset="0"/>
                <a:sym typeface="Beatrix Antiqua Bold"/>
              </a:rPr>
              <a:t>Research Aim</a:t>
            </a:r>
          </a:p>
        </p:txBody>
      </p:sp>
      <p:sp>
        <p:nvSpPr>
          <p:cNvPr id="8" name="TextBox 14">
            <a:extLst>
              <a:ext uri="{FF2B5EF4-FFF2-40B4-BE49-F238E27FC236}">
                <a16:creationId xmlns:a16="http://schemas.microsoft.com/office/drawing/2014/main" id="{A3A86673-4C75-3B02-EE0F-077C7F63AB13}"/>
              </a:ext>
            </a:extLst>
          </p:cNvPr>
          <p:cNvSpPr txBox="1"/>
          <p:nvPr/>
        </p:nvSpPr>
        <p:spPr>
          <a:xfrm>
            <a:off x="101931" y="597702"/>
            <a:ext cx="3897154" cy="705706"/>
          </a:xfrm>
          <a:prstGeom prst="rect">
            <a:avLst/>
          </a:prstGeom>
        </p:spPr>
        <p:txBody>
          <a:bodyPr lIns="0" tIns="0" rIns="0" bIns="0" rtlCol="0" anchor="t">
            <a:spAutoFit/>
          </a:bodyPr>
          <a:lstStyle/>
          <a:p>
            <a:pPr algn="ctr">
              <a:lnSpc>
                <a:spcPts val="6355"/>
              </a:lnSpc>
              <a:spcBef>
                <a:spcPct val="0"/>
              </a:spcBef>
            </a:pPr>
            <a:r>
              <a:rPr lang="en-US" sz="3000" b="1" dirty="0">
                <a:solidFill>
                  <a:srgbClr val="1870A7"/>
                </a:solidFill>
                <a:latin typeface="Times New Roman" panose="02020603050405020304" pitchFamily="18" charset="0"/>
                <a:ea typeface="Beatrix Antiqua Bold"/>
                <a:cs typeface="Times New Roman" panose="02020603050405020304" pitchFamily="18" charset="0"/>
                <a:sym typeface="Beatrix Antiqua Bold"/>
              </a:rPr>
              <a:t>Research Question</a:t>
            </a:r>
          </a:p>
        </p:txBody>
      </p:sp>
      <p:sp>
        <p:nvSpPr>
          <p:cNvPr id="9" name="Rectangle 8">
            <a:extLst>
              <a:ext uri="{FF2B5EF4-FFF2-40B4-BE49-F238E27FC236}">
                <a16:creationId xmlns:a16="http://schemas.microsoft.com/office/drawing/2014/main" id="{64DF0C08-CF7B-D6D4-9B17-25B6FCE0FB55}"/>
              </a:ext>
            </a:extLst>
          </p:cNvPr>
          <p:cNvSpPr/>
          <p:nvPr/>
        </p:nvSpPr>
        <p:spPr>
          <a:xfrm>
            <a:off x="117232" y="1492738"/>
            <a:ext cx="2954214" cy="172720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50000"/>
                  </a:schemeClr>
                </a:solidFill>
                <a:latin typeface="Times New Roman" panose="02020603050405020304" pitchFamily="18" charset="0"/>
                <a:cs typeface="Times New Roman" panose="02020603050405020304" pitchFamily="18" charset="0"/>
              </a:rPr>
              <a:t>What impact can social media have on the mental health of university students in the UK?</a:t>
            </a:r>
            <a:endParaRPr lang="en-IN"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C7BF2FC5-3FDE-8E21-4829-B083DCBDEB79}"/>
              </a:ext>
            </a:extLst>
          </p:cNvPr>
          <p:cNvSpPr/>
          <p:nvPr/>
        </p:nvSpPr>
        <p:spPr>
          <a:xfrm>
            <a:off x="5439509" y="1492738"/>
            <a:ext cx="3469000" cy="193040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50000"/>
                  </a:schemeClr>
                </a:solidFill>
                <a:latin typeface="Times New Roman" panose="02020603050405020304" pitchFamily="18" charset="0"/>
                <a:cs typeface="Times New Roman" panose="02020603050405020304" pitchFamily="18" charset="0"/>
              </a:rPr>
              <a:t>To undertake a critical assessment of how the use of social media by university students is related to their overall mental well-being and health in the context of the United Kingdom; to provide an overview of how social media usage by university students in the United Kingdom might impact their overall mental well-being and to provide implications for public health practice.</a:t>
            </a:r>
            <a:endParaRPr lang="en-IN" dirty="0">
              <a:solidFill>
                <a:schemeClr val="tx1">
                  <a:lumMod val="50000"/>
                </a:schemeClr>
              </a:solidFill>
              <a:latin typeface="Times New Roman" panose="02020603050405020304" pitchFamily="18" charset="0"/>
              <a:cs typeface="Times New Roman" panose="02020603050405020304" pitchFamily="18" charset="0"/>
            </a:endParaRPr>
          </a:p>
        </p:txBody>
      </p:sp>
      <p:pic>
        <p:nvPicPr>
          <p:cNvPr id="2050" name="Picture 2" descr="Social media's impact on students' mental health - NMSU Round Up">
            <a:extLst>
              <a:ext uri="{FF2B5EF4-FFF2-40B4-BE49-F238E27FC236}">
                <a16:creationId xmlns:a16="http://schemas.microsoft.com/office/drawing/2014/main" id="{F4C6113A-96AE-58EE-99D5-6F7264531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9016" y="2356338"/>
            <a:ext cx="2078892" cy="21464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5" name="Google Shape;265;p35"/>
          <p:cNvSpPr txBox="1">
            <a:spLocks noGrp="1"/>
          </p:cNvSpPr>
          <p:nvPr>
            <p:ph type="title"/>
          </p:nvPr>
        </p:nvSpPr>
        <p:spPr>
          <a:xfrm>
            <a:off x="162239" y="284274"/>
            <a:ext cx="4831792" cy="770803"/>
          </a:xfrm>
          <a:prstGeom prst="rect">
            <a:avLst/>
          </a:prstGeom>
        </p:spPr>
        <p:txBody>
          <a:bodyPr spcFirstLastPara="1" wrap="square" lIns="91425" tIns="91425" rIns="91425" bIns="91425" anchor="b" anchorCtr="0">
            <a:noAutofit/>
          </a:bodyPr>
          <a:lstStyle/>
          <a:p>
            <a:pPr lvl="0" algn="ctr"/>
            <a:r>
              <a:rPr lang="en-GB" dirty="0">
                <a:latin typeface="Times New Roman" panose="02020603050405020304" pitchFamily="18" charset="0"/>
                <a:cs typeface="Times New Roman" panose="02020603050405020304" pitchFamily="18" charset="0"/>
              </a:rPr>
              <a:t>Research Objectives</a:t>
            </a:r>
            <a:endParaRPr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1373A23F-4438-5D6F-E803-BD1F7C9867D0}"/>
              </a:ext>
            </a:extLst>
          </p:cNvPr>
          <p:cNvGraphicFramePr/>
          <p:nvPr>
            <p:extLst>
              <p:ext uri="{D42A27DB-BD31-4B8C-83A1-F6EECF244321}">
                <p14:modId xmlns:p14="http://schemas.microsoft.com/office/powerpoint/2010/main" val="1205424058"/>
              </p:ext>
            </p:extLst>
          </p:nvPr>
        </p:nvGraphicFramePr>
        <p:xfrm>
          <a:off x="162239" y="1034035"/>
          <a:ext cx="4933392" cy="3825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4EB6E66-332C-AA68-4E0C-BE94F9BDA5E7}"/>
              </a:ext>
            </a:extLst>
          </p:cNvPr>
          <p:cNvPicPr>
            <a:picLocks noChangeAspect="1"/>
          </p:cNvPicPr>
          <p:nvPr/>
        </p:nvPicPr>
        <p:blipFill>
          <a:blip r:embed="rId8"/>
          <a:stretch>
            <a:fillRect/>
          </a:stretch>
        </p:blipFill>
        <p:spPr>
          <a:xfrm>
            <a:off x="5423045" y="539262"/>
            <a:ext cx="3558716" cy="3716945"/>
          </a:xfrm>
          <a:prstGeom prst="rect">
            <a:avLst/>
          </a:prstGeom>
        </p:spPr>
      </p:pic>
      <p:sp>
        <p:nvSpPr>
          <p:cNvPr id="6" name="Rectangle 5">
            <a:extLst>
              <a:ext uri="{FF2B5EF4-FFF2-40B4-BE49-F238E27FC236}">
                <a16:creationId xmlns:a16="http://schemas.microsoft.com/office/drawing/2014/main" id="{465D1301-2EED-7266-ADE7-716EDCBA9192}"/>
              </a:ext>
            </a:extLst>
          </p:cNvPr>
          <p:cNvSpPr/>
          <p:nvPr/>
        </p:nvSpPr>
        <p:spPr>
          <a:xfrm>
            <a:off x="5296116" y="4462083"/>
            <a:ext cx="3558716" cy="2843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600" dirty="0">
                <a:latin typeface="Times New Roman" panose="02020603050405020304" pitchFamily="18" charset="0"/>
                <a:cs typeface="Times New Roman" panose="02020603050405020304" pitchFamily="18" charset="0"/>
              </a:rPr>
              <a:t>(Source: https://www.statista.com/chart/34718/perceived-threats-to-teenagers-mental-health/?srsltid=AfmBOoqfvxYJDhuqKagaZhQQhgUYUquK6B0ah3Am8aqPFJpgeO_42Uxp)</a:t>
            </a:r>
            <a:endParaRPr lang="en-IN" sz="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6"/>
          <p:cNvSpPr txBox="1">
            <a:spLocks noGrp="1"/>
          </p:cNvSpPr>
          <p:nvPr>
            <p:ph type="title"/>
          </p:nvPr>
        </p:nvSpPr>
        <p:spPr>
          <a:xfrm>
            <a:off x="375137" y="152550"/>
            <a:ext cx="8120185" cy="503942"/>
          </a:xfrm>
          <a:prstGeom prst="rect">
            <a:avLst/>
          </a:prstGeom>
        </p:spPr>
        <p:txBody>
          <a:bodyPr spcFirstLastPara="1" wrap="square" lIns="91425" tIns="91425" rIns="91425" bIns="91425" anchor="ctr" anchorCtr="0">
            <a:noAutofit/>
          </a:bodyPr>
          <a:lstStyle/>
          <a:p>
            <a:pPr lvl="0"/>
            <a:r>
              <a:rPr lang="en-GB" sz="3000" dirty="0">
                <a:latin typeface="Times New Roman" panose="02020603050405020304" pitchFamily="18" charset="0"/>
                <a:cs typeface="Times New Roman" panose="02020603050405020304" pitchFamily="18" charset="0"/>
              </a:rPr>
              <a:t>Research Impact </a:t>
            </a:r>
            <a:endParaRPr sz="300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A89F1D32-F21A-951D-20F5-DDB62539CF5F}"/>
              </a:ext>
            </a:extLst>
          </p:cNvPr>
          <p:cNvGraphicFramePr/>
          <p:nvPr>
            <p:extLst>
              <p:ext uri="{D42A27DB-BD31-4B8C-83A1-F6EECF244321}">
                <p14:modId xmlns:p14="http://schemas.microsoft.com/office/powerpoint/2010/main" val="2327604605"/>
              </p:ext>
            </p:extLst>
          </p:nvPr>
        </p:nvGraphicFramePr>
        <p:xfrm>
          <a:off x="3579446" y="836735"/>
          <a:ext cx="536917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797AD59A-5023-8F17-9B5B-D3E6744CEB80}"/>
              </a:ext>
            </a:extLst>
          </p:cNvPr>
          <p:cNvPicPr>
            <a:picLocks noChangeAspect="1"/>
          </p:cNvPicPr>
          <p:nvPr/>
        </p:nvPicPr>
        <p:blipFill>
          <a:blip r:embed="rId8"/>
          <a:stretch>
            <a:fillRect/>
          </a:stretch>
        </p:blipFill>
        <p:spPr>
          <a:xfrm>
            <a:off x="101682" y="1204679"/>
            <a:ext cx="3383980" cy="2867136"/>
          </a:xfrm>
          <a:prstGeom prst="rect">
            <a:avLst/>
          </a:prstGeom>
        </p:spPr>
      </p:pic>
      <p:sp>
        <p:nvSpPr>
          <p:cNvPr id="4" name="Rectangle 3">
            <a:extLst>
              <a:ext uri="{FF2B5EF4-FFF2-40B4-BE49-F238E27FC236}">
                <a16:creationId xmlns:a16="http://schemas.microsoft.com/office/drawing/2014/main" id="{EF348EB3-1980-0E80-B7EA-F63C1C7B29F3}"/>
              </a:ext>
            </a:extLst>
          </p:cNvPr>
          <p:cNvSpPr/>
          <p:nvPr/>
        </p:nvSpPr>
        <p:spPr>
          <a:xfrm>
            <a:off x="195383" y="4252058"/>
            <a:ext cx="3188597" cy="34503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653" dirty="0">
                <a:latin typeface="Times New Roman" panose="02020603050405020304" pitchFamily="18" charset="0"/>
                <a:cs typeface="Times New Roman" panose="02020603050405020304" pitchFamily="18" charset="0"/>
              </a:rPr>
              <a:t>(Source: https://www.teachertoolkit.co.uk/2018/04/14/social-media-mental-health/)</a:t>
            </a:r>
            <a:endParaRPr lang="en-IN" sz="653"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82B9-276B-7B9F-7EB5-28EE62B77E4E}"/>
              </a:ext>
            </a:extLst>
          </p:cNvPr>
          <p:cNvSpPr>
            <a:spLocks noGrp="1"/>
          </p:cNvSpPr>
          <p:nvPr>
            <p:ph type="title"/>
          </p:nvPr>
        </p:nvSpPr>
        <p:spPr>
          <a:xfrm>
            <a:off x="531447" y="152550"/>
            <a:ext cx="7879024" cy="440303"/>
          </a:xfrm>
        </p:spPr>
        <p:txBody>
          <a:bodyPr/>
          <a:lstStyle/>
          <a:p>
            <a:r>
              <a:rPr lang="en-US" sz="3000" dirty="0">
                <a:latin typeface="Times New Roman" panose="02020603050405020304" pitchFamily="18" charset="0"/>
                <a:cs typeface="Times New Roman" panose="02020603050405020304" pitchFamily="18" charset="0"/>
              </a:rPr>
              <a:t>Benefit your target population</a:t>
            </a:r>
            <a:endParaRPr lang="en-IN" sz="30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EB377717-6320-1625-D301-095ACFBC4A61}"/>
              </a:ext>
            </a:extLst>
          </p:cNvPr>
          <p:cNvGraphicFramePr/>
          <p:nvPr>
            <p:extLst>
              <p:ext uri="{D42A27DB-BD31-4B8C-83A1-F6EECF244321}">
                <p14:modId xmlns:p14="http://schemas.microsoft.com/office/powerpoint/2010/main" val="2352283654"/>
              </p:ext>
            </p:extLst>
          </p:nvPr>
        </p:nvGraphicFramePr>
        <p:xfrm>
          <a:off x="293077" y="1039445"/>
          <a:ext cx="8557846" cy="3806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802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7"/>
          <p:cNvSpPr txBox="1">
            <a:spLocks noGrp="1"/>
          </p:cNvSpPr>
          <p:nvPr>
            <p:ph type="title"/>
          </p:nvPr>
        </p:nvSpPr>
        <p:spPr>
          <a:xfrm>
            <a:off x="720000" y="257456"/>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References </a:t>
            </a:r>
            <a:endParaRPr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E032F175-9227-BE4E-A3B6-38179408076C}"/>
              </a:ext>
            </a:extLst>
          </p:cNvPr>
          <p:cNvSpPr/>
          <p:nvPr/>
        </p:nvSpPr>
        <p:spPr>
          <a:xfrm>
            <a:off x="320431" y="937846"/>
            <a:ext cx="8620369" cy="386861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McClure, K., 2022. A case for protecting youth from the harmful mental effects of social media. </a:t>
            </a:r>
            <a:r>
              <a:rPr lang="en-GB" sz="800" i="1" dirty="0">
                <a:solidFill>
                  <a:schemeClr val="tx1">
                    <a:lumMod val="50000"/>
                  </a:schemeClr>
                </a:solidFill>
                <a:latin typeface="Times New Roman" panose="02020603050405020304" pitchFamily="18" charset="0"/>
                <a:cs typeface="Times New Roman" panose="02020603050405020304" pitchFamily="18" charset="0"/>
              </a:rPr>
              <a:t>Chap. L. Rev.</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26</a:t>
            </a:r>
            <a:r>
              <a:rPr lang="en-GB" sz="800" dirty="0">
                <a:solidFill>
                  <a:schemeClr val="tx1">
                    <a:lumMod val="50000"/>
                  </a:schemeClr>
                </a:solidFill>
                <a:latin typeface="Times New Roman" panose="02020603050405020304" pitchFamily="18" charset="0"/>
                <a:cs typeface="Times New Roman" panose="02020603050405020304" pitchFamily="18" charset="0"/>
              </a:rPr>
              <a:t>, p.325.</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Hurley, E.C., Williams, I.R., Tomyn, A.J. and Sanci, L., 2024. Social media use among Australian university students: Understanding links with stress and mental health. </a:t>
            </a:r>
            <a:r>
              <a:rPr lang="en-GB" sz="800" i="1" dirty="0">
                <a:solidFill>
                  <a:schemeClr val="tx1">
                    <a:lumMod val="50000"/>
                  </a:schemeClr>
                </a:solidFill>
                <a:latin typeface="Times New Roman" panose="02020603050405020304" pitchFamily="18" charset="0"/>
                <a:cs typeface="Times New Roman" panose="02020603050405020304" pitchFamily="18" charset="0"/>
              </a:rPr>
              <a:t>Computers in Human Behavior Reports</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14</a:t>
            </a:r>
            <a:r>
              <a:rPr lang="en-GB" sz="800" dirty="0">
                <a:solidFill>
                  <a:schemeClr val="tx1">
                    <a:lumMod val="50000"/>
                  </a:schemeClr>
                </a:solidFill>
                <a:latin typeface="Times New Roman" panose="02020603050405020304" pitchFamily="18" charset="0"/>
                <a:cs typeface="Times New Roman" panose="02020603050405020304" pitchFamily="18" charset="0"/>
              </a:rPr>
              <a:t>, p.100398.</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Campbell, F., Blank, L., Cantrell, A., Baxter, S., Blackmore, C., Dixon, J. and Goyder, E., 2022. Factors that influence mental health of university and college students in the UK: a systematic review. </a:t>
            </a:r>
            <a:r>
              <a:rPr lang="en-GB" sz="800" i="1" dirty="0">
                <a:solidFill>
                  <a:schemeClr val="tx1">
                    <a:lumMod val="50000"/>
                  </a:schemeClr>
                </a:solidFill>
                <a:latin typeface="Times New Roman" panose="02020603050405020304" pitchFamily="18" charset="0"/>
                <a:cs typeface="Times New Roman" panose="02020603050405020304" pitchFamily="18" charset="0"/>
              </a:rPr>
              <a:t>BMC public health</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22</a:t>
            </a:r>
            <a:r>
              <a:rPr lang="en-GB" sz="800" dirty="0">
                <a:solidFill>
                  <a:schemeClr val="tx1">
                    <a:lumMod val="50000"/>
                  </a:schemeClr>
                </a:solidFill>
                <a:latin typeface="Times New Roman" panose="02020603050405020304" pitchFamily="18" charset="0"/>
                <a:cs typeface="Times New Roman" panose="02020603050405020304" pitchFamily="18" charset="0"/>
              </a:rPr>
              <a:t>(1), p.1778.</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Mental health foundation, 2025. </a:t>
            </a:r>
            <a:r>
              <a:rPr lang="en-GB" sz="800" i="1" dirty="0">
                <a:solidFill>
                  <a:schemeClr val="tx1">
                    <a:lumMod val="50000"/>
                  </a:schemeClr>
                </a:solidFill>
                <a:latin typeface="Times New Roman" panose="02020603050405020304" pitchFamily="18" charset="0"/>
                <a:cs typeface="Times New Roman" panose="02020603050405020304" pitchFamily="18" charset="0"/>
              </a:rPr>
              <a:t>Who has anxiety in the UK?</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3">
                  <a:extLst>
                    <a:ext uri="{A12FA001-AC4F-418D-AE19-62706E023703}">
                      <ahyp:hlinkClr xmlns="" xmlns:ahyp="http://schemas.microsoft.com/office/drawing/2018/hyperlinkcolor" val="tx"/>
                    </a:ext>
                  </a:extLst>
                </a:hlinkClick>
              </a:rPr>
              <a:t> https://www.mentalhealth.org.uk/our-work/public-engagement/mental-health-awareness-week/anxiety-report/who-has-anxiety-uk</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Ofcom, 2025. </a:t>
            </a:r>
            <a:r>
              <a:rPr lang="en-GB" sz="800" i="1" dirty="0">
                <a:solidFill>
                  <a:schemeClr val="tx1">
                    <a:lumMod val="50000"/>
                  </a:schemeClr>
                </a:solidFill>
                <a:latin typeface="Times New Roman" panose="02020603050405020304" pitchFamily="18" charset="0"/>
                <a:cs typeface="Times New Roman" panose="02020603050405020304" pitchFamily="18" charset="0"/>
              </a:rPr>
              <a:t>Adults' media use and attitudes</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4">
                  <a:extLst>
                    <a:ext uri="{A12FA001-AC4F-418D-AE19-62706E023703}">
                      <ahyp:hlinkClr xmlns="" xmlns:ahyp="http://schemas.microsoft.com/office/drawing/2018/hyperlinkcolor" val="tx"/>
                    </a:ext>
                  </a:extLst>
                </a:hlinkClick>
              </a:rPr>
              <a:t> https://www.ofcom.org.uk/media-use-and-attitudes/media-habits-adults/adults-media-use-and-attitudes</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Bournemouth University, 2025. </a:t>
            </a:r>
            <a:r>
              <a:rPr lang="en-GB" sz="800" i="1" dirty="0">
                <a:solidFill>
                  <a:schemeClr val="tx1">
                    <a:lumMod val="50000"/>
                  </a:schemeClr>
                </a:solidFill>
                <a:latin typeface="Times New Roman" panose="02020603050405020304" pitchFamily="18" charset="0"/>
                <a:cs typeface="Times New Roman" panose="02020603050405020304" pitchFamily="18" charset="0"/>
              </a:rPr>
              <a:t>Helping students and the BU community to care for their mental wellbeing</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5">
                  <a:extLst>
                    <a:ext uri="{A12FA001-AC4F-418D-AE19-62706E023703}">
                      <ahyp:hlinkClr xmlns="" xmlns:ahyp="http://schemas.microsoft.com/office/drawing/2018/hyperlinkcolor" val="tx"/>
                    </a:ext>
                  </a:extLst>
                </a:hlinkClick>
              </a:rPr>
              <a:t> https://www.bournemouth.ac.uk/students/health-wellbeing/health-wellbeing-services/student-minds</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NHS England, 2025. </a:t>
            </a:r>
            <a:r>
              <a:rPr lang="en-GB" sz="800" i="1" dirty="0">
                <a:solidFill>
                  <a:schemeClr val="tx1">
                    <a:lumMod val="50000"/>
                  </a:schemeClr>
                </a:solidFill>
                <a:latin typeface="Times New Roman" panose="02020603050405020304" pitchFamily="18" charset="0"/>
                <a:cs typeface="Times New Roman" panose="02020603050405020304" pitchFamily="18" charset="0"/>
              </a:rPr>
              <a:t>England’s NHS mental health services treat record 3.8 million people last year</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6">
                  <a:extLst>
                    <a:ext uri="{A12FA001-AC4F-418D-AE19-62706E023703}">
                      <ahyp:hlinkClr xmlns="" xmlns:ahyp="http://schemas.microsoft.com/office/drawing/2018/hyperlinkcolor" val="tx"/>
                    </a:ext>
                  </a:extLst>
                </a:hlinkClick>
              </a:rPr>
              <a:t> https://www.england.nhs.uk/2024/10/englands-nhs-mental-health-services-treat-record-3-8-million-people-last-year/</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Student Minds, 2025. </a:t>
            </a:r>
            <a:r>
              <a:rPr lang="en-GB" sz="800" i="1" dirty="0">
                <a:solidFill>
                  <a:schemeClr val="tx1">
                    <a:lumMod val="50000"/>
                  </a:schemeClr>
                </a:solidFill>
                <a:latin typeface="Times New Roman" panose="02020603050405020304" pitchFamily="18" charset="0"/>
                <a:cs typeface="Times New Roman" panose="02020603050405020304" pitchFamily="18" charset="0"/>
              </a:rPr>
              <a:t>Student Minds launches 2024/25 impact report</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7">
                  <a:extLst>
                    <a:ext uri="{A12FA001-AC4F-418D-AE19-62706E023703}">
                      <ahyp:hlinkClr xmlns="" xmlns:ahyp="http://schemas.microsoft.com/office/drawing/2018/hyperlinkcolor" val="tx"/>
                    </a:ext>
                  </a:extLst>
                </a:hlinkClick>
              </a:rPr>
              <a:t> https://www.studentminds.org.uk/news-and-updates/student-minds-launches-2024-25-impact-report/</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Akhther, N. and Sopory, P., 2022. Seeking and sharing mental health information on social media during COVID-19: Role of depression and anxiety, peer support, and health benefits. Journal of technology in behavioral science, 7(2), pp.211-226.</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Fernández-López, L., Laorden, E.M., Sánchez, F.M., Rojo, P.A. and Navarro-Zaragoza, J., 2025. The Contemporary Addiction: Social Media Use and Its Impact on Well-Being. In Substance Abuse-New Compounds and New Problems. IntechOpen.</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Han, Y. and Xu, Z., 2024. Fostering college students’ mental well-being: The impact of social networking site utilization on emotion management and regulation. BMC psychology, 12(1), p.681.</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Illiyyina, I., Fitriana, A.R.D., Rosa, N.S., Izzah, A.H.N. and Rofiansyah, A.R.C., 2025, December. Exploring the Dynamics of Social Media Addiction Among Indonesian Users. In Proceeding International Symposium on Global Education, Psychology, and Cultural Synergy (Vol. 1, No. 1, pp. 415-431).</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Iqbal, S., 2024. Social networks and mental health: exploring the threads of support. Policy Journal of Social Science Review, 2(02), pp.64-72.</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Yaqoob, A., Hafeez, R., Khan, R.G. and Khan, M.A., 2025. Navigating the Digital Self: Social Media Addiction and its Effect on Social Comparison and Internalizing Symptoms. Social Sciences Spectrum, 4(3), pp.197-215.</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Aneja, M., 2025. A Study on Social Media Addiction and its Correlates. International Journal of Interdisciplinary Approaches in Psychology, 3(3), pp.1-145.</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Plackett, R., Blyth, A. and Schartau, P., 2023. The impact of social media use interventions on mental well-being: systematic review. Journal of Medical Internet Research, 25, p.e44922.</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NHS England, 2025. Mental Health Act. Available at:  https://www.nhs.uk/mental-health/social-care-and-your-rights/mental-health-act [Accessed on: 11.06.26]</a:t>
            </a:r>
          </a:p>
          <a:p>
            <a:pPr algn="just"/>
            <a:endParaRPr lang="en-IN" sz="800" dirty="0">
              <a:solidFill>
                <a:schemeClr val="tx1">
                  <a:lumMod val="5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pic>
        <p:nvPicPr>
          <p:cNvPr id="1026" name="Picture 2" descr="Free Simple Thank You Slides - SlideChef">
            <a:extLst>
              <a:ext uri="{FF2B5EF4-FFF2-40B4-BE49-F238E27FC236}">
                <a16:creationId xmlns:a16="http://schemas.microsoft.com/office/drawing/2014/main" id="{D137B20C-2F9A-57B8-42A5-A4A791DD8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Mental Health of Young People Thesis Defense by Slidesgo">
  <a:themeElements>
    <a:clrScheme name="Simple Light">
      <a:dk1>
        <a:srgbClr val="0D4D89"/>
      </a:dk1>
      <a:lt1>
        <a:srgbClr val="F7FBFD"/>
      </a:lt1>
      <a:dk2>
        <a:srgbClr val="042C66"/>
      </a:dk2>
      <a:lt2>
        <a:srgbClr val="1C91C3"/>
      </a:lt2>
      <a:accent1>
        <a:srgbClr val="4CA7CC"/>
      </a:accent1>
      <a:accent2>
        <a:srgbClr val="90C8DF"/>
      </a:accent2>
      <a:accent3>
        <a:srgbClr val="ADD7E8"/>
      </a:accent3>
      <a:accent4>
        <a:srgbClr val="EFFBFF"/>
      </a:accent4>
      <a:accent5>
        <a:srgbClr val="FFFFFF"/>
      </a:accent5>
      <a:accent6>
        <a:srgbClr val="FFFFFF"/>
      </a:accent6>
      <a:hlink>
        <a:srgbClr val="042C6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160</TotalTime>
  <Words>1838</Words>
  <Application>Microsoft Office PowerPoint</Application>
  <PresentationFormat>On-screen Show (16:9)</PresentationFormat>
  <Paragraphs>61</Paragraphs>
  <Slides>11</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Times New Roman</vt:lpstr>
      <vt:lpstr>DM Sans</vt:lpstr>
      <vt:lpstr>Symbol</vt:lpstr>
      <vt:lpstr>Muli</vt:lpstr>
      <vt:lpstr>Arial</vt:lpstr>
      <vt:lpstr>Mulish</vt:lpstr>
      <vt:lpstr>Mulish Light</vt:lpstr>
      <vt:lpstr>Source Sans 3</vt:lpstr>
      <vt:lpstr>Beatrix Antiqua Bold</vt:lpstr>
      <vt:lpstr>Source Sans 3 Light</vt:lpstr>
      <vt:lpstr>Mental Health of Young People Thesis Defense by Slidesgo</vt:lpstr>
      <vt:lpstr>Exploring the Impact of Social Media Use on Mental Health and Well-being Among University Students in the United Kingdom Student name : Kinjalkumari Nareshbhai Ahir  Students id: 2522437 Lecturer name: Zeno Leung </vt:lpstr>
      <vt:lpstr>Introduction to the topic</vt:lpstr>
      <vt:lpstr>Prevalence of the Problem </vt:lpstr>
      <vt:lpstr>Literature review </vt:lpstr>
      <vt:lpstr>Rationale of the Research </vt:lpstr>
      <vt:lpstr>PowerPoint Presentation</vt:lpstr>
      <vt:lpstr>Research Objectives</vt:lpstr>
      <vt:lpstr>Research Impact </vt:lpstr>
      <vt:lpstr>Benefit your target population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Social Media Use on Mental Health and Well-being Among University Students in the United Kingdom Student name : Kinjalkumari Nareshbhai Ahir  Students id: 2522437 Lecturer name: Zeno Leung</dc:title>
  <dc:creator>Ahir Mansi</dc:creator>
  <cp:lastModifiedBy>DELL</cp:lastModifiedBy>
  <cp:revision>10</cp:revision>
  <dcterms:modified xsi:type="dcterms:W3CDTF">2026-06-11T22:20:17Z</dcterms:modified>
</cp:coreProperties>
</file>