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slides/slide46.xml" ContentType="application/vnd.openxmlformats-officedocument.presentationml.slide+xml"/>
  <Override PartName="/ppt/slides/slide47.xml" ContentType="application/vnd.openxmlformats-officedocument.presentationml.slide+xml"/>
  <Override PartName="/ppt/slides/slide4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23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5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2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29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34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36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38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43.xml" ContentType="application/vnd.openxmlformats-officedocument.presentationml.notesSlide+xml"/>
  <Override PartName="/ppt/notesSlides/notesSlide44.xml" ContentType="application/vnd.openxmlformats-officedocument.presentationml.notesSlide+xml"/>
  <Override PartName="/ppt/notesSlides/notesSlide45.xml" ContentType="application/vnd.openxmlformats-officedocument.presentationml.notesSlide+xml"/>
  <Override PartName="/ppt/notesSlides/notesSlide46.xml" ContentType="application/vnd.openxmlformats-officedocument.presentationml.notesSlide+xml"/>
  <Override PartName="/ppt/notesSlides/notesSlide4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0"/>
  </p:notesMasterIdLst>
  <p:sldIdLst>
    <p:sldId id="259" r:id="rId2"/>
    <p:sldId id="260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7" r:id="rId20"/>
    <p:sldId id="278" r:id="rId21"/>
    <p:sldId id="279" r:id="rId22"/>
    <p:sldId id="280" r:id="rId23"/>
    <p:sldId id="281" r:id="rId24"/>
    <p:sldId id="282" r:id="rId25"/>
    <p:sldId id="283" r:id="rId26"/>
    <p:sldId id="284" r:id="rId27"/>
    <p:sldId id="285" r:id="rId28"/>
    <p:sldId id="286" r:id="rId29"/>
    <p:sldId id="287" r:id="rId30"/>
    <p:sldId id="288" r:id="rId31"/>
    <p:sldId id="289" r:id="rId32"/>
    <p:sldId id="290" r:id="rId33"/>
    <p:sldId id="291" r:id="rId34"/>
    <p:sldId id="292" r:id="rId35"/>
    <p:sldId id="293" r:id="rId36"/>
    <p:sldId id="294" r:id="rId37"/>
    <p:sldId id="295" r:id="rId38"/>
    <p:sldId id="296" r:id="rId39"/>
    <p:sldId id="297" r:id="rId40"/>
    <p:sldId id="298" r:id="rId41"/>
    <p:sldId id="299" r:id="rId42"/>
    <p:sldId id="300" r:id="rId43"/>
    <p:sldId id="301" r:id="rId44"/>
    <p:sldId id="302" r:id="rId45"/>
    <p:sldId id="303" r:id="rId46"/>
    <p:sldId id="304" r:id="rId47"/>
    <p:sldId id="305" r:id="rId48"/>
    <p:sldId id="306" r:id="rId49"/>
  </p:sldIdLst>
  <p:sldSz cx="9144000" cy="6858000" type="screen4x3"/>
  <p:notesSz cx="6858000" cy="9144000"/>
  <p:defaultTextStyle>
    <a:defPPr>
      <a:defRPr lang="en-GB"/>
    </a:defPPr>
    <a:lvl1pPr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14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1773E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 horzBarState="maximized">
    <p:restoredLeft sz="10000" autoAdjust="0"/>
    <p:restoredTop sz="94660"/>
  </p:normalViewPr>
  <p:slideViewPr>
    <p:cSldViewPr>
      <p:cViewPr varScale="1">
        <p:scale>
          <a:sx n="73" d="100"/>
          <a:sy n="73" d="100"/>
        </p:scale>
        <p:origin x="-1524" y="-10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1308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theme" Target="theme/theme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8" Type="http://schemas.openxmlformats.org/officeDocument/2006/relationships/slide" Target="slides/slide7.xml"/><Relationship Id="rId51" Type="http://schemas.openxmlformats.org/officeDocument/2006/relationships/presProps" Target="pres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endParaRPr lang="en-GB"/>
          </a:p>
        </p:txBody>
      </p:sp>
      <p:sp>
        <p:nvSpPr>
          <p:cNvPr id="307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307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smtClean="0"/>
              <a:t>Click to edit Master text styles</a:t>
            </a:r>
          </a:p>
          <a:p>
            <a:pPr lvl="1"/>
            <a:r>
              <a:rPr lang="en-GB" smtClean="0"/>
              <a:t>Second level</a:t>
            </a:r>
          </a:p>
          <a:p>
            <a:pPr lvl="2"/>
            <a:r>
              <a:rPr lang="en-GB" smtClean="0"/>
              <a:t>Third level</a:t>
            </a:r>
          </a:p>
          <a:p>
            <a:pPr lvl="3"/>
            <a:r>
              <a:rPr lang="en-GB" smtClean="0"/>
              <a:t>Fourth level</a:t>
            </a:r>
          </a:p>
          <a:p>
            <a:pPr lvl="4"/>
            <a:r>
              <a:rPr lang="en-GB" smtClean="0"/>
              <a:t>Fifth level</a:t>
            </a:r>
          </a:p>
        </p:txBody>
      </p:sp>
      <p:sp>
        <p:nvSpPr>
          <p:cNvPr id="307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en-GB"/>
          </a:p>
        </p:txBody>
      </p:sp>
      <p:sp>
        <p:nvSpPr>
          <p:cNvPr id="307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2851B722-5E54-46AF-8AAE-62146363C543}" type="slidenum">
              <a:rPr lang="en-GB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8897129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A96E4679-9C96-48A6-9A8F-5D97A9E8CED2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5939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5939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B61B76-6E80-44C8-BB54-0E0297D5E7EC}" type="slidenum">
              <a:rPr lang="en-US" smtClean="0"/>
              <a:pPr/>
              <a:t>2</a:t>
            </a:fld>
            <a:endParaRPr lang="en-US" smtClean="0"/>
          </a:p>
        </p:txBody>
      </p:sp>
      <p:sp>
        <p:nvSpPr>
          <p:cNvPr id="593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5939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ED3BA7D1-F0A2-4C7B-B2CA-76DAEFFD0C52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041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042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6474B93-3B54-4585-893E-509131CCF831}" type="slidenum">
              <a:rPr lang="en-US" smtClean="0"/>
              <a:pPr/>
              <a:t>3</a:t>
            </a:fld>
            <a:endParaRPr lang="en-US" smtClean="0"/>
          </a:p>
        </p:txBody>
      </p:sp>
      <p:sp>
        <p:nvSpPr>
          <p:cNvPr id="6042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042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CA39B51-98FB-4B52-878C-D2B8434BDCE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144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144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D3B6956-F798-425C-9504-2A5524EC90BD}" type="slidenum">
              <a:rPr lang="en-US" smtClean="0"/>
              <a:pPr/>
              <a:t>4</a:t>
            </a:fld>
            <a:endParaRPr lang="en-US" smtClean="0"/>
          </a:p>
        </p:txBody>
      </p:sp>
      <p:sp>
        <p:nvSpPr>
          <p:cNvPr id="614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144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7E0DF92A-2481-43B6-AE41-DBD259DF735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246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246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36E3C91-F27D-42F9-A9AE-ADDDA70FD463}" type="slidenum">
              <a:rPr lang="en-US" smtClean="0"/>
              <a:pPr/>
              <a:t>5</a:t>
            </a:fld>
            <a:endParaRPr lang="en-US" smtClean="0"/>
          </a:p>
        </p:txBody>
      </p:sp>
      <p:sp>
        <p:nvSpPr>
          <p:cNvPr id="624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247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30DCFFB9-5713-45A4-B2CD-8AC936F4B4C3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349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349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DA83FB-F9E0-4C53-A81D-B3F97E833F0D}" type="slidenum">
              <a:rPr lang="en-US" smtClean="0"/>
              <a:pPr/>
              <a:t>6</a:t>
            </a:fld>
            <a:endParaRPr lang="en-US" smtClean="0"/>
          </a:p>
        </p:txBody>
      </p:sp>
      <p:sp>
        <p:nvSpPr>
          <p:cNvPr id="634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349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2126B542-C7D1-465E-A993-472620332D03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451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451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FA2F6B-F751-43ED-83BA-666795350703}" type="slidenum">
              <a:rPr lang="en-US" smtClean="0"/>
              <a:pPr/>
              <a:t>7</a:t>
            </a:fld>
            <a:endParaRPr lang="en-US" smtClean="0"/>
          </a:p>
        </p:txBody>
      </p:sp>
      <p:sp>
        <p:nvSpPr>
          <p:cNvPr id="6451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451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25A5FF7E-F022-4FCA-998D-FE66DB48E8A7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553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554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C564694-B212-4D78-8AF5-25D5394E3BEF}" type="slidenum">
              <a:rPr lang="en-US" smtClean="0"/>
              <a:pPr/>
              <a:t>8</a:t>
            </a:fld>
            <a:endParaRPr lang="en-US" smtClean="0"/>
          </a:p>
        </p:txBody>
      </p:sp>
      <p:sp>
        <p:nvSpPr>
          <p:cNvPr id="655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554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D4007BD-5EEA-47B2-8279-C5D6CB05D6FE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656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656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AFD1DD7-4673-457C-B049-BC3ABFD35684}" type="slidenum">
              <a:rPr lang="en-US" smtClean="0"/>
              <a:pPr/>
              <a:t>9</a:t>
            </a:fld>
            <a:endParaRPr lang="en-US" smtClean="0"/>
          </a:p>
        </p:txBody>
      </p:sp>
      <p:sp>
        <p:nvSpPr>
          <p:cNvPr id="665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656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59F3090-BD18-4EEA-8764-229B5331A842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75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75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E1132C4-BBB0-4106-BEB3-6A39BDDA0C7F}" type="slidenum">
              <a:rPr lang="en-US" smtClean="0"/>
              <a:pPr/>
              <a:t>10</a:t>
            </a:fld>
            <a:endParaRPr lang="en-US" smtClean="0"/>
          </a:p>
        </p:txBody>
      </p:sp>
      <p:sp>
        <p:nvSpPr>
          <p:cNvPr id="675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75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88B5493-C7C8-42B6-A97C-F7E480EB4E46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861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861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34D8BA5-1BC8-4903-B073-B4DF6A87A859}" type="slidenum">
              <a:rPr lang="en-US" smtClean="0"/>
              <a:pPr/>
              <a:t>11</a:t>
            </a:fld>
            <a:endParaRPr lang="en-US" smtClean="0"/>
          </a:p>
        </p:txBody>
      </p:sp>
      <p:sp>
        <p:nvSpPr>
          <p:cNvPr id="686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861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A9E462C-7C8D-4B6C-BFC0-F3B9D465B960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6963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6963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D0900D2-C9DB-49C7-A8D8-82B22C504D3A}" type="slidenum">
              <a:rPr lang="en-US" smtClean="0"/>
              <a:pPr/>
              <a:t>12</a:t>
            </a:fld>
            <a:endParaRPr lang="en-US" smtClean="0"/>
          </a:p>
        </p:txBody>
      </p:sp>
      <p:sp>
        <p:nvSpPr>
          <p:cNvPr id="696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6963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144FBAD0-EA21-473D-A4AB-5193A6D84CFA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06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06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541B2C-A2AE-4830-A185-BB0F2BAFCD0A}" type="slidenum">
              <a:rPr lang="en-US" smtClean="0"/>
              <a:pPr/>
              <a:t>13</a:t>
            </a:fld>
            <a:endParaRPr lang="en-US" smtClean="0"/>
          </a:p>
        </p:txBody>
      </p:sp>
      <p:sp>
        <p:nvSpPr>
          <p:cNvPr id="706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06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7D5F1CA5-F7B2-4C8E-8D17-BBD090742D31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168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168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551E202-0917-4906-8BD9-BD29E93BF036}" type="slidenum">
              <a:rPr lang="en-US" smtClean="0"/>
              <a:pPr/>
              <a:t>14</a:t>
            </a:fld>
            <a:endParaRPr lang="en-US" smtClean="0"/>
          </a:p>
        </p:txBody>
      </p:sp>
      <p:sp>
        <p:nvSpPr>
          <p:cNvPr id="716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168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5A719117-A91B-45EE-8929-7A52544463D3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270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270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2F5D5FA-6F2D-4119-B144-6924092FAF9D}" type="slidenum">
              <a:rPr lang="en-US" smtClean="0"/>
              <a:pPr/>
              <a:t>15</a:t>
            </a:fld>
            <a:endParaRPr lang="en-US" smtClean="0"/>
          </a:p>
        </p:txBody>
      </p:sp>
      <p:sp>
        <p:nvSpPr>
          <p:cNvPr id="727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271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07011A19-3729-4115-8F6F-7FE8462F6B8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373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373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AFE14EE-AB5B-4C64-BB51-174FF800B1AC}" type="slidenum">
              <a:rPr lang="en-US" smtClean="0"/>
              <a:pPr/>
              <a:t>16</a:t>
            </a:fld>
            <a:endParaRPr lang="en-US" smtClean="0"/>
          </a:p>
        </p:txBody>
      </p:sp>
      <p:sp>
        <p:nvSpPr>
          <p:cNvPr id="737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373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B695124-3249-46F9-B1C6-039062359E3E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475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475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D6FBAC3-AF54-498A-8721-3DA3644003D7}" type="slidenum">
              <a:rPr lang="en-US" smtClean="0"/>
              <a:pPr/>
              <a:t>17</a:t>
            </a:fld>
            <a:endParaRPr lang="en-US" smtClean="0"/>
          </a:p>
        </p:txBody>
      </p:sp>
      <p:sp>
        <p:nvSpPr>
          <p:cNvPr id="747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47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988BABA-C408-47BB-935C-F80806F74CE7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577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578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790288-A066-4480-8515-C37B20AD0960}" type="slidenum">
              <a:rPr lang="en-US" smtClean="0"/>
              <a:pPr/>
              <a:t>18</a:t>
            </a:fld>
            <a:endParaRPr lang="en-US" smtClean="0"/>
          </a:p>
        </p:txBody>
      </p:sp>
      <p:sp>
        <p:nvSpPr>
          <p:cNvPr id="757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578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1168B1C8-8B45-4684-895C-528F2E6CB28E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680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680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867241E-1CB4-43DE-B2EF-9D28254C4954}" type="slidenum">
              <a:rPr lang="en-US" smtClean="0"/>
              <a:pPr/>
              <a:t>19</a:t>
            </a:fld>
            <a:endParaRPr lang="en-US" smtClean="0"/>
          </a:p>
        </p:txBody>
      </p:sp>
      <p:sp>
        <p:nvSpPr>
          <p:cNvPr id="768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B4B744FF-5380-44B6-B46B-1CC973D3FEEA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782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782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94AD512-F3EB-4639-B372-5066698A4F42}" type="slidenum">
              <a:rPr lang="en-US" smtClean="0"/>
              <a:pPr/>
              <a:t>20</a:t>
            </a:fld>
            <a:endParaRPr lang="en-US" smtClean="0"/>
          </a:p>
        </p:txBody>
      </p:sp>
      <p:sp>
        <p:nvSpPr>
          <p:cNvPr id="778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783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C48063F3-6C27-4E3A-9673-7CEACB36055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88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88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7B4FAEA6-3661-430F-A8B5-B85C0C0C8E14}" type="slidenum">
              <a:rPr lang="en-US" smtClean="0"/>
              <a:pPr/>
              <a:t>21</a:t>
            </a:fld>
            <a:endParaRPr lang="en-US" smtClean="0"/>
          </a:p>
        </p:txBody>
      </p:sp>
      <p:sp>
        <p:nvSpPr>
          <p:cNvPr id="788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2F20FD3-A9E9-4E17-857A-FF0398E809EF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7987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7987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F71A632-CC6A-41B4-B48C-833C3B8F8067}" type="slidenum">
              <a:rPr lang="en-US" smtClean="0"/>
              <a:pPr/>
              <a:t>22</a:t>
            </a:fld>
            <a:endParaRPr lang="en-US" smtClean="0"/>
          </a:p>
        </p:txBody>
      </p:sp>
      <p:sp>
        <p:nvSpPr>
          <p:cNvPr id="798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987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9D49712-8A06-4654-B196-879396EA32A6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08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09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B5DA09-BC36-42F3-9625-3A37EF2B7B06}" type="slidenum">
              <a:rPr lang="en-US" smtClean="0"/>
              <a:pPr/>
              <a:t>23</a:t>
            </a:fld>
            <a:endParaRPr lang="en-US" smtClean="0"/>
          </a:p>
        </p:txBody>
      </p:sp>
      <p:sp>
        <p:nvSpPr>
          <p:cNvPr id="809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09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1A2C564B-4E77-43B5-9935-A07A042ED508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192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192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9316142-C637-4AC5-AC72-9A089784C2C6}" type="slidenum">
              <a:rPr lang="en-US" smtClean="0"/>
              <a:pPr/>
              <a:t>24</a:t>
            </a:fld>
            <a:endParaRPr lang="en-US" smtClean="0"/>
          </a:p>
        </p:txBody>
      </p:sp>
      <p:sp>
        <p:nvSpPr>
          <p:cNvPr id="8192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192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598AA4D-A554-4AE5-AF9E-A25CE26B9694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294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294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AB8C6A9-B021-4A3E-A0A6-F7EC9463B200}" type="slidenum">
              <a:rPr lang="en-US" smtClean="0"/>
              <a:pPr/>
              <a:t>25</a:t>
            </a:fld>
            <a:endParaRPr lang="en-US" smtClean="0"/>
          </a:p>
        </p:txBody>
      </p:sp>
      <p:sp>
        <p:nvSpPr>
          <p:cNvPr id="8294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295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5548A91E-F8DC-4098-BBA5-7CF92BC0846A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397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397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22B82285-E697-4E74-A1AC-C45E9D7F0BC3}" type="slidenum">
              <a:rPr lang="en-US" smtClean="0"/>
              <a:pPr/>
              <a:t>26</a:t>
            </a:fld>
            <a:endParaRPr lang="en-US" smtClean="0"/>
          </a:p>
        </p:txBody>
      </p:sp>
      <p:sp>
        <p:nvSpPr>
          <p:cNvPr id="8397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397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013636E4-E3A5-4E0F-AE81-B1EF92438ED3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499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499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056DC73-6769-4315-9D6C-D81451925DA7}" type="slidenum">
              <a:rPr lang="en-US" smtClean="0"/>
              <a:pPr/>
              <a:t>27</a:t>
            </a:fld>
            <a:endParaRPr lang="en-US" smtClean="0"/>
          </a:p>
        </p:txBody>
      </p:sp>
      <p:sp>
        <p:nvSpPr>
          <p:cNvPr id="8499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499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5273FD4-D06E-4C8A-8AD9-59CC7C25A53A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601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602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E009B7B-CDA3-4DF4-ABCD-FB6F9A3114BE}" type="slidenum">
              <a:rPr lang="en-US" smtClean="0"/>
              <a:pPr/>
              <a:t>28</a:t>
            </a:fld>
            <a:endParaRPr lang="en-US" smtClean="0"/>
          </a:p>
        </p:txBody>
      </p:sp>
      <p:sp>
        <p:nvSpPr>
          <p:cNvPr id="8602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602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26DBA32C-0DC2-4129-9B44-38D5566D2086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704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704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981A506-B43F-4AC9-B73A-89FA8B197047}" type="slidenum">
              <a:rPr lang="en-US" smtClean="0"/>
              <a:pPr/>
              <a:t>29</a:t>
            </a:fld>
            <a:endParaRPr lang="en-US" smtClean="0"/>
          </a:p>
        </p:txBody>
      </p:sp>
      <p:sp>
        <p:nvSpPr>
          <p:cNvPr id="8704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704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2DF373D-561C-46D6-BD43-E1109FDB78C6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806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806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6C3605E-FEAD-4C65-B1F0-7627B0131D0D}" type="slidenum">
              <a:rPr lang="en-US" smtClean="0"/>
              <a:pPr/>
              <a:t>30</a:t>
            </a:fld>
            <a:endParaRPr lang="en-US" smtClean="0"/>
          </a:p>
        </p:txBody>
      </p:sp>
      <p:sp>
        <p:nvSpPr>
          <p:cNvPr id="8806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807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8A64D33A-3368-4380-B1A5-19BC186EA6CB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8909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8909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B7599C1-A43E-46ED-A2F2-748F8F8581A5}" type="slidenum">
              <a:rPr lang="en-US" smtClean="0"/>
              <a:pPr/>
              <a:t>31</a:t>
            </a:fld>
            <a:endParaRPr lang="en-US" smtClean="0"/>
          </a:p>
        </p:txBody>
      </p:sp>
      <p:sp>
        <p:nvSpPr>
          <p:cNvPr id="8909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8909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21020716-1503-4248-80A0-CBBC537402F4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011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011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5F3E915E-5397-4772-B067-2F4399D013FD}" type="slidenum">
              <a:rPr lang="en-US" smtClean="0"/>
              <a:pPr/>
              <a:t>32</a:t>
            </a:fld>
            <a:endParaRPr lang="en-US" smtClean="0"/>
          </a:p>
        </p:txBody>
      </p:sp>
      <p:sp>
        <p:nvSpPr>
          <p:cNvPr id="9011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011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A5DC9FE-D335-4279-AED3-8C17556824D6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113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114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98F3D17C-241A-43BD-965F-F1D05C0D9ED0}" type="slidenum">
              <a:rPr lang="en-US" smtClean="0"/>
              <a:pPr/>
              <a:t>33</a:t>
            </a:fld>
            <a:endParaRPr lang="en-US" smtClean="0"/>
          </a:p>
        </p:txBody>
      </p:sp>
      <p:sp>
        <p:nvSpPr>
          <p:cNvPr id="9114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114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A5E8C08D-31E2-44E4-A60C-7503952D57B3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216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216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B1260F1F-32D1-4E54-AFC4-E4795C4D7E55}" type="slidenum">
              <a:rPr lang="en-US" smtClean="0"/>
              <a:pPr/>
              <a:t>34</a:t>
            </a:fld>
            <a:endParaRPr lang="en-US" smtClean="0"/>
          </a:p>
        </p:txBody>
      </p:sp>
      <p:sp>
        <p:nvSpPr>
          <p:cNvPr id="9216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216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F3D635A-F9E5-41E8-8A53-2230F706ED1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318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318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29EDC56-2E3E-43B4-BC24-909C6C0D9073}" type="slidenum">
              <a:rPr lang="en-US" smtClean="0"/>
              <a:pPr/>
              <a:t>35</a:t>
            </a:fld>
            <a:endParaRPr lang="en-US" smtClean="0"/>
          </a:p>
        </p:txBody>
      </p:sp>
      <p:sp>
        <p:nvSpPr>
          <p:cNvPr id="9318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319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6EB4A8CA-47C7-4342-9E0A-3106BA4E67B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421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421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4A91027-A842-4E8E-A24F-EAFD93D76778}" type="slidenum">
              <a:rPr lang="en-US" smtClean="0"/>
              <a:pPr/>
              <a:t>36</a:t>
            </a:fld>
            <a:endParaRPr lang="en-US" smtClean="0"/>
          </a:p>
        </p:txBody>
      </p:sp>
      <p:sp>
        <p:nvSpPr>
          <p:cNvPr id="9421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421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05DEB95D-53E5-40A0-88A9-71CA8974E3E7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523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523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19CFAB2D-A889-42D6-8840-AE694C760CBB}" type="slidenum">
              <a:rPr lang="en-US" smtClean="0"/>
              <a:pPr/>
              <a:t>37</a:t>
            </a:fld>
            <a:endParaRPr lang="en-US" smtClean="0"/>
          </a:p>
        </p:txBody>
      </p:sp>
      <p:sp>
        <p:nvSpPr>
          <p:cNvPr id="9523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523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3AF6A835-16A4-4912-97BF-B13DFB7932B9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625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626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CABAD62-FCB5-483C-9501-D9C702D2DFF7}" type="slidenum">
              <a:rPr lang="en-US" smtClean="0"/>
              <a:pPr/>
              <a:t>38</a:t>
            </a:fld>
            <a:endParaRPr lang="en-US" smtClean="0"/>
          </a:p>
        </p:txBody>
      </p:sp>
      <p:sp>
        <p:nvSpPr>
          <p:cNvPr id="9626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626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2707F64-1541-4B96-A190-3DBABD9AE6F8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728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728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D7E97B00-E147-409D-ABEE-5E45F491CD8C}" type="slidenum">
              <a:rPr lang="en-US" smtClean="0"/>
              <a:pPr/>
              <a:t>39</a:t>
            </a:fld>
            <a:endParaRPr lang="en-US" smtClean="0"/>
          </a:p>
        </p:txBody>
      </p:sp>
      <p:sp>
        <p:nvSpPr>
          <p:cNvPr id="9728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728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B3342BF-6030-4934-8F71-3C67C12DAC3C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830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830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ABB2137A-B822-4E87-81D3-373F27B0A95B}" type="slidenum">
              <a:rPr lang="en-US" smtClean="0"/>
              <a:pPr/>
              <a:t>40</a:t>
            </a:fld>
            <a:endParaRPr lang="en-US" smtClean="0"/>
          </a:p>
        </p:txBody>
      </p:sp>
      <p:sp>
        <p:nvSpPr>
          <p:cNvPr id="9830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831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0646476-56B8-4CC3-9144-B89EB5FEB13F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9933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9933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E4BFFFB2-CB5E-4B71-8C08-CBD54C2357BE}" type="slidenum">
              <a:rPr lang="en-US" smtClean="0"/>
              <a:pPr/>
              <a:t>41</a:t>
            </a:fld>
            <a:endParaRPr lang="en-US" smtClean="0"/>
          </a:p>
        </p:txBody>
      </p:sp>
      <p:sp>
        <p:nvSpPr>
          <p:cNvPr id="9933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9933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9AB344B0-3194-45E1-8AC0-5D9D0A97B0B9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035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035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06F86BC5-C4DB-4890-865E-7140382A4F0D}" type="slidenum">
              <a:rPr lang="en-US" smtClean="0"/>
              <a:pPr/>
              <a:t>42</a:t>
            </a:fld>
            <a:endParaRPr lang="en-US" smtClean="0"/>
          </a:p>
        </p:txBody>
      </p:sp>
      <p:sp>
        <p:nvSpPr>
          <p:cNvPr id="10035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035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46D6B337-F61B-40D6-8FA8-88E49D26EFB5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137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138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4A0B17B3-5BD9-4413-B2E4-9C7CE52FC05C}" type="slidenum">
              <a:rPr lang="en-US" smtClean="0"/>
              <a:pPr/>
              <a:t>43</a:t>
            </a:fld>
            <a:endParaRPr lang="en-US" smtClean="0"/>
          </a:p>
        </p:txBody>
      </p:sp>
      <p:sp>
        <p:nvSpPr>
          <p:cNvPr id="10138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138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5BE505CE-95D1-4DC7-A12B-DBAAB0368A7A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2403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2404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6F0CDB03-5348-453C-AB6A-91F56D8CA07A}" type="slidenum">
              <a:rPr lang="en-US" smtClean="0"/>
              <a:pPr/>
              <a:t>44</a:t>
            </a:fld>
            <a:endParaRPr lang="en-US" smtClean="0"/>
          </a:p>
        </p:txBody>
      </p:sp>
      <p:sp>
        <p:nvSpPr>
          <p:cNvPr id="102405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2406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A6F6A6A1-DC4A-4771-B5B6-E9B294A102FD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3427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3428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8ACC6581-6374-4348-A059-BF2B454B6C1A}" type="slidenum">
              <a:rPr lang="en-US" smtClean="0"/>
              <a:pPr/>
              <a:t>45</a:t>
            </a:fld>
            <a:endParaRPr lang="en-US" smtClean="0"/>
          </a:p>
        </p:txBody>
      </p:sp>
      <p:sp>
        <p:nvSpPr>
          <p:cNvPr id="103429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3430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48B113AC-249D-4CA1-8C15-BE0A8EE26DAC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4451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4452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C33533B9-E64A-41FF-AA08-5C21A17CC34F}" type="slidenum">
              <a:rPr lang="en-US" smtClean="0"/>
              <a:pPr/>
              <a:t>46</a:t>
            </a:fld>
            <a:endParaRPr lang="en-US" smtClean="0"/>
          </a:p>
        </p:txBody>
      </p:sp>
      <p:sp>
        <p:nvSpPr>
          <p:cNvPr id="104453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4454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D022BDF6-4D54-40F2-8B50-D5B2708AFD3C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5475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5476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35C63352-CEED-4812-B59A-9A68A8CD7B77}" type="slidenum">
              <a:rPr lang="en-US" smtClean="0"/>
              <a:pPr/>
              <a:t>47</a:t>
            </a:fld>
            <a:endParaRPr lang="en-US" smtClean="0"/>
          </a:p>
        </p:txBody>
      </p:sp>
      <p:sp>
        <p:nvSpPr>
          <p:cNvPr id="10547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547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3"/>
          <p:cNvSpPr>
            <a:spLocks noGrp="1" noChangeArrowheads="1"/>
          </p:cNvSpPr>
          <p:nvPr>
            <p:ph type="dt" sz="quarter" idx="1"/>
          </p:nvPr>
        </p:nvSpPr>
        <p:spPr>
          <a:noFill/>
        </p:spPr>
        <p:txBody>
          <a:bodyPr/>
          <a:lstStyle/>
          <a:p>
            <a:fld id="{F04D9749-00C3-4E4F-9A33-E078814B0BA1}" type="datetime1">
              <a:rPr lang="en-US" smtClean="0"/>
              <a:pPr/>
              <a:t>1/3/2013</a:t>
            </a:fld>
            <a:endParaRPr lang="en-US" smtClean="0"/>
          </a:p>
        </p:txBody>
      </p:sp>
      <p:sp>
        <p:nvSpPr>
          <p:cNvPr id="106499" name="Rectangle 6"/>
          <p:cNvSpPr>
            <a:spLocks noGrp="1" noChangeArrowheads="1"/>
          </p:cNvSpPr>
          <p:nvPr>
            <p:ph type="ftr" sz="quarter" idx="4"/>
          </p:nvPr>
        </p:nvSpPr>
        <p:spPr>
          <a:noFill/>
        </p:spPr>
        <p:txBody>
          <a:bodyPr/>
          <a:lstStyle/>
          <a:p>
            <a:r>
              <a:rPr lang="en-US" smtClean="0"/>
              <a:t>THRD-160-2</a:t>
            </a:r>
          </a:p>
        </p:txBody>
      </p:sp>
      <p:sp>
        <p:nvSpPr>
          <p:cNvPr id="106500" name="Rectangle 7"/>
          <p:cNvSpPr>
            <a:spLocks noGrp="1" noChangeArrowheads="1"/>
          </p:cNvSpPr>
          <p:nvPr>
            <p:ph type="sldNum" sz="quarter" idx="5"/>
          </p:nvPr>
        </p:nvSpPr>
        <p:spPr>
          <a:noFill/>
        </p:spPr>
        <p:txBody>
          <a:bodyPr/>
          <a:lstStyle/>
          <a:p>
            <a:fld id="{F6C88D7E-43C4-442F-AF57-9AB872BB0BDF}" type="slidenum">
              <a:rPr lang="en-US" smtClean="0"/>
              <a:pPr/>
              <a:t>48</a:t>
            </a:fld>
            <a:endParaRPr lang="en-US" smtClean="0"/>
          </a:p>
        </p:txBody>
      </p:sp>
      <p:sp>
        <p:nvSpPr>
          <p:cNvPr id="106501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106502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/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5F24160-E4BA-494D-A1BF-FD6F57B9238B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BA8B2F8E-3916-4238-A191-6B893705E38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1A7D28B-C6F2-48AF-8A3D-E2DAA2198555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2754E468-17A5-4843-824A-ECDB2178EE7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AEFBBB23-762D-405C-9786-754696D62DF8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C473FF6-3C18-4656-B3A4-827812504728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E9081E4-F518-4ACB-ADB2-4D4E0ED0D908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3C9C090-EA6F-4E3B-90A2-496B69476DD9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2CBA6DF1-4661-4EB1-B72D-1EDA8A9733BF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C894E974-5E47-45F7-8966-0CDE3BD92BB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93DF52BF-B86D-465C-8F78-6FC3A3F5975D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EC58ADF-EC61-4A11-A9AD-5671EFF5B683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481293B4-8C48-4CDD-9281-64FBD05B9582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E6CD6D9-1108-4251-89A2-8CE36F5C3490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3B177A87-369E-46D9-A117-7D6137DC3F3F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97B8C44-9EFB-42EF-AFB7-D13DCB8CD88F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B6480CE2-E6B8-4CAD-B70E-932813CD67F4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6AF86CD4-DF0B-461F-9A80-9FB84961E51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DDCF1E94-56EC-413B-A164-A58BDC925D3C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A4DEEE5-F448-4A58-A6BF-62EE1160F3C5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646DFF0F-C2F5-46EC-BEAB-046F0BBDEA9D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Footer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A294B4D-C2E8-4514-8611-67EE284164DE}" type="slidenum">
              <a:rPr lang="en-GB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 cstate="print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1035" name="Rectangle 11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1692275" y="6237288"/>
            <a:ext cx="792163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fld id="{3025E8B1-A443-47A2-896F-10B5DF746B9E}" type="datetime1">
              <a:rPr lang="en-GB"/>
              <a:pPr/>
              <a:t>03/01/2013</a:t>
            </a:fld>
            <a:endParaRPr lang="en-GB"/>
          </a:p>
        </p:txBody>
      </p:sp>
      <p:sp>
        <p:nvSpPr>
          <p:cNvPr id="1036" name="Rectangle 12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2557463" y="6237288"/>
            <a:ext cx="4967287" cy="431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0" tIns="0" rIns="0" bIns="0" numCol="1" anchor="b" anchorCtr="0" compatLnSpc="1">
            <a:prstTxWarp prst="textNoShape">
              <a:avLst/>
            </a:prstTxWarp>
          </a:bodyPr>
          <a:lstStyle>
            <a:lvl1pPr>
              <a:defRPr sz="1000"/>
            </a:lvl1pPr>
          </a:lstStyle>
          <a:p>
            <a:r>
              <a:rPr lang="en-GB"/>
              <a:t>Footer</a:t>
            </a:r>
          </a:p>
        </p:txBody>
      </p:sp>
      <p:sp>
        <p:nvSpPr>
          <p:cNvPr id="1037" name="Rectangle 13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7669213" y="6237288"/>
            <a:ext cx="863600" cy="4333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000"/>
            </a:lvl1pPr>
          </a:lstStyle>
          <a:p>
            <a:fld id="{39F347A4-22F5-48A1-A31A-D5215BA474CD}" type="slidenum">
              <a:rPr lang="en-GB"/>
              <a:pPr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/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Myriad Pro" pitchFamily="34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barrysclipart.com/barrysclipart.com/showphoto.php?photo=24372&amp;papass=&amp;sort=1&amp;thecat=194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2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6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2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2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2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 dirty="0" smtClean="0"/>
              <a:t>HRM Core</a:t>
            </a:r>
            <a:endParaRPr lang="en-GB" dirty="0"/>
          </a:p>
        </p:txBody>
      </p:sp>
      <p:sp>
        <p:nvSpPr>
          <p:cNvPr id="9219" name="Subtitle 5"/>
          <p:cNvSpPr>
            <a:spLocks noGrp="1"/>
          </p:cNvSpPr>
          <p:nvPr>
            <p:ph type="subTitle" idx="1"/>
          </p:nvPr>
        </p:nvSpPr>
        <p:spPr>
          <a:xfrm>
            <a:off x="685800" y="3611563"/>
            <a:ext cx="7772400" cy="1200150"/>
          </a:xfrm>
        </p:spPr>
        <p:txBody>
          <a:bodyPr/>
          <a:lstStyle/>
          <a:p>
            <a:pPr marR="0"/>
            <a:r>
              <a:rPr lang="en-GB" dirty="0" smtClean="0"/>
              <a:t>HUMAN RESOURCE DEVELOPMENT</a:t>
            </a:r>
          </a:p>
          <a:p>
            <a:pPr marR="0"/>
            <a:r>
              <a:rPr lang="en-GB" dirty="0" smtClean="0"/>
              <a:t>Overview of HR Development</a:t>
            </a:r>
          </a:p>
        </p:txBody>
      </p:sp>
      <p:sp>
        <p:nvSpPr>
          <p:cNvPr id="9220" name="Slide Number Placeholder 2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F048300-51D4-45A8-A1D4-83C9CD107B8E}" type="slidenum">
              <a:rPr lang="en-GB"/>
              <a:pPr/>
              <a:t>1</a:t>
            </a:fld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2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4800" y="1981200"/>
            <a:ext cx="8540750" cy="4422775"/>
          </a:xfrm>
        </p:spPr>
        <p:txBody>
          <a:bodyPr/>
          <a:lstStyle/>
          <a:p>
            <a:r>
              <a:rPr lang="en-US" smtClean="0"/>
              <a:t>A set of systematic and planned activities designed by an organization to provide its members with the necessary skills to meet current and future job demands.</a:t>
            </a:r>
          </a:p>
        </p:txBody>
      </p:sp>
      <p:sp>
        <p:nvSpPr>
          <p:cNvPr id="1024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0E0D2CF-450F-43D0-98D3-4AB9B2407FE6}" type="slidenum">
              <a:rPr lang="en-GB"/>
              <a:pPr/>
              <a:t>2</a:t>
            </a:fld>
            <a:endParaRPr lang="en-GB"/>
          </a:p>
        </p:txBody>
      </p:sp>
      <p:sp>
        <p:nvSpPr>
          <p:cNvPr id="30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Definition of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Early apprenticeship programs</a:t>
            </a:r>
          </a:p>
          <a:p>
            <a:r>
              <a:rPr lang="en-US" smtClean="0"/>
              <a:t>Early vocational education programs</a:t>
            </a:r>
          </a:p>
          <a:p>
            <a:r>
              <a:rPr lang="en-US" smtClean="0"/>
              <a:t>Early factory schools</a:t>
            </a:r>
          </a:p>
          <a:p>
            <a:r>
              <a:rPr lang="en-US" smtClean="0"/>
              <a:t>Early training for unskilled/semiskilled</a:t>
            </a:r>
          </a:p>
          <a:p>
            <a:r>
              <a:rPr lang="en-US" smtClean="0"/>
              <a:t>Human relations movement</a:t>
            </a:r>
          </a:p>
          <a:p>
            <a:r>
              <a:rPr lang="en-US" smtClean="0"/>
              <a:t>Establishment of training profession</a:t>
            </a:r>
          </a:p>
          <a:p>
            <a:r>
              <a:rPr lang="en-US" smtClean="0"/>
              <a:t>Emergence of HRD</a:t>
            </a:r>
          </a:p>
        </p:txBody>
      </p:sp>
      <p:sp>
        <p:nvSpPr>
          <p:cNvPr id="1126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C5203A0-9FC5-4794-944E-6D8C77E6FF78}" type="slidenum">
              <a:rPr lang="en-GB"/>
              <a:pPr/>
              <a:t>3</a:t>
            </a:fld>
            <a:endParaRPr lang="en-GB"/>
          </a:p>
        </p:txBody>
      </p:sp>
      <p:sp>
        <p:nvSpPr>
          <p:cNvPr id="61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Evolution of HRD</a:t>
            </a:r>
          </a:p>
        </p:txBody>
      </p:sp>
      <p:pic>
        <p:nvPicPr>
          <p:cNvPr id="11269" name="Picture 5" descr="history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781800" y="762000"/>
            <a:ext cx="2133600" cy="159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0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Artisans in 1700s</a:t>
            </a:r>
          </a:p>
          <a:p>
            <a:r>
              <a:rPr lang="en-US" smtClean="0"/>
              <a:t>Artisans had to train their own workers</a:t>
            </a:r>
          </a:p>
          <a:p>
            <a:r>
              <a:rPr lang="en-US" smtClean="0"/>
              <a:t>Guild schools</a:t>
            </a:r>
          </a:p>
          <a:p>
            <a:r>
              <a:rPr lang="en-US" smtClean="0"/>
              <a:t>Yeomanries (early worker unions)</a:t>
            </a:r>
          </a:p>
        </p:txBody>
      </p:sp>
      <p:sp>
        <p:nvSpPr>
          <p:cNvPr id="1229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905A4D0-2DA2-4C53-A388-A34B4DC9DED4}" type="slidenum">
              <a:rPr lang="en-GB"/>
              <a:pPr/>
              <a:t>4</a:t>
            </a:fld>
            <a:endParaRPr lang="en-GB"/>
          </a:p>
        </p:txBody>
      </p:sp>
      <p:sp>
        <p:nvSpPr>
          <p:cNvPr id="15362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Early Apprenticeship Programs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mtClean="0"/>
              <a:t>Industrial Revolution increases need for trained workers to design, build, and repair machines used by unskilled workers</a:t>
            </a:r>
          </a:p>
          <a:p>
            <a:pPr>
              <a:lnSpc>
                <a:spcPct val="90000"/>
              </a:lnSpc>
            </a:pPr>
            <a:r>
              <a:rPr lang="en-US" smtClean="0"/>
              <a:t>Companies started machinist and mechanical schools in-house</a:t>
            </a:r>
          </a:p>
          <a:p>
            <a:pPr>
              <a:lnSpc>
                <a:spcPct val="90000"/>
              </a:lnSpc>
            </a:pPr>
            <a:r>
              <a:rPr lang="en-US" smtClean="0"/>
              <a:t>Shorter and more narrowly-focused than apprenticeship programs</a:t>
            </a:r>
          </a:p>
          <a:p>
            <a:pPr>
              <a:lnSpc>
                <a:spcPct val="90000"/>
              </a:lnSpc>
            </a:pPr>
            <a:endParaRPr lang="en-US" smtClean="0"/>
          </a:p>
        </p:txBody>
      </p:sp>
      <p:sp>
        <p:nvSpPr>
          <p:cNvPr id="1331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BC7BCCA-C6B2-416A-BCE5-56B7F8238F29}" type="slidenum">
              <a:rPr lang="en-GB"/>
              <a:pPr/>
              <a:t>5</a:t>
            </a:fld>
            <a:endParaRPr lang="en-GB"/>
          </a:p>
        </p:txBody>
      </p:sp>
      <p:sp>
        <p:nvSpPr>
          <p:cNvPr id="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Early Factory Schools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Mass production </a:t>
            </a:r>
          </a:p>
          <a:p>
            <a:r>
              <a:rPr lang="en-US" smtClean="0"/>
              <a:t>Semiskilled and unskilled workers</a:t>
            </a:r>
          </a:p>
          <a:p>
            <a:pPr lvl="1"/>
            <a:r>
              <a:rPr lang="en-US" smtClean="0"/>
              <a:t>Production line – one task = one worker</a:t>
            </a:r>
          </a:p>
          <a:p>
            <a:r>
              <a:rPr lang="en-US" smtClean="0"/>
              <a:t>World War I</a:t>
            </a:r>
          </a:p>
          <a:p>
            <a:pPr lvl="1"/>
            <a:r>
              <a:rPr lang="en-US" smtClean="0"/>
              <a:t>Retool &amp; retrain</a:t>
            </a:r>
          </a:p>
          <a:p>
            <a:pPr lvl="1"/>
            <a:r>
              <a:rPr lang="en-US" smtClean="0"/>
              <a:t>“Show, Tell, Do, Check” (OJT)</a:t>
            </a:r>
          </a:p>
          <a:p>
            <a:endParaRPr lang="en-US" smtClean="0"/>
          </a:p>
        </p:txBody>
      </p:sp>
      <p:sp>
        <p:nvSpPr>
          <p:cNvPr id="1433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5CC5A007-1D6B-484B-9605-6EEF5E3051CA}" type="slidenum">
              <a:rPr lang="en-GB"/>
              <a:pPr/>
              <a:t>6</a:t>
            </a:fld>
            <a:endParaRPr lang="en-GB"/>
          </a:p>
        </p:txBody>
      </p:sp>
      <p:sp>
        <p:nvSpPr>
          <p:cNvPr id="122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Early Training for Unskilled/Semiskilled Workers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Factory system often abused workers</a:t>
            </a:r>
          </a:p>
          <a:p>
            <a:r>
              <a:rPr lang="en-US" smtClean="0"/>
              <a:t>“Human relations” movement promoted better working conditions</a:t>
            </a:r>
          </a:p>
          <a:p>
            <a:r>
              <a:rPr lang="en-US" smtClean="0"/>
              <a:t>Start of business &amp; management education</a:t>
            </a:r>
          </a:p>
          <a:p>
            <a:r>
              <a:rPr lang="en-US" smtClean="0"/>
              <a:t>Tied to Maslow’s hierarchy of needs</a:t>
            </a:r>
          </a:p>
        </p:txBody>
      </p:sp>
      <p:sp>
        <p:nvSpPr>
          <p:cNvPr id="1536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3A23787A-A7A2-4F3F-BD41-CCCCDDD9A551}" type="slidenum">
              <a:rPr lang="en-GB"/>
              <a:pPr/>
              <a:t>7</a:t>
            </a:fld>
            <a:endParaRPr lang="en-GB"/>
          </a:p>
        </p:txBody>
      </p:sp>
      <p:sp>
        <p:nvSpPr>
          <p:cNvPr id="1126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Human Relations Movement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Outbreak of WWII increased the need for trained workers</a:t>
            </a:r>
          </a:p>
          <a:p>
            <a:r>
              <a:rPr lang="en-US" smtClean="0"/>
              <a:t>Post war – automation</a:t>
            </a:r>
          </a:p>
          <a:p>
            <a:r>
              <a:rPr lang="en-US" smtClean="0"/>
              <a:t>Development of HRM profession</a:t>
            </a:r>
          </a:p>
        </p:txBody>
      </p:sp>
      <p:sp>
        <p:nvSpPr>
          <p:cNvPr id="1638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7F07F80-B554-48BA-A2C3-7ED491FB8A5E}" type="slidenum">
              <a:rPr lang="en-GB"/>
              <a:pPr/>
              <a:t>8</a:t>
            </a:fld>
            <a:endParaRPr lang="en-GB"/>
          </a:p>
        </p:txBody>
      </p:sp>
      <p:sp>
        <p:nvSpPr>
          <p:cNvPr id="102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Establishment of the Training Profession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1625" y="1676400"/>
            <a:ext cx="8540750" cy="4302125"/>
          </a:xfrm>
        </p:spPr>
        <p:txBody>
          <a:bodyPr/>
          <a:lstStyle/>
          <a:p>
            <a:r>
              <a:rPr lang="en-US" smtClean="0"/>
              <a:t>Employee needs extend beyond the training classroom</a:t>
            </a:r>
          </a:p>
          <a:p>
            <a:r>
              <a:rPr lang="en-US" smtClean="0"/>
              <a:t>Includes coaching, group work, and problem solving</a:t>
            </a:r>
          </a:p>
          <a:p>
            <a:r>
              <a:rPr lang="en-US" smtClean="0"/>
              <a:t>Need for basic employee development</a:t>
            </a:r>
          </a:p>
          <a:p>
            <a:r>
              <a:rPr lang="en-US" smtClean="0"/>
              <a:t>Need for structured career development</a:t>
            </a:r>
          </a:p>
          <a:p>
            <a:pPr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1741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DB92C19-9AB2-412C-9527-95865E2819F1}" type="slidenum">
              <a:rPr lang="en-GB"/>
              <a:pPr/>
              <a:t>9</a:t>
            </a:fld>
            <a:endParaRPr lang="en-GB"/>
          </a:p>
        </p:txBody>
      </p:sp>
      <p:sp>
        <p:nvSpPr>
          <p:cNvPr id="921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Emergence of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Human resource management (HRM) encompasses many functions</a:t>
            </a:r>
          </a:p>
          <a:p>
            <a:r>
              <a:rPr lang="en-US" smtClean="0"/>
              <a:t>Human resource development (HRD) is just one of the functions within HRM</a:t>
            </a:r>
          </a:p>
        </p:txBody>
      </p:sp>
      <p:sp>
        <p:nvSpPr>
          <p:cNvPr id="1843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E3971A5D-C38A-438C-946D-464ADB3C36F6}" type="slidenum">
              <a:rPr lang="en-GB"/>
              <a:pPr/>
              <a:t>10</a:t>
            </a:fld>
            <a:endParaRPr lang="en-GB"/>
          </a:p>
        </p:txBody>
      </p:sp>
      <p:sp>
        <p:nvSpPr>
          <p:cNvPr id="81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Relationship Between HRM and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Human resource planning </a:t>
            </a:r>
          </a:p>
          <a:p>
            <a:r>
              <a:rPr lang="en-US" smtClean="0"/>
              <a:t>Equal employment opportunity</a:t>
            </a:r>
          </a:p>
          <a:p>
            <a:r>
              <a:rPr lang="en-US" smtClean="0"/>
              <a:t>Staffing (recruitment and selection)</a:t>
            </a:r>
          </a:p>
          <a:p>
            <a:r>
              <a:rPr lang="en-US" smtClean="0"/>
              <a:t>Compensation and benefits</a:t>
            </a:r>
          </a:p>
          <a:p>
            <a:r>
              <a:rPr lang="en-US" smtClean="0"/>
              <a:t>Employee and labour relations</a:t>
            </a:r>
          </a:p>
          <a:p>
            <a:r>
              <a:rPr lang="en-US" smtClean="0"/>
              <a:t>Health, safety, and security</a:t>
            </a:r>
          </a:p>
          <a:p>
            <a:r>
              <a:rPr lang="en-US" smtClean="0"/>
              <a:t>Human resource development </a:t>
            </a:r>
          </a:p>
        </p:txBody>
      </p:sp>
      <p:sp>
        <p:nvSpPr>
          <p:cNvPr id="1945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148F0A7C-0EE9-4A68-9591-4FD32FFE8591}" type="slidenum">
              <a:rPr lang="en-GB"/>
              <a:pPr/>
              <a:t>11</a:t>
            </a:fld>
            <a:endParaRPr lang="en-GB"/>
          </a:p>
        </p:txBody>
      </p:sp>
      <p:sp>
        <p:nvSpPr>
          <p:cNvPr id="2765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Primary Functions of HRM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Organization and job design</a:t>
            </a:r>
          </a:p>
          <a:p>
            <a:r>
              <a:rPr lang="en-US" smtClean="0"/>
              <a:t>Performance management/ performance appraisal systems</a:t>
            </a:r>
          </a:p>
          <a:p>
            <a:r>
              <a:rPr lang="en-US" smtClean="0"/>
              <a:t>Research and information systems</a:t>
            </a:r>
          </a:p>
        </p:txBody>
      </p:sp>
      <p:sp>
        <p:nvSpPr>
          <p:cNvPr id="2048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18952726-4D1F-4622-867F-8F5960B6201D}" type="slidenum">
              <a:rPr lang="en-GB"/>
              <a:pPr/>
              <a:t>12</a:t>
            </a:fld>
            <a:endParaRPr lang="en-GB"/>
          </a:p>
        </p:txBody>
      </p:sp>
      <p:sp>
        <p:nvSpPr>
          <p:cNvPr id="2969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Secondary HRM Functions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Line Authority – given to managers directly responsible for the production of goods and services (direct function)</a:t>
            </a:r>
          </a:p>
          <a:p>
            <a:r>
              <a:rPr lang="en-US" smtClean="0"/>
              <a:t>Staff Authority – given to units that advise and consult line units</a:t>
            </a:r>
          </a:p>
        </p:txBody>
      </p:sp>
      <p:sp>
        <p:nvSpPr>
          <p:cNvPr id="2150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8A45FCA6-17C6-4101-BA0E-D509089C5805}" type="slidenum">
              <a:rPr lang="en-GB"/>
              <a:pPr/>
              <a:t>13</a:t>
            </a:fld>
            <a:endParaRPr lang="en-GB"/>
          </a:p>
        </p:txBody>
      </p:sp>
      <p:sp>
        <p:nvSpPr>
          <p:cNvPr id="317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Line versus Staff Authority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3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HRM &amp; HRD units have </a:t>
            </a:r>
            <a:r>
              <a:rPr lang="en-US" i="1" smtClean="0"/>
              <a:t>staff</a:t>
            </a:r>
            <a:r>
              <a:rPr lang="en-US" smtClean="0"/>
              <a:t> authority (Overhead function)</a:t>
            </a:r>
          </a:p>
          <a:p>
            <a:r>
              <a:rPr lang="en-US" smtClean="0"/>
              <a:t>Line authority takes precedence</a:t>
            </a:r>
          </a:p>
          <a:p>
            <a:r>
              <a:rPr lang="en-US" smtClean="0"/>
              <a:t>Scope of authority – how far (how much) can you authorise?</a:t>
            </a:r>
          </a:p>
        </p:txBody>
      </p:sp>
      <p:sp>
        <p:nvSpPr>
          <p:cNvPr id="2253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BB1B56B9-6696-4F43-80F6-215C0D2B96FC}" type="slidenum">
              <a:rPr lang="en-GB"/>
              <a:pPr/>
              <a:t>14</a:t>
            </a:fld>
            <a:endParaRPr lang="en-GB"/>
          </a:p>
        </p:txBody>
      </p:sp>
      <p:sp>
        <p:nvSpPr>
          <p:cNvPr id="337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Limits of Authority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Training and development (T&amp;D)</a:t>
            </a:r>
          </a:p>
          <a:p>
            <a:r>
              <a:rPr lang="en-US" smtClean="0"/>
              <a:t>Organizational development</a:t>
            </a:r>
          </a:p>
          <a:p>
            <a:r>
              <a:rPr lang="en-US" smtClean="0"/>
              <a:t>Career development – the ‘knowledge worker’</a:t>
            </a:r>
          </a:p>
          <a:p>
            <a:r>
              <a:rPr lang="en-US" smtClean="0"/>
              <a:t>Organisational Approaches</a:t>
            </a:r>
          </a:p>
          <a:p>
            <a:r>
              <a:rPr lang="en-US" smtClean="0"/>
              <a:t>The ‘Learning Organisation’</a:t>
            </a:r>
          </a:p>
          <a:p>
            <a:pPr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2355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0A02563-4465-420F-A763-8B78C3331643}" type="slidenum">
              <a:rPr lang="en-GB"/>
              <a:pPr/>
              <a:t>15</a:t>
            </a:fld>
            <a:endParaRPr lang="en-GB"/>
          </a:p>
        </p:txBody>
      </p:sp>
      <p:sp>
        <p:nvSpPr>
          <p:cNvPr id="358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HRD Functions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Training </a:t>
            </a:r>
            <a:r>
              <a:rPr lang="en-US" smtClean="0">
                <a:cs typeface="Tahoma" pitchFamily="34" charset="0"/>
              </a:rPr>
              <a:t>–</a:t>
            </a:r>
            <a:r>
              <a:rPr lang="en-US" smtClean="0"/>
              <a:t> improving the knowledge, skills and attitudes of employees for the short-term, particular to a specific job or task </a:t>
            </a:r>
            <a:r>
              <a:rPr lang="en-US" smtClean="0">
                <a:cs typeface="Tahoma" pitchFamily="34" charset="0"/>
              </a:rPr>
              <a:t>–</a:t>
            </a:r>
            <a:r>
              <a:rPr lang="en-US" smtClean="0"/>
              <a:t> e.g.,</a:t>
            </a:r>
          </a:p>
          <a:p>
            <a:pPr lvl="1"/>
            <a:r>
              <a:rPr lang="en-US" smtClean="0"/>
              <a:t>Employee orientation</a:t>
            </a:r>
          </a:p>
          <a:p>
            <a:pPr lvl="1"/>
            <a:r>
              <a:rPr lang="en-US" smtClean="0"/>
              <a:t>Skills &amp; technical training</a:t>
            </a:r>
          </a:p>
          <a:p>
            <a:pPr lvl="1"/>
            <a:r>
              <a:rPr lang="en-US" smtClean="0"/>
              <a:t>Coaching</a:t>
            </a:r>
          </a:p>
          <a:p>
            <a:pPr lvl="1"/>
            <a:r>
              <a:rPr lang="en-US" smtClean="0"/>
              <a:t>Counseling</a:t>
            </a:r>
          </a:p>
        </p:txBody>
      </p:sp>
      <p:sp>
        <p:nvSpPr>
          <p:cNvPr id="2457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EFD9C18A-3C23-455B-B8B9-693A42EB1B58}" type="slidenum">
              <a:rPr lang="en-GB"/>
              <a:pPr/>
              <a:t>16</a:t>
            </a:fld>
            <a:endParaRPr lang="en-GB"/>
          </a:p>
        </p:txBody>
      </p:sp>
      <p:sp>
        <p:nvSpPr>
          <p:cNvPr id="460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Training and Development (T&amp;D)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Development </a:t>
            </a:r>
            <a:r>
              <a:rPr lang="en-US" smtClean="0">
                <a:cs typeface="Tahoma" pitchFamily="34" charset="0"/>
              </a:rPr>
              <a:t>–</a:t>
            </a:r>
            <a:r>
              <a:rPr lang="en-US" smtClean="0"/>
              <a:t> preparing for future responsibilities, while increasing the capacity to perform at a current job</a:t>
            </a:r>
          </a:p>
          <a:p>
            <a:pPr lvl="1"/>
            <a:r>
              <a:rPr lang="en-US" smtClean="0"/>
              <a:t>Management training</a:t>
            </a:r>
          </a:p>
          <a:p>
            <a:pPr lvl="1"/>
            <a:r>
              <a:rPr lang="en-US" smtClean="0"/>
              <a:t>Supervisor development</a:t>
            </a:r>
          </a:p>
        </p:txBody>
      </p:sp>
      <p:sp>
        <p:nvSpPr>
          <p:cNvPr id="2560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95F2B7F-F501-4162-A1D7-A14285C916BB}" type="slidenum">
              <a:rPr lang="en-GB"/>
              <a:pPr/>
              <a:t>17</a:t>
            </a:fld>
            <a:endParaRPr lang="en-GB"/>
          </a:p>
        </p:txBody>
      </p:sp>
      <p:sp>
        <p:nvSpPr>
          <p:cNvPr id="512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Training and Development (T&amp;D)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mtClean="0"/>
              <a:t>The process of improving an organization’s effectiveness and member’s well-being through the application of behavioural science concepts</a:t>
            </a:r>
          </a:p>
          <a:p>
            <a:pPr>
              <a:lnSpc>
                <a:spcPct val="90000"/>
              </a:lnSpc>
            </a:pPr>
            <a:r>
              <a:rPr lang="en-US" smtClean="0"/>
              <a:t>Focuses on both macro- and micro-levels</a:t>
            </a:r>
          </a:p>
          <a:p>
            <a:pPr>
              <a:lnSpc>
                <a:spcPct val="90000"/>
              </a:lnSpc>
            </a:pPr>
            <a:r>
              <a:rPr lang="en-US" smtClean="0"/>
              <a:t>HRD plays the role of a </a:t>
            </a:r>
            <a:r>
              <a:rPr lang="en-US" i="1" smtClean="0"/>
              <a:t>change agent</a:t>
            </a:r>
            <a:endParaRPr lang="en-US" smtClean="0"/>
          </a:p>
        </p:txBody>
      </p:sp>
      <p:sp>
        <p:nvSpPr>
          <p:cNvPr id="2662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CFF714E9-5BC3-498D-AA21-D330B87CF430}" type="slidenum">
              <a:rPr lang="en-GB"/>
              <a:pPr/>
              <a:t>18</a:t>
            </a:fld>
            <a:endParaRPr lang="en-GB"/>
          </a:p>
        </p:txBody>
      </p:sp>
      <p:sp>
        <p:nvSpPr>
          <p:cNvPr id="491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Organizational Development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Ongoing process by which individuals progress through series of changes until they achieve their personal level of maximum achievement.</a:t>
            </a:r>
          </a:p>
          <a:p>
            <a:pPr lvl="1">
              <a:lnSpc>
                <a:spcPct val="120000"/>
              </a:lnSpc>
            </a:pPr>
            <a:r>
              <a:rPr lang="en-US" smtClean="0"/>
              <a:t>Career planning</a:t>
            </a:r>
          </a:p>
          <a:p>
            <a:pPr lvl="1">
              <a:lnSpc>
                <a:spcPct val="120000"/>
              </a:lnSpc>
            </a:pPr>
            <a:r>
              <a:rPr lang="en-US" smtClean="0"/>
              <a:t>Career management</a:t>
            </a:r>
          </a:p>
        </p:txBody>
      </p:sp>
      <p:sp>
        <p:nvSpPr>
          <p:cNvPr id="2765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8D9CAC86-94A1-44C2-A6C8-73DAE135E0B5}" type="slidenum">
              <a:rPr lang="en-GB"/>
              <a:pPr/>
              <a:t>19</a:t>
            </a:fld>
            <a:endParaRPr lang="en-GB"/>
          </a:p>
        </p:txBody>
      </p:sp>
      <p:sp>
        <p:nvSpPr>
          <p:cNvPr id="4096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Career Development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A300B32-6FCE-4B52-BD07-90FF08EF059B}" type="slidenum">
              <a:rPr lang="en-GB"/>
              <a:pPr/>
              <a:t>20</a:t>
            </a:fld>
            <a:endParaRPr lang="en-GB"/>
          </a:p>
        </p:txBody>
      </p:sp>
      <p:sp>
        <p:nvSpPr>
          <p:cNvPr id="1290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Learning &amp; Performance</a:t>
            </a:r>
          </a:p>
        </p:txBody>
      </p:sp>
      <p:pic>
        <p:nvPicPr>
          <p:cNvPr id="28676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67000" y="1676400"/>
            <a:ext cx="3914775" cy="4067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7" name="Text Box 6"/>
          <p:cNvSpPr txBox="1">
            <a:spLocks noChangeArrowheads="1"/>
          </p:cNvSpPr>
          <p:nvPr/>
        </p:nvSpPr>
        <p:spPr bwMode="auto">
          <a:xfrm>
            <a:off x="822325" y="6051550"/>
            <a:ext cx="458787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US" sz="1200">
                <a:latin typeface="Tahoma" pitchFamily="34" charset="0"/>
              </a:rPr>
              <a:t>By Permission: Naughton &amp; Rothwell (2004)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Strategic management and HRD</a:t>
            </a:r>
          </a:p>
          <a:p>
            <a:r>
              <a:rPr lang="en-US" smtClean="0"/>
              <a:t>The supervisor’s role in HRD</a:t>
            </a:r>
          </a:p>
          <a:p>
            <a:r>
              <a:rPr lang="en-US" smtClean="0"/>
              <a:t>Organisational structure of HRD</a:t>
            </a:r>
          </a:p>
          <a:p>
            <a:r>
              <a:rPr lang="en-US" smtClean="0"/>
              <a:t>The HR Managers contribution to the ‘learning organisation’</a:t>
            </a:r>
          </a:p>
        </p:txBody>
      </p:sp>
      <p:sp>
        <p:nvSpPr>
          <p:cNvPr id="2969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73740F9-D157-4579-BCB5-4D09E5E824B5}" type="slidenum">
              <a:rPr lang="en-GB"/>
              <a:pPr/>
              <a:t>21</a:t>
            </a:fld>
            <a:endParaRPr lang="en-GB"/>
          </a:p>
        </p:txBody>
      </p:sp>
      <p:sp>
        <p:nvSpPr>
          <p:cNvPr id="1259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Critical HRD Issues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Strategic management aims to ensure organisational effectiveness for the foreseeable future </a:t>
            </a:r>
            <a:r>
              <a:rPr lang="en-US" smtClean="0">
                <a:cs typeface="Tahoma" pitchFamily="34" charset="0"/>
              </a:rPr>
              <a:t>–</a:t>
            </a:r>
            <a:r>
              <a:rPr lang="en-US" smtClean="0"/>
              <a:t> e.g., maximizing profits in the next 3 to 5 years</a:t>
            </a:r>
          </a:p>
          <a:p>
            <a:r>
              <a:rPr lang="en-US" smtClean="0"/>
              <a:t>HRD aims to get managers and workers ready for new products, procedures, and materials</a:t>
            </a:r>
          </a:p>
        </p:txBody>
      </p:sp>
      <p:sp>
        <p:nvSpPr>
          <p:cNvPr id="3072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673FA2A-6CE3-4BA7-88BB-64F2E08D8548}" type="slidenum">
              <a:rPr lang="en-GB"/>
              <a:pPr/>
              <a:t>22</a:t>
            </a:fld>
            <a:endParaRPr lang="en-GB"/>
          </a:p>
        </p:txBody>
      </p:sp>
      <p:sp>
        <p:nvSpPr>
          <p:cNvPr id="419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Strategic Management &amp;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Implements HRD programs and procedures</a:t>
            </a:r>
          </a:p>
          <a:p>
            <a:r>
              <a:rPr lang="en-US" smtClean="0"/>
              <a:t>On-the-job training (OJT)</a:t>
            </a:r>
          </a:p>
          <a:p>
            <a:r>
              <a:rPr lang="en-US" smtClean="0"/>
              <a:t>Coaching/mentoring/counseling</a:t>
            </a:r>
          </a:p>
          <a:p>
            <a:r>
              <a:rPr lang="en-US" smtClean="0"/>
              <a:t>Career and employee development</a:t>
            </a:r>
          </a:p>
          <a:p>
            <a:r>
              <a:rPr lang="en-US" smtClean="0"/>
              <a:t>A “front-line participant” in HRD</a:t>
            </a:r>
          </a:p>
        </p:txBody>
      </p:sp>
      <p:sp>
        <p:nvSpPr>
          <p:cNvPr id="3174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52978F5-CB16-4CB9-BC5F-826A9CE2F47C}" type="slidenum">
              <a:rPr lang="en-GB"/>
              <a:pPr/>
              <a:t>23</a:t>
            </a:fld>
            <a:endParaRPr lang="en-GB"/>
          </a:p>
        </p:txBody>
      </p:sp>
      <p:sp>
        <p:nvSpPr>
          <p:cNvPr id="1228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Supervisor’s Role in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Depends on company size, industry and maturity</a:t>
            </a:r>
          </a:p>
          <a:p>
            <a:r>
              <a:rPr lang="en-US" smtClean="0"/>
              <a:t>No single structure used</a:t>
            </a:r>
          </a:p>
          <a:p>
            <a:r>
              <a:rPr lang="en-US" smtClean="0"/>
              <a:t>Depends in large part on how well the HRD manager becomes an institutional part of the company – i.e., a revenue contributor, not just a revenue user</a:t>
            </a:r>
          </a:p>
        </p:txBody>
      </p:sp>
      <p:sp>
        <p:nvSpPr>
          <p:cNvPr id="3277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4A8EA82-915A-466A-8CC4-790A5C52BEE7}" type="slidenum">
              <a:rPr lang="en-GB"/>
              <a:pPr/>
              <a:t>24</a:t>
            </a:fld>
            <a:endParaRPr lang="en-GB"/>
          </a:p>
        </p:txBody>
      </p:sp>
      <p:sp>
        <p:nvSpPr>
          <p:cNvPr id="440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Organisational Structure of HRD Departments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smtClean="0"/>
              <a:t> </a:t>
            </a:r>
          </a:p>
        </p:txBody>
      </p:sp>
      <p:sp>
        <p:nvSpPr>
          <p:cNvPr id="3379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185F173F-5D85-4657-976F-B22932E36C7B}" type="slidenum">
              <a:rPr lang="en-GB"/>
              <a:pPr/>
              <a:t>25</a:t>
            </a:fld>
            <a:endParaRPr lang="en-GB"/>
          </a:p>
        </p:txBody>
      </p:sp>
      <p:sp>
        <p:nvSpPr>
          <p:cNvPr id="12800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HRD Organisation in a Large Company</a:t>
            </a:r>
          </a:p>
        </p:txBody>
      </p:sp>
      <p:pic>
        <p:nvPicPr>
          <p:cNvPr id="33797" name="Picture 4" descr="wer18789_010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133600" y="2590800"/>
            <a:ext cx="5334000" cy="2640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Executive/Manager</a:t>
            </a:r>
          </a:p>
          <a:p>
            <a:r>
              <a:rPr lang="en-US" smtClean="0"/>
              <a:t>HR Strategic Advisor</a:t>
            </a:r>
          </a:p>
          <a:p>
            <a:r>
              <a:rPr lang="en-US" smtClean="0"/>
              <a:t>HR Systems Designer/Developer</a:t>
            </a:r>
          </a:p>
          <a:p>
            <a:r>
              <a:rPr lang="en-US" smtClean="0"/>
              <a:t>Organisation Change Agent</a:t>
            </a:r>
          </a:p>
          <a:p>
            <a:r>
              <a:rPr lang="en-US" smtClean="0"/>
              <a:t>Organisation Design Consultant</a:t>
            </a:r>
          </a:p>
          <a:p>
            <a:r>
              <a:rPr lang="en-US" smtClean="0"/>
              <a:t>Learning Program Specialist</a:t>
            </a:r>
          </a:p>
        </p:txBody>
      </p:sp>
      <p:sp>
        <p:nvSpPr>
          <p:cNvPr id="3481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4E7B84F-766E-4F56-9107-49B333525557}" type="slidenum">
              <a:rPr lang="en-GB"/>
              <a:pPr/>
              <a:t>26</a:t>
            </a:fld>
            <a:endParaRPr lang="en-GB"/>
          </a:p>
        </p:txBody>
      </p:sp>
      <p:sp>
        <p:nvSpPr>
          <p:cNvPr id="9523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Sample HRD Jobs/Roles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Instructor/Facilitator</a:t>
            </a:r>
          </a:p>
          <a:p>
            <a:r>
              <a:rPr lang="en-US" smtClean="0"/>
              <a:t>Individual Development and Career Counselor</a:t>
            </a:r>
          </a:p>
          <a:p>
            <a:r>
              <a:rPr lang="en-US" smtClean="0"/>
              <a:t>Performance Consultant (Coach)</a:t>
            </a:r>
          </a:p>
          <a:p>
            <a:r>
              <a:rPr lang="en-US" smtClean="0"/>
              <a:t>Researcher</a:t>
            </a:r>
          </a:p>
        </p:txBody>
      </p:sp>
      <p:sp>
        <p:nvSpPr>
          <p:cNvPr id="3584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F8BDB0A-811D-48AF-8DCE-56BD595D0147}" type="slidenum">
              <a:rPr lang="en-GB"/>
              <a:pPr/>
              <a:t>27</a:t>
            </a:fld>
            <a:endParaRPr lang="en-GB"/>
          </a:p>
        </p:txBody>
      </p:sp>
      <p:sp>
        <p:nvSpPr>
          <p:cNvPr id="9728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Sample HRD Jobs/Roles – 2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Integrates HRD with organisational goals and strategies</a:t>
            </a:r>
          </a:p>
          <a:p>
            <a:r>
              <a:rPr lang="en-US" smtClean="0"/>
              <a:t>Promotes HRD as a profit enhancer</a:t>
            </a:r>
          </a:p>
          <a:p>
            <a:r>
              <a:rPr lang="en-US" smtClean="0"/>
              <a:t>Tailors HRD to corporate needs and budget</a:t>
            </a:r>
          </a:p>
          <a:p>
            <a:r>
              <a:rPr lang="en-US" smtClean="0"/>
              <a:t>Institutionalizes performance enhancement</a:t>
            </a:r>
          </a:p>
        </p:txBody>
      </p:sp>
      <p:sp>
        <p:nvSpPr>
          <p:cNvPr id="3686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C6B40185-242D-4D6F-A919-F296775D9CB1}" type="slidenum">
              <a:rPr lang="en-GB"/>
              <a:pPr/>
              <a:t>28</a:t>
            </a:fld>
            <a:endParaRPr lang="en-GB"/>
          </a:p>
        </p:txBody>
      </p:sp>
      <p:sp>
        <p:nvSpPr>
          <p:cNvPr id="99330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HR Manager Role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Consults with corporate strategic thinkers</a:t>
            </a:r>
          </a:p>
          <a:p>
            <a:r>
              <a:rPr lang="en-US" smtClean="0"/>
              <a:t>Helps to articulate goals and strategies</a:t>
            </a:r>
          </a:p>
          <a:p>
            <a:r>
              <a:rPr lang="en-US" smtClean="0"/>
              <a:t>Develops HR plans</a:t>
            </a:r>
          </a:p>
          <a:p>
            <a:r>
              <a:rPr lang="en-US" smtClean="0"/>
              <a:t>Develops strategic planning education and training programs</a:t>
            </a:r>
          </a:p>
        </p:txBody>
      </p:sp>
      <p:sp>
        <p:nvSpPr>
          <p:cNvPr id="3789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5A900E2F-714B-4151-BF36-280BEDC533AA}" type="slidenum">
              <a:rPr lang="en-GB"/>
              <a:pPr/>
              <a:t>29</a:t>
            </a:fld>
            <a:endParaRPr lang="en-GB"/>
          </a:p>
        </p:txBody>
      </p:sp>
      <p:sp>
        <p:nvSpPr>
          <p:cNvPr id="10137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HR Strategic Advisor Role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Assists HR manager in the design and development of HR systems</a:t>
            </a:r>
          </a:p>
          <a:p>
            <a:r>
              <a:rPr lang="en-US" smtClean="0"/>
              <a:t>Designs HR programs</a:t>
            </a:r>
          </a:p>
          <a:p>
            <a:r>
              <a:rPr lang="en-US" smtClean="0"/>
              <a:t>Develops intervention strategies</a:t>
            </a:r>
          </a:p>
          <a:p>
            <a:r>
              <a:rPr lang="en-US" smtClean="0"/>
              <a:t>Plans HR implementation actions</a:t>
            </a:r>
          </a:p>
        </p:txBody>
      </p:sp>
      <p:sp>
        <p:nvSpPr>
          <p:cNvPr id="3891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7C56774-3498-4C28-A806-4C860BC3DCE2}" type="slidenum">
              <a:rPr lang="en-GB"/>
              <a:pPr/>
              <a:t>30</a:t>
            </a:fld>
            <a:endParaRPr lang="en-GB"/>
          </a:p>
        </p:txBody>
      </p:sp>
      <p:sp>
        <p:nvSpPr>
          <p:cNvPr id="10342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HR Systems Designer/Developer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Develops more efficient work teams</a:t>
            </a:r>
          </a:p>
          <a:p>
            <a:r>
              <a:rPr lang="en-US" smtClean="0"/>
              <a:t>Improves quality management</a:t>
            </a:r>
          </a:p>
          <a:p>
            <a:r>
              <a:rPr lang="en-US" smtClean="0"/>
              <a:t>Implements intervention strategies</a:t>
            </a:r>
          </a:p>
          <a:p>
            <a:r>
              <a:rPr lang="en-US" smtClean="0"/>
              <a:t>Develops change reports</a:t>
            </a:r>
          </a:p>
          <a:p>
            <a:endParaRPr lang="en-US" smtClean="0"/>
          </a:p>
        </p:txBody>
      </p:sp>
      <p:sp>
        <p:nvSpPr>
          <p:cNvPr id="3993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96E29178-1D84-4D3D-94E2-D5EA02ADE01D}" type="slidenum">
              <a:rPr lang="en-GB"/>
              <a:pPr/>
              <a:t>31</a:t>
            </a:fld>
            <a:endParaRPr lang="en-GB"/>
          </a:p>
        </p:txBody>
      </p:sp>
      <p:sp>
        <p:nvSpPr>
          <p:cNvPr id="105474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Organisation Change Agent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Designs work systems</a:t>
            </a:r>
          </a:p>
          <a:p>
            <a:r>
              <a:rPr lang="en-US" smtClean="0"/>
              <a:t>Develops effective alternative work designs</a:t>
            </a:r>
          </a:p>
          <a:p>
            <a:r>
              <a:rPr lang="en-US" smtClean="0"/>
              <a:t>Implements changed systems</a:t>
            </a:r>
          </a:p>
        </p:txBody>
      </p:sp>
      <p:sp>
        <p:nvSpPr>
          <p:cNvPr id="4096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1DF96CBF-4D76-4EF0-9F27-BA5B88253236}" type="slidenum">
              <a:rPr lang="en-GB"/>
              <a:pPr/>
              <a:t>32</a:t>
            </a:fld>
            <a:endParaRPr lang="en-GB"/>
          </a:p>
        </p:txBody>
      </p:sp>
      <p:sp>
        <p:nvSpPr>
          <p:cNvPr id="1075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Organisation Design Consultant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Identifies needs of learners</a:t>
            </a:r>
          </a:p>
          <a:p>
            <a:r>
              <a:rPr lang="en-US" smtClean="0"/>
              <a:t>Develops and designs learning programs</a:t>
            </a:r>
          </a:p>
          <a:p>
            <a:r>
              <a:rPr lang="en-US" smtClean="0"/>
              <a:t>Prepares learning materials and learning aids</a:t>
            </a:r>
          </a:p>
          <a:p>
            <a:r>
              <a:rPr lang="en-US" smtClean="0"/>
              <a:t>Develops program objectives, lesson plans, and strategies</a:t>
            </a:r>
          </a:p>
        </p:txBody>
      </p:sp>
      <p:sp>
        <p:nvSpPr>
          <p:cNvPr id="4198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6D5C0B52-DFC6-4F7D-963C-2BB3B088ACAD}" type="slidenum">
              <a:rPr lang="en-GB"/>
              <a:pPr/>
              <a:t>33</a:t>
            </a:fld>
            <a:endParaRPr lang="en-GB"/>
          </a:p>
        </p:txBody>
      </p:sp>
      <p:sp>
        <p:nvSpPr>
          <p:cNvPr id="110594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Learning Program Specialist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Presents learning materials</a:t>
            </a:r>
          </a:p>
          <a:p>
            <a:r>
              <a:rPr lang="en-US" smtClean="0"/>
              <a:t>Leads and facilitates structured learning experiences</a:t>
            </a:r>
          </a:p>
          <a:p>
            <a:r>
              <a:rPr lang="en-US" smtClean="0"/>
              <a:t>Selects appropriate instructional methods and techniques</a:t>
            </a:r>
          </a:p>
          <a:p>
            <a:r>
              <a:rPr lang="en-US" smtClean="0"/>
              <a:t>Delivers instruction</a:t>
            </a:r>
          </a:p>
        </p:txBody>
      </p:sp>
      <p:sp>
        <p:nvSpPr>
          <p:cNvPr id="4301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68599C8-D8E4-4AAA-A7DC-96CE927DFC2E}" type="slidenum">
              <a:rPr lang="en-GB"/>
              <a:pPr/>
              <a:t>34</a:t>
            </a:fld>
            <a:endParaRPr lang="en-GB"/>
          </a:p>
        </p:txBody>
      </p:sp>
      <p:sp>
        <p:nvSpPr>
          <p:cNvPr id="112642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Instructor/Facilitator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Assists individuals in career planning</a:t>
            </a:r>
          </a:p>
          <a:p>
            <a:r>
              <a:rPr lang="en-US" smtClean="0"/>
              <a:t>Develops individual assessments</a:t>
            </a:r>
          </a:p>
          <a:p>
            <a:r>
              <a:rPr lang="en-US" smtClean="0"/>
              <a:t>Facilitates career workshops</a:t>
            </a:r>
          </a:p>
          <a:p>
            <a:r>
              <a:rPr lang="en-US" smtClean="0"/>
              <a:t>Provides career guidance</a:t>
            </a:r>
          </a:p>
        </p:txBody>
      </p:sp>
      <p:sp>
        <p:nvSpPr>
          <p:cNvPr id="4403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300FF721-3134-4194-97F6-2A0B9669FD7C}" type="slidenum">
              <a:rPr lang="en-GB"/>
              <a:pPr/>
              <a:t>35</a:t>
            </a:fld>
            <a:endParaRPr lang="en-GB"/>
          </a:p>
        </p:txBody>
      </p:sp>
      <p:sp>
        <p:nvSpPr>
          <p:cNvPr id="1146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Individual Development and Career Counselor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027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Advises line management on appropriate interventions to improve individual and group performance</a:t>
            </a:r>
          </a:p>
          <a:p>
            <a:r>
              <a:rPr lang="en-US" smtClean="0"/>
              <a:t>Provides intervention strategies</a:t>
            </a:r>
          </a:p>
          <a:p>
            <a:r>
              <a:rPr lang="en-US" smtClean="0"/>
              <a:t>Develops and provides coaching designs</a:t>
            </a:r>
          </a:p>
          <a:p>
            <a:r>
              <a:rPr lang="en-US" smtClean="0"/>
              <a:t>Implements coaching activities</a:t>
            </a:r>
          </a:p>
        </p:txBody>
      </p:sp>
      <p:sp>
        <p:nvSpPr>
          <p:cNvPr id="4505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CB0085DF-47B2-4849-B31F-804AD513B734}" type="slidenum">
              <a:rPr lang="en-GB"/>
              <a:pPr/>
              <a:t>36</a:t>
            </a:fld>
            <a:endParaRPr lang="en-GB"/>
          </a:p>
        </p:txBody>
      </p:sp>
      <p:sp>
        <p:nvSpPr>
          <p:cNvPr id="116738" name="Rectangle 1026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Performance Consultant (Coach)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3"/>
          <p:cNvSpPr>
            <a:spLocks noGrp="1" noRot="1" noChangeArrowheads="1"/>
          </p:cNvSpPr>
          <p:nvPr>
            <p:ph idx="1"/>
          </p:nvPr>
        </p:nvSpPr>
        <p:spPr>
          <a:xfrm>
            <a:off x="301625" y="1676400"/>
            <a:ext cx="8540750" cy="3810000"/>
          </a:xfrm>
        </p:spPr>
        <p:txBody>
          <a:bodyPr/>
          <a:lstStyle/>
          <a:p>
            <a:r>
              <a:rPr lang="en-US" smtClean="0"/>
              <a:t>Assesses HRD practices and programs</a:t>
            </a:r>
          </a:p>
          <a:p>
            <a:r>
              <a:rPr lang="en-US" smtClean="0"/>
              <a:t>Determines HRD program effectiveness </a:t>
            </a:r>
          </a:p>
          <a:p>
            <a:r>
              <a:rPr lang="en-US" smtClean="0"/>
              <a:t>Develops requirements for changing HRD programs to address current and future problems</a:t>
            </a:r>
          </a:p>
          <a:p>
            <a:endParaRPr lang="en-US" smtClean="0"/>
          </a:p>
        </p:txBody>
      </p:sp>
      <p:sp>
        <p:nvSpPr>
          <p:cNvPr id="4608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9205C2D0-24B3-44B4-9DB1-48E5656175E6}" type="slidenum">
              <a:rPr lang="en-GB"/>
              <a:pPr/>
              <a:t>37</a:t>
            </a:fld>
            <a:endParaRPr lang="en-GB"/>
          </a:p>
        </p:txBody>
      </p:sp>
      <p:sp>
        <p:nvSpPr>
          <p:cNvPr id="1187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Researcher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Changing workforce demographics</a:t>
            </a:r>
          </a:p>
          <a:p>
            <a:r>
              <a:rPr lang="en-US" smtClean="0"/>
              <a:t>Competing in global economy</a:t>
            </a:r>
          </a:p>
          <a:p>
            <a:r>
              <a:rPr lang="en-US" smtClean="0"/>
              <a:t>Eliminating the skills gap</a:t>
            </a:r>
          </a:p>
          <a:p>
            <a:r>
              <a:rPr lang="en-US" smtClean="0"/>
              <a:t>Need for lifelong learning</a:t>
            </a:r>
          </a:p>
          <a:p>
            <a:r>
              <a:rPr lang="en-US" smtClean="0"/>
              <a:t>Need for organisational learning</a:t>
            </a:r>
          </a:p>
        </p:txBody>
      </p:sp>
      <p:sp>
        <p:nvSpPr>
          <p:cNvPr id="4710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23DE290D-AA52-47B2-8108-DD4A8C05A61A}" type="slidenum">
              <a:rPr lang="en-GB"/>
              <a:pPr/>
              <a:t>38</a:t>
            </a:fld>
            <a:endParaRPr lang="en-GB"/>
          </a:p>
        </p:txBody>
      </p:sp>
      <p:sp>
        <p:nvSpPr>
          <p:cNvPr id="20275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Challenges for HRD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New technologies</a:t>
            </a:r>
          </a:p>
          <a:p>
            <a:r>
              <a:rPr lang="en-US" smtClean="0"/>
              <a:t>Need for more skilled and educated workers</a:t>
            </a:r>
          </a:p>
          <a:p>
            <a:r>
              <a:rPr lang="en-US" smtClean="0"/>
              <a:t>Cultural sensitivity required</a:t>
            </a:r>
          </a:p>
          <a:p>
            <a:r>
              <a:rPr lang="en-US" smtClean="0"/>
              <a:t>Team involvement</a:t>
            </a:r>
          </a:p>
          <a:p>
            <a:r>
              <a:rPr lang="en-US" smtClean="0"/>
              <a:t>Problem solving</a:t>
            </a:r>
          </a:p>
          <a:p>
            <a:r>
              <a:rPr lang="en-US" smtClean="0"/>
              <a:t>Better communications skills</a:t>
            </a:r>
          </a:p>
        </p:txBody>
      </p:sp>
      <p:sp>
        <p:nvSpPr>
          <p:cNvPr id="4813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E87CC221-D7EB-4480-92EE-9C51E91BFA38}" type="slidenum">
              <a:rPr lang="en-GB"/>
              <a:pPr/>
              <a:t>39</a:t>
            </a:fld>
            <a:endParaRPr lang="en-GB"/>
          </a:p>
        </p:txBody>
      </p:sp>
      <p:sp>
        <p:nvSpPr>
          <p:cNvPr id="7987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Competing in the Global Economy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Organisations change</a:t>
            </a:r>
          </a:p>
          <a:p>
            <a:r>
              <a:rPr lang="en-US" smtClean="0"/>
              <a:t>Technologies change</a:t>
            </a:r>
          </a:p>
          <a:p>
            <a:r>
              <a:rPr lang="en-US" smtClean="0"/>
              <a:t>Products change</a:t>
            </a:r>
          </a:p>
          <a:p>
            <a:r>
              <a:rPr lang="en-US" smtClean="0"/>
              <a:t>Processes change</a:t>
            </a:r>
          </a:p>
          <a:p>
            <a:r>
              <a:rPr lang="en-US" smtClean="0"/>
              <a:t>PEOPLE must change!!</a:t>
            </a:r>
          </a:p>
        </p:txBody>
      </p:sp>
      <p:sp>
        <p:nvSpPr>
          <p:cNvPr id="4915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3F2C7DD-87DA-4DDE-96B9-B7388815A665}" type="slidenum">
              <a:rPr lang="en-GB"/>
              <a:pPr/>
              <a:t>40</a:t>
            </a:fld>
            <a:endParaRPr lang="en-GB"/>
          </a:p>
        </p:txBody>
      </p:sp>
      <p:sp>
        <p:nvSpPr>
          <p:cNvPr id="8294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Need for Lifelong Learning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lnSpc>
                <a:spcPct val="90000"/>
              </a:lnSpc>
            </a:pPr>
            <a:r>
              <a:rPr lang="en-US" smtClean="0"/>
              <a:t>Organisations must be able to learn, adapt, and change</a:t>
            </a:r>
          </a:p>
          <a:p>
            <a:pPr>
              <a:lnSpc>
                <a:spcPct val="90000"/>
              </a:lnSpc>
            </a:pPr>
            <a:r>
              <a:rPr lang="en-US" smtClean="0"/>
              <a:t>Principles: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Systems thinking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Personal mastery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Mental models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Shared visions</a:t>
            </a:r>
          </a:p>
          <a:p>
            <a:pPr lvl="1">
              <a:lnSpc>
                <a:spcPct val="90000"/>
              </a:lnSpc>
            </a:pPr>
            <a:r>
              <a:rPr lang="en-US" smtClean="0"/>
              <a:t>Team learning</a:t>
            </a:r>
          </a:p>
        </p:txBody>
      </p:sp>
      <p:sp>
        <p:nvSpPr>
          <p:cNvPr id="5017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B284B34-0F0A-4CB4-AE34-1FB98E4C12FF}" type="slidenum">
              <a:rPr lang="en-GB"/>
              <a:pPr/>
              <a:t>41</a:t>
            </a:fld>
            <a:endParaRPr lang="en-GB"/>
          </a:p>
        </p:txBody>
      </p:sp>
      <p:sp>
        <p:nvSpPr>
          <p:cNvPr id="84994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Need for Organizational Learning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smtClean="0"/>
              <a:t>	HRD efforts should use the following four phases (or stages):</a:t>
            </a:r>
          </a:p>
          <a:p>
            <a:pPr>
              <a:lnSpc>
                <a:spcPct val="110000"/>
              </a:lnSpc>
            </a:pPr>
            <a:r>
              <a:rPr lang="en-US" smtClean="0"/>
              <a:t>Needs assessment</a:t>
            </a:r>
          </a:p>
          <a:p>
            <a:r>
              <a:rPr lang="en-US" smtClean="0"/>
              <a:t>Design</a:t>
            </a:r>
          </a:p>
          <a:p>
            <a:r>
              <a:rPr lang="en-US" smtClean="0"/>
              <a:t>Implementation</a:t>
            </a:r>
          </a:p>
          <a:p>
            <a:r>
              <a:rPr lang="en-US" smtClean="0"/>
              <a:t>Evaluation</a:t>
            </a:r>
          </a:p>
          <a:p>
            <a:pPr>
              <a:buFont typeface="Wingdings" pitchFamily="2" charset="2"/>
              <a:buNone/>
            </a:pPr>
            <a:r>
              <a:rPr lang="en-US" smtClean="0"/>
              <a:t>				</a:t>
            </a:r>
          </a:p>
        </p:txBody>
      </p:sp>
      <p:sp>
        <p:nvSpPr>
          <p:cNvPr id="5120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282FCF9-D03D-41C8-9C28-5CD28205FB5A}" type="slidenum">
              <a:rPr lang="en-GB"/>
              <a:pPr/>
              <a:t>42</a:t>
            </a:fld>
            <a:endParaRPr lang="en-GB"/>
          </a:p>
        </p:txBody>
      </p:sp>
      <p:sp>
        <p:nvSpPr>
          <p:cNvPr id="8704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A Framework for the HRD Process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2226" name="Slide Number Placeholder 4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310267B1-9599-4529-9513-EE9B6E8FE42F}" type="slidenum">
              <a:rPr lang="en-GB"/>
              <a:pPr/>
              <a:t>43</a:t>
            </a:fld>
            <a:endParaRPr lang="en-GB"/>
          </a:p>
        </p:txBody>
      </p:sp>
      <p:sp>
        <p:nvSpPr>
          <p:cNvPr id="133122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Training &amp; HRD Process Model</a:t>
            </a:r>
          </a:p>
        </p:txBody>
      </p:sp>
      <p:pic>
        <p:nvPicPr>
          <p:cNvPr id="52228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905000" y="1905000"/>
            <a:ext cx="5094288" cy="394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3250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Establishing HRD priorities</a:t>
            </a:r>
          </a:p>
          <a:p>
            <a:r>
              <a:rPr lang="en-US" smtClean="0"/>
              <a:t>Defining specific training and objectives</a:t>
            </a:r>
          </a:p>
          <a:p>
            <a:r>
              <a:rPr lang="en-US" smtClean="0"/>
              <a:t>Establishing evaluation criteria</a:t>
            </a:r>
          </a:p>
        </p:txBody>
      </p:sp>
      <p:sp>
        <p:nvSpPr>
          <p:cNvPr id="53251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68D57F8-87B3-45FB-BF09-081985F2E015}" type="slidenum">
              <a:rPr lang="en-GB"/>
              <a:pPr/>
              <a:t>44</a:t>
            </a:fld>
            <a:endParaRPr lang="en-GB"/>
          </a:p>
        </p:txBody>
      </p:sp>
      <p:sp>
        <p:nvSpPr>
          <p:cNvPr id="890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Needs Assessment Phase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Selecting who delivers program</a:t>
            </a:r>
          </a:p>
          <a:p>
            <a:r>
              <a:rPr lang="en-US" smtClean="0"/>
              <a:t>Selecting and developing program content</a:t>
            </a:r>
          </a:p>
          <a:p>
            <a:r>
              <a:rPr lang="en-US" smtClean="0"/>
              <a:t>Scheduling the training program</a:t>
            </a:r>
          </a:p>
        </p:txBody>
      </p:sp>
      <p:sp>
        <p:nvSpPr>
          <p:cNvPr id="54275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41D646AF-02EF-4FA6-B31B-0692BA2D5E3A}" type="slidenum">
              <a:rPr lang="en-GB"/>
              <a:pPr/>
              <a:t>45</a:t>
            </a:fld>
            <a:endParaRPr lang="en-GB"/>
          </a:p>
        </p:txBody>
      </p:sp>
      <p:sp>
        <p:nvSpPr>
          <p:cNvPr id="91138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Design Phase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Implementing or delivering the program</a:t>
            </a:r>
          </a:p>
        </p:txBody>
      </p:sp>
      <p:sp>
        <p:nvSpPr>
          <p:cNvPr id="55299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7A43BBE6-0123-4E09-B08C-A5768C3BACEA}" type="slidenum">
              <a:rPr lang="en-GB"/>
              <a:pPr/>
              <a:t>46</a:t>
            </a:fld>
            <a:endParaRPr lang="en-GB"/>
          </a:p>
        </p:txBody>
      </p:sp>
      <p:sp>
        <p:nvSpPr>
          <p:cNvPr id="12493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Implementation Phase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pPr>
              <a:buFont typeface="Wingdings" pitchFamily="2" charset="2"/>
              <a:buNone/>
            </a:pPr>
            <a:r>
              <a:rPr lang="en-US" smtClean="0"/>
              <a:t>Determining program effectiveness </a:t>
            </a:r>
            <a:r>
              <a:rPr lang="en-US" smtClean="0">
                <a:cs typeface="Tahoma" pitchFamily="34" charset="0"/>
              </a:rPr>
              <a:t>–</a:t>
            </a:r>
            <a:r>
              <a:rPr lang="en-US" smtClean="0"/>
              <a:t> e.g.,</a:t>
            </a:r>
          </a:p>
          <a:p>
            <a:pPr>
              <a:lnSpc>
                <a:spcPct val="110000"/>
              </a:lnSpc>
            </a:pPr>
            <a:r>
              <a:rPr lang="en-US" smtClean="0"/>
              <a:t>Keep or change providers?</a:t>
            </a:r>
          </a:p>
          <a:p>
            <a:r>
              <a:rPr lang="en-US" smtClean="0"/>
              <a:t>Offer it again?</a:t>
            </a:r>
          </a:p>
          <a:p>
            <a:r>
              <a:rPr lang="en-US" smtClean="0"/>
              <a:t>What are the true costs?</a:t>
            </a:r>
          </a:p>
          <a:p>
            <a:r>
              <a:rPr lang="en-US" smtClean="0"/>
              <a:t>Can we do it another way?</a:t>
            </a:r>
          </a:p>
          <a:p>
            <a:endParaRPr lang="en-US" smtClean="0"/>
          </a:p>
        </p:txBody>
      </p:sp>
      <p:sp>
        <p:nvSpPr>
          <p:cNvPr id="56323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FAE60BAF-3D57-424A-9B81-EBBE68053039}" type="slidenum">
              <a:rPr lang="en-GB"/>
              <a:pPr/>
              <a:t>47</a:t>
            </a:fld>
            <a:endParaRPr lang="en-GB"/>
          </a:p>
        </p:txBody>
      </p:sp>
      <p:sp>
        <p:nvSpPr>
          <p:cNvPr id="93186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Evaluation Phase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3"/>
          <p:cNvSpPr>
            <a:spLocks noGrp="1" noRot="1" noChangeArrowheads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HRD is too important to be left to amateurs</a:t>
            </a:r>
          </a:p>
          <a:p>
            <a:r>
              <a:rPr lang="en-US" smtClean="0"/>
              <a:t>HRD should be a revenue producer, not a revenue user</a:t>
            </a:r>
          </a:p>
          <a:p>
            <a:r>
              <a:rPr lang="en-US" smtClean="0"/>
              <a:t>HRD should be a central part of company</a:t>
            </a:r>
          </a:p>
          <a:p>
            <a:r>
              <a:rPr lang="en-US" smtClean="0"/>
              <a:t>You need to be able to talk MONEY</a:t>
            </a:r>
          </a:p>
          <a:p>
            <a:pPr>
              <a:buFont typeface="Wingdings" pitchFamily="2" charset="2"/>
              <a:buNone/>
            </a:pPr>
            <a:endParaRPr lang="en-US" smtClean="0"/>
          </a:p>
        </p:txBody>
      </p:sp>
      <p:sp>
        <p:nvSpPr>
          <p:cNvPr id="57347" name="Slide Number Placeholder 5"/>
          <p:cNvSpPr>
            <a:spLocks noGrp="1"/>
          </p:cNvSpPr>
          <p:nvPr>
            <p:ph type="sldNum" sz="quarter" idx="12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lIns="91440" tIns="45720" rIns="91440" bIns="45720" numCol="1" anchorCtr="0" compatLnSpc="1">
            <a:prstTxWarp prst="textNoShape">
              <a:avLst/>
            </a:prstTxWarp>
          </a:bodyPr>
          <a:lstStyle/>
          <a:p>
            <a:fld id="{65B508B6-C62A-468F-8FA2-311588EF79C3}" type="slidenum">
              <a:rPr lang="en-GB"/>
              <a:pPr/>
              <a:t>48</a:t>
            </a:fld>
            <a:endParaRPr lang="en-GB"/>
          </a:p>
        </p:txBody>
      </p:sp>
      <p:sp>
        <p:nvSpPr>
          <p:cNvPr id="63490" name="Rectangle 2"/>
          <p:cNvSpPr>
            <a:spLocks noGrp="1" noRot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US"/>
              <a:t>Summary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TSD_PP3">
  <a:themeElements>
    <a:clrScheme name="Default Design 14">
      <a:dk1>
        <a:srgbClr val="061E3B"/>
      </a:dk1>
      <a:lt1>
        <a:srgbClr val="ACDFFF"/>
      </a:lt1>
      <a:dk2>
        <a:srgbClr val="061E3B"/>
      </a:dk2>
      <a:lt2>
        <a:srgbClr val="969696"/>
      </a:lt2>
      <a:accent1>
        <a:srgbClr val="FFFFFF"/>
      </a:accent1>
      <a:accent2>
        <a:srgbClr val="8DC6FF"/>
      </a:accent2>
      <a:accent3>
        <a:srgbClr val="D2ECFF"/>
      </a:accent3>
      <a:accent4>
        <a:srgbClr val="041831"/>
      </a:accent4>
      <a:accent5>
        <a:srgbClr val="FFFFFF"/>
      </a:accent5>
      <a:accent6>
        <a:srgbClr val="7FB3E7"/>
      </a:accent6>
      <a:hlink>
        <a:srgbClr val="0E488F"/>
      </a:hlink>
      <a:folHlink>
        <a:srgbClr val="FFCC00"/>
      </a:folHlink>
    </a:clrScheme>
    <a:fontScheme name="Default Design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t" anchorCtr="0" compatLnSpc="1">
        <a:prstTxWarp prst="textNoShape">
          <a:avLst/>
        </a:prstTxWarp>
      </a:bodyPr>
      <a:lstStyle>
        <a:defPPr marL="0" marR="0" indent="0" algn="l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GB" sz="1400" b="0" i="0" u="none" strike="noStrike" cap="none" normalizeH="0" baseline="0" smtClean="0">
            <a:ln>
              <a:noFill/>
            </a:ln>
            <a:solidFill>
              <a:schemeClr val="tx1"/>
            </a:solidFill>
            <a:effectLst/>
            <a:latin typeface="Arial" charset="0"/>
          </a:defRPr>
        </a:defPPr>
      </a:lstStyle>
    </a:lnDef>
  </a:objectDefaults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3">
        <a:dk1>
          <a:srgbClr val="061E3B"/>
        </a:dk1>
        <a:lt1>
          <a:srgbClr val="DEF6F1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14">
        <a:dk1>
          <a:srgbClr val="061E3B"/>
        </a:dk1>
        <a:lt1>
          <a:srgbClr val="ACDFFF"/>
        </a:lt1>
        <a:dk2>
          <a:srgbClr val="061E3B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D2ECFF"/>
        </a:accent3>
        <a:accent4>
          <a:srgbClr val="041831"/>
        </a:accent4>
        <a:accent5>
          <a:srgbClr val="FFFFFF"/>
        </a:accent5>
        <a:accent6>
          <a:srgbClr val="7FB3E7"/>
        </a:accent6>
        <a:hlink>
          <a:srgbClr val="0E488F"/>
        </a:hlink>
        <a:folHlink>
          <a:srgbClr val="FFCC0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TSD_PP3</Template>
  <TotalTime>56</TotalTime>
  <Words>1342</Words>
  <Application>Microsoft Office PowerPoint</Application>
  <PresentationFormat>On-screen Show (4:3)</PresentationFormat>
  <Paragraphs>416</Paragraphs>
  <Slides>48</Slides>
  <Notes>47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48</vt:i4>
      </vt:variant>
    </vt:vector>
  </HeadingPairs>
  <TitlesOfParts>
    <vt:vector size="49" baseType="lpstr">
      <vt:lpstr>TSD_PP3</vt:lpstr>
      <vt:lpstr>HRM Core</vt:lpstr>
      <vt:lpstr>Definition of HRD</vt:lpstr>
      <vt:lpstr>Evolution of HRD</vt:lpstr>
      <vt:lpstr>Early Apprenticeship Programs</vt:lpstr>
      <vt:lpstr>Early Factory Schools</vt:lpstr>
      <vt:lpstr>Early Training for Unskilled/Semiskilled Workers</vt:lpstr>
      <vt:lpstr>Human Relations Movement</vt:lpstr>
      <vt:lpstr>Establishment of the Training Profession</vt:lpstr>
      <vt:lpstr>Emergence of HRD</vt:lpstr>
      <vt:lpstr>Relationship Between HRM and HRD</vt:lpstr>
      <vt:lpstr>Primary Functions of HRM</vt:lpstr>
      <vt:lpstr>Secondary HRM Functions</vt:lpstr>
      <vt:lpstr>Line versus Staff Authority</vt:lpstr>
      <vt:lpstr>Limits of Authority</vt:lpstr>
      <vt:lpstr>HRD Functions</vt:lpstr>
      <vt:lpstr>Training and Development (T&amp;D)</vt:lpstr>
      <vt:lpstr>Training and Development (T&amp;D)</vt:lpstr>
      <vt:lpstr>Organizational Development</vt:lpstr>
      <vt:lpstr>Career Development</vt:lpstr>
      <vt:lpstr>Learning &amp; Performance</vt:lpstr>
      <vt:lpstr>Critical HRD Issues</vt:lpstr>
      <vt:lpstr>Strategic Management &amp; HRD</vt:lpstr>
      <vt:lpstr>Supervisor’s Role in HRD</vt:lpstr>
      <vt:lpstr>Organisational Structure of HRD Departments</vt:lpstr>
      <vt:lpstr>HRD Organisation in a Large Company</vt:lpstr>
      <vt:lpstr>Sample HRD Jobs/Roles</vt:lpstr>
      <vt:lpstr>Sample HRD Jobs/Roles – 2</vt:lpstr>
      <vt:lpstr>HR Manager Role</vt:lpstr>
      <vt:lpstr>HR Strategic Advisor Role</vt:lpstr>
      <vt:lpstr>HR Systems Designer/Developer</vt:lpstr>
      <vt:lpstr>Organisation Change Agent</vt:lpstr>
      <vt:lpstr>Organisation Design Consultant</vt:lpstr>
      <vt:lpstr>Learning Program Specialist</vt:lpstr>
      <vt:lpstr>Instructor/Facilitator</vt:lpstr>
      <vt:lpstr>Individual Development and Career Counselor</vt:lpstr>
      <vt:lpstr>Performance Consultant (Coach)</vt:lpstr>
      <vt:lpstr>Researcher</vt:lpstr>
      <vt:lpstr>Challenges for HRD</vt:lpstr>
      <vt:lpstr>Competing in the Global Economy</vt:lpstr>
      <vt:lpstr>Need for Lifelong Learning</vt:lpstr>
      <vt:lpstr>Need for Organizational Learning</vt:lpstr>
      <vt:lpstr>A Framework for the HRD Process</vt:lpstr>
      <vt:lpstr>Training &amp; HRD Process Model</vt:lpstr>
      <vt:lpstr>Needs Assessment Phase</vt:lpstr>
      <vt:lpstr>Design Phase</vt:lpstr>
      <vt:lpstr>Implementation Phase</vt:lpstr>
      <vt:lpstr>Evaluation Phase</vt:lpstr>
      <vt:lpstr>Summary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Steve Emmens</dc:creator>
  <cp:lastModifiedBy>suewade</cp:lastModifiedBy>
  <cp:revision>7</cp:revision>
  <dcterms:created xsi:type="dcterms:W3CDTF">2011-06-23T09:06:05Z</dcterms:created>
  <dcterms:modified xsi:type="dcterms:W3CDTF">2013-01-03T14:56:23Z</dcterms:modified>
</cp:coreProperties>
</file>