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6" r:id="rId16"/>
    <p:sldId id="270" r:id="rId17"/>
    <p:sldId id="271" r:id="rId18"/>
    <p:sldId id="272" r:id="rId19"/>
    <p:sldId id="273" r:id="rId20"/>
    <p:sldId id="274" r:id="rId21"/>
    <p:sldId id="275" r:id="rId22"/>
    <p:sldId id="277" r:id="rId23"/>
    <p:sldId id="278" r:id="rId24"/>
    <p:sldId id="279" r:id="rId25"/>
    <p:sldId id="280" r:id="rId26"/>
    <p:sldId id="281" r:id="rId27"/>
    <p:sldId id="282" r:id="rId28"/>
    <p:sldId id="283" r:id="rId29"/>
    <p:sldId id="284" r:id="rId30"/>
    <p:sldId id="287" r:id="rId31"/>
    <p:sldId id="288" r:id="rId32"/>
    <p:sldId id="285" r:id="rId33"/>
    <p:sldId id="286" r:id="rId34"/>
    <p:sldId id="290" r:id="rId35"/>
    <p:sldId id="289"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F372A5C-9BB3-4B28-9D1A-F883BF59E6D5}" type="datetimeFigureOut">
              <a:rPr lang="en-GB" smtClean="0"/>
              <a:t>12/10/2016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A62A391-7860-49EC-84C8-8A0A766B71BB}" type="slidenum">
              <a:rPr lang="en-GB" smtClean="0"/>
              <a:t>‹#›</a:t>
            </a:fld>
            <a:endParaRPr lang="en-GB" dirty="0"/>
          </a:p>
        </p:txBody>
      </p:sp>
    </p:spTree>
    <p:extLst>
      <p:ext uri="{BB962C8B-B14F-4D97-AF65-F5344CB8AC3E}">
        <p14:creationId xmlns:p14="http://schemas.microsoft.com/office/powerpoint/2010/main" val="1693893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F372A5C-9BB3-4B28-9D1A-F883BF59E6D5}" type="datetimeFigureOut">
              <a:rPr lang="en-GB" smtClean="0"/>
              <a:t>12/10/2016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A62A391-7860-49EC-84C8-8A0A766B71BB}" type="slidenum">
              <a:rPr lang="en-GB" smtClean="0"/>
              <a:t>‹#›</a:t>
            </a:fld>
            <a:endParaRPr lang="en-GB" dirty="0"/>
          </a:p>
        </p:txBody>
      </p:sp>
    </p:spTree>
    <p:extLst>
      <p:ext uri="{BB962C8B-B14F-4D97-AF65-F5344CB8AC3E}">
        <p14:creationId xmlns:p14="http://schemas.microsoft.com/office/powerpoint/2010/main" val="23718407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F372A5C-9BB3-4B28-9D1A-F883BF59E6D5}" type="datetimeFigureOut">
              <a:rPr lang="en-GB" smtClean="0"/>
              <a:t>12/10/2016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A62A391-7860-49EC-84C8-8A0A766B71BB}" type="slidenum">
              <a:rPr lang="en-GB" smtClean="0"/>
              <a:t>‹#›</a:t>
            </a:fld>
            <a:endParaRPr lang="en-GB" dirty="0"/>
          </a:p>
        </p:txBody>
      </p:sp>
    </p:spTree>
    <p:extLst>
      <p:ext uri="{BB962C8B-B14F-4D97-AF65-F5344CB8AC3E}">
        <p14:creationId xmlns:p14="http://schemas.microsoft.com/office/powerpoint/2010/main" val="34318908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F372A5C-9BB3-4B28-9D1A-F883BF59E6D5}" type="datetimeFigureOut">
              <a:rPr lang="en-GB" smtClean="0"/>
              <a:t>12/10/2016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A62A391-7860-49EC-84C8-8A0A766B71BB}" type="slidenum">
              <a:rPr lang="en-GB" smtClean="0"/>
              <a:t>‹#›</a:t>
            </a:fld>
            <a:endParaRPr lang="en-GB" dirty="0"/>
          </a:p>
        </p:txBody>
      </p:sp>
    </p:spTree>
    <p:extLst>
      <p:ext uri="{BB962C8B-B14F-4D97-AF65-F5344CB8AC3E}">
        <p14:creationId xmlns:p14="http://schemas.microsoft.com/office/powerpoint/2010/main" val="38077251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F372A5C-9BB3-4B28-9D1A-F883BF59E6D5}" type="datetimeFigureOut">
              <a:rPr lang="en-GB" smtClean="0"/>
              <a:t>12/10/2016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A62A391-7860-49EC-84C8-8A0A766B71BB}" type="slidenum">
              <a:rPr lang="en-GB" smtClean="0"/>
              <a:t>‹#›</a:t>
            </a:fld>
            <a:endParaRPr lang="en-GB" dirty="0"/>
          </a:p>
        </p:txBody>
      </p:sp>
    </p:spTree>
    <p:extLst>
      <p:ext uri="{BB962C8B-B14F-4D97-AF65-F5344CB8AC3E}">
        <p14:creationId xmlns:p14="http://schemas.microsoft.com/office/powerpoint/2010/main" val="5985051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F372A5C-9BB3-4B28-9D1A-F883BF59E6D5}" type="datetimeFigureOut">
              <a:rPr lang="en-GB" smtClean="0"/>
              <a:t>12/10/2016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A62A391-7860-49EC-84C8-8A0A766B71BB}" type="slidenum">
              <a:rPr lang="en-GB" smtClean="0"/>
              <a:t>‹#›</a:t>
            </a:fld>
            <a:endParaRPr lang="en-GB" dirty="0"/>
          </a:p>
        </p:txBody>
      </p:sp>
    </p:spTree>
    <p:extLst>
      <p:ext uri="{BB962C8B-B14F-4D97-AF65-F5344CB8AC3E}">
        <p14:creationId xmlns:p14="http://schemas.microsoft.com/office/powerpoint/2010/main" val="9280369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372A5C-9BB3-4B28-9D1A-F883BF59E6D5}" type="datetimeFigureOut">
              <a:rPr lang="en-GB" smtClean="0"/>
              <a:t>12/10/2016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A62A391-7860-49EC-84C8-8A0A766B71BB}" type="slidenum">
              <a:rPr lang="en-GB" smtClean="0"/>
              <a:t>‹#›</a:t>
            </a:fld>
            <a:endParaRPr lang="en-GB" dirty="0"/>
          </a:p>
        </p:txBody>
      </p:sp>
    </p:spTree>
    <p:extLst>
      <p:ext uri="{BB962C8B-B14F-4D97-AF65-F5344CB8AC3E}">
        <p14:creationId xmlns:p14="http://schemas.microsoft.com/office/powerpoint/2010/main" val="15402085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F372A5C-9BB3-4B28-9D1A-F883BF59E6D5}" type="datetimeFigureOut">
              <a:rPr lang="en-GB" smtClean="0"/>
              <a:t>12/10/2016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A62A391-7860-49EC-84C8-8A0A766B71BB}" type="slidenum">
              <a:rPr lang="en-GB" smtClean="0"/>
              <a:t>‹#›</a:t>
            </a:fld>
            <a:endParaRPr lang="en-GB" dirty="0"/>
          </a:p>
        </p:txBody>
      </p:sp>
    </p:spTree>
    <p:extLst>
      <p:ext uri="{BB962C8B-B14F-4D97-AF65-F5344CB8AC3E}">
        <p14:creationId xmlns:p14="http://schemas.microsoft.com/office/powerpoint/2010/main" val="15596233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F372A5C-9BB3-4B28-9D1A-F883BF59E6D5}" type="datetimeFigureOut">
              <a:rPr lang="en-GB" smtClean="0"/>
              <a:t>12/10/2016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A62A391-7860-49EC-84C8-8A0A766B71BB}" type="slidenum">
              <a:rPr lang="en-GB" smtClean="0"/>
              <a:t>‹#›</a:t>
            </a:fld>
            <a:endParaRPr lang="en-GB" dirty="0"/>
          </a:p>
        </p:txBody>
      </p:sp>
    </p:spTree>
    <p:extLst>
      <p:ext uri="{BB962C8B-B14F-4D97-AF65-F5344CB8AC3E}">
        <p14:creationId xmlns:p14="http://schemas.microsoft.com/office/powerpoint/2010/main" val="740785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F372A5C-9BB3-4B28-9D1A-F883BF59E6D5}" type="datetimeFigureOut">
              <a:rPr lang="en-GB" smtClean="0"/>
              <a:t>12/10/2016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A62A391-7860-49EC-84C8-8A0A766B71BB}" type="slidenum">
              <a:rPr lang="en-GB" smtClean="0"/>
              <a:t>‹#›</a:t>
            </a:fld>
            <a:endParaRPr lang="en-GB" dirty="0"/>
          </a:p>
        </p:txBody>
      </p:sp>
    </p:spTree>
    <p:extLst>
      <p:ext uri="{BB962C8B-B14F-4D97-AF65-F5344CB8AC3E}">
        <p14:creationId xmlns:p14="http://schemas.microsoft.com/office/powerpoint/2010/main" val="154110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F372A5C-9BB3-4B28-9D1A-F883BF59E6D5}" type="datetimeFigureOut">
              <a:rPr lang="en-GB" smtClean="0"/>
              <a:t>12/10/2016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A62A391-7860-49EC-84C8-8A0A766B71BB}" type="slidenum">
              <a:rPr lang="en-GB" smtClean="0"/>
              <a:t>‹#›</a:t>
            </a:fld>
            <a:endParaRPr lang="en-GB" dirty="0"/>
          </a:p>
        </p:txBody>
      </p:sp>
    </p:spTree>
    <p:extLst>
      <p:ext uri="{BB962C8B-B14F-4D97-AF65-F5344CB8AC3E}">
        <p14:creationId xmlns:p14="http://schemas.microsoft.com/office/powerpoint/2010/main" val="21553926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372A5C-9BB3-4B28-9D1A-F883BF59E6D5}" type="datetimeFigureOut">
              <a:rPr lang="en-GB" smtClean="0"/>
              <a:t>12/10/2016</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62A391-7860-49EC-84C8-8A0A766B71BB}" type="slidenum">
              <a:rPr lang="en-GB" smtClean="0"/>
              <a:t>‹#›</a:t>
            </a:fld>
            <a:endParaRPr lang="en-GB" dirty="0"/>
          </a:p>
        </p:txBody>
      </p:sp>
    </p:spTree>
    <p:extLst>
      <p:ext uri="{BB962C8B-B14F-4D97-AF65-F5344CB8AC3E}">
        <p14:creationId xmlns:p14="http://schemas.microsoft.com/office/powerpoint/2010/main" val="35603238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hyperlink" Target="http://www.transport-research.info/"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www.transport-research.info/project/land-transport-agreement-and-border-regions" TargetMode="External"/><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www.transport-research.info/project/land-transport-agreement-and-border-regions" TargetMode="External"/><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20161012_20150501_140320_37873_Scottish%20RAIL_2014_Report.pdf" TargetMode="External"/><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www.prologis.com/docs/research/europe/Europe_s_Most_Desirable_Logistics_Locations.pdf"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www.prologis.com/docs/research/europe/Europe_s_Most_Desirable_Logistics_Locations.pdf" TargetMode="External"/><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www.gov.uk/government/case-studies/the-climate-investment-funds-cifs" TargetMode="External"/><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www.gov.uk/government/news/world-agrees-historic-global-climate-deal" TargetMode="External"/><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s://www.gov.uk/government/publications/committee-on-climate-changes-2015-progress-report-government-response" TargetMode="External"/><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hyperlink" Target="https://www.gov.uk/government/publications/2010-to-2015-government-policy-climate-change-international-action/2010-to-2015-government-policy-climate-change-international-action" TargetMode="External"/><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SUSTAINABLE LOGISTICS OPERATIONS</a:t>
            </a:r>
            <a:endParaRPr lang="en-GB" dirty="0"/>
          </a:p>
        </p:txBody>
      </p:sp>
      <p:sp>
        <p:nvSpPr>
          <p:cNvPr id="3" name="Subtitle 2"/>
          <p:cNvSpPr>
            <a:spLocks noGrp="1"/>
          </p:cNvSpPr>
          <p:nvPr>
            <p:ph type="subTitle" idx="1"/>
          </p:nvPr>
        </p:nvSpPr>
        <p:spPr/>
        <p:txBody>
          <a:bodyPr/>
          <a:lstStyle/>
          <a:p>
            <a:r>
              <a:rPr lang="en-GB" dirty="0" smtClean="0"/>
              <a:t>Global Environmental: International, Pan National &amp; National Transport &amp; Climate Change Policies</a:t>
            </a:r>
          </a:p>
          <a:p>
            <a:endParaRPr lang="en-GB" dirty="0"/>
          </a:p>
        </p:txBody>
      </p:sp>
    </p:spTree>
    <p:extLst>
      <p:ext uri="{BB962C8B-B14F-4D97-AF65-F5344CB8AC3E}">
        <p14:creationId xmlns:p14="http://schemas.microsoft.com/office/powerpoint/2010/main" val="5393722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620687"/>
            <a:ext cx="8136904" cy="4339650"/>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International:</a:t>
            </a:r>
            <a:r>
              <a:rPr lang="en-GB" sz="2400" dirty="0">
                <a:latin typeface="Arial" panose="020B0604020202020204" pitchFamily="34" charset="0"/>
                <a:cs typeface="Arial" panose="020B0604020202020204" pitchFamily="34" charset="0"/>
              </a:rPr>
              <a:t>  </a:t>
            </a:r>
            <a:endParaRPr lang="en-GB" sz="2400" dirty="0" smtClean="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Logistics </a:t>
            </a:r>
            <a:r>
              <a:rPr lang="en-GB" dirty="0">
                <a:latin typeface="Arial" panose="020B0604020202020204" pitchFamily="34" charset="0"/>
                <a:cs typeface="Arial" panose="020B0604020202020204" pitchFamily="34" charset="0"/>
              </a:rPr>
              <a:t>is one of the most dynamic sectors of the economy, contributing to economic growth and international competitiveness. In the face of the steady growth in freight volumes throughout Europe, EU policy focuses on increasing the efficiency of freight logistics and reducing environmental impacts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As a significant area of EU transport policy, logistics has been selected for the TRIP series of </a:t>
            </a:r>
            <a:r>
              <a:rPr lang="en-GB" dirty="0" smtClean="0">
                <a:latin typeface="Arial" panose="020B0604020202020204" pitchFamily="34" charset="0"/>
                <a:cs typeface="Arial" panose="020B0604020202020204" pitchFamily="34" charset="0"/>
              </a:rPr>
              <a:t>policy brochures </a:t>
            </a:r>
            <a:r>
              <a:rPr lang="en-GB" dirty="0">
                <a:latin typeface="Arial" panose="020B0604020202020204" pitchFamily="34" charset="0"/>
                <a:cs typeface="Arial" panose="020B0604020202020204" pitchFamily="34" charset="0"/>
              </a:rPr>
              <a:t>to highlight the contribution of EU-funded research to policy and the implications </a:t>
            </a:r>
            <a:r>
              <a:rPr lang="en-GB" dirty="0" smtClean="0">
                <a:latin typeface="Arial" panose="020B0604020202020204" pitchFamily="34" charset="0"/>
                <a:cs typeface="Arial" panose="020B0604020202020204" pitchFamily="34" charset="0"/>
              </a:rPr>
              <a:t>for future </a:t>
            </a:r>
            <a:r>
              <a:rPr lang="en-GB" dirty="0">
                <a:latin typeface="Arial" panose="020B0604020202020204" pitchFamily="34" charset="0"/>
                <a:cs typeface="Arial" panose="020B0604020202020204" pitchFamily="34" charset="0"/>
              </a:rPr>
              <a:t>policy and research</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This series of policy brochures is an essential component of the comprehensive Transport </a:t>
            </a:r>
            <a:r>
              <a:rPr lang="en-GB" dirty="0" smtClean="0">
                <a:latin typeface="Arial" panose="020B0604020202020204" pitchFamily="34" charset="0"/>
                <a:cs typeface="Arial" panose="020B0604020202020204" pitchFamily="34" charset="0"/>
              </a:rPr>
              <a:t>Research and </a:t>
            </a:r>
            <a:r>
              <a:rPr lang="en-GB" dirty="0">
                <a:latin typeface="Arial" panose="020B0604020202020204" pitchFamily="34" charset="0"/>
                <a:cs typeface="Arial" panose="020B0604020202020204" pitchFamily="34" charset="0"/>
              </a:rPr>
              <a:t>Innovation Portal (TRIP) that provides open access to the results and best practices of </a:t>
            </a:r>
            <a:r>
              <a:rPr lang="en-GB" dirty="0" smtClean="0">
                <a:latin typeface="Arial" panose="020B0604020202020204" pitchFamily="34" charset="0"/>
                <a:cs typeface="Arial" panose="020B0604020202020204" pitchFamily="34" charset="0"/>
              </a:rPr>
              <a:t>research programmes </a:t>
            </a:r>
            <a:r>
              <a:rPr lang="en-GB" dirty="0">
                <a:latin typeface="Arial" panose="020B0604020202020204" pitchFamily="34" charset="0"/>
                <a:cs typeface="Arial" panose="020B0604020202020204" pitchFamily="34" charset="0"/>
              </a:rPr>
              <a:t>and projects in the </a:t>
            </a:r>
            <a:r>
              <a:rPr lang="en-GB" dirty="0" smtClean="0">
                <a:latin typeface="Arial" panose="020B0604020202020204" pitchFamily="34" charset="0"/>
                <a:cs typeface="Arial" panose="020B0604020202020204" pitchFamily="34" charset="0"/>
              </a:rPr>
              <a:t>European Research Area (ERA).</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558656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548681"/>
            <a:ext cx="8640960" cy="4524315"/>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A </a:t>
            </a:r>
            <a:r>
              <a:rPr lang="en-GB" dirty="0">
                <a:latin typeface="Arial" panose="020B0604020202020204" pitchFamily="34" charset="0"/>
                <a:cs typeface="Arial" panose="020B0604020202020204" pitchFamily="34" charset="0"/>
              </a:rPr>
              <a:t>central theme of research </a:t>
            </a:r>
            <a:r>
              <a:rPr lang="en-GB" dirty="0" smtClean="0">
                <a:latin typeface="Arial" panose="020B0604020202020204" pitchFamily="34" charset="0"/>
                <a:cs typeface="Arial" panose="020B0604020202020204" pitchFamily="34" charset="0"/>
              </a:rPr>
              <a:t>policy under </a:t>
            </a:r>
            <a:r>
              <a:rPr lang="en-GB" dirty="0">
                <a:latin typeface="Arial" panose="020B0604020202020204" pitchFamily="34" charset="0"/>
                <a:cs typeface="Arial" panose="020B0604020202020204" pitchFamily="34" charset="0"/>
              </a:rPr>
              <a:t>the Treaty of Lisbon, the European Research Area has been identified to foster the </a:t>
            </a:r>
            <a:r>
              <a:rPr lang="en-GB" dirty="0" smtClean="0">
                <a:latin typeface="Arial" panose="020B0604020202020204" pitchFamily="34" charset="0"/>
                <a:cs typeface="Arial" panose="020B0604020202020204" pitchFamily="34" charset="0"/>
              </a:rPr>
              <a:t>free circulation </a:t>
            </a:r>
            <a:r>
              <a:rPr lang="en-GB" dirty="0">
                <a:latin typeface="Arial" panose="020B0604020202020204" pitchFamily="34" charset="0"/>
                <a:cs typeface="Arial" panose="020B0604020202020204" pitchFamily="34" charset="0"/>
              </a:rPr>
              <a:t>of researchers, scientific knowledge, and technology</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TRIP serves policy makers and research managers involved in all aspects of the transport sector. </a:t>
            </a:r>
            <a:r>
              <a:rPr lang="en-GB" dirty="0" smtClean="0">
                <a:latin typeface="Arial" panose="020B0604020202020204" pitchFamily="34" charset="0"/>
                <a:cs typeface="Arial" panose="020B0604020202020204" pitchFamily="34" charset="0"/>
              </a:rPr>
              <a:t>The Portal </a:t>
            </a:r>
            <a:r>
              <a:rPr lang="en-GB" dirty="0">
                <a:latin typeface="Arial" panose="020B0604020202020204" pitchFamily="34" charset="0"/>
                <a:cs typeface="Arial" panose="020B0604020202020204" pitchFamily="34" charset="0"/>
              </a:rPr>
              <a:t>is developed and maintained by the TRIP Project Consortium and funded by the </a:t>
            </a:r>
            <a:r>
              <a:rPr lang="en-GB" dirty="0" smtClean="0">
                <a:latin typeface="Arial" panose="020B0604020202020204" pitchFamily="34" charset="0"/>
                <a:cs typeface="Arial" panose="020B0604020202020204" pitchFamily="34" charset="0"/>
              </a:rPr>
              <a:t>Directorate-General </a:t>
            </a:r>
            <a:r>
              <a:rPr lang="en-GB" dirty="0">
                <a:latin typeface="Arial" panose="020B0604020202020204" pitchFamily="34" charset="0"/>
                <a:cs typeface="Arial" panose="020B0604020202020204" pitchFamily="34" charset="0"/>
              </a:rPr>
              <a:t>for Mobility and Transport (DG MOVE) under the Seventh Framework Programme </a:t>
            </a:r>
            <a:r>
              <a:rPr lang="en-GB" dirty="0" smtClean="0">
                <a:latin typeface="Arial" panose="020B0604020202020204" pitchFamily="34" charset="0"/>
                <a:cs typeface="Arial" panose="020B0604020202020204" pitchFamily="34" charset="0"/>
              </a:rPr>
              <a:t>for Research </a:t>
            </a:r>
            <a:r>
              <a:rPr lang="en-GB" dirty="0">
                <a:latin typeface="Arial" panose="020B0604020202020204" pitchFamily="34" charset="0"/>
                <a:cs typeface="Arial" panose="020B0604020202020204" pitchFamily="34" charset="0"/>
              </a:rPr>
              <a:t>and Innovation</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This policy brochure presents an overview of current and future policy on smart and </a:t>
            </a:r>
            <a:r>
              <a:rPr lang="en-GB" dirty="0" smtClean="0">
                <a:latin typeface="Arial" panose="020B0604020202020204" pitchFamily="34" charset="0"/>
                <a:cs typeface="Arial" panose="020B0604020202020204" pitchFamily="34" charset="0"/>
              </a:rPr>
              <a:t>sustainable logistics </a:t>
            </a:r>
            <a:r>
              <a:rPr lang="en-GB" dirty="0">
                <a:latin typeface="Arial" panose="020B0604020202020204" pitchFamily="34" charset="0"/>
                <a:cs typeface="Arial" panose="020B0604020202020204" pitchFamily="34" charset="0"/>
              </a:rPr>
              <a:t>and EU-funded research to support development and implementation of this policy</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Additional information on transport research programmes and related projects is available on </a:t>
            </a:r>
            <a:r>
              <a:rPr lang="en-GB" dirty="0" smtClean="0">
                <a:latin typeface="Arial" panose="020B0604020202020204" pitchFamily="34" charset="0"/>
                <a:cs typeface="Arial" panose="020B0604020202020204" pitchFamily="34" charset="0"/>
              </a:rPr>
              <a:t>the Transport </a:t>
            </a:r>
            <a:r>
              <a:rPr lang="en-GB" dirty="0">
                <a:latin typeface="Arial" panose="020B0604020202020204" pitchFamily="34" charset="0"/>
                <a:cs typeface="Arial" panose="020B0604020202020204" pitchFamily="34" charset="0"/>
              </a:rPr>
              <a:t>Research and Innovation Portal website at  </a:t>
            </a:r>
            <a:r>
              <a:rPr lang="en-GB" u="sng" dirty="0">
                <a:latin typeface="Arial" panose="020B0604020202020204" pitchFamily="34" charset="0"/>
                <a:cs typeface="Arial" panose="020B0604020202020204" pitchFamily="34" charset="0"/>
                <a:hlinkClick r:id="rId2"/>
              </a:rPr>
              <a:t>www.transport-research.info</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755340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16632"/>
            <a:ext cx="7992888" cy="56983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23528" y="6165304"/>
            <a:ext cx="8568952" cy="646331"/>
          </a:xfrm>
          <a:prstGeom prst="rect">
            <a:avLst/>
          </a:prstGeom>
          <a:noFill/>
        </p:spPr>
        <p:txBody>
          <a:bodyPr wrap="square" rtlCol="0">
            <a:spAutoFit/>
          </a:bodyPr>
          <a:lstStyle/>
          <a:p>
            <a:r>
              <a:rPr lang="en-GB" dirty="0" smtClean="0">
                <a:hlinkClick r:id="rId3"/>
              </a:rPr>
              <a:t>http://www.transport-research.info/project/land-transport-agreement-and-border-regions</a:t>
            </a:r>
            <a:r>
              <a:rPr lang="en-GB" dirty="0" smtClean="0"/>
              <a:t> </a:t>
            </a:r>
            <a:endParaRPr lang="en-GB" dirty="0"/>
          </a:p>
        </p:txBody>
      </p:sp>
    </p:spTree>
    <p:extLst>
      <p:ext uri="{BB962C8B-B14F-4D97-AF65-F5344CB8AC3E}">
        <p14:creationId xmlns:p14="http://schemas.microsoft.com/office/powerpoint/2010/main" val="3172816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88640"/>
            <a:ext cx="7992888" cy="63367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58161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3375" y="476672"/>
            <a:ext cx="8477250" cy="59766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544123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404664"/>
            <a:ext cx="7992887" cy="54484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467544" y="6237312"/>
            <a:ext cx="8424936" cy="646331"/>
          </a:xfrm>
          <a:prstGeom prst="rect">
            <a:avLst/>
          </a:prstGeom>
          <a:noFill/>
        </p:spPr>
        <p:txBody>
          <a:bodyPr wrap="square" rtlCol="0">
            <a:spAutoFit/>
          </a:bodyPr>
          <a:lstStyle/>
          <a:p>
            <a:r>
              <a:rPr lang="en-GB" dirty="0" smtClean="0">
                <a:hlinkClick r:id="rId3"/>
              </a:rPr>
              <a:t>http://www.transport-research.info/project/land-transport-agreement-and-border-regions</a:t>
            </a:r>
            <a:r>
              <a:rPr lang="en-GB" dirty="0" smtClean="0"/>
              <a:t> </a:t>
            </a:r>
            <a:endParaRPr lang="en-GB" dirty="0"/>
          </a:p>
        </p:txBody>
      </p:sp>
    </p:spTree>
    <p:extLst>
      <p:ext uri="{BB962C8B-B14F-4D97-AF65-F5344CB8AC3E}">
        <p14:creationId xmlns:p14="http://schemas.microsoft.com/office/powerpoint/2010/main" val="13232876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476672"/>
            <a:ext cx="7992888" cy="55446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395536" y="6093296"/>
            <a:ext cx="7992888" cy="369332"/>
          </a:xfrm>
          <a:prstGeom prst="rect">
            <a:avLst/>
          </a:prstGeom>
          <a:noFill/>
        </p:spPr>
        <p:txBody>
          <a:bodyPr wrap="square" rtlCol="0">
            <a:spAutoFit/>
          </a:bodyPr>
          <a:lstStyle/>
          <a:p>
            <a:r>
              <a:rPr lang="en-GB" dirty="0" smtClean="0">
                <a:hlinkClick r:id="rId3" action="ppaction://hlinkfile"/>
              </a:rPr>
              <a:t>20161012_20150501_140320_37873_Scottish RAIL_2014_Report.pdf</a:t>
            </a:r>
            <a:endParaRPr lang="en-GB" dirty="0"/>
          </a:p>
        </p:txBody>
      </p:sp>
    </p:spTree>
    <p:extLst>
      <p:ext uri="{BB962C8B-B14F-4D97-AF65-F5344CB8AC3E}">
        <p14:creationId xmlns:p14="http://schemas.microsoft.com/office/powerpoint/2010/main" val="23224049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404664"/>
            <a:ext cx="7056783" cy="56886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446639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980728"/>
            <a:ext cx="8496944" cy="43204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43484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332656"/>
            <a:ext cx="7560840" cy="5904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258663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332656"/>
            <a:ext cx="8424936"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537963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0"/>
            <a:ext cx="8424936" cy="64533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777601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332656"/>
            <a:ext cx="8712968" cy="62646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869696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836713"/>
            <a:ext cx="8784976" cy="4616648"/>
          </a:xfrm>
          <a:prstGeom prst="rect">
            <a:avLst/>
          </a:prstGeom>
        </p:spPr>
        <p:txBody>
          <a:bodyPr wrap="square">
            <a:spAutoFit/>
          </a:bodyPr>
          <a:lstStyle/>
          <a:p>
            <a:r>
              <a:rPr lang="en-GB" sz="2400" b="1" dirty="0">
                <a:latin typeface="Arial" panose="020B0604020202020204" pitchFamily="34" charset="0"/>
                <a:cs typeface="Arial" panose="020B0604020202020204" pitchFamily="34" charset="0"/>
              </a:rPr>
              <a:t>Pan National: </a:t>
            </a:r>
            <a:r>
              <a:rPr lang="en-GB" b="1" dirty="0"/>
              <a:t>  EUROPE’S MOST DESIRABLE LOGISTICS LOCATIONS </a:t>
            </a:r>
            <a:endParaRPr lang="en-GB" b="1" dirty="0" smtClean="0"/>
          </a:p>
          <a:p>
            <a:endParaRPr lang="en-GB" dirty="0"/>
          </a:p>
          <a:p>
            <a:r>
              <a:rPr lang="en-GB" b="1" dirty="0" smtClean="0">
                <a:latin typeface="Arial" panose="020B0604020202020204" pitchFamily="34" charset="0"/>
                <a:cs typeface="Arial" panose="020B0604020202020204" pitchFamily="34" charset="0"/>
              </a:rPr>
              <a:t>Introduction</a:t>
            </a:r>
          </a:p>
          <a:p>
            <a:endParaRPr lang="en-GB" dirty="0">
              <a:latin typeface="Arial" panose="020B0604020202020204" pitchFamily="34" charset="0"/>
              <a:cs typeface="Arial" panose="020B0604020202020204" pitchFamily="34" charset="0"/>
            </a:endParaRPr>
          </a:p>
          <a:p>
            <a:pPr algn="just"/>
            <a:r>
              <a:rPr lang="en-GB" dirty="0"/>
              <a:t>Europe has a larger population and a higher combined Gross Domestic Product (GDP) than </a:t>
            </a:r>
            <a:r>
              <a:rPr lang="en-GB" dirty="0" smtClean="0"/>
              <a:t>the U.S</a:t>
            </a:r>
            <a:r>
              <a:rPr lang="en-GB" dirty="0"/>
              <a:t>., yet it has 4.5 times less Class-A logistics space</a:t>
            </a:r>
            <a:r>
              <a:rPr lang="en-GB" dirty="0" smtClean="0"/>
              <a:t>. In </a:t>
            </a:r>
            <a:r>
              <a:rPr lang="en-GB" dirty="0"/>
              <a:t>this context, the reconfiguration of the European supply chain and the rise of e-commerce means there is significant development potential for </a:t>
            </a:r>
            <a:r>
              <a:rPr lang="en-GB" dirty="0" smtClean="0"/>
              <a:t>modern, efficient </a:t>
            </a:r>
            <a:r>
              <a:rPr lang="en-GB" dirty="0"/>
              <a:t>distribution facilities across the region. The  questions facing developers, owners, managers, and their customers, are: “Where are the most strategic logistics locations in Europe, and why?”</a:t>
            </a:r>
          </a:p>
          <a:p>
            <a:pPr algn="just"/>
            <a:r>
              <a:rPr lang="en-GB" dirty="0"/>
              <a:t>The answers to these questions are essential for making well-informed investment and </a:t>
            </a:r>
            <a:r>
              <a:rPr lang="en-GB" dirty="0" smtClean="0"/>
              <a:t>development decisions</a:t>
            </a:r>
            <a:r>
              <a:rPr lang="en-GB" dirty="0"/>
              <a:t>. </a:t>
            </a:r>
            <a:r>
              <a:rPr lang="en-GB" dirty="0" smtClean="0"/>
              <a:t>Based </a:t>
            </a:r>
            <a:r>
              <a:rPr lang="en-GB" dirty="0"/>
              <a:t>on the results of the survey, this paper outlines: </a:t>
            </a:r>
          </a:p>
          <a:p>
            <a:pPr algn="just"/>
            <a:r>
              <a:rPr lang="en-GB" dirty="0"/>
              <a:t>1. Key logistics location selection criteria;</a:t>
            </a:r>
          </a:p>
          <a:p>
            <a:pPr algn="just"/>
            <a:r>
              <a:rPr lang="en-GB" dirty="0"/>
              <a:t>2. The most desirable logistics locations in Europe</a:t>
            </a:r>
          </a:p>
          <a:p>
            <a:pPr algn="just"/>
            <a:r>
              <a:rPr lang="en-GB" dirty="0"/>
              <a:t>today and in 2018; and</a:t>
            </a:r>
          </a:p>
          <a:p>
            <a:pPr algn="just"/>
            <a:r>
              <a:rPr lang="en-GB" dirty="0"/>
              <a:t>3. Key demand drivers of the future.</a:t>
            </a:r>
          </a:p>
        </p:txBody>
      </p:sp>
      <p:sp>
        <p:nvSpPr>
          <p:cNvPr id="3" name="TextBox 2"/>
          <p:cNvSpPr txBox="1"/>
          <p:nvPr/>
        </p:nvSpPr>
        <p:spPr>
          <a:xfrm>
            <a:off x="179512" y="5733256"/>
            <a:ext cx="8712968" cy="646331"/>
          </a:xfrm>
          <a:prstGeom prst="rect">
            <a:avLst/>
          </a:prstGeom>
          <a:noFill/>
        </p:spPr>
        <p:txBody>
          <a:bodyPr wrap="square" rtlCol="0">
            <a:spAutoFit/>
          </a:bodyPr>
          <a:lstStyle/>
          <a:p>
            <a:r>
              <a:rPr lang="en-GB" u="sng" dirty="0" smtClean="0">
                <a:hlinkClick r:id="rId2"/>
              </a:rPr>
              <a:t>http://www.prologis.com/docs/research/europe/Europe_s_Most_Desirable_Logistics_Locations.pdf</a:t>
            </a:r>
            <a:endParaRPr lang="en-GB" dirty="0"/>
          </a:p>
        </p:txBody>
      </p:sp>
    </p:spTree>
    <p:extLst>
      <p:ext uri="{BB962C8B-B14F-4D97-AF65-F5344CB8AC3E}">
        <p14:creationId xmlns:p14="http://schemas.microsoft.com/office/powerpoint/2010/main" val="31028820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23528" y="332656"/>
            <a:ext cx="8352928" cy="6186309"/>
          </a:xfrm>
          <a:prstGeom prst="rect">
            <a:avLst/>
          </a:prstGeom>
        </p:spPr>
        <p:txBody>
          <a:bodyPr wrap="square">
            <a:spAutoFit/>
          </a:bodyPr>
          <a:lstStyle/>
          <a:p>
            <a:pPr algn="just"/>
            <a:r>
              <a:rPr lang="en-GB" dirty="0"/>
              <a:t>Prologis has identified 13 criteria which affect the desirability of a logistics location and therefore </a:t>
            </a:r>
            <a:r>
              <a:rPr lang="en-GB" dirty="0" smtClean="0"/>
              <a:t>the site </a:t>
            </a:r>
            <a:r>
              <a:rPr lang="en-GB" dirty="0"/>
              <a:t>selection decision. The three most important are: </a:t>
            </a:r>
            <a:endParaRPr lang="en-GB" dirty="0" smtClean="0"/>
          </a:p>
          <a:p>
            <a:pPr algn="just"/>
            <a:endParaRPr lang="en-GB" dirty="0"/>
          </a:p>
          <a:p>
            <a:pPr algn="just"/>
            <a:r>
              <a:rPr lang="en-GB" dirty="0"/>
              <a:t>1) proximity to economic networks and strategic  transportation access; </a:t>
            </a:r>
          </a:p>
          <a:p>
            <a:pPr algn="just"/>
            <a:r>
              <a:rPr lang="en-GB" dirty="0"/>
              <a:t>2) proximity to customers; and,</a:t>
            </a:r>
          </a:p>
          <a:p>
            <a:pPr algn="just"/>
            <a:r>
              <a:rPr lang="en-GB" dirty="0"/>
              <a:t>3) </a:t>
            </a:r>
            <a:r>
              <a:rPr lang="en-GB" dirty="0" smtClean="0"/>
              <a:t>labour </a:t>
            </a:r>
            <a:r>
              <a:rPr lang="en-GB" dirty="0"/>
              <a:t>availability and flexibility</a:t>
            </a:r>
            <a:r>
              <a:rPr lang="en-GB" dirty="0" smtClean="0"/>
              <a:t>.</a:t>
            </a:r>
          </a:p>
          <a:p>
            <a:pPr algn="just"/>
            <a:endParaRPr lang="en-GB" dirty="0"/>
          </a:p>
          <a:p>
            <a:pPr algn="just"/>
            <a:r>
              <a:rPr lang="en-GB" dirty="0"/>
              <a:t>Survey participants were asked to score 100 European distribution locations against these </a:t>
            </a:r>
            <a:r>
              <a:rPr lang="en-GB" dirty="0" smtClean="0"/>
              <a:t>site selection </a:t>
            </a:r>
            <a:r>
              <a:rPr lang="en-GB" dirty="0"/>
              <a:t>criteria. The top three locations were found to be in the Netherlands and Belgium: </a:t>
            </a:r>
            <a:r>
              <a:rPr lang="en-GB" dirty="0" smtClean="0"/>
              <a:t>Venlo, Antwerp-Brussels </a:t>
            </a:r>
            <a:r>
              <a:rPr lang="en-GB" dirty="0"/>
              <a:t>and Rotterdam. With the exception of two markets, Madrid and Pan-Regional Romania, the top 10 most desirable locations are in Continental Western Europe</a:t>
            </a:r>
            <a:r>
              <a:rPr lang="en-GB" dirty="0" smtClean="0"/>
              <a:t>.</a:t>
            </a:r>
          </a:p>
          <a:p>
            <a:pPr algn="just"/>
            <a:endParaRPr lang="en-GB" dirty="0"/>
          </a:p>
          <a:p>
            <a:pPr algn="just"/>
            <a:r>
              <a:rPr lang="en-GB" dirty="0"/>
              <a:t>Looking to 2018, the results show that Venlo will remain the most popular location, although </a:t>
            </a:r>
            <a:r>
              <a:rPr lang="en-GB" dirty="0" smtClean="0"/>
              <a:t>its sizable </a:t>
            </a:r>
            <a:r>
              <a:rPr lang="en-GB" dirty="0"/>
              <a:t>lead over the other top four locations decreases</a:t>
            </a:r>
            <a:r>
              <a:rPr lang="en-GB" dirty="0" smtClean="0"/>
              <a:t>. The </a:t>
            </a:r>
            <a:r>
              <a:rPr lang="en-GB" dirty="0"/>
              <a:t>results also show that locations </a:t>
            </a:r>
            <a:r>
              <a:rPr lang="en-GB" dirty="0" smtClean="0"/>
              <a:t>in Central </a:t>
            </a:r>
            <a:r>
              <a:rPr lang="en-GB" dirty="0"/>
              <a:t>&amp; Eastern Europe will gear up and </a:t>
            </a:r>
            <a:r>
              <a:rPr lang="en-GB" dirty="0" smtClean="0"/>
              <a:t>become more </a:t>
            </a:r>
            <a:r>
              <a:rPr lang="en-GB" dirty="0"/>
              <a:t>attractive in the European logistics </a:t>
            </a:r>
            <a:r>
              <a:rPr lang="en-GB" dirty="0" smtClean="0"/>
              <a:t>land scape. Logistics </a:t>
            </a:r>
            <a:r>
              <a:rPr lang="en-GB" dirty="0"/>
              <a:t>facility users continue to consolidate their operations in larger more efficient Class-A distribution </a:t>
            </a:r>
            <a:r>
              <a:rPr lang="en-GB" dirty="0" smtClean="0"/>
              <a:t>centres </a:t>
            </a:r>
            <a:r>
              <a:rPr lang="en-GB" dirty="0"/>
              <a:t>and plan to operate in larger networks</a:t>
            </a:r>
            <a:r>
              <a:rPr lang="en-GB" dirty="0" smtClean="0"/>
              <a:t>. </a:t>
            </a:r>
          </a:p>
          <a:p>
            <a:pPr algn="just"/>
            <a:endParaRPr lang="en-GB" dirty="0"/>
          </a:p>
          <a:p>
            <a:pPr algn="just"/>
            <a:r>
              <a:rPr lang="en-GB" dirty="0" smtClean="0"/>
              <a:t>Almost </a:t>
            </a:r>
            <a:r>
              <a:rPr lang="en-GB" dirty="0"/>
              <a:t>two-thirds of all respondents expect to operate a Pan-European distribution network by 2018.</a:t>
            </a:r>
          </a:p>
        </p:txBody>
      </p:sp>
    </p:spTree>
    <p:extLst>
      <p:ext uri="{BB962C8B-B14F-4D97-AF65-F5344CB8AC3E}">
        <p14:creationId xmlns:p14="http://schemas.microsoft.com/office/powerpoint/2010/main" val="22368163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97346"/>
            <a:ext cx="8064896" cy="6555641"/>
          </a:xfrm>
          <a:prstGeom prst="rect">
            <a:avLst/>
          </a:prstGeom>
        </p:spPr>
        <p:txBody>
          <a:bodyPr wrap="square">
            <a:spAutoFit/>
          </a:bodyPr>
          <a:lstStyle/>
          <a:p>
            <a:r>
              <a:rPr lang="en-GB" sz="2400" b="1" dirty="0">
                <a:latin typeface="Arial" panose="020B0604020202020204" pitchFamily="34" charset="0"/>
                <a:cs typeface="Arial" panose="020B0604020202020204" pitchFamily="34" charset="0"/>
              </a:rPr>
              <a:t>Top 10 locations in Europe</a:t>
            </a:r>
            <a:endParaRPr lang="en-GB" sz="2400" dirty="0">
              <a:latin typeface="Arial" panose="020B0604020202020204" pitchFamily="34" charset="0"/>
              <a:cs typeface="Arial" panose="020B0604020202020204" pitchFamily="34" charset="0"/>
            </a:endParaRPr>
          </a:p>
          <a:p>
            <a:endParaRPr lang="en-GB" b="1" dirty="0" smtClean="0"/>
          </a:p>
          <a:p>
            <a:r>
              <a:rPr lang="en-GB" b="1" dirty="0" smtClean="0">
                <a:latin typeface="Arial" panose="020B0604020202020204" pitchFamily="34" charset="0"/>
                <a:cs typeface="Arial" panose="020B0604020202020204" pitchFamily="34" charset="0"/>
              </a:rPr>
              <a:t>2013 					2018</a:t>
            </a:r>
          </a:p>
          <a:p>
            <a:endParaRPr lang="en-GB" dirty="0">
              <a:latin typeface="Arial" panose="020B0604020202020204" pitchFamily="34" charset="0"/>
              <a:cs typeface="Arial" panose="020B0604020202020204" pitchFamily="34" charset="0"/>
            </a:endParaRPr>
          </a:p>
          <a:p>
            <a:pPr marL="342900" indent="-342900">
              <a:buAutoNum type="arabicPeriod"/>
            </a:pPr>
            <a:r>
              <a:rPr lang="en-GB" dirty="0" smtClean="0"/>
              <a:t>Venlo           </a:t>
            </a:r>
            <a:r>
              <a:rPr lang="en-GB" dirty="0"/>
              <a:t>				</a:t>
            </a:r>
            <a:r>
              <a:rPr lang="en-GB" dirty="0" smtClean="0"/>
              <a:t>Venlo</a:t>
            </a:r>
          </a:p>
          <a:p>
            <a:endParaRPr lang="en-GB" dirty="0"/>
          </a:p>
          <a:p>
            <a:r>
              <a:rPr lang="en-GB" dirty="0"/>
              <a:t>2</a:t>
            </a:r>
            <a:r>
              <a:rPr lang="en-GB" dirty="0" smtClean="0"/>
              <a:t>.  </a:t>
            </a:r>
            <a:r>
              <a:rPr lang="en-GB" dirty="0"/>
              <a:t>Antwerp-Brussels 			</a:t>
            </a:r>
            <a:r>
              <a:rPr lang="en-GB" dirty="0" smtClean="0"/>
              <a:t>Rotterdam</a:t>
            </a:r>
          </a:p>
          <a:p>
            <a:endParaRPr lang="en-GB" dirty="0"/>
          </a:p>
          <a:p>
            <a:r>
              <a:rPr lang="en-GB" dirty="0"/>
              <a:t>3. </a:t>
            </a:r>
            <a:r>
              <a:rPr lang="en-GB" dirty="0" smtClean="0"/>
              <a:t> Rotterdam </a:t>
            </a:r>
            <a:r>
              <a:rPr lang="en-GB" dirty="0"/>
              <a:t>				</a:t>
            </a:r>
            <a:r>
              <a:rPr lang="en-GB" dirty="0" smtClean="0"/>
              <a:t>Antwerp-Brussels</a:t>
            </a:r>
          </a:p>
          <a:p>
            <a:endParaRPr lang="en-GB" dirty="0"/>
          </a:p>
          <a:p>
            <a:r>
              <a:rPr lang="en-GB" dirty="0"/>
              <a:t>4. </a:t>
            </a:r>
            <a:r>
              <a:rPr lang="en-GB" dirty="0" smtClean="0"/>
              <a:t> Rhein-Ruhr </a:t>
            </a:r>
            <a:r>
              <a:rPr lang="en-GB" dirty="0"/>
              <a:t>				</a:t>
            </a:r>
            <a:r>
              <a:rPr lang="en-GB" dirty="0" smtClean="0"/>
              <a:t>Rhein-Ruhr</a:t>
            </a:r>
          </a:p>
          <a:p>
            <a:endParaRPr lang="en-GB" dirty="0"/>
          </a:p>
          <a:p>
            <a:r>
              <a:rPr lang="en-GB" dirty="0"/>
              <a:t>5. </a:t>
            </a:r>
            <a:r>
              <a:rPr lang="en-GB" dirty="0" smtClean="0"/>
              <a:t> Madrid </a:t>
            </a:r>
            <a:r>
              <a:rPr lang="en-GB" dirty="0"/>
              <a:t>				 Pan-Regional </a:t>
            </a:r>
            <a:r>
              <a:rPr lang="en-GB" dirty="0" smtClean="0"/>
              <a:t>Romania</a:t>
            </a:r>
          </a:p>
          <a:p>
            <a:endParaRPr lang="en-GB" dirty="0"/>
          </a:p>
          <a:p>
            <a:r>
              <a:rPr lang="en-GB" dirty="0"/>
              <a:t>6</a:t>
            </a:r>
            <a:r>
              <a:rPr lang="en-GB" dirty="0" smtClean="0"/>
              <a:t>.  </a:t>
            </a:r>
            <a:r>
              <a:rPr lang="en-GB" dirty="0"/>
              <a:t>Liège 					</a:t>
            </a:r>
            <a:r>
              <a:rPr lang="en-GB" dirty="0" smtClean="0"/>
              <a:t>Ile-de-France</a:t>
            </a:r>
          </a:p>
          <a:p>
            <a:endParaRPr lang="en-GB" dirty="0"/>
          </a:p>
          <a:p>
            <a:r>
              <a:rPr lang="en-GB" dirty="0"/>
              <a:t>7. </a:t>
            </a:r>
            <a:r>
              <a:rPr lang="en-GB" dirty="0" smtClean="0"/>
              <a:t> Central </a:t>
            </a:r>
            <a:r>
              <a:rPr lang="en-GB" dirty="0"/>
              <a:t>Germany 			</a:t>
            </a:r>
            <a:r>
              <a:rPr lang="en-GB" dirty="0" smtClean="0"/>
              <a:t>Madrid</a:t>
            </a:r>
          </a:p>
          <a:p>
            <a:endParaRPr lang="en-GB" dirty="0"/>
          </a:p>
          <a:p>
            <a:r>
              <a:rPr lang="en-GB" dirty="0"/>
              <a:t>8. </a:t>
            </a:r>
            <a:r>
              <a:rPr lang="en-GB" dirty="0" smtClean="0"/>
              <a:t> Pan </a:t>
            </a:r>
            <a:r>
              <a:rPr lang="en-GB" dirty="0"/>
              <a:t>Regional Romania 			</a:t>
            </a:r>
            <a:r>
              <a:rPr lang="en-GB" dirty="0" smtClean="0"/>
              <a:t>Liège</a:t>
            </a:r>
          </a:p>
          <a:p>
            <a:endParaRPr lang="en-GB" dirty="0"/>
          </a:p>
          <a:p>
            <a:r>
              <a:rPr lang="en-GB" dirty="0"/>
              <a:t>9. </a:t>
            </a:r>
            <a:r>
              <a:rPr lang="en-GB" dirty="0" smtClean="0"/>
              <a:t> Ile-de-France </a:t>
            </a:r>
            <a:r>
              <a:rPr lang="en-GB" dirty="0"/>
              <a:t>				 Frankfurt am </a:t>
            </a:r>
            <a:r>
              <a:rPr lang="en-GB" dirty="0" smtClean="0"/>
              <a:t>Main</a:t>
            </a:r>
          </a:p>
          <a:p>
            <a:endParaRPr lang="en-GB" dirty="0"/>
          </a:p>
          <a:p>
            <a:r>
              <a:rPr lang="en-GB" dirty="0"/>
              <a:t>10. </a:t>
            </a:r>
            <a:r>
              <a:rPr lang="en-GB" dirty="0" smtClean="0"/>
              <a:t> Düsseldorf </a:t>
            </a:r>
            <a:r>
              <a:rPr lang="en-GB" dirty="0"/>
              <a:t>				Central Germany</a:t>
            </a:r>
          </a:p>
        </p:txBody>
      </p:sp>
    </p:spTree>
    <p:extLst>
      <p:ext uri="{BB962C8B-B14F-4D97-AF65-F5344CB8AC3E}">
        <p14:creationId xmlns:p14="http://schemas.microsoft.com/office/powerpoint/2010/main" val="23488823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166843"/>
            <a:ext cx="8280920" cy="2862322"/>
          </a:xfrm>
          <a:prstGeom prst="rect">
            <a:avLst/>
          </a:prstGeom>
        </p:spPr>
        <p:txBody>
          <a:bodyPr wrap="square">
            <a:spAutoFit/>
          </a:bodyPr>
          <a:lstStyle/>
          <a:p>
            <a:pPr algn="just"/>
            <a:r>
              <a:rPr lang="en-GB" dirty="0"/>
              <a:t>Prologis has identified 11 key drivers of change </a:t>
            </a:r>
            <a:r>
              <a:rPr lang="en-GB" dirty="0" smtClean="0"/>
              <a:t>which will </a:t>
            </a:r>
            <a:r>
              <a:rPr lang="en-GB" dirty="0"/>
              <a:t>affect (European) distribution network </a:t>
            </a:r>
            <a:r>
              <a:rPr lang="en-GB" dirty="0" smtClean="0"/>
              <a:t>strategies over </a:t>
            </a:r>
            <a:r>
              <a:rPr lang="en-GB" dirty="0"/>
              <a:t>the next five years. </a:t>
            </a:r>
            <a:endParaRPr lang="en-GB" dirty="0" smtClean="0"/>
          </a:p>
          <a:p>
            <a:pPr algn="just"/>
            <a:endParaRPr lang="en-GB" dirty="0"/>
          </a:p>
          <a:p>
            <a:pPr algn="just"/>
            <a:r>
              <a:rPr lang="en-GB" dirty="0" smtClean="0"/>
              <a:t>Secular </a:t>
            </a:r>
            <a:r>
              <a:rPr lang="en-GB" dirty="0"/>
              <a:t>drivers such </a:t>
            </a:r>
            <a:r>
              <a:rPr lang="en-GB" dirty="0" smtClean="0"/>
              <a:t>as:</a:t>
            </a:r>
          </a:p>
          <a:p>
            <a:pPr algn="just"/>
            <a:endParaRPr lang="en-GB" dirty="0"/>
          </a:p>
          <a:p>
            <a:pPr algn="just"/>
            <a:r>
              <a:rPr lang="en-GB" dirty="0"/>
              <a:t>global trade, outsourcing and globalization will </a:t>
            </a:r>
            <a:r>
              <a:rPr lang="en-GB" dirty="0" smtClean="0"/>
              <a:t>be stronger </a:t>
            </a:r>
            <a:r>
              <a:rPr lang="en-GB" dirty="0"/>
              <a:t>than cyclical drivers. All but one of the 11 </a:t>
            </a:r>
            <a:r>
              <a:rPr lang="en-GB" dirty="0" smtClean="0"/>
              <a:t>key drivers </a:t>
            </a:r>
            <a:r>
              <a:rPr lang="en-GB" dirty="0"/>
              <a:t>will lead to further supply chain consolidation</a:t>
            </a:r>
            <a:r>
              <a:rPr lang="en-GB" dirty="0" smtClean="0"/>
              <a:t>.</a:t>
            </a:r>
          </a:p>
          <a:p>
            <a:pPr algn="just"/>
            <a:endParaRPr lang="en-GB" dirty="0"/>
          </a:p>
          <a:p>
            <a:pPr algn="just"/>
            <a:r>
              <a:rPr lang="en-GB" dirty="0"/>
              <a:t>Increasing fuel prices, which will have the </a:t>
            </a:r>
            <a:r>
              <a:rPr lang="en-GB" dirty="0" smtClean="0"/>
              <a:t>greatest impact </a:t>
            </a:r>
            <a:r>
              <a:rPr lang="en-GB" dirty="0"/>
              <a:t>on distribution network strategies over </a:t>
            </a:r>
            <a:r>
              <a:rPr lang="en-GB" dirty="0" smtClean="0"/>
              <a:t>the next </a:t>
            </a:r>
            <a:r>
              <a:rPr lang="en-GB" dirty="0"/>
              <a:t>five years, could support decentralization.</a:t>
            </a:r>
          </a:p>
        </p:txBody>
      </p:sp>
    </p:spTree>
    <p:extLst>
      <p:ext uri="{BB962C8B-B14F-4D97-AF65-F5344CB8AC3E}">
        <p14:creationId xmlns:p14="http://schemas.microsoft.com/office/powerpoint/2010/main" val="6030715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stretch>
            <a:fillRect/>
          </a:stretch>
        </p:blipFill>
        <p:spPr>
          <a:xfrm>
            <a:off x="539552" y="332656"/>
            <a:ext cx="7920880" cy="5616624"/>
          </a:xfrm>
          <a:prstGeom prst="rect">
            <a:avLst/>
          </a:prstGeom>
        </p:spPr>
      </p:pic>
      <p:sp>
        <p:nvSpPr>
          <p:cNvPr id="3" name="TextBox 2"/>
          <p:cNvSpPr txBox="1"/>
          <p:nvPr/>
        </p:nvSpPr>
        <p:spPr>
          <a:xfrm>
            <a:off x="323528" y="6237312"/>
            <a:ext cx="8568952" cy="646331"/>
          </a:xfrm>
          <a:prstGeom prst="rect">
            <a:avLst/>
          </a:prstGeom>
          <a:noFill/>
        </p:spPr>
        <p:txBody>
          <a:bodyPr wrap="square" rtlCol="0">
            <a:spAutoFit/>
          </a:bodyPr>
          <a:lstStyle/>
          <a:p>
            <a:r>
              <a:rPr lang="en-GB" u="sng" dirty="0">
                <a:hlinkClick r:id="rId3"/>
              </a:rPr>
              <a:t>http://www.prologis.com/docs/research/europe/Europe_s_Most_Desirable_Logistics_Locations.pdf</a:t>
            </a:r>
            <a:endParaRPr lang="en-GB" dirty="0"/>
          </a:p>
        </p:txBody>
      </p:sp>
    </p:spTree>
    <p:extLst>
      <p:ext uri="{BB962C8B-B14F-4D97-AF65-F5344CB8AC3E}">
        <p14:creationId xmlns:p14="http://schemas.microsoft.com/office/powerpoint/2010/main" val="19120922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7" y="548681"/>
            <a:ext cx="8280921" cy="51996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539552" y="5748339"/>
            <a:ext cx="8064896" cy="369332"/>
          </a:xfrm>
          <a:prstGeom prst="rect">
            <a:avLst/>
          </a:prstGeom>
          <a:noFill/>
        </p:spPr>
        <p:txBody>
          <a:bodyPr wrap="square" rtlCol="0">
            <a:spAutoFit/>
          </a:bodyPr>
          <a:lstStyle/>
          <a:p>
            <a:r>
              <a:rPr lang="en-GB" dirty="0" smtClean="0">
                <a:hlinkClick r:id="rId3"/>
              </a:rPr>
              <a:t>https://www.gov.uk/government/case-studies/the-climate-investment-funds-cifs</a:t>
            </a:r>
            <a:r>
              <a:rPr lang="en-GB" dirty="0" smtClean="0"/>
              <a:t> </a:t>
            </a:r>
            <a:endParaRPr lang="en-GB" dirty="0"/>
          </a:p>
        </p:txBody>
      </p:sp>
    </p:spTree>
    <p:extLst>
      <p:ext uri="{BB962C8B-B14F-4D97-AF65-F5344CB8AC3E}">
        <p14:creationId xmlns:p14="http://schemas.microsoft.com/office/powerpoint/2010/main" val="5324845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404664"/>
            <a:ext cx="8352928" cy="56627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153988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196752"/>
            <a:ext cx="8280920" cy="31514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423873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6713" y="332656"/>
            <a:ext cx="8410575" cy="6048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890574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5275" y="476672"/>
            <a:ext cx="8553450" cy="50144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295275" y="5949280"/>
            <a:ext cx="8669213" cy="369332"/>
          </a:xfrm>
          <a:prstGeom prst="rect">
            <a:avLst/>
          </a:prstGeom>
          <a:noFill/>
        </p:spPr>
        <p:txBody>
          <a:bodyPr wrap="square" rtlCol="0">
            <a:spAutoFit/>
          </a:bodyPr>
          <a:lstStyle/>
          <a:p>
            <a:r>
              <a:rPr lang="en-GB" dirty="0" smtClean="0">
                <a:hlinkClick r:id="rId3"/>
              </a:rPr>
              <a:t>https://www.gov.uk/government/news/world-agrees-historic-global-climate-deal</a:t>
            </a:r>
            <a:r>
              <a:rPr lang="en-GB" dirty="0" smtClean="0"/>
              <a:t> </a:t>
            </a:r>
            <a:endParaRPr lang="en-GB" dirty="0"/>
          </a:p>
        </p:txBody>
      </p:sp>
    </p:spTree>
    <p:extLst>
      <p:ext uri="{BB962C8B-B14F-4D97-AF65-F5344CB8AC3E}">
        <p14:creationId xmlns:p14="http://schemas.microsoft.com/office/powerpoint/2010/main" val="11017767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19" y="332656"/>
            <a:ext cx="8784977"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012258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836712"/>
            <a:ext cx="8473951" cy="49685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394163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6225" y="188640"/>
            <a:ext cx="8591550" cy="6408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965583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7188" y="704850"/>
            <a:ext cx="8429625" cy="5448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629499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1975" y="723900"/>
            <a:ext cx="8020050" cy="5410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18763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2888" y="620688"/>
            <a:ext cx="8658225" cy="5346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23528" y="5967413"/>
            <a:ext cx="8577585" cy="646331"/>
          </a:xfrm>
          <a:prstGeom prst="rect">
            <a:avLst/>
          </a:prstGeom>
          <a:noFill/>
        </p:spPr>
        <p:txBody>
          <a:bodyPr wrap="square" rtlCol="0">
            <a:spAutoFit/>
          </a:bodyPr>
          <a:lstStyle/>
          <a:p>
            <a:r>
              <a:rPr lang="en-GB" dirty="0" smtClean="0">
                <a:hlinkClick r:id="rId3"/>
              </a:rPr>
              <a:t>https://www.gov.uk/government/publications/committee-on-climate-changes-2015-progress-report-government-response</a:t>
            </a:r>
            <a:r>
              <a:rPr lang="en-GB" dirty="0" smtClean="0"/>
              <a:t> </a:t>
            </a:r>
            <a:endParaRPr lang="en-GB" dirty="0"/>
          </a:p>
        </p:txBody>
      </p:sp>
    </p:spTree>
    <p:extLst>
      <p:ext uri="{BB962C8B-B14F-4D97-AF65-F5344CB8AC3E}">
        <p14:creationId xmlns:p14="http://schemas.microsoft.com/office/powerpoint/2010/main" val="11123894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332657"/>
            <a:ext cx="8640960" cy="52442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578112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5" y="332657"/>
            <a:ext cx="8280921" cy="59871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957213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7663" y="661988"/>
            <a:ext cx="8448675" cy="5534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036304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88641"/>
            <a:ext cx="8352928" cy="55446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0" y="5733256"/>
            <a:ext cx="8892480" cy="923330"/>
          </a:xfrm>
          <a:prstGeom prst="rect">
            <a:avLst/>
          </a:prstGeom>
          <a:noFill/>
        </p:spPr>
        <p:txBody>
          <a:bodyPr wrap="square" rtlCol="0">
            <a:spAutoFit/>
          </a:bodyPr>
          <a:lstStyle/>
          <a:p>
            <a:r>
              <a:rPr lang="en-GB" dirty="0" smtClean="0">
                <a:hlinkClick r:id="rId3"/>
              </a:rPr>
              <a:t>https://www.gov.uk/government/publications/2010-to-2015-government-policy-climate-change-international-action/2010-to-2015-government-policy-climate-change-international-action</a:t>
            </a:r>
            <a:r>
              <a:rPr lang="en-GB" dirty="0" smtClean="0"/>
              <a:t> </a:t>
            </a:r>
            <a:endParaRPr lang="en-GB" dirty="0"/>
          </a:p>
        </p:txBody>
      </p:sp>
    </p:spTree>
    <p:extLst>
      <p:ext uri="{BB962C8B-B14F-4D97-AF65-F5344CB8AC3E}">
        <p14:creationId xmlns:p14="http://schemas.microsoft.com/office/powerpoint/2010/main" val="33525268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476672"/>
            <a:ext cx="7920880" cy="461665"/>
          </a:xfrm>
          <a:prstGeom prst="rect">
            <a:avLst/>
          </a:prstGeom>
          <a:noFill/>
        </p:spPr>
        <p:txBody>
          <a:bodyPr wrap="square" rtlCol="0">
            <a:spAutoFit/>
          </a:bodyPr>
          <a:lstStyle/>
          <a:p>
            <a:pPr algn="ctr"/>
            <a:r>
              <a:rPr lang="en-GB" sz="2400" dirty="0" smtClean="0">
                <a:latin typeface="Arial" panose="020B0604020202020204" pitchFamily="34" charset="0"/>
                <a:cs typeface="Arial" panose="020B0604020202020204" pitchFamily="34" charset="0"/>
              </a:rPr>
              <a:t>QUESTIONS</a:t>
            </a:r>
            <a:endParaRPr lang="en-GB" sz="2400"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520" y="1196752"/>
            <a:ext cx="8712968" cy="5328592"/>
          </a:xfrm>
          <a:prstGeom prst="rect">
            <a:avLst/>
          </a:prstGeom>
        </p:spPr>
      </p:pic>
    </p:spTree>
    <p:extLst>
      <p:ext uri="{BB962C8B-B14F-4D97-AF65-F5344CB8AC3E}">
        <p14:creationId xmlns:p14="http://schemas.microsoft.com/office/powerpoint/2010/main" val="30588815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118</TotalTime>
  <Words>755</Words>
  <Application>Microsoft Office PowerPoint</Application>
  <PresentationFormat>On-screen Show (4:3)</PresentationFormat>
  <Paragraphs>77</Paragraphs>
  <Slides>35</Slides>
  <Notes>0</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Office Theme</vt:lpstr>
      <vt:lpstr>SUSTAINABLE LOGISTICS OPERATIONS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LOGISTICS OPERATIONS</dc:title>
  <dc:creator>Windows</dc:creator>
  <cp:lastModifiedBy>Windows</cp:lastModifiedBy>
  <cp:revision>14</cp:revision>
  <dcterms:created xsi:type="dcterms:W3CDTF">2016-10-12T09:49:12Z</dcterms:created>
  <dcterms:modified xsi:type="dcterms:W3CDTF">2016-10-12T13:36:03Z</dcterms:modified>
</cp:coreProperties>
</file>