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6D219-3B5E-EC78-48EB-4C0FCCB5EF33}" v="38" dt="2026-07-12T21:07:33.155"/>
    <p1510:client id="{8E734877-361E-5871-F146-C7FFE5404232}" v="6" dt="2026-07-12T20:13:54.317"/>
    <p1510:client id="{F7FED3DA-0E9A-991D-0E13-D74BDF261ADE}" v="35" dt="2026-07-12T21:21:24.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raje Katende (1806780)" userId="S::1806780@student.uwtsd.ac.uk::09560364-5d93-46d0-b760-5d83e0439e3b" providerId="AD" clId="Web-{4CB6D219-3B5E-EC78-48EB-4C0FCCB5EF33}"/>
    <pc:docChg chg="modSld">
      <pc:chgData name="Siraje Katende (1806780)" userId="S::1806780@student.uwtsd.ac.uk::09560364-5d93-46d0-b760-5d83e0439e3b" providerId="AD" clId="Web-{4CB6D219-3B5E-EC78-48EB-4C0FCCB5EF33}" dt="2026-07-12T21:07:33.155" v="37" actId="20577"/>
      <pc:docMkLst>
        <pc:docMk/>
      </pc:docMkLst>
      <pc:sldChg chg="delSp modSp">
        <pc:chgData name="Siraje Katende (1806780)" userId="S::1806780@student.uwtsd.ac.uk::09560364-5d93-46d0-b760-5d83e0439e3b" providerId="AD" clId="Web-{4CB6D219-3B5E-EC78-48EB-4C0FCCB5EF33}" dt="2026-07-12T21:07:33.155" v="37" actId="20577"/>
        <pc:sldMkLst>
          <pc:docMk/>
          <pc:sldMk cId="0" sldId="256"/>
        </pc:sldMkLst>
        <pc:spChg chg="del mod">
          <ac:chgData name="Siraje Katende (1806780)" userId="S::1806780@student.uwtsd.ac.uk::09560364-5d93-46d0-b760-5d83e0439e3b" providerId="AD" clId="Web-{4CB6D219-3B5E-EC78-48EB-4C0FCCB5EF33}" dt="2026-07-12T21:05:38.011" v="1"/>
          <ac:spMkLst>
            <pc:docMk/>
            <pc:sldMk cId="0" sldId="256"/>
            <ac:spMk id="2" creationId="{00000000-0000-0000-0000-000000000000}"/>
          </ac:spMkLst>
        </pc:spChg>
        <pc:spChg chg="del mod">
          <ac:chgData name="Siraje Katende (1806780)" userId="S::1806780@student.uwtsd.ac.uk::09560364-5d93-46d0-b760-5d83e0439e3b" providerId="AD" clId="Web-{4CB6D219-3B5E-EC78-48EB-4C0FCCB5EF33}" dt="2026-07-12T21:05:46.089" v="3"/>
          <ac:spMkLst>
            <pc:docMk/>
            <pc:sldMk cId="0" sldId="256"/>
            <ac:spMk id="4" creationId="{00000000-0000-0000-0000-000000000000}"/>
          </ac:spMkLst>
        </pc:spChg>
        <pc:spChg chg="mod">
          <ac:chgData name="Siraje Katende (1806780)" userId="S::1806780@student.uwtsd.ac.uk::09560364-5d93-46d0-b760-5d83e0439e3b" providerId="AD" clId="Web-{4CB6D219-3B5E-EC78-48EB-4C0FCCB5EF33}" dt="2026-07-12T21:07:33.155" v="37" actId="20577"/>
          <ac:spMkLst>
            <pc:docMk/>
            <pc:sldMk cId="0" sldId="256"/>
            <ac:spMk id="6" creationId="{00000000-0000-0000-0000-000000000000}"/>
          </ac:spMkLst>
        </pc:spChg>
      </pc:sldChg>
    </pc:docChg>
  </pc:docChgLst>
  <pc:docChgLst>
    <pc:chgData name="Siraje Katende (1806780)" userId="S::1806780@student.uwtsd.ac.uk::09560364-5d93-46d0-b760-5d83e0439e3b" providerId="AD" clId="Web-{8E734877-361E-5871-F146-C7FFE5404232}"/>
    <pc:docChg chg="modSld">
      <pc:chgData name="Siraje Katende (1806780)" userId="S::1806780@student.uwtsd.ac.uk::09560364-5d93-46d0-b760-5d83e0439e3b" providerId="AD" clId="Web-{8E734877-361E-5871-F146-C7FFE5404232}" dt="2026-07-12T20:13:54.317" v="5" actId="20577"/>
      <pc:docMkLst>
        <pc:docMk/>
      </pc:docMkLst>
      <pc:sldChg chg="modSp">
        <pc:chgData name="Siraje Katende (1806780)" userId="S::1806780@student.uwtsd.ac.uk::09560364-5d93-46d0-b760-5d83e0439e3b" providerId="AD" clId="Web-{8E734877-361E-5871-F146-C7FFE5404232}" dt="2026-07-12T20:13:54.317" v="5" actId="20577"/>
        <pc:sldMkLst>
          <pc:docMk/>
          <pc:sldMk cId="0" sldId="268"/>
        </pc:sldMkLst>
        <pc:spChg chg="mod">
          <ac:chgData name="Siraje Katende (1806780)" userId="S::1806780@student.uwtsd.ac.uk::09560364-5d93-46d0-b760-5d83e0439e3b" providerId="AD" clId="Web-{8E734877-361E-5871-F146-C7FFE5404232}" dt="2026-07-12T20:13:31.426" v="0" actId="20577"/>
          <ac:spMkLst>
            <pc:docMk/>
            <pc:sldMk cId="0" sldId="268"/>
            <ac:spMk id="9" creationId="{00000000-0000-0000-0000-000000000000}"/>
          </ac:spMkLst>
        </pc:spChg>
        <pc:spChg chg="mod">
          <ac:chgData name="Siraje Katende (1806780)" userId="S::1806780@student.uwtsd.ac.uk::09560364-5d93-46d0-b760-5d83e0439e3b" providerId="AD" clId="Web-{8E734877-361E-5871-F146-C7FFE5404232}" dt="2026-07-12T20:13:39.238" v="1" actId="20577"/>
          <ac:spMkLst>
            <pc:docMk/>
            <pc:sldMk cId="0" sldId="268"/>
            <ac:spMk id="11" creationId="{00000000-0000-0000-0000-000000000000}"/>
          </ac:spMkLst>
        </pc:spChg>
        <pc:spChg chg="mod">
          <ac:chgData name="Siraje Katende (1806780)" userId="S::1806780@student.uwtsd.ac.uk::09560364-5d93-46d0-b760-5d83e0439e3b" providerId="AD" clId="Web-{8E734877-361E-5871-F146-C7FFE5404232}" dt="2026-07-12T20:13:54.317" v="5" actId="20577"/>
          <ac:spMkLst>
            <pc:docMk/>
            <pc:sldMk cId="0" sldId="268"/>
            <ac:spMk id="13" creationId="{00000000-0000-0000-0000-000000000000}"/>
          </ac:spMkLst>
        </pc:spChg>
      </pc:sldChg>
    </pc:docChg>
  </pc:docChgLst>
  <pc:docChgLst>
    <pc:chgData name="Siraje Katende (1806780)" userId="S::1806780@student.uwtsd.ac.uk::09560364-5d93-46d0-b760-5d83e0439e3b" providerId="AD" clId="Web-{F7FED3DA-0E9A-991D-0E13-D74BDF261ADE}"/>
    <pc:docChg chg="modSld">
      <pc:chgData name="Siraje Katende (1806780)" userId="S::1806780@student.uwtsd.ac.uk::09560364-5d93-46d0-b760-5d83e0439e3b" providerId="AD" clId="Web-{F7FED3DA-0E9A-991D-0E13-D74BDF261ADE}" dt="2026-07-12T21:21:24.230" v="34"/>
      <pc:docMkLst>
        <pc:docMk/>
      </pc:docMkLst>
      <pc:sldChg chg="delSp">
        <pc:chgData name="Siraje Katende (1806780)" userId="S::1806780@student.uwtsd.ac.uk::09560364-5d93-46d0-b760-5d83e0439e3b" providerId="AD" clId="Web-{F7FED3DA-0E9A-991D-0E13-D74BDF261ADE}" dt="2026-07-12T21:21:24.230" v="34"/>
        <pc:sldMkLst>
          <pc:docMk/>
          <pc:sldMk cId="0" sldId="257"/>
        </pc:sldMkLst>
        <pc:spChg chg="del">
          <ac:chgData name="Siraje Katende (1806780)" userId="S::1806780@student.uwtsd.ac.uk::09560364-5d93-46d0-b760-5d83e0439e3b" providerId="AD" clId="Web-{F7FED3DA-0E9A-991D-0E13-D74BDF261ADE}" dt="2026-07-12T21:20:58.057" v="27"/>
          <ac:spMkLst>
            <pc:docMk/>
            <pc:sldMk cId="0" sldId="257"/>
            <ac:spMk id="7" creationId="{00000000-0000-0000-0000-000000000000}"/>
          </ac:spMkLst>
        </pc:spChg>
        <pc:spChg chg="del">
          <ac:chgData name="Siraje Katende (1806780)" userId="S::1806780@student.uwtsd.ac.uk::09560364-5d93-46d0-b760-5d83e0439e3b" providerId="AD" clId="Web-{F7FED3DA-0E9A-991D-0E13-D74BDF261ADE}" dt="2026-07-12T21:21:00.526" v="28"/>
          <ac:spMkLst>
            <pc:docMk/>
            <pc:sldMk cId="0" sldId="257"/>
            <ac:spMk id="10" creationId="{00000000-0000-0000-0000-000000000000}"/>
          </ac:spMkLst>
        </pc:spChg>
        <pc:spChg chg="del">
          <ac:chgData name="Siraje Katende (1806780)" userId="S::1806780@student.uwtsd.ac.uk::09560364-5d93-46d0-b760-5d83e0439e3b" providerId="AD" clId="Web-{F7FED3DA-0E9A-991D-0E13-D74BDF261ADE}" dt="2026-07-12T21:21:10.824" v="29"/>
          <ac:spMkLst>
            <pc:docMk/>
            <pc:sldMk cId="0" sldId="257"/>
            <ac:spMk id="13" creationId="{00000000-0000-0000-0000-000000000000}"/>
          </ac:spMkLst>
        </pc:spChg>
        <pc:spChg chg="del">
          <ac:chgData name="Siraje Katende (1806780)" userId="S::1806780@student.uwtsd.ac.uk::09560364-5d93-46d0-b760-5d83e0439e3b" providerId="AD" clId="Web-{F7FED3DA-0E9A-991D-0E13-D74BDF261ADE}" dt="2026-07-12T21:21:14.199" v="30"/>
          <ac:spMkLst>
            <pc:docMk/>
            <pc:sldMk cId="0" sldId="257"/>
            <ac:spMk id="16" creationId="{00000000-0000-0000-0000-000000000000}"/>
          </ac:spMkLst>
        </pc:spChg>
        <pc:spChg chg="del">
          <ac:chgData name="Siraje Katende (1806780)" userId="S::1806780@student.uwtsd.ac.uk::09560364-5d93-46d0-b760-5d83e0439e3b" providerId="AD" clId="Web-{F7FED3DA-0E9A-991D-0E13-D74BDF261ADE}" dt="2026-07-12T21:21:17.683" v="31"/>
          <ac:spMkLst>
            <pc:docMk/>
            <pc:sldMk cId="0" sldId="257"/>
            <ac:spMk id="21" creationId="{00000000-0000-0000-0000-000000000000}"/>
          </ac:spMkLst>
        </pc:spChg>
        <pc:spChg chg="del">
          <ac:chgData name="Siraje Katende (1806780)" userId="S::1806780@student.uwtsd.ac.uk::09560364-5d93-46d0-b760-5d83e0439e3b" providerId="AD" clId="Web-{F7FED3DA-0E9A-991D-0E13-D74BDF261ADE}" dt="2026-07-12T21:21:24.230" v="34"/>
          <ac:spMkLst>
            <pc:docMk/>
            <pc:sldMk cId="0" sldId="257"/>
            <ac:spMk id="24" creationId="{00000000-0000-0000-0000-000000000000}"/>
          </ac:spMkLst>
        </pc:spChg>
        <pc:spChg chg="del">
          <ac:chgData name="Siraje Katende (1806780)" userId="S::1806780@student.uwtsd.ac.uk::09560364-5d93-46d0-b760-5d83e0439e3b" providerId="AD" clId="Web-{F7FED3DA-0E9A-991D-0E13-D74BDF261ADE}" dt="2026-07-12T21:21:19.824" v="32"/>
          <ac:spMkLst>
            <pc:docMk/>
            <pc:sldMk cId="0" sldId="257"/>
            <ac:spMk id="27" creationId="{00000000-0000-0000-0000-000000000000}"/>
          </ac:spMkLst>
        </pc:spChg>
        <pc:spChg chg="del">
          <ac:chgData name="Siraje Katende (1806780)" userId="S::1806780@student.uwtsd.ac.uk::09560364-5d93-46d0-b760-5d83e0439e3b" providerId="AD" clId="Web-{F7FED3DA-0E9A-991D-0E13-D74BDF261ADE}" dt="2026-07-12T21:21:21.777" v="33"/>
          <ac:spMkLst>
            <pc:docMk/>
            <pc:sldMk cId="0" sldId="257"/>
            <ac:spMk id="30" creationId="{00000000-0000-0000-0000-000000000000}"/>
          </ac:spMkLst>
        </pc:spChg>
        <pc:spChg chg="del">
          <ac:chgData name="Siraje Katende (1806780)" userId="S::1806780@student.uwtsd.ac.uk::09560364-5d93-46d0-b760-5d83e0439e3b" providerId="AD" clId="Web-{F7FED3DA-0E9A-991D-0E13-D74BDF261ADE}" dt="2026-07-12T21:18:40.879" v="3"/>
          <ac:spMkLst>
            <pc:docMk/>
            <pc:sldMk cId="0" sldId="257"/>
            <ac:spMk id="31" creationId="{00000000-0000-0000-0000-000000000000}"/>
          </ac:spMkLst>
        </pc:spChg>
      </pc:sldChg>
      <pc:sldChg chg="delSp modSp">
        <pc:chgData name="Siraje Katende (1806780)" userId="S::1806780@student.uwtsd.ac.uk::09560364-5d93-46d0-b760-5d83e0439e3b" providerId="AD" clId="Web-{F7FED3DA-0E9A-991D-0E13-D74BDF261ADE}" dt="2026-07-12T21:19:47.195" v="16" actId="20577"/>
        <pc:sldMkLst>
          <pc:docMk/>
          <pc:sldMk cId="0" sldId="258"/>
        </pc:sldMkLst>
        <pc:spChg chg="mod">
          <ac:chgData name="Siraje Katende (1806780)" userId="S::1806780@student.uwtsd.ac.uk::09560364-5d93-46d0-b760-5d83e0439e3b" providerId="AD" clId="Web-{F7FED3DA-0E9A-991D-0E13-D74BDF261ADE}" dt="2026-07-12T21:19:47.195" v="16" actId="20577"/>
          <ac:spMkLst>
            <pc:docMk/>
            <pc:sldMk cId="0" sldId="258"/>
            <ac:spMk id="2" creationId="{00000000-0000-0000-0000-000000000000}"/>
          </ac:spMkLst>
        </pc:spChg>
        <pc:spChg chg="mod">
          <ac:chgData name="Siraje Katende (1806780)" userId="S::1806780@student.uwtsd.ac.uk::09560364-5d93-46d0-b760-5d83e0439e3b" providerId="AD" clId="Web-{F7FED3DA-0E9A-991D-0E13-D74BDF261ADE}" dt="2026-07-12T21:18:27.488" v="0" actId="20577"/>
          <ac:spMkLst>
            <pc:docMk/>
            <pc:sldMk cId="0" sldId="258"/>
            <ac:spMk id="10" creationId="{00000000-0000-0000-0000-000000000000}"/>
          </ac:spMkLst>
        </pc:spChg>
        <pc:spChg chg="del mod">
          <ac:chgData name="Siraje Katende (1806780)" userId="S::1806780@student.uwtsd.ac.uk::09560364-5d93-46d0-b760-5d83e0439e3b" providerId="AD" clId="Web-{F7FED3DA-0E9A-991D-0E13-D74BDF261ADE}" dt="2026-07-12T21:18:37.864" v="2"/>
          <ac:spMkLst>
            <pc:docMk/>
            <pc:sldMk cId="0" sldId="258"/>
            <ac:spMk id="11" creationId="{00000000-0000-0000-0000-000000000000}"/>
          </ac:spMkLst>
        </pc:spChg>
      </pc:sldChg>
      <pc:sldChg chg="delSp modSp">
        <pc:chgData name="Siraje Katende (1806780)" userId="S::1806780@student.uwtsd.ac.uk::09560364-5d93-46d0-b760-5d83e0439e3b" providerId="AD" clId="Web-{F7FED3DA-0E9A-991D-0E13-D74BDF261ADE}" dt="2026-07-12T21:19:55.429" v="17" actId="20577"/>
        <pc:sldMkLst>
          <pc:docMk/>
          <pc:sldMk cId="0" sldId="259"/>
        </pc:sldMkLst>
        <pc:spChg chg="mod">
          <ac:chgData name="Siraje Katende (1806780)" userId="S::1806780@student.uwtsd.ac.uk::09560364-5d93-46d0-b760-5d83e0439e3b" providerId="AD" clId="Web-{F7FED3DA-0E9A-991D-0E13-D74BDF261ADE}" dt="2026-07-12T21:19:55.429" v="17" actId="20577"/>
          <ac:spMkLst>
            <pc:docMk/>
            <pc:sldMk cId="0" sldId="259"/>
            <ac:spMk id="2" creationId="{00000000-0000-0000-0000-000000000000}"/>
          </ac:spMkLst>
        </pc:spChg>
        <pc:spChg chg="del">
          <ac:chgData name="Siraje Katende (1806780)" userId="S::1806780@student.uwtsd.ac.uk::09560364-5d93-46d0-b760-5d83e0439e3b" providerId="AD" clId="Web-{F7FED3DA-0E9A-991D-0E13-D74BDF261ADE}" dt="2026-07-12T21:18:48.427" v="4"/>
          <ac:spMkLst>
            <pc:docMk/>
            <pc:sldMk cId="0" sldId="259"/>
            <ac:spMk id="22" creationId="{00000000-0000-0000-0000-000000000000}"/>
          </ac:spMkLst>
        </pc:spChg>
      </pc:sldChg>
      <pc:sldChg chg="delSp modSp">
        <pc:chgData name="Siraje Katende (1806780)" userId="S::1806780@student.uwtsd.ac.uk::09560364-5d93-46d0-b760-5d83e0439e3b" providerId="AD" clId="Web-{F7FED3DA-0E9A-991D-0E13-D74BDF261ADE}" dt="2026-07-12T21:19:58.648" v="18" actId="20577"/>
        <pc:sldMkLst>
          <pc:docMk/>
          <pc:sldMk cId="0" sldId="260"/>
        </pc:sldMkLst>
        <pc:spChg chg="mod">
          <ac:chgData name="Siraje Katende (1806780)" userId="S::1806780@student.uwtsd.ac.uk::09560364-5d93-46d0-b760-5d83e0439e3b" providerId="AD" clId="Web-{F7FED3DA-0E9A-991D-0E13-D74BDF261ADE}" dt="2026-07-12T21:19:58.648" v="18" actId="20577"/>
          <ac:spMkLst>
            <pc:docMk/>
            <pc:sldMk cId="0" sldId="260"/>
            <ac:spMk id="2" creationId="{00000000-0000-0000-0000-000000000000}"/>
          </ac:spMkLst>
        </pc:spChg>
        <pc:spChg chg="del">
          <ac:chgData name="Siraje Katende (1806780)" userId="S::1806780@student.uwtsd.ac.uk::09560364-5d93-46d0-b760-5d83e0439e3b" providerId="AD" clId="Web-{F7FED3DA-0E9A-991D-0E13-D74BDF261ADE}" dt="2026-07-12T21:18:53.458" v="5"/>
          <ac:spMkLst>
            <pc:docMk/>
            <pc:sldMk cId="0" sldId="260"/>
            <ac:spMk id="15" creationId="{00000000-0000-0000-0000-000000000000}"/>
          </ac:spMkLst>
        </pc:spChg>
      </pc:sldChg>
      <pc:sldChg chg="delSp modSp">
        <pc:chgData name="Siraje Katende (1806780)" userId="S::1806780@student.uwtsd.ac.uk::09560364-5d93-46d0-b760-5d83e0439e3b" providerId="AD" clId="Web-{F7FED3DA-0E9A-991D-0E13-D74BDF261ADE}" dt="2026-07-12T21:20:01.930" v="19" actId="20577"/>
        <pc:sldMkLst>
          <pc:docMk/>
          <pc:sldMk cId="0" sldId="261"/>
        </pc:sldMkLst>
        <pc:spChg chg="mod">
          <ac:chgData name="Siraje Katende (1806780)" userId="S::1806780@student.uwtsd.ac.uk::09560364-5d93-46d0-b760-5d83e0439e3b" providerId="AD" clId="Web-{F7FED3DA-0E9A-991D-0E13-D74BDF261ADE}" dt="2026-07-12T21:20:01.930" v="19" actId="20577"/>
          <ac:spMkLst>
            <pc:docMk/>
            <pc:sldMk cId="0" sldId="261"/>
            <ac:spMk id="2" creationId="{00000000-0000-0000-0000-000000000000}"/>
          </ac:spMkLst>
        </pc:spChg>
        <pc:spChg chg="del">
          <ac:chgData name="Siraje Katende (1806780)" userId="S::1806780@student.uwtsd.ac.uk::09560364-5d93-46d0-b760-5d83e0439e3b" providerId="AD" clId="Web-{F7FED3DA-0E9A-991D-0E13-D74BDF261ADE}" dt="2026-07-12T21:18:56.724" v="6"/>
          <ac:spMkLst>
            <pc:docMk/>
            <pc:sldMk cId="0" sldId="261"/>
            <ac:spMk id="16" creationId="{00000000-0000-0000-0000-000000000000}"/>
          </ac:spMkLst>
        </pc:spChg>
      </pc:sldChg>
      <pc:sldChg chg="delSp modSp">
        <pc:chgData name="Siraje Katende (1806780)" userId="S::1806780@student.uwtsd.ac.uk::09560364-5d93-46d0-b760-5d83e0439e3b" providerId="AD" clId="Web-{F7FED3DA-0E9A-991D-0E13-D74BDF261ADE}" dt="2026-07-12T21:20:04.883" v="20" actId="20577"/>
        <pc:sldMkLst>
          <pc:docMk/>
          <pc:sldMk cId="0" sldId="262"/>
        </pc:sldMkLst>
        <pc:spChg chg="mod">
          <ac:chgData name="Siraje Katende (1806780)" userId="S::1806780@student.uwtsd.ac.uk::09560364-5d93-46d0-b760-5d83e0439e3b" providerId="AD" clId="Web-{F7FED3DA-0E9A-991D-0E13-D74BDF261ADE}" dt="2026-07-12T21:20:04.883" v="20" actId="20577"/>
          <ac:spMkLst>
            <pc:docMk/>
            <pc:sldMk cId="0" sldId="262"/>
            <ac:spMk id="2" creationId="{00000000-0000-0000-0000-000000000000}"/>
          </ac:spMkLst>
        </pc:spChg>
        <pc:spChg chg="del">
          <ac:chgData name="Siraje Katende (1806780)" userId="S::1806780@student.uwtsd.ac.uk::09560364-5d93-46d0-b760-5d83e0439e3b" providerId="AD" clId="Web-{F7FED3DA-0E9A-991D-0E13-D74BDF261ADE}" dt="2026-07-12T21:19:02.802" v="7"/>
          <ac:spMkLst>
            <pc:docMk/>
            <pc:sldMk cId="0" sldId="262"/>
            <ac:spMk id="12" creationId="{00000000-0000-0000-0000-000000000000}"/>
          </ac:spMkLst>
        </pc:spChg>
      </pc:sldChg>
      <pc:sldChg chg="delSp modSp">
        <pc:chgData name="Siraje Katende (1806780)" userId="S::1806780@student.uwtsd.ac.uk::09560364-5d93-46d0-b760-5d83e0439e3b" providerId="AD" clId="Web-{F7FED3DA-0E9A-991D-0E13-D74BDF261ADE}" dt="2026-07-12T21:20:09.289" v="21" actId="20577"/>
        <pc:sldMkLst>
          <pc:docMk/>
          <pc:sldMk cId="0" sldId="263"/>
        </pc:sldMkLst>
        <pc:spChg chg="mod">
          <ac:chgData name="Siraje Katende (1806780)" userId="S::1806780@student.uwtsd.ac.uk::09560364-5d93-46d0-b760-5d83e0439e3b" providerId="AD" clId="Web-{F7FED3DA-0E9A-991D-0E13-D74BDF261ADE}" dt="2026-07-12T21:20:09.289" v="21" actId="20577"/>
          <ac:spMkLst>
            <pc:docMk/>
            <pc:sldMk cId="0" sldId="263"/>
            <ac:spMk id="2" creationId="{00000000-0000-0000-0000-000000000000}"/>
          </ac:spMkLst>
        </pc:spChg>
        <pc:spChg chg="del">
          <ac:chgData name="Siraje Katende (1806780)" userId="S::1806780@student.uwtsd.ac.uk::09560364-5d93-46d0-b760-5d83e0439e3b" providerId="AD" clId="Web-{F7FED3DA-0E9A-991D-0E13-D74BDF261ADE}" dt="2026-07-12T21:19:07.084" v="8"/>
          <ac:spMkLst>
            <pc:docMk/>
            <pc:sldMk cId="0" sldId="263"/>
            <ac:spMk id="12" creationId="{00000000-0000-0000-0000-000000000000}"/>
          </ac:spMkLst>
        </pc:spChg>
      </pc:sldChg>
      <pc:sldChg chg="delSp modSp">
        <pc:chgData name="Siraje Katende (1806780)" userId="S::1806780@student.uwtsd.ac.uk::09560364-5d93-46d0-b760-5d83e0439e3b" providerId="AD" clId="Web-{F7FED3DA-0E9A-991D-0E13-D74BDF261ADE}" dt="2026-07-12T21:20:15.180" v="22" actId="20577"/>
        <pc:sldMkLst>
          <pc:docMk/>
          <pc:sldMk cId="0" sldId="264"/>
        </pc:sldMkLst>
        <pc:spChg chg="mod">
          <ac:chgData name="Siraje Katende (1806780)" userId="S::1806780@student.uwtsd.ac.uk::09560364-5d93-46d0-b760-5d83e0439e3b" providerId="AD" clId="Web-{F7FED3DA-0E9A-991D-0E13-D74BDF261ADE}" dt="2026-07-12T21:20:15.180" v="22" actId="20577"/>
          <ac:spMkLst>
            <pc:docMk/>
            <pc:sldMk cId="0" sldId="264"/>
            <ac:spMk id="2" creationId="{00000000-0000-0000-0000-000000000000}"/>
          </ac:spMkLst>
        </pc:spChg>
        <pc:spChg chg="del">
          <ac:chgData name="Siraje Katende (1806780)" userId="S::1806780@student.uwtsd.ac.uk::09560364-5d93-46d0-b760-5d83e0439e3b" providerId="AD" clId="Web-{F7FED3DA-0E9A-991D-0E13-D74BDF261ADE}" dt="2026-07-12T21:19:10.365" v="9"/>
          <ac:spMkLst>
            <pc:docMk/>
            <pc:sldMk cId="0" sldId="264"/>
            <ac:spMk id="12" creationId="{00000000-0000-0000-0000-000000000000}"/>
          </ac:spMkLst>
        </pc:spChg>
      </pc:sldChg>
      <pc:sldChg chg="delSp modSp">
        <pc:chgData name="Siraje Katende (1806780)" userId="S::1806780@student.uwtsd.ac.uk::09560364-5d93-46d0-b760-5d83e0439e3b" providerId="AD" clId="Web-{F7FED3DA-0E9A-991D-0E13-D74BDF261ADE}" dt="2026-07-12T21:20:23.181" v="23" actId="20577"/>
        <pc:sldMkLst>
          <pc:docMk/>
          <pc:sldMk cId="0" sldId="265"/>
        </pc:sldMkLst>
        <pc:spChg chg="mod">
          <ac:chgData name="Siraje Katende (1806780)" userId="S::1806780@student.uwtsd.ac.uk::09560364-5d93-46d0-b760-5d83e0439e3b" providerId="AD" clId="Web-{F7FED3DA-0E9A-991D-0E13-D74BDF261ADE}" dt="2026-07-12T21:20:23.181" v="23" actId="20577"/>
          <ac:spMkLst>
            <pc:docMk/>
            <pc:sldMk cId="0" sldId="265"/>
            <ac:spMk id="2" creationId="{00000000-0000-0000-0000-000000000000}"/>
          </ac:spMkLst>
        </pc:spChg>
        <pc:spChg chg="del">
          <ac:chgData name="Siraje Katende (1806780)" userId="S::1806780@student.uwtsd.ac.uk::09560364-5d93-46d0-b760-5d83e0439e3b" providerId="AD" clId="Web-{F7FED3DA-0E9A-991D-0E13-D74BDF261ADE}" dt="2026-07-12T21:19:13.162" v="10"/>
          <ac:spMkLst>
            <pc:docMk/>
            <pc:sldMk cId="0" sldId="265"/>
            <ac:spMk id="16" creationId="{00000000-0000-0000-0000-000000000000}"/>
          </ac:spMkLst>
        </pc:spChg>
      </pc:sldChg>
      <pc:sldChg chg="delSp modSp">
        <pc:chgData name="Siraje Katende (1806780)" userId="S::1806780@student.uwtsd.ac.uk::09560364-5d93-46d0-b760-5d83e0439e3b" providerId="AD" clId="Web-{F7FED3DA-0E9A-991D-0E13-D74BDF261ADE}" dt="2026-07-12T21:20:26.196" v="24" actId="20577"/>
        <pc:sldMkLst>
          <pc:docMk/>
          <pc:sldMk cId="0" sldId="266"/>
        </pc:sldMkLst>
        <pc:spChg chg="mod">
          <ac:chgData name="Siraje Katende (1806780)" userId="S::1806780@student.uwtsd.ac.uk::09560364-5d93-46d0-b760-5d83e0439e3b" providerId="AD" clId="Web-{F7FED3DA-0E9A-991D-0E13-D74BDF261ADE}" dt="2026-07-12T21:20:26.196" v="24" actId="20577"/>
          <ac:spMkLst>
            <pc:docMk/>
            <pc:sldMk cId="0" sldId="266"/>
            <ac:spMk id="2" creationId="{00000000-0000-0000-0000-000000000000}"/>
          </ac:spMkLst>
        </pc:spChg>
        <pc:spChg chg="del">
          <ac:chgData name="Siraje Katende (1806780)" userId="S::1806780@student.uwtsd.ac.uk::09560364-5d93-46d0-b760-5d83e0439e3b" providerId="AD" clId="Web-{F7FED3DA-0E9A-991D-0E13-D74BDF261ADE}" dt="2026-07-12T21:19:17.084" v="11"/>
          <ac:spMkLst>
            <pc:docMk/>
            <pc:sldMk cId="0" sldId="266"/>
            <ac:spMk id="26" creationId="{00000000-0000-0000-0000-000000000000}"/>
          </ac:spMkLst>
        </pc:spChg>
      </pc:sldChg>
      <pc:sldChg chg="delSp modSp">
        <pc:chgData name="Siraje Katende (1806780)" userId="S::1806780@student.uwtsd.ac.uk::09560364-5d93-46d0-b760-5d83e0439e3b" providerId="AD" clId="Web-{F7FED3DA-0E9A-991D-0E13-D74BDF261ADE}" dt="2026-07-12T21:20:28.509" v="25" actId="20577"/>
        <pc:sldMkLst>
          <pc:docMk/>
          <pc:sldMk cId="0" sldId="267"/>
        </pc:sldMkLst>
        <pc:spChg chg="mod">
          <ac:chgData name="Siraje Katende (1806780)" userId="S::1806780@student.uwtsd.ac.uk::09560364-5d93-46d0-b760-5d83e0439e3b" providerId="AD" clId="Web-{F7FED3DA-0E9A-991D-0E13-D74BDF261ADE}" dt="2026-07-12T21:20:28.509" v="25" actId="20577"/>
          <ac:spMkLst>
            <pc:docMk/>
            <pc:sldMk cId="0" sldId="267"/>
            <ac:spMk id="2" creationId="{00000000-0000-0000-0000-000000000000}"/>
          </ac:spMkLst>
        </pc:spChg>
        <pc:spChg chg="del">
          <ac:chgData name="Siraje Katende (1806780)" userId="S::1806780@student.uwtsd.ac.uk::09560364-5d93-46d0-b760-5d83e0439e3b" providerId="AD" clId="Web-{F7FED3DA-0E9A-991D-0E13-D74BDF261ADE}" dt="2026-07-12T21:19:20.944" v="12"/>
          <ac:spMkLst>
            <pc:docMk/>
            <pc:sldMk cId="0" sldId="267"/>
            <ac:spMk id="28" creationId="{00000000-0000-0000-0000-000000000000}"/>
          </ac:spMkLst>
        </pc:spChg>
      </pc:sldChg>
      <pc:sldChg chg="delSp modSp">
        <pc:chgData name="Siraje Katende (1806780)" userId="S::1806780@student.uwtsd.ac.uk::09560364-5d93-46d0-b760-5d83e0439e3b" providerId="AD" clId="Web-{F7FED3DA-0E9A-991D-0E13-D74BDF261ADE}" dt="2026-07-12T21:20:32.072" v="26" actId="20577"/>
        <pc:sldMkLst>
          <pc:docMk/>
          <pc:sldMk cId="0" sldId="268"/>
        </pc:sldMkLst>
        <pc:spChg chg="mod">
          <ac:chgData name="Siraje Katende (1806780)" userId="S::1806780@student.uwtsd.ac.uk::09560364-5d93-46d0-b760-5d83e0439e3b" providerId="AD" clId="Web-{F7FED3DA-0E9A-991D-0E13-D74BDF261ADE}" dt="2026-07-12T21:20:32.072" v="26" actId="20577"/>
          <ac:spMkLst>
            <pc:docMk/>
            <pc:sldMk cId="0" sldId="268"/>
            <ac:spMk id="2" creationId="{00000000-0000-0000-0000-000000000000}"/>
          </ac:spMkLst>
        </pc:spChg>
        <pc:spChg chg="del">
          <ac:chgData name="Siraje Katende (1806780)" userId="S::1806780@student.uwtsd.ac.uk::09560364-5d93-46d0-b760-5d83e0439e3b" providerId="AD" clId="Web-{F7FED3DA-0E9A-991D-0E13-D74BDF261ADE}" dt="2026-07-12T21:19:23.772" v="13"/>
          <ac:spMkLst>
            <pc:docMk/>
            <pc:sldMk cId="0" sldId="268"/>
            <ac:spMk id="14" creationId="{00000000-0000-0000-0000-000000000000}"/>
          </ac:spMkLst>
        </pc:spChg>
      </pc:sldChg>
      <pc:sldChg chg="delSp">
        <pc:chgData name="Siraje Katende (1806780)" userId="S::1806780@student.uwtsd.ac.uk::09560364-5d93-46d0-b760-5d83e0439e3b" providerId="AD" clId="Web-{F7FED3DA-0E9A-991D-0E13-D74BDF261ADE}" dt="2026-07-12T21:19:26.241" v="14"/>
        <pc:sldMkLst>
          <pc:docMk/>
          <pc:sldMk cId="0" sldId="269"/>
        </pc:sldMkLst>
        <pc:spChg chg="del">
          <ac:chgData name="Siraje Katende (1806780)" userId="S::1806780@student.uwtsd.ac.uk::09560364-5d93-46d0-b760-5d83e0439e3b" providerId="AD" clId="Web-{F7FED3DA-0E9A-991D-0E13-D74BDF261ADE}" dt="2026-07-12T21:19:26.241" v="14"/>
          <ac:spMkLst>
            <pc:docMk/>
            <pc:sldMk cId="0" sldId="269"/>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80EA6AF6-089D-473E-966E-F0DE632EBD22}" type="datetimeFigureOut">
              <a:t>7/12/2026</a:t>
            </a:fld>
            <a:endParaRPr lang="en-GB"/>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D5E14453-1367-4A74-AF1B-4B4F9FB8AFB2}" type="slidenum">
              <a:t>‹#›</a:t>
            </a:fld>
            <a:endParaRPr lang="en-GB"/>
          </a:p>
        </p:txBody>
      </p:sp>
    </p:spTree>
    <p:extLst>
      <p:ext uri="{BB962C8B-B14F-4D97-AF65-F5344CB8AC3E}">
        <p14:creationId xmlns:p14="http://schemas.microsoft.com/office/powerpoint/2010/main" val="3449814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41442"/>
        </a:solidFill>
        <a:effectLst/>
      </p:bgPr>
    </p:bg>
    <p:spTree>
      <p:nvGrpSpPr>
        <p:cNvPr id="1" name=""/>
        <p:cNvGrpSpPr/>
        <p:nvPr/>
      </p:nvGrpSpPr>
      <p:grpSpPr>
        <a:xfrm>
          <a:off x="0" y="0"/>
          <a:ext cx="0" cy="0"/>
          <a:chOff x="0" y="0"/>
          <a:chExt cx="0" cy="0"/>
        </a:xfrm>
      </p:grpSpPr>
      <p:sp>
        <p:nvSpPr>
          <p:cNvPr id="3" name="Text 1"/>
          <p:cNvSpPr/>
          <p:nvPr/>
        </p:nvSpPr>
        <p:spPr>
          <a:xfrm>
            <a:off x="621792" y="2377440"/>
            <a:ext cx="10058400" cy="1188720"/>
          </a:xfrm>
          <a:prstGeom prst="rect">
            <a:avLst/>
          </a:prstGeom>
          <a:noFill/>
          <a:ln/>
        </p:spPr>
        <p:txBody>
          <a:bodyPr wrap="square" lIns="0" tIns="0" rIns="0" bIns="0" rtlCol="0" anchor="ctr"/>
          <a:lstStyle/>
          <a:p>
            <a:pPr marL="0" indent="0">
              <a:buNone/>
            </a:pPr>
            <a:r>
              <a:rPr lang="en-US" sz="4200" b="1" dirty="0">
                <a:solidFill>
                  <a:srgbClr val="FFFFFF"/>
                </a:solidFill>
                <a:latin typeface="Cambria" pitchFamily="34" charset="0"/>
                <a:ea typeface="Cambria" pitchFamily="34" charset="-122"/>
                <a:cs typeface="Cambria" pitchFamily="34" charset="-120"/>
              </a:rPr>
              <a:t>Recruiting for Transformation</a:t>
            </a:r>
            <a:endParaRPr lang="en-US" sz="4200" dirty="0"/>
          </a:p>
        </p:txBody>
      </p:sp>
      <p:sp>
        <p:nvSpPr>
          <p:cNvPr id="5" name="Shape 3"/>
          <p:cNvSpPr/>
          <p:nvPr/>
        </p:nvSpPr>
        <p:spPr>
          <a:xfrm>
            <a:off x="640080" y="4297680"/>
            <a:ext cx="10881360" cy="0"/>
          </a:xfrm>
          <a:prstGeom prst="line">
            <a:avLst/>
          </a:prstGeom>
          <a:noFill/>
          <a:ln w="9525">
            <a:solidFill>
              <a:srgbClr val="4A3A73"/>
            </a:solidFill>
            <a:prstDash val="solid"/>
          </a:ln>
        </p:spPr>
      </p:sp>
      <p:sp>
        <p:nvSpPr>
          <p:cNvPr id="6" name="Text 4"/>
          <p:cNvSpPr/>
          <p:nvPr/>
        </p:nvSpPr>
        <p:spPr>
          <a:xfrm>
            <a:off x="654594" y="4572000"/>
            <a:ext cx="6400800" cy="1097280"/>
          </a:xfrm>
          <a:prstGeom prst="rect">
            <a:avLst/>
          </a:prstGeom>
          <a:noFill/>
          <a:ln/>
        </p:spPr>
        <p:txBody>
          <a:bodyPr wrap="square" lIns="0" tIns="0" rIns="0" bIns="0" rtlCol="0" anchor="ctr"/>
          <a:lstStyle/>
          <a:p>
            <a:pPr>
              <a:lnSpc>
                <a:spcPct val="140000"/>
              </a:lnSpc>
            </a:pPr>
            <a:r>
              <a:rPr lang="en-US" sz="1300">
                <a:solidFill>
                  <a:srgbClr val="FFFFFF"/>
                </a:solidFill>
                <a:latin typeface="Calibri"/>
                <a:ea typeface="Calibri"/>
                <a:cs typeface="Calibri"/>
              </a:rPr>
              <a:t>Siraje Katende (1806780)</a:t>
            </a:r>
            <a:r>
              <a:rPr lang="en-US" sz="1300" dirty="0">
                <a:solidFill>
                  <a:srgbClr val="FFFFFF"/>
                </a:solidFill>
                <a:latin typeface="Calibri"/>
                <a:ea typeface="Calibri"/>
                <a:cs typeface="Calibri"/>
              </a:rPr>
              <a:t>
</a:t>
            </a:r>
            <a:r>
              <a:rPr lang="en-US" sz="1300">
                <a:solidFill>
                  <a:schemeClr val="bg1"/>
                </a:solidFill>
                <a:latin typeface="Calibri"/>
                <a:ea typeface="Calibri"/>
                <a:cs typeface="Calibri"/>
              </a:rPr>
              <a:t>LCM5002 Developing and Managing Individuals and Teams</a:t>
            </a:r>
            <a:r>
              <a:rPr lang="en-US" sz="1300" dirty="0">
                <a:solidFill>
                  <a:srgbClr val="FFFFFF"/>
                </a:solidFill>
                <a:latin typeface="Calibri"/>
                <a:ea typeface="Calibri"/>
                <a:cs typeface="Calibri"/>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pitchFamily="34" charset="0"/>
                <a:ea typeface="Calibri" pitchFamily="34" charset="-122"/>
                <a:cs typeface="Calibri" pitchFamily="34" charset="-120"/>
              </a:rPr>
              <a:t>AGENDA</a:t>
            </a:r>
            <a:endParaRPr lang="en-US" sz="1200" dirty="0"/>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Table of Contents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783080"/>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01</a:t>
            </a:r>
            <a:endParaRPr lang="en-US" sz="1500" dirty="0"/>
          </a:p>
        </p:txBody>
      </p:sp>
      <p:sp>
        <p:nvSpPr>
          <p:cNvPr id="6" name="Text 4"/>
          <p:cNvSpPr/>
          <p:nvPr/>
        </p:nvSpPr>
        <p:spPr>
          <a:xfrm>
            <a:off x="1097280" y="1783080"/>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Company &amp; Transformation Context</a:t>
            </a:r>
            <a:endParaRPr lang="en-US" sz="1400" dirty="0"/>
          </a:p>
        </p:txBody>
      </p:sp>
      <p:sp>
        <p:nvSpPr>
          <p:cNvPr id="8" name="Text 6"/>
          <p:cNvSpPr/>
          <p:nvPr/>
        </p:nvSpPr>
        <p:spPr>
          <a:xfrm>
            <a:off x="548640" y="2258568"/>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02</a:t>
            </a:r>
            <a:endParaRPr lang="en-US" sz="1500" dirty="0"/>
          </a:p>
        </p:txBody>
      </p:sp>
      <p:sp>
        <p:nvSpPr>
          <p:cNvPr id="9" name="Text 7"/>
          <p:cNvSpPr/>
          <p:nvPr/>
        </p:nvSpPr>
        <p:spPr>
          <a:xfrm>
            <a:off x="1097280" y="2258568"/>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The Recruitment Process</a:t>
            </a:r>
            <a:endParaRPr lang="en-US" sz="1400" dirty="0"/>
          </a:p>
        </p:txBody>
      </p:sp>
      <p:sp>
        <p:nvSpPr>
          <p:cNvPr id="11" name="Text 9"/>
          <p:cNvSpPr/>
          <p:nvPr/>
        </p:nvSpPr>
        <p:spPr>
          <a:xfrm>
            <a:off x="548640" y="2734056"/>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03</a:t>
            </a:r>
            <a:endParaRPr lang="en-US" sz="1500" dirty="0"/>
          </a:p>
        </p:txBody>
      </p:sp>
      <p:sp>
        <p:nvSpPr>
          <p:cNvPr id="12" name="Text 10"/>
          <p:cNvSpPr/>
          <p:nvPr/>
        </p:nvSpPr>
        <p:spPr>
          <a:xfrm>
            <a:off x="1097280" y="2734056"/>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Job Description &amp; Person Specification</a:t>
            </a:r>
            <a:endParaRPr lang="en-US" sz="1400" dirty="0"/>
          </a:p>
        </p:txBody>
      </p:sp>
      <p:sp>
        <p:nvSpPr>
          <p:cNvPr id="14" name="Text 12"/>
          <p:cNvSpPr/>
          <p:nvPr/>
        </p:nvSpPr>
        <p:spPr>
          <a:xfrm>
            <a:off x="548640" y="3209544"/>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04</a:t>
            </a:r>
            <a:endParaRPr lang="en-US" sz="1500" dirty="0"/>
          </a:p>
        </p:txBody>
      </p:sp>
      <p:sp>
        <p:nvSpPr>
          <p:cNvPr id="15" name="Text 13"/>
          <p:cNvSpPr/>
          <p:nvPr/>
        </p:nvSpPr>
        <p:spPr>
          <a:xfrm>
            <a:off x="1097280" y="3209544"/>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Advertising the Roles</a:t>
            </a:r>
            <a:endParaRPr lang="en-US" sz="1400" dirty="0"/>
          </a:p>
        </p:txBody>
      </p:sp>
      <p:sp>
        <p:nvSpPr>
          <p:cNvPr id="17" name="Text 15"/>
          <p:cNvSpPr/>
          <p:nvPr/>
        </p:nvSpPr>
        <p:spPr>
          <a:xfrm>
            <a:off x="548640" y="3685032"/>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05</a:t>
            </a:r>
            <a:endParaRPr lang="en-US" sz="1500" dirty="0"/>
          </a:p>
        </p:txBody>
      </p:sp>
      <p:sp>
        <p:nvSpPr>
          <p:cNvPr id="18" name="Text 16"/>
          <p:cNvSpPr/>
          <p:nvPr/>
        </p:nvSpPr>
        <p:spPr>
          <a:xfrm>
            <a:off x="1097280" y="3685032"/>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Interview Types for Transformation Roles</a:t>
            </a:r>
            <a:endParaRPr lang="en-US" sz="1400" dirty="0"/>
          </a:p>
        </p:txBody>
      </p:sp>
      <p:sp>
        <p:nvSpPr>
          <p:cNvPr id="19" name="Text 17"/>
          <p:cNvSpPr/>
          <p:nvPr/>
        </p:nvSpPr>
        <p:spPr>
          <a:xfrm>
            <a:off x="6309360" y="1783080"/>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06</a:t>
            </a:r>
            <a:endParaRPr lang="en-US" sz="1500" dirty="0"/>
          </a:p>
        </p:txBody>
      </p:sp>
      <p:sp>
        <p:nvSpPr>
          <p:cNvPr id="20" name="Text 18"/>
          <p:cNvSpPr/>
          <p:nvPr/>
        </p:nvSpPr>
        <p:spPr>
          <a:xfrm>
            <a:off x="6858000" y="1783080"/>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Questioning Techniques</a:t>
            </a:r>
            <a:endParaRPr lang="en-US" sz="1400" dirty="0"/>
          </a:p>
        </p:txBody>
      </p:sp>
      <p:sp>
        <p:nvSpPr>
          <p:cNvPr id="22" name="Text 20"/>
          <p:cNvSpPr/>
          <p:nvPr/>
        </p:nvSpPr>
        <p:spPr>
          <a:xfrm>
            <a:off x="6309360" y="2258568"/>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07</a:t>
            </a:r>
            <a:endParaRPr lang="en-US" sz="1500" dirty="0"/>
          </a:p>
        </p:txBody>
      </p:sp>
      <p:sp>
        <p:nvSpPr>
          <p:cNvPr id="23" name="Text 21"/>
          <p:cNvSpPr/>
          <p:nvPr/>
        </p:nvSpPr>
        <p:spPr>
          <a:xfrm>
            <a:off x="6858000" y="2258568"/>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Face-to-Face vs Virtual Interviews</a:t>
            </a:r>
            <a:endParaRPr lang="en-US" sz="1400" dirty="0"/>
          </a:p>
        </p:txBody>
      </p:sp>
      <p:sp>
        <p:nvSpPr>
          <p:cNvPr id="25" name="Text 23"/>
          <p:cNvSpPr/>
          <p:nvPr/>
        </p:nvSpPr>
        <p:spPr>
          <a:xfrm>
            <a:off x="6309360" y="2734056"/>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08</a:t>
            </a:r>
            <a:endParaRPr lang="en-US" sz="1500" dirty="0"/>
          </a:p>
        </p:txBody>
      </p:sp>
      <p:sp>
        <p:nvSpPr>
          <p:cNvPr id="26" name="Text 24"/>
          <p:cNvSpPr/>
          <p:nvPr/>
        </p:nvSpPr>
        <p:spPr>
          <a:xfrm>
            <a:off x="6858000" y="2734056"/>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Conclusion &amp; Recommendations</a:t>
            </a:r>
            <a:endParaRPr lang="en-US" sz="1400" dirty="0"/>
          </a:p>
        </p:txBody>
      </p:sp>
      <p:sp>
        <p:nvSpPr>
          <p:cNvPr id="28" name="Text 26"/>
          <p:cNvSpPr/>
          <p:nvPr/>
        </p:nvSpPr>
        <p:spPr>
          <a:xfrm>
            <a:off x="6309360" y="3209544"/>
            <a:ext cx="502920" cy="402336"/>
          </a:xfrm>
          <a:prstGeom prst="rect">
            <a:avLst/>
          </a:prstGeom>
          <a:noFill/>
          <a:ln/>
        </p:spPr>
        <p:txBody>
          <a:bodyPr wrap="square" lIns="0" tIns="0" rIns="0" bIns="0" rtlCol="0" anchor="ctr"/>
          <a:lstStyle/>
          <a:p>
            <a:pPr marL="0" indent="0">
              <a:buNone/>
            </a:pPr>
            <a:r>
              <a:rPr lang="en-US" sz="1500" b="1" dirty="0">
                <a:solidFill>
                  <a:srgbClr val="B9AEDA"/>
                </a:solidFill>
                <a:latin typeface="Cambria" pitchFamily="34" charset="0"/>
                <a:ea typeface="Cambria" pitchFamily="34" charset="-122"/>
                <a:cs typeface="Cambria" pitchFamily="34" charset="-120"/>
              </a:rPr>
              <a:t>09</a:t>
            </a:r>
            <a:endParaRPr lang="en-US" sz="1500" dirty="0"/>
          </a:p>
        </p:txBody>
      </p:sp>
      <p:sp>
        <p:nvSpPr>
          <p:cNvPr id="29" name="Text 27"/>
          <p:cNvSpPr/>
          <p:nvPr/>
        </p:nvSpPr>
        <p:spPr>
          <a:xfrm>
            <a:off x="6858000" y="3209544"/>
            <a:ext cx="4846320" cy="402336"/>
          </a:xfrm>
          <a:prstGeom prst="rect">
            <a:avLst/>
          </a:prstGeom>
          <a:noFill/>
          <a:ln/>
        </p:spPr>
        <p:txBody>
          <a:bodyPr wrap="square" lIns="0" tIns="0" rIns="0" bIns="0" rtlCol="0" anchor="ctr"/>
          <a:lstStyle/>
          <a:p>
            <a:pPr marL="0" indent="0">
              <a:buNone/>
            </a:pPr>
            <a:r>
              <a:rPr lang="en-US" sz="1400" dirty="0">
                <a:solidFill>
                  <a:srgbClr val="2A2438"/>
                </a:solidFill>
                <a:latin typeface="Calibri" pitchFamily="34" charset="0"/>
                <a:ea typeface="Calibri" pitchFamily="34" charset="-122"/>
                <a:cs typeface="Calibri" pitchFamily="34" charset="-120"/>
              </a:rPr>
              <a:t>References</a:t>
            </a:r>
            <a:endParaRPr lang="en-US" sz="1400" dirty="0"/>
          </a:p>
        </p:txBody>
      </p:sp>
      <p:sp>
        <p:nvSpPr>
          <p:cNvPr id="32" name="Text 30"/>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a:solidFill>
                  <a:srgbClr val="8A7FA6"/>
                </a:solidFill>
                <a:latin typeface="Calibri"/>
                <a:ea typeface="Calibri"/>
                <a:cs typeface="Calibri"/>
              </a:rPr>
              <a:t>01</a:t>
            </a:r>
            <a:endParaRPr lang="en-US" sz="120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BT Group &amp; EE: Where They Are Today</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874520"/>
            <a:ext cx="11064240" cy="713232"/>
          </a:xfrm>
          <a:prstGeom prst="rect">
            <a:avLst/>
          </a:prstGeom>
          <a:noFill/>
          <a:ln/>
        </p:spPr>
        <p:txBody>
          <a:bodyPr wrap="square" lIns="0" tIns="0" rIns="0" bIns="0" rtlCol="0" anchor="ctr"/>
          <a:lstStyle/>
          <a:p>
            <a:pPr marL="0" indent="0">
              <a:lnSpc>
                <a:spcPct val="125000"/>
              </a:lnSpc>
              <a:buNone/>
            </a:pPr>
            <a:r>
              <a:rPr lang="en-US" sz="1300" b="1" dirty="0">
                <a:solidFill>
                  <a:srgbClr val="241442"/>
                </a:solidFill>
                <a:latin typeface="Calibri" pitchFamily="34" charset="0"/>
                <a:ea typeface="Calibri" pitchFamily="34" charset="-122"/>
                <a:cs typeface="Calibri" pitchFamily="34" charset="-120"/>
              </a:rPr>
              <a:t>Who they are.  </a:t>
            </a:r>
            <a:r>
              <a:rPr lang="en-US" sz="1300" dirty="0">
                <a:solidFill>
                  <a:srgbClr val="2A2438"/>
                </a:solidFill>
                <a:latin typeface="Calibri" pitchFamily="34" charset="0"/>
                <a:ea typeface="Calibri" pitchFamily="34" charset="-122"/>
                <a:cs typeface="Calibri" pitchFamily="34" charset="-120"/>
              </a:rPr>
              <a:t>BT Group is one of the UK’s largest telecoms companies, and its business today is built around three consumer brands — BT, EE and Plusnet (BT Group plc, 2025).</a:t>
            </a:r>
            <a:endParaRPr lang="en-US" sz="1300" dirty="0"/>
          </a:p>
        </p:txBody>
      </p:sp>
      <p:sp>
        <p:nvSpPr>
          <p:cNvPr id="6" name="Text 4"/>
          <p:cNvSpPr/>
          <p:nvPr/>
        </p:nvSpPr>
        <p:spPr>
          <a:xfrm>
            <a:off x="548640" y="2697480"/>
            <a:ext cx="11064240" cy="713232"/>
          </a:xfrm>
          <a:prstGeom prst="rect">
            <a:avLst/>
          </a:prstGeom>
          <a:noFill/>
          <a:ln/>
        </p:spPr>
        <p:txBody>
          <a:bodyPr wrap="square" lIns="0" tIns="0" rIns="0" bIns="0" rtlCol="0" anchor="ctr"/>
          <a:lstStyle/>
          <a:p>
            <a:pPr marL="0" indent="0">
              <a:lnSpc>
                <a:spcPct val="125000"/>
              </a:lnSpc>
              <a:buNone/>
            </a:pPr>
            <a:r>
              <a:rPr lang="en-US" sz="1300" b="1" dirty="0">
                <a:solidFill>
                  <a:srgbClr val="241442"/>
                </a:solidFill>
                <a:latin typeface="Calibri" pitchFamily="34" charset="0"/>
                <a:ea typeface="Calibri" pitchFamily="34" charset="-122"/>
                <a:cs typeface="Calibri" pitchFamily="34" charset="-120"/>
              </a:rPr>
              <a:t>Restructuring.  </a:t>
            </a:r>
            <a:r>
              <a:rPr lang="en-US" sz="1300" dirty="0">
                <a:solidFill>
                  <a:srgbClr val="2A2438"/>
                </a:solidFill>
                <a:latin typeface="Calibri" pitchFamily="34" charset="0"/>
                <a:ea typeface="Calibri" pitchFamily="34" charset="-122"/>
                <a:cs typeface="Calibri" pitchFamily="34" charset="-120"/>
              </a:rPr>
              <a:t>Under CEO Allison Kirkby, BT is in the middle of a major restructuring programme. Up to 55,000 roles could go by 2030 as the fibre network build finishes and more processes become automated (BT Group plc, 2024).</a:t>
            </a:r>
            <a:endParaRPr lang="en-US" sz="1300" dirty="0"/>
          </a:p>
        </p:txBody>
      </p:sp>
      <p:sp>
        <p:nvSpPr>
          <p:cNvPr id="7" name="Text 5"/>
          <p:cNvSpPr/>
          <p:nvPr/>
        </p:nvSpPr>
        <p:spPr>
          <a:xfrm>
            <a:off x="548640" y="3520440"/>
            <a:ext cx="11064240" cy="713232"/>
          </a:xfrm>
          <a:prstGeom prst="rect">
            <a:avLst/>
          </a:prstGeom>
          <a:noFill/>
          <a:ln/>
        </p:spPr>
        <p:txBody>
          <a:bodyPr wrap="square" lIns="0" tIns="0" rIns="0" bIns="0" rtlCol="0" anchor="ctr"/>
          <a:lstStyle/>
          <a:p>
            <a:pPr marL="0" indent="0">
              <a:lnSpc>
                <a:spcPct val="125000"/>
              </a:lnSpc>
              <a:buNone/>
            </a:pPr>
            <a:r>
              <a:rPr lang="en-US" sz="1300" b="1" dirty="0">
                <a:solidFill>
                  <a:srgbClr val="241442"/>
                </a:solidFill>
                <a:latin typeface="Calibri" pitchFamily="34" charset="0"/>
                <a:ea typeface="Calibri" pitchFamily="34" charset="-122"/>
                <a:cs typeface="Calibri" pitchFamily="34" charset="-120"/>
              </a:rPr>
              <a:t>Digitalisation.  </a:t>
            </a:r>
            <a:r>
              <a:rPr lang="en-US" sz="1300" dirty="0">
                <a:solidFill>
                  <a:srgbClr val="2A2438"/>
                </a:solidFill>
                <a:latin typeface="Calibri" pitchFamily="34" charset="0"/>
                <a:ea typeface="Calibri" pitchFamily="34" charset="-122"/>
                <a:cs typeface="Calibri" pitchFamily="34" charset="-120"/>
              </a:rPr>
              <a:t>At the same time, BT has invested more than £25bn in full-fibre and 5G infrastructure, and AI is starting to reshape how customer service and back-office work gets done (BT Group plc, 2025).</a:t>
            </a:r>
            <a:endParaRPr lang="en-US" sz="1300" dirty="0"/>
          </a:p>
        </p:txBody>
      </p:sp>
      <p:sp>
        <p:nvSpPr>
          <p:cNvPr id="8" name="Text 6"/>
          <p:cNvSpPr/>
          <p:nvPr/>
        </p:nvSpPr>
        <p:spPr>
          <a:xfrm>
            <a:off x="548640" y="4343400"/>
            <a:ext cx="11064240" cy="713232"/>
          </a:xfrm>
          <a:prstGeom prst="rect">
            <a:avLst/>
          </a:prstGeom>
          <a:noFill/>
          <a:ln/>
        </p:spPr>
        <p:txBody>
          <a:bodyPr wrap="square" lIns="0" tIns="0" rIns="0" bIns="0" rtlCol="0" anchor="ctr"/>
          <a:lstStyle/>
          <a:p>
            <a:pPr marL="0" indent="0">
              <a:lnSpc>
                <a:spcPct val="125000"/>
              </a:lnSpc>
              <a:buNone/>
            </a:pPr>
            <a:r>
              <a:rPr lang="en-US" sz="1300" b="1" dirty="0">
                <a:solidFill>
                  <a:srgbClr val="241442"/>
                </a:solidFill>
                <a:latin typeface="Calibri" pitchFamily="34" charset="0"/>
                <a:ea typeface="Calibri" pitchFamily="34" charset="-122"/>
                <a:cs typeface="Calibri" pitchFamily="34" charset="-120"/>
              </a:rPr>
              <a:t>Strategic repositioning.  </a:t>
            </a:r>
            <a:r>
              <a:rPr lang="en-US" sz="1300" dirty="0">
                <a:solidFill>
                  <a:srgbClr val="2A2438"/>
                </a:solidFill>
                <a:latin typeface="Calibri" pitchFamily="34" charset="0"/>
                <a:ea typeface="Calibri" pitchFamily="34" charset="-122"/>
                <a:cs typeface="Calibri" pitchFamily="34" charset="-120"/>
              </a:rPr>
              <a:t>EE remains central to how BT reaches mobile customers, while renewed investment in the BT brand shows the company is still working out its identity as it changes (BT Group plc, 2025).</a:t>
            </a:r>
            <a:endParaRPr lang="en-US" sz="1300" dirty="0"/>
          </a:p>
        </p:txBody>
      </p:sp>
      <p:sp>
        <p:nvSpPr>
          <p:cNvPr id="9" name="Shape 7"/>
          <p:cNvSpPr/>
          <p:nvPr/>
        </p:nvSpPr>
        <p:spPr>
          <a:xfrm>
            <a:off x="548640" y="5212080"/>
            <a:ext cx="11091672" cy="0"/>
          </a:xfrm>
          <a:prstGeom prst="line">
            <a:avLst/>
          </a:prstGeom>
          <a:noFill/>
          <a:ln w="9525">
            <a:solidFill>
              <a:srgbClr val="E1DCEA"/>
            </a:solidFill>
            <a:prstDash val="solid"/>
          </a:ln>
        </p:spPr>
      </p:sp>
      <p:sp>
        <p:nvSpPr>
          <p:cNvPr id="10" name="Text 8"/>
          <p:cNvSpPr/>
          <p:nvPr/>
        </p:nvSpPr>
        <p:spPr>
          <a:xfrm>
            <a:off x="548640" y="5394960"/>
            <a:ext cx="11064240" cy="685800"/>
          </a:xfrm>
          <a:prstGeom prst="rect">
            <a:avLst/>
          </a:prstGeom>
          <a:noFill/>
          <a:ln/>
        </p:spPr>
        <p:txBody>
          <a:bodyPr wrap="square" lIns="0" tIns="0" rIns="0" bIns="0" rtlCol="0" anchor="ctr"/>
          <a:lstStyle/>
          <a:p>
            <a:pPr marL="0" indent="0">
              <a:lnSpc>
                <a:spcPct val="125000"/>
              </a:lnSpc>
              <a:buNone/>
            </a:pPr>
            <a:r>
              <a:rPr lang="en-US" sz="1250" b="1" i="1" dirty="0">
                <a:solidFill>
                  <a:srgbClr val="241442"/>
                </a:solidFill>
                <a:latin typeface="Calibri"/>
                <a:ea typeface="Calibri"/>
                <a:cs typeface="Calibri"/>
              </a:rPr>
              <a:t>What this means for HR. </a:t>
            </a:r>
            <a:r>
              <a:rPr lang="en-US" sz="1250" b="1" dirty="0">
                <a:solidFill>
                  <a:srgbClr val="241442"/>
                </a:solidFill>
                <a:latin typeface="Calibri"/>
                <a:ea typeface="Calibri"/>
                <a:cs typeface="Calibri"/>
              </a:rPr>
              <a:t> </a:t>
            </a:r>
            <a:r>
              <a:rPr lang="en-US" sz="1250" dirty="0">
                <a:solidFill>
                  <a:srgbClr val="6E6580"/>
                </a:solidFill>
                <a:latin typeface="Calibri"/>
                <a:ea typeface="Calibri"/>
                <a:cs typeface="Calibri"/>
              </a:rPr>
              <a:t>None of this works without the right people. We need Change Managers, Digital Specialists, Project Managers, Financial Analysts and Operations Managers who can actually lead this change, not just administer it (Marchington et al., 2021).</a:t>
            </a:r>
            <a:endParaRPr lang="en-US" sz="1250" dirty="0">
              <a:latin typeface="Calibri"/>
              <a:ea typeface="Calibri"/>
              <a:cs typeface="Calibri"/>
            </a:endParaRPr>
          </a:p>
        </p:txBody>
      </p:sp>
      <p:sp>
        <p:nvSpPr>
          <p:cNvPr id="12" name="Text 10"/>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02</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Getting the Right Person, Role and Time</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783080"/>
            <a:ext cx="10972800" cy="320040"/>
          </a:xfrm>
          <a:prstGeom prst="rect">
            <a:avLst/>
          </a:prstGeom>
          <a:noFill/>
          <a:ln/>
        </p:spPr>
        <p:txBody>
          <a:bodyPr wrap="square" lIns="0" tIns="0" rIns="0" bIns="0" rtlCol="0" anchor="ctr"/>
          <a:lstStyle/>
          <a:p>
            <a:pPr marL="0" indent="0">
              <a:buNone/>
            </a:pPr>
            <a:r>
              <a:rPr lang="en-US" sz="1300" i="1" dirty="0">
                <a:solidFill>
                  <a:srgbClr val="6E6580"/>
                </a:solidFill>
                <a:latin typeface="Calibri" pitchFamily="34" charset="0"/>
                <a:ea typeface="Calibri" pitchFamily="34" charset="-122"/>
                <a:cs typeface="Calibri" pitchFamily="34" charset="-120"/>
              </a:rPr>
              <a:t>Recruitment for transformation roles should follow five clear steps:</a:t>
            </a:r>
            <a:endParaRPr lang="en-US" sz="1300" dirty="0"/>
          </a:p>
        </p:txBody>
      </p:sp>
      <p:sp>
        <p:nvSpPr>
          <p:cNvPr id="6" name="Text 4"/>
          <p:cNvSpPr/>
          <p:nvPr/>
        </p:nvSpPr>
        <p:spPr>
          <a:xfrm>
            <a:off x="548640" y="2240280"/>
            <a:ext cx="411480" cy="502920"/>
          </a:xfrm>
          <a:prstGeom prst="rect">
            <a:avLst/>
          </a:prstGeom>
          <a:noFill/>
          <a:ln/>
        </p:spPr>
        <p:txBody>
          <a:bodyPr wrap="square" lIns="0" tIns="0" rIns="0" bIns="0" rtlCol="0" anchor="ctr"/>
          <a:lstStyle/>
          <a:p>
            <a:pPr marL="0" indent="0">
              <a:buNone/>
            </a:pPr>
            <a:r>
              <a:rPr lang="en-US" sz="1800" b="1" dirty="0">
                <a:solidFill>
                  <a:srgbClr val="8FA61E"/>
                </a:solidFill>
                <a:latin typeface="Cambria" pitchFamily="34" charset="0"/>
                <a:ea typeface="Cambria" pitchFamily="34" charset="-122"/>
                <a:cs typeface="Cambria" pitchFamily="34" charset="-120"/>
              </a:rPr>
              <a:t>1</a:t>
            </a:r>
            <a:endParaRPr lang="en-US" sz="1800" dirty="0"/>
          </a:p>
        </p:txBody>
      </p:sp>
      <p:sp>
        <p:nvSpPr>
          <p:cNvPr id="7" name="Text 5"/>
          <p:cNvSpPr/>
          <p:nvPr/>
        </p:nvSpPr>
        <p:spPr>
          <a:xfrm>
            <a:off x="1051560" y="2240280"/>
            <a:ext cx="10561320" cy="502920"/>
          </a:xfrm>
          <a:prstGeom prst="rect">
            <a:avLst/>
          </a:prstGeom>
          <a:noFill/>
          <a:ln/>
        </p:spPr>
        <p:txBody>
          <a:bodyPr wrap="square" lIns="0" tIns="0" rIns="0" bIns="0" rtlCol="0" anchor="ctr"/>
          <a:lstStyle/>
          <a:p>
            <a:pPr marL="0" indent="0">
              <a:lnSpc>
                <a:spcPct val="115000"/>
              </a:lnSpc>
              <a:buNone/>
            </a:pPr>
            <a:r>
              <a:rPr lang="en-US" sz="1300" b="1" dirty="0">
                <a:solidFill>
                  <a:srgbClr val="241442"/>
                </a:solidFill>
                <a:latin typeface="Calibri" pitchFamily="34" charset="0"/>
                <a:ea typeface="Calibri" pitchFamily="34" charset="-122"/>
                <a:cs typeface="Calibri" pitchFamily="34" charset="-120"/>
              </a:rPr>
              <a:t>Job analysis.  </a:t>
            </a:r>
            <a:r>
              <a:rPr lang="en-US" sz="1300" dirty="0">
                <a:solidFill>
                  <a:srgbClr val="2A2438"/>
                </a:solidFill>
                <a:latin typeface="Calibri" pitchFamily="34" charset="0"/>
                <a:ea typeface="Calibri" pitchFamily="34" charset="-122"/>
                <a:cs typeface="Calibri" pitchFamily="34" charset="-120"/>
              </a:rPr>
              <a:t>Work out what the role actually needs to deliver, not what the old job description said (Armstrong &amp; Taylor, 2020).</a:t>
            </a:r>
            <a:endParaRPr lang="en-US" sz="1300" dirty="0"/>
          </a:p>
        </p:txBody>
      </p:sp>
      <p:sp>
        <p:nvSpPr>
          <p:cNvPr id="8" name="Shape 6"/>
          <p:cNvSpPr/>
          <p:nvPr/>
        </p:nvSpPr>
        <p:spPr>
          <a:xfrm>
            <a:off x="1051560" y="2743200"/>
            <a:ext cx="10561320" cy="0"/>
          </a:xfrm>
          <a:prstGeom prst="line">
            <a:avLst/>
          </a:prstGeom>
          <a:noFill/>
          <a:ln w="9525">
            <a:solidFill>
              <a:srgbClr val="E1DCEA"/>
            </a:solidFill>
            <a:prstDash val="solid"/>
          </a:ln>
        </p:spPr>
      </p:sp>
      <p:sp>
        <p:nvSpPr>
          <p:cNvPr id="9" name="Text 7"/>
          <p:cNvSpPr/>
          <p:nvPr/>
        </p:nvSpPr>
        <p:spPr>
          <a:xfrm>
            <a:off x="548640" y="2807208"/>
            <a:ext cx="411480" cy="502920"/>
          </a:xfrm>
          <a:prstGeom prst="rect">
            <a:avLst/>
          </a:prstGeom>
          <a:noFill/>
          <a:ln/>
        </p:spPr>
        <p:txBody>
          <a:bodyPr wrap="square" lIns="0" tIns="0" rIns="0" bIns="0" rtlCol="0" anchor="ctr"/>
          <a:lstStyle/>
          <a:p>
            <a:pPr marL="0" indent="0">
              <a:buNone/>
            </a:pPr>
            <a:r>
              <a:rPr lang="en-US" sz="1800" b="1" dirty="0">
                <a:solidFill>
                  <a:srgbClr val="8FA61E"/>
                </a:solidFill>
                <a:latin typeface="Cambria" pitchFamily="34" charset="0"/>
                <a:ea typeface="Cambria" pitchFamily="34" charset="-122"/>
                <a:cs typeface="Cambria" pitchFamily="34" charset="-120"/>
              </a:rPr>
              <a:t>2</a:t>
            </a:r>
            <a:endParaRPr lang="en-US" sz="1800" dirty="0"/>
          </a:p>
        </p:txBody>
      </p:sp>
      <p:sp>
        <p:nvSpPr>
          <p:cNvPr id="10" name="Text 8"/>
          <p:cNvSpPr/>
          <p:nvPr/>
        </p:nvSpPr>
        <p:spPr>
          <a:xfrm>
            <a:off x="1051560" y="2807208"/>
            <a:ext cx="10561320" cy="502920"/>
          </a:xfrm>
          <a:prstGeom prst="rect">
            <a:avLst/>
          </a:prstGeom>
          <a:noFill/>
          <a:ln/>
        </p:spPr>
        <p:txBody>
          <a:bodyPr wrap="square" lIns="0" tIns="0" rIns="0" bIns="0" rtlCol="0" anchor="ctr"/>
          <a:lstStyle/>
          <a:p>
            <a:pPr marL="0" indent="0">
              <a:lnSpc>
                <a:spcPct val="115000"/>
              </a:lnSpc>
              <a:buNone/>
            </a:pPr>
            <a:r>
              <a:rPr lang="en-US" sz="1300" b="1" dirty="0">
                <a:solidFill>
                  <a:srgbClr val="241442"/>
                </a:solidFill>
                <a:latin typeface="Calibri" pitchFamily="34" charset="0"/>
                <a:ea typeface="Calibri" pitchFamily="34" charset="-122"/>
                <a:cs typeface="Calibri" pitchFamily="34" charset="-120"/>
              </a:rPr>
              <a:t>Job description.  </a:t>
            </a:r>
            <a:r>
              <a:rPr lang="en-US" sz="1300" dirty="0">
                <a:solidFill>
                  <a:srgbClr val="2A2438"/>
                </a:solidFill>
                <a:latin typeface="Calibri" pitchFamily="34" charset="0"/>
                <a:ea typeface="Calibri" pitchFamily="34" charset="-122"/>
                <a:cs typeface="Calibri" pitchFamily="34" charset="-120"/>
              </a:rPr>
              <a:t>Write up the purpose, responsibilities and reporting lines clearly (CIPD, 2024).</a:t>
            </a:r>
            <a:endParaRPr lang="en-US" sz="1300" dirty="0"/>
          </a:p>
        </p:txBody>
      </p:sp>
      <p:sp>
        <p:nvSpPr>
          <p:cNvPr id="11" name="Shape 9"/>
          <p:cNvSpPr/>
          <p:nvPr/>
        </p:nvSpPr>
        <p:spPr>
          <a:xfrm>
            <a:off x="1051560" y="3310128"/>
            <a:ext cx="10561320" cy="0"/>
          </a:xfrm>
          <a:prstGeom prst="line">
            <a:avLst/>
          </a:prstGeom>
          <a:noFill/>
          <a:ln w="9525">
            <a:solidFill>
              <a:srgbClr val="E1DCEA"/>
            </a:solidFill>
            <a:prstDash val="solid"/>
          </a:ln>
        </p:spPr>
      </p:sp>
      <p:sp>
        <p:nvSpPr>
          <p:cNvPr id="12" name="Text 10"/>
          <p:cNvSpPr/>
          <p:nvPr/>
        </p:nvSpPr>
        <p:spPr>
          <a:xfrm>
            <a:off x="548640" y="3374136"/>
            <a:ext cx="411480" cy="502920"/>
          </a:xfrm>
          <a:prstGeom prst="rect">
            <a:avLst/>
          </a:prstGeom>
          <a:noFill/>
          <a:ln/>
        </p:spPr>
        <p:txBody>
          <a:bodyPr wrap="square" lIns="0" tIns="0" rIns="0" bIns="0" rtlCol="0" anchor="ctr"/>
          <a:lstStyle/>
          <a:p>
            <a:pPr marL="0" indent="0">
              <a:buNone/>
            </a:pPr>
            <a:r>
              <a:rPr lang="en-US" sz="1800" b="1" dirty="0">
                <a:solidFill>
                  <a:srgbClr val="8FA61E"/>
                </a:solidFill>
                <a:latin typeface="Cambria" pitchFamily="34" charset="0"/>
                <a:ea typeface="Cambria" pitchFamily="34" charset="-122"/>
                <a:cs typeface="Cambria" pitchFamily="34" charset="-120"/>
              </a:rPr>
              <a:t>3</a:t>
            </a:r>
            <a:endParaRPr lang="en-US" sz="1800" dirty="0"/>
          </a:p>
        </p:txBody>
      </p:sp>
      <p:sp>
        <p:nvSpPr>
          <p:cNvPr id="13" name="Text 11"/>
          <p:cNvSpPr/>
          <p:nvPr/>
        </p:nvSpPr>
        <p:spPr>
          <a:xfrm>
            <a:off x="1051560" y="3374136"/>
            <a:ext cx="10561320" cy="502920"/>
          </a:xfrm>
          <a:prstGeom prst="rect">
            <a:avLst/>
          </a:prstGeom>
          <a:noFill/>
          <a:ln/>
        </p:spPr>
        <p:txBody>
          <a:bodyPr wrap="square" lIns="0" tIns="0" rIns="0" bIns="0" rtlCol="0" anchor="ctr"/>
          <a:lstStyle/>
          <a:p>
            <a:pPr marL="0" indent="0">
              <a:lnSpc>
                <a:spcPct val="115000"/>
              </a:lnSpc>
              <a:buNone/>
            </a:pPr>
            <a:r>
              <a:rPr lang="en-US" sz="1300" b="1" dirty="0">
                <a:solidFill>
                  <a:srgbClr val="241442"/>
                </a:solidFill>
                <a:latin typeface="Calibri" pitchFamily="34" charset="0"/>
                <a:ea typeface="Calibri" pitchFamily="34" charset="-122"/>
                <a:cs typeface="Calibri" pitchFamily="34" charset="-120"/>
              </a:rPr>
              <a:t>Person specification.  </a:t>
            </a:r>
            <a:r>
              <a:rPr lang="en-US" sz="1300" dirty="0">
                <a:solidFill>
                  <a:srgbClr val="2A2438"/>
                </a:solidFill>
                <a:latin typeface="Calibri" pitchFamily="34" charset="0"/>
                <a:ea typeface="Calibri" pitchFamily="34" charset="-122"/>
                <a:cs typeface="Calibri" pitchFamily="34" charset="-120"/>
              </a:rPr>
              <a:t>Set out the essential and desirable skills, experience and behaviours (Torrington et al., 2020).</a:t>
            </a:r>
            <a:endParaRPr lang="en-US" sz="1300" dirty="0"/>
          </a:p>
        </p:txBody>
      </p:sp>
      <p:sp>
        <p:nvSpPr>
          <p:cNvPr id="14" name="Shape 12"/>
          <p:cNvSpPr/>
          <p:nvPr/>
        </p:nvSpPr>
        <p:spPr>
          <a:xfrm>
            <a:off x="1051560" y="3877056"/>
            <a:ext cx="10561320" cy="0"/>
          </a:xfrm>
          <a:prstGeom prst="line">
            <a:avLst/>
          </a:prstGeom>
          <a:noFill/>
          <a:ln w="9525">
            <a:solidFill>
              <a:srgbClr val="E1DCEA"/>
            </a:solidFill>
            <a:prstDash val="solid"/>
          </a:ln>
        </p:spPr>
      </p:sp>
      <p:sp>
        <p:nvSpPr>
          <p:cNvPr id="15" name="Text 13"/>
          <p:cNvSpPr/>
          <p:nvPr/>
        </p:nvSpPr>
        <p:spPr>
          <a:xfrm>
            <a:off x="548640" y="3941064"/>
            <a:ext cx="411480" cy="502920"/>
          </a:xfrm>
          <a:prstGeom prst="rect">
            <a:avLst/>
          </a:prstGeom>
          <a:noFill/>
          <a:ln/>
        </p:spPr>
        <p:txBody>
          <a:bodyPr wrap="square" lIns="0" tIns="0" rIns="0" bIns="0" rtlCol="0" anchor="ctr"/>
          <a:lstStyle/>
          <a:p>
            <a:pPr marL="0" indent="0">
              <a:buNone/>
            </a:pPr>
            <a:r>
              <a:rPr lang="en-US" sz="1800" b="1" dirty="0">
                <a:solidFill>
                  <a:srgbClr val="8FA61E"/>
                </a:solidFill>
                <a:latin typeface="Cambria" pitchFamily="34" charset="0"/>
                <a:ea typeface="Cambria" pitchFamily="34" charset="-122"/>
                <a:cs typeface="Cambria" pitchFamily="34" charset="-120"/>
              </a:rPr>
              <a:t>4</a:t>
            </a:r>
            <a:endParaRPr lang="en-US" sz="1800" dirty="0"/>
          </a:p>
        </p:txBody>
      </p:sp>
      <p:sp>
        <p:nvSpPr>
          <p:cNvPr id="16" name="Text 14"/>
          <p:cNvSpPr/>
          <p:nvPr/>
        </p:nvSpPr>
        <p:spPr>
          <a:xfrm>
            <a:off x="1051560" y="3941064"/>
            <a:ext cx="10561320" cy="502920"/>
          </a:xfrm>
          <a:prstGeom prst="rect">
            <a:avLst/>
          </a:prstGeom>
          <a:noFill/>
          <a:ln/>
        </p:spPr>
        <p:txBody>
          <a:bodyPr wrap="square" lIns="0" tIns="0" rIns="0" bIns="0" rtlCol="0" anchor="ctr"/>
          <a:lstStyle/>
          <a:p>
            <a:pPr marL="0" indent="0">
              <a:lnSpc>
                <a:spcPct val="115000"/>
              </a:lnSpc>
              <a:buNone/>
            </a:pPr>
            <a:r>
              <a:rPr lang="en-US" sz="1300" b="1" dirty="0">
                <a:solidFill>
                  <a:srgbClr val="241442"/>
                </a:solidFill>
                <a:latin typeface="Calibri" pitchFamily="34" charset="0"/>
                <a:ea typeface="Calibri" pitchFamily="34" charset="-122"/>
                <a:cs typeface="Calibri" pitchFamily="34" charset="-120"/>
              </a:rPr>
              <a:t>Advertising.  </a:t>
            </a:r>
            <a:r>
              <a:rPr lang="en-US" sz="1300" dirty="0">
                <a:solidFill>
                  <a:srgbClr val="2A2438"/>
                </a:solidFill>
                <a:latin typeface="Calibri" pitchFamily="34" charset="0"/>
                <a:ea typeface="Calibri" pitchFamily="34" charset="-122"/>
                <a:cs typeface="Calibri" pitchFamily="34" charset="-120"/>
              </a:rPr>
              <a:t>Choose channels that will actually reach people with these skills.</a:t>
            </a:r>
            <a:endParaRPr lang="en-US" sz="1300" dirty="0"/>
          </a:p>
        </p:txBody>
      </p:sp>
      <p:sp>
        <p:nvSpPr>
          <p:cNvPr id="17" name="Shape 15"/>
          <p:cNvSpPr/>
          <p:nvPr/>
        </p:nvSpPr>
        <p:spPr>
          <a:xfrm>
            <a:off x="1051560" y="4443984"/>
            <a:ext cx="10561320" cy="0"/>
          </a:xfrm>
          <a:prstGeom prst="line">
            <a:avLst/>
          </a:prstGeom>
          <a:noFill/>
          <a:ln w="9525">
            <a:solidFill>
              <a:srgbClr val="E1DCEA"/>
            </a:solidFill>
            <a:prstDash val="solid"/>
          </a:ln>
        </p:spPr>
      </p:sp>
      <p:sp>
        <p:nvSpPr>
          <p:cNvPr id="18" name="Text 16"/>
          <p:cNvSpPr/>
          <p:nvPr/>
        </p:nvSpPr>
        <p:spPr>
          <a:xfrm>
            <a:off x="548640" y="4507992"/>
            <a:ext cx="411480" cy="502920"/>
          </a:xfrm>
          <a:prstGeom prst="rect">
            <a:avLst/>
          </a:prstGeom>
          <a:noFill/>
          <a:ln/>
        </p:spPr>
        <p:txBody>
          <a:bodyPr wrap="square" lIns="0" tIns="0" rIns="0" bIns="0" rtlCol="0" anchor="ctr"/>
          <a:lstStyle/>
          <a:p>
            <a:pPr marL="0" indent="0">
              <a:buNone/>
            </a:pPr>
            <a:r>
              <a:rPr lang="en-US" sz="1800" b="1" dirty="0">
                <a:solidFill>
                  <a:srgbClr val="8FA61E"/>
                </a:solidFill>
                <a:latin typeface="Cambria" pitchFamily="34" charset="0"/>
                <a:ea typeface="Cambria" pitchFamily="34" charset="-122"/>
                <a:cs typeface="Cambria" pitchFamily="34" charset="-120"/>
              </a:rPr>
              <a:t>5</a:t>
            </a:r>
            <a:endParaRPr lang="en-US" sz="1800" dirty="0"/>
          </a:p>
        </p:txBody>
      </p:sp>
      <p:sp>
        <p:nvSpPr>
          <p:cNvPr id="19" name="Text 17"/>
          <p:cNvSpPr/>
          <p:nvPr/>
        </p:nvSpPr>
        <p:spPr>
          <a:xfrm>
            <a:off x="1051560" y="4507992"/>
            <a:ext cx="10561320" cy="502920"/>
          </a:xfrm>
          <a:prstGeom prst="rect">
            <a:avLst/>
          </a:prstGeom>
          <a:noFill/>
          <a:ln/>
        </p:spPr>
        <p:txBody>
          <a:bodyPr wrap="square" lIns="0" tIns="0" rIns="0" bIns="0" rtlCol="0" anchor="ctr"/>
          <a:lstStyle/>
          <a:p>
            <a:pPr marL="0" indent="0">
              <a:lnSpc>
                <a:spcPct val="115000"/>
              </a:lnSpc>
              <a:buNone/>
            </a:pPr>
            <a:r>
              <a:rPr lang="en-US" sz="1300" b="1" dirty="0">
                <a:solidFill>
                  <a:srgbClr val="241442"/>
                </a:solidFill>
                <a:latin typeface="Calibri" pitchFamily="34" charset="0"/>
                <a:ea typeface="Calibri" pitchFamily="34" charset="-122"/>
                <a:cs typeface="Calibri" pitchFamily="34" charset="-120"/>
              </a:rPr>
              <a:t>Selection &amp; onboarding.  </a:t>
            </a:r>
            <a:r>
              <a:rPr lang="en-US" sz="1300" dirty="0">
                <a:solidFill>
                  <a:srgbClr val="2A2438"/>
                </a:solidFill>
                <a:latin typeface="Calibri" pitchFamily="34" charset="0"/>
                <a:ea typeface="Calibri" pitchFamily="34" charset="-122"/>
                <a:cs typeface="Calibri" pitchFamily="34" charset="-120"/>
              </a:rPr>
              <a:t>Assess candidates fairly, make a decision, and help them settle into the transformation programme.</a:t>
            </a:r>
            <a:endParaRPr lang="en-US" sz="1300" dirty="0"/>
          </a:p>
        </p:txBody>
      </p:sp>
      <p:sp>
        <p:nvSpPr>
          <p:cNvPr id="20" name="Shape 18"/>
          <p:cNvSpPr/>
          <p:nvPr/>
        </p:nvSpPr>
        <p:spPr>
          <a:xfrm>
            <a:off x="548640" y="5184648"/>
            <a:ext cx="11091672" cy="0"/>
          </a:xfrm>
          <a:prstGeom prst="line">
            <a:avLst/>
          </a:prstGeom>
          <a:noFill/>
          <a:ln w="9525">
            <a:solidFill>
              <a:srgbClr val="E1DCEA"/>
            </a:solidFill>
            <a:prstDash val="solid"/>
          </a:ln>
        </p:spPr>
      </p:sp>
      <p:sp>
        <p:nvSpPr>
          <p:cNvPr id="21" name="Text 19"/>
          <p:cNvSpPr/>
          <p:nvPr/>
        </p:nvSpPr>
        <p:spPr>
          <a:xfrm>
            <a:off x="548640" y="5367528"/>
            <a:ext cx="11064240" cy="548640"/>
          </a:xfrm>
          <a:prstGeom prst="rect">
            <a:avLst/>
          </a:prstGeom>
          <a:noFill/>
          <a:ln/>
        </p:spPr>
        <p:txBody>
          <a:bodyPr wrap="square" lIns="0" tIns="0" rIns="0" bIns="0" rtlCol="0" anchor="ctr"/>
          <a:lstStyle/>
          <a:p>
            <a:pPr marL="0" indent="0">
              <a:lnSpc>
                <a:spcPct val="120000"/>
              </a:lnSpc>
              <a:buNone/>
            </a:pPr>
            <a:r>
              <a:rPr lang="en-US" sz="1250" i="1" dirty="0">
                <a:solidFill>
                  <a:srgbClr val="6E6580"/>
                </a:solidFill>
                <a:latin typeface="Calibri" pitchFamily="34" charset="0"/>
                <a:ea typeface="Calibri" pitchFamily="34" charset="-122"/>
                <a:cs typeface="Calibri" pitchFamily="34" charset="-120"/>
              </a:rPr>
              <a:t>The first step matters most. Transformation creates genuinely new roles, so we need to recruit for what’s coming, not just replace what’s leaving (Armstrong &amp; Taylor, 2020; Torrington et al., 2020).</a:t>
            </a:r>
            <a:endParaRPr lang="en-US" sz="1250" dirty="0"/>
          </a:p>
        </p:txBody>
      </p:sp>
      <p:sp>
        <p:nvSpPr>
          <p:cNvPr id="23" name="Text 21"/>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03</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Defining the Role: Job Description &amp; Person Specification</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783080"/>
            <a:ext cx="10972800" cy="320040"/>
          </a:xfrm>
          <a:prstGeom prst="rect">
            <a:avLst/>
          </a:prstGeom>
          <a:noFill/>
          <a:ln/>
        </p:spPr>
        <p:txBody>
          <a:bodyPr wrap="square" lIns="0" tIns="0" rIns="0" bIns="0" rtlCol="0" anchor="ctr"/>
          <a:lstStyle/>
          <a:p>
            <a:pPr marL="0" indent="0">
              <a:buNone/>
            </a:pPr>
            <a:r>
              <a:rPr lang="en-US" sz="1300" i="1" dirty="0">
                <a:solidFill>
                  <a:srgbClr val="6E6580"/>
                </a:solidFill>
                <a:latin typeface="Calibri" pitchFamily="34" charset="0"/>
                <a:ea typeface="Calibri" pitchFamily="34" charset="-122"/>
                <a:cs typeface="Calibri" pitchFamily="34" charset="-120"/>
              </a:rPr>
              <a:t>Example: Digital Transformation Project Manager, BT Group</a:t>
            </a:r>
            <a:endParaRPr lang="en-US" sz="1300" dirty="0"/>
          </a:p>
        </p:txBody>
      </p:sp>
      <p:sp>
        <p:nvSpPr>
          <p:cNvPr id="6" name="Text 4"/>
          <p:cNvSpPr/>
          <p:nvPr/>
        </p:nvSpPr>
        <p:spPr>
          <a:xfrm>
            <a:off x="548640" y="2286000"/>
            <a:ext cx="5349240" cy="365760"/>
          </a:xfrm>
          <a:prstGeom prst="rect">
            <a:avLst/>
          </a:prstGeom>
          <a:noFill/>
          <a:ln/>
        </p:spPr>
        <p:txBody>
          <a:bodyPr wrap="square" lIns="0" tIns="0" rIns="0" bIns="0" rtlCol="0" anchor="ctr"/>
          <a:lstStyle/>
          <a:p>
            <a:pPr marL="0" indent="0">
              <a:buNone/>
            </a:pPr>
            <a:r>
              <a:rPr lang="en-US" sz="1700" b="1" dirty="0">
                <a:solidFill>
                  <a:srgbClr val="241442"/>
                </a:solidFill>
                <a:latin typeface="Cambria" pitchFamily="34" charset="0"/>
                <a:ea typeface="Cambria" pitchFamily="34" charset="-122"/>
                <a:cs typeface="Cambria" pitchFamily="34" charset="-120"/>
              </a:rPr>
              <a:t>Job Description</a:t>
            </a:r>
            <a:endParaRPr lang="en-US" sz="1700" dirty="0"/>
          </a:p>
        </p:txBody>
      </p:sp>
      <p:sp>
        <p:nvSpPr>
          <p:cNvPr id="7" name="Text 5"/>
          <p:cNvSpPr/>
          <p:nvPr/>
        </p:nvSpPr>
        <p:spPr>
          <a:xfrm>
            <a:off x="548640" y="2670048"/>
            <a:ext cx="5349240" cy="274320"/>
          </a:xfrm>
          <a:prstGeom prst="rect">
            <a:avLst/>
          </a:prstGeom>
          <a:noFill/>
          <a:ln/>
        </p:spPr>
        <p:txBody>
          <a:bodyPr wrap="square" lIns="0" tIns="0" rIns="0" bIns="0" rtlCol="0" anchor="ctr"/>
          <a:lstStyle/>
          <a:p>
            <a:pPr marL="0" indent="0">
              <a:buNone/>
            </a:pPr>
            <a:r>
              <a:rPr lang="en-US" sz="1100" i="1" dirty="0">
                <a:solidFill>
                  <a:srgbClr val="6E6580"/>
                </a:solidFill>
                <a:latin typeface="Calibri" pitchFamily="34" charset="0"/>
                <a:ea typeface="Calibri" pitchFamily="34" charset="-122"/>
                <a:cs typeface="Calibri" pitchFamily="34" charset="-120"/>
              </a:rPr>
              <a:t>What the job involves (Armstrong &amp; Taylor, 2020)</a:t>
            </a:r>
            <a:endParaRPr lang="en-US" sz="1100" dirty="0"/>
          </a:p>
        </p:txBody>
      </p:sp>
      <p:sp>
        <p:nvSpPr>
          <p:cNvPr id="8" name="Shape 6"/>
          <p:cNvSpPr/>
          <p:nvPr/>
        </p:nvSpPr>
        <p:spPr>
          <a:xfrm>
            <a:off x="548640" y="3035808"/>
            <a:ext cx="5349240" cy="0"/>
          </a:xfrm>
          <a:prstGeom prst="line">
            <a:avLst/>
          </a:prstGeom>
          <a:noFill/>
          <a:ln w="9525">
            <a:solidFill>
              <a:srgbClr val="E1DCEA"/>
            </a:solidFill>
            <a:prstDash val="solid"/>
          </a:ln>
        </p:spPr>
      </p:sp>
      <p:sp>
        <p:nvSpPr>
          <p:cNvPr id="9" name="Text 7"/>
          <p:cNvSpPr/>
          <p:nvPr/>
        </p:nvSpPr>
        <p:spPr>
          <a:xfrm>
            <a:off x="548640" y="3200400"/>
            <a:ext cx="5349240" cy="3108960"/>
          </a:xfrm>
          <a:prstGeom prst="rect">
            <a:avLst/>
          </a:prstGeom>
          <a:noFill/>
          <a:ln/>
        </p:spPr>
        <p:txBody>
          <a:bodyPr wrap="square" lIns="0" tIns="0" rIns="0" bIns="0" rtlCol="0" anchor="ctr"/>
          <a:lstStyle/>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Purpose: lead cross-functional workstreams delivering BT/EE’s digital and network transformation milestones</a:t>
            </a:r>
            <a:endParaRPr lang="en-US" sz="1200" dirty="0"/>
          </a:p>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Key responsibilities: plan, budget and govern change projects; manage stakeholders and risk</a:t>
            </a:r>
            <a:endParaRPr lang="en-US" sz="1200" dirty="0"/>
          </a:p>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Reporting line: reports to Head of Transformation PMO</a:t>
            </a:r>
            <a:endParaRPr lang="en-US" sz="1200" dirty="0"/>
          </a:p>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Location: hybrid — London/Birmingham hub with national travel</a:t>
            </a:r>
            <a:endParaRPr lang="en-US" sz="1200" dirty="0"/>
          </a:p>
        </p:txBody>
      </p:sp>
      <p:sp>
        <p:nvSpPr>
          <p:cNvPr id="10" name="Shape 8"/>
          <p:cNvSpPr/>
          <p:nvPr/>
        </p:nvSpPr>
        <p:spPr>
          <a:xfrm>
            <a:off x="6080760" y="2286000"/>
            <a:ext cx="0" cy="4023360"/>
          </a:xfrm>
          <a:prstGeom prst="line">
            <a:avLst/>
          </a:prstGeom>
          <a:noFill/>
          <a:ln w="9525">
            <a:solidFill>
              <a:srgbClr val="E1DCEA"/>
            </a:solidFill>
            <a:prstDash val="solid"/>
          </a:ln>
        </p:spPr>
      </p:sp>
      <p:sp>
        <p:nvSpPr>
          <p:cNvPr id="11" name="Text 9"/>
          <p:cNvSpPr/>
          <p:nvPr/>
        </p:nvSpPr>
        <p:spPr>
          <a:xfrm>
            <a:off x="6263640" y="2286000"/>
            <a:ext cx="5349240" cy="365760"/>
          </a:xfrm>
          <a:prstGeom prst="rect">
            <a:avLst/>
          </a:prstGeom>
          <a:noFill/>
          <a:ln/>
        </p:spPr>
        <p:txBody>
          <a:bodyPr wrap="square" lIns="0" tIns="0" rIns="0" bIns="0" rtlCol="0" anchor="ctr"/>
          <a:lstStyle/>
          <a:p>
            <a:pPr marL="0" indent="0">
              <a:buNone/>
            </a:pPr>
            <a:r>
              <a:rPr lang="en-US" sz="1700" b="1" dirty="0">
                <a:solidFill>
                  <a:srgbClr val="241442"/>
                </a:solidFill>
                <a:latin typeface="Cambria" pitchFamily="34" charset="0"/>
                <a:ea typeface="Cambria" pitchFamily="34" charset="-122"/>
                <a:cs typeface="Cambria" pitchFamily="34" charset="-120"/>
              </a:rPr>
              <a:t>Person Specification</a:t>
            </a:r>
            <a:endParaRPr lang="en-US" sz="1700" dirty="0"/>
          </a:p>
        </p:txBody>
      </p:sp>
      <p:sp>
        <p:nvSpPr>
          <p:cNvPr id="12" name="Text 10"/>
          <p:cNvSpPr/>
          <p:nvPr/>
        </p:nvSpPr>
        <p:spPr>
          <a:xfrm>
            <a:off x="6263640" y="2670048"/>
            <a:ext cx="5349240" cy="274320"/>
          </a:xfrm>
          <a:prstGeom prst="rect">
            <a:avLst/>
          </a:prstGeom>
          <a:noFill/>
          <a:ln/>
        </p:spPr>
        <p:txBody>
          <a:bodyPr wrap="square" lIns="0" tIns="0" rIns="0" bIns="0" rtlCol="0" anchor="ctr"/>
          <a:lstStyle/>
          <a:p>
            <a:pPr marL="0" indent="0">
              <a:buNone/>
            </a:pPr>
            <a:r>
              <a:rPr lang="en-US" sz="1100" i="1" dirty="0">
                <a:solidFill>
                  <a:srgbClr val="6E6580"/>
                </a:solidFill>
                <a:latin typeface="Calibri" pitchFamily="34" charset="0"/>
                <a:ea typeface="Calibri" pitchFamily="34" charset="-122"/>
                <a:cs typeface="Calibri" pitchFamily="34" charset="-120"/>
              </a:rPr>
              <a:t>Who can do the job (Rodger’s Seven-Point Plan, in Torrington et al., 2020)</a:t>
            </a:r>
            <a:endParaRPr lang="en-US" sz="1100" dirty="0"/>
          </a:p>
        </p:txBody>
      </p:sp>
      <p:sp>
        <p:nvSpPr>
          <p:cNvPr id="13" name="Shape 11"/>
          <p:cNvSpPr/>
          <p:nvPr/>
        </p:nvSpPr>
        <p:spPr>
          <a:xfrm>
            <a:off x="6263640" y="3035808"/>
            <a:ext cx="5349240" cy="0"/>
          </a:xfrm>
          <a:prstGeom prst="line">
            <a:avLst/>
          </a:prstGeom>
          <a:noFill/>
          <a:ln w="9525">
            <a:solidFill>
              <a:srgbClr val="E1DCEA"/>
            </a:solidFill>
            <a:prstDash val="solid"/>
          </a:ln>
        </p:spPr>
      </p:sp>
      <p:sp>
        <p:nvSpPr>
          <p:cNvPr id="14" name="Text 12"/>
          <p:cNvSpPr/>
          <p:nvPr/>
        </p:nvSpPr>
        <p:spPr>
          <a:xfrm>
            <a:off x="6263640" y="3200400"/>
            <a:ext cx="5349240" cy="3108960"/>
          </a:xfrm>
          <a:prstGeom prst="rect">
            <a:avLst/>
          </a:prstGeom>
          <a:noFill/>
          <a:ln/>
        </p:spPr>
        <p:txBody>
          <a:bodyPr wrap="square" lIns="0" tIns="0" rIns="0" bIns="0" rtlCol="0" anchor="ctr"/>
          <a:lstStyle/>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Essential: proven change/project management experience; PRINCE2 or APM qualification</a:t>
            </a:r>
            <a:endParaRPr lang="en-US" sz="1200" dirty="0"/>
          </a:p>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Essential: evidence of leading teams through ambiguity and stakeholder resistance</a:t>
            </a:r>
            <a:endParaRPr lang="en-US" sz="1200" dirty="0"/>
          </a:p>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Desirable: telecoms, digital or infrastructure sector background</a:t>
            </a:r>
            <a:endParaRPr lang="en-US" sz="1200" dirty="0"/>
          </a:p>
          <a:p>
            <a:pPr marL="177800" indent="-177800">
              <a:lnSpc>
                <a:spcPct val="120000"/>
              </a:lnSpc>
              <a:spcAft>
                <a:spcPts val="1200"/>
              </a:spcAft>
              <a:buSzPct val="100000"/>
              <a:buChar char="–"/>
            </a:pPr>
            <a:r>
              <a:rPr lang="en-US" sz="1200" dirty="0">
                <a:solidFill>
                  <a:srgbClr val="2A2438"/>
                </a:solidFill>
                <a:latin typeface="Calibri" pitchFamily="34" charset="0"/>
                <a:ea typeface="Calibri" pitchFamily="34" charset="-122"/>
                <a:cs typeface="Calibri" pitchFamily="34" charset="-120"/>
              </a:rPr>
              <a:t>Behavioural: resilience, influencing skill, digital literacy</a:t>
            </a:r>
            <a:endParaRPr lang="en-US" sz="1200" dirty="0"/>
          </a:p>
        </p:txBody>
      </p:sp>
      <p:sp>
        <p:nvSpPr>
          <p:cNvPr id="16" name="Text 14"/>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04</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Where We Advertise These Roles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874520"/>
            <a:ext cx="11064240" cy="59436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BT Careers &amp; LinkedIn — </a:t>
            </a:r>
            <a:r>
              <a:rPr lang="en-US" sz="1300" dirty="0">
                <a:solidFill>
                  <a:srgbClr val="2A2438"/>
                </a:solidFill>
                <a:latin typeface="Calibri" pitchFamily="34" charset="0"/>
                <a:ea typeface="Calibri" pitchFamily="34" charset="-122"/>
                <a:cs typeface="Calibri" pitchFamily="34" charset="-120"/>
              </a:rPr>
              <a:t>the main channel for professional and managerial transformation roles, and a strong signal of our employer brand (CIPD, 2024).</a:t>
            </a:r>
            <a:endParaRPr lang="en-US" sz="1300" dirty="0"/>
          </a:p>
        </p:txBody>
      </p:sp>
      <p:sp>
        <p:nvSpPr>
          <p:cNvPr id="6" name="Shape 4"/>
          <p:cNvSpPr/>
          <p:nvPr/>
        </p:nvSpPr>
        <p:spPr>
          <a:xfrm>
            <a:off x="548640" y="2468880"/>
            <a:ext cx="11091672" cy="0"/>
          </a:xfrm>
          <a:prstGeom prst="line">
            <a:avLst/>
          </a:prstGeom>
          <a:noFill/>
          <a:ln w="9525">
            <a:solidFill>
              <a:srgbClr val="E1DCEA"/>
            </a:solidFill>
            <a:prstDash val="solid"/>
          </a:ln>
        </p:spPr>
      </p:sp>
      <p:sp>
        <p:nvSpPr>
          <p:cNvPr id="7" name="Text 5"/>
          <p:cNvSpPr/>
          <p:nvPr/>
        </p:nvSpPr>
        <p:spPr>
          <a:xfrm>
            <a:off x="548640" y="2560320"/>
            <a:ext cx="11064240" cy="59436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Specialist agencies &amp; the CIPD job board — </a:t>
            </a:r>
            <a:r>
              <a:rPr lang="en-US" sz="1300" dirty="0">
                <a:solidFill>
                  <a:srgbClr val="2A2438"/>
                </a:solidFill>
                <a:latin typeface="Calibri" pitchFamily="34" charset="0"/>
                <a:ea typeface="Calibri" pitchFamily="34" charset="-122"/>
                <a:cs typeface="Calibri" pitchFamily="34" charset="-120"/>
              </a:rPr>
              <a:t>for the niche digital and change-management skills that are hard to find any other way.</a:t>
            </a:r>
            <a:endParaRPr lang="en-US" sz="1300" dirty="0"/>
          </a:p>
        </p:txBody>
      </p:sp>
      <p:sp>
        <p:nvSpPr>
          <p:cNvPr id="8" name="Shape 6"/>
          <p:cNvSpPr/>
          <p:nvPr/>
        </p:nvSpPr>
        <p:spPr>
          <a:xfrm>
            <a:off x="548640" y="3154680"/>
            <a:ext cx="11091672" cy="0"/>
          </a:xfrm>
          <a:prstGeom prst="line">
            <a:avLst/>
          </a:prstGeom>
          <a:noFill/>
          <a:ln w="9525">
            <a:solidFill>
              <a:srgbClr val="E1DCEA"/>
            </a:solidFill>
            <a:prstDash val="solid"/>
          </a:ln>
        </p:spPr>
      </p:sp>
      <p:sp>
        <p:nvSpPr>
          <p:cNvPr id="9" name="Text 7"/>
          <p:cNvSpPr/>
          <p:nvPr/>
        </p:nvSpPr>
        <p:spPr>
          <a:xfrm>
            <a:off x="548640" y="3246120"/>
            <a:ext cx="11064240" cy="59436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Internal talent marketplace — </a:t>
            </a:r>
            <a:r>
              <a:rPr lang="en-US" sz="1300" dirty="0">
                <a:solidFill>
                  <a:srgbClr val="2A2438"/>
                </a:solidFill>
                <a:latin typeface="Calibri" pitchFamily="34" charset="0"/>
                <a:ea typeface="Calibri" pitchFamily="34" charset="-122"/>
                <a:cs typeface="Calibri" pitchFamily="34" charset="-120"/>
              </a:rPr>
              <a:t>gives existing BT and EE people a route into transformation roles, and keeps institutional knowledge in the business (Marchington et al., 2021).</a:t>
            </a:r>
            <a:endParaRPr lang="en-US" sz="1300" dirty="0"/>
          </a:p>
        </p:txBody>
      </p:sp>
      <p:sp>
        <p:nvSpPr>
          <p:cNvPr id="10" name="Shape 8"/>
          <p:cNvSpPr/>
          <p:nvPr/>
        </p:nvSpPr>
        <p:spPr>
          <a:xfrm>
            <a:off x="548640" y="3840480"/>
            <a:ext cx="11091672" cy="0"/>
          </a:xfrm>
          <a:prstGeom prst="line">
            <a:avLst/>
          </a:prstGeom>
          <a:noFill/>
          <a:ln w="9525">
            <a:solidFill>
              <a:srgbClr val="E1DCEA"/>
            </a:solidFill>
            <a:prstDash val="solid"/>
          </a:ln>
        </p:spPr>
      </p:sp>
      <p:sp>
        <p:nvSpPr>
          <p:cNvPr id="11" name="Text 9"/>
          <p:cNvSpPr/>
          <p:nvPr/>
        </p:nvSpPr>
        <p:spPr>
          <a:xfrm>
            <a:off x="548640" y="3931920"/>
            <a:ext cx="11064240" cy="59436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University partnerships &amp; apprenticeships — </a:t>
            </a:r>
            <a:r>
              <a:rPr lang="en-US" sz="1300" dirty="0">
                <a:solidFill>
                  <a:srgbClr val="2A2438"/>
                </a:solidFill>
                <a:latin typeface="Calibri" pitchFamily="34" charset="0"/>
                <a:ea typeface="Calibri" pitchFamily="34" charset="-122"/>
                <a:cs typeface="Calibri" pitchFamily="34" charset="-120"/>
              </a:rPr>
              <a:t>builds a longer-term pipeline of digital talent.</a:t>
            </a:r>
            <a:endParaRPr lang="en-US" sz="1300" dirty="0"/>
          </a:p>
        </p:txBody>
      </p:sp>
      <p:sp>
        <p:nvSpPr>
          <p:cNvPr id="12" name="Shape 10"/>
          <p:cNvSpPr/>
          <p:nvPr/>
        </p:nvSpPr>
        <p:spPr>
          <a:xfrm>
            <a:off x="548640" y="4526280"/>
            <a:ext cx="11091672" cy="0"/>
          </a:xfrm>
          <a:prstGeom prst="line">
            <a:avLst/>
          </a:prstGeom>
          <a:noFill/>
          <a:ln w="9525">
            <a:solidFill>
              <a:srgbClr val="E1DCEA"/>
            </a:solidFill>
            <a:prstDash val="solid"/>
          </a:ln>
        </p:spPr>
      </p:sp>
      <p:sp>
        <p:nvSpPr>
          <p:cNvPr id="13" name="Text 11"/>
          <p:cNvSpPr/>
          <p:nvPr/>
        </p:nvSpPr>
        <p:spPr>
          <a:xfrm>
            <a:off x="548640" y="4617720"/>
            <a:ext cx="11064240" cy="59436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Social media &amp; employer branding — </a:t>
            </a:r>
            <a:r>
              <a:rPr lang="en-US" sz="1300" dirty="0">
                <a:solidFill>
                  <a:srgbClr val="2A2438"/>
                </a:solidFill>
                <a:latin typeface="Calibri" pitchFamily="34" charset="0"/>
                <a:ea typeface="Calibri" pitchFamily="34" charset="-122"/>
                <a:cs typeface="Calibri" pitchFamily="34" charset="-120"/>
              </a:rPr>
              <a:t>Glassdoor, Instagram and our own content help candidates understand what it’s actually like to work here before they apply.</a:t>
            </a:r>
            <a:endParaRPr lang="en-US" sz="1300" dirty="0"/>
          </a:p>
        </p:txBody>
      </p:sp>
      <p:sp>
        <p:nvSpPr>
          <p:cNvPr id="14" name="Shape 12"/>
          <p:cNvSpPr/>
          <p:nvPr/>
        </p:nvSpPr>
        <p:spPr>
          <a:xfrm>
            <a:off x="548640" y="5349240"/>
            <a:ext cx="11091672" cy="0"/>
          </a:xfrm>
          <a:prstGeom prst="line">
            <a:avLst/>
          </a:prstGeom>
          <a:noFill/>
          <a:ln w="9525">
            <a:solidFill>
              <a:srgbClr val="E1DCEA"/>
            </a:solidFill>
            <a:prstDash val="solid"/>
          </a:ln>
        </p:spPr>
      </p:sp>
      <p:sp>
        <p:nvSpPr>
          <p:cNvPr id="15" name="Text 13"/>
          <p:cNvSpPr/>
          <p:nvPr/>
        </p:nvSpPr>
        <p:spPr>
          <a:xfrm>
            <a:off x="548640" y="5532120"/>
            <a:ext cx="11064240" cy="457200"/>
          </a:xfrm>
          <a:prstGeom prst="rect">
            <a:avLst/>
          </a:prstGeom>
          <a:noFill/>
          <a:ln/>
        </p:spPr>
        <p:txBody>
          <a:bodyPr wrap="square" lIns="0" tIns="0" rIns="0" bIns="0" rtlCol="0" anchor="ctr"/>
          <a:lstStyle/>
          <a:p>
            <a:pPr marL="0" indent="0">
              <a:buNone/>
            </a:pPr>
            <a:r>
              <a:rPr lang="en-US" sz="1250" i="1" dirty="0">
                <a:solidFill>
                  <a:srgbClr val="6E6580"/>
                </a:solidFill>
                <a:latin typeface="Calibri" pitchFamily="34" charset="0"/>
                <a:ea typeface="Calibri" pitchFamily="34" charset="-122"/>
                <a:cs typeface="Calibri" pitchFamily="34" charset="-120"/>
              </a:rPr>
              <a:t>A multi-channel approach balances speed-to-hire with reach into the specialist talent pools that transformation roles need (CIPD, 2024).</a:t>
            </a:r>
            <a:endParaRPr lang="en-US" sz="1250" dirty="0"/>
          </a:p>
        </p:txBody>
      </p:sp>
      <p:sp>
        <p:nvSpPr>
          <p:cNvPr id="17" name="Text 15"/>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a:solidFill>
                  <a:srgbClr val="8A7FA6"/>
                </a:solidFill>
                <a:latin typeface="Calibri"/>
                <a:ea typeface="Calibri"/>
                <a:cs typeface="Calibri"/>
              </a:rPr>
              <a:t>05 · INTERVIEW TYPE 1</a:t>
            </a:r>
            <a:endParaRPr lang="en-US" sz="120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Structured Panel Interviews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783080"/>
            <a:ext cx="5486400" cy="274320"/>
          </a:xfrm>
          <a:prstGeom prst="rect">
            <a:avLst/>
          </a:prstGeom>
          <a:noFill/>
          <a:ln/>
        </p:spPr>
        <p:txBody>
          <a:bodyPr wrap="square" lIns="0" tIns="0" rIns="0" bIns="0" rtlCol="0" anchor="ctr"/>
          <a:lstStyle/>
          <a:p>
            <a:pPr marL="0" indent="0">
              <a:buNone/>
            </a:pPr>
            <a:r>
              <a:rPr lang="en-US" sz="1150" b="1" kern="0" spc="150" dirty="0">
                <a:solidFill>
                  <a:srgbClr val="8FA61E"/>
                </a:solidFill>
                <a:latin typeface="Calibri" pitchFamily="34" charset="0"/>
                <a:ea typeface="Calibri" pitchFamily="34" charset="-122"/>
                <a:cs typeface="Calibri" pitchFamily="34" charset="-120"/>
              </a:rPr>
              <a:t>WHAT IT IS</a:t>
            </a:r>
            <a:endParaRPr lang="en-US" sz="1150" dirty="0"/>
          </a:p>
        </p:txBody>
      </p:sp>
      <p:sp>
        <p:nvSpPr>
          <p:cNvPr id="6" name="Text 4"/>
          <p:cNvSpPr/>
          <p:nvPr/>
        </p:nvSpPr>
        <p:spPr>
          <a:xfrm>
            <a:off x="548640" y="2084832"/>
            <a:ext cx="11064240" cy="777240"/>
          </a:xfrm>
          <a:prstGeom prst="rect">
            <a:avLst/>
          </a:prstGeom>
          <a:noFill/>
          <a:ln/>
        </p:spPr>
        <p:txBody>
          <a:bodyPr wrap="square" lIns="0" tIns="0" rIns="0" bIns="0" rtlCol="0" anchor="ctr"/>
          <a:lstStyle/>
          <a:p>
            <a:pPr marL="0" indent="0">
              <a:lnSpc>
                <a:spcPct val="125000"/>
              </a:lnSpc>
              <a:buNone/>
            </a:pPr>
            <a:r>
              <a:rPr lang="en-US" sz="1350" dirty="0">
                <a:solidFill>
                  <a:srgbClr val="2A2438"/>
                </a:solidFill>
                <a:latin typeface="Calibri" pitchFamily="34" charset="0"/>
                <a:ea typeface="Calibri" pitchFamily="34" charset="-122"/>
                <a:cs typeface="Calibri" pitchFamily="34" charset="-120"/>
              </a:rPr>
              <a:t>Every candidate is asked the same questions, in the same order, and scored against the same criteria by a panel of assessors (Campion, Palmer &amp; Campion, 1997).</a:t>
            </a:r>
            <a:endParaRPr lang="en-US" sz="1350" dirty="0"/>
          </a:p>
        </p:txBody>
      </p:sp>
      <p:sp>
        <p:nvSpPr>
          <p:cNvPr id="7" name="Shape 5"/>
          <p:cNvSpPr/>
          <p:nvPr/>
        </p:nvSpPr>
        <p:spPr>
          <a:xfrm>
            <a:off x="548640" y="2926080"/>
            <a:ext cx="11091672" cy="0"/>
          </a:xfrm>
          <a:prstGeom prst="line">
            <a:avLst/>
          </a:prstGeom>
          <a:noFill/>
          <a:ln w="9525">
            <a:solidFill>
              <a:srgbClr val="E1DCEA"/>
            </a:solidFill>
            <a:prstDash val="solid"/>
          </a:ln>
        </p:spPr>
      </p:sp>
      <p:sp>
        <p:nvSpPr>
          <p:cNvPr id="8" name="Text 6"/>
          <p:cNvSpPr/>
          <p:nvPr/>
        </p:nvSpPr>
        <p:spPr>
          <a:xfrm>
            <a:off x="548640" y="3127248"/>
            <a:ext cx="7315200" cy="292608"/>
          </a:xfrm>
          <a:prstGeom prst="rect">
            <a:avLst/>
          </a:prstGeom>
          <a:noFill/>
          <a:ln/>
        </p:spPr>
        <p:txBody>
          <a:bodyPr wrap="square" lIns="0" tIns="0" rIns="0" bIns="0" rtlCol="0" anchor="ctr"/>
          <a:lstStyle/>
          <a:p>
            <a:pPr marL="0" indent="0">
              <a:buNone/>
            </a:pPr>
            <a:r>
              <a:rPr lang="en-US" sz="1250" b="1" dirty="0">
                <a:solidFill>
                  <a:srgbClr val="241442"/>
                </a:solidFill>
                <a:latin typeface="Calibri" pitchFamily="34" charset="0"/>
                <a:ea typeface="Calibri" pitchFamily="34" charset="-122"/>
                <a:cs typeface="Calibri" pitchFamily="34" charset="-120"/>
              </a:rPr>
              <a:t>Why it suits transformation roles</a:t>
            </a:r>
            <a:endParaRPr lang="en-US" sz="1250" dirty="0"/>
          </a:p>
        </p:txBody>
      </p:sp>
      <p:sp>
        <p:nvSpPr>
          <p:cNvPr id="9" name="Text 7"/>
          <p:cNvSpPr/>
          <p:nvPr/>
        </p:nvSpPr>
        <p:spPr>
          <a:xfrm>
            <a:off x="548640" y="3474720"/>
            <a:ext cx="11064240" cy="1874520"/>
          </a:xfrm>
          <a:prstGeom prst="rect">
            <a:avLst/>
          </a:prstGeom>
          <a:noFill/>
          <a:ln/>
        </p:spPr>
        <p:txBody>
          <a:bodyPr wrap="square" lIns="0" tIns="0" rIns="0" bIns="0" rtlCol="0" anchor="ctr"/>
          <a:lstStyle/>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This is the interview format with the strongest evidence behind it — it consistently predicts performance better than free-flowing conversations (Levashina et al., 2014).</a:t>
            </a:r>
            <a:endParaRPr lang="en-US" sz="1250" dirty="0"/>
          </a:p>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Because it’s standardised, it’s harder for personal bias to creep in, and easier to defend the decision afterwards.</a:t>
            </a:r>
            <a:endParaRPr lang="en-US" sz="1250" dirty="0"/>
          </a:p>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Having more than one assessor in the room — HR, the hiring manager, a senior stakeholder — adds another layer of scrutiny for roles that really matter.</a:t>
            </a:r>
            <a:endParaRPr lang="en-US" sz="1250" dirty="0"/>
          </a:p>
        </p:txBody>
      </p:sp>
      <p:sp>
        <p:nvSpPr>
          <p:cNvPr id="10" name="Shape 8"/>
          <p:cNvSpPr/>
          <p:nvPr/>
        </p:nvSpPr>
        <p:spPr>
          <a:xfrm>
            <a:off x="548640" y="5486400"/>
            <a:ext cx="11091672" cy="0"/>
          </a:xfrm>
          <a:prstGeom prst="line">
            <a:avLst/>
          </a:prstGeom>
          <a:noFill/>
          <a:ln w="9525">
            <a:solidFill>
              <a:srgbClr val="E1DCEA"/>
            </a:solidFill>
            <a:prstDash val="solid"/>
          </a:ln>
        </p:spPr>
      </p:sp>
      <p:sp>
        <p:nvSpPr>
          <p:cNvPr id="11" name="Text 9"/>
          <p:cNvSpPr/>
          <p:nvPr/>
        </p:nvSpPr>
        <p:spPr>
          <a:xfrm>
            <a:off x="548640" y="5650992"/>
            <a:ext cx="11064240" cy="640080"/>
          </a:xfrm>
          <a:prstGeom prst="rect">
            <a:avLst/>
          </a:prstGeom>
          <a:noFill/>
          <a:ln/>
        </p:spPr>
        <p:txBody>
          <a:bodyPr wrap="square" lIns="0" tIns="0" rIns="0" bIns="0" rtlCol="0" anchor="ctr"/>
          <a:lstStyle/>
          <a:p>
            <a:pPr marL="0" indent="0">
              <a:lnSpc>
                <a:spcPct val="120000"/>
              </a:lnSpc>
              <a:buNone/>
            </a:pPr>
            <a:r>
              <a:rPr lang="en-US" sz="1250" b="1" i="1" dirty="0">
                <a:solidFill>
                  <a:srgbClr val="241442"/>
                </a:solidFill>
                <a:latin typeface="Calibri" pitchFamily="34" charset="0"/>
                <a:ea typeface="Calibri" pitchFamily="34" charset="-122"/>
                <a:cs typeface="Calibri" pitchFamily="34" charset="-120"/>
              </a:rPr>
              <a:t>Best used for:  </a:t>
            </a:r>
            <a:r>
              <a:rPr lang="en-US" sz="1250" i="1" dirty="0">
                <a:solidFill>
                  <a:srgbClr val="6E6580"/>
                </a:solidFill>
                <a:latin typeface="Calibri" pitchFamily="34" charset="0"/>
                <a:ea typeface="Calibri" pitchFamily="34" charset="-122"/>
                <a:cs typeface="Calibri" pitchFamily="34" charset="-120"/>
              </a:rPr>
              <a:t>Senior and leadership roles like Change Manager and Operations Manager, where getting the decision right (and being able to explain it) really matters.</a:t>
            </a:r>
            <a:endParaRPr lang="en-US" sz="1250" dirty="0"/>
          </a:p>
        </p:txBody>
      </p:sp>
      <p:sp>
        <p:nvSpPr>
          <p:cNvPr id="13" name="Text 11"/>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05 · INTERVIEW TYPE 2</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Competency-Based Interviews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783080"/>
            <a:ext cx="5486400" cy="274320"/>
          </a:xfrm>
          <a:prstGeom prst="rect">
            <a:avLst/>
          </a:prstGeom>
          <a:noFill/>
          <a:ln/>
        </p:spPr>
        <p:txBody>
          <a:bodyPr wrap="square" lIns="0" tIns="0" rIns="0" bIns="0" rtlCol="0" anchor="ctr"/>
          <a:lstStyle/>
          <a:p>
            <a:pPr marL="0" indent="0">
              <a:buNone/>
            </a:pPr>
            <a:r>
              <a:rPr lang="en-US" sz="1150" b="1" kern="0" spc="150" dirty="0">
                <a:solidFill>
                  <a:srgbClr val="8FA61E"/>
                </a:solidFill>
                <a:latin typeface="Calibri" pitchFamily="34" charset="0"/>
                <a:ea typeface="Calibri" pitchFamily="34" charset="-122"/>
                <a:cs typeface="Calibri" pitchFamily="34" charset="-120"/>
              </a:rPr>
              <a:t>WHAT IT IS</a:t>
            </a:r>
            <a:endParaRPr lang="en-US" sz="1150" dirty="0"/>
          </a:p>
        </p:txBody>
      </p:sp>
      <p:sp>
        <p:nvSpPr>
          <p:cNvPr id="6" name="Text 4"/>
          <p:cNvSpPr/>
          <p:nvPr/>
        </p:nvSpPr>
        <p:spPr>
          <a:xfrm>
            <a:off x="548640" y="2084832"/>
            <a:ext cx="11064240" cy="777240"/>
          </a:xfrm>
          <a:prstGeom prst="rect">
            <a:avLst/>
          </a:prstGeom>
          <a:noFill/>
          <a:ln/>
        </p:spPr>
        <p:txBody>
          <a:bodyPr wrap="square" lIns="0" tIns="0" rIns="0" bIns="0" rtlCol="0" anchor="ctr"/>
          <a:lstStyle/>
          <a:p>
            <a:pPr marL="0" indent="0">
              <a:lnSpc>
                <a:spcPct val="125000"/>
              </a:lnSpc>
              <a:buNone/>
            </a:pPr>
            <a:r>
              <a:rPr lang="en-US" sz="1350" dirty="0">
                <a:solidFill>
                  <a:srgbClr val="2A2438"/>
                </a:solidFill>
                <a:latin typeface="Calibri" pitchFamily="34" charset="0"/>
                <a:ea typeface="Calibri" pitchFamily="34" charset="-122"/>
                <a:cs typeface="Calibri" pitchFamily="34" charset="-120"/>
              </a:rPr>
              <a:t>Questions are built around specific behaviours we’re looking for — things like leading change or influencing stakeholders — usually using the STAR technique: Situation, Task, Action, Result (Huffcutt &amp; Culbertson, 2010).</a:t>
            </a:r>
            <a:endParaRPr lang="en-US" sz="1350" dirty="0"/>
          </a:p>
        </p:txBody>
      </p:sp>
      <p:sp>
        <p:nvSpPr>
          <p:cNvPr id="7" name="Shape 5"/>
          <p:cNvSpPr/>
          <p:nvPr/>
        </p:nvSpPr>
        <p:spPr>
          <a:xfrm>
            <a:off x="548640" y="2926080"/>
            <a:ext cx="11091672" cy="0"/>
          </a:xfrm>
          <a:prstGeom prst="line">
            <a:avLst/>
          </a:prstGeom>
          <a:noFill/>
          <a:ln w="9525">
            <a:solidFill>
              <a:srgbClr val="E1DCEA"/>
            </a:solidFill>
            <a:prstDash val="solid"/>
          </a:ln>
        </p:spPr>
      </p:sp>
      <p:sp>
        <p:nvSpPr>
          <p:cNvPr id="8" name="Text 6"/>
          <p:cNvSpPr/>
          <p:nvPr/>
        </p:nvSpPr>
        <p:spPr>
          <a:xfrm>
            <a:off x="548640" y="3127248"/>
            <a:ext cx="7315200" cy="292608"/>
          </a:xfrm>
          <a:prstGeom prst="rect">
            <a:avLst/>
          </a:prstGeom>
          <a:noFill/>
          <a:ln/>
        </p:spPr>
        <p:txBody>
          <a:bodyPr wrap="square" lIns="0" tIns="0" rIns="0" bIns="0" rtlCol="0" anchor="ctr"/>
          <a:lstStyle/>
          <a:p>
            <a:pPr marL="0" indent="0">
              <a:buNone/>
            </a:pPr>
            <a:r>
              <a:rPr lang="en-US" sz="1250" b="1" dirty="0">
                <a:solidFill>
                  <a:srgbClr val="241442"/>
                </a:solidFill>
                <a:latin typeface="Calibri" pitchFamily="34" charset="0"/>
                <a:ea typeface="Calibri" pitchFamily="34" charset="-122"/>
                <a:cs typeface="Calibri" pitchFamily="34" charset="-120"/>
              </a:rPr>
              <a:t>Why it suits transformation roles</a:t>
            </a:r>
            <a:endParaRPr lang="en-US" sz="1250" dirty="0"/>
          </a:p>
        </p:txBody>
      </p:sp>
      <p:sp>
        <p:nvSpPr>
          <p:cNvPr id="9" name="Text 7"/>
          <p:cNvSpPr/>
          <p:nvPr/>
        </p:nvSpPr>
        <p:spPr>
          <a:xfrm>
            <a:off x="548640" y="3474720"/>
            <a:ext cx="11064240" cy="1874520"/>
          </a:xfrm>
          <a:prstGeom prst="rect">
            <a:avLst/>
          </a:prstGeom>
          <a:noFill/>
          <a:ln/>
        </p:spPr>
        <p:txBody>
          <a:bodyPr wrap="square" lIns="0" tIns="0" rIns="0" bIns="0" rtlCol="0" anchor="ctr"/>
          <a:lstStyle/>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Past behaviour is one of the best predictors we have of how someone will perform in future (CIPD, 2023).</a:t>
            </a:r>
            <a:endParaRPr lang="en-US" sz="1250" dirty="0"/>
          </a:p>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It ties directly back to the competencies we actually need for the change programme.</a:t>
            </a:r>
            <a:endParaRPr lang="en-US" sz="1250" dirty="0"/>
          </a:p>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It also gives candidates a fair, clear chance to talk about relevant experience, rather than guessing what we want to hear.</a:t>
            </a:r>
            <a:endParaRPr lang="en-US" sz="1250" dirty="0"/>
          </a:p>
        </p:txBody>
      </p:sp>
      <p:sp>
        <p:nvSpPr>
          <p:cNvPr id="10" name="Shape 8"/>
          <p:cNvSpPr/>
          <p:nvPr/>
        </p:nvSpPr>
        <p:spPr>
          <a:xfrm>
            <a:off x="548640" y="5486400"/>
            <a:ext cx="11091672" cy="0"/>
          </a:xfrm>
          <a:prstGeom prst="line">
            <a:avLst/>
          </a:prstGeom>
          <a:noFill/>
          <a:ln w="9525">
            <a:solidFill>
              <a:srgbClr val="E1DCEA"/>
            </a:solidFill>
            <a:prstDash val="solid"/>
          </a:ln>
        </p:spPr>
      </p:sp>
      <p:sp>
        <p:nvSpPr>
          <p:cNvPr id="11" name="Text 9"/>
          <p:cNvSpPr/>
          <p:nvPr/>
        </p:nvSpPr>
        <p:spPr>
          <a:xfrm>
            <a:off x="548640" y="5650992"/>
            <a:ext cx="11064240" cy="640080"/>
          </a:xfrm>
          <a:prstGeom prst="rect">
            <a:avLst/>
          </a:prstGeom>
          <a:noFill/>
          <a:ln/>
        </p:spPr>
        <p:txBody>
          <a:bodyPr wrap="square" lIns="0" tIns="0" rIns="0" bIns="0" rtlCol="0" anchor="ctr"/>
          <a:lstStyle/>
          <a:p>
            <a:pPr marL="0" indent="0">
              <a:lnSpc>
                <a:spcPct val="120000"/>
              </a:lnSpc>
              <a:buNone/>
            </a:pPr>
            <a:r>
              <a:rPr lang="en-US" sz="1250" b="1" i="1" dirty="0">
                <a:solidFill>
                  <a:srgbClr val="241442"/>
                </a:solidFill>
                <a:latin typeface="Calibri" pitchFamily="34" charset="0"/>
                <a:ea typeface="Calibri" pitchFamily="34" charset="-122"/>
                <a:cs typeface="Calibri" pitchFamily="34" charset="-120"/>
              </a:rPr>
              <a:t>Best used for:  </a:t>
            </a:r>
            <a:r>
              <a:rPr lang="en-US" sz="1250" i="1" dirty="0">
                <a:solidFill>
                  <a:srgbClr val="6E6580"/>
                </a:solidFill>
                <a:latin typeface="Calibri" pitchFamily="34" charset="0"/>
                <a:ea typeface="Calibri" pitchFamily="34" charset="-122"/>
                <a:cs typeface="Calibri" pitchFamily="34" charset="-120"/>
              </a:rPr>
              <a:t>Change Manager and Digital Specialist roles, where we need real evidence of adaptability and problem-solving, not just a good answer on the day.</a:t>
            </a:r>
            <a:endParaRPr lang="en-US" sz="1250" dirty="0"/>
          </a:p>
        </p:txBody>
      </p:sp>
      <p:sp>
        <p:nvSpPr>
          <p:cNvPr id="13" name="Text 11"/>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05 · INTERVIEW TYPE 3</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Virtual &amp; Video Interviews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783080"/>
            <a:ext cx="5486400" cy="274320"/>
          </a:xfrm>
          <a:prstGeom prst="rect">
            <a:avLst/>
          </a:prstGeom>
          <a:noFill/>
          <a:ln/>
        </p:spPr>
        <p:txBody>
          <a:bodyPr wrap="square" lIns="0" tIns="0" rIns="0" bIns="0" rtlCol="0" anchor="ctr"/>
          <a:lstStyle/>
          <a:p>
            <a:pPr marL="0" indent="0">
              <a:buNone/>
            </a:pPr>
            <a:r>
              <a:rPr lang="en-US" sz="1150" b="1" kern="0" spc="150" dirty="0">
                <a:solidFill>
                  <a:srgbClr val="8FA61E"/>
                </a:solidFill>
                <a:latin typeface="Calibri" pitchFamily="34" charset="0"/>
                <a:ea typeface="Calibri" pitchFamily="34" charset="-122"/>
                <a:cs typeface="Calibri" pitchFamily="34" charset="-120"/>
              </a:rPr>
              <a:t>WHAT IT IS</a:t>
            </a:r>
            <a:endParaRPr lang="en-US" sz="1150" dirty="0"/>
          </a:p>
        </p:txBody>
      </p:sp>
      <p:sp>
        <p:nvSpPr>
          <p:cNvPr id="6" name="Text 4"/>
          <p:cNvSpPr/>
          <p:nvPr/>
        </p:nvSpPr>
        <p:spPr>
          <a:xfrm>
            <a:off x="548640" y="2084832"/>
            <a:ext cx="11064240" cy="777240"/>
          </a:xfrm>
          <a:prstGeom prst="rect">
            <a:avLst/>
          </a:prstGeom>
          <a:noFill/>
          <a:ln/>
        </p:spPr>
        <p:txBody>
          <a:bodyPr wrap="square" lIns="0" tIns="0" rIns="0" bIns="0" rtlCol="0" anchor="ctr"/>
          <a:lstStyle/>
          <a:p>
            <a:pPr marL="0" indent="0">
              <a:lnSpc>
                <a:spcPct val="125000"/>
              </a:lnSpc>
              <a:buNone/>
            </a:pPr>
            <a:r>
              <a:rPr lang="en-US" sz="1350" dirty="0">
                <a:solidFill>
                  <a:srgbClr val="2A2438"/>
                </a:solidFill>
                <a:latin typeface="Calibri" pitchFamily="34" charset="0"/>
                <a:ea typeface="Calibri" pitchFamily="34" charset="-122"/>
                <a:cs typeface="Calibri" pitchFamily="34" charset="-120"/>
              </a:rPr>
              <a:t>Interviews conducted live over video, or recorded as one-way responses, using platforms like Microsoft Teams or HireVue (Blacksmith, Willford &amp; Behrend, 2016).</a:t>
            </a:r>
            <a:endParaRPr lang="en-US" sz="1350" dirty="0"/>
          </a:p>
        </p:txBody>
      </p:sp>
      <p:sp>
        <p:nvSpPr>
          <p:cNvPr id="7" name="Shape 5"/>
          <p:cNvSpPr/>
          <p:nvPr/>
        </p:nvSpPr>
        <p:spPr>
          <a:xfrm>
            <a:off x="548640" y="2926080"/>
            <a:ext cx="11091672" cy="0"/>
          </a:xfrm>
          <a:prstGeom prst="line">
            <a:avLst/>
          </a:prstGeom>
          <a:noFill/>
          <a:ln w="9525">
            <a:solidFill>
              <a:srgbClr val="E1DCEA"/>
            </a:solidFill>
            <a:prstDash val="solid"/>
          </a:ln>
        </p:spPr>
      </p:sp>
      <p:sp>
        <p:nvSpPr>
          <p:cNvPr id="8" name="Text 6"/>
          <p:cNvSpPr/>
          <p:nvPr/>
        </p:nvSpPr>
        <p:spPr>
          <a:xfrm>
            <a:off x="548640" y="3127248"/>
            <a:ext cx="7315200" cy="292608"/>
          </a:xfrm>
          <a:prstGeom prst="rect">
            <a:avLst/>
          </a:prstGeom>
          <a:noFill/>
          <a:ln/>
        </p:spPr>
        <p:txBody>
          <a:bodyPr wrap="square" lIns="0" tIns="0" rIns="0" bIns="0" rtlCol="0" anchor="ctr"/>
          <a:lstStyle/>
          <a:p>
            <a:pPr marL="0" indent="0">
              <a:buNone/>
            </a:pPr>
            <a:r>
              <a:rPr lang="en-US" sz="1250" b="1" dirty="0">
                <a:solidFill>
                  <a:srgbClr val="241442"/>
                </a:solidFill>
                <a:latin typeface="Calibri" pitchFamily="34" charset="0"/>
                <a:ea typeface="Calibri" pitchFamily="34" charset="-122"/>
                <a:cs typeface="Calibri" pitchFamily="34" charset="-120"/>
              </a:rPr>
              <a:t>Why it suits transformation roles</a:t>
            </a:r>
            <a:endParaRPr lang="en-US" sz="1250" dirty="0"/>
          </a:p>
        </p:txBody>
      </p:sp>
      <p:sp>
        <p:nvSpPr>
          <p:cNvPr id="9" name="Text 7"/>
          <p:cNvSpPr/>
          <p:nvPr/>
        </p:nvSpPr>
        <p:spPr>
          <a:xfrm>
            <a:off x="548640" y="3474720"/>
            <a:ext cx="11064240" cy="1874520"/>
          </a:xfrm>
          <a:prstGeom prst="rect">
            <a:avLst/>
          </a:prstGeom>
          <a:noFill/>
          <a:ln/>
        </p:spPr>
        <p:txBody>
          <a:bodyPr wrap="square" lIns="0" tIns="0" rIns="0" bIns="0" rtlCol="0" anchor="ctr"/>
          <a:lstStyle/>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It fits how BT and EE already work — a national, increasingly hybrid workforce.</a:t>
            </a:r>
            <a:endParaRPr lang="en-US" sz="1250" dirty="0"/>
          </a:p>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It lets us screen a large number of candidates quickly and cost-effectively during a busy hiring period (Woods et al., 2020).</a:t>
            </a:r>
            <a:endParaRPr lang="en-US" sz="1250" dirty="0"/>
          </a:p>
          <a:p>
            <a:pPr marL="203200" indent="-203200">
              <a:lnSpc>
                <a:spcPct val="120000"/>
              </a:lnSpc>
              <a:spcAft>
                <a:spcPts val="1000"/>
              </a:spcAft>
              <a:buSzPct val="100000"/>
              <a:buChar char="–"/>
            </a:pPr>
            <a:r>
              <a:rPr lang="en-US" sz="1250" dirty="0">
                <a:solidFill>
                  <a:srgbClr val="2A2438"/>
                </a:solidFill>
                <a:latin typeface="Calibri" pitchFamily="34" charset="0"/>
                <a:ea typeface="Calibri" pitchFamily="34" charset="-122"/>
                <a:cs typeface="Calibri" pitchFamily="34" charset="-120"/>
              </a:rPr>
              <a:t>It speeds up time-to-hire, which matters when we’re competing for people with scarce digital skills.</a:t>
            </a:r>
            <a:endParaRPr lang="en-US" sz="1250" dirty="0"/>
          </a:p>
        </p:txBody>
      </p:sp>
      <p:sp>
        <p:nvSpPr>
          <p:cNvPr id="10" name="Shape 8"/>
          <p:cNvSpPr/>
          <p:nvPr/>
        </p:nvSpPr>
        <p:spPr>
          <a:xfrm>
            <a:off x="548640" y="5486400"/>
            <a:ext cx="11091672" cy="0"/>
          </a:xfrm>
          <a:prstGeom prst="line">
            <a:avLst/>
          </a:prstGeom>
          <a:noFill/>
          <a:ln w="9525">
            <a:solidFill>
              <a:srgbClr val="E1DCEA"/>
            </a:solidFill>
            <a:prstDash val="solid"/>
          </a:ln>
        </p:spPr>
      </p:sp>
      <p:sp>
        <p:nvSpPr>
          <p:cNvPr id="11" name="Text 9"/>
          <p:cNvSpPr/>
          <p:nvPr/>
        </p:nvSpPr>
        <p:spPr>
          <a:xfrm>
            <a:off x="548640" y="5650992"/>
            <a:ext cx="11064240" cy="640080"/>
          </a:xfrm>
          <a:prstGeom prst="rect">
            <a:avLst/>
          </a:prstGeom>
          <a:noFill/>
          <a:ln/>
        </p:spPr>
        <p:txBody>
          <a:bodyPr wrap="square" lIns="0" tIns="0" rIns="0" bIns="0" rtlCol="0" anchor="ctr"/>
          <a:lstStyle/>
          <a:p>
            <a:pPr marL="0" indent="0">
              <a:lnSpc>
                <a:spcPct val="120000"/>
              </a:lnSpc>
              <a:buNone/>
            </a:pPr>
            <a:r>
              <a:rPr lang="en-US" sz="1250" b="1" i="1" dirty="0">
                <a:solidFill>
                  <a:srgbClr val="241442"/>
                </a:solidFill>
                <a:latin typeface="Calibri" pitchFamily="34" charset="0"/>
                <a:ea typeface="Calibri" pitchFamily="34" charset="-122"/>
                <a:cs typeface="Calibri" pitchFamily="34" charset="-120"/>
              </a:rPr>
              <a:t>Best used for:  </a:t>
            </a:r>
            <a:r>
              <a:rPr lang="en-US" sz="1250" i="1" dirty="0">
                <a:solidFill>
                  <a:srgbClr val="6E6580"/>
                </a:solidFill>
                <a:latin typeface="Calibri" pitchFamily="34" charset="0"/>
                <a:ea typeface="Calibri" pitchFamily="34" charset="-122"/>
                <a:cs typeface="Calibri" pitchFamily="34" charset="-120"/>
              </a:rPr>
              <a:t>Early-stage screening for every role, and the full process for Digital Specialist and Financial Analyst applicants, who tend to expect a digital-first process anyway.</a:t>
            </a:r>
            <a:endParaRPr lang="en-US" sz="1250" dirty="0"/>
          </a:p>
        </p:txBody>
      </p:sp>
      <p:sp>
        <p:nvSpPr>
          <p:cNvPr id="13" name="Text 11"/>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06</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Choosing the Right Questions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874520"/>
            <a:ext cx="11064240" cy="54864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Behavioural — </a:t>
            </a:r>
            <a:r>
              <a:rPr lang="en-US" sz="1300" dirty="0">
                <a:solidFill>
                  <a:srgbClr val="2A2438"/>
                </a:solidFill>
                <a:latin typeface="Calibri" pitchFamily="34" charset="0"/>
                <a:ea typeface="Calibri" pitchFamily="34" charset="-122"/>
                <a:cs typeface="Calibri" pitchFamily="34" charset="-120"/>
              </a:rPr>
              <a:t>“Tell me about a time...” — looks at what someone has actually done before, which tends to predict what they’ll do again (Levashina et al., 2014).</a:t>
            </a:r>
            <a:endParaRPr lang="en-US" sz="1300" dirty="0"/>
          </a:p>
        </p:txBody>
      </p:sp>
      <p:sp>
        <p:nvSpPr>
          <p:cNvPr id="6" name="Shape 4"/>
          <p:cNvSpPr/>
          <p:nvPr/>
        </p:nvSpPr>
        <p:spPr>
          <a:xfrm>
            <a:off x="548640" y="2404872"/>
            <a:ext cx="11091672" cy="0"/>
          </a:xfrm>
          <a:prstGeom prst="line">
            <a:avLst/>
          </a:prstGeom>
          <a:noFill/>
          <a:ln w="9525">
            <a:solidFill>
              <a:srgbClr val="E1DCEA"/>
            </a:solidFill>
            <a:prstDash val="solid"/>
          </a:ln>
        </p:spPr>
      </p:sp>
      <p:sp>
        <p:nvSpPr>
          <p:cNvPr id="7" name="Text 5"/>
          <p:cNvSpPr/>
          <p:nvPr/>
        </p:nvSpPr>
        <p:spPr>
          <a:xfrm>
            <a:off x="548640" y="2496312"/>
            <a:ext cx="11064240" cy="54864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Situational — </a:t>
            </a:r>
            <a:r>
              <a:rPr lang="en-US" sz="1300" dirty="0">
                <a:solidFill>
                  <a:srgbClr val="2A2438"/>
                </a:solidFill>
                <a:latin typeface="Calibri" pitchFamily="34" charset="0"/>
                <a:ea typeface="Calibri" pitchFamily="34" charset="-122"/>
                <a:cs typeface="Calibri" pitchFamily="34" charset="-120"/>
              </a:rPr>
              <a:t>“What would you do if...” — useful for testing judgement in situations candidates haven’t faced yet (Huffcutt &amp; Culbertson, 2010).</a:t>
            </a:r>
            <a:endParaRPr lang="en-US" sz="1300" dirty="0"/>
          </a:p>
        </p:txBody>
      </p:sp>
      <p:sp>
        <p:nvSpPr>
          <p:cNvPr id="8" name="Shape 6"/>
          <p:cNvSpPr/>
          <p:nvPr/>
        </p:nvSpPr>
        <p:spPr>
          <a:xfrm>
            <a:off x="548640" y="3026664"/>
            <a:ext cx="11091672" cy="0"/>
          </a:xfrm>
          <a:prstGeom prst="line">
            <a:avLst/>
          </a:prstGeom>
          <a:noFill/>
          <a:ln w="9525">
            <a:solidFill>
              <a:srgbClr val="E1DCEA"/>
            </a:solidFill>
            <a:prstDash val="solid"/>
          </a:ln>
        </p:spPr>
      </p:sp>
      <p:sp>
        <p:nvSpPr>
          <p:cNvPr id="9" name="Text 7"/>
          <p:cNvSpPr/>
          <p:nvPr/>
        </p:nvSpPr>
        <p:spPr>
          <a:xfrm>
            <a:off x="548640" y="3118104"/>
            <a:ext cx="11064240" cy="54864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Competency-based — </a:t>
            </a:r>
            <a:r>
              <a:rPr lang="en-US" sz="1300" dirty="0">
                <a:solidFill>
                  <a:srgbClr val="2A2438"/>
                </a:solidFill>
                <a:latin typeface="Calibri" pitchFamily="34" charset="0"/>
                <a:ea typeface="Calibri" pitchFamily="34" charset="-122"/>
                <a:cs typeface="Calibri" pitchFamily="34" charset="-120"/>
              </a:rPr>
              <a:t>Tied directly to the specific skills we’ve defined for change-leadership roles.</a:t>
            </a:r>
            <a:endParaRPr lang="en-US" sz="1300" dirty="0"/>
          </a:p>
        </p:txBody>
      </p:sp>
      <p:sp>
        <p:nvSpPr>
          <p:cNvPr id="10" name="Shape 8"/>
          <p:cNvSpPr/>
          <p:nvPr/>
        </p:nvSpPr>
        <p:spPr>
          <a:xfrm>
            <a:off x="548640" y="3648456"/>
            <a:ext cx="11091672" cy="0"/>
          </a:xfrm>
          <a:prstGeom prst="line">
            <a:avLst/>
          </a:prstGeom>
          <a:noFill/>
          <a:ln w="9525">
            <a:solidFill>
              <a:srgbClr val="E1DCEA"/>
            </a:solidFill>
            <a:prstDash val="solid"/>
          </a:ln>
        </p:spPr>
      </p:sp>
      <p:sp>
        <p:nvSpPr>
          <p:cNvPr id="11" name="Text 9"/>
          <p:cNvSpPr/>
          <p:nvPr/>
        </p:nvSpPr>
        <p:spPr>
          <a:xfrm>
            <a:off x="548640" y="3739896"/>
            <a:ext cx="11064240" cy="54864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Probing — </a:t>
            </a:r>
            <a:r>
              <a:rPr lang="en-US" sz="1300" dirty="0">
                <a:solidFill>
                  <a:srgbClr val="2A2438"/>
                </a:solidFill>
                <a:latin typeface="Calibri" pitchFamily="34" charset="0"/>
                <a:ea typeface="Calibri" pitchFamily="34" charset="-122"/>
                <a:cs typeface="Calibri" pitchFamily="34" charset="-120"/>
              </a:rPr>
              <a:t>Simple follow-up questions like ‘why’ and ‘how’ that reveal whether someone really understands what they’re describing (Bangerter, Roulin &amp; König, 2012).</a:t>
            </a:r>
            <a:endParaRPr lang="en-US" sz="1300" dirty="0"/>
          </a:p>
        </p:txBody>
      </p:sp>
      <p:sp>
        <p:nvSpPr>
          <p:cNvPr id="12" name="Shape 10"/>
          <p:cNvSpPr/>
          <p:nvPr/>
        </p:nvSpPr>
        <p:spPr>
          <a:xfrm>
            <a:off x="548640" y="4270248"/>
            <a:ext cx="11091672" cy="0"/>
          </a:xfrm>
          <a:prstGeom prst="line">
            <a:avLst/>
          </a:prstGeom>
          <a:noFill/>
          <a:ln w="9525">
            <a:solidFill>
              <a:srgbClr val="E1DCEA"/>
            </a:solidFill>
            <a:prstDash val="solid"/>
          </a:ln>
        </p:spPr>
      </p:sp>
      <p:sp>
        <p:nvSpPr>
          <p:cNvPr id="13" name="Text 11"/>
          <p:cNvSpPr/>
          <p:nvPr/>
        </p:nvSpPr>
        <p:spPr>
          <a:xfrm>
            <a:off x="548640" y="4361688"/>
            <a:ext cx="11064240" cy="548640"/>
          </a:xfrm>
          <a:prstGeom prst="rect">
            <a:avLst/>
          </a:prstGeom>
          <a:noFill/>
          <a:ln/>
        </p:spPr>
        <p:txBody>
          <a:bodyPr wrap="square" lIns="0" tIns="0" rIns="0" bIns="0" rtlCol="0" anchor="ctr"/>
          <a:lstStyle/>
          <a:p>
            <a:pPr marL="0" indent="0">
              <a:lnSpc>
                <a:spcPct val="120000"/>
              </a:lnSpc>
              <a:buNone/>
            </a:pPr>
            <a:r>
              <a:rPr lang="en-US" sz="1300" b="1" dirty="0">
                <a:solidFill>
                  <a:srgbClr val="241442"/>
                </a:solidFill>
                <a:latin typeface="Calibri" pitchFamily="34" charset="0"/>
                <a:ea typeface="Calibri" pitchFamily="34" charset="-122"/>
                <a:cs typeface="Calibri" pitchFamily="34" charset="-120"/>
              </a:rPr>
              <a:t>Socratic — </a:t>
            </a:r>
            <a:r>
              <a:rPr lang="en-US" sz="1300" dirty="0">
                <a:solidFill>
                  <a:srgbClr val="2A2438"/>
                </a:solidFill>
                <a:latin typeface="Calibri" pitchFamily="34" charset="0"/>
                <a:ea typeface="Calibri" pitchFamily="34" charset="-122"/>
                <a:cs typeface="Calibri" pitchFamily="34" charset="-120"/>
              </a:rPr>
              <a:t>Used mainly at senior level, where we want to see how someone thinks and reasons when their answer is challenged.</a:t>
            </a:r>
            <a:endParaRPr lang="en-US" sz="1300" dirty="0"/>
          </a:p>
        </p:txBody>
      </p:sp>
      <p:sp>
        <p:nvSpPr>
          <p:cNvPr id="14" name="Shape 12"/>
          <p:cNvSpPr/>
          <p:nvPr/>
        </p:nvSpPr>
        <p:spPr>
          <a:xfrm>
            <a:off x="548640" y="5029200"/>
            <a:ext cx="11091672" cy="0"/>
          </a:xfrm>
          <a:prstGeom prst="line">
            <a:avLst/>
          </a:prstGeom>
          <a:noFill/>
          <a:ln w="9525">
            <a:solidFill>
              <a:srgbClr val="E1DCEA"/>
            </a:solidFill>
            <a:prstDash val="solid"/>
          </a:ln>
        </p:spPr>
      </p:sp>
      <p:sp>
        <p:nvSpPr>
          <p:cNvPr id="15" name="Text 13"/>
          <p:cNvSpPr/>
          <p:nvPr/>
        </p:nvSpPr>
        <p:spPr>
          <a:xfrm>
            <a:off x="548640" y="5212080"/>
            <a:ext cx="11064240" cy="502920"/>
          </a:xfrm>
          <a:prstGeom prst="rect">
            <a:avLst/>
          </a:prstGeom>
          <a:noFill/>
          <a:ln/>
        </p:spPr>
        <p:txBody>
          <a:bodyPr wrap="square" lIns="0" tIns="0" rIns="0" bIns="0" rtlCol="0" anchor="ctr"/>
          <a:lstStyle/>
          <a:p>
            <a:pPr marL="0" indent="0">
              <a:lnSpc>
                <a:spcPct val="120000"/>
              </a:lnSpc>
              <a:buNone/>
            </a:pPr>
            <a:r>
              <a:rPr lang="en-US" sz="1250" i="1" dirty="0">
                <a:solidFill>
                  <a:srgbClr val="6E6580"/>
                </a:solidFill>
                <a:latin typeface="Calibri" pitchFamily="34" charset="0"/>
                <a:ea typeface="Calibri" pitchFamily="34" charset="-122"/>
                <a:cs typeface="Calibri" pitchFamily="34" charset="-120"/>
              </a:rPr>
              <a:t>In practice, we’d use a mix of these, matched to the seniority of the role and the interview format, rather than relying on one technique alone (Levashina et al., 2014).</a:t>
            </a:r>
            <a:endParaRPr lang="en-US" sz="1250" dirty="0"/>
          </a:p>
        </p:txBody>
      </p:sp>
      <p:sp>
        <p:nvSpPr>
          <p:cNvPr id="17" name="Text 15"/>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a:ea typeface="Calibri"/>
                <a:cs typeface="Calibri"/>
              </a:rPr>
              <a:t> 07</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Face-to-Face vs Virtual Interviews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874520"/>
            <a:ext cx="5349240" cy="365760"/>
          </a:xfrm>
          <a:prstGeom prst="rect">
            <a:avLst/>
          </a:prstGeom>
          <a:noFill/>
          <a:ln/>
        </p:spPr>
        <p:txBody>
          <a:bodyPr wrap="square" lIns="0" tIns="0" rIns="0" bIns="0" rtlCol="0" anchor="ctr"/>
          <a:lstStyle/>
          <a:p>
            <a:pPr marL="0" indent="0">
              <a:buNone/>
            </a:pPr>
            <a:r>
              <a:rPr lang="en-US" sz="1700" b="1" dirty="0">
                <a:solidFill>
                  <a:srgbClr val="241442"/>
                </a:solidFill>
                <a:latin typeface="Cambria" pitchFamily="34" charset="0"/>
                <a:ea typeface="Cambria" pitchFamily="34" charset="-122"/>
                <a:cs typeface="Cambria" pitchFamily="34" charset="-120"/>
              </a:rPr>
              <a:t>Face-to-Face</a:t>
            </a:r>
            <a:endParaRPr lang="en-US" sz="1700" dirty="0"/>
          </a:p>
        </p:txBody>
      </p:sp>
      <p:sp>
        <p:nvSpPr>
          <p:cNvPr id="6" name="Shape 4"/>
          <p:cNvSpPr/>
          <p:nvPr/>
        </p:nvSpPr>
        <p:spPr>
          <a:xfrm>
            <a:off x="548640" y="2331720"/>
            <a:ext cx="5349240" cy="0"/>
          </a:xfrm>
          <a:prstGeom prst="line">
            <a:avLst/>
          </a:prstGeom>
          <a:noFill/>
          <a:ln w="9525">
            <a:solidFill>
              <a:srgbClr val="E1DCEA"/>
            </a:solidFill>
            <a:prstDash val="solid"/>
          </a:ln>
        </p:spPr>
      </p:sp>
      <p:sp>
        <p:nvSpPr>
          <p:cNvPr id="7" name="Text 5"/>
          <p:cNvSpPr/>
          <p:nvPr/>
        </p:nvSpPr>
        <p:spPr>
          <a:xfrm>
            <a:off x="548640" y="2532888"/>
            <a:ext cx="320040" cy="548640"/>
          </a:xfrm>
          <a:prstGeom prst="rect">
            <a:avLst/>
          </a:prstGeom>
          <a:noFill/>
          <a:ln/>
        </p:spPr>
        <p:txBody>
          <a:bodyPr wrap="square" lIns="0" tIns="0" rIns="0" bIns="0" rtlCol="0" anchor="ctr"/>
          <a:lstStyle/>
          <a:p>
            <a:pPr marL="0" indent="0">
              <a:buNone/>
            </a:pPr>
            <a:r>
              <a:rPr lang="en-US" sz="1500" b="1" dirty="0">
                <a:solidFill>
                  <a:srgbClr val="8FA61E"/>
                </a:solidFill>
                <a:latin typeface="Cambria" pitchFamily="34" charset="0"/>
                <a:ea typeface="Cambria" pitchFamily="34" charset="-122"/>
                <a:cs typeface="Cambria" pitchFamily="34" charset="-120"/>
              </a:rPr>
              <a:t>+</a:t>
            </a:r>
            <a:endParaRPr lang="en-US" sz="1500" dirty="0"/>
          </a:p>
        </p:txBody>
      </p:sp>
      <p:sp>
        <p:nvSpPr>
          <p:cNvPr id="8" name="Text 6"/>
          <p:cNvSpPr/>
          <p:nvPr/>
        </p:nvSpPr>
        <p:spPr>
          <a:xfrm>
            <a:off x="914400" y="2532888"/>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Easier to build rapport and pick up on non-verbal cues (Woods et al., 2020).</a:t>
            </a:r>
            <a:endParaRPr lang="en-US" sz="1200" dirty="0"/>
          </a:p>
        </p:txBody>
      </p:sp>
      <p:sp>
        <p:nvSpPr>
          <p:cNvPr id="9" name="Text 7"/>
          <p:cNvSpPr/>
          <p:nvPr/>
        </p:nvSpPr>
        <p:spPr>
          <a:xfrm>
            <a:off x="548640" y="3374136"/>
            <a:ext cx="320040" cy="548640"/>
          </a:xfrm>
          <a:prstGeom prst="rect">
            <a:avLst/>
          </a:prstGeom>
          <a:noFill/>
          <a:ln/>
        </p:spPr>
        <p:txBody>
          <a:bodyPr wrap="square" lIns="0" tIns="0" rIns="0" bIns="0" rtlCol="0" anchor="ctr"/>
          <a:lstStyle/>
          <a:p>
            <a:pPr marL="0" indent="0">
              <a:buNone/>
            </a:pPr>
            <a:r>
              <a:rPr lang="en-US" sz="1500" b="1" dirty="0">
                <a:solidFill>
                  <a:srgbClr val="8FA61E"/>
                </a:solidFill>
                <a:latin typeface="Cambria" pitchFamily="34" charset="0"/>
                <a:ea typeface="Cambria" pitchFamily="34" charset="-122"/>
                <a:cs typeface="Cambria" pitchFamily="34" charset="-120"/>
              </a:rPr>
              <a:t>+</a:t>
            </a:r>
            <a:endParaRPr lang="en-US" sz="1500" dirty="0"/>
          </a:p>
        </p:txBody>
      </p:sp>
      <p:sp>
        <p:nvSpPr>
          <p:cNvPr id="10" name="Text 8"/>
          <p:cNvSpPr/>
          <p:nvPr/>
        </p:nvSpPr>
        <p:spPr>
          <a:xfrm>
            <a:off x="914400" y="3374136"/>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Sends a strong signal about who we are as an employer.</a:t>
            </a:r>
            <a:endParaRPr lang="en-US" sz="1200" dirty="0"/>
          </a:p>
        </p:txBody>
      </p:sp>
      <p:sp>
        <p:nvSpPr>
          <p:cNvPr id="11" name="Text 9"/>
          <p:cNvSpPr/>
          <p:nvPr/>
        </p:nvSpPr>
        <p:spPr>
          <a:xfrm>
            <a:off x="548640" y="4215384"/>
            <a:ext cx="320040" cy="548640"/>
          </a:xfrm>
          <a:prstGeom prst="rect">
            <a:avLst/>
          </a:prstGeom>
          <a:noFill/>
          <a:ln/>
        </p:spPr>
        <p:txBody>
          <a:bodyPr wrap="square" lIns="0" tIns="0" rIns="0" bIns="0" rtlCol="0" anchor="ctr"/>
          <a:lstStyle/>
          <a:p>
            <a:pPr marL="0" indent="0">
              <a:buNone/>
            </a:pPr>
            <a:r>
              <a:rPr lang="en-US" sz="1500" b="1" dirty="0">
                <a:solidFill>
                  <a:srgbClr val="9B4F6E"/>
                </a:solidFill>
                <a:latin typeface="Cambria" pitchFamily="34" charset="0"/>
                <a:ea typeface="Cambria" pitchFamily="34" charset="-122"/>
                <a:cs typeface="Cambria" pitchFamily="34" charset="-120"/>
              </a:rPr>
              <a:t>−</a:t>
            </a:r>
            <a:endParaRPr lang="en-US" sz="1500" dirty="0"/>
          </a:p>
        </p:txBody>
      </p:sp>
      <p:sp>
        <p:nvSpPr>
          <p:cNvPr id="12" name="Text 10"/>
          <p:cNvSpPr/>
          <p:nvPr/>
        </p:nvSpPr>
        <p:spPr>
          <a:xfrm>
            <a:off x="914400" y="4215384"/>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Costs more and takes longer, especially across different sites.</a:t>
            </a:r>
            <a:endParaRPr lang="en-US" sz="1200" dirty="0"/>
          </a:p>
        </p:txBody>
      </p:sp>
      <p:sp>
        <p:nvSpPr>
          <p:cNvPr id="13" name="Text 11"/>
          <p:cNvSpPr/>
          <p:nvPr/>
        </p:nvSpPr>
        <p:spPr>
          <a:xfrm>
            <a:off x="548640" y="5056632"/>
            <a:ext cx="320040" cy="548640"/>
          </a:xfrm>
          <a:prstGeom prst="rect">
            <a:avLst/>
          </a:prstGeom>
          <a:noFill/>
          <a:ln/>
        </p:spPr>
        <p:txBody>
          <a:bodyPr wrap="square" lIns="0" tIns="0" rIns="0" bIns="0" rtlCol="0" anchor="ctr"/>
          <a:lstStyle/>
          <a:p>
            <a:pPr marL="0" indent="0">
              <a:buNone/>
            </a:pPr>
            <a:r>
              <a:rPr lang="en-US" sz="1500" b="1" dirty="0">
                <a:solidFill>
                  <a:srgbClr val="9B4F6E"/>
                </a:solidFill>
                <a:latin typeface="Cambria" pitchFamily="34" charset="0"/>
                <a:ea typeface="Cambria" pitchFamily="34" charset="-122"/>
                <a:cs typeface="Cambria" pitchFamily="34" charset="-120"/>
              </a:rPr>
              <a:t>−</a:t>
            </a:r>
            <a:endParaRPr lang="en-US" sz="1500" dirty="0"/>
          </a:p>
        </p:txBody>
      </p:sp>
      <p:sp>
        <p:nvSpPr>
          <p:cNvPr id="14" name="Text 12"/>
          <p:cNvSpPr/>
          <p:nvPr/>
        </p:nvSpPr>
        <p:spPr>
          <a:xfrm>
            <a:off x="914400" y="5056632"/>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Harder for candidates based outside our hub locations.</a:t>
            </a:r>
            <a:endParaRPr lang="en-US" sz="1200" dirty="0"/>
          </a:p>
        </p:txBody>
      </p:sp>
      <p:sp>
        <p:nvSpPr>
          <p:cNvPr id="15" name="Text 13"/>
          <p:cNvSpPr/>
          <p:nvPr/>
        </p:nvSpPr>
        <p:spPr>
          <a:xfrm>
            <a:off x="6263640" y="1874520"/>
            <a:ext cx="5349240" cy="365760"/>
          </a:xfrm>
          <a:prstGeom prst="rect">
            <a:avLst/>
          </a:prstGeom>
          <a:noFill/>
          <a:ln/>
        </p:spPr>
        <p:txBody>
          <a:bodyPr wrap="square" lIns="0" tIns="0" rIns="0" bIns="0" rtlCol="0" anchor="ctr"/>
          <a:lstStyle/>
          <a:p>
            <a:pPr marL="0" indent="0">
              <a:buNone/>
            </a:pPr>
            <a:r>
              <a:rPr lang="en-US" sz="1700" b="1" dirty="0">
                <a:solidFill>
                  <a:srgbClr val="241442"/>
                </a:solidFill>
                <a:latin typeface="Cambria" pitchFamily="34" charset="0"/>
                <a:ea typeface="Cambria" pitchFamily="34" charset="-122"/>
                <a:cs typeface="Cambria" pitchFamily="34" charset="-120"/>
              </a:rPr>
              <a:t>Virtual</a:t>
            </a:r>
            <a:endParaRPr lang="en-US" sz="1700" dirty="0"/>
          </a:p>
        </p:txBody>
      </p:sp>
      <p:sp>
        <p:nvSpPr>
          <p:cNvPr id="16" name="Shape 14"/>
          <p:cNvSpPr/>
          <p:nvPr/>
        </p:nvSpPr>
        <p:spPr>
          <a:xfrm>
            <a:off x="6263640" y="2331720"/>
            <a:ext cx="5349240" cy="0"/>
          </a:xfrm>
          <a:prstGeom prst="line">
            <a:avLst/>
          </a:prstGeom>
          <a:noFill/>
          <a:ln w="9525">
            <a:solidFill>
              <a:srgbClr val="E1DCEA"/>
            </a:solidFill>
            <a:prstDash val="solid"/>
          </a:ln>
        </p:spPr>
      </p:sp>
      <p:sp>
        <p:nvSpPr>
          <p:cNvPr id="17" name="Text 15"/>
          <p:cNvSpPr/>
          <p:nvPr/>
        </p:nvSpPr>
        <p:spPr>
          <a:xfrm>
            <a:off x="6263640" y="2532888"/>
            <a:ext cx="320040" cy="548640"/>
          </a:xfrm>
          <a:prstGeom prst="rect">
            <a:avLst/>
          </a:prstGeom>
          <a:noFill/>
          <a:ln/>
        </p:spPr>
        <p:txBody>
          <a:bodyPr wrap="square" lIns="0" tIns="0" rIns="0" bIns="0" rtlCol="0" anchor="ctr"/>
          <a:lstStyle/>
          <a:p>
            <a:pPr marL="0" indent="0">
              <a:buNone/>
            </a:pPr>
            <a:r>
              <a:rPr lang="en-US" sz="1500" b="1" dirty="0">
                <a:solidFill>
                  <a:srgbClr val="8FA61E"/>
                </a:solidFill>
                <a:latin typeface="Cambria" pitchFamily="34" charset="0"/>
                <a:ea typeface="Cambria" pitchFamily="34" charset="-122"/>
                <a:cs typeface="Cambria" pitchFamily="34" charset="-120"/>
              </a:rPr>
              <a:t>+</a:t>
            </a:r>
            <a:endParaRPr lang="en-US" sz="1500" dirty="0"/>
          </a:p>
        </p:txBody>
      </p:sp>
      <p:sp>
        <p:nvSpPr>
          <p:cNvPr id="18" name="Text 16"/>
          <p:cNvSpPr/>
          <p:nvPr/>
        </p:nvSpPr>
        <p:spPr>
          <a:xfrm>
            <a:off x="6629400" y="2532888"/>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Scales well and saves time and money for high-volume hiring.</a:t>
            </a:r>
            <a:endParaRPr lang="en-US" sz="1200" dirty="0"/>
          </a:p>
        </p:txBody>
      </p:sp>
      <p:sp>
        <p:nvSpPr>
          <p:cNvPr id="19" name="Text 17"/>
          <p:cNvSpPr/>
          <p:nvPr/>
        </p:nvSpPr>
        <p:spPr>
          <a:xfrm>
            <a:off x="6263640" y="3374136"/>
            <a:ext cx="320040" cy="548640"/>
          </a:xfrm>
          <a:prstGeom prst="rect">
            <a:avLst/>
          </a:prstGeom>
          <a:noFill/>
          <a:ln/>
        </p:spPr>
        <p:txBody>
          <a:bodyPr wrap="square" lIns="0" tIns="0" rIns="0" bIns="0" rtlCol="0" anchor="ctr"/>
          <a:lstStyle/>
          <a:p>
            <a:pPr marL="0" indent="0">
              <a:buNone/>
            </a:pPr>
            <a:r>
              <a:rPr lang="en-US" sz="1500" b="1" dirty="0">
                <a:solidFill>
                  <a:srgbClr val="8FA61E"/>
                </a:solidFill>
                <a:latin typeface="Cambria" pitchFamily="34" charset="0"/>
                <a:ea typeface="Cambria" pitchFamily="34" charset="-122"/>
                <a:cs typeface="Cambria" pitchFamily="34" charset="-120"/>
              </a:rPr>
              <a:t>+</a:t>
            </a:r>
            <a:endParaRPr lang="en-US" sz="1500" dirty="0"/>
          </a:p>
        </p:txBody>
      </p:sp>
      <p:sp>
        <p:nvSpPr>
          <p:cNvPr id="20" name="Text 18"/>
          <p:cNvSpPr/>
          <p:nvPr/>
        </p:nvSpPr>
        <p:spPr>
          <a:xfrm>
            <a:off x="6629400" y="3374136"/>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Opens up a wider pool of candidates with scarce digital or change-management skills.</a:t>
            </a:r>
            <a:endParaRPr lang="en-US" sz="1200" dirty="0"/>
          </a:p>
        </p:txBody>
      </p:sp>
      <p:sp>
        <p:nvSpPr>
          <p:cNvPr id="21" name="Text 19"/>
          <p:cNvSpPr/>
          <p:nvPr/>
        </p:nvSpPr>
        <p:spPr>
          <a:xfrm>
            <a:off x="6263640" y="4215384"/>
            <a:ext cx="320040" cy="548640"/>
          </a:xfrm>
          <a:prstGeom prst="rect">
            <a:avLst/>
          </a:prstGeom>
          <a:noFill/>
          <a:ln/>
        </p:spPr>
        <p:txBody>
          <a:bodyPr wrap="square" lIns="0" tIns="0" rIns="0" bIns="0" rtlCol="0" anchor="ctr"/>
          <a:lstStyle/>
          <a:p>
            <a:pPr marL="0" indent="0">
              <a:buNone/>
            </a:pPr>
            <a:r>
              <a:rPr lang="en-US" sz="1500" b="1" dirty="0">
                <a:solidFill>
                  <a:srgbClr val="9B4F6E"/>
                </a:solidFill>
                <a:latin typeface="Cambria" pitchFamily="34" charset="0"/>
                <a:ea typeface="Cambria" pitchFamily="34" charset="-122"/>
                <a:cs typeface="Cambria" pitchFamily="34" charset="-120"/>
              </a:rPr>
              <a:t>−</a:t>
            </a:r>
            <a:endParaRPr lang="en-US" sz="1500" dirty="0"/>
          </a:p>
        </p:txBody>
      </p:sp>
      <p:sp>
        <p:nvSpPr>
          <p:cNvPr id="22" name="Text 20"/>
          <p:cNvSpPr/>
          <p:nvPr/>
        </p:nvSpPr>
        <p:spPr>
          <a:xfrm>
            <a:off x="6629400" y="4215384"/>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Technical glitches and screen fatigue can affect the candidate experience (Blacksmith et al., 2016).</a:t>
            </a:r>
            <a:endParaRPr lang="en-US" sz="1200" dirty="0"/>
          </a:p>
        </p:txBody>
      </p:sp>
      <p:sp>
        <p:nvSpPr>
          <p:cNvPr id="23" name="Text 21"/>
          <p:cNvSpPr/>
          <p:nvPr/>
        </p:nvSpPr>
        <p:spPr>
          <a:xfrm>
            <a:off x="6263640" y="5056632"/>
            <a:ext cx="320040" cy="548640"/>
          </a:xfrm>
          <a:prstGeom prst="rect">
            <a:avLst/>
          </a:prstGeom>
          <a:noFill/>
          <a:ln/>
        </p:spPr>
        <p:txBody>
          <a:bodyPr wrap="square" lIns="0" tIns="0" rIns="0" bIns="0" rtlCol="0" anchor="ctr"/>
          <a:lstStyle/>
          <a:p>
            <a:pPr marL="0" indent="0">
              <a:buNone/>
            </a:pPr>
            <a:r>
              <a:rPr lang="en-US" sz="1500" b="1" dirty="0">
                <a:solidFill>
                  <a:srgbClr val="9B4F6E"/>
                </a:solidFill>
                <a:latin typeface="Cambria" pitchFamily="34" charset="0"/>
                <a:ea typeface="Cambria" pitchFamily="34" charset="-122"/>
                <a:cs typeface="Cambria" pitchFamily="34" charset="-120"/>
              </a:rPr>
              <a:t>−</a:t>
            </a:r>
            <a:endParaRPr lang="en-US" sz="1500" dirty="0"/>
          </a:p>
        </p:txBody>
      </p:sp>
      <p:sp>
        <p:nvSpPr>
          <p:cNvPr id="24" name="Text 22"/>
          <p:cNvSpPr/>
          <p:nvPr/>
        </p:nvSpPr>
        <p:spPr>
          <a:xfrm>
            <a:off x="6629400" y="5056632"/>
            <a:ext cx="4983480" cy="777240"/>
          </a:xfrm>
          <a:prstGeom prst="rect">
            <a:avLst/>
          </a:prstGeom>
          <a:noFill/>
          <a:ln/>
        </p:spPr>
        <p:txBody>
          <a:bodyPr wrap="square" lIns="0" tIns="0" rIns="0" bIns="0" rtlCol="0" anchor="ctr"/>
          <a:lstStyle/>
          <a:p>
            <a:pPr marL="0" indent="0">
              <a:lnSpc>
                <a:spcPct val="115000"/>
              </a:lnSpc>
              <a:buNone/>
            </a:pPr>
            <a:r>
              <a:rPr lang="en-US" sz="1200" dirty="0">
                <a:solidFill>
                  <a:srgbClr val="2A2438"/>
                </a:solidFill>
                <a:latin typeface="Calibri" pitchFamily="34" charset="0"/>
                <a:ea typeface="Calibri" pitchFamily="34" charset="-122"/>
                <a:cs typeface="Calibri" pitchFamily="34" charset="-120"/>
              </a:rPr>
              <a:t>Needs careful governance to avoid bias creeping in through the technology itself (Woods et al., 2020).</a:t>
            </a:r>
            <a:endParaRPr lang="en-US" sz="1200" dirty="0"/>
          </a:p>
        </p:txBody>
      </p:sp>
      <p:sp>
        <p:nvSpPr>
          <p:cNvPr id="25" name="Shape 23"/>
          <p:cNvSpPr/>
          <p:nvPr/>
        </p:nvSpPr>
        <p:spPr>
          <a:xfrm>
            <a:off x="6080760" y="1874520"/>
            <a:ext cx="0" cy="4114800"/>
          </a:xfrm>
          <a:prstGeom prst="line">
            <a:avLst/>
          </a:prstGeom>
          <a:noFill/>
          <a:ln w="9525">
            <a:solidFill>
              <a:srgbClr val="E1DCEA"/>
            </a:solidFill>
            <a:prstDash val="solid"/>
          </a:ln>
        </p:spPr>
      </p:sp>
      <p:sp>
        <p:nvSpPr>
          <p:cNvPr id="27" name="Text 25"/>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a:solidFill>
                  <a:srgbClr val="8A7FA6"/>
                </a:solidFill>
                <a:latin typeface="Calibri"/>
                <a:ea typeface="Calibri"/>
                <a:cs typeface="Calibri"/>
              </a:rPr>
              <a:t>07 · APPLICATION</a:t>
            </a:r>
            <a:endParaRPr lang="en-US" sz="120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Matching Interview Format to Role</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874520"/>
            <a:ext cx="2743200" cy="365760"/>
          </a:xfrm>
          <a:prstGeom prst="rect">
            <a:avLst/>
          </a:prstGeom>
          <a:noFill/>
          <a:ln/>
        </p:spPr>
        <p:txBody>
          <a:bodyPr wrap="square" lIns="0" tIns="0" rIns="0" bIns="0" rtlCol="0" anchor="ctr"/>
          <a:lstStyle/>
          <a:p>
            <a:pPr marL="0" indent="0">
              <a:buNone/>
            </a:pPr>
            <a:r>
              <a:rPr lang="en-US" sz="1250" b="1" dirty="0">
                <a:solidFill>
                  <a:srgbClr val="241442"/>
                </a:solidFill>
                <a:latin typeface="Calibri" pitchFamily="34" charset="0"/>
                <a:ea typeface="Calibri" pitchFamily="34" charset="-122"/>
                <a:cs typeface="Calibri" pitchFamily="34" charset="-120"/>
              </a:rPr>
              <a:t>Role</a:t>
            </a:r>
            <a:endParaRPr lang="en-US" sz="1250" dirty="0"/>
          </a:p>
        </p:txBody>
      </p:sp>
      <p:sp>
        <p:nvSpPr>
          <p:cNvPr id="6" name="Text 4"/>
          <p:cNvSpPr/>
          <p:nvPr/>
        </p:nvSpPr>
        <p:spPr>
          <a:xfrm>
            <a:off x="3474720" y="1874520"/>
            <a:ext cx="3108960" cy="365760"/>
          </a:xfrm>
          <a:prstGeom prst="rect">
            <a:avLst/>
          </a:prstGeom>
          <a:noFill/>
          <a:ln/>
        </p:spPr>
        <p:txBody>
          <a:bodyPr wrap="square" lIns="0" tIns="0" rIns="0" bIns="0" rtlCol="0" anchor="ctr"/>
          <a:lstStyle/>
          <a:p>
            <a:pPr marL="0" indent="0">
              <a:buNone/>
            </a:pPr>
            <a:r>
              <a:rPr lang="en-US" sz="1250" b="1" dirty="0">
                <a:solidFill>
                  <a:srgbClr val="241442"/>
                </a:solidFill>
                <a:latin typeface="Calibri" pitchFamily="34" charset="0"/>
                <a:ea typeface="Calibri" pitchFamily="34" charset="-122"/>
                <a:cs typeface="Calibri" pitchFamily="34" charset="-120"/>
              </a:rPr>
              <a:t>Recommended Format</a:t>
            </a:r>
            <a:endParaRPr lang="en-US" sz="1250" dirty="0"/>
          </a:p>
        </p:txBody>
      </p:sp>
      <p:sp>
        <p:nvSpPr>
          <p:cNvPr id="7" name="Text 5"/>
          <p:cNvSpPr/>
          <p:nvPr/>
        </p:nvSpPr>
        <p:spPr>
          <a:xfrm>
            <a:off x="6766560" y="1874520"/>
            <a:ext cx="4873752" cy="365760"/>
          </a:xfrm>
          <a:prstGeom prst="rect">
            <a:avLst/>
          </a:prstGeom>
          <a:noFill/>
          <a:ln/>
        </p:spPr>
        <p:txBody>
          <a:bodyPr wrap="square" lIns="0" tIns="0" rIns="0" bIns="0" rtlCol="0" anchor="ctr"/>
          <a:lstStyle/>
          <a:p>
            <a:pPr marL="0" indent="0">
              <a:buNone/>
            </a:pPr>
            <a:r>
              <a:rPr lang="en-US" sz="1250" b="1" dirty="0">
                <a:solidFill>
                  <a:srgbClr val="241442"/>
                </a:solidFill>
                <a:latin typeface="Calibri" pitchFamily="34" charset="0"/>
                <a:ea typeface="Calibri" pitchFamily="34" charset="-122"/>
                <a:cs typeface="Calibri" pitchFamily="34" charset="-120"/>
              </a:rPr>
              <a:t>Rationale</a:t>
            </a:r>
            <a:endParaRPr lang="en-US" sz="1250" dirty="0"/>
          </a:p>
        </p:txBody>
      </p:sp>
      <p:sp>
        <p:nvSpPr>
          <p:cNvPr id="8" name="Shape 6"/>
          <p:cNvSpPr/>
          <p:nvPr/>
        </p:nvSpPr>
        <p:spPr>
          <a:xfrm>
            <a:off x="548640" y="2258568"/>
            <a:ext cx="11091672" cy="0"/>
          </a:xfrm>
          <a:prstGeom prst="line">
            <a:avLst/>
          </a:prstGeom>
          <a:noFill/>
          <a:ln w="9525">
            <a:solidFill>
              <a:srgbClr val="E1DCEA"/>
            </a:solidFill>
            <a:prstDash val="solid"/>
          </a:ln>
        </p:spPr>
      </p:sp>
      <p:sp>
        <p:nvSpPr>
          <p:cNvPr id="9" name="Text 7"/>
          <p:cNvSpPr/>
          <p:nvPr/>
        </p:nvSpPr>
        <p:spPr>
          <a:xfrm>
            <a:off x="548640" y="2404872"/>
            <a:ext cx="2743200" cy="566928"/>
          </a:xfrm>
          <a:prstGeom prst="rect">
            <a:avLst/>
          </a:prstGeom>
          <a:noFill/>
          <a:ln/>
        </p:spPr>
        <p:txBody>
          <a:bodyPr wrap="square" lIns="0" tIns="0" rIns="0" bIns="0" rtlCol="0" anchor="ctr"/>
          <a:lstStyle/>
          <a:p>
            <a:pPr marL="0" indent="0">
              <a:buNone/>
            </a:pPr>
            <a:r>
              <a:rPr lang="en-US" sz="1250" b="1" dirty="0">
                <a:solidFill>
                  <a:srgbClr val="2A2438"/>
                </a:solidFill>
                <a:latin typeface="Calibri" pitchFamily="34" charset="0"/>
                <a:ea typeface="Calibri" pitchFamily="34" charset="-122"/>
                <a:cs typeface="Calibri" pitchFamily="34" charset="-120"/>
              </a:rPr>
              <a:t>Change Manager</a:t>
            </a:r>
            <a:endParaRPr lang="en-US" sz="1250" dirty="0"/>
          </a:p>
        </p:txBody>
      </p:sp>
      <p:sp>
        <p:nvSpPr>
          <p:cNvPr id="10" name="Text 8"/>
          <p:cNvSpPr/>
          <p:nvPr/>
        </p:nvSpPr>
        <p:spPr>
          <a:xfrm>
            <a:off x="3474720" y="2404872"/>
            <a:ext cx="3108960" cy="566928"/>
          </a:xfrm>
          <a:prstGeom prst="rect">
            <a:avLst/>
          </a:prstGeom>
          <a:noFill/>
          <a:ln/>
        </p:spPr>
        <p:txBody>
          <a:bodyPr wrap="square" lIns="0" tIns="0" rIns="0" bIns="0" rtlCol="0" anchor="ctr"/>
          <a:lstStyle/>
          <a:p>
            <a:pPr marL="0" indent="0">
              <a:buNone/>
            </a:pPr>
            <a:r>
              <a:rPr lang="en-US" sz="1200" dirty="0">
                <a:solidFill>
                  <a:srgbClr val="241442"/>
                </a:solidFill>
                <a:latin typeface="Calibri" pitchFamily="34" charset="0"/>
                <a:ea typeface="Calibri" pitchFamily="34" charset="-122"/>
                <a:cs typeface="Calibri" pitchFamily="34" charset="-120"/>
              </a:rPr>
              <a:t>Face-to-face (final stage)</a:t>
            </a:r>
            <a:endParaRPr lang="en-US" sz="1200" dirty="0"/>
          </a:p>
        </p:txBody>
      </p:sp>
      <p:sp>
        <p:nvSpPr>
          <p:cNvPr id="11" name="Text 9"/>
          <p:cNvSpPr/>
          <p:nvPr/>
        </p:nvSpPr>
        <p:spPr>
          <a:xfrm>
            <a:off x="6766560" y="2404872"/>
            <a:ext cx="4873752" cy="566928"/>
          </a:xfrm>
          <a:prstGeom prst="rect">
            <a:avLst/>
          </a:prstGeom>
          <a:noFill/>
          <a:ln/>
        </p:spPr>
        <p:txBody>
          <a:bodyPr wrap="square" lIns="0" tIns="0" rIns="0" bIns="0" rtlCol="0" anchor="ctr"/>
          <a:lstStyle/>
          <a:p>
            <a:pPr marL="0" indent="0">
              <a:lnSpc>
                <a:spcPct val="110000"/>
              </a:lnSpc>
              <a:buNone/>
            </a:pPr>
            <a:r>
              <a:rPr lang="en-US" sz="1100" dirty="0">
                <a:solidFill>
                  <a:srgbClr val="6E6580"/>
                </a:solidFill>
                <a:latin typeface="Calibri" pitchFamily="34" charset="0"/>
                <a:ea typeface="Calibri" pitchFamily="34" charset="-122"/>
                <a:cs typeface="Calibri" pitchFamily="34" charset="-120"/>
              </a:rPr>
              <a:t>High-stakes influencing and culture-change role — rapport and gravitas matter most (Woods et al., 2020).</a:t>
            </a:r>
            <a:endParaRPr lang="en-US" sz="1100" dirty="0"/>
          </a:p>
        </p:txBody>
      </p:sp>
      <p:sp>
        <p:nvSpPr>
          <p:cNvPr id="12" name="Shape 10"/>
          <p:cNvSpPr/>
          <p:nvPr/>
        </p:nvSpPr>
        <p:spPr>
          <a:xfrm>
            <a:off x="548640" y="2990088"/>
            <a:ext cx="11091672" cy="0"/>
          </a:xfrm>
          <a:prstGeom prst="line">
            <a:avLst/>
          </a:prstGeom>
          <a:noFill/>
          <a:ln w="9525">
            <a:solidFill>
              <a:srgbClr val="E1DCEA"/>
            </a:solidFill>
            <a:prstDash val="solid"/>
          </a:ln>
        </p:spPr>
      </p:sp>
      <p:sp>
        <p:nvSpPr>
          <p:cNvPr id="13" name="Text 11"/>
          <p:cNvSpPr/>
          <p:nvPr/>
        </p:nvSpPr>
        <p:spPr>
          <a:xfrm>
            <a:off x="548640" y="3063240"/>
            <a:ext cx="2743200" cy="566928"/>
          </a:xfrm>
          <a:prstGeom prst="rect">
            <a:avLst/>
          </a:prstGeom>
          <a:noFill/>
          <a:ln/>
        </p:spPr>
        <p:txBody>
          <a:bodyPr wrap="square" lIns="0" tIns="0" rIns="0" bIns="0" rtlCol="0" anchor="ctr"/>
          <a:lstStyle/>
          <a:p>
            <a:pPr marL="0" indent="0">
              <a:buNone/>
            </a:pPr>
            <a:r>
              <a:rPr lang="en-US" sz="1250" b="1" dirty="0">
                <a:solidFill>
                  <a:srgbClr val="2A2438"/>
                </a:solidFill>
                <a:latin typeface="Calibri" pitchFamily="34" charset="0"/>
                <a:ea typeface="Calibri" pitchFamily="34" charset="-122"/>
                <a:cs typeface="Calibri" pitchFamily="34" charset="-120"/>
              </a:rPr>
              <a:t>Project Manager</a:t>
            </a:r>
            <a:endParaRPr lang="en-US" sz="1250" dirty="0"/>
          </a:p>
        </p:txBody>
      </p:sp>
      <p:sp>
        <p:nvSpPr>
          <p:cNvPr id="14" name="Text 12"/>
          <p:cNvSpPr/>
          <p:nvPr/>
        </p:nvSpPr>
        <p:spPr>
          <a:xfrm>
            <a:off x="3474720" y="3063240"/>
            <a:ext cx="3108960" cy="566928"/>
          </a:xfrm>
          <a:prstGeom prst="rect">
            <a:avLst/>
          </a:prstGeom>
          <a:noFill/>
          <a:ln/>
        </p:spPr>
        <p:txBody>
          <a:bodyPr wrap="square" lIns="0" tIns="0" rIns="0" bIns="0" rtlCol="0" anchor="ctr"/>
          <a:lstStyle/>
          <a:p>
            <a:pPr marL="0" indent="0">
              <a:buNone/>
            </a:pPr>
            <a:r>
              <a:rPr lang="en-US" sz="1200" dirty="0">
                <a:solidFill>
                  <a:srgbClr val="241442"/>
                </a:solidFill>
                <a:latin typeface="Calibri" pitchFamily="34" charset="0"/>
                <a:ea typeface="Calibri" pitchFamily="34" charset="-122"/>
                <a:cs typeface="Calibri" pitchFamily="34" charset="-120"/>
              </a:rPr>
              <a:t>Hybrid: virtual screen + F2F panel</a:t>
            </a:r>
            <a:endParaRPr lang="en-US" sz="1200" dirty="0"/>
          </a:p>
        </p:txBody>
      </p:sp>
      <p:sp>
        <p:nvSpPr>
          <p:cNvPr id="15" name="Text 13"/>
          <p:cNvSpPr/>
          <p:nvPr/>
        </p:nvSpPr>
        <p:spPr>
          <a:xfrm>
            <a:off x="6766560" y="3063240"/>
            <a:ext cx="4873752" cy="566928"/>
          </a:xfrm>
          <a:prstGeom prst="rect">
            <a:avLst/>
          </a:prstGeom>
          <a:noFill/>
          <a:ln/>
        </p:spPr>
        <p:txBody>
          <a:bodyPr wrap="square" lIns="0" tIns="0" rIns="0" bIns="0" rtlCol="0" anchor="ctr"/>
          <a:lstStyle/>
          <a:p>
            <a:pPr marL="0" indent="0">
              <a:lnSpc>
                <a:spcPct val="110000"/>
              </a:lnSpc>
              <a:buNone/>
            </a:pPr>
            <a:r>
              <a:rPr lang="en-US" sz="1100" dirty="0">
                <a:solidFill>
                  <a:srgbClr val="6E6580"/>
                </a:solidFill>
                <a:latin typeface="Calibri" pitchFamily="34" charset="0"/>
                <a:ea typeface="Calibri" pitchFamily="34" charset="-122"/>
                <a:cs typeface="Calibri" pitchFamily="34" charset="-120"/>
              </a:rPr>
              <a:t>Balances early efficiency with a rigorous, structured final assessment.</a:t>
            </a:r>
            <a:endParaRPr lang="en-US" sz="1100" dirty="0"/>
          </a:p>
        </p:txBody>
      </p:sp>
      <p:sp>
        <p:nvSpPr>
          <p:cNvPr id="16" name="Shape 14"/>
          <p:cNvSpPr/>
          <p:nvPr/>
        </p:nvSpPr>
        <p:spPr>
          <a:xfrm>
            <a:off x="548640" y="3648456"/>
            <a:ext cx="11091672" cy="0"/>
          </a:xfrm>
          <a:prstGeom prst="line">
            <a:avLst/>
          </a:prstGeom>
          <a:noFill/>
          <a:ln w="9525">
            <a:solidFill>
              <a:srgbClr val="E1DCEA"/>
            </a:solidFill>
            <a:prstDash val="solid"/>
          </a:ln>
        </p:spPr>
      </p:sp>
      <p:sp>
        <p:nvSpPr>
          <p:cNvPr id="17" name="Text 15"/>
          <p:cNvSpPr/>
          <p:nvPr/>
        </p:nvSpPr>
        <p:spPr>
          <a:xfrm>
            <a:off x="548640" y="3721608"/>
            <a:ext cx="2743200" cy="566928"/>
          </a:xfrm>
          <a:prstGeom prst="rect">
            <a:avLst/>
          </a:prstGeom>
          <a:noFill/>
          <a:ln/>
        </p:spPr>
        <p:txBody>
          <a:bodyPr wrap="square" lIns="0" tIns="0" rIns="0" bIns="0" rtlCol="0" anchor="ctr"/>
          <a:lstStyle/>
          <a:p>
            <a:pPr marL="0" indent="0">
              <a:buNone/>
            </a:pPr>
            <a:r>
              <a:rPr lang="en-US" sz="1250" b="1" dirty="0">
                <a:solidFill>
                  <a:srgbClr val="2A2438"/>
                </a:solidFill>
                <a:latin typeface="Calibri" pitchFamily="34" charset="0"/>
                <a:ea typeface="Calibri" pitchFamily="34" charset="-122"/>
                <a:cs typeface="Calibri" pitchFamily="34" charset="-120"/>
              </a:rPr>
              <a:t>Financial Analyst</a:t>
            </a:r>
            <a:endParaRPr lang="en-US" sz="1250" dirty="0"/>
          </a:p>
        </p:txBody>
      </p:sp>
      <p:sp>
        <p:nvSpPr>
          <p:cNvPr id="18" name="Text 16"/>
          <p:cNvSpPr/>
          <p:nvPr/>
        </p:nvSpPr>
        <p:spPr>
          <a:xfrm>
            <a:off x="3474720" y="3721608"/>
            <a:ext cx="3108960" cy="566928"/>
          </a:xfrm>
          <a:prstGeom prst="rect">
            <a:avLst/>
          </a:prstGeom>
          <a:noFill/>
          <a:ln/>
        </p:spPr>
        <p:txBody>
          <a:bodyPr wrap="square" lIns="0" tIns="0" rIns="0" bIns="0" rtlCol="0" anchor="ctr"/>
          <a:lstStyle/>
          <a:p>
            <a:pPr marL="0" indent="0">
              <a:buNone/>
            </a:pPr>
            <a:r>
              <a:rPr lang="en-US" sz="1200" dirty="0">
                <a:solidFill>
                  <a:srgbClr val="241442"/>
                </a:solidFill>
                <a:latin typeface="Calibri" pitchFamily="34" charset="0"/>
                <a:ea typeface="Calibri" pitchFamily="34" charset="-122"/>
                <a:cs typeface="Calibri" pitchFamily="34" charset="-120"/>
              </a:rPr>
              <a:t>Virtual</a:t>
            </a:r>
            <a:endParaRPr lang="en-US" sz="1200" dirty="0"/>
          </a:p>
        </p:txBody>
      </p:sp>
      <p:sp>
        <p:nvSpPr>
          <p:cNvPr id="19" name="Text 17"/>
          <p:cNvSpPr/>
          <p:nvPr/>
        </p:nvSpPr>
        <p:spPr>
          <a:xfrm>
            <a:off x="6766560" y="3721608"/>
            <a:ext cx="4873752" cy="566928"/>
          </a:xfrm>
          <a:prstGeom prst="rect">
            <a:avLst/>
          </a:prstGeom>
          <a:noFill/>
          <a:ln/>
        </p:spPr>
        <p:txBody>
          <a:bodyPr wrap="square" lIns="0" tIns="0" rIns="0" bIns="0" rtlCol="0" anchor="ctr"/>
          <a:lstStyle/>
          <a:p>
            <a:pPr marL="0" indent="0">
              <a:lnSpc>
                <a:spcPct val="110000"/>
              </a:lnSpc>
              <a:buNone/>
            </a:pPr>
            <a:r>
              <a:rPr lang="en-US" sz="1100" dirty="0">
                <a:solidFill>
                  <a:srgbClr val="6E6580"/>
                </a:solidFill>
                <a:latin typeface="Calibri" pitchFamily="34" charset="0"/>
                <a:ea typeface="Calibri" pitchFamily="34" charset="-122"/>
                <a:cs typeface="Calibri" pitchFamily="34" charset="-120"/>
              </a:rPr>
              <a:t>Technical and analytical skills are readily testable remotely at lower cost.</a:t>
            </a:r>
            <a:endParaRPr lang="en-US" sz="1100" dirty="0"/>
          </a:p>
        </p:txBody>
      </p:sp>
      <p:sp>
        <p:nvSpPr>
          <p:cNvPr id="20" name="Shape 18"/>
          <p:cNvSpPr/>
          <p:nvPr/>
        </p:nvSpPr>
        <p:spPr>
          <a:xfrm>
            <a:off x="548640" y="4306824"/>
            <a:ext cx="11091672" cy="0"/>
          </a:xfrm>
          <a:prstGeom prst="line">
            <a:avLst/>
          </a:prstGeom>
          <a:noFill/>
          <a:ln w="9525">
            <a:solidFill>
              <a:srgbClr val="E1DCEA"/>
            </a:solidFill>
            <a:prstDash val="solid"/>
          </a:ln>
        </p:spPr>
      </p:sp>
      <p:sp>
        <p:nvSpPr>
          <p:cNvPr id="21" name="Text 19"/>
          <p:cNvSpPr/>
          <p:nvPr/>
        </p:nvSpPr>
        <p:spPr>
          <a:xfrm>
            <a:off x="548640" y="4379976"/>
            <a:ext cx="2743200" cy="566928"/>
          </a:xfrm>
          <a:prstGeom prst="rect">
            <a:avLst/>
          </a:prstGeom>
          <a:noFill/>
          <a:ln/>
        </p:spPr>
        <p:txBody>
          <a:bodyPr wrap="square" lIns="0" tIns="0" rIns="0" bIns="0" rtlCol="0" anchor="ctr"/>
          <a:lstStyle/>
          <a:p>
            <a:pPr marL="0" indent="0">
              <a:buNone/>
            </a:pPr>
            <a:r>
              <a:rPr lang="en-US" sz="1250" b="1" dirty="0">
                <a:solidFill>
                  <a:srgbClr val="2A2438"/>
                </a:solidFill>
                <a:latin typeface="Calibri" pitchFamily="34" charset="0"/>
                <a:ea typeface="Calibri" pitchFamily="34" charset="-122"/>
                <a:cs typeface="Calibri" pitchFamily="34" charset="-120"/>
              </a:rPr>
              <a:t>Digital Specialist</a:t>
            </a:r>
            <a:endParaRPr lang="en-US" sz="1250" dirty="0"/>
          </a:p>
        </p:txBody>
      </p:sp>
      <p:sp>
        <p:nvSpPr>
          <p:cNvPr id="22" name="Text 20"/>
          <p:cNvSpPr/>
          <p:nvPr/>
        </p:nvSpPr>
        <p:spPr>
          <a:xfrm>
            <a:off x="3474720" y="4379976"/>
            <a:ext cx="3108960" cy="566928"/>
          </a:xfrm>
          <a:prstGeom prst="rect">
            <a:avLst/>
          </a:prstGeom>
          <a:noFill/>
          <a:ln/>
        </p:spPr>
        <p:txBody>
          <a:bodyPr wrap="square" lIns="0" tIns="0" rIns="0" bIns="0" rtlCol="0" anchor="ctr"/>
          <a:lstStyle/>
          <a:p>
            <a:pPr marL="0" indent="0">
              <a:buNone/>
            </a:pPr>
            <a:r>
              <a:rPr lang="en-US" sz="1200" dirty="0">
                <a:solidFill>
                  <a:srgbClr val="241442"/>
                </a:solidFill>
                <a:latin typeface="Calibri" pitchFamily="34" charset="0"/>
                <a:ea typeface="Calibri" pitchFamily="34" charset="-122"/>
                <a:cs typeface="Calibri" pitchFamily="34" charset="-120"/>
              </a:rPr>
              <a:t>Virtual</a:t>
            </a:r>
            <a:endParaRPr lang="en-US" sz="1200" dirty="0"/>
          </a:p>
        </p:txBody>
      </p:sp>
      <p:sp>
        <p:nvSpPr>
          <p:cNvPr id="23" name="Text 21"/>
          <p:cNvSpPr/>
          <p:nvPr/>
        </p:nvSpPr>
        <p:spPr>
          <a:xfrm>
            <a:off x="6766560" y="4379976"/>
            <a:ext cx="4873752" cy="566928"/>
          </a:xfrm>
          <a:prstGeom prst="rect">
            <a:avLst/>
          </a:prstGeom>
          <a:noFill/>
          <a:ln/>
        </p:spPr>
        <p:txBody>
          <a:bodyPr wrap="square" lIns="0" tIns="0" rIns="0" bIns="0" rtlCol="0" anchor="ctr"/>
          <a:lstStyle/>
          <a:p>
            <a:pPr marL="0" indent="0">
              <a:lnSpc>
                <a:spcPct val="110000"/>
              </a:lnSpc>
              <a:buNone/>
            </a:pPr>
            <a:r>
              <a:rPr lang="en-US" sz="1100" dirty="0">
                <a:solidFill>
                  <a:srgbClr val="6E6580"/>
                </a:solidFill>
                <a:latin typeface="Calibri" pitchFamily="34" charset="0"/>
                <a:ea typeface="Calibri" pitchFamily="34" charset="-122"/>
                <a:cs typeface="Calibri" pitchFamily="34" charset="-120"/>
              </a:rPr>
              <a:t>Reflects a digital-first EVP and tests genuine comfort with remote collaboration tools.</a:t>
            </a:r>
            <a:endParaRPr lang="en-US" sz="1100" dirty="0"/>
          </a:p>
        </p:txBody>
      </p:sp>
      <p:sp>
        <p:nvSpPr>
          <p:cNvPr id="24" name="Shape 22"/>
          <p:cNvSpPr/>
          <p:nvPr/>
        </p:nvSpPr>
        <p:spPr>
          <a:xfrm>
            <a:off x="548640" y="4965192"/>
            <a:ext cx="11091672" cy="0"/>
          </a:xfrm>
          <a:prstGeom prst="line">
            <a:avLst/>
          </a:prstGeom>
          <a:noFill/>
          <a:ln w="9525">
            <a:solidFill>
              <a:srgbClr val="E1DCEA"/>
            </a:solidFill>
            <a:prstDash val="solid"/>
          </a:ln>
        </p:spPr>
      </p:sp>
      <p:sp>
        <p:nvSpPr>
          <p:cNvPr id="25" name="Text 23"/>
          <p:cNvSpPr/>
          <p:nvPr/>
        </p:nvSpPr>
        <p:spPr>
          <a:xfrm>
            <a:off x="548640" y="5038344"/>
            <a:ext cx="2743200" cy="566928"/>
          </a:xfrm>
          <a:prstGeom prst="rect">
            <a:avLst/>
          </a:prstGeom>
          <a:noFill/>
          <a:ln/>
        </p:spPr>
        <p:txBody>
          <a:bodyPr wrap="square" lIns="0" tIns="0" rIns="0" bIns="0" rtlCol="0" anchor="ctr"/>
          <a:lstStyle/>
          <a:p>
            <a:pPr marL="0" indent="0">
              <a:buNone/>
            </a:pPr>
            <a:r>
              <a:rPr lang="en-US" sz="1250" b="1" dirty="0">
                <a:solidFill>
                  <a:srgbClr val="2A2438"/>
                </a:solidFill>
                <a:latin typeface="Calibri" pitchFamily="34" charset="0"/>
                <a:ea typeface="Calibri" pitchFamily="34" charset="-122"/>
                <a:cs typeface="Calibri" pitchFamily="34" charset="-120"/>
              </a:rPr>
              <a:t>Operations Manager</a:t>
            </a:r>
            <a:endParaRPr lang="en-US" sz="1250" dirty="0"/>
          </a:p>
        </p:txBody>
      </p:sp>
      <p:sp>
        <p:nvSpPr>
          <p:cNvPr id="26" name="Text 24"/>
          <p:cNvSpPr/>
          <p:nvPr/>
        </p:nvSpPr>
        <p:spPr>
          <a:xfrm>
            <a:off x="3474720" y="5038344"/>
            <a:ext cx="3108960" cy="566928"/>
          </a:xfrm>
          <a:prstGeom prst="rect">
            <a:avLst/>
          </a:prstGeom>
          <a:noFill/>
          <a:ln/>
        </p:spPr>
        <p:txBody>
          <a:bodyPr wrap="square" lIns="0" tIns="0" rIns="0" bIns="0" rtlCol="0" anchor="ctr"/>
          <a:lstStyle/>
          <a:p>
            <a:pPr marL="0" indent="0">
              <a:buNone/>
            </a:pPr>
            <a:r>
              <a:rPr lang="en-US" sz="1200" dirty="0">
                <a:solidFill>
                  <a:srgbClr val="241442"/>
                </a:solidFill>
                <a:latin typeface="Calibri" pitchFamily="34" charset="0"/>
                <a:ea typeface="Calibri" pitchFamily="34" charset="-122"/>
                <a:cs typeface="Calibri" pitchFamily="34" charset="-120"/>
              </a:rPr>
              <a:t>Face-to-face</a:t>
            </a:r>
            <a:endParaRPr lang="en-US" sz="1200" dirty="0"/>
          </a:p>
        </p:txBody>
      </p:sp>
      <p:sp>
        <p:nvSpPr>
          <p:cNvPr id="27" name="Text 25"/>
          <p:cNvSpPr/>
          <p:nvPr/>
        </p:nvSpPr>
        <p:spPr>
          <a:xfrm>
            <a:off x="6766560" y="5038344"/>
            <a:ext cx="4873752" cy="566928"/>
          </a:xfrm>
          <a:prstGeom prst="rect">
            <a:avLst/>
          </a:prstGeom>
          <a:noFill/>
          <a:ln/>
        </p:spPr>
        <p:txBody>
          <a:bodyPr wrap="square" lIns="0" tIns="0" rIns="0" bIns="0" rtlCol="0" anchor="ctr"/>
          <a:lstStyle/>
          <a:p>
            <a:pPr marL="0" indent="0">
              <a:lnSpc>
                <a:spcPct val="110000"/>
              </a:lnSpc>
              <a:buNone/>
            </a:pPr>
            <a:r>
              <a:rPr lang="en-US" sz="1100" dirty="0">
                <a:solidFill>
                  <a:srgbClr val="6E6580"/>
                </a:solidFill>
                <a:latin typeface="Calibri" pitchFamily="34" charset="0"/>
                <a:ea typeface="Calibri" pitchFamily="34" charset="-122"/>
                <a:cs typeface="Calibri" pitchFamily="34" charset="-120"/>
              </a:rPr>
              <a:t>Site-based operational judgement is best assessed through in-person interaction.</a:t>
            </a:r>
            <a:endParaRPr lang="en-US" sz="1100" dirty="0"/>
          </a:p>
        </p:txBody>
      </p:sp>
      <p:sp>
        <p:nvSpPr>
          <p:cNvPr id="29" name="Text 27"/>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241442"/>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FA61E"/>
                </a:solidFill>
                <a:latin typeface="Calibri"/>
                <a:ea typeface="Calibri"/>
                <a:cs typeface="Calibri"/>
              </a:rPr>
              <a:t> 08</a:t>
            </a:r>
            <a:endParaRPr lang="en-US" sz="1200" dirty="0">
              <a:latin typeface="Calibri"/>
              <a:ea typeface="Calibri"/>
              <a:cs typeface="Calibri"/>
            </a:endParaRPr>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To Sum Up</a:t>
            </a:r>
            <a:endParaRPr lang="en-US" sz="2800" dirty="0"/>
          </a:p>
        </p:txBody>
      </p:sp>
      <p:sp>
        <p:nvSpPr>
          <p:cNvPr id="4" name="Shape 2"/>
          <p:cNvSpPr/>
          <p:nvPr/>
        </p:nvSpPr>
        <p:spPr>
          <a:xfrm>
            <a:off x="548640" y="1399032"/>
            <a:ext cx="11091672" cy="0"/>
          </a:xfrm>
          <a:prstGeom prst="line">
            <a:avLst/>
          </a:prstGeom>
          <a:noFill/>
          <a:ln w="9525">
            <a:solidFill>
              <a:srgbClr val="4A3A73"/>
            </a:solidFill>
            <a:prstDash val="solid"/>
          </a:ln>
        </p:spPr>
      </p:sp>
      <p:sp>
        <p:nvSpPr>
          <p:cNvPr id="5" name="Text 3"/>
          <p:cNvSpPr/>
          <p:nvPr/>
        </p:nvSpPr>
        <p:spPr>
          <a:xfrm>
            <a:off x="548640" y="1920240"/>
            <a:ext cx="11064240" cy="777240"/>
          </a:xfrm>
          <a:prstGeom prst="rect">
            <a:avLst/>
          </a:prstGeom>
          <a:noFill/>
          <a:ln/>
        </p:spPr>
        <p:txBody>
          <a:bodyPr wrap="square" lIns="0" tIns="0" rIns="0" bIns="0" rtlCol="0" anchor="ctr"/>
          <a:lstStyle/>
          <a:p>
            <a:pPr marL="0" indent="0">
              <a:lnSpc>
                <a:spcPct val="125000"/>
              </a:lnSpc>
              <a:buNone/>
            </a:pPr>
            <a:r>
              <a:rPr lang="en-US" sz="1300" b="1" dirty="0">
                <a:solidFill>
                  <a:srgbClr val="8FA61E"/>
                </a:solidFill>
                <a:latin typeface="Calibri" pitchFamily="34" charset="0"/>
                <a:ea typeface="Calibri" pitchFamily="34" charset="-122"/>
                <a:cs typeface="Calibri" pitchFamily="34" charset="-120"/>
              </a:rPr>
              <a:t>Start with the analysis, not the advert.  </a:t>
            </a:r>
            <a:r>
              <a:rPr lang="en-US" sz="1300" dirty="0">
                <a:solidFill>
                  <a:srgbClr val="EDE7F8"/>
                </a:solidFill>
                <a:latin typeface="Calibri" pitchFamily="34" charset="0"/>
                <a:ea typeface="Calibri" pitchFamily="34" charset="-122"/>
                <a:cs typeface="Calibri" pitchFamily="34" charset="-120"/>
              </a:rPr>
              <a:t>Job descriptions and person specs need to reflect the roles transformation actually needs, not the roles we’re used to hiring for (Armstrong &amp; Taylor, 2020).</a:t>
            </a:r>
            <a:endParaRPr lang="en-US" sz="1300" dirty="0"/>
          </a:p>
        </p:txBody>
      </p:sp>
      <p:sp>
        <p:nvSpPr>
          <p:cNvPr id="6" name="Shape 4"/>
          <p:cNvSpPr/>
          <p:nvPr/>
        </p:nvSpPr>
        <p:spPr>
          <a:xfrm>
            <a:off x="548640" y="2670048"/>
            <a:ext cx="11091672" cy="0"/>
          </a:xfrm>
          <a:prstGeom prst="line">
            <a:avLst/>
          </a:prstGeom>
          <a:noFill/>
          <a:ln w="9525">
            <a:solidFill>
              <a:srgbClr val="4A3A73"/>
            </a:solidFill>
            <a:prstDash val="solid"/>
          </a:ln>
        </p:spPr>
      </p:sp>
      <p:sp>
        <p:nvSpPr>
          <p:cNvPr id="7" name="Text 5"/>
          <p:cNvSpPr/>
          <p:nvPr/>
        </p:nvSpPr>
        <p:spPr>
          <a:xfrm>
            <a:off x="548640" y="2761488"/>
            <a:ext cx="11064240" cy="777240"/>
          </a:xfrm>
          <a:prstGeom prst="rect">
            <a:avLst/>
          </a:prstGeom>
          <a:noFill/>
          <a:ln/>
        </p:spPr>
        <p:txBody>
          <a:bodyPr wrap="square" lIns="0" tIns="0" rIns="0" bIns="0" rtlCol="0" anchor="ctr"/>
          <a:lstStyle/>
          <a:p>
            <a:pPr marL="0" indent="0">
              <a:lnSpc>
                <a:spcPct val="125000"/>
              </a:lnSpc>
              <a:buNone/>
            </a:pPr>
            <a:r>
              <a:rPr lang="en-US" sz="1300" b="1" dirty="0">
                <a:solidFill>
                  <a:srgbClr val="8FA61E"/>
                </a:solidFill>
                <a:latin typeface="Calibri" pitchFamily="34" charset="0"/>
                <a:ea typeface="Calibri" pitchFamily="34" charset="-122"/>
                <a:cs typeface="Calibri" pitchFamily="34" charset="-120"/>
              </a:rPr>
              <a:t>Advertise in more than one place.  </a:t>
            </a:r>
            <a:r>
              <a:rPr lang="en-US" sz="1300" dirty="0">
                <a:solidFill>
                  <a:srgbClr val="EDE7F8"/>
                </a:solidFill>
                <a:latin typeface="Calibri" pitchFamily="34" charset="0"/>
                <a:ea typeface="Calibri" pitchFamily="34" charset="-122"/>
                <a:cs typeface="Calibri" pitchFamily="34" charset="-120"/>
              </a:rPr>
              <a:t>A mix of channels gets us in front of the specialist digital and change talent we’re short of.</a:t>
            </a:r>
            <a:endParaRPr lang="en-US" sz="1300" dirty="0"/>
          </a:p>
        </p:txBody>
      </p:sp>
      <p:sp>
        <p:nvSpPr>
          <p:cNvPr id="8" name="Shape 6"/>
          <p:cNvSpPr/>
          <p:nvPr/>
        </p:nvSpPr>
        <p:spPr>
          <a:xfrm>
            <a:off x="548640" y="3511296"/>
            <a:ext cx="11091672" cy="0"/>
          </a:xfrm>
          <a:prstGeom prst="line">
            <a:avLst/>
          </a:prstGeom>
          <a:noFill/>
          <a:ln w="9525">
            <a:solidFill>
              <a:srgbClr val="4A3A73"/>
            </a:solidFill>
            <a:prstDash val="solid"/>
          </a:ln>
        </p:spPr>
      </p:sp>
      <p:sp>
        <p:nvSpPr>
          <p:cNvPr id="9" name="Text 7"/>
          <p:cNvSpPr/>
          <p:nvPr/>
        </p:nvSpPr>
        <p:spPr>
          <a:xfrm>
            <a:off x="548640" y="3602736"/>
            <a:ext cx="11064240" cy="777240"/>
          </a:xfrm>
          <a:prstGeom prst="rect">
            <a:avLst/>
          </a:prstGeom>
          <a:noFill/>
          <a:ln/>
        </p:spPr>
        <p:txBody>
          <a:bodyPr wrap="square" lIns="0" tIns="0" rIns="0" bIns="0" rtlCol="0" anchor="ctr"/>
          <a:lstStyle/>
          <a:p>
            <a:pPr>
              <a:lnSpc>
                <a:spcPct val="125000"/>
              </a:lnSpc>
            </a:pPr>
            <a:r>
              <a:rPr lang="en-US" sz="1300" b="1" dirty="0">
                <a:solidFill>
                  <a:srgbClr val="8FA61E"/>
                </a:solidFill>
                <a:latin typeface="Calibri"/>
                <a:ea typeface="Calibri"/>
                <a:cs typeface="Calibri"/>
              </a:rPr>
              <a:t>Don’t rely on one interview format.  </a:t>
            </a:r>
            <a:r>
              <a:rPr lang="en-US" sz="1300" dirty="0">
                <a:solidFill>
                  <a:srgbClr val="EDE7F8"/>
                </a:solidFill>
                <a:latin typeface="Calibri"/>
                <a:ea typeface="Calibri"/>
                <a:cs typeface="Calibri"/>
              </a:rPr>
              <a:t>Structured panels, competency-based interviews and virtual interviews each bring something different, and together they give </a:t>
            </a:r>
            <a:r>
              <a:rPr lang="en-US" sz="1300">
                <a:solidFill>
                  <a:srgbClr val="EDE7F8"/>
                </a:solidFill>
                <a:latin typeface="Calibri"/>
                <a:ea typeface="Calibri"/>
                <a:cs typeface="Calibri"/>
              </a:rPr>
              <a:t> better decisions and a better candidate experience (Levashina et al., 2014).</a:t>
            </a:r>
            <a:endParaRPr lang="en-US" sz="1300">
              <a:latin typeface="Calibri"/>
              <a:ea typeface="Calibri"/>
              <a:cs typeface="Calibri"/>
            </a:endParaRPr>
          </a:p>
        </p:txBody>
      </p:sp>
      <p:sp>
        <p:nvSpPr>
          <p:cNvPr id="10" name="Shape 8"/>
          <p:cNvSpPr/>
          <p:nvPr/>
        </p:nvSpPr>
        <p:spPr>
          <a:xfrm>
            <a:off x="548640" y="4352544"/>
            <a:ext cx="11091672" cy="0"/>
          </a:xfrm>
          <a:prstGeom prst="line">
            <a:avLst/>
          </a:prstGeom>
          <a:noFill/>
          <a:ln w="9525">
            <a:solidFill>
              <a:srgbClr val="4A3A73"/>
            </a:solidFill>
            <a:prstDash val="solid"/>
          </a:ln>
        </p:spPr>
      </p:sp>
      <p:sp>
        <p:nvSpPr>
          <p:cNvPr id="11" name="Text 9"/>
          <p:cNvSpPr/>
          <p:nvPr/>
        </p:nvSpPr>
        <p:spPr>
          <a:xfrm>
            <a:off x="548640" y="4443984"/>
            <a:ext cx="11064240" cy="777240"/>
          </a:xfrm>
          <a:prstGeom prst="rect">
            <a:avLst/>
          </a:prstGeom>
          <a:noFill/>
          <a:ln/>
        </p:spPr>
        <p:txBody>
          <a:bodyPr wrap="square" lIns="0" tIns="0" rIns="0" bIns="0" rtlCol="0" anchor="ctr"/>
          <a:lstStyle/>
          <a:p>
            <a:pPr marL="0" indent="0">
              <a:lnSpc>
                <a:spcPct val="125000"/>
              </a:lnSpc>
              <a:buNone/>
            </a:pPr>
            <a:r>
              <a:rPr lang="en-US" sz="1300" b="1" dirty="0">
                <a:solidFill>
                  <a:srgbClr val="8FA61E"/>
                </a:solidFill>
                <a:latin typeface="Calibri"/>
                <a:ea typeface="Calibri"/>
                <a:cs typeface="Calibri"/>
              </a:rPr>
              <a:t>Match the question to the purpose.  </a:t>
            </a:r>
            <a:r>
              <a:rPr lang="en-US" sz="1300">
                <a:solidFill>
                  <a:srgbClr val="EDE7F8"/>
                </a:solidFill>
                <a:latin typeface="Calibri"/>
                <a:ea typeface="Calibri"/>
                <a:cs typeface="Calibri"/>
              </a:rPr>
              <a:t>Behavioral</a:t>
            </a:r>
            <a:r>
              <a:rPr lang="en-US" sz="1300" dirty="0">
                <a:solidFill>
                  <a:srgbClr val="EDE7F8"/>
                </a:solidFill>
                <a:latin typeface="Calibri"/>
                <a:ea typeface="Calibri"/>
                <a:cs typeface="Calibri"/>
              </a:rPr>
              <a:t> and competency questions for evidence; situational and Socratic questions when we need to understand how someone thinks.</a:t>
            </a:r>
            <a:endParaRPr lang="en-US" sz="1300" dirty="0">
              <a:latin typeface="Calibri"/>
              <a:ea typeface="Calibri"/>
              <a:cs typeface="Calibri"/>
            </a:endParaRPr>
          </a:p>
        </p:txBody>
      </p:sp>
      <p:sp>
        <p:nvSpPr>
          <p:cNvPr id="12" name="Shape 10"/>
          <p:cNvSpPr/>
          <p:nvPr/>
        </p:nvSpPr>
        <p:spPr>
          <a:xfrm>
            <a:off x="548640" y="5193792"/>
            <a:ext cx="11091672" cy="0"/>
          </a:xfrm>
          <a:prstGeom prst="line">
            <a:avLst/>
          </a:prstGeom>
          <a:noFill/>
          <a:ln w="9525">
            <a:solidFill>
              <a:srgbClr val="4A3A73"/>
            </a:solidFill>
            <a:prstDash val="solid"/>
          </a:ln>
        </p:spPr>
      </p:sp>
      <p:sp>
        <p:nvSpPr>
          <p:cNvPr id="13" name="Text 11"/>
          <p:cNvSpPr/>
          <p:nvPr/>
        </p:nvSpPr>
        <p:spPr>
          <a:xfrm>
            <a:off x="548640" y="5285232"/>
            <a:ext cx="11064240" cy="777240"/>
          </a:xfrm>
          <a:prstGeom prst="rect">
            <a:avLst/>
          </a:prstGeom>
          <a:noFill/>
          <a:ln/>
        </p:spPr>
        <p:txBody>
          <a:bodyPr wrap="square" lIns="0" tIns="0" rIns="0" bIns="0" rtlCol="0" anchor="ctr"/>
          <a:lstStyle/>
          <a:p>
            <a:pPr marL="0" indent="0">
              <a:lnSpc>
                <a:spcPct val="125000"/>
              </a:lnSpc>
              <a:buNone/>
            </a:pPr>
            <a:r>
              <a:rPr lang="en-US" sz="1300" b="1" dirty="0">
                <a:solidFill>
                  <a:srgbClr val="8FA61E"/>
                </a:solidFill>
                <a:latin typeface="Calibri"/>
                <a:ea typeface="Calibri"/>
                <a:cs typeface="Calibri"/>
              </a:rPr>
              <a:t>Choose the interview format deliberately.  </a:t>
            </a:r>
            <a:r>
              <a:rPr lang="en-US" sz="1300">
                <a:solidFill>
                  <a:srgbClr val="EDE7F8"/>
                </a:solidFill>
                <a:latin typeface="Calibri"/>
                <a:ea typeface="Calibri"/>
                <a:cs typeface="Calibri"/>
              </a:rPr>
              <a:t>Virtual shouldn’t be the default just because it’s cheaper. The right format depends on the role, and it affects how </a:t>
            </a:r>
            <a:r>
              <a:rPr lang="en-US" sz="1300" dirty="0">
                <a:solidFill>
                  <a:srgbClr val="EDE7F8"/>
                </a:solidFill>
                <a:latin typeface="Calibri"/>
                <a:ea typeface="Calibri"/>
                <a:cs typeface="Calibri"/>
              </a:rPr>
              <a:t>candidates see BT and EE as an employer (Woods et al., 2020).</a:t>
            </a:r>
            <a:endParaRPr lang="en-US" sz="1300" dirty="0">
              <a:latin typeface="Calibri"/>
              <a:ea typeface="Calibri"/>
              <a:cs typeface="Calibri"/>
            </a:endParaRPr>
          </a:p>
        </p:txBody>
      </p:sp>
      <p:sp>
        <p:nvSpPr>
          <p:cNvPr id="15" name="Text 13"/>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B9AEDA"/>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058400" cy="274320"/>
          </a:xfrm>
          <a:prstGeom prst="rect">
            <a:avLst/>
          </a:prstGeom>
          <a:noFill/>
          <a:ln/>
        </p:spPr>
        <p:txBody>
          <a:bodyPr wrap="square" lIns="0" tIns="0" rIns="0" bIns="0" rtlCol="0" anchor="ctr"/>
          <a:lstStyle/>
          <a:p>
            <a:pPr marL="0" indent="0">
              <a:buNone/>
            </a:pPr>
            <a:r>
              <a:rPr lang="en-US" sz="1200" b="1" kern="0" spc="150" dirty="0">
                <a:solidFill>
                  <a:srgbClr val="8A7FA6"/>
                </a:solidFill>
                <a:latin typeface="Calibri" pitchFamily="34" charset="0"/>
                <a:ea typeface="Calibri" pitchFamily="34" charset="-122"/>
                <a:cs typeface="Calibri" pitchFamily="34" charset="-120"/>
              </a:rPr>
              <a:t>SECTION 09</a:t>
            </a:r>
            <a:endParaRPr lang="en-US" sz="1200" dirty="0"/>
          </a:p>
        </p:txBody>
      </p:sp>
      <p:sp>
        <p:nvSpPr>
          <p:cNvPr id="3" name="Text 1"/>
          <p:cNvSpPr/>
          <p:nvPr/>
        </p:nvSpPr>
        <p:spPr>
          <a:xfrm>
            <a:off x="548640" y="685800"/>
            <a:ext cx="10972800" cy="685800"/>
          </a:xfrm>
          <a:prstGeom prst="rect">
            <a:avLst/>
          </a:prstGeom>
          <a:noFill/>
          <a:ln/>
        </p:spPr>
        <p:txBody>
          <a:bodyPr wrap="square" lIns="0" tIns="0" rIns="0" bIns="0" rtlCol="0" anchor="ctr"/>
          <a:lstStyle/>
          <a:p>
            <a:pPr marL="0" indent="0">
              <a:buNone/>
            </a:pPr>
            <a:r>
              <a:rPr lang="en-US" sz="2800" b="1" dirty="0">
                <a:solidFill>
                  <a:srgbClr val="2A2438"/>
                </a:solidFill>
                <a:latin typeface="Cambria" pitchFamily="34" charset="0"/>
                <a:ea typeface="Cambria" pitchFamily="34" charset="-122"/>
                <a:cs typeface="Cambria" pitchFamily="34" charset="-120"/>
              </a:rPr>
              <a:t>References</a:t>
            </a:r>
            <a:endParaRPr lang="en-US" sz="2800" dirty="0"/>
          </a:p>
        </p:txBody>
      </p:sp>
      <p:sp>
        <p:nvSpPr>
          <p:cNvPr id="4" name="Shape 2"/>
          <p:cNvSpPr/>
          <p:nvPr/>
        </p:nvSpPr>
        <p:spPr>
          <a:xfrm>
            <a:off x="548640" y="1399032"/>
            <a:ext cx="11091672" cy="0"/>
          </a:xfrm>
          <a:prstGeom prst="line">
            <a:avLst/>
          </a:prstGeom>
          <a:noFill/>
          <a:ln w="9525">
            <a:solidFill>
              <a:srgbClr val="E1DCEA"/>
            </a:solidFill>
            <a:prstDash val="solid"/>
          </a:ln>
        </p:spPr>
      </p:sp>
      <p:sp>
        <p:nvSpPr>
          <p:cNvPr id="5" name="Text 3"/>
          <p:cNvSpPr/>
          <p:nvPr/>
        </p:nvSpPr>
        <p:spPr>
          <a:xfrm>
            <a:off x="548640" y="1874520"/>
            <a:ext cx="5349240" cy="4480560"/>
          </a:xfrm>
          <a:prstGeom prst="rect">
            <a:avLst/>
          </a:prstGeom>
          <a:noFill/>
          <a:ln/>
        </p:spPr>
        <p:txBody>
          <a:bodyPr wrap="square" lIns="0" tIns="0" rIns="0" bIns="0" rtlCol="0" anchor="ctr"/>
          <a:lstStyle/>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Armstrong, M. and Taylor, S. (2020) Armstrong’s Handbook of Human Resource Management Practice. 15th edn. London: Kogan Page.</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Bangerter, A., Roulin, N. and König, C.J. (2012) ‘Personnel selection as a signaling game’, Journal of Applied Psychology, 97(4), pp.719–738.</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Blacksmith, N., Willford, J.C. and Behrend, T.S. (2016) ‘Technology in the employment interview: A meta-analysis and future research agenda’, Personnel Assessment and Decisions, 2(1), pp.12–20.</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BT Group plc (2024) BT Group to Cut Up to 55,000 Jobs by 2030. London: BT Group plc.</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BT Group plc (2025) Annual Report and Form 20-F 2024/25. London: BT Group plc.</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Campion, M.A., Palmer, D.K. and Campion, J.E. (1997) ‘A review of structure in the selection interview’, Personnel Psychology, 50(3), pp.655–702.</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CIPD (2023) Interviewing for Selection. Factsheet. London: Chartered Institute of Personnel and Development.</a:t>
            </a:r>
            <a:endParaRPr lang="en-US" sz="1050" dirty="0"/>
          </a:p>
        </p:txBody>
      </p:sp>
      <p:sp>
        <p:nvSpPr>
          <p:cNvPr id="6" name="Shape 4"/>
          <p:cNvSpPr/>
          <p:nvPr/>
        </p:nvSpPr>
        <p:spPr>
          <a:xfrm>
            <a:off x="6080760" y="1874520"/>
            <a:ext cx="0" cy="4297680"/>
          </a:xfrm>
          <a:prstGeom prst="line">
            <a:avLst/>
          </a:prstGeom>
          <a:noFill/>
          <a:ln w="9525">
            <a:solidFill>
              <a:srgbClr val="E1DCEA"/>
            </a:solidFill>
            <a:prstDash val="solid"/>
          </a:ln>
        </p:spPr>
      </p:sp>
      <p:sp>
        <p:nvSpPr>
          <p:cNvPr id="7" name="Text 5"/>
          <p:cNvSpPr/>
          <p:nvPr/>
        </p:nvSpPr>
        <p:spPr>
          <a:xfrm>
            <a:off x="6263640" y="1874520"/>
            <a:ext cx="5349240" cy="4480560"/>
          </a:xfrm>
          <a:prstGeom prst="rect">
            <a:avLst/>
          </a:prstGeom>
          <a:noFill/>
          <a:ln/>
        </p:spPr>
        <p:txBody>
          <a:bodyPr wrap="square" lIns="0" tIns="0" rIns="0" bIns="0" rtlCol="0" anchor="ctr"/>
          <a:lstStyle/>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CIPD (2024) Recruitment: An Introduction. Factsheet. London: Chartered Institute of Personnel and Development.</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Huffcutt, A.I. and Culbertson, S.S. (2010) ‘Interviews’, in Farr, J.L. and Tippins, N.T. (eds) Handbook of Employee Selection. New York: Routledge, pp.185–203.</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Levashina, J., Hartwell, C.J., Morgeson, F.P. and Campion, M.A. (2014) ‘The structured employment interview: Narrative and quantitative review of the research literature’, Personnel Psychology, 67(1), pp.241–293.</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Marchington, M., Wilkinson, A., Donnelly, R. and Kynighou, A. (2021) Human Resource Management at Work. 7th edn. London: CIPD Kogan Page.</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Torrington, D., Hall, L., Taylor, S. and Atkinson, C. (2020) Human Resource Management. 11th edn. Harlow: Pearson.</a:t>
            </a:r>
            <a:endParaRPr lang="en-US" sz="1050" dirty="0"/>
          </a:p>
          <a:p>
            <a:pPr marL="0" indent="0">
              <a:lnSpc>
                <a:spcPct val="115000"/>
              </a:lnSpc>
              <a:spcAft>
                <a:spcPts val="1300"/>
              </a:spcAft>
              <a:buNone/>
            </a:pPr>
            <a:r>
              <a:rPr lang="en-US" sz="1050" dirty="0">
                <a:solidFill>
                  <a:srgbClr val="2A2438"/>
                </a:solidFill>
                <a:latin typeface="Calibri" pitchFamily="34" charset="0"/>
                <a:ea typeface="Calibri" pitchFamily="34" charset="-122"/>
                <a:cs typeface="Calibri" pitchFamily="34" charset="-120"/>
              </a:rPr>
              <a:t>Woods, S.A., Ahmed, S., Nikolaou, I., Costa, A.C. and Anderson, N.R. (2020) ‘Personnel selection in the digital age: A review of validity and applicant reactions, and future research challenges’, European Journal of Work and Organizational Psychology, 29(1), pp.64–77.</a:t>
            </a:r>
            <a:endParaRPr lang="en-US" sz="1050" dirty="0"/>
          </a:p>
        </p:txBody>
      </p:sp>
      <p:sp>
        <p:nvSpPr>
          <p:cNvPr id="9" name="Text 7"/>
          <p:cNvSpPr/>
          <p:nvPr/>
        </p:nvSpPr>
        <p:spPr>
          <a:xfrm>
            <a:off x="11338560" y="6519672"/>
            <a:ext cx="457200" cy="274320"/>
          </a:xfrm>
          <a:prstGeom prst="rect">
            <a:avLst/>
          </a:prstGeom>
          <a:noFill/>
          <a:ln/>
        </p:spPr>
        <p:txBody>
          <a:bodyPr wrap="square" lIns="0" tIns="0" rIns="0" bIns="0" rtlCol="0" anchor="ctr"/>
          <a:lstStyle/>
          <a:p>
            <a:pPr marL="0" indent="0" algn="r">
              <a:buNone/>
            </a:pPr>
            <a:r>
              <a:rPr lang="en-US" sz="900" dirty="0">
                <a:solidFill>
                  <a:srgbClr val="6E6580"/>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45</cp:revision>
  <dcterms:created xsi:type="dcterms:W3CDTF">2026-07-12T19:38:26Z</dcterms:created>
  <dcterms:modified xsi:type="dcterms:W3CDTF">2026-07-12T21:23:11Z</dcterms:modified>
</cp:coreProperties>
</file>