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56" r:id="rId3"/>
    <p:sldId id="276" r:id="rId4"/>
    <p:sldId id="284" r:id="rId5"/>
    <p:sldId id="278" r:id="rId6"/>
    <p:sldId id="285" r:id="rId7"/>
    <p:sldId id="279" r:id="rId8"/>
    <p:sldId id="286" r:id="rId9"/>
    <p:sldId id="280" r:id="rId10"/>
    <p:sldId id="287" r:id="rId11"/>
    <p:sldId id="288" r:id="rId12"/>
    <p:sldId id="282" r:id="rId13"/>
    <p:sldId id="28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80130" autoAdjust="0"/>
  </p:normalViewPr>
  <p:slideViewPr>
    <p:cSldViewPr snapToGrid="0">
      <p:cViewPr varScale="1">
        <p:scale>
          <a:sx n="89" d="100"/>
          <a:sy n="89" d="100"/>
        </p:scale>
        <p:origin x="132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A034A9-43A9-4EB6-B032-538C9A075EE3}"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B6E909-EDFE-4163-82FB-82B5C0658784}" type="slidenum">
              <a:rPr lang="en-GB" smtClean="0"/>
              <a:t>‹#›</a:t>
            </a:fld>
            <a:endParaRPr lang="en-GB"/>
          </a:p>
        </p:txBody>
      </p:sp>
    </p:spTree>
    <p:extLst>
      <p:ext uri="{BB962C8B-B14F-4D97-AF65-F5344CB8AC3E}">
        <p14:creationId xmlns:p14="http://schemas.microsoft.com/office/powerpoint/2010/main" val="1344710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B6E909-EDFE-4163-82FB-82B5C0658784}" type="slidenum">
              <a:rPr lang="en-GB" smtClean="0"/>
              <a:t>6</a:t>
            </a:fld>
            <a:endParaRPr lang="en-GB"/>
          </a:p>
        </p:txBody>
      </p:sp>
    </p:spTree>
    <p:extLst>
      <p:ext uri="{BB962C8B-B14F-4D97-AF65-F5344CB8AC3E}">
        <p14:creationId xmlns:p14="http://schemas.microsoft.com/office/powerpoint/2010/main" val="588751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B6E909-EDFE-4163-82FB-82B5C0658784}" type="slidenum">
              <a:rPr lang="en-GB" smtClean="0"/>
              <a:t>11</a:t>
            </a:fld>
            <a:endParaRPr lang="en-GB"/>
          </a:p>
        </p:txBody>
      </p:sp>
    </p:spTree>
    <p:extLst>
      <p:ext uri="{BB962C8B-B14F-4D97-AF65-F5344CB8AC3E}">
        <p14:creationId xmlns:p14="http://schemas.microsoft.com/office/powerpoint/2010/main" val="453069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microsoft.com/en-gb/microsoft-365/onedrive/online-cloud-storage" TargetMode="External"/><Relationship Id="rId2" Type="http://schemas.openxmlformats.org/officeDocument/2006/relationships/hyperlink" Target="https://www.microsoft.com/en-gb/microsoft-365/word" TargetMode="External"/><Relationship Id="rId1" Type="http://schemas.openxmlformats.org/officeDocument/2006/relationships/slideLayout" Target="../slideLayouts/slideLayout2.xml"/><Relationship Id="rId6" Type="http://schemas.openxmlformats.org/officeDocument/2006/relationships/hyperlink" Target="https://www.scie.org.uk/" TargetMode="External"/><Relationship Id="rId5" Type="http://schemas.openxmlformats.org/officeDocument/2006/relationships/hyperlink" Target="https://www.hee.nhs.uk/our-work/digital-literacy" TargetMode="External"/><Relationship Id="rId4" Type="http://schemas.openxmlformats.org/officeDocument/2006/relationships/hyperlink" Target="https://digital.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dirty="0">
                <a:latin typeface="Arial" panose="020B0604020202020204" pitchFamily="34" charset="0"/>
                <a:cs typeface="Arial" panose="020B0604020202020204" pitchFamily="34" charset="0"/>
              </a:rPr>
              <a:t>Digital Skills and Research Methods</a:t>
            </a:r>
            <a:br>
              <a:rPr lang="en-GB" sz="2800" dirty="0">
                <a:latin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a:t>
            </a:r>
            <a:r>
              <a:rPr lang="en-US" sz="2800" b="1" spc="-10" dirty="0">
                <a:latin typeface="Arial" panose="020B0604020202020204" pitchFamily="34" charset="0"/>
                <a:ea typeface="Arial" panose="020B0604020202020204" pitchFamily="34" charset="0"/>
                <a:cs typeface="Arial" panose="020B0604020202020204" pitchFamily="34" charset="0"/>
              </a:rPr>
              <a:t>Group</a:t>
            </a:r>
            <a:r>
              <a:rPr lang="en-US" sz="2800" b="1" spc="-10" dirty="0">
                <a:effectLst/>
                <a:latin typeface="Arial" panose="020B0604020202020204" pitchFamily="34" charset="0"/>
                <a:ea typeface="Arial" panose="020B0604020202020204" pitchFamily="34" charset="0"/>
                <a:cs typeface="Arial" panose="020B0604020202020204" pitchFamily="34" charset="0"/>
              </a:rPr>
              <a:t>  Presentation</a:t>
            </a:r>
            <a:r>
              <a:rPr lang="en-US" sz="2800" b="1" spc="-10" dirty="0">
                <a:latin typeface="Arial" panose="020B0604020202020204" pitchFamily="34" charset="0"/>
                <a:ea typeface="Arial" panose="020B0604020202020204" pitchFamily="34" charset="0"/>
                <a:cs typeface="Arial" panose="020B0604020202020204" pitchFamily="34" charset="0"/>
              </a:rPr>
              <a:t>- Group 3</a:t>
            </a:r>
            <a:endParaRPr lang="en-GB" sz="2800" dirty="0">
              <a:solidFill>
                <a:srgbClr val="FF000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a:normAutofit/>
          </a:bodyPr>
          <a:lstStyle/>
          <a:p>
            <a:pPr algn="l"/>
            <a:endParaRPr lang="en-GB" dirty="0"/>
          </a:p>
          <a:p>
            <a:pPr algn="l"/>
            <a:r>
              <a:rPr lang="en-GB" dirty="0"/>
              <a:t>Programme: Certificate of Higher Education in Health and Social Care</a:t>
            </a:r>
          </a:p>
          <a:p>
            <a:pPr algn="l"/>
            <a:r>
              <a:rPr lang="en-GB" dirty="0"/>
              <a:t>				</a:t>
            </a:r>
          </a:p>
          <a:p>
            <a:pPr algn="l"/>
            <a:r>
              <a:rPr lang="en-GB" dirty="0"/>
              <a:t>Lecturer name: Dr Kwame Assa-Agyei</a:t>
            </a: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65733" y="-31715"/>
            <a:ext cx="2660750" cy="2065232"/>
          </a:xfrm>
          <a:prstGeom prst="rect">
            <a:avLst/>
          </a:prstGeom>
        </p:spPr>
      </p:pic>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2249476"/>
            <a:ext cx="9144000" cy="873456"/>
          </a:xfrm>
        </p:spPr>
        <p:txBody>
          <a:bodyPr>
            <a:normAutofit fontScale="90000"/>
          </a:bodyPr>
          <a:lstStyle/>
          <a:p>
            <a:r>
              <a:rPr lang="en-GB" b="1" dirty="0"/>
              <a:t>POLICY DOCUMENT MANAGEMENT WITHIN SUNRISE RESIDENTIAL CARE HOME</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2144229937"/>
              </p:ext>
            </p:extLst>
          </p:nvPr>
        </p:nvGraphicFramePr>
        <p:xfrm>
          <a:off x="2059296" y="3572048"/>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370840">
                <a:tc>
                  <a:txBody>
                    <a:bodyPr/>
                    <a:lstStyle/>
                    <a:p>
                      <a:r>
                        <a:rPr lang="en-GB" dirty="0"/>
                        <a:t>Debora Cruz</a:t>
                      </a:r>
                    </a:p>
                  </a:txBody>
                  <a:tcPr/>
                </a:tc>
                <a:tc>
                  <a:txBody>
                    <a:bodyPr/>
                    <a:lstStyle/>
                    <a:p>
                      <a:r>
                        <a:rPr lang="en-GB" dirty="0"/>
                        <a:t>Student Number</a:t>
                      </a:r>
                      <a:r>
                        <a:rPr lang="en-GB" baseline="0" dirty="0"/>
                        <a:t> 2508521</a:t>
                      </a:r>
                      <a:endParaRPr lang="en-GB" dirty="0"/>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John Gaisey</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Student Number</a:t>
                      </a:r>
                      <a:r>
                        <a:rPr lang="en-GB" baseline="0" dirty="0"/>
                        <a:t> 2517803</a:t>
                      </a:r>
                      <a:endParaRPr lang="en-GB" dirty="0"/>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a:t>Mahnoor</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Student Number</a:t>
                      </a:r>
                      <a:r>
                        <a:rPr lang="en-GB" baseline="0" dirty="0"/>
                        <a:t> 2510866</a:t>
                      </a:r>
                      <a:endParaRPr lang="en-GB" dirty="0"/>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Mohamed </a:t>
                      </a:r>
                      <a:r>
                        <a:rPr lang="en-GB" dirty="0" err="1"/>
                        <a:t>Qanine</a:t>
                      </a:r>
                      <a:r>
                        <a:rPr lang="en-GB" dirty="0"/>
                        <a:t> </a:t>
                      </a:r>
                      <a:r>
                        <a:rPr lang="en-GB" dirty="0" err="1"/>
                        <a:t>Dhaqane</a:t>
                      </a:r>
                      <a:r>
                        <a:rPr lang="en-GB" dirty="0"/>
                        <a:t> Ismail</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Student Number</a:t>
                      </a:r>
                      <a:r>
                        <a:rPr lang="en-GB" baseline="0" dirty="0"/>
                        <a:t> 2509669</a:t>
                      </a:r>
                      <a:endParaRPr lang="en-GB" dirty="0"/>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Emily</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Student Number</a:t>
                      </a:r>
                      <a:r>
                        <a:rPr lang="en-GB" baseline="0" dirty="0"/>
                        <a:t> </a:t>
                      </a: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a:normAutofit fontScale="92500" lnSpcReduction="20000"/>
          </a:bodyPr>
          <a:lstStyle/>
          <a:p>
            <a:pPr marL="0" indent="0">
              <a:buNone/>
            </a:pPr>
            <a:endParaRPr lang="en-GB" sz="2400" dirty="0"/>
          </a:p>
          <a:p>
            <a:pPr marL="0" indent="0">
              <a:buNone/>
            </a:pPr>
            <a:r>
              <a:rPr lang="en-GB" sz="3200" dirty="0"/>
              <a:t>I acknowledge the use of Grammarly (https://www.grammarly.com/) on </a:t>
            </a:r>
            <a:r>
              <a:rPr lang="en-GB" sz="3200" dirty="0">
                <a:solidFill>
                  <a:srgbClr val="FF0000"/>
                </a:solidFill>
              </a:rPr>
              <a:t>10 November 2025 </a:t>
            </a:r>
            <a:r>
              <a:rPr lang="en-GB" sz="3200" dirty="0"/>
              <a:t>to support to check my work using the prompt(s): </a:t>
            </a:r>
          </a:p>
          <a:p>
            <a:pPr marL="0" indent="0">
              <a:buNone/>
            </a:pPr>
            <a:endParaRPr lang="en-GB" sz="3200" dirty="0"/>
          </a:p>
          <a:p>
            <a:pPr marL="514350" indent="-514350">
              <a:buAutoNum type="arabicPeriod"/>
            </a:pPr>
            <a:r>
              <a:rPr lang="en-GB" sz="3200" dirty="0"/>
              <a:t>Please check the following text for readability, grammar and syntax. </a:t>
            </a:r>
          </a:p>
          <a:p>
            <a:pPr marL="0" indent="0">
              <a:buNone/>
            </a:pPr>
            <a:endParaRPr lang="en-GB" sz="3200" dirty="0"/>
          </a:p>
          <a:p>
            <a:pPr marL="0" indent="0">
              <a:buNone/>
            </a:pPr>
            <a:r>
              <a:rPr lang="en-GB" sz="3200" dirty="0"/>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idx="1"/>
          </p:nvPr>
        </p:nvSpPr>
        <p:spPr>
          <a:xfrm>
            <a:off x="838200" y="1347953"/>
            <a:ext cx="11049000" cy="4351338"/>
          </a:xfrm>
        </p:spPr>
        <p:txBody>
          <a:bodyPr>
            <a:normAutofit fontScale="92500" lnSpcReduction="10000"/>
          </a:bodyPr>
          <a:lstStyle/>
          <a:p>
            <a:pPr>
              <a:buFont typeface="Wingdings" panose="05000000000000000000" pitchFamily="2" charset="2"/>
              <a:buChar char="q"/>
            </a:pPr>
            <a:r>
              <a:rPr lang="en-GB" dirty="0"/>
              <a:t>Introduction - Explanation of the chosen MS 365 application</a:t>
            </a:r>
          </a:p>
          <a:p>
            <a:pPr lvl="1">
              <a:buFont typeface="Wingdings" panose="05000000000000000000" pitchFamily="2" charset="2"/>
              <a:buChar char="§"/>
            </a:pPr>
            <a:r>
              <a:rPr lang="en-GB" dirty="0"/>
              <a:t>Benefits and Limitations within Sunrise Residential Care Home</a:t>
            </a:r>
          </a:p>
          <a:p>
            <a:pPr>
              <a:buFont typeface="Wingdings" panose="05000000000000000000" pitchFamily="2" charset="2"/>
              <a:buChar char="q"/>
            </a:pPr>
            <a:r>
              <a:rPr lang="en-GB" dirty="0"/>
              <a:t>Evaluation of the chosen communication or collaboration tool</a:t>
            </a:r>
          </a:p>
          <a:p>
            <a:pPr lvl="1">
              <a:buFont typeface="Wingdings" panose="05000000000000000000" pitchFamily="2" charset="2"/>
              <a:buChar char="§"/>
            </a:pPr>
            <a:r>
              <a:rPr lang="en-GB" dirty="0"/>
              <a:t> Benefits and Limitations within Sunrise Residential Care Home</a:t>
            </a:r>
          </a:p>
          <a:p>
            <a:pPr>
              <a:buFont typeface="Wingdings" panose="05000000000000000000" pitchFamily="2" charset="2"/>
              <a:buChar char="q"/>
            </a:pPr>
            <a:r>
              <a:rPr lang="en-GB" dirty="0"/>
              <a:t>Impact of limited digital skills or literacy</a:t>
            </a:r>
          </a:p>
          <a:p>
            <a:pPr>
              <a:buFont typeface="Wingdings" panose="05000000000000000000" pitchFamily="2" charset="2"/>
              <a:buChar char="q"/>
            </a:pPr>
            <a:r>
              <a:rPr lang="en-GB" dirty="0"/>
              <a:t>Checklist for digital safety practices</a:t>
            </a:r>
          </a:p>
          <a:p>
            <a:pPr>
              <a:buFont typeface="Wingdings" panose="05000000000000000000" pitchFamily="2" charset="2"/>
              <a:buChar char="q"/>
            </a:pPr>
            <a:r>
              <a:rPr lang="en-GB" dirty="0"/>
              <a:t>Conclusion</a:t>
            </a:r>
          </a:p>
          <a:p>
            <a:pPr>
              <a:buFont typeface="Wingdings" panose="05000000000000000000" pitchFamily="2" charset="2"/>
              <a:buChar char="q"/>
            </a:pPr>
            <a:endParaRPr lang="en-US"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a:xfrm>
            <a:off x="838200" y="1825625"/>
            <a:ext cx="10515600" cy="4444546"/>
          </a:xfrm>
        </p:spPr>
        <p:txBody>
          <a:bodyPr>
            <a:normAutofit fontScale="92500" lnSpcReduction="10000"/>
          </a:bodyPr>
          <a:lstStyle/>
          <a:p>
            <a:pPr marL="0" indent="0">
              <a:buNone/>
            </a:pPr>
            <a:r>
              <a:rPr lang="en-GB" dirty="0"/>
              <a:t>Ms 365 is a Microsoft developed the latest apps which is commonly used in workplaces such as Microsoft word, power point, excel, outlook </a:t>
            </a:r>
            <a:r>
              <a:rPr lang="en-GB" dirty="0" err="1"/>
              <a:t>ect</a:t>
            </a:r>
            <a:r>
              <a:rPr lang="en-GB" dirty="0"/>
              <a:t>, using AI tools. After discussion amongst the group, we have collectively decided to choose Microsoft word. </a:t>
            </a:r>
          </a:p>
          <a:p>
            <a:pPr marL="0" indent="0">
              <a:buNone/>
            </a:pPr>
            <a:r>
              <a:rPr lang="en-GB" dirty="0"/>
              <a:t>Word is commonly used in the workplace to construct care plans, medication sheets, risk assessments, incident reports, taking down policies and procedures etc. This is to ensure workplace tasks are done at a good standard ensuring everything is documented and up to date in accordance with current legislations and workplace policies.</a:t>
            </a:r>
          </a:p>
          <a:p>
            <a:endParaRPr lang="en-GB" dirty="0">
              <a:solidFill>
                <a:srgbClr val="FF0000"/>
              </a:solidFill>
            </a:endParaRPr>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487661"/>
          </a:xfrm>
        </p:spPr>
        <p:txBody>
          <a:bodyPr>
            <a:normAutofit fontScale="90000"/>
          </a:bodyPr>
          <a:lstStyle/>
          <a:p>
            <a:br>
              <a:rPr lang="en-GB" dirty="0"/>
            </a:br>
            <a:r>
              <a:rPr lang="en-GB" dirty="0"/>
              <a:t>Benefits and Limitations within Sunrise Residential Care Home</a:t>
            </a:r>
            <a:br>
              <a:rPr lang="en-GB" dirty="0"/>
            </a:br>
            <a:endParaRPr lang="en-GB"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3943527518"/>
              </p:ext>
            </p:extLst>
          </p:nvPr>
        </p:nvGraphicFramePr>
        <p:xfrm>
          <a:off x="566976" y="1285255"/>
          <a:ext cx="11058048" cy="5080255"/>
        </p:xfrm>
        <a:graphic>
          <a:graphicData uri="http://schemas.openxmlformats.org/drawingml/2006/table">
            <a:tbl>
              <a:tblPr firstRow="1" bandRow="1">
                <a:tableStyleId>{5C22544A-7EE6-4342-B048-85BDC9FD1C3A}</a:tableStyleId>
              </a:tblPr>
              <a:tblGrid>
                <a:gridCol w="5529024">
                  <a:extLst>
                    <a:ext uri="{9D8B030D-6E8A-4147-A177-3AD203B41FA5}">
                      <a16:colId xmlns:a16="http://schemas.microsoft.com/office/drawing/2014/main" val="1607449065"/>
                    </a:ext>
                  </a:extLst>
                </a:gridCol>
                <a:gridCol w="5529024">
                  <a:extLst>
                    <a:ext uri="{9D8B030D-6E8A-4147-A177-3AD203B41FA5}">
                      <a16:colId xmlns:a16="http://schemas.microsoft.com/office/drawing/2014/main" val="443945616"/>
                    </a:ext>
                  </a:extLst>
                </a:gridCol>
              </a:tblGrid>
              <a:tr h="417382">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834764">
                <a:tc>
                  <a:txBody>
                    <a:bodyPr/>
                    <a:lstStyle/>
                    <a:p>
                      <a:r>
                        <a:rPr lang="en-GB" dirty="0"/>
                        <a:t>Organisation  </a:t>
                      </a:r>
                    </a:p>
                  </a:txBody>
                  <a:tcPr/>
                </a:tc>
                <a:tc>
                  <a:txBody>
                    <a:bodyPr/>
                    <a:lstStyle/>
                    <a:p>
                      <a:r>
                        <a:rPr lang="en-GB" dirty="0"/>
                        <a:t>Training will be required for individuals who are not familiar with the MS 365 system.</a:t>
                      </a:r>
                    </a:p>
                  </a:txBody>
                  <a:tcPr/>
                </a:tc>
                <a:extLst>
                  <a:ext uri="{0D108BD9-81ED-4DB2-BD59-A6C34878D82A}">
                    <a16:rowId xmlns:a16="http://schemas.microsoft.com/office/drawing/2014/main" val="2882987392"/>
                  </a:ext>
                </a:extLst>
              </a:tr>
              <a:tr h="1335622">
                <a:tc>
                  <a:txBody>
                    <a:bodyPr/>
                    <a:lstStyle/>
                    <a:p>
                      <a:r>
                        <a:rPr lang="en-GB" dirty="0"/>
                        <a:t>FORMS OF DOCUMENTATION</a:t>
                      </a:r>
                    </a:p>
                  </a:txBody>
                  <a:tcPr/>
                </a:tc>
                <a:tc>
                  <a:txBody>
                    <a:bodyPr/>
                    <a:lstStyle/>
                    <a:p>
                      <a:r>
                        <a:rPr lang="en-GB" dirty="0"/>
                        <a:t>Most limitation in a residential care home can be down to inaccurate or incomplete. Documentation can also be biased or unprofessional if not presented well.</a:t>
                      </a:r>
                    </a:p>
                  </a:txBody>
                  <a:tcPr/>
                </a:tc>
                <a:extLst>
                  <a:ext uri="{0D108BD9-81ED-4DB2-BD59-A6C34878D82A}">
                    <a16:rowId xmlns:a16="http://schemas.microsoft.com/office/drawing/2014/main" val="3160413561"/>
                  </a:ext>
                </a:extLst>
              </a:tr>
              <a:tr h="2086909">
                <a:tc>
                  <a:txBody>
                    <a:bodyPr/>
                    <a:lstStyle/>
                    <a:p>
                      <a:r>
                        <a:rPr lang="en-GB" dirty="0"/>
                        <a:t>ACESSIBLE TO USE</a:t>
                      </a:r>
                    </a:p>
                  </a:txBody>
                  <a:tcPr/>
                </a:tc>
                <a:tc>
                  <a:txBody>
                    <a:bodyPr/>
                    <a:lstStyle/>
                    <a:p>
                      <a:r>
                        <a:rPr lang="en-GB" dirty="0"/>
                        <a:t>A drawback of visiting  a care  home is the amount of time  you get with your carer. Visits are normally between  30 minutes to one hour, but you are not always guaranteed the same carer for each visit. In other words, you can receive care from multiple people over the time</a:t>
                      </a:r>
                    </a:p>
                  </a:txBody>
                  <a:tcPr/>
                </a:tc>
                <a:extLst>
                  <a:ext uri="{0D108BD9-81ED-4DB2-BD59-A6C34878D82A}">
                    <a16:rowId xmlns:a16="http://schemas.microsoft.com/office/drawing/2014/main" val="3484592418"/>
                  </a:ext>
                </a:extLst>
              </a:tr>
              <a:tr h="334966">
                <a:tc>
                  <a:txBody>
                    <a:bodyPr/>
                    <a:lstStyle/>
                    <a:p>
                      <a:r>
                        <a:rPr lang="en-GB"/>
                        <a:t>SKILLS GAINED</a:t>
                      </a:r>
                      <a:endParaRPr lang="en-GB" dirty="0"/>
                    </a:p>
                  </a:txBody>
                  <a:tcPr/>
                </a:tc>
                <a:tc>
                  <a:txBody>
                    <a:bodyPr/>
                    <a:lstStyle/>
                    <a:p>
                      <a:endParaRPr lang="en-GB" dirty="0"/>
                    </a:p>
                  </a:txBody>
                  <a:tcPr/>
                </a:tc>
                <a:extLst>
                  <a:ext uri="{0D108BD9-81ED-4DB2-BD59-A6C34878D82A}">
                    <a16:rowId xmlns:a16="http://schemas.microsoft.com/office/drawing/2014/main" val="247985416"/>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409433" y="365125"/>
            <a:ext cx="10944367" cy="1325563"/>
          </a:xfrm>
        </p:spPr>
        <p:txBody>
          <a:bodyPr/>
          <a:lstStyle/>
          <a:p>
            <a:pPr algn="ctr"/>
            <a:r>
              <a:rPr lang="en-GB" dirty="0"/>
              <a:t>Communication and Collaboration tool</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p:txBody>
          <a:bodyPr>
            <a:normAutofit fontScale="85000" lnSpcReduction="20000"/>
          </a:bodyPr>
          <a:lstStyle/>
          <a:p>
            <a:pPr marL="0" indent="0">
              <a:buNone/>
            </a:pPr>
            <a:endParaRPr lang="en-US" dirty="0"/>
          </a:p>
          <a:p>
            <a:pPr marL="0" indent="0">
              <a:buNone/>
            </a:pPr>
            <a:r>
              <a:rPr lang="en-GB" dirty="0"/>
              <a:t>With OneDrive it is a live collaboration tool to so others can actively work together, work is automatically saved, you can access the documents anywhere when done on OneDrive and has permission control where they ensure policies are meant and your work is not damaged stolen or missing, regularly updating their compliances as time goes on.</a:t>
            </a:r>
          </a:p>
          <a:p>
            <a:pPr marL="0" indent="0">
              <a:buNone/>
            </a:pPr>
            <a:endParaRPr lang="en-GB" dirty="0"/>
          </a:p>
          <a:p>
            <a:pPr marL="0" indent="0">
              <a:buNone/>
            </a:pPr>
            <a:r>
              <a:rPr lang="en-GB" dirty="0"/>
              <a:t>Microsoft word can be used as a collaborative tool by emailing the work as a document to another person to view the document, so you are able to discuss it, you are also able to share the document while you’re still editing so you are able to work together with others.</a:t>
            </a:r>
          </a:p>
          <a:p>
            <a:pPr marL="0" indent="0">
              <a:buNone/>
            </a:pPr>
            <a:endParaRPr lang="en-GB" dirty="0"/>
          </a:p>
        </p:txBody>
      </p:sp>
    </p:spTree>
    <p:extLst>
      <p:ext uri="{BB962C8B-B14F-4D97-AF65-F5344CB8AC3E}">
        <p14:creationId xmlns:p14="http://schemas.microsoft.com/office/powerpoint/2010/main" val="477121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a:xfrm>
            <a:off x="806116" y="1"/>
            <a:ext cx="10515600" cy="962526"/>
          </a:xfrm>
        </p:spPr>
        <p:txBody>
          <a:bodyPr/>
          <a:lstStyle/>
          <a:p>
            <a:r>
              <a:rPr lang="en-GB" dirty="0"/>
              <a:t>Advantages and Limitations</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850169409"/>
              </p:ext>
            </p:extLst>
          </p:nvPr>
        </p:nvGraphicFramePr>
        <p:xfrm>
          <a:off x="693821" y="750799"/>
          <a:ext cx="10968790" cy="6355854"/>
        </p:xfrm>
        <a:graphic>
          <a:graphicData uri="http://schemas.openxmlformats.org/drawingml/2006/table">
            <a:tbl>
              <a:tblPr firstRow="1" bandRow="1">
                <a:tableStyleId>{5C22544A-7EE6-4342-B048-85BDC9FD1C3A}</a:tableStyleId>
              </a:tblPr>
              <a:tblGrid>
                <a:gridCol w="5484395">
                  <a:extLst>
                    <a:ext uri="{9D8B030D-6E8A-4147-A177-3AD203B41FA5}">
                      <a16:colId xmlns:a16="http://schemas.microsoft.com/office/drawing/2014/main" val="1492186870"/>
                    </a:ext>
                  </a:extLst>
                </a:gridCol>
                <a:gridCol w="5484395">
                  <a:extLst>
                    <a:ext uri="{9D8B030D-6E8A-4147-A177-3AD203B41FA5}">
                      <a16:colId xmlns:a16="http://schemas.microsoft.com/office/drawing/2014/main" val="3245328862"/>
                    </a:ext>
                  </a:extLst>
                </a:gridCol>
              </a:tblGrid>
              <a:tr h="368455">
                <a:tc>
                  <a:txBody>
                    <a:bodyPr/>
                    <a:lstStyle/>
                    <a:p>
                      <a:r>
                        <a:rPr lang="en-GB" dirty="0"/>
                        <a:t>Advantages </a:t>
                      </a:r>
                    </a:p>
                  </a:txBody>
                  <a:tcPr/>
                </a:tc>
                <a:tc>
                  <a:txBody>
                    <a:bodyPr/>
                    <a:lstStyle/>
                    <a:p>
                      <a:r>
                        <a:rPr lang="en-GB" dirty="0"/>
                        <a:t>Disadvantages</a:t>
                      </a:r>
                    </a:p>
                  </a:txBody>
                  <a:tcPr/>
                </a:tc>
                <a:extLst>
                  <a:ext uri="{0D108BD9-81ED-4DB2-BD59-A6C34878D82A}">
                    <a16:rowId xmlns:a16="http://schemas.microsoft.com/office/drawing/2014/main" val="2184396433"/>
                  </a:ext>
                </a:extLst>
              </a:tr>
              <a:tr h="921138">
                <a:tc>
                  <a:txBody>
                    <a:bodyPr/>
                    <a:lstStyle/>
                    <a:p>
                      <a:r>
                        <a:rPr lang="en-GB" dirty="0"/>
                        <a:t>Automatic save</a:t>
                      </a:r>
                    </a:p>
                  </a:txBody>
                  <a:tcPr/>
                </a:tc>
                <a:tc>
                  <a:txBody>
                    <a:bodyPr/>
                    <a:lstStyle/>
                    <a:p>
                      <a:r>
                        <a:rPr lang="en-GB" dirty="0"/>
                        <a:t>Sometimes you feel you have completely lost your independence and your privacy</a:t>
                      </a:r>
                    </a:p>
                  </a:txBody>
                  <a:tcPr/>
                </a:tc>
                <a:extLst>
                  <a:ext uri="{0D108BD9-81ED-4DB2-BD59-A6C34878D82A}">
                    <a16:rowId xmlns:a16="http://schemas.microsoft.com/office/drawing/2014/main" val="1929977270"/>
                  </a:ext>
                </a:extLst>
              </a:tr>
              <a:tr h="921138">
                <a:tc>
                  <a:txBody>
                    <a:bodyPr/>
                    <a:lstStyle/>
                    <a:p>
                      <a:r>
                        <a:rPr lang="en-GB" dirty="0"/>
                        <a:t>Able to access documents whenever</a:t>
                      </a:r>
                    </a:p>
                  </a:txBody>
                  <a:tcPr/>
                </a:tc>
                <a:tc>
                  <a:txBody>
                    <a:bodyPr/>
                    <a:lstStyle/>
                    <a:p>
                      <a:r>
                        <a:rPr lang="en-GB" dirty="0"/>
                        <a:t>There may not be much choice in your area of residence so you will need to compromise.</a:t>
                      </a:r>
                    </a:p>
                  </a:txBody>
                  <a:tcPr/>
                </a:tc>
                <a:extLst>
                  <a:ext uri="{0D108BD9-81ED-4DB2-BD59-A6C34878D82A}">
                    <a16:rowId xmlns:a16="http://schemas.microsoft.com/office/drawing/2014/main" val="1856759452"/>
                  </a:ext>
                </a:extLst>
              </a:tr>
              <a:tr h="1197480">
                <a:tc>
                  <a:txBody>
                    <a:bodyPr/>
                    <a:lstStyle/>
                    <a:p>
                      <a:r>
                        <a:rPr lang="en-GB" dirty="0"/>
                        <a:t>There is a train staff who are available 24 hours that will help with assistance when needed.</a:t>
                      </a:r>
                    </a:p>
                  </a:txBody>
                  <a:tcPr/>
                </a:tc>
                <a:tc>
                  <a:txBody>
                    <a:bodyPr/>
                    <a:lstStyle/>
                    <a:p>
                      <a:r>
                        <a:rPr lang="en-GB" dirty="0"/>
                        <a:t>Most of your valuables may not fit in your room so you might need to give away or sell most of your belongings to crate more space.</a:t>
                      </a:r>
                    </a:p>
                  </a:txBody>
                  <a:tcPr/>
                </a:tc>
                <a:extLst>
                  <a:ext uri="{0D108BD9-81ED-4DB2-BD59-A6C34878D82A}">
                    <a16:rowId xmlns:a16="http://schemas.microsoft.com/office/drawing/2014/main" val="1715959377"/>
                  </a:ext>
                </a:extLst>
              </a:tr>
              <a:tr h="1750163">
                <a:tc>
                  <a:txBody>
                    <a:bodyPr/>
                    <a:lstStyle/>
                    <a:p>
                      <a:r>
                        <a:rPr lang="en-GB" dirty="0"/>
                        <a:t>Professional  help is available to ensure resident take the correct medication.</a:t>
                      </a:r>
                    </a:p>
                  </a:txBody>
                  <a:tcPr/>
                </a:tc>
                <a:tc>
                  <a:txBody>
                    <a:bodyPr/>
                    <a:lstStyle/>
                    <a:p>
                      <a:r>
                        <a:rPr lang="en-GB" dirty="0"/>
                        <a:t>Staying in a residential care home comes with a cost as it may be very expensive. There may be some funding to pay for the cost sometimes from your local council, but you need to be eligible.</a:t>
                      </a:r>
                    </a:p>
                  </a:txBody>
                  <a:tcPr/>
                </a:tc>
                <a:extLst>
                  <a:ext uri="{0D108BD9-81ED-4DB2-BD59-A6C34878D82A}">
                    <a16:rowId xmlns:a16="http://schemas.microsoft.com/office/drawing/2014/main" val="10004"/>
                  </a:ext>
                </a:extLst>
              </a:tr>
              <a:tr h="1197480">
                <a:tc>
                  <a:txBody>
                    <a:bodyPr/>
                    <a:lstStyle/>
                    <a:p>
                      <a:r>
                        <a:rPr lang="en-GB" dirty="0"/>
                        <a:t>There is also extended help that can be accessed in case they need doctors' therapies and other health care professional.</a:t>
                      </a:r>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p:txBody>
          <a:bodyPr/>
          <a:lstStyle/>
          <a:p>
            <a:r>
              <a:rPr lang="en-GB" dirty="0"/>
              <a:t>Digital Literacy</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p:txBody>
          <a:bodyPr>
            <a:normAutofit fontScale="70000" lnSpcReduction="20000"/>
          </a:bodyPr>
          <a:lstStyle/>
          <a:p>
            <a:pPr marL="0" indent="0">
              <a:buNone/>
            </a:pPr>
            <a:r>
              <a:rPr lang="en-GB" dirty="0"/>
              <a:t>Some individuals struggle with these newer technology as they may not have grown up with it and are used to writing everything down. Most workplace settings are having to have training in place so everyone knows how to use the systems which would have one or two less people doing other tasks to help with training which could have a negative effect on the work place however, by having a basic understanding in computer literacy helps speed up the work in the sense they will not have to take a long time writing it all and another positive is it will be set out more clearer and cleaner.</a:t>
            </a:r>
          </a:p>
          <a:p>
            <a:pPr marL="0" indent="0">
              <a:buNone/>
            </a:pPr>
            <a:endParaRPr lang="en-GB" dirty="0"/>
          </a:p>
          <a:p>
            <a:pPr marL="0" indent="0">
              <a:buNone/>
            </a:pPr>
            <a:r>
              <a:rPr lang="en-GB" dirty="0"/>
              <a:t>DIGITAL LITERACY</a:t>
            </a:r>
          </a:p>
          <a:p>
            <a:pPr marL="0" indent="0">
              <a:buNone/>
            </a:pPr>
            <a:r>
              <a:rPr lang="en-GB" dirty="0"/>
              <a:t>Digital literacy in a residential care home can be defined as those capabilities that fit someone for living learning and working as well as participating and thriving in a digital society. It is delivered in a person-centred care. There are lots of lack of confidence and skills. Most teachers feels unsure about using technology. Limited access to technology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37146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Checklist for Digital Safety</a:t>
            </a:r>
          </a:p>
        </p:txBody>
      </p:sp>
      <p:sp>
        <p:nvSpPr>
          <p:cNvPr id="3" name="Content Placeholder 2"/>
          <p:cNvSpPr>
            <a:spLocks noGrp="1"/>
          </p:cNvSpPr>
          <p:nvPr>
            <p:ph idx="1"/>
          </p:nvPr>
        </p:nvSpPr>
        <p:spPr>
          <a:xfrm>
            <a:off x="838200" y="1825624"/>
            <a:ext cx="11353800" cy="7216775"/>
          </a:xfrm>
        </p:spPr>
        <p:txBody>
          <a:bodyPr>
            <a:normAutofit/>
          </a:bodyPr>
          <a:lstStyle/>
          <a:p>
            <a:r>
              <a:rPr lang="en-GB" dirty="0"/>
              <a:t>Logins and passwords are not to be shared</a:t>
            </a:r>
          </a:p>
          <a:p>
            <a:pPr marL="0" indent="0">
              <a:buNone/>
            </a:pPr>
            <a:endParaRPr lang="en-GB" dirty="0"/>
          </a:p>
          <a:p>
            <a:r>
              <a:rPr lang="en-GB" dirty="0"/>
              <a:t>Password should be memorable</a:t>
            </a:r>
          </a:p>
          <a:p>
            <a:endParaRPr lang="en-GB" dirty="0"/>
          </a:p>
          <a:p>
            <a:r>
              <a:rPr lang="en-GB" dirty="0"/>
              <a:t>Authorisation pin will be sent to the individual’s personal number/ email.</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24799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CF982767-1224-5A91-3F86-FC6C9D24C9AC}"/>
              </a:ext>
            </a:extLst>
          </p:cNvPr>
          <p:cNvGraphicFramePr>
            <a:graphicFrameLocks noGrp="1"/>
          </p:cNvGraphicFramePr>
          <p:nvPr>
            <p:extLst>
              <p:ext uri="{D42A27DB-BD31-4B8C-83A1-F6EECF244321}">
                <p14:modId xmlns:p14="http://schemas.microsoft.com/office/powerpoint/2010/main" val="593379182"/>
              </p:ext>
            </p:extLst>
          </p:nvPr>
        </p:nvGraphicFramePr>
        <p:xfrm>
          <a:off x="133350" y="7090410"/>
          <a:ext cx="10363200" cy="6014221"/>
        </p:xfrm>
        <a:graphic>
          <a:graphicData uri="http://schemas.openxmlformats.org/drawingml/2006/table">
            <a:tbl>
              <a:tblPr firstRow="1" bandRow="1">
                <a:tableStyleId>{5C22544A-7EE6-4342-B048-85BDC9FD1C3A}</a:tableStyleId>
              </a:tblPr>
              <a:tblGrid>
                <a:gridCol w="6097960">
                  <a:extLst>
                    <a:ext uri="{9D8B030D-6E8A-4147-A177-3AD203B41FA5}">
                      <a16:colId xmlns:a16="http://schemas.microsoft.com/office/drawing/2014/main" val="724274933"/>
                    </a:ext>
                  </a:extLst>
                </a:gridCol>
                <a:gridCol w="4265240">
                  <a:extLst>
                    <a:ext uri="{9D8B030D-6E8A-4147-A177-3AD203B41FA5}">
                      <a16:colId xmlns:a16="http://schemas.microsoft.com/office/drawing/2014/main" val="3553602969"/>
                    </a:ext>
                  </a:extLst>
                </a:gridCol>
              </a:tblGrid>
              <a:tr h="2572096">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47063710"/>
                  </a:ext>
                </a:extLst>
              </a:tr>
              <a:tr h="172077">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892331343"/>
                  </a:ext>
                </a:extLst>
              </a:tr>
              <a:tr h="172077">
                <a:tc>
                  <a:txBody>
                    <a:bodyPr/>
                    <a:lstStyle/>
                    <a:p>
                      <a:endParaRPr lang="en-GB" dirty="0"/>
                    </a:p>
                  </a:txBody>
                  <a:tcPr/>
                </a:tc>
                <a:tc>
                  <a:txBody>
                    <a:bodyPr/>
                    <a:lstStyle/>
                    <a:p>
                      <a:endParaRPr lang="en-GB"/>
                    </a:p>
                  </a:txBody>
                  <a:tcPr/>
                </a:tc>
                <a:extLst>
                  <a:ext uri="{0D108BD9-81ED-4DB2-BD59-A6C34878D82A}">
                    <a16:rowId xmlns:a16="http://schemas.microsoft.com/office/drawing/2014/main" val="3117098683"/>
                  </a:ext>
                </a:extLst>
              </a:tr>
              <a:tr h="172077">
                <a:tc>
                  <a:txBody>
                    <a:bodyPr/>
                    <a:lstStyle/>
                    <a:p>
                      <a:endParaRPr lang="en-GB" dirty="0"/>
                    </a:p>
                  </a:txBody>
                  <a:tcPr/>
                </a:tc>
                <a:tc>
                  <a:txBody>
                    <a:bodyPr/>
                    <a:lstStyle/>
                    <a:p>
                      <a:endParaRPr lang="en-GB"/>
                    </a:p>
                  </a:txBody>
                  <a:tcPr/>
                </a:tc>
                <a:extLst>
                  <a:ext uri="{0D108BD9-81ED-4DB2-BD59-A6C34878D82A}">
                    <a16:rowId xmlns:a16="http://schemas.microsoft.com/office/drawing/2014/main" val="2234957555"/>
                  </a:ext>
                </a:extLst>
              </a:tr>
              <a:tr h="172077">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963252063"/>
                  </a:ext>
                </a:extLst>
              </a:tr>
              <a:tr h="1979085">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116797923"/>
                  </a:ext>
                </a:extLst>
              </a:tr>
            </a:tbl>
          </a:graphicData>
        </a:graphic>
      </p:graphicFrame>
      <p:graphicFrame>
        <p:nvGraphicFramePr>
          <p:cNvPr id="12" name="Table 11">
            <a:extLst>
              <a:ext uri="{FF2B5EF4-FFF2-40B4-BE49-F238E27FC236}">
                <a16:creationId xmlns:a16="http://schemas.microsoft.com/office/drawing/2014/main" id="{3388A2FF-6515-06C0-0A03-A13E81A2E5B7}"/>
              </a:ext>
            </a:extLst>
          </p:cNvPr>
          <p:cNvGraphicFramePr>
            <a:graphicFrameLocks noGrp="1"/>
          </p:cNvGraphicFramePr>
          <p:nvPr>
            <p:extLst>
              <p:ext uri="{D42A27DB-BD31-4B8C-83A1-F6EECF244321}">
                <p14:modId xmlns:p14="http://schemas.microsoft.com/office/powerpoint/2010/main" val="3334810148"/>
              </p:ext>
            </p:extLst>
          </p:nvPr>
        </p:nvGraphicFramePr>
        <p:xfrm>
          <a:off x="257492" y="681564"/>
          <a:ext cx="11839576" cy="11005962"/>
        </p:xfrm>
        <a:graphic>
          <a:graphicData uri="http://schemas.openxmlformats.org/drawingml/2006/table">
            <a:tbl>
              <a:tblPr firstRow="1" bandRow="1">
                <a:tableStyleId>{5C22544A-7EE6-4342-B048-85BDC9FD1C3A}</a:tableStyleId>
              </a:tblPr>
              <a:tblGrid>
                <a:gridCol w="5999275">
                  <a:extLst>
                    <a:ext uri="{9D8B030D-6E8A-4147-A177-3AD203B41FA5}">
                      <a16:colId xmlns:a16="http://schemas.microsoft.com/office/drawing/2014/main" val="1091626724"/>
                    </a:ext>
                  </a:extLst>
                </a:gridCol>
                <a:gridCol w="5840301">
                  <a:extLst>
                    <a:ext uri="{9D8B030D-6E8A-4147-A177-3AD203B41FA5}">
                      <a16:colId xmlns:a16="http://schemas.microsoft.com/office/drawing/2014/main" val="2155589484"/>
                    </a:ext>
                  </a:extLst>
                </a:gridCol>
              </a:tblGrid>
              <a:tr h="1068141">
                <a:tc>
                  <a:txBody>
                    <a:bodyPr/>
                    <a:lstStyle/>
                    <a:p>
                      <a:r>
                        <a:rPr lang="en-GB" dirty="0"/>
                        <a:t>MAINTAINING              RESIDENT          AND                                            PATIENT CONFIDENTIALITY</a:t>
                      </a:r>
                    </a:p>
                  </a:txBody>
                  <a:tcPr/>
                </a:tc>
                <a:tc>
                  <a:txBody>
                    <a:bodyPr/>
                    <a:lstStyle/>
                    <a:p>
                      <a:endParaRPr lang="en-GB"/>
                    </a:p>
                  </a:txBody>
                  <a:tcPr/>
                </a:tc>
                <a:extLst>
                  <a:ext uri="{0D108BD9-81ED-4DB2-BD59-A6C34878D82A}">
                    <a16:rowId xmlns:a16="http://schemas.microsoft.com/office/drawing/2014/main" val="2770692673"/>
                  </a:ext>
                </a:extLst>
              </a:tr>
              <a:tr h="1068141">
                <a:tc>
                  <a:txBody>
                    <a:bodyPr/>
                    <a:lstStyle/>
                    <a:p>
                      <a:r>
                        <a:rPr lang="en-GB" dirty="0"/>
                        <a:t>TASK</a:t>
                      </a:r>
                    </a:p>
                    <a:p>
                      <a:endParaRPr lang="en-GB" dirty="0"/>
                    </a:p>
                    <a:p>
                      <a:r>
                        <a:rPr lang="en-GB" dirty="0"/>
                        <a:t>DISCUSSING OF PATIENCE INFORMATION PRIVATELY</a:t>
                      </a:r>
                    </a:p>
                    <a:p>
                      <a:r>
                        <a:rPr lang="en-GB" dirty="0"/>
                        <a:t>USING INITIALS OR ID NUMBERS WHERE POSSIBLE</a:t>
                      </a:r>
                    </a:p>
                    <a:p>
                      <a:r>
                        <a:rPr lang="en-GB" dirty="0"/>
                        <a:t>SHRED PRINTED CONFIDENTIAL DOCUMENTS</a:t>
                      </a:r>
                    </a:p>
                  </a:txBody>
                  <a:tcPr/>
                </a:tc>
                <a:tc>
                  <a:txBody>
                    <a:bodyPr/>
                    <a:lstStyle/>
                    <a:p>
                      <a:r>
                        <a:rPr lang="en-GB" dirty="0"/>
                        <a:t>DESCRIPTION</a:t>
                      </a:r>
                    </a:p>
                    <a:p>
                      <a:endParaRPr lang="en-GB" dirty="0"/>
                    </a:p>
                    <a:p>
                      <a:r>
                        <a:rPr lang="en-GB" dirty="0"/>
                        <a:t>UK PRIVATE LAWS SHOULD BE FOLLOWED</a:t>
                      </a:r>
                    </a:p>
                    <a:p>
                      <a:r>
                        <a:rPr lang="en-GB" dirty="0"/>
                        <a:t>AVOID PUBLIC AREAS </a:t>
                      </a:r>
                    </a:p>
                    <a:p>
                      <a:r>
                        <a:rPr lang="en-GB" dirty="0"/>
                        <a:t>DISPOSING OF ANY PHYSICAL COPIES OF INFORMATION SECURELY</a:t>
                      </a:r>
                    </a:p>
                  </a:txBody>
                  <a:tcPr/>
                </a:tc>
                <a:extLst>
                  <a:ext uri="{0D108BD9-81ED-4DB2-BD59-A6C34878D82A}">
                    <a16:rowId xmlns:a16="http://schemas.microsoft.com/office/drawing/2014/main" val="1740294473"/>
                  </a:ext>
                </a:extLst>
              </a:tr>
              <a:tr h="1068141">
                <a:tc>
                  <a:txBody>
                    <a:bodyPr/>
                    <a:lstStyle/>
                    <a:p>
                      <a:r>
                        <a:rPr lang="en-GB" dirty="0"/>
                        <a:t>SAFE DOCUMENT STORAGE</a:t>
                      </a:r>
                    </a:p>
                    <a:p>
                      <a:endParaRPr lang="en-GB" dirty="0"/>
                    </a:p>
                    <a:p>
                      <a:r>
                        <a:rPr lang="en-GB" dirty="0"/>
                        <a:t>TASK</a:t>
                      </a:r>
                    </a:p>
                    <a:p>
                      <a:endParaRPr lang="en-GB" dirty="0"/>
                    </a:p>
                    <a:p>
                      <a:r>
                        <a:rPr lang="en-GB" dirty="0"/>
                        <a:t>STORE FILES IN SECURE CLOUD STORAGE EG,(ONE DRIVE)</a:t>
                      </a:r>
                    </a:p>
                    <a:p>
                      <a:r>
                        <a:rPr lang="en-GB" dirty="0"/>
                        <a:t>IMPORTANTFILES SHOULD BE BACK UP REGULARY</a:t>
                      </a:r>
                    </a:p>
                  </a:txBody>
                  <a:tcPr/>
                </a:tc>
                <a:tc>
                  <a:txBody>
                    <a:bodyPr/>
                    <a:lstStyle/>
                    <a:p>
                      <a:endParaRPr lang="en-GB" dirty="0"/>
                    </a:p>
                    <a:p>
                      <a:endParaRPr lang="en-GB" dirty="0"/>
                    </a:p>
                    <a:p>
                      <a:r>
                        <a:rPr lang="en-GB" dirty="0"/>
                        <a:t>DECRIPTION</a:t>
                      </a:r>
                    </a:p>
                    <a:p>
                      <a:r>
                        <a:rPr lang="en-GB" dirty="0"/>
                        <a:t>DOCUMENTS SHOULD BE LIMITED TO AUTHOURISED STAFF ONLY</a:t>
                      </a:r>
                    </a:p>
                    <a:p>
                      <a:r>
                        <a:rPr lang="en-GB" dirty="0"/>
                        <a:t>AUTHOMATIC BACK UPS AGAINST PROTECTION OF DATA LOSS</a:t>
                      </a:r>
                    </a:p>
                  </a:txBody>
                  <a:tcPr/>
                </a:tc>
                <a:extLst>
                  <a:ext uri="{0D108BD9-81ED-4DB2-BD59-A6C34878D82A}">
                    <a16:rowId xmlns:a16="http://schemas.microsoft.com/office/drawing/2014/main" val="695426943"/>
                  </a:ext>
                </a:extLst>
              </a:tr>
              <a:tr h="1068141">
                <a:tc>
                  <a:txBody>
                    <a:bodyPr/>
                    <a:lstStyle/>
                    <a:p>
                      <a:endParaRPr lang="en-GB" dirty="0"/>
                    </a:p>
                    <a:p>
                      <a:r>
                        <a:rPr lang="en-GB" dirty="0"/>
                        <a:t>EMAIL SAFETY</a:t>
                      </a:r>
                    </a:p>
                    <a:p>
                      <a:endParaRPr lang="en-GB" dirty="0"/>
                    </a:p>
                    <a:p>
                      <a:r>
                        <a:rPr lang="en-GB" dirty="0"/>
                        <a:t>TASK</a:t>
                      </a:r>
                    </a:p>
                    <a:p>
                      <a:endParaRPr lang="en-GB" dirty="0"/>
                    </a:p>
                    <a:p>
                      <a:r>
                        <a:rPr lang="en-GB" dirty="0"/>
                        <a:t>VERIFY SENDER IDENTITY</a:t>
                      </a:r>
                    </a:p>
                    <a:p>
                      <a:r>
                        <a:rPr lang="en-GB" dirty="0"/>
                        <a:t>NEVER SHARECONFIDENTIAL EMAIL BY PLAIN EMAIL</a:t>
                      </a:r>
                    </a:p>
                    <a:p>
                      <a:r>
                        <a:rPr lang="en-GB" dirty="0"/>
                        <a:t>DELETE SUSPICIOUS EMAIL</a:t>
                      </a:r>
                    </a:p>
                  </a:txBody>
                  <a:tcPr/>
                </a:tc>
                <a:tc>
                  <a:txBody>
                    <a:bodyPr/>
                    <a:lstStyle/>
                    <a:p>
                      <a:endParaRPr lang="en-GB" dirty="0"/>
                    </a:p>
                    <a:p>
                      <a:endParaRPr lang="en-GB" dirty="0"/>
                    </a:p>
                    <a:p>
                      <a:endParaRPr lang="en-GB" dirty="0"/>
                    </a:p>
                    <a:p>
                      <a:r>
                        <a:rPr lang="en-GB" dirty="0"/>
                        <a:t>DESCRIPTION</a:t>
                      </a:r>
                    </a:p>
                    <a:p>
                      <a:endParaRPr lang="en-GB" dirty="0"/>
                    </a:p>
                    <a:p>
                      <a:r>
                        <a:rPr lang="en-GB" dirty="0"/>
                        <a:t>CHECKING OF EMAIL ADDRESS AND ORGAISATION BEFORE OPENING ANY ATTACHMENTS</a:t>
                      </a:r>
                    </a:p>
                    <a:p>
                      <a:r>
                        <a:rPr lang="en-GB" dirty="0"/>
                        <a:t>AVOID SHARING PERSONAL OR NON-WORK-RELATED CONTENT</a:t>
                      </a:r>
                    </a:p>
                  </a:txBody>
                  <a:tcPr/>
                </a:tc>
                <a:extLst>
                  <a:ext uri="{0D108BD9-81ED-4DB2-BD59-A6C34878D82A}">
                    <a16:rowId xmlns:a16="http://schemas.microsoft.com/office/drawing/2014/main" val="1509795778"/>
                  </a:ext>
                </a:extLst>
              </a:tr>
              <a:tr h="1068141">
                <a:tc>
                  <a:txBody>
                    <a:bodyPr/>
                    <a:lstStyle/>
                    <a:p>
                      <a:r>
                        <a:rPr lang="en-GB" dirty="0"/>
                        <a:t>SECURE LOGINS</a:t>
                      </a:r>
                    </a:p>
                    <a:p>
                      <a:endParaRPr lang="en-GB" dirty="0"/>
                    </a:p>
                    <a:p>
                      <a:r>
                        <a:rPr lang="en-GB" dirty="0"/>
                        <a:t>TASK</a:t>
                      </a:r>
                    </a:p>
                    <a:p>
                      <a:endParaRPr lang="en-GB" dirty="0"/>
                    </a:p>
                    <a:p>
                      <a:r>
                        <a:rPr lang="en-GB" dirty="0"/>
                        <a:t>USE UNIQUE USERNAME AND STRONG PASSWORD</a:t>
                      </a:r>
                    </a:p>
                    <a:p>
                      <a:r>
                        <a:rPr lang="en-GB" dirty="0"/>
                        <a:t>LOG OUT AFTER EACH SESSION</a:t>
                      </a:r>
                    </a:p>
                    <a:p>
                      <a:r>
                        <a:rPr lang="en-GB" dirty="0"/>
                        <a:t>LOCK SCREENS WHEN UNATTENDED</a:t>
                      </a:r>
                    </a:p>
                    <a:p>
                      <a:endParaRPr lang="en-GB" dirty="0"/>
                    </a:p>
                    <a:p>
                      <a:endParaRPr lang="en-GB" dirty="0"/>
                    </a:p>
                  </a:txBody>
                  <a:tcPr/>
                </a:tc>
                <a:tc>
                  <a:txBody>
                    <a:bodyPr/>
                    <a:lstStyle/>
                    <a:p>
                      <a:endParaRPr lang="en-GB" dirty="0"/>
                    </a:p>
                    <a:p>
                      <a:endParaRPr lang="en-GB" dirty="0"/>
                    </a:p>
                    <a:p>
                      <a:r>
                        <a:rPr lang="en-GB" dirty="0"/>
                        <a:t>DESCRIPTION</a:t>
                      </a:r>
                    </a:p>
                    <a:p>
                      <a:endParaRPr lang="en-GB" dirty="0"/>
                    </a:p>
                    <a:p>
                      <a:r>
                        <a:rPr lang="en-GB" dirty="0"/>
                        <a:t>PASSWORD SHOULD INCLUDE UPPERCASE AND LOWER CASES WITH SYMBOLS AS WELL</a:t>
                      </a:r>
                    </a:p>
                    <a:p>
                      <a:r>
                        <a:rPr lang="en-GB" dirty="0"/>
                        <a:t>EACH STAFF MEMBER MUST USE THEIR OWN LOG INS</a:t>
                      </a:r>
                    </a:p>
                    <a:p>
                      <a:r>
                        <a:rPr lang="en-GB" dirty="0"/>
                        <a:t>CHANGE PASSWORD EVERY 60 TO 90 DAYS</a:t>
                      </a:r>
                    </a:p>
                  </a:txBody>
                  <a:tcPr/>
                </a:tc>
                <a:extLst>
                  <a:ext uri="{0D108BD9-81ED-4DB2-BD59-A6C34878D82A}">
                    <a16:rowId xmlns:a16="http://schemas.microsoft.com/office/drawing/2014/main" val="54872994"/>
                  </a:ext>
                </a:extLst>
              </a:tr>
              <a:tr h="1068141">
                <a:tc>
                  <a:txBody>
                    <a:bodyPr/>
                    <a:lstStyle/>
                    <a:p>
                      <a:endParaRPr lang="en-GB"/>
                    </a:p>
                  </a:txBody>
                  <a:tcPr/>
                </a:tc>
                <a:tc>
                  <a:txBody>
                    <a:bodyPr/>
                    <a:lstStyle/>
                    <a:p>
                      <a:endParaRPr lang="en-GB" dirty="0"/>
                    </a:p>
                  </a:txBody>
                  <a:tcPr/>
                </a:tc>
                <a:extLst>
                  <a:ext uri="{0D108BD9-81ED-4DB2-BD59-A6C34878D82A}">
                    <a16:rowId xmlns:a16="http://schemas.microsoft.com/office/drawing/2014/main" val="1809699837"/>
                  </a:ext>
                </a:extLst>
              </a:tr>
            </a:tbl>
          </a:graphicData>
        </a:graphic>
      </p:graphicFrame>
    </p:spTree>
    <p:extLst>
      <p:ext uri="{BB962C8B-B14F-4D97-AF65-F5344CB8AC3E}">
        <p14:creationId xmlns:p14="http://schemas.microsoft.com/office/powerpoint/2010/main" val="386342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a:normAutofit fontScale="85000" lnSpcReduction="20000"/>
          </a:bodyPr>
          <a:lstStyle/>
          <a:p>
            <a:r>
              <a:rPr lang="en-GB" dirty="0"/>
              <a:t>Microsoft Word and OneDrive help staff create, store and share important documents more efficiently.</a:t>
            </a:r>
          </a:p>
          <a:p>
            <a:endParaRPr lang="en-GB" dirty="0"/>
          </a:p>
          <a:p>
            <a:r>
              <a:rPr lang="en-GB" dirty="0"/>
              <a:t>Collaboration and communication improve as staff can work on documents together.</a:t>
            </a:r>
          </a:p>
          <a:p>
            <a:endParaRPr lang="en-GB" dirty="0"/>
          </a:p>
          <a:p>
            <a:r>
              <a:rPr lang="en-GB" dirty="0"/>
              <a:t>Limited digital skills can slow down work, so staff training is important.</a:t>
            </a:r>
          </a:p>
          <a:p>
            <a:endParaRPr lang="en-GB" dirty="0"/>
          </a:p>
          <a:p>
            <a:r>
              <a:rPr lang="en-GB" dirty="0"/>
              <a:t>Strengthening digital literacy and safety practices supports better care and protects residents’ information.</a:t>
            </a:r>
          </a:p>
        </p:txBody>
      </p:sp>
    </p:spTree>
    <p:extLst>
      <p:ext uri="{BB962C8B-B14F-4D97-AF65-F5344CB8AC3E}">
        <p14:creationId xmlns:p14="http://schemas.microsoft.com/office/powerpoint/2010/main" val="665794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p:txBody>
          <a:bodyPr>
            <a:normAutofit fontScale="70000" lnSpcReduction="20000"/>
          </a:bodyPr>
          <a:lstStyle/>
          <a:p>
            <a:r>
              <a:rPr lang="en-GB" dirty="0"/>
              <a:t>Microsoft (2023) </a:t>
            </a:r>
            <a:r>
              <a:rPr lang="en-GB" i="1" dirty="0"/>
              <a:t>Microsoft Word – Product Overview</a:t>
            </a:r>
            <a:r>
              <a:rPr lang="en-GB" dirty="0"/>
              <a:t>. Available at: </a:t>
            </a:r>
            <a:r>
              <a:rPr lang="en-GB" dirty="0">
                <a:hlinkClick r:id="rId2"/>
              </a:rPr>
              <a:t>https://www.microsoft.com/en-gb/microsoft-365/word</a:t>
            </a:r>
            <a:r>
              <a:rPr lang="en-GB" dirty="0"/>
              <a:t> (Accessed: 30 October 2025).</a:t>
            </a:r>
          </a:p>
          <a:p>
            <a:r>
              <a:rPr lang="en-GB" dirty="0"/>
              <a:t>Microsoft (2023) </a:t>
            </a:r>
            <a:r>
              <a:rPr lang="en-GB" i="1" dirty="0"/>
              <a:t>OneDrive – Cloud Storage and File Sharing</a:t>
            </a:r>
            <a:r>
              <a:rPr lang="en-GB" dirty="0"/>
              <a:t>. Available at: </a:t>
            </a:r>
            <a:r>
              <a:rPr lang="en-GB" dirty="0">
                <a:hlinkClick r:id="rId3"/>
              </a:rPr>
              <a:t>https://www.microsoft.com/en-gb/microsoft-365/onedrive/online-cloud-storage</a:t>
            </a:r>
            <a:r>
              <a:rPr lang="en-GB" dirty="0"/>
              <a:t> (Accessed: 31 October 2025).</a:t>
            </a:r>
          </a:p>
          <a:p>
            <a:r>
              <a:rPr lang="en-GB" dirty="0"/>
              <a:t>NHS Digital (2020) </a:t>
            </a:r>
            <a:r>
              <a:rPr lang="en-GB" i="1" dirty="0"/>
              <a:t>Records Management Code of Practice for Health and Social Care</a:t>
            </a:r>
            <a:r>
              <a:rPr lang="en-GB" dirty="0"/>
              <a:t>. NHS. Available at: </a:t>
            </a:r>
            <a:r>
              <a:rPr lang="en-GB" dirty="0">
                <a:hlinkClick r:id="rId4"/>
              </a:rPr>
              <a:t>https://digital.nhs.uk</a:t>
            </a:r>
            <a:r>
              <a:rPr lang="en-GB" dirty="0"/>
              <a:t> (Accessed: 02 November 2025).</a:t>
            </a:r>
          </a:p>
          <a:p>
            <a:r>
              <a:rPr lang="en-GB" dirty="0"/>
              <a:t>Health Education England (2021) </a:t>
            </a:r>
            <a:r>
              <a:rPr lang="en-GB" i="1" dirty="0"/>
              <a:t>Digital Literacy in Health and Social Care</a:t>
            </a:r>
            <a:r>
              <a:rPr lang="en-GB" dirty="0"/>
              <a:t>. Available at: </a:t>
            </a:r>
            <a:r>
              <a:rPr lang="en-GB" dirty="0">
                <a:hlinkClick r:id="rId5"/>
              </a:rPr>
              <a:t>https://www.hee.nhs.uk/our-work/digital-literacy</a:t>
            </a:r>
            <a:r>
              <a:rPr lang="en-GB" dirty="0"/>
              <a:t> (Accessed: 02 November 2025).</a:t>
            </a:r>
          </a:p>
          <a:p>
            <a:r>
              <a:rPr lang="en-GB" dirty="0"/>
              <a:t>SCIE (Social Care Institute for Excellence) (2022) </a:t>
            </a:r>
            <a:r>
              <a:rPr lang="en-GB" i="1" dirty="0"/>
              <a:t>Using Digital Technology in Care Homes</a:t>
            </a:r>
            <a:r>
              <a:rPr lang="en-GB" dirty="0"/>
              <a:t>. Available at: </a:t>
            </a:r>
            <a:r>
              <a:rPr lang="en-GB" dirty="0">
                <a:hlinkClick r:id="rId6"/>
              </a:rPr>
              <a:t>https://www.scie.org.uk</a:t>
            </a:r>
            <a:r>
              <a:rPr lang="en-GB" dirty="0"/>
              <a:t> (Accessed: 03 November 2025).</a:t>
            </a:r>
          </a:p>
          <a:p>
            <a:pPr marL="0" indent="0">
              <a:buNone/>
            </a:pPr>
            <a:endParaRPr lang="en-GB" dirty="0">
              <a:solidFill>
                <a:srgbClr val="FF0000"/>
              </a:solidFill>
            </a:endParaRPr>
          </a:p>
        </p:txBody>
      </p:sp>
    </p:spTree>
    <p:extLst>
      <p:ext uri="{BB962C8B-B14F-4D97-AF65-F5344CB8AC3E}">
        <p14:creationId xmlns:p14="http://schemas.microsoft.com/office/powerpoint/2010/main" val="910340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629</TotalTime>
  <Words>1330</Words>
  <Application>Microsoft Office PowerPoint</Application>
  <PresentationFormat>Widescreen</PresentationFormat>
  <Paragraphs>146</Paragraphs>
  <Slides>13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Wingdings</vt:lpstr>
      <vt:lpstr>Office Theme</vt:lpstr>
      <vt:lpstr>Digital Skills and Research Methods LCHS4007  Assessment 1: Group  Presentation- Group 3</vt:lpstr>
      <vt:lpstr>POLICY DOCUMENT MANAGEMENT WITHIN SUNRISE RESIDENTIAL CARE HOME</vt:lpstr>
      <vt:lpstr>Acknowledgement of the use of AI</vt:lpstr>
      <vt:lpstr>Content</vt:lpstr>
      <vt:lpstr>Introduction</vt:lpstr>
      <vt:lpstr> Benefits and Limitations within Sunrise Residential Care Home </vt:lpstr>
      <vt:lpstr>Communication and Collaboration tool</vt:lpstr>
      <vt:lpstr>Advantages and Limitations</vt:lpstr>
      <vt:lpstr>Digital Literacy</vt:lpstr>
      <vt:lpstr>Checklist for Digital Safety</vt:lpstr>
      <vt:lpstr>PowerPoint Presentation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Kwame Assa-Agyei</cp:lastModifiedBy>
  <cp:revision>21</cp:revision>
  <dcterms:created xsi:type="dcterms:W3CDTF">2025-07-04T16:22:41Z</dcterms:created>
  <dcterms:modified xsi:type="dcterms:W3CDTF">2025-11-10T14:37:25Z</dcterms:modified>
</cp:coreProperties>
</file>