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71" r:id="rId5"/>
    <p:sldId id="256" r:id="rId6"/>
    <p:sldId id="968" r:id="rId7"/>
    <p:sldId id="361" r:id="rId8"/>
    <p:sldId id="969" r:id="rId9"/>
    <p:sldId id="357" r:id="rId10"/>
    <p:sldId id="358" r:id="rId11"/>
    <p:sldId id="354" r:id="rId12"/>
    <p:sldId id="359" r:id="rId13"/>
    <p:sldId id="360" r:id="rId14"/>
    <p:sldId id="96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80025" autoAdjust="0"/>
  </p:normalViewPr>
  <p:slideViewPr>
    <p:cSldViewPr>
      <p:cViewPr varScale="1">
        <p:scale>
          <a:sx n="69" d="100"/>
          <a:sy n="69" d="100"/>
        </p:scale>
        <p:origin x="1896" y="86"/>
      </p:cViewPr>
      <p:guideLst>
        <p:guide orient="horz" pos="2160"/>
        <p:guide pos="2880"/>
      </p:guideLst>
    </p:cSldViewPr>
  </p:slideViewPr>
  <p:outlineViewPr>
    <p:cViewPr>
      <p:scale>
        <a:sx n="33" d="100"/>
        <a:sy n="33" d="100"/>
      </p:scale>
      <p:origin x="0" y="-277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C7D8B8-127D-4F63-913A-EAB75EA0DE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ED3B83-C836-4D1F-A44F-75B490F44558}">
      <dgm:prSet/>
      <dgm:spPr/>
      <dgm:t>
        <a:bodyPr/>
        <a:lstStyle/>
        <a:p>
          <a:pPr>
            <a:lnSpc>
              <a:spcPct val="100000"/>
            </a:lnSpc>
          </a:pPr>
          <a:r>
            <a:rPr lang="en-GB" b="1" dirty="0">
              <a:latin typeface="Calibri" panose="020F0502020204030204" pitchFamily="34" charset="0"/>
              <a:cs typeface="Calibri" panose="020F0502020204030204" pitchFamily="34" charset="0"/>
            </a:rPr>
            <a:t>Explore organisations role in considering ethics and sustainability and its implication for the bottom line</a:t>
          </a:r>
          <a:endParaRPr lang="en-US" b="1" dirty="0"/>
        </a:p>
      </dgm:t>
    </dgm:pt>
    <dgm:pt modelId="{43F88D2A-A2F5-4DAE-9515-B7BA20A0AC9E}" type="parTrans" cxnId="{686AEB71-C6F7-4BB4-8B2E-F0300C942F5E}">
      <dgm:prSet/>
      <dgm:spPr/>
      <dgm:t>
        <a:bodyPr/>
        <a:lstStyle/>
        <a:p>
          <a:endParaRPr lang="en-US"/>
        </a:p>
      </dgm:t>
    </dgm:pt>
    <dgm:pt modelId="{81804987-B17C-43CD-A558-3DA54F6F04F3}" type="sibTrans" cxnId="{686AEB71-C6F7-4BB4-8B2E-F0300C942F5E}">
      <dgm:prSet/>
      <dgm:spPr/>
      <dgm:t>
        <a:bodyPr/>
        <a:lstStyle/>
        <a:p>
          <a:endParaRPr lang="en-US"/>
        </a:p>
      </dgm:t>
    </dgm:pt>
    <dgm:pt modelId="{CEED8117-A591-4551-8114-9C8BB987AE83}">
      <dgm:prSet/>
      <dgm:spPr/>
      <dgm:t>
        <a:bodyPr/>
        <a:lstStyle/>
        <a:p>
          <a:pPr>
            <a:lnSpc>
              <a:spcPct val="100000"/>
            </a:lnSpc>
          </a:pPr>
          <a:r>
            <a:rPr lang="en-GB" b="1" dirty="0">
              <a:effectLst/>
              <a:latin typeface="Calibri" panose="020F0502020204030204" pitchFamily="34" charset="0"/>
              <a:ea typeface="Times New Roman" panose="02020603050405020304" pitchFamily="18" charset="0"/>
              <a:cs typeface="Calibri" panose="020F0502020204030204" pitchFamily="34" charset="0"/>
            </a:rPr>
            <a:t>Critically analyse the role of HR in ethics and sustainability</a:t>
          </a:r>
          <a:endParaRPr lang="en-US" b="1" dirty="0">
            <a:latin typeface="Calibri" panose="020F0502020204030204" pitchFamily="34" charset="0"/>
            <a:cs typeface="Calibri" panose="020F0502020204030204" pitchFamily="34" charset="0"/>
          </a:endParaRPr>
        </a:p>
      </dgm:t>
    </dgm:pt>
    <dgm:pt modelId="{95D60938-F2E2-455D-8532-DBC4356E5A71}" type="parTrans" cxnId="{94EDEF2D-4E69-4835-A1E3-1450FDB68178}">
      <dgm:prSet/>
      <dgm:spPr/>
      <dgm:t>
        <a:bodyPr/>
        <a:lstStyle/>
        <a:p>
          <a:endParaRPr lang="en-US"/>
        </a:p>
      </dgm:t>
    </dgm:pt>
    <dgm:pt modelId="{90DFA77B-CC56-4F1F-907F-AFF3593F6F79}" type="sibTrans" cxnId="{94EDEF2D-4E69-4835-A1E3-1450FDB68178}">
      <dgm:prSet/>
      <dgm:spPr/>
      <dgm:t>
        <a:bodyPr/>
        <a:lstStyle/>
        <a:p>
          <a:endParaRPr lang="en-US"/>
        </a:p>
      </dgm:t>
    </dgm:pt>
    <dgm:pt modelId="{423EFB85-D64A-43A1-B7B3-FF68A30C6133}">
      <dgm:prSet/>
      <dgm:spPr/>
      <dgm:t>
        <a:bodyPr/>
        <a:lstStyle/>
        <a:p>
          <a:pPr>
            <a:lnSpc>
              <a:spcPct val="100000"/>
            </a:lnSpc>
          </a:pPr>
          <a:r>
            <a:rPr lang="en-GB" b="1" dirty="0">
              <a:latin typeface="Calibri" panose="020F0502020204030204" pitchFamily="34" charset="0"/>
              <a:cs typeface="Calibri" panose="020F0502020204030204" pitchFamily="34" charset="0"/>
            </a:rPr>
            <a:t>Review the CIPD Professional Standards for Ethical HR behaviours</a:t>
          </a:r>
          <a:endParaRPr lang="en-US" b="1" dirty="0">
            <a:latin typeface="Calibri" panose="020F0502020204030204" pitchFamily="34" charset="0"/>
            <a:cs typeface="Calibri" panose="020F0502020204030204" pitchFamily="34" charset="0"/>
          </a:endParaRPr>
        </a:p>
      </dgm:t>
    </dgm:pt>
    <dgm:pt modelId="{3BC61160-B771-4CB2-AA3D-8EE82BE085EB}" type="parTrans" cxnId="{DC6F5678-8BF3-4D45-9416-EC8A58704EB4}">
      <dgm:prSet/>
      <dgm:spPr/>
      <dgm:t>
        <a:bodyPr/>
        <a:lstStyle/>
        <a:p>
          <a:endParaRPr lang="en-US"/>
        </a:p>
      </dgm:t>
    </dgm:pt>
    <dgm:pt modelId="{1435D247-7461-4443-9081-B171E8D36B90}" type="sibTrans" cxnId="{DC6F5678-8BF3-4D45-9416-EC8A58704EB4}">
      <dgm:prSet/>
      <dgm:spPr/>
      <dgm:t>
        <a:bodyPr/>
        <a:lstStyle/>
        <a:p>
          <a:endParaRPr lang="en-US"/>
        </a:p>
      </dgm:t>
    </dgm:pt>
    <dgm:pt modelId="{6E062349-577A-4FB4-993E-4C9E7A56A17B}">
      <dgm:prSet phldr="0"/>
      <dgm:spPr/>
      <dgm:t>
        <a:bodyPr/>
        <a:lstStyle/>
        <a:p>
          <a:pPr rtl="0">
            <a:lnSpc>
              <a:spcPct val="100000"/>
            </a:lnSpc>
          </a:pPr>
          <a:r>
            <a:rPr lang="en-GB" dirty="0">
              <a:latin typeface="Corbel" panose="020B0503020204020204"/>
            </a:rPr>
            <a:t> </a:t>
          </a:r>
          <a:r>
            <a:rPr lang="en-GB" b="1" dirty="0">
              <a:latin typeface="Calibri" panose="020F0502020204030204" pitchFamily="34" charset="0"/>
              <a:cs typeface="Calibri" panose="020F0502020204030204" pitchFamily="34" charset="0"/>
            </a:rPr>
            <a:t>Evaluate </a:t>
          </a:r>
          <a:r>
            <a:rPr lang="en-GB" b="1" dirty="0" err="1">
              <a:latin typeface="Calibri" panose="020F0502020204030204" pitchFamily="34" charset="0"/>
              <a:cs typeface="Calibri" panose="020F0502020204030204" pitchFamily="34" charset="0"/>
            </a:rPr>
            <a:t>descions</a:t>
          </a:r>
          <a:r>
            <a:rPr lang="en-GB" b="1" dirty="0">
              <a:latin typeface="Calibri" panose="020F0502020204030204" pitchFamily="34" charset="0"/>
              <a:cs typeface="Calibri" panose="020F0502020204030204" pitchFamily="34" charset="0"/>
            </a:rPr>
            <a:t> making through the 8 ‘ethical practice’ lenses</a:t>
          </a:r>
        </a:p>
      </dgm:t>
    </dgm:pt>
    <dgm:pt modelId="{65344F51-7A31-4281-A227-B44107A9000B}" type="parTrans" cxnId="{284FB86F-F215-41CC-88A3-8CCB323CFE0A}">
      <dgm:prSet/>
      <dgm:spPr/>
      <dgm:t>
        <a:bodyPr/>
        <a:lstStyle/>
        <a:p>
          <a:endParaRPr lang="en-US"/>
        </a:p>
      </dgm:t>
    </dgm:pt>
    <dgm:pt modelId="{D9CF50B5-B935-40B6-A064-678C260EAED5}" type="sibTrans" cxnId="{284FB86F-F215-41CC-88A3-8CCB323CFE0A}">
      <dgm:prSet/>
      <dgm:spPr/>
      <dgm:t>
        <a:bodyPr/>
        <a:lstStyle/>
        <a:p>
          <a:endParaRPr lang="en-US"/>
        </a:p>
      </dgm:t>
    </dgm:pt>
    <dgm:pt modelId="{A3609108-74E7-47B9-AC6D-7C4A9A0C277E}" type="pres">
      <dgm:prSet presAssocID="{A8C7D8B8-127D-4F63-913A-EAB75EA0DEAD}" presName="root" presStyleCnt="0">
        <dgm:presLayoutVars>
          <dgm:dir/>
          <dgm:resizeHandles val="exact"/>
        </dgm:presLayoutVars>
      </dgm:prSet>
      <dgm:spPr/>
    </dgm:pt>
    <dgm:pt modelId="{0C28228A-7534-4E9B-A847-9B35E6B4A417}" type="pres">
      <dgm:prSet presAssocID="{C3ED3B83-C836-4D1F-A44F-75B490F44558}" presName="compNode" presStyleCnt="0"/>
      <dgm:spPr/>
    </dgm:pt>
    <dgm:pt modelId="{08055F67-93F3-4DFE-85E5-7CCF0BEBB32E}" type="pres">
      <dgm:prSet presAssocID="{C3ED3B83-C836-4D1F-A44F-75B490F44558}" presName="bgRect" presStyleLbl="bgShp" presStyleIdx="0" presStyleCnt="4"/>
      <dgm:spPr/>
    </dgm:pt>
    <dgm:pt modelId="{F0FDE4C7-1188-4420-B4D1-47972DB70C04}" type="pres">
      <dgm:prSet presAssocID="{C3ED3B83-C836-4D1F-A44F-75B490F445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frica and Europe with solid fill"/>
        </a:ext>
      </dgm:extLst>
    </dgm:pt>
    <dgm:pt modelId="{D39A4644-55AC-4EEC-8A39-AB254CEF298D}" type="pres">
      <dgm:prSet presAssocID="{C3ED3B83-C836-4D1F-A44F-75B490F44558}" presName="spaceRect" presStyleCnt="0"/>
      <dgm:spPr/>
    </dgm:pt>
    <dgm:pt modelId="{1579DA70-C06F-4245-A329-23D080D6ED93}" type="pres">
      <dgm:prSet presAssocID="{C3ED3B83-C836-4D1F-A44F-75B490F44558}" presName="parTx" presStyleLbl="revTx" presStyleIdx="0" presStyleCnt="4">
        <dgm:presLayoutVars>
          <dgm:chMax val="0"/>
          <dgm:chPref val="0"/>
        </dgm:presLayoutVars>
      </dgm:prSet>
      <dgm:spPr/>
    </dgm:pt>
    <dgm:pt modelId="{C7B49BFF-691F-4136-8C83-6E30DB6EB839}" type="pres">
      <dgm:prSet presAssocID="{81804987-B17C-43CD-A558-3DA54F6F04F3}" presName="sibTrans" presStyleCnt="0"/>
      <dgm:spPr/>
    </dgm:pt>
    <dgm:pt modelId="{50C089DE-77C8-48CA-BE54-4F8BD3BF2AC0}" type="pres">
      <dgm:prSet presAssocID="{CEED8117-A591-4551-8114-9C8BB987AE83}" presName="compNode" presStyleCnt="0"/>
      <dgm:spPr/>
    </dgm:pt>
    <dgm:pt modelId="{881610E7-4535-4030-B7F0-C7DAF201A170}" type="pres">
      <dgm:prSet presAssocID="{CEED8117-A591-4551-8114-9C8BB987AE83}" presName="bgRect" presStyleLbl="bgShp" presStyleIdx="1" presStyleCnt="4"/>
      <dgm:spPr/>
    </dgm:pt>
    <dgm:pt modelId="{0743FE20-EE4A-46CD-90E6-FD6D72C019E9}" type="pres">
      <dgm:prSet presAssocID="{CEED8117-A591-4551-8114-9C8BB987AE8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mbing outline"/>
        </a:ext>
      </dgm:extLst>
    </dgm:pt>
    <dgm:pt modelId="{AF007564-9923-4A66-99E3-66F1FADF4144}" type="pres">
      <dgm:prSet presAssocID="{CEED8117-A591-4551-8114-9C8BB987AE83}" presName="spaceRect" presStyleCnt="0"/>
      <dgm:spPr/>
    </dgm:pt>
    <dgm:pt modelId="{6FC6BB21-7BBC-4941-BB03-1DAEC95FC17B}" type="pres">
      <dgm:prSet presAssocID="{CEED8117-A591-4551-8114-9C8BB987AE83}" presName="parTx" presStyleLbl="revTx" presStyleIdx="1" presStyleCnt="4">
        <dgm:presLayoutVars>
          <dgm:chMax val="0"/>
          <dgm:chPref val="0"/>
        </dgm:presLayoutVars>
      </dgm:prSet>
      <dgm:spPr/>
    </dgm:pt>
    <dgm:pt modelId="{665A831A-7C28-4A81-8F31-35E33428DFA3}" type="pres">
      <dgm:prSet presAssocID="{90DFA77B-CC56-4F1F-907F-AFF3593F6F79}" presName="sibTrans" presStyleCnt="0"/>
      <dgm:spPr/>
    </dgm:pt>
    <dgm:pt modelId="{D4857D2B-6D9B-4B43-94D5-E8FB29EC9DB8}" type="pres">
      <dgm:prSet presAssocID="{423EFB85-D64A-43A1-B7B3-FF68A30C6133}" presName="compNode" presStyleCnt="0"/>
      <dgm:spPr/>
    </dgm:pt>
    <dgm:pt modelId="{AB20FDC7-89CB-4A8A-A0B1-C945AA4169E5}" type="pres">
      <dgm:prSet presAssocID="{423EFB85-D64A-43A1-B7B3-FF68A30C6133}" presName="bgRect" presStyleLbl="bgShp" presStyleIdx="2" presStyleCnt="4"/>
      <dgm:spPr/>
    </dgm:pt>
    <dgm:pt modelId="{F25BCCCB-1815-47CE-8404-A249C6D389CE}" type="pres">
      <dgm:prSet presAssocID="{423EFB85-D64A-43A1-B7B3-FF68A30C61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0928F6-AAAA-4789-A0C9-0F177E5A5D74}" type="pres">
      <dgm:prSet presAssocID="{423EFB85-D64A-43A1-B7B3-FF68A30C6133}" presName="spaceRect" presStyleCnt="0"/>
      <dgm:spPr/>
    </dgm:pt>
    <dgm:pt modelId="{A44BA3E7-8D20-48D0-A672-6F9ED7C5CCD9}" type="pres">
      <dgm:prSet presAssocID="{423EFB85-D64A-43A1-B7B3-FF68A30C6133}" presName="parTx" presStyleLbl="revTx" presStyleIdx="2" presStyleCnt="4">
        <dgm:presLayoutVars>
          <dgm:chMax val="0"/>
          <dgm:chPref val="0"/>
        </dgm:presLayoutVars>
      </dgm:prSet>
      <dgm:spPr/>
    </dgm:pt>
    <dgm:pt modelId="{5A2064A1-35E9-4674-82AA-0F1432555B4D}" type="pres">
      <dgm:prSet presAssocID="{1435D247-7461-4443-9081-B171E8D36B90}" presName="sibTrans" presStyleCnt="0"/>
      <dgm:spPr/>
    </dgm:pt>
    <dgm:pt modelId="{7FA1B88D-70F8-4588-B67E-43A2AE2B4F15}" type="pres">
      <dgm:prSet presAssocID="{6E062349-577A-4FB4-993E-4C9E7A56A17B}" presName="compNode" presStyleCnt="0"/>
      <dgm:spPr/>
    </dgm:pt>
    <dgm:pt modelId="{8F385898-92A8-438D-9015-0F2F1582C4FE}" type="pres">
      <dgm:prSet presAssocID="{6E062349-577A-4FB4-993E-4C9E7A56A17B}" presName="bgRect" presStyleLbl="bgShp" presStyleIdx="3" presStyleCnt="4"/>
      <dgm:spPr/>
    </dgm:pt>
    <dgm:pt modelId="{AA8EAEAE-3A72-4F34-8603-D7B964F1C71D}" type="pres">
      <dgm:prSet presAssocID="{6E062349-577A-4FB4-993E-4C9E7A56A17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with solid fill"/>
        </a:ext>
      </dgm:extLst>
    </dgm:pt>
    <dgm:pt modelId="{205741C2-7BBF-441E-B172-F1975B85E53B}" type="pres">
      <dgm:prSet presAssocID="{6E062349-577A-4FB4-993E-4C9E7A56A17B}" presName="spaceRect" presStyleCnt="0"/>
      <dgm:spPr/>
    </dgm:pt>
    <dgm:pt modelId="{3FECCCBA-9225-460E-91A4-648995802125}" type="pres">
      <dgm:prSet presAssocID="{6E062349-577A-4FB4-993E-4C9E7A56A17B}" presName="parTx" presStyleLbl="revTx" presStyleIdx="3" presStyleCnt="4">
        <dgm:presLayoutVars>
          <dgm:chMax val="0"/>
          <dgm:chPref val="0"/>
        </dgm:presLayoutVars>
      </dgm:prSet>
      <dgm:spPr/>
    </dgm:pt>
  </dgm:ptLst>
  <dgm:cxnLst>
    <dgm:cxn modelId="{7C8D2315-4E50-421C-B209-CACF26D688AD}" type="presOf" srcId="{423EFB85-D64A-43A1-B7B3-FF68A30C6133}" destId="{A44BA3E7-8D20-48D0-A672-6F9ED7C5CCD9}" srcOrd="0" destOrd="0" presId="urn:microsoft.com/office/officeart/2018/2/layout/IconVerticalSolidList"/>
    <dgm:cxn modelId="{94EDEF2D-4E69-4835-A1E3-1450FDB68178}" srcId="{A8C7D8B8-127D-4F63-913A-EAB75EA0DEAD}" destId="{CEED8117-A591-4551-8114-9C8BB987AE83}" srcOrd="1" destOrd="0" parTransId="{95D60938-F2E2-455D-8532-DBC4356E5A71}" sibTransId="{90DFA77B-CC56-4F1F-907F-AFF3593F6F79}"/>
    <dgm:cxn modelId="{238D0C47-B18C-4763-8BF3-B3D6488E10CA}" type="presOf" srcId="{CEED8117-A591-4551-8114-9C8BB987AE83}" destId="{6FC6BB21-7BBC-4941-BB03-1DAEC95FC17B}" srcOrd="0" destOrd="0" presId="urn:microsoft.com/office/officeart/2018/2/layout/IconVerticalSolidList"/>
    <dgm:cxn modelId="{93B81D4A-1211-408E-B427-891F0922A5BD}" type="presOf" srcId="{6E062349-577A-4FB4-993E-4C9E7A56A17B}" destId="{3FECCCBA-9225-460E-91A4-648995802125}" srcOrd="0" destOrd="0" presId="urn:microsoft.com/office/officeart/2018/2/layout/IconVerticalSolidList"/>
    <dgm:cxn modelId="{284FB86F-F215-41CC-88A3-8CCB323CFE0A}" srcId="{A8C7D8B8-127D-4F63-913A-EAB75EA0DEAD}" destId="{6E062349-577A-4FB4-993E-4C9E7A56A17B}" srcOrd="3" destOrd="0" parTransId="{65344F51-7A31-4281-A227-B44107A9000B}" sibTransId="{D9CF50B5-B935-40B6-A064-678C260EAED5}"/>
    <dgm:cxn modelId="{686AEB71-C6F7-4BB4-8B2E-F0300C942F5E}" srcId="{A8C7D8B8-127D-4F63-913A-EAB75EA0DEAD}" destId="{C3ED3B83-C836-4D1F-A44F-75B490F44558}" srcOrd="0" destOrd="0" parTransId="{43F88D2A-A2F5-4DAE-9515-B7BA20A0AC9E}" sibTransId="{81804987-B17C-43CD-A558-3DA54F6F04F3}"/>
    <dgm:cxn modelId="{DC6F5678-8BF3-4D45-9416-EC8A58704EB4}" srcId="{A8C7D8B8-127D-4F63-913A-EAB75EA0DEAD}" destId="{423EFB85-D64A-43A1-B7B3-FF68A30C6133}" srcOrd="2" destOrd="0" parTransId="{3BC61160-B771-4CB2-AA3D-8EE82BE085EB}" sibTransId="{1435D247-7461-4443-9081-B171E8D36B90}"/>
    <dgm:cxn modelId="{2D7D357C-C046-40C2-9BC6-45D60BE6E4C5}" type="presOf" srcId="{C3ED3B83-C836-4D1F-A44F-75B490F44558}" destId="{1579DA70-C06F-4245-A329-23D080D6ED93}" srcOrd="0" destOrd="0" presId="urn:microsoft.com/office/officeart/2018/2/layout/IconVerticalSolidList"/>
    <dgm:cxn modelId="{C7F1E6AD-01FA-4D74-B7C1-BB28DF78A78B}" type="presOf" srcId="{A8C7D8B8-127D-4F63-913A-EAB75EA0DEAD}" destId="{A3609108-74E7-47B9-AC6D-7C4A9A0C277E}" srcOrd="0" destOrd="0" presId="urn:microsoft.com/office/officeart/2018/2/layout/IconVerticalSolidList"/>
    <dgm:cxn modelId="{BBC028BC-51F4-4EFC-8F5C-37A0B6EB0B30}" type="presParOf" srcId="{A3609108-74E7-47B9-AC6D-7C4A9A0C277E}" destId="{0C28228A-7534-4E9B-A847-9B35E6B4A417}" srcOrd="0" destOrd="0" presId="urn:microsoft.com/office/officeart/2018/2/layout/IconVerticalSolidList"/>
    <dgm:cxn modelId="{3112D479-C35B-4831-B608-A6DB82D5EB5A}" type="presParOf" srcId="{0C28228A-7534-4E9B-A847-9B35E6B4A417}" destId="{08055F67-93F3-4DFE-85E5-7CCF0BEBB32E}" srcOrd="0" destOrd="0" presId="urn:microsoft.com/office/officeart/2018/2/layout/IconVerticalSolidList"/>
    <dgm:cxn modelId="{8D248AFE-F5A0-4F52-9928-1C973C47F68D}" type="presParOf" srcId="{0C28228A-7534-4E9B-A847-9B35E6B4A417}" destId="{F0FDE4C7-1188-4420-B4D1-47972DB70C04}" srcOrd="1" destOrd="0" presId="urn:microsoft.com/office/officeart/2018/2/layout/IconVerticalSolidList"/>
    <dgm:cxn modelId="{A6C97649-4519-4A6C-952D-7F894791ED6D}" type="presParOf" srcId="{0C28228A-7534-4E9B-A847-9B35E6B4A417}" destId="{D39A4644-55AC-4EEC-8A39-AB254CEF298D}" srcOrd="2" destOrd="0" presId="urn:microsoft.com/office/officeart/2018/2/layout/IconVerticalSolidList"/>
    <dgm:cxn modelId="{B9E59492-07D5-465F-B275-CD4D1E9F127F}" type="presParOf" srcId="{0C28228A-7534-4E9B-A847-9B35E6B4A417}" destId="{1579DA70-C06F-4245-A329-23D080D6ED93}" srcOrd="3" destOrd="0" presId="urn:microsoft.com/office/officeart/2018/2/layout/IconVerticalSolidList"/>
    <dgm:cxn modelId="{76D9BA83-0876-4329-861F-299C94E16AB4}" type="presParOf" srcId="{A3609108-74E7-47B9-AC6D-7C4A9A0C277E}" destId="{C7B49BFF-691F-4136-8C83-6E30DB6EB839}" srcOrd="1" destOrd="0" presId="urn:microsoft.com/office/officeart/2018/2/layout/IconVerticalSolidList"/>
    <dgm:cxn modelId="{CA0D2629-1808-4010-AE05-EE77F9516DA5}" type="presParOf" srcId="{A3609108-74E7-47B9-AC6D-7C4A9A0C277E}" destId="{50C089DE-77C8-48CA-BE54-4F8BD3BF2AC0}" srcOrd="2" destOrd="0" presId="urn:microsoft.com/office/officeart/2018/2/layout/IconVerticalSolidList"/>
    <dgm:cxn modelId="{F40B9D60-E4DB-41F3-B915-CD2B1346497F}" type="presParOf" srcId="{50C089DE-77C8-48CA-BE54-4F8BD3BF2AC0}" destId="{881610E7-4535-4030-B7F0-C7DAF201A170}" srcOrd="0" destOrd="0" presId="urn:microsoft.com/office/officeart/2018/2/layout/IconVerticalSolidList"/>
    <dgm:cxn modelId="{9D2056BA-7EC4-40CE-9487-4B2AFE52DAAF}" type="presParOf" srcId="{50C089DE-77C8-48CA-BE54-4F8BD3BF2AC0}" destId="{0743FE20-EE4A-46CD-90E6-FD6D72C019E9}" srcOrd="1" destOrd="0" presId="urn:microsoft.com/office/officeart/2018/2/layout/IconVerticalSolidList"/>
    <dgm:cxn modelId="{C3060C80-F8E7-4536-8730-05A15CAE8CB9}" type="presParOf" srcId="{50C089DE-77C8-48CA-BE54-4F8BD3BF2AC0}" destId="{AF007564-9923-4A66-99E3-66F1FADF4144}" srcOrd="2" destOrd="0" presId="urn:microsoft.com/office/officeart/2018/2/layout/IconVerticalSolidList"/>
    <dgm:cxn modelId="{E99387DE-7554-4FDF-80DA-5BC6F69E3103}" type="presParOf" srcId="{50C089DE-77C8-48CA-BE54-4F8BD3BF2AC0}" destId="{6FC6BB21-7BBC-4941-BB03-1DAEC95FC17B}" srcOrd="3" destOrd="0" presId="urn:microsoft.com/office/officeart/2018/2/layout/IconVerticalSolidList"/>
    <dgm:cxn modelId="{DBC8D0C5-4DEA-475D-A186-8231BD4B26CA}" type="presParOf" srcId="{A3609108-74E7-47B9-AC6D-7C4A9A0C277E}" destId="{665A831A-7C28-4A81-8F31-35E33428DFA3}" srcOrd="3" destOrd="0" presId="urn:microsoft.com/office/officeart/2018/2/layout/IconVerticalSolidList"/>
    <dgm:cxn modelId="{DE918A0B-29B7-4F53-88C4-83CD46D32C44}" type="presParOf" srcId="{A3609108-74E7-47B9-AC6D-7C4A9A0C277E}" destId="{D4857D2B-6D9B-4B43-94D5-E8FB29EC9DB8}" srcOrd="4" destOrd="0" presId="urn:microsoft.com/office/officeart/2018/2/layout/IconVerticalSolidList"/>
    <dgm:cxn modelId="{BDEAB08B-31CB-487B-A6FB-5DDC009C80BB}" type="presParOf" srcId="{D4857D2B-6D9B-4B43-94D5-E8FB29EC9DB8}" destId="{AB20FDC7-89CB-4A8A-A0B1-C945AA4169E5}" srcOrd="0" destOrd="0" presId="urn:microsoft.com/office/officeart/2018/2/layout/IconVerticalSolidList"/>
    <dgm:cxn modelId="{4750FB5C-4000-41BF-81BD-5E2212CF7F8D}" type="presParOf" srcId="{D4857D2B-6D9B-4B43-94D5-E8FB29EC9DB8}" destId="{F25BCCCB-1815-47CE-8404-A249C6D389CE}" srcOrd="1" destOrd="0" presId="urn:microsoft.com/office/officeart/2018/2/layout/IconVerticalSolidList"/>
    <dgm:cxn modelId="{0E4B6C4E-EDDD-4C09-8DB4-4C5C9FCACAF5}" type="presParOf" srcId="{D4857D2B-6D9B-4B43-94D5-E8FB29EC9DB8}" destId="{830928F6-AAAA-4789-A0C9-0F177E5A5D74}" srcOrd="2" destOrd="0" presId="urn:microsoft.com/office/officeart/2018/2/layout/IconVerticalSolidList"/>
    <dgm:cxn modelId="{BDFD3385-559C-437B-91FB-74DD51B5C1FB}" type="presParOf" srcId="{D4857D2B-6D9B-4B43-94D5-E8FB29EC9DB8}" destId="{A44BA3E7-8D20-48D0-A672-6F9ED7C5CCD9}" srcOrd="3" destOrd="0" presId="urn:microsoft.com/office/officeart/2018/2/layout/IconVerticalSolidList"/>
    <dgm:cxn modelId="{B2D6670D-5363-463B-A456-7A9B1793824B}" type="presParOf" srcId="{A3609108-74E7-47B9-AC6D-7C4A9A0C277E}" destId="{5A2064A1-35E9-4674-82AA-0F1432555B4D}" srcOrd="5" destOrd="0" presId="urn:microsoft.com/office/officeart/2018/2/layout/IconVerticalSolidList"/>
    <dgm:cxn modelId="{D1D6C46B-FB27-4F27-BFA8-0E2BD8275AC6}" type="presParOf" srcId="{A3609108-74E7-47B9-AC6D-7C4A9A0C277E}" destId="{7FA1B88D-70F8-4588-B67E-43A2AE2B4F15}" srcOrd="6" destOrd="0" presId="urn:microsoft.com/office/officeart/2018/2/layout/IconVerticalSolidList"/>
    <dgm:cxn modelId="{C8933CA5-E82C-4175-BE65-9816092E6B2C}" type="presParOf" srcId="{7FA1B88D-70F8-4588-B67E-43A2AE2B4F15}" destId="{8F385898-92A8-438D-9015-0F2F1582C4FE}" srcOrd="0" destOrd="0" presId="urn:microsoft.com/office/officeart/2018/2/layout/IconVerticalSolidList"/>
    <dgm:cxn modelId="{E5CABB93-1FD4-44DE-8B68-4A62B6C7F8EE}" type="presParOf" srcId="{7FA1B88D-70F8-4588-B67E-43A2AE2B4F15}" destId="{AA8EAEAE-3A72-4F34-8603-D7B964F1C71D}" srcOrd="1" destOrd="0" presId="urn:microsoft.com/office/officeart/2018/2/layout/IconVerticalSolidList"/>
    <dgm:cxn modelId="{65B80460-B6C6-49DF-A28B-ABF2F43A43F8}" type="presParOf" srcId="{7FA1B88D-70F8-4588-B67E-43A2AE2B4F15}" destId="{205741C2-7BBF-441E-B172-F1975B85E53B}" srcOrd="2" destOrd="0" presId="urn:microsoft.com/office/officeart/2018/2/layout/IconVerticalSolidList"/>
    <dgm:cxn modelId="{37393D25-B751-464E-AB0D-70C1B45D5D7A}" type="presParOf" srcId="{7FA1B88D-70F8-4588-B67E-43A2AE2B4F15}" destId="{3FECCCBA-9225-460E-91A4-64899580212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55F67-93F3-4DFE-85E5-7CCF0BEBB32E}">
      <dsp:nvSpPr>
        <dsp:cNvPr id="0" name=""/>
        <dsp:cNvSpPr/>
      </dsp:nvSpPr>
      <dsp:spPr>
        <a:xfrm>
          <a:off x="0" y="1524"/>
          <a:ext cx="6768751" cy="772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DE4C7-1188-4420-B4D1-47972DB70C04}">
      <dsp:nvSpPr>
        <dsp:cNvPr id="0" name=""/>
        <dsp:cNvSpPr/>
      </dsp:nvSpPr>
      <dsp:spPr>
        <a:xfrm>
          <a:off x="233680" y="175335"/>
          <a:ext cx="424873" cy="424873"/>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9DA70-C06F-4245-A329-23D080D6ED93}">
      <dsp:nvSpPr>
        <dsp:cNvPr id="0" name=""/>
        <dsp:cNvSpPr/>
      </dsp:nvSpPr>
      <dsp:spPr>
        <a:xfrm>
          <a:off x="892233" y="1524"/>
          <a:ext cx="5876517" cy="77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56" tIns="81756" rIns="81756" bIns="81756"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Calibri" panose="020F0502020204030204" pitchFamily="34" charset="0"/>
              <a:cs typeface="Calibri" panose="020F0502020204030204" pitchFamily="34" charset="0"/>
            </a:rPr>
            <a:t>Explore organisations role in considering ethics and sustainability and its implication for the bottom line</a:t>
          </a:r>
          <a:endParaRPr lang="en-US" sz="1800" b="1" kern="1200" dirty="0"/>
        </a:p>
      </dsp:txBody>
      <dsp:txXfrm>
        <a:off x="892233" y="1524"/>
        <a:ext cx="5876517" cy="772496"/>
      </dsp:txXfrm>
    </dsp:sp>
    <dsp:sp modelId="{881610E7-4535-4030-B7F0-C7DAF201A170}">
      <dsp:nvSpPr>
        <dsp:cNvPr id="0" name=""/>
        <dsp:cNvSpPr/>
      </dsp:nvSpPr>
      <dsp:spPr>
        <a:xfrm>
          <a:off x="0" y="967145"/>
          <a:ext cx="6768751" cy="772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FE20-EE4A-46CD-90E6-FD6D72C019E9}">
      <dsp:nvSpPr>
        <dsp:cNvPr id="0" name=""/>
        <dsp:cNvSpPr/>
      </dsp:nvSpPr>
      <dsp:spPr>
        <a:xfrm>
          <a:off x="233680" y="1140956"/>
          <a:ext cx="424873" cy="424873"/>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6BB21-7BBC-4941-BB03-1DAEC95FC17B}">
      <dsp:nvSpPr>
        <dsp:cNvPr id="0" name=""/>
        <dsp:cNvSpPr/>
      </dsp:nvSpPr>
      <dsp:spPr>
        <a:xfrm>
          <a:off x="892233" y="967145"/>
          <a:ext cx="5876517" cy="77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56" tIns="81756" rIns="81756" bIns="81756" numCol="1" spcCol="1270" anchor="ctr" anchorCtr="0">
          <a:noAutofit/>
        </a:bodyPr>
        <a:lstStyle/>
        <a:p>
          <a:pPr marL="0" lvl="0" indent="0" algn="l" defTabSz="800100">
            <a:lnSpc>
              <a:spcPct val="100000"/>
            </a:lnSpc>
            <a:spcBef>
              <a:spcPct val="0"/>
            </a:spcBef>
            <a:spcAft>
              <a:spcPct val="35000"/>
            </a:spcAft>
            <a:buNone/>
          </a:pPr>
          <a:r>
            <a:rPr lang="en-GB" sz="1800" b="1" kern="1200" dirty="0">
              <a:effectLst/>
              <a:latin typeface="Calibri" panose="020F0502020204030204" pitchFamily="34" charset="0"/>
              <a:ea typeface="Times New Roman" panose="02020603050405020304" pitchFamily="18" charset="0"/>
              <a:cs typeface="Calibri" panose="020F0502020204030204" pitchFamily="34" charset="0"/>
            </a:rPr>
            <a:t>Critically analyse the role of HR in ethics and sustainability</a:t>
          </a:r>
          <a:endParaRPr lang="en-US" sz="1800" b="1" kern="1200" dirty="0">
            <a:latin typeface="Calibri" panose="020F0502020204030204" pitchFamily="34" charset="0"/>
            <a:cs typeface="Calibri" panose="020F0502020204030204" pitchFamily="34" charset="0"/>
          </a:endParaRPr>
        </a:p>
      </dsp:txBody>
      <dsp:txXfrm>
        <a:off x="892233" y="967145"/>
        <a:ext cx="5876517" cy="772496"/>
      </dsp:txXfrm>
    </dsp:sp>
    <dsp:sp modelId="{AB20FDC7-89CB-4A8A-A0B1-C945AA4169E5}">
      <dsp:nvSpPr>
        <dsp:cNvPr id="0" name=""/>
        <dsp:cNvSpPr/>
      </dsp:nvSpPr>
      <dsp:spPr>
        <a:xfrm>
          <a:off x="0" y="1932766"/>
          <a:ext cx="6768751" cy="772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BCCCB-1815-47CE-8404-A249C6D389CE}">
      <dsp:nvSpPr>
        <dsp:cNvPr id="0" name=""/>
        <dsp:cNvSpPr/>
      </dsp:nvSpPr>
      <dsp:spPr>
        <a:xfrm>
          <a:off x="233680" y="2106577"/>
          <a:ext cx="424873" cy="4248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BA3E7-8D20-48D0-A672-6F9ED7C5CCD9}">
      <dsp:nvSpPr>
        <dsp:cNvPr id="0" name=""/>
        <dsp:cNvSpPr/>
      </dsp:nvSpPr>
      <dsp:spPr>
        <a:xfrm>
          <a:off x="892233" y="1932766"/>
          <a:ext cx="5876517" cy="77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56" tIns="81756" rIns="81756" bIns="81756"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Calibri" panose="020F0502020204030204" pitchFamily="34" charset="0"/>
              <a:cs typeface="Calibri" panose="020F0502020204030204" pitchFamily="34" charset="0"/>
            </a:rPr>
            <a:t>Review the CIPD Professional Standards for Ethical HR behaviours</a:t>
          </a:r>
          <a:endParaRPr lang="en-US" sz="1800" b="1" kern="1200" dirty="0">
            <a:latin typeface="Calibri" panose="020F0502020204030204" pitchFamily="34" charset="0"/>
            <a:cs typeface="Calibri" panose="020F0502020204030204" pitchFamily="34" charset="0"/>
          </a:endParaRPr>
        </a:p>
      </dsp:txBody>
      <dsp:txXfrm>
        <a:off x="892233" y="1932766"/>
        <a:ext cx="5876517" cy="772496"/>
      </dsp:txXfrm>
    </dsp:sp>
    <dsp:sp modelId="{8F385898-92A8-438D-9015-0F2F1582C4FE}">
      <dsp:nvSpPr>
        <dsp:cNvPr id="0" name=""/>
        <dsp:cNvSpPr/>
      </dsp:nvSpPr>
      <dsp:spPr>
        <a:xfrm>
          <a:off x="0" y="2898387"/>
          <a:ext cx="6768751" cy="772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EAEAE-3A72-4F34-8603-D7B964F1C71D}">
      <dsp:nvSpPr>
        <dsp:cNvPr id="0" name=""/>
        <dsp:cNvSpPr/>
      </dsp:nvSpPr>
      <dsp:spPr>
        <a:xfrm>
          <a:off x="233680" y="3072198"/>
          <a:ext cx="424873" cy="424873"/>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ECCCBA-9225-460E-91A4-648995802125}">
      <dsp:nvSpPr>
        <dsp:cNvPr id="0" name=""/>
        <dsp:cNvSpPr/>
      </dsp:nvSpPr>
      <dsp:spPr>
        <a:xfrm>
          <a:off x="892233" y="2898387"/>
          <a:ext cx="5876517" cy="77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56" tIns="81756" rIns="81756" bIns="81756" numCol="1" spcCol="1270" anchor="ctr" anchorCtr="0">
          <a:noAutofit/>
        </a:bodyPr>
        <a:lstStyle/>
        <a:p>
          <a:pPr marL="0" lvl="0" indent="0" algn="l" defTabSz="800100" rtl="0">
            <a:lnSpc>
              <a:spcPct val="100000"/>
            </a:lnSpc>
            <a:spcBef>
              <a:spcPct val="0"/>
            </a:spcBef>
            <a:spcAft>
              <a:spcPct val="35000"/>
            </a:spcAft>
            <a:buNone/>
          </a:pPr>
          <a:r>
            <a:rPr lang="en-GB" sz="1800" kern="1200" dirty="0">
              <a:latin typeface="Corbel" panose="020B0503020204020204"/>
            </a:rPr>
            <a:t> </a:t>
          </a:r>
          <a:r>
            <a:rPr lang="en-GB" sz="1800" b="1" kern="1200" dirty="0">
              <a:latin typeface="Calibri" panose="020F0502020204030204" pitchFamily="34" charset="0"/>
              <a:cs typeface="Calibri" panose="020F0502020204030204" pitchFamily="34" charset="0"/>
            </a:rPr>
            <a:t>Evaluate </a:t>
          </a:r>
          <a:r>
            <a:rPr lang="en-GB" sz="1800" b="1" kern="1200" dirty="0" err="1">
              <a:latin typeface="Calibri" panose="020F0502020204030204" pitchFamily="34" charset="0"/>
              <a:cs typeface="Calibri" panose="020F0502020204030204" pitchFamily="34" charset="0"/>
            </a:rPr>
            <a:t>descions</a:t>
          </a:r>
          <a:r>
            <a:rPr lang="en-GB" sz="1800" b="1" kern="1200" dirty="0">
              <a:latin typeface="Calibri" panose="020F0502020204030204" pitchFamily="34" charset="0"/>
              <a:cs typeface="Calibri" panose="020F0502020204030204" pitchFamily="34" charset="0"/>
            </a:rPr>
            <a:t> making through the 8 ‘ethical practice’ lenses</a:t>
          </a:r>
        </a:p>
      </dsp:txBody>
      <dsp:txXfrm>
        <a:off x="892233" y="2898387"/>
        <a:ext cx="5876517" cy="7724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30/10/2021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30/10/2021</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dirty="0"/>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3</a:t>
            </a:fld>
            <a:endParaRPr lang="en-GB" dirty="0"/>
          </a:p>
        </p:txBody>
      </p:sp>
    </p:spTree>
    <p:extLst>
      <p:ext uri="{BB962C8B-B14F-4D97-AF65-F5344CB8AC3E}">
        <p14:creationId xmlns:p14="http://schemas.microsoft.com/office/powerpoint/2010/main" val="4191441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dirty="0"/>
          </a:p>
        </p:txBody>
      </p:sp>
    </p:spTree>
    <p:extLst>
      <p:ext uri="{BB962C8B-B14F-4D97-AF65-F5344CB8AC3E}">
        <p14:creationId xmlns:p14="http://schemas.microsoft.com/office/powerpoint/2010/main" val="334625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dirty="0"/>
          </a:p>
        </p:txBody>
      </p:sp>
    </p:spTree>
    <p:extLst>
      <p:ext uri="{BB962C8B-B14F-4D97-AF65-F5344CB8AC3E}">
        <p14:creationId xmlns:p14="http://schemas.microsoft.com/office/powerpoint/2010/main" val="18540477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279991-9D4C-4077-AAC8-23DD842DD0BC}" type="slidenum">
              <a:rPr lang="en-GB" smtClean="0"/>
              <a:t>6</a:t>
            </a:fld>
            <a:endParaRPr lang="en-GB" dirty="0"/>
          </a:p>
        </p:txBody>
      </p:sp>
    </p:spTree>
    <p:extLst>
      <p:ext uri="{BB962C8B-B14F-4D97-AF65-F5344CB8AC3E}">
        <p14:creationId xmlns:p14="http://schemas.microsoft.com/office/powerpoint/2010/main" val="789289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279991-9D4C-4077-AAC8-23DD842DD0BC}" type="slidenum">
              <a:rPr lang="en-GB" smtClean="0"/>
              <a:t>7</a:t>
            </a:fld>
            <a:endParaRPr lang="en-GB" dirty="0"/>
          </a:p>
        </p:txBody>
      </p:sp>
    </p:spTree>
    <p:extLst>
      <p:ext uri="{BB962C8B-B14F-4D97-AF65-F5344CB8AC3E}">
        <p14:creationId xmlns:p14="http://schemas.microsoft.com/office/powerpoint/2010/main" val="278861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dirty="0"/>
          </a:p>
        </p:txBody>
      </p:sp>
    </p:spTree>
    <p:extLst>
      <p:ext uri="{BB962C8B-B14F-4D97-AF65-F5344CB8AC3E}">
        <p14:creationId xmlns:p14="http://schemas.microsoft.com/office/powerpoint/2010/main" val="3918417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dirty="0"/>
          </a:p>
        </p:txBody>
      </p:sp>
    </p:spTree>
    <p:extLst>
      <p:ext uri="{BB962C8B-B14F-4D97-AF65-F5344CB8AC3E}">
        <p14:creationId xmlns:p14="http://schemas.microsoft.com/office/powerpoint/2010/main" val="1954469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30/10/2021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30/10/2021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30/10/2021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30/10/2021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30/10/2021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30/10/2021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30/10/2021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30/10/2021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30/10/2021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30/10/2021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30/10/2021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718534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30/10/2021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cipd.co.uk/Images/7919-ethics-guide_tcm18-66759.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eopleprofession.cipd.org/profession-map/core-behaviours/ethical-practic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hyperlink" Target="https://peopleprofession.cipd.org/profession-map/core-behaviours/ethical-practic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google.co.uk/url?sa=i&amp;rct=j&amp;q=&amp;esrc=s&amp;source=images&amp;cd=&amp;cad=rja&amp;uact=8&amp;ved=0ahUKEwiMz_yv0qbLAhWEaRQKHUByAfwQjRwIBw&amp;url=http://everydayfeminism.com/2014/09/equality-is-not-enough/&amp;psig=AFQjCNG-VQ6KIhrV0Wc62f7KJnB6_uecQA&amp;ust=145716757008285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eopleprofession.cipd.org/Images/ethical-decision-making-2015-eight-perspectives-on-workplace-dilemmas_tcm29-9564.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eopleprofession.cipd.org/Images/ethical-decision-making-2015-eight-perspectives-on-workplace-dilemmas_tcm29-9564.pdf" TargetMode="External"/><Relationship Id="rId7" Type="http://schemas.openxmlformats.org/officeDocument/2006/relationships/hyperlink" Target="https://www.ethicalconsumer.org/fashion-clothing/what-fast-fashion-why-it-problem" TargetMode="External"/><Relationship Id="rId2" Type="http://schemas.openxmlformats.org/officeDocument/2006/relationships/hyperlink" Target="https://www.cipd.co.uk/knowledge/strategy/corporate-responsibility/responsible-business-through-crisis" TargetMode="External"/><Relationship Id="rId1" Type="http://schemas.openxmlformats.org/officeDocument/2006/relationships/slideLayout" Target="../slideLayouts/slideLayout12.xml"/><Relationship Id="rId6" Type="http://schemas.openxmlformats.org/officeDocument/2006/relationships/hyperlink" Target="https://www.cipd.co.uk/knowledge/culture/ethics/ethics-work-guide" TargetMode="External"/><Relationship Id="rId5" Type="http://schemas.openxmlformats.org/officeDocument/2006/relationships/hyperlink" Target="https://www.cipd.co.uk/Images/responsible-business-through-crisis-1_tcm18-85647.pdf" TargetMode="External"/><Relationship Id="rId4" Type="http://schemas.openxmlformats.org/officeDocument/2006/relationships/hyperlink" Target="https://www.cipd.co.uk/knowledge/culture/ethics/role-hr-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179512" y="2924944"/>
            <a:ext cx="7772400" cy="1835626"/>
          </a:xfrm>
        </p:spPr>
        <p:txBody>
          <a:bodyPr>
            <a:normAutofit fontScale="90000"/>
          </a:bodyPr>
          <a:lstStyle/>
          <a:p>
            <a:pPr algn="l"/>
            <a:br>
              <a:rPr lang="en-GB" sz="4400" dirty="0">
                <a:solidFill>
                  <a:schemeClr val="bg1"/>
                </a:solidFill>
              </a:rPr>
            </a:br>
            <a:br>
              <a:rPr lang="en-GB" sz="4400" dirty="0">
                <a:solidFill>
                  <a:schemeClr val="bg1"/>
                </a:solidFill>
              </a:rPr>
            </a:br>
            <a:br>
              <a:rPr lang="en-GB" sz="4400" dirty="0">
                <a:solidFill>
                  <a:schemeClr val="bg1"/>
                </a:solidFill>
              </a:rPr>
            </a:br>
            <a:br>
              <a:rPr lang="en-GB" sz="4400" dirty="0">
                <a:solidFill>
                  <a:schemeClr val="bg1"/>
                </a:solidFill>
              </a:rPr>
            </a:br>
            <a:br>
              <a:rPr lang="en-GB" sz="3100" b="1" dirty="0">
                <a:solidFill>
                  <a:schemeClr val="accent6"/>
                </a:solidFill>
              </a:rPr>
            </a:br>
            <a:r>
              <a:rPr lang="en-GB" sz="3100" b="1" dirty="0">
                <a:solidFill>
                  <a:schemeClr val="accent6"/>
                </a:solidFill>
              </a:rPr>
              <a:t>Ethics, Sustainability and HR</a:t>
            </a:r>
            <a:br>
              <a:rPr lang="en-GB" sz="3100" b="1" dirty="0">
                <a:solidFill>
                  <a:schemeClr val="accent6"/>
                </a:solidFill>
              </a:rPr>
            </a:br>
            <a:br>
              <a:rPr lang="en-GB" sz="3100" b="1" dirty="0">
                <a:solidFill>
                  <a:schemeClr val="accent6"/>
                </a:solidFill>
              </a:rPr>
            </a:br>
            <a:br>
              <a:rPr lang="en-GB" sz="3100" b="1" dirty="0">
                <a:solidFill>
                  <a:schemeClr val="accent6"/>
                </a:solidFill>
              </a:rPr>
            </a:br>
            <a:br>
              <a:rPr lang="en-GB" sz="3100" b="1" dirty="0">
                <a:solidFill>
                  <a:schemeClr val="tx2"/>
                </a:solidFill>
              </a:rPr>
            </a:br>
            <a:endParaRPr lang="en-GB" sz="3100" dirty="0">
              <a:solidFill>
                <a:schemeClr val="bg1"/>
              </a:solidFill>
            </a:endParaRPr>
          </a:p>
        </p:txBody>
      </p:sp>
      <p:sp>
        <p:nvSpPr>
          <p:cNvPr id="2" name="Rectangle 1">
            <a:extLst>
              <a:ext uri="{FF2B5EF4-FFF2-40B4-BE49-F238E27FC236}">
                <a16:creationId xmlns:a16="http://schemas.microsoft.com/office/drawing/2014/main" id="{562FF028-29B6-4752-A29F-E2B3BF6ACAFB}"/>
              </a:ext>
            </a:extLst>
          </p:cNvPr>
          <p:cNvSpPr/>
          <p:nvPr/>
        </p:nvSpPr>
        <p:spPr>
          <a:xfrm>
            <a:off x="2339752" y="2060848"/>
            <a:ext cx="5220072" cy="1077218"/>
          </a:xfrm>
          <a:prstGeom prst="rect">
            <a:avLst/>
          </a:prstGeom>
        </p:spPr>
        <p:txBody>
          <a:bodyPr wrap="square">
            <a:spAutoFit/>
          </a:bodyPr>
          <a:lstStyle/>
          <a:p>
            <a:r>
              <a:rPr lang="en-GB" sz="3200" dirty="0">
                <a:solidFill>
                  <a:schemeClr val="bg1"/>
                </a:solidFill>
              </a:rPr>
              <a:t>Leading, Managing &amp; Developing People: Week 6</a:t>
            </a:r>
            <a:endParaRPr lang="en-GB" sz="3200" dirty="0"/>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89E4-C322-448F-95B9-DC10AD58DB1D}"/>
              </a:ext>
            </a:extLst>
          </p:cNvPr>
          <p:cNvSpPr>
            <a:spLocks noGrp="1"/>
          </p:cNvSpPr>
          <p:nvPr>
            <p:ph type="ctrTitle"/>
          </p:nvPr>
        </p:nvSpPr>
        <p:spPr>
          <a:xfrm>
            <a:off x="1143000" y="1076973"/>
            <a:ext cx="6858000" cy="1118587"/>
          </a:xfrm>
        </p:spPr>
        <p:txBody>
          <a:bodyPr>
            <a:normAutofit fontScale="90000"/>
          </a:bodyPr>
          <a:lstStyle/>
          <a:p>
            <a:r>
              <a:rPr lang="en-GB" dirty="0"/>
              <a:t>Ethics, Sustainability and HR</a:t>
            </a:r>
          </a:p>
        </p:txBody>
      </p:sp>
      <p:sp>
        <p:nvSpPr>
          <p:cNvPr id="3" name="Subtitle 2">
            <a:extLst>
              <a:ext uri="{FF2B5EF4-FFF2-40B4-BE49-F238E27FC236}">
                <a16:creationId xmlns:a16="http://schemas.microsoft.com/office/drawing/2014/main" id="{46D5B1A7-5DE1-4362-A1ED-357D14FBD39C}"/>
              </a:ext>
            </a:extLst>
          </p:cNvPr>
          <p:cNvSpPr>
            <a:spLocks noGrp="1"/>
          </p:cNvSpPr>
          <p:nvPr>
            <p:ph type="subTitle" idx="1"/>
          </p:nvPr>
        </p:nvSpPr>
        <p:spPr/>
        <p:txBody>
          <a:bodyPr/>
          <a:lstStyle/>
          <a:p>
            <a:endParaRPr lang="en-GB" dirty="0"/>
          </a:p>
        </p:txBody>
      </p:sp>
      <p:pic>
        <p:nvPicPr>
          <p:cNvPr id="4" name="Picture 2" descr="See the source image">
            <a:extLst>
              <a:ext uri="{FF2B5EF4-FFF2-40B4-BE49-F238E27FC236}">
                <a16:creationId xmlns:a16="http://schemas.microsoft.com/office/drawing/2014/main" id="{6054DD73-F1A1-4582-AA36-F01D2ECB52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586" y="2315211"/>
            <a:ext cx="7932686" cy="3280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605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F3B-EA5A-475E-9FF7-7757296529D2}"/>
              </a:ext>
            </a:extLst>
          </p:cNvPr>
          <p:cNvSpPr>
            <a:spLocks noGrp="1"/>
          </p:cNvSpPr>
          <p:nvPr>
            <p:ph type="title"/>
          </p:nvPr>
        </p:nvSpPr>
        <p:spPr/>
        <p:txBody>
          <a:bodyPr>
            <a:normAutofit/>
          </a:bodyPr>
          <a:lstStyle/>
          <a:p>
            <a:r>
              <a:rPr lang="en-GB" dirty="0"/>
              <a:t>In this session we will:</a:t>
            </a:r>
          </a:p>
        </p:txBody>
      </p:sp>
      <p:graphicFrame>
        <p:nvGraphicFramePr>
          <p:cNvPr id="12" name="Content Placeholder 2">
            <a:extLst>
              <a:ext uri="{FF2B5EF4-FFF2-40B4-BE49-F238E27FC236}">
                <a16:creationId xmlns:a16="http://schemas.microsoft.com/office/drawing/2014/main" id="{DA8A22C8-BCF4-46E5-A974-A2F76FB193B2}"/>
              </a:ext>
            </a:extLst>
          </p:cNvPr>
          <p:cNvGraphicFramePr>
            <a:graphicFrameLocks noGrp="1"/>
          </p:cNvGraphicFramePr>
          <p:nvPr>
            <p:ph idx="1"/>
            <p:extLst>
              <p:ext uri="{D42A27DB-BD31-4B8C-83A1-F6EECF244321}">
                <p14:modId xmlns:p14="http://schemas.microsoft.com/office/powerpoint/2010/main" val="2937277268"/>
              </p:ext>
            </p:extLst>
          </p:nvPr>
        </p:nvGraphicFramePr>
        <p:xfrm>
          <a:off x="1187624" y="1556792"/>
          <a:ext cx="6768751" cy="3672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1442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1C16-E1F5-4C3E-A7BB-F0646D0008AE}"/>
              </a:ext>
            </a:extLst>
          </p:cNvPr>
          <p:cNvSpPr>
            <a:spLocks noGrp="1"/>
          </p:cNvSpPr>
          <p:nvPr>
            <p:ph type="title"/>
          </p:nvPr>
        </p:nvSpPr>
        <p:spPr/>
        <p:txBody>
          <a:bodyPr>
            <a:normAutofit/>
          </a:bodyPr>
          <a:lstStyle/>
          <a:p>
            <a:r>
              <a:rPr lang="en-GB" dirty="0"/>
              <a:t>Ethics and Sustainability</a:t>
            </a:r>
          </a:p>
        </p:txBody>
      </p:sp>
      <p:sp>
        <p:nvSpPr>
          <p:cNvPr id="3" name="Content Placeholder 2">
            <a:extLst>
              <a:ext uri="{FF2B5EF4-FFF2-40B4-BE49-F238E27FC236}">
                <a16:creationId xmlns:a16="http://schemas.microsoft.com/office/drawing/2014/main" id="{0F5B695C-3227-4D7F-AFCA-BD0F5219AD45}"/>
              </a:ext>
            </a:extLst>
          </p:cNvPr>
          <p:cNvSpPr>
            <a:spLocks noGrp="1"/>
          </p:cNvSpPr>
          <p:nvPr>
            <p:ph idx="1"/>
          </p:nvPr>
        </p:nvSpPr>
        <p:spPr/>
        <p:txBody>
          <a:bodyPr>
            <a:normAutofit lnSpcReduction="10000"/>
          </a:bodyPr>
          <a:lstStyle/>
          <a:p>
            <a:r>
              <a:rPr lang="en-GB" dirty="0"/>
              <a:t>Should organisations concern themselves with ethics and sustainability?</a:t>
            </a:r>
          </a:p>
          <a:p>
            <a:r>
              <a:rPr lang="en-GB" dirty="0"/>
              <a:t>What is the business case when considering the bottom line?</a:t>
            </a:r>
          </a:p>
          <a:p>
            <a:endParaRPr lang="en-GB" dirty="0"/>
          </a:p>
          <a:p>
            <a:endParaRPr lang="en-GB" dirty="0"/>
          </a:p>
          <a:p>
            <a:pPr marL="0" indent="0">
              <a:buNone/>
            </a:pPr>
            <a:endParaRPr lang="en-GB" sz="1900" dirty="0">
              <a:hlinkClick r:id="rId3"/>
            </a:endParaRPr>
          </a:p>
          <a:p>
            <a:pPr marL="0" indent="0">
              <a:buNone/>
            </a:pPr>
            <a:r>
              <a:rPr lang="en-GB" sz="1900" dirty="0">
                <a:hlinkClick r:id="rId3"/>
              </a:rPr>
              <a:t>7919-ethics-guide_tcm18-66759.pdf (cipd.co.uk)</a:t>
            </a:r>
            <a:endParaRPr lang="en-GB" sz="1900" dirty="0"/>
          </a:p>
          <a:p>
            <a:endParaRPr lang="en-GB" dirty="0"/>
          </a:p>
        </p:txBody>
      </p:sp>
      <p:pic>
        <p:nvPicPr>
          <p:cNvPr id="1026" name="Picture 2" descr="See the source image">
            <a:extLst>
              <a:ext uri="{FF2B5EF4-FFF2-40B4-BE49-F238E27FC236}">
                <a16:creationId xmlns:a16="http://schemas.microsoft.com/office/drawing/2014/main" id="{5112CFD8-A523-4051-B9FA-9C3FF45D18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040" y="3419625"/>
            <a:ext cx="3879615" cy="1604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1959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1C16-E1F5-4C3E-A7BB-F0646D0008AE}"/>
              </a:ext>
            </a:extLst>
          </p:cNvPr>
          <p:cNvSpPr>
            <a:spLocks noGrp="1"/>
          </p:cNvSpPr>
          <p:nvPr>
            <p:ph type="title"/>
          </p:nvPr>
        </p:nvSpPr>
        <p:spPr/>
        <p:txBody>
          <a:bodyPr>
            <a:normAutofit fontScale="90000"/>
          </a:bodyPr>
          <a:lstStyle/>
          <a:p>
            <a:r>
              <a:rPr lang="en-GB" dirty="0"/>
              <a:t>The role of HR: Ethics and Sustainability</a:t>
            </a:r>
          </a:p>
        </p:txBody>
      </p:sp>
      <p:sp>
        <p:nvSpPr>
          <p:cNvPr id="3" name="Content Placeholder 2">
            <a:extLst>
              <a:ext uri="{FF2B5EF4-FFF2-40B4-BE49-F238E27FC236}">
                <a16:creationId xmlns:a16="http://schemas.microsoft.com/office/drawing/2014/main" id="{0F5B695C-3227-4D7F-AFCA-BD0F5219AD45}"/>
              </a:ext>
            </a:extLst>
          </p:cNvPr>
          <p:cNvSpPr>
            <a:spLocks noGrp="1"/>
          </p:cNvSpPr>
          <p:nvPr>
            <p:ph idx="1"/>
          </p:nvPr>
        </p:nvSpPr>
        <p:spPr/>
        <p:txBody>
          <a:bodyPr/>
          <a:lstStyle/>
          <a:p>
            <a:pPr marL="0" indent="0">
              <a:buNone/>
            </a:pPr>
            <a:r>
              <a:rPr lang="en-GB" dirty="0"/>
              <a:t>Ethical Practice:</a:t>
            </a:r>
          </a:p>
          <a:p>
            <a:r>
              <a:rPr lang="en-GB" dirty="0"/>
              <a:t>“Building trust by role-modelling ethical behaviour, and applying principles and values consistently in decision-making”</a:t>
            </a:r>
          </a:p>
          <a:p>
            <a:r>
              <a:rPr lang="en-GB" dirty="0"/>
              <a:t>CIPD (2021)</a:t>
            </a:r>
          </a:p>
          <a:p>
            <a:endParaRPr lang="en-GB" dirty="0"/>
          </a:p>
        </p:txBody>
      </p:sp>
      <p:pic>
        <p:nvPicPr>
          <p:cNvPr id="1026" name="Picture 2" descr="See the source image">
            <a:extLst>
              <a:ext uri="{FF2B5EF4-FFF2-40B4-BE49-F238E27FC236}">
                <a16:creationId xmlns:a16="http://schemas.microsoft.com/office/drawing/2014/main" id="{5112CFD8-A523-4051-B9FA-9C3FF45D1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3869003"/>
            <a:ext cx="3986026" cy="1648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014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F5B2-2514-49C2-B7C9-590BF7F2F35F}"/>
              </a:ext>
            </a:extLst>
          </p:cNvPr>
          <p:cNvSpPr>
            <a:spLocks noGrp="1"/>
          </p:cNvSpPr>
          <p:nvPr>
            <p:ph type="title"/>
          </p:nvPr>
        </p:nvSpPr>
        <p:spPr/>
        <p:txBody>
          <a:bodyPr>
            <a:normAutofit fontScale="90000"/>
          </a:bodyPr>
          <a:lstStyle/>
          <a:p>
            <a:r>
              <a:rPr lang="en-GB" dirty="0"/>
              <a:t>Ethical Practice- Core Behaviour of CIPD Professional Standards</a:t>
            </a:r>
          </a:p>
        </p:txBody>
      </p:sp>
      <p:sp>
        <p:nvSpPr>
          <p:cNvPr id="3" name="Content Placeholder 2">
            <a:extLst>
              <a:ext uri="{FF2B5EF4-FFF2-40B4-BE49-F238E27FC236}">
                <a16:creationId xmlns:a16="http://schemas.microsoft.com/office/drawing/2014/main" id="{8207C019-8F74-40D0-9ABF-1764875D2721}"/>
              </a:ext>
            </a:extLst>
          </p:cNvPr>
          <p:cNvSpPr>
            <a:spLocks noGrp="1"/>
          </p:cNvSpPr>
          <p:nvPr>
            <p:ph idx="1"/>
          </p:nvPr>
        </p:nvSpPr>
        <p:spPr/>
        <p:txBody>
          <a:bodyPr/>
          <a:lstStyle/>
          <a:p>
            <a:r>
              <a:rPr lang="en-GB" i="0" dirty="0">
                <a:solidFill>
                  <a:srgbClr val="58595B"/>
                </a:solidFill>
                <a:effectLst/>
              </a:rPr>
              <a:t>Ethical values provide the moral compass by which we live our lives and make decisions – 'doing the right thing' because it’s the right thing to do</a:t>
            </a:r>
          </a:p>
          <a:p>
            <a:r>
              <a:rPr lang="en-GB" dirty="0">
                <a:solidFill>
                  <a:srgbClr val="58595B"/>
                </a:solidFill>
              </a:rPr>
              <a:t>CIPD (2021)</a:t>
            </a:r>
          </a:p>
          <a:p>
            <a:pPr marL="0" indent="0">
              <a:buNone/>
            </a:pPr>
            <a:r>
              <a:rPr lang="en-GB" sz="2000" dirty="0">
                <a:hlinkClick r:id="rId3"/>
              </a:rPr>
              <a:t>Ethical practice | CIPD Profession</a:t>
            </a:r>
            <a:r>
              <a:rPr lang="en-GB" dirty="0">
                <a:hlinkClick r:id="rId3"/>
              </a:rPr>
              <a:t> </a:t>
            </a:r>
            <a:r>
              <a:rPr lang="en-GB" sz="2000" dirty="0">
                <a:hlinkClick r:id="rId3"/>
              </a:rPr>
              <a:t>Map</a:t>
            </a:r>
            <a:endParaRPr lang="en-GB" sz="2000" dirty="0"/>
          </a:p>
        </p:txBody>
      </p:sp>
      <p:pic>
        <p:nvPicPr>
          <p:cNvPr id="4" name="Picture 4">
            <a:extLst>
              <a:ext uri="{FF2B5EF4-FFF2-40B4-BE49-F238E27FC236}">
                <a16:creationId xmlns:a16="http://schemas.microsoft.com/office/drawing/2014/main" id="{0D9E557A-2C27-4EED-8EF9-02FAF8FBF7C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08104" y="3558717"/>
            <a:ext cx="3429000" cy="2443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4973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309C7-0AA5-471B-B56C-86DE2FEA248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3551FE6-94D2-41B0-BC8D-2CAA394B7560}"/>
              </a:ext>
            </a:extLst>
          </p:cNvPr>
          <p:cNvSpPr>
            <a:spLocks noGrp="1"/>
          </p:cNvSpPr>
          <p:nvPr>
            <p:ph idx="1"/>
          </p:nvPr>
        </p:nvSpPr>
        <p:spPr/>
        <p:txBody>
          <a:bodyPr>
            <a:normAutofit fontScale="62500" lnSpcReduction="20000"/>
          </a:bodyPr>
          <a:lstStyle/>
          <a:p>
            <a:pPr algn="l"/>
            <a:r>
              <a:rPr lang="en-GB" b="1" i="1" dirty="0">
                <a:solidFill>
                  <a:srgbClr val="58595B"/>
                </a:solidFill>
                <a:effectLst/>
                <a:latin typeface="Open Sans" panose="020B0606030504020204" pitchFamily="34" charset="0"/>
              </a:rPr>
              <a:t>In an era of increased transparency, perceptions are that unethical behaviour is increasing. As well as role modelling ethical behaviour individually, the people profession is often tasked with being the ethical conscience of an organisation. As a professional, habitual ethical practice is intrinsic in decision making and navigating dilemmas.'</a:t>
            </a:r>
            <a:endParaRPr lang="en-GB" b="1" i="0" dirty="0">
              <a:solidFill>
                <a:srgbClr val="58595B"/>
              </a:solidFill>
              <a:effectLst/>
              <a:latin typeface="Open Sans" panose="020B0606030504020204" pitchFamily="34" charset="0"/>
            </a:endParaRPr>
          </a:p>
          <a:p>
            <a:pPr algn="l"/>
            <a:r>
              <a:rPr lang="en-GB" b="1" i="0" dirty="0">
                <a:solidFill>
                  <a:srgbClr val="58595B"/>
                </a:solidFill>
                <a:effectLst/>
                <a:latin typeface="Open Sans" panose="020B0606030504020204" pitchFamily="34" charset="0"/>
              </a:rPr>
              <a:t>'</a:t>
            </a:r>
            <a:r>
              <a:rPr lang="en-GB" b="1" i="1" dirty="0">
                <a:solidFill>
                  <a:srgbClr val="58595B"/>
                </a:solidFill>
                <a:effectLst/>
                <a:latin typeface="Open Sans" panose="020B0606030504020204" pitchFamily="34" charset="0"/>
              </a:rPr>
              <a:t>Internally, establishing a culture of ethical practice improves morale and reduces risks that arise from unethical practice. On a macro level, reputable ethical practice not only contributes towards good relations with customers, but has proven to impact financial performance.</a:t>
            </a:r>
            <a:r>
              <a:rPr lang="en-GB" b="1" i="0" dirty="0">
                <a:solidFill>
                  <a:srgbClr val="58595B"/>
                </a:solidFill>
                <a:effectLst/>
                <a:latin typeface="Open Sans" panose="020B0606030504020204" pitchFamily="34" charset="0"/>
              </a:rPr>
              <a:t>'</a:t>
            </a:r>
          </a:p>
          <a:p>
            <a:pPr algn="l"/>
            <a:r>
              <a:rPr lang="en-GB" b="1" i="0" dirty="0">
                <a:solidFill>
                  <a:srgbClr val="58595B"/>
                </a:solidFill>
                <a:effectLst/>
                <a:latin typeface="Open Sans" panose="020B0606030504020204" pitchFamily="34" charset="0"/>
              </a:rPr>
              <a:t>Tina Russell, Professional Conduct Manager, CIPD 2021</a:t>
            </a:r>
          </a:p>
          <a:p>
            <a:pPr marL="0" indent="0" algn="l">
              <a:buNone/>
            </a:pPr>
            <a:r>
              <a:rPr lang="en-GB" dirty="0">
                <a:hlinkClick r:id="rId3"/>
              </a:rPr>
              <a:t>Ethical practice | CIPD Profession Map</a:t>
            </a:r>
            <a:endParaRPr lang="en-GB" b="1" i="0" dirty="0">
              <a:solidFill>
                <a:srgbClr val="58595B"/>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133606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descr="http://everydayfeminism.com/wp-content/uploads/2014/09/Untitled1-300x225.pn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465766" y="764704"/>
            <a:ext cx="4626514" cy="4745125"/>
          </a:xfrm>
          <a:prstGeom prst="rect">
            <a:avLst/>
          </a:prstGeom>
          <a:noFill/>
          <a:ln>
            <a:noFill/>
          </a:ln>
        </p:spPr>
      </p:pic>
    </p:spTree>
    <p:extLst>
      <p:ext uri="{BB962C8B-B14F-4D97-AF65-F5344CB8AC3E}">
        <p14:creationId xmlns:p14="http://schemas.microsoft.com/office/powerpoint/2010/main" val="139839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D0C75-DD6A-40EE-B648-C67BD46AC436}"/>
              </a:ext>
            </a:extLst>
          </p:cNvPr>
          <p:cNvSpPr>
            <a:spLocks noGrp="1"/>
          </p:cNvSpPr>
          <p:nvPr>
            <p:ph type="title"/>
          </p:nvPr>
        </p:nvSpPr>
        <p:spPr>
          <a:xfrm>
            <a:off x="628650" y="12757"/>
            <a:ext cx="7886700" cy="1363061"/>
          </a:xfrm>
        </p:spPr>
        <p:txBody>
          <a:bodyPr>
            <a:normAutofit fontScale="90000"/>
          </a:bodyPr>
          <a:lstStyle/>
          <a:p>
            <a:r>
              <a:rPr lang="en-GB" dirty="0"/>
              <a:t>Ethical Decision making- 8 lenses</a:t>
            </a:r>
          </a:p>
        </p:txBody>
      </p:sp>
      <p:sp>
        <p:nvSpPr>
          <p:cNvPr id="5" name="Oval 4">
            <a:extLst>
              <a:ext uri="{FF2B5EF4-FFF2-40B4-BE49-F238E27FC236}">
                <a16:creationId xmlns:a16="http://schemas.microsoft.com/office/drawing/2014/main" id="{52E76527-330C-4930-9E34-68BDE710E59E}"/>
              </a:ext>
            </a:extLst>
          </p:cNvPr>
          <p:cNvSpPr/>
          <p:nvPr/>
        </p:nvSpPr>
        <p:spPr>
          <a:xfrm>
            <a:off x="2824759" y="2863107"/>
            <a:ext cx="1543605" cy="10794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Rights and Duties</a:t>
            </a:r>
          </a:p>
        </p:txBody>
      </p:sp>
      <p:sp>
        <p:nvSpPr>
          <p:cNvPr id="14" name="Oval 13">
            <a:extLst>
              <a:ext uri="{FF2B5EF4-FFF2-40B4-BE49-F238E27FC236}">
                <a16:creationId xmlns:a16="http://schemas.microsoft.com/office/drawing/2014/main" id="{90B04DAD-7E87-4ECA-BF18-D82C13FE1447}"/>
              </a:ext>
            </a:extLst>
          </p:cNvPr>
          <p:cNvSpPr/>
          <p:nvPr/>
        </p:nvSpPr>
        <p:spPr>
          <a:xfrm>
            <a:off x="377095" y="1498303"/>
            <a:ext cx="1267286" cy="10208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Fairness</a:t>
            </a:r>
          </a:p>
        </p:txBody>
      </p:sp>
      <p:sp>
        <p:nvSpPr>
          <p:cNvPr id="15" name="Oval 14">
            <a:extLst>
              <a:ext uri="{FF2B5EF4-FFF2-40B4-BE49-F238E27FC236}">
                <a16:creationId xmlns:a16="http://schemas.microsoft.com/office/drawing/2014/main" id="{655258A8-D71A-4556-8D1C-E2C850668AE6}"/>
              </a:ext>
            </a:extLst>
          </p:cNvPr>
          <p:cNvSpPr/>
          <p:nvPr/>
        </p:nvSpPr>
        <p:spPr>
          <a:xfrm>
            <a:off x="3262837" y="4362302"/>
            <a:ext cx="1354123" cy="10208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Handing Down</a:t>
            </a:r>
          </a:p>
        </p:txBody>
      </p:sp>
      <p:sp>
        <p:nvSpPr>
          <p:cNvPr id="16" name="Oval 15">
            <a:extLst>
              <a:ext uri="{FF2B5EF4-FFF2-40B4-BE49-F238E27FC236}">
                <a16:creationId xmlns:a16="http://schemas.microsoft.com/office/drawing/2014/main" id="{0E60FF3B-9AF3-4BDD-B1DF-18DCC42EE253}"/>
              </a:ext>
            </a:extLst>
          </p:cNvPr>
          <p:cNvSpPr/>
          <p:nvPr/>
        </p:nvSpPr>
        <p:spPr>
          <a:xfrm>
            <a:off x="5887865" y="2867903"/>
            <a:ext cx="1458157" cy="9941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Character</a:t>
            </a:r>
          </a:p>
        </p:txBody>
      </p:sp>
      <p:sp>
        <p:nvSpPr>
          <p:cNvPr id="17" name="Oval 16">
            <a:extLst>
              <a:ext uri="{FF2B5EF4-FFF2-40B4-BE49-F238E27FC236}">
                <a16:creationId xmlns:a16="http://schemas.microsoft.com/office/drawing/2014/main" id="{55DA9B96-8037-4CBB-B8FE-21E79EF7E873}"/>
              </a:ext>
            </a:extLst>
          </p:cNvPr>
          <p:cNvSpPr/>
          <p:nvPr/>
        </p:nvSpPr>
        <p:spPr>
          <a:xfrm>
            <a:off x="333522" y="2800744"/>
            <a:ext cx="1418207" cy="12196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Well-being</a:t>
            </a:r>
          </a:p>
        </p:txBody>
      </p:sp>
      <p:sp>
        <p:nvSpPr>
          <p:cNvPr id="18" name="Oval 17">
            <a:extLst>
              <a:ext uri="{FF2B5EF4-FFF2-40B4-BE49-F238E27FC236}">
                <a16:creationId xmlns:a16="http://schemas.microsoft.com/office/drawing/2014/main" id="{78D046F0-A21A-4FB3-BC35-1AFB76345D6C}"/>
              </a:ext>
            </a:extLst>
          </p:cNvPr>
          <p:cNvSpPr/>
          <p:nvPr/>
        </p:nvSpPr>
        <p:spPr>
          <a:xfrm>
            <a:off x="293195" y="4300124"/>
            <a:ext cx="1323327" cy="11452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Democracy</a:t>
            </a:r>
          </a:p>
        </p:txBody>
      </p:sp>
      <p:sp>
        <p:nvSpPr>
          <p:cNvPr id="19" name="Oval 18">
            <a:extLst>
              <a:ext uri="{FF2B5EF4-FFF2-40B4-BE49-F238E27FC236}">
                <a16:creationId xmlns:a16="http://schemas.microsoft.com/office/drawing/2014/main" id="{D3551D2E-A1D6-4384-A2B2-CB2ADE52DDEF}"/>
              </a:ext>
            </a:extLst>
          </p:cNvPr>
          <p:cNvSpPr/>
          <p:nvPr/>
        </p:nvSpPr>
        <p:spPr>
          <a:xfrm>
            <a:off x="5748704" y="1395784"/>
            <a:ext cx="1217767" cy="10683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Markets</a:t>
            </a:r>
          </a:p>
        </p:txBody>
      </p:sp>
      <p:sp>
        <p:nvSpPr>
          <p:cNvPr id="20" name="Oval 19">
            <a:extLst>
              <a:ext uri="{FF2B5EF4-FFF2-40B4-BE49-F238E27FC236}">
                <a16:creationId xmlns:a16="http://schemas.microsoft.com/office/drawing/2014/main" id="{286E9CDA-E49C-4A2B-8A64-6683A1977740}"/>
              </a:ext>
            </a:extLst>
          </p:cNvPr>
          <p:cNvSpPr/>
          <p:nvPr/>
        </p:nvSpPr>
        <p:spPr>
          <a:xfrm>
            <a:off x="2882882" y="1429376"/>
            <a:ext cx="1323327" cy="10683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Merit</a:t>
            </a:r>
          </a:p>
        </p:txBody>
      </p:sp>
      <p:sp>
        <p:nvSpPr>
          <p:cNvPr id="21" name="TextBox 20">
            <a:extLst>
              <a:ext uri="{FF2B5EF4-FFF2-40B4-BE49-F238E27FC236}">
                <a16:creationId xmlns:a16="http://schemas.microsoft.com/office/drawing/2014/main" id="{11F8EAC6-E0C1-4A62-A069-2FC4D537DD21}"/>
              </a:ext>
            </a:extLst>
          </p:cNvPr>
          <p:cNvSpPr txBox="1"/>
          <p:nvPr/>
        </p:nvSpPr>
        <p:spPr>
          <a:xfrm>
            <a:off x="1748071" y="1424354"/>
            <a:ext cx="925500" cy="1131079"/>
          </a:xfrm>
          <a:prstGeom prst="rect">
            <a:avLst/>
          </a:prstGeom>
          <a:noFill/>
        </p:spPr>
        <p:txBody>
          <a:bodyPr wrap="square" rtlCol="0">
            <a:spAutoFit/>
          </a:bodyPr>
          <a:lstStyle/>
          <a:p>
            <a:r>
              <a:rPr lang="en-GB" sz="1350" dirty="0"/>
              <a:t>Everyone should be able to agree to it</a:t>
            </a:r>
          </a:p>
        </p:txBody>
      </p:sp>
      <p:sp>
        <p:nvSpPr>
          <p:cNvPr id="22" name="TextBox 21">
            <a:extLst>
              <a:ext uri="{FF2B5EF4-FFF2-40B4-BE49-F238E27FC236}">
                <a16:creationId xmlns:a16="http://schemas.microsoft.com/office/drawing/2014/main" id="{CE9B5AB8-D954-45E0-9EBE-5759B38E1407}"/>
              </a:ext>
            </a:extLst>
          </p:cNvPr>
          <p:cNvSpPr txBox="1"/>
          <p:nvPr/>
        </p:nvSpPr>
        <p:spPr>
          <a:xfrm>
            <a:off x="4415520" y="1376776"/>
            <a:ext cx="1323326" cy="1131079"/>
          </a:xfrm>
          <a:prstGeom prst="rect">
            <a:avLst/>
          </a:prstGeom>
          <a:noFill/>
        </p:spPr>
        <p:txBody>
          <a:bodyPr wrap="square" rtlCol="0">
            <a:spAutoFit/>
          </a:bodyPr>
          <a:lstStyle/>
          <a:p>
            <a:r>
              <a:rPr lang="en-GB" sz="1350" dirty="0"/>
              <a:t>Jobs and their rewards should track talent and hard work</a:t>
            </a:r>
          </a:p>
        </p:txBody>
      </p:sp>
      <p:sp>
        <p:nvSpPr>
          <p:cNvPr id="23" name="TextBox 22">
            <a:extLst>
              <a:ext uri="{FF2B5EF4-FFF2-40B4-BE49-F238E27FC236}">
                <a16:creationId xmlns:a16="http://schemas.microsoft.com/office/drawing/2014/main" id="{834E82E0-0E8D-4D5B-BFD1-6A43B13E573D}"/>
              </a:ext>
            </a:extLst>
          </p:cNvPr>
          <p:cNvSpPr txBox="1"/>
          <p:nvPr/>
        </p:nvSpPr>
        <p:spPr>
          <a:xfrm>
            <a:off x="7159713" y="1386411"/>
            <a:ext cx="1615535" cy="1131079"/>
          </a:xfrm>
          <a:prstGeom prst="rect">
            <a:avLst/>
          </a:prstGeom>
          <a:noFill/>
        </p:spPr>
        <p:txBody>
          <a:bodyPr wrap="square" rtlCol="0">
            <a:spAutoFit/>
          </a:bodyPr>
          <a:lstStyle/>
          <a:p>
            <a:r>
              <a:rPr lang="en-GB" sz="1350" dirty="0"/>
              <a:t>Jobs and their rewards should follow from voluntary market exchanges</a:t>
            </a:r>
          </a:p>
        </p:txBody>
      </p:sp>
      <p:sp>
        <p:nvSpPr>
          <p:cNvPr id="24" name="TextBox 23">
            <a:extLst>
              <a:ext uri="{FF2B5EF4-FFF2-40B4-BE49-F238E27FC236}">
                <a16:creationId xmlns:a16="http://schemas.microsoft.com/office/drawing/2014/main" id="{7B8146C5-AFF8-4484-8244-8EA6419FA7D5}"/>
              </a:ext>
            </a:extLst>
          </p:cNvPr>
          <p:cNvSpPr txBox="1"/>
          <p:nvPr/>
        </p:nvSpPr>
        <p:spPr>
          <a:xfrm>
            <a:off x="1805083" y="2903324"/>
            <a:ext cx="925500" cy="923330"/>
          </a:xfrm>
          <a:prstGeom prst="rect">
            <a:avLst/>
          </a:prstGeom>
          <a:noFill/>
        </p:spPr>
        <p:txBody>
          <a:bodyPr wrap="square" rtlCol="0">
            <a:spAutoFit/>
          </a:bodyPr>
          <a:lstStyle/>
          <a:p>
            <a:r>
              <a:rPr lang="en-GB" sz="1350" dirty="0"/>
              <a:t>Work should be good for us</a:t>
            </a:r>
          </a:p>
        </p:txBody>
      </p:sp>
      <p:sp>
        <p:nvSpPr>
          <p:cNvPr id="25" name="TextBox 24">
            <a:extLst>
              <a:ext uri="{FF2B5EF4-FFF2-40B4-BE49-F238E27FC236}">
                <a16:creationId xmlns:a16="http://schemas.microsoft.com/office/drawing/2014/main" id="{9E799EF6-5B5C-466D-A8F6-BAF824D78E1D}"/>
              </a:ext>
            </a:extLst>
          </p:cNvPr>
          <p:cNvSpPr txBox="1"/>
          <p:nvPr/>
        </p:nvSpPr>
        <p:spPr>
          <a:xfrm>
            <a:off x="4415520" y="2715984"/>
            <a:ext cx="1637380" cy="1962076"/>
          </a:xfrm>
          <a:prstGeom prst="rect">
            <a:avLst/>
          </a:prstGeom>
          <a:noFill/>
        </p:spPr>
        <p:txBody>
          <a:bodyPr wrap="square" rtlCol="0">
            <a:spAutoFit/>
          </a:bodyPr>
          <a:lstStyle/>
          <a:p>
            <a:r>
              <a:rPr lang="en-GB" sz="1350" dirty="0"/>
              <a:t>Everyone has rights to do some things and to be free of some things, and everyone has duties not to violate others’ rights</a:t>
            </a:r>
          </a:p>
        </p:txBody>
      </p:sp>
      <p:sp>
        <p:nvSpPr>
          <p:cNvPr id="26" name="TextBox 25">
            <a:extLst>
              <a:ext uri="{FF2B5EF4-FFF2-40B4-BE49-F238E27FC236}">
                <a16:creationId xmlns:a16="http://schemas.microsoft.com/office/drawing/2014/main" id="{EC40BDC5-910F-427D-98C9-4EF47304C9EA}"/>
              </a:ext>
            </a:extLst>
          </p:cNvPr>
          <p:cNvSpPr txBox="1"/>
          <p:nvPr/>
        </p:nvSpPr>
        <p:spPr>
          <a:xfrm>
            <a:off x="7464478" y="2779866"/>
            <a:ext cx="1323327" cy="1338828"/>
          </a:xfrm>
          <a:prstGeom prst="rect">
            <a:avLst/>
          </a:prstGeom>
          <a:noFill/>
        </p:spPr>
        <p:txBody>
          <a:bodyPr wrap="square" rtlCol="0">
            <a:spAutoFit/>
          </a:bodyPr>
          <a:lstStyle/>
          <a:p>
            <a:r>
              <a:rPr lang="en-GB" sz="1350" dirty="0"/>
              <a:t>Each of us should work to develop the best ethical character for our roles</a:t>
            </a:r>
          </a:p>
        </p:txBody>
      </p:sp>
      <p:sp>
        <p:nvSpPr>
          <p:cNvPr id="27" name="TextBox 26">
            <a:extLst>
              <a:ext uri="{FF2B5EF4-FFF2-40B4-BE49-F238E27FC236}">
                <a16:creationId xmlns:a16="http://schemas.microsoft.com/office/drawing/2014/main" id="{0EA2C55F-C178-447C-9F5A-6FCA8500D96D}"/>
              </a:ext>
            </a:extLst>
          </p:cNvPr>
          <p:cNvSpPr txBox="1"/>
          <p:nvPr/>
        </p:nvSpPr>
        <p:spPr>
          <a:xfrm>
            <a:off x="1587527" y="4265728"/>
            <a:ext cx="1381316" cy="1131079"/>
          </a:xfrm>
          <a:prstGeom prst="rect">
            <a:avLst/>
          </a:prstGeom>
          <a:noFill/>
        </p:spPr>
        <p:txBody>
          <a:bodyPr wrap="square" rtlCol="0">
            <a:spAutoFit/>
          </a:bodyPr>
          <a:lstStyle/>
          <a:p>
            <a:r>
              <a:rPr lang="en-GB" sz="1350" dirty="0"/>
              <a:t>No one should be subject to a regime in which they have no say</a:t>
            </a:r>
          </a:p>
        </p:txBody>
      </p:sp>
      <p:sp>
        <p:nvSpPr>
          <p:cNvPr id="28" name="TextBox 27">
            <a:extLst>
              <a:ext uri="{FF2B5EF4-FFF2-40B4-BE49-F238E27FC236}">
                <a16:creationId xmlns:a16="http://schemas.microsoft.com/office/drawing/2014/main" id="{46B0E51D-13B5-47A8-A548-478545A2CF68}"/>
              </a:ext>
            </a:extLst>
          </p:cNvPr>
          <p:cNvSpPr txBox="1"/>
          <p:nvPr/>
        </p:nvSpPr>
        <p:spPr>
          <a:xfrm>
            <a:off x="5136552" y="4433489"/>
            <a:ext cx="3378798" cy="1338828"/>
          </a:xfrm>
          <a:prstGeom prst="rect">
            <a:avLst/>
          </a:prstGeom>
          <a:noFill/>
        </p:spPr>
        <p:txBody>
          <a:bodyPr wrap="square" rtlCol="0">
            <a:spAutoFit/>
          </a:bodyPr>
          <a:lstStyle/>
          <a:p>
            <a:r>
              <a:rPr lang="en-GB" sz="1350" dirty="0"/>
              <a:t>We can’t reinvent or master the world and are instead responsible for conserving and mainting the small part of it over which we currently have stewardship, and for passing it on undamaged to our descendants</a:t>
            </a:r>
          </a:p>
        </p:txBody>
      </p:sp>
    </p:spTree>
    <p:extLst>
      <p:ext uri="{BB962C8B-B14F-4D97-AF65-F5344CB8AC3E}">
        <p14:creationId xmlns:p14="http://schemas.microsoft.com/office/powerpoint/2010/main" val="34961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P spid="24" grpId="0"/>
      <p:bldP spid="25" grpId="0"/>
      <p:bldP spid="26" grpId="0"/>
      <p:bldP spid="27" grpId="0"/>
      <p:bldP spid="2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B360E-496A-4EC7-A460-F4B8984F1F6D}"/>
              </a:ext>
            </a:extLst>
          </p:cNvPr>
          <p:cNvSpPr>
            <a:spLocks noGrp="1"/>
          </p:cNvSpPr>
          <p:nvPr>
            <p:ph type="title"/>
          </p:nvPr>
        </p:nvSpPr>
        <p:spPr/>
        <p:txBody>
          <a:bodyPr>
            <a:normAutofit fontScale="90000"/>
          </a:bodyPr>
          <a:lstStyle/>
          <a:p>
            <a:r>
              <a:rPr lang="en-GB" dirty="0"/>
              <a:t>Ethical Decision making in practice</a:t>
            </a:r>
          </a:p>
        </p:txBody>
      </p:sp>
      <p:sp>
        <p:nvSpPr>
          <p:cNvPr id="3" name="Content Placeholder 2">
            <a:extLst>
              <a:ext uri="{FF2B5EF4-FFF2-40B4-BE49-F238E27FC236}">
                <a16:creationId xmlns:a16="http://schemas.microsoft.com/office/drawing/2014/main" id="{F865D244-330B-47CC-BA23-DF7384A5B36A}"/>
              </a:ext>
            </a:extLst>
          </p:cNvPr>
          <p:cNvSpPr>
            <a:spLocks noGrp="1"/>
          </p:cNvSpPr>
          <p:nvPr>
            <p:ph idx="1"/>
          </p:nvPr>
        </p:nvSpPr>
        <p:spPr/>
        <p:txBody>
          <a:bodyPr>
            <a:normAutofit fontScale="70000" lnSpcReduction="20000"/>
          </a:bodyPr>
          <a:lstStyle/>
          <a:p>
            <a:r>
              <a:rPr lang="en-GB" dirty="0"/>
              <a:t>You work for a charity and need to appoint a new CEO. The charity consists of 100 paid employees and 300 volunteers. 70% of the total workforce identify as female, 10% have disabilities and 5% are from an ethnic background.</a:t>
            </a:r>
          </a:p>
          <a:p>
            <a:r>
              <a:rPr lang="en-GB" dirty="0"/>
              <a:t> The work of the charity is predominantly with disadvantaged people, of which 60% identify as female and 40% are from an ethnic background.</a:t>
            </a:r>
          </a:p>
          <a:p>
            <a:r>
              <a:rPr lang="en-GB" dirty="0"/>
              <a:t>Using the CIPD Research Report (2015), apply each of the ethical lenses to your considerations as to how to proceed.</a:t>
            </a:r>
          </a:p>
          <a:p>
            <a:pPr marL="0" indent="0">
              <a:buNone/>
            </a:pPr>
            <a:r>
              <a:rPr lang="en-GB" dirty="0">
                <a:hlinkClick r:id="rId3"/>
              </a:rPr>
              <a:t>ethical-decision-making-2015-eight-perspectives-on-workplace-dilemmas_tcm29-9564.pdf (cipd.org)</a:t>
            </a:r>
            <a:endParaRPr lang="en-GB" dirty="0"/>
          </a:p>
        </p:txBody>
      </p:sp>
    </p:spTree>
    <p:extLst>
      <p:ext uri="{BB962C8B-B14F-4D97-AF65-F5344CB8AC3E}">
        <p14:creationId xmlns:p14="http://schemas.microsoft.com/office/powerpoint/2010/main" val="1865399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C330A-A2A6-49CE-BD19-1C07883C8B97}"/>
              </a:ext>
            </a:extLst>
          </p:cNvPr>
          <p:cNvSpPr>
            <a:spLocks noGrp="1"/>
          </p:cNvSpPr>
          <p:nvPr>
            <p:ph type="title"/>
          </p:nvPr>
        </p:nvSpPr>
        <p:spPr/>
        <p:txBody>
          <a:bodyPr/>
          <a:lstStyle/>
          <a:p>
            <a:r>
              <a:rPr lang="en-GB" dirty="0"/>
              <a:t>References</a:t>
            </a:r>
          </a:p>
        </p:txBody>
      </p:sp>
      <p:sp>
        <p:nvSpPr>
          <p:cNvPr id="3" name="Vertical Text Placeholder 2">
            <a:extLst>
              <a:ext uri="{FF2B5EF4-FFF2-40B4-BE49-F238E27FC236}">
                <a16:creationId xmlns:a16="http://schemas.microsoft.com/office/drawing/2014/main" id="{6ECA94C9-B48A-42A3-ABA9-F68212C0ADB8}"/>
              </a:ext>
            </a:extLst>
          </p:cNvPr>
          <p:cNvSpPr>
            <a:spLocks noGrp="1"/>
          </p:cNvSpPr>
          <p:nvPr>
            <p:ph type="body" orient="vert" idx="1"/>
          </p:nvPr>
        </p:nvSpPr>
        <p:spPr/>
        <p:txBody>
          <a:bodyPr>
            <a:normAutofit/>
          </a:bodyPr>
          <a:lstStyle/>
          <a:p>
            <a:r>
              <a:rPr lang="en-GB" sz="1400" dirty="0"/>
              <a:t>CIPD (2021) Responsible business through crisis (online) Available at: </a:t>
            </a:r>
            <a:r>
              <a:rPr lang="en-GB" sz="1400" dirty="0">
                <a:hlinkClick r:id="rId2"/>
              </a:rPr>
              <a:t>Responsible business through crisis: senior leaders on building new cultures of trust | CIPD</a:t>
            </a:r>
            <a:endParaRPr lang="en-GB" sz="1400" dirty="0"/>
          </a:p>
          <a:p>
            <a:r>
              <a:rPr lang="en-GB" sz="1400" dirty="0"/>
              <a:t>CIPD (2015) Research Report. Ethical decisions-making: Eight perspectives on workplace dilemmas (online) Available at: </a:t>
            </a:r>
            <a:r>
              <a:rPr lang="en-GB" sz="1400" dirty="0">
                <a:hlinkClick r:id="rId3"/>
              </a:rPr>
              <a:t>ethical-decision-making-2015-eight-perspectives-on-workplace-dilemmas_tcm29-9564.pdf (cipd.org)</a:t>
            </a:r>
            <a:endParaRPr lang="en-GB" sz="1400" dirty="0"/>
          </a:p>
          <a:p>
            <a:r>
              <a:rPr lang="en-GB" sz="1400" dirty="0"/>
              <a:t>CIPD (2021) Ethical practice and the role of people professionals (online) Available at: </a:t>
            </a:r>
            <a:r>
              <a:rPr lang="en-GB" sz="1400" dirty="0">
                <a:hlinkClick r:id="rId4"/>
              </a:rPr>
              <a:t>Ethical Practice and the Role of People Professionals | Factsheets | CIPD</a:t>
            </a:r>
            <a:r>
              <a:rPr lang="en-GB" sz="1400" dirty="0"/>
              <a:t> </a:t>
            </a:r>
          </a:p>
          <a:p>
            <a:r>
              <a:rPr lang="en-GB" sz="1400" dirty="0"/>
              <a:t>CIPD (2020) Responsible Business Through Crisis (online) Available at: </a:t>
            </a:r>
            <a:r>
              <a:rPr lang="en-GB" sz="1400" dirty="0">
                <a:hlinkClick r:id="rId5"/>
              </a:rPr>
              <a:t>Responsible business through crisis: senior leaders on trust and resilience through COVID-19 report (cipd.co.uk)</a:t>
            </a:r>
            <a:endParaRPr lang="en-GB" sz="1400" dirty="0"/>
          </a:p>
          <a:p>
            <a:r>
              <a:rPr lang="en-GB" sz="1400" dirty="0"/>
              <a:t>CIPD (2019) Ethics at work: an employers guide (online) Available at: </a:t>
            </a:r>
            <a:r>
              <a:rPr lang="en-GB" sz="1400" dirty="0">
                <a:hlinkClick r:id="rId6"/>
              </a:rPr>
              <a:t>Ethics at work: an employer’s guide | Guide | CIPD</a:t>
            </a:r>
            <a:endParaRPr lang="en-GB" sz="1400" dirty="0"/>
          </a:p>
          <a:p>
            <a:r>
              <a:rPr lang="en-GB" sz="1400" dirty="0"/>
              <a:t>Crumble, A. (2021) What is fast fashion and why is it a problem? (online) Available at: </a:t>
            </a:r>
            <a:r>
              <a:rPr lang="en-GB" sz="1400" dirty="0">
                <a:hlinkClick r:id="rId7"/>
              </a:rPr>
              <a:t>What is fast fashion and why is it a problem? | Ethical Consumer</a:t>
            </a:r>
            <a:r>
              <a:rPr lang="en-GB" sz="1400" dirty="0"/>
              <a:t> </a:t>
            </a:r>
          </a:p>
        </p:txBody>
      </p:sp>
      <p:sp>
        <p:nvSpPr>
          <p:cNvPr id="4" name="Vertical Text Placeholder 3">
            <a:extLst>
              <a:ext uri="{FF2B5EF4-FFF2-40B4-BE49-F238E27FC236}">
                <a16:creationId xmlns:a16="http://schemas.microsoft.com/office/drawing/2014/main" id="{DE79C3AA-11FF-46B8-8EE2-1BBA26FEC584}"/>
              </a:ext>
            </a:extLst>
          </p:cNvPr>
          <p:cNvSpPr>
            <a:spLocks noGrp="1"/>
          </p:cNvSpPr>
          <p:nvPr>
            <p:ph type="body" orient="vert" idx="13"/>
          </p:nvPr>
        </p:nvSpPr>
        <p:spPr/>
        <p:txBody>
          <a:bodyPr/>
          <a:lstStyle/>
          <a:p>
            <a:endParaRPr lang="en-GB" dirty="0"/>
          </a:p>
        </p:txBody>
      </p:sp>
      <p:sp>
        <p:nvSpPr>
          <p:cNvPr id="5" name="Slide Number Placeholder 4">
            <a:extLst>
              <a:ext uri="{FF2B5EF4-FFF2-40B4-BE49-F238E27FC236}">
                <a16:creationId xmlns:a16="http://schemas.microsoft.com/office/drawing/2014/main" id="{E3A1CC57-6C0E-4FEC-8E97-CDD51260EEAA}"/>
              </a:ext>
            </a:extLst>
          </p:cNvPr>
          <p:cNvSpPr>
            <a:spLocks noGrp="1"/>
          </p:cNvSpPr>
          <p:nvPr>
            <p:ph type="sldNum" sz="quarter" idx="15"/>
          </p:nvPr>
        </p:nvSpPr>
        <p:spPr/>
        <p:txBody>
          <a:bodyPr/>
          <a:lstStyle/>
          <a:p>
            <a:pPr>
              <a:defRPr/>
            </a:pPr>
            <a:fld id="{DFAEC5DD-68FC-4E9C-9587-DBB16356B9F7}" type="slidenum">
              <a:rPr lang="en-US" smtClean="0"/>
              <a:pPr>
                <a:defRPr/>
              </a:pPr>
              <a:t>11</a:t>
            </a:fld>
            <a:endParaRPr lang="en-US" dirty="0"/>
          </a:p>
        </p:txBody>
      </p:sp>
    </p:spTree>
    <p:extLst>
      <p:ext uri="{BB962C8B-B14F-4D97-AF65-F5344CB8AC3E}">
        <p14:creationId xmlns:p14="http://schemas.microsoft.com/office/powerpoint/2010/main" val="42372523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elements/1.1/"/>
    <ds:schemaRef ds:uri="a908d394-d138-480e-87a3-ff44c37f991a"/>
    <ds:schemaRef ds:uri="f66716c4-314f-46c1-b01e-5a44c61897d8"/>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4333</TotalTime>
  <Words>760</Words>
  <Application>Microsoft Office PowerPoint</Application>
  <PresentationFormat>On-screen Show (4:3)</PresentationFormat>
  <Paragraphs>65</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Corbel</vt:lpstr>
      <vt:lpstr>Myriad Pro</vt:lpstr>
      <vt:lpstr>Open Sans</vt:lpstr>
      <vt:lpstr>20140311PresentationUWTSDTemplate</vt:lpstr>
      <vt:lpstr>     Ethics, Sustainability and HR    </vt:lpstr>
      <vt:lpstr>Ethics, Sustainability and HR</vt:lpstr>
      <vt:lpstr>In this session we will:</vt:lpstr>
      <vt:lpstr>Ethics and Sustainability</vt:lpstr>
      <vt:lpstr>The role of HR: Ethics and Sustainability</vt:lpstr>
      <vt:lpstr>Ethical Practice- Core Behaviour of CIPD Professional Standards</vt:lpstr>
      <vt:lpstr>PowerPoint Presentation</vt:lpstr>
      <vt:lpstr>PowerPoint Presentation</vt:lpstr>
      <vt:lpstr>Ethical Decision making- 8 lenses</vt:lpstr>
      <vt:lpstr>Ethical Decision making in practice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Maggie Inman</cp:lastModifiedBy>
  <cp:revision>158</cp:revision>
  <dcterms:created xsi:type="dcterms:W3CDTF">2015-04-14T15:21:28Z</dcterms:created>
  <dcterms:modified xsi:type="dcterms:W3CDTF">2021-10-30T16:52:49Z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