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66" r:id="rId3"/>
    <p:sldId id="257" r:id="rId4"/>
    <p:sldId id="258" r:id="rId5"/>
    <p:sldId id="267" r:id="rId6"/>
    <p:sldId id="275" r:id="rId7"/>
    <p:sldId id="276" r:id="rId8"/>
    <p:sldId id="263" r:id="rId9"/>
    <p:sldId id="264" r:id="rId10"/>
    <p:sldId id="265" r:id="rId11"/>
    <p:sldId id="269" r:id="rId12"/>
    <p:sldId id="270" r:id="rId13"/>
    <p:sldId id="271" r:id="rId14"/>
    <p:sldId id="277"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44771C-D9E5-4655-8EBD-EE7C0CE2C6BB}" v="201" dt="2025-10-12T23:58:39.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D1BF84-5480-4C0B-B6B7-CE308CCF1F0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65FDED0-0463-4C9D-9D63-17144F3D498A}">
      <dgm:prSet/>
      <dgm:spPr/>
      <dgm:t>
        <a:bodyPr/>
        <a:lstStyle/>
        <a:p>
          <a:r>
            <a:rPr lang="en-US" b="1" dirty="0"/>
            <a:t>Secure Attachment:</a:t>
          </a:r>
          <a:br>
            <a:rPr lang="en-US" dirty="0"/>
          </a:br>
          <a:r>
            <a:rPr lang="en-US" dirty="0"/>
            <a:t>Children trust their caregivers, show distress when separated, and feel comforted upon reunion. This is the most common style (about 82%).</a:t>
          </a:r>
        </a:p>
      </dgm:t>
    </dgm:pt>
    <dgm:pt modelId="{EBCF158C-DCE6-4229-BF91-B9242AE796D3}" type="parTrans" cxnId="{86A09047-43A9-41FA-87BB-66EE16089637}">
      <dgm:prSet/>
      <dgm:spPr/>
      <dgm:t>
        <a:bodyPr/>
        <a:lstStyle/>
        <a:p>
          <a:endParaRPr lang="en-US"/>
        </a:p>
      </dgm:t>
    </dgm:pt>
    <dgm:pt modelId="{6FE893F0-F252-4728-9006-E33E9D68B91F}" type="sibTrans" cxnId="{86A09047-43A9-41FA-87BB-66EE16089637}">
      <dgm:prSet/>
      <dgm:spPr/>
      <dgm:t>
        <a:bodyPr/>
        <a:lstStyle/>
        <a:p>
          <a:endParaRPr lang="en-US"/>
        </a:p>
      </dgm:t>
    </dgm:pt>
    <dgm:pt modelId="{01621E29-445C-4B9B-9512-EFFD5E03A8F0}">
      <dgm:prSet/>
      <dgm:spPr/>
      <dgm:t>
        <a:bodyPr/>
        <a:lstStyle/>
        <a:p>
          <a:r>
            <a:rPr lang="en-US" b="1"/>
            <a:t>Ambivalent Attachment:</a:t>
          </a:r>
          <a:br>
            <a:rPr lang="en-US"/>
          </a:br>
          <a:r>
            <a:rPr lang="en-US"/>
            <a:t>Children become very distressed when a caregiver leaves and struggle to rely on them due to inconsistent availability (7-15%).</a:t>
          </a:r>
        </a:p>
      </dgm:t>
    </dgm:pt>
    <dgm:pt modelId="{20BEBA0D-83AD-4B2A-B29F-627D24F0927B}" type="parTrans" cxnId="{F83CE618-9F0D-457E-B142-977AB212494A}">
      <dgm:prSet/>
      <dgm:spPr/>
      <dgm:t>
        <a:bodyPr/>
        <a:lstStyle/>
        <a:p>
          <a:endParaRPr lang="en-US"/>
        </a:p>
      </dgm:t>
    </dgm:pt>
    <dgm:pt modelId="{B83F2557-DAC8-4A49-A942-56D702A970BF}" type="sibTrans" cxnId="{F83CE618-9F0D-457E-B142-977AB212494A}">
      <dgm:prSet/>
      <dgm:spPr/>
      <dgm:t>
        <a:bodyPr/>
        <a:lstStyle/>
        <a:p>
          <a:endParaRPr lang="en-US"/>
        </a:p>
      </dgm:t>
    </dgm:pt>
    <dgm:pt modelId="{365F6874-7070-42A6-BE09-9DE1CA607CE1}">
      <dgm:prSet/>
      <dgm:spPr/>
      <dgm:t>
        <a:bodyPr/>
        <a:lstStyle/>
        <a:p>
          <a:r>
            <a:rPr lang="en-US" b="1"/>
            <a:t>Avoidant Attachment:</a:t>
          </a:r>
          <a:br>
            <a:rPr lang="en-US"/>
          </a:br>
          <a:r>
            <a:rPr lang="en-US"/>
            <a:t>Children avoid caregivers and show little preference between strangers and caregivers, often due to neglect or punishment.</a:t>
          </a:r>
        </a:p>
      </dgm:t>
    </dgm:pt>
    <dgm:pt modelId="{7099903F-C81A-46DD-84FF-9F2C5D492A83}" type="parTrans" cxnId="{8DF574BD-E98E-46E1-82C6-701469F0CC38}">
      <dgm:prSet/>
      <dgm:spPr/>
      <dgm:t>
        <a:bodyPr/>
        <a:lstStyle/>
        <a:p>
          <a:endParaRPr lang="en-US"/>
        </a:p>
      </dgm:t>
    </dgm:pt>
    <dgm:pt modelId="{5C4489EA-F6C1-4D09-B17F-1FBB4ED13C57}" type="sibTrans" cxnId="{8DF574BD-E98E-46E1-82C6-701469F0CC38}">
      <dgm:prSet/>
      <dgm:spPr/>
      <dgm:t>
        <a:bodyPr/>
        <a:lstStyle/>
        <a:p>
          <a:endParaRPr lang="en-US"/>
        </a:p>
      </dgm:t>
    </dgm:pt>
    <dgm:pt modelId="{B483ECCC-3282-42F3-A495-6F86A2970C85}">
      <dgm:prSet/>
      <dgm:spPr/>
      <dgm:t>
        <a:bodyPr/>
        <a:lstStyle/>
        <a:p>
          <a:r>
            <a:rPr lang="en-US" b="1" dirty="0"/>
            <a:t>Disorganized Attachment:</a:t>
          </a:r>
          <a:br>
            <a:rPr lang="en-US" dirty="0"/>
          </a:br>
          <a:r>
            <a:rPr lang="en-US" dirty="0"/>
            <a:t>Children display confused or fearful behaviors, reflecting inconsistent caregiving where the caregiver is both a source of comfort and fear. (K, Cherry. 2025)</a:t>
          </a:r>
        </a:p>
      </dgm:t>
    </dgm:pt>
    <dgm:pt modelId="{8012C8E3-D540-440E-B531-509445CC7CE5}" type="parTrans" cxnId="{4F9B61B2-2F38-4431-9F59-17273F920CA3}">
      <dgm:prSet/>
      <dgm:spPr/>
      <dgm:t>
        <a:bodyPr/>
        <a:lstStyle/>
        <a:p>
          <a:endParaRPr lang="en-US"/>
        </a:p>
      </dgm:t>
    </dgm:pt>
    <dgm:pt modelId="{1C410B02-9AE7-4993-9162-31BC2E24BA74}" type="sibTrans" cxnId="{4F9B61B2-2F38-4431-9F59-17273F920CA3}">
      <dgm:prSet/>
      <dgm:spPr/>
      <dgm:t>
        <a:bodyPr/>
        <a:lstStyle/>
        <a:p>
          <a:endParaRPr lang="en-US"/>
        </a:p>
      </dgm:t>
    </dgm:pt>
    <dgm:pt modelId="{4149FE66-E5C3-4850-8C39-ADF6574A87B1}" type="pres">
      <dgm:prSet presAssocID="{C3D1BF84-5480-4C0B-B6B7-CE308CCF1F0E}" presName="linear" presStyleCnt="0">
        <dgm:presLayoutVars>
          <dgm:animLvl val="lvl"/>
          <dgm:resizeHandles val="exact"/>
        </dgm:presLayoutVars>
      </dgm:prSet>
      <dgm:spPr/>
    </dgm:pt>
    <dgm:pt modelId="{4D4367AD-ED96-4ED1-91BA-3E7D29A44787}" type="pres">
      <dgm:prSet presAssocID="{265FDED0-0463-4C9D-9D63-17144F3D498A}" presName="parentText" presStyleLbl="node1" presStyleIdx="0" presStyleCnt="4">
        <dgm:presLayoutVars>
          <dgm:chMax val="0"/>
          <dgm:bulletEnabled val="1"/>
        </dgm:presLayoutVars>
      </dgm:prSet>
      <dgm:spPr/>
    </dgm:pt>
    <dgm:pt modelId="{3B326B3D-C082-4BBC-8FFA-1B25FF7705A8}" type="pres">
      <dgm:prSet presAssocID="{6FE893F0-F252-4728-9006-E33E9D68B91F}" presName="spacer" presStyleCnt="0"/>
      <dgm:spPr/>
    </dgm:pt>
    <dgm:pt modelId="{53E3AEE0-6F3D-46A0-A682-18176DC97C0F}" type="pres">
      <dgm:prSet presAssocID="{01621E29-445C-4B9B-9512-EFFD5E03A8F0}" presName="parentText" presStyleLbl="node1" presStyleIdx="1" presStyleCnt="4">
        <dgm:presLayoutVars>
          <dgm:chMax val="0"/>
          <dgm:bulletEnabled val="1"/>
        </dgm:presLayoutVars>
      </dgm:prSet>
      <dgm:spPr/>
    </dgm:pt>
    <dgm:pt modelId="{842800D2-0777-4EA8-934F-D96E194271DD}" type="pres">
      <dgm:prSet presAssocID="{B83F2557-DAC8-4A49-A942-56D702A970BF}" presName="spacer" presStyleCnt="0"/>
      <dgm:spPr/>
    </dgm:pt>
    <dgm:pt modelId="{B07993D1-CB5B-45A2-ABC2-D3D9ED1114C6}" type="pres">
      <dgm:prSet presAssocID="{365F6874-7070-42A6-BE09-9DE1CA607CE1}" presName="parentText" presStyleLbl="node1" presStyleIdx="2" presStyleCnt="4">
        <dgm:presLayoutVars>
          <dgm:chMax val="0"/>
          <dgm:bulletEnabled val="1"/>
        </dgm:presLayoutVars>
      </dgm:prSet>
      <dgm:spPr/>
    </dgm:pt>
    <dgm:pt modelId="{C665D82D-BBBA-4A33-BC45-B27B2C396888}" type="pres">
      <dgm:prSet presAssocID="{5C4489EA-F6C1-4D09-B17F-1FBB4ED13C57}" presName="spacer" presStyleCnt="0"/>
      <dgm:spPr/>
    </dgm:pt>
    <dgm:pt modelId="{FE8B2B5D-C339-49DC-A4BD-3B98DEE50DC2}" type="pres">
      <dgm:prSet presAssocID="{B483ECCC-3282-42F3-A495-6F86A2970C85}" presName="parentText" presStyleLbl="node1" presStyleIdx="3" presStyleCnt="4">
        <dgm:presLayoutVars>
          <dgm:chMax val="0"/>
          <dgm:bulletEnabled val="1"/>
        </dgm:presLayoutVars>
      </dgm:prSet>
      <dgm:spPr/>
    </dgm:pt>
  </dgm:ptLst>
  <dgm:cxnLst>
    <dgm:cxn modelId="{F83CE618-9F0D-457E-B142-977AB212494A}" srcId="{C3D1BF84-5480-4C0B-B6B7-CE308CCF1F0E}" destId="{01621E29-445C-4B9B-9512-EFFD5E03A8F0}" srcOrd="1" destOrd="0" parTransId="{20BEBA0D-83AD-4B2A-B29F-627D24F0927B}" sibTransId="{B83F2557-DAC8-4A49-A942-56D702A970BF}"/>
    <dgm:cxn modelId="{E0858B34-52FE-4F2A-83D3-CA8F76C760F7}" type="presOf" srcId="{365F6874-7070-42A6-BE09-9DE1CA607CE1}" destId="{B07993D1-CB5B-45A2-ABC2-D3D9ED1114C6}" srcOrd="0" destOrd="0" presId="urn:microsoft.com/office/officeart/2005/8/layout/vList2"/>
    <dgm:cxn modelId="{C3B3C03E-C9BA-4231-B8F8-45188C80F4B0}" type="presOf" srcId="{B483ECCC-3282-42F3-A495-6F86A2970C85}" destId="{FE8B2B5D-C339-49DC-A4BD-3B98DEE50DC2}" srcOrd="0" destOrd="0" presId="urn:microsoft.com/office/officeart/2005/8/layout/vList2"/>
    <dgm:cxn modelId="{86A09047-43A9-41FA-87BB-66EE16089637}" srcId="{C3D1BF84-5480-4C0B-B6B7-CE308CCF1F0E}" destId="{265FDED0-0463-4C9D-9D63-17144F3D498A}" srcOrd="0" destOrd="0" parTransId="{EBCF158C-DCE6-4229-BF91-B9242AE796D3}" sibTransId="{6FE893F0-F252-4728-9006-E33E9D68B91F}"/>
    <dgm:cxn modelId="{97BCC76F-86E8-42D1-A9AA-F8EC4E063D1A}" type="presOf" srcId="{C3D1BF84-5480-4C0B-B6B7-CE308CCF1F0E}" destId="{4149FE66-E5C3-4850-8C39-ADF6574A87B1}" srcOrd="0" destOrd="0" presId="urn:microsoft.com/office/officeart/2005/8/layout/vList2"/>
    <dgm:cxn modelId="{4F9B61B2-2F38-4431-9F59-17273F920CA3}" srcId="{C3D1BF84-5480-4C0B-B6B7-CE308CCF1F0E}" destId="{B483ECCC-3282-42F3-A495-6F86A2970C85}" srcOrd="3" destOrd="0" parTransId="{8012C8E3-D540-440E-B531-509445CC7CE5}" sibTransId="{1C410B02-9AE7-4993-9162-31BC2E24BA74}"/>
    <dgm:cxn modelId="{D3A468BD-24C3-49A7-90AD-07B20E69F9D7}" type="presOf" srcId="{265FDED0-0463-4C9D-9D63-17144F3D498A}" destId="{4D4367AD-ED96-4ED1-91BA-3E7D29A44787}" srcOrd="0" destOrd="0" presId="urn:microsoft.com/office/officeart/2005/8/layout/vList2"/>
    <dgm:cxn modelId="{8DF574BD-E98E-46E1-82C6-701469F0CC38}" srcId="{C3D1BF84-5480-4C0B-B6B7-CE308CCF1F0E}" destId="{365F6874-7070-42A6-BE09-9DE1CA607CE1}" srcOrd="2" destOrd="0" parTransId="{7099903F-C81A-46DD-84FF-9F2C5D492A83}" sibTransId="{5C4489EA-F6C1-4D09-B17F-1FBB4ED13C57}"/>
    <dgm:cxn modelId="{A0B4A3CE-7E02-4EDB-8065-DF9D5E47747D}" type="presOf" srcId="{01621E29-445C-4B9B-9512-EFFD5E03A8F0}" destId="{53E3AEE0-6F3D-46A0-A682-18176DC97C0F}" srcOrd="0" destOrd="0" presId="urn:microsoft.com/office/officeart/2005/8/layout/vList2"/>
    <dgm:cxn modelId="{DB014238-1C1C-4F7C-8832-8022AFA32AF9}" type="presParOf" srcId="{4149FE66-E5C3-4850-8C39-ADF6574A87B1}" destId="{4D4367AD-ED96-4ED1-91BA-3E7D29A44787}" srcOrd="0" destOrd="0" presId="urn:microsoft.com/office/officeart/2005/8/layout/vList2"/>
    <dgm:cxn modelId="{9DF83642-7DDA-495C-85FA-AC8FD145D1DA}" type="presParOf" srcId="{4149FE66-E5C3-4850-8C39-ADF6574A87B1}" destId="{3B326B3D-C082-4BBC-8FFA-1B25FF7705A8}" srcOrd="1" destOrd="0" presId="urn:microsoft.com/office/officeart/2005/8/layout/vList2"/>
    <dgm:cxn modelId="{D90702A7-5779-4448-87F1-166A59775A8B}" type="presParOf" srcId="{4149FE66-E5C3-4850-8C39-ADF6574A87B1}" destId="{53E3AEE0-6F3D-46A0-A682-18176DC97C0F}" srcOrd="2" destOrd="0" presId="urn:microsoft.com/office/officeart/2005/8/layout/vList2"/>
    <dgm:cxn modelId="{F6EC0F1C-43C4-4E4B-A377-642D888C704E}" type="presParOf" srcId="{4149FE66-E5C3-4850-8C39-ADF6574A87B1}" destId="{842800D2-0777-4EA8-934F-D96E194271DD}" srcOrd="3" destOrd="0" presId="urn:microsoft.com/office/officeart/2005/8/layout/vList2"/>
    <dgm:cxn modelId="{7AA2C1F6-46BE-457C-92E1-FBCA17563C59}" type="presParOf" srcId="{4149FE66-E5C3-4850-8C39-ADF6574A87B1}" destId="{B07993D1-CB5B-45A2-ABC2-D3D9ED1114C6}" srcOrd="4" destOrd="0" presId="urn:microsoft.com/office/officeart/2005/8/layout/vList2"/>
    <dgm:cxn modelId="{DC0FDC31-F2F3-476F-AA66-1805780D5404}" type="presParOf" srcId="{4149FE66-E5C3-4850-8C39-ADF6574A87B1}" destId="{C665D82D-BBBA-4A33-BC45-B27B2C396888}" srcOrd="5" destOrd="0" presId="urn:microsoft.com/office/officeart/2005/8/layout/vList2"/>
    <dgm:cxn modelId="{11F5FD72-EADE-478B-AF89-1C9B6434EBBA}" type="presParOf" srcId="{4149FE66-E5C3-4850-8C39-ADF6574A87B1}" destId="{FE8B2B5D-C339-49DC-A4BD-3B98DEE50DC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B73B9A-3C24-41E9-A392-50E4FB3EFDDF}"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C3F99F19-E23F-4DAF-9FF0-A3F98E7FF95B}">
      <dgm:prSet/>
      <dgm:spPr/>
      <dgm:t>
        <a:bodyPr/>
        <a:lstStyle/>
        <a:p>
          <a:r>
            <a:rPr lang="en-US" i="0" baseline="0"/>
            <a:t>Emphasizes the importance of strong, positive bonds between children and caregivers.</a:t>
          </a:r>
          <a:endParaRPr lang="en-US"/>
        </a:p>
      </dgm:t>
    </dgm:pt>
    <dgm:pt modelId="{E59255F6-458E-4513-B8ED-FB1E4598B566}" type="parTrans" cxnId="{18D12AD1-8208-4490-91E7-31644EC562AA}">
      <dgm:prSet/>
      <dgm:spPr/>
      <dgm:t>
        <a:bodyPr/>
        <a:lstStyle/>
        <a:p>
          <a:endParaRPr lang="en-US"/>
        </a:p>
      </dgm:t>
    </dgm:pt>
    <dgm:pt modelId="{35A2A608-1CE4-4748-BA7B-22E40DEEDE30}" type="sibTrans" cxnId="{18D12AD1-8208-4490-91E7-31644EC562AA}">
      <dgm:prSet/>
      <dgm:spPr/>
      <dgm:t>
        <a:bodyPr/>
        <a:lstStyle/>
        <a:p>
          <a:endParaRPr lang="en-US"/>
        </a:p>
      </dgm:t>
    </dgm:pt>
    <dgm:pt modelId="{62C2BA1C-1B15-4ACF-A5D6-BFA69CB53956}">
      <dgm:prSet/>
      <dgm:spPr/>
      <dgm:t>
        <a:bodyPr/>
        <a:lstStyle/>
        <a:p>
          <a:r>
            <a:rPr lang="en-US" i="0" baseline="0"/>
            <a:t>Early attachments act as a secure base for children to explore, build confidence, and develop emotionally.</a:t>
          </a:r>
          <a:endParaRPr lang="en-US"/>
        </a:p>
      </dgm:t>
    </dgm:pt>
    <dgm:pt modelId="{C38E56C7-B735-4463-99C0-14F9A3348524}" type="parTrans" cxnId="{25F15C06-86A1-4D41-ACC9-6F77A0D45BA3}">
      <dgm:prSet/>
      <dgm:spPr/>
      <dgm:t>
        <a:bodyPr/>
        <a:lstStyle/>
        <a:p>
          <a:endParaRPr lang="en-US"/>
        </a:p>
      </dgm:t>
    </dgm:pt>
    <dgm:pt modelId="{88331CE0-0392-4999-BC05-A886A3B4872F}" type="sibTrans" cxnId="{25F15C06-86A1-4D41-ACC9-6F77A0D45BA3}">
      <dgm:prSet/>
      <dgm:spPr/>
      <dgm:t>
        <a:bodyPr/>
        <a:lstStyle/>
        <a:p>
          <a:endParaRPr lang="en-US"/>
        </a:p>
      </dgm:t>
    </dgm:pt>
    <dgm:pt modelId="{B85E8F61-FA32-4AA9-9672-B8F1C225A4FB}">
      <dgm:prSet/>
      <dgm:spPr/>
      <dgm:t>
        <a:bodyPr/>
        <a:lstStyle/>
        <a:p>
          <a:r>
            <a:rPr lang="en-US" i="0" baseline="0"/>
            <a:t>Supports healthy brain development and lays the foundation for future social and emotional well-being.</a:t>
          </a:r>
          <a:endParaRPr lang="en-US"/>
        </a:p>
      </dgm:t>
    </dgm:pt>
    <dgm:pt modelId="{0F198FCC-4984-4839-A4AA-879EABB260F7}" type="parTrans" cxnId="{C3A9E021-89D0-4D18-905F-469691466687}">
      <dgm:prSet/>
      <dgm:spPr/>
      <dgm:t>
        <a:bodyPr/>
        <a:lstStyle/>
        <a:p>
          <a:endParaRPr lang="en-US"/>
        </a:p>
      </dgm:t>
    </dgm:pt>
    <dgm:pt modelId="{C62C9F1A-DDF1-401C-9AA2-352BA0B5FF6D}" type="sibTrans" cxnId="{C3A9E021-89D0-4D18-905F-469691466687}">
      <dgm:prSet/>
      <dgm:spPr/>
      <dgm:t>
        <a:bodyPr/>
        <a:lstStyle/>
        <a:p>
          <a:endParaRPr lang="en-US"/>
        </a:p>
      </dgm:t>
    </dgm:pt>
    <dgm:pt modelId="{1A93AA4F-0B53-4DE2-BE0A-FAF054377A02}">
      <dgm:prSet/>
      <dgm:spPr/>
      <dgm:t>
        <a:bodyPr/>
        <a:lstStyle/>
        <a:p>
          <a:r>
            <a:rPr lang="en-US" i="0" baseline="0"/>
            <a:t>Bowlby proposed that attachment is a biological instinct ensuring children stay close to caregivers for safety and survival.</a:t>
          </a:r>
          <a:endParaRPr lang="en-US"/>
        </a:p>
      </dgm:t>
    </dgm:pt>
    <dgm:pt modelId="{98700AA9-0582-4269-91CF-82050673A15A}" type="parTrans" cxnId="{D3EC45DC-57A1-4948-B20E-BA16D5542E40}">
      <dgm:prSet/>
      <dgm:spPr/>
      <dgm:t>
        <a:bodyPr/>
        <a:lstStyle/>
        <a:p>
          <a:endParaRPr lang="en-US"/>
        </a:p>
      </dgm:t>
    </dgm:pt>
    <dgm:pt modelId="{1B246F6E-6F4D-4056-9549-797284860EBC}" type="sibTrans" cxnId="{D3EC45DC-57A1-4948-B20E-BA16D5542E40}">
      <dgm:prSet/>
      <dgm:spPr/>
      <dgm:t>
        <a:bodyPr/>
        <a:lstStyle/>
        <a:p>
          <a:endParaRPr lang="en-US"/>
        </a:p>
      </dgm:t>
    </dgm:pt>
    <dgm:pt modelId="{6DC7CD4D-F474-4D15-B5C8-81D4C53B2744}">
      <dgm:prSet/>
      <dgm:spPr/>
      <dgm:t>
        <a:bodyPr/>
        <a:lstStyle/>
        <a:p>
          <a:r>
            <a:rPr lang="en-US" i="0" baseline="0" dirty="0"/>
            <a:t>The attachment system provides emotional security, which is crucial for healthy development. (S McLeod, 2025)</a:t>
          </a:r>
          <a:endParaRPr lang="en-US" dirty="0"/>
        </a:p>
      </dgm:t>
    </dgm:pt>
    <dgm:pt modelId="{30056929-2CAC-4330-A186-8CCAD86AEC0A}" type="parTrans" cxnId="{DFF002A6-DB6E-4FFA-BC6E-DB5086F4A552}">
      <dgm:prSet/>
      <dgm:spPr/>
      <dgm:t>
        <a:bodyPr/>
        <a:lstStyle/>
        <a:p>
          <a:endParaRPr lang="en-US"/>
        </a:p>
      </dgm:t>
    </dgm:pt>
    <dgm:pt modelId="{D5BBBA69-D459-45A6-9B36-C223D2CF615A}" type="sibTrans" cxnId="{DFF002A6-DB6E-4FFA-BC6E-DB5086F4A552}">
      <dgm:prSet/>
      <dgm:spPr/>
      <dgm:t>
        <a:bodyPr/>
        <a:lstStyle/>
        <a:p>
          <a:endParaRPr lang="en-US"/>
        </a:p>
      </dgm:t>
    </dgm:pt>
    <dgm:pt modelId="{D9A1EE23-DD0F-4525-B5E4-422501A75185}" type="pres">
      <dgm:prSet presAssocID="{82B73B9A-3C24-41E9-A392-50E4FB3EFDDF}" presName="linear" presStyleCnt="0">
        <dgm:presLayoutVars>
          <dgm:animLvl val="lvl"/>
          <dgm:resizeHandles val="exact"/>
        </dgm:presLayoutVars>
      </dgm:prSet>
      <dgm:spPr/>
    </dgm:pt>
    <dgm:pt modelId="{751AC07F-D37C-42BD-BC2B-F9E946E68A77}" type="pres">
      <dgm:prSet presAssocID="{C3F99F19-E23F-4DAF-9FF0-A3F98E7FF95B}" presName="parentText" presStyleLbl="node1" presStyleIdx="0" presStyleCnt="5">
        <dgm:presLayoutVars>
          <dgm:chMax val="0"/>
          <dgm:bulletEnabled val="1"/>
        </dgm:presLayoutVars>
      </dgm:prSet>
      <dgm:spPr/>
    </dgm:pt>
    <dgm:pt modelId="{B896E755-AB67-4B4B-AC08-8491C404B167}" type="pres">
      <dgm:prSet presAssocID="{35A2A608-1CE4-4748-BA7B-22E40DEEDE30}" presName="spacer" presStyleCnt="0"/>
      <dgm:spPr/>
    </dgm:pt>
    <dgm:pt modelId="{9EB4B9F7-689B-4481-BC53-281942B4B84E}" type="pres">
      <dgm:prSet presAssocID="{62C2BA1C-1B15-4ACF-A5D6-BFA69CB53956}" presName="parentText" presStyleLbl="node1" presStyleIdx="1" presStyleCnt="5">
        <dgm:presLayoutVars>
          <dgm:chMax val="0"/>
          <dgm:bulletEnabled val="1"/>
        </dgm:presLayoutVars>
      </dgm:prSet>
      <dgm:spPr/>
    </dgm:pt>
    <dgm:pt modelId="{1C4C8B8E-07F4-4AEC-B89B-FD9567EA95B4}" type="pres">
      <dgm:prSet presAssocID="{88331CE0-0392-4999-BC05-A886A3B4872F}" presName="spacer" presStyleCnt="0"/>
      <dgm:spPr/>
    </dgm:pt>
    <dgm:pt modelId="{82264133-0858-4316-8BC2-3D744C6C81EB}" type="pres">
      <dgm:prSet presAssocID="{B85E8F61-FA32-4AA9-9672-B8F1C225A4FB}" presName="parentText" presStyleLbl="node1" presStyleIdx="2" presStyleCnt="5">
        <dgm:presLayoutVars>
          <dgm:chMax val="0"/>
          <dgm:bulletEnabled val="1"/>
        </dgm:presLayoutVars>
      </dgm:prSet>
      <dgm:spPr/>
    </dgm:pt>
    <dgm:pt modelId="{5CE4736A-0810-4ABE-AAC5-821AB381F142}" type="pres">
      <dgm:prSet presAssocID="{C62C9F1A-DDF1-401C-9AA2-352BA0B5FF6D}" presName="spacer" presStyleCnt="0"/>
      <dgm:spPr/>
    </dgm:pt>
    <dgm:pt modelId="{F9D8A6B1-33B4-401B-B304-E66B98406D82}" type="pres">
      <dgm:prSet presAssocID="{1A93AA4F-0B53-4DE2-BE0A-FAF054377A02}" presName="parentText" presStyleLbl="node1" presStyleIdx="3" presStyleCnt="5">
        <dgm:presLayoutVars>
          <dgm:chMax val="0"/>
          <dgm:bulletEnabled val="1"/>
        </dgm:presLayoutVars>
      </dgm:prSet>
      <dgm:spPr/>
    </dgm:pt>
    <dgm:pt modelId="{AC6EFB91-F72C-4199-A94B-F902F915179D}" type="pres">
      <dgm:prSet presAssocID="{1B246F6E-6F4D-4056-9549-797284860EBC}" presName="spacer" presStyleCnt="0"/>
      <dgm:spPr/>
    </dgm:pt>
    <dgm:pt modelId="{35066972-0BAC-4AFD-A26D-6E2489C4C2F1}" type="pres">
      <dgm:prSet presAssocID="{6DC7CD4D-F474-4D15-B5C8-81D4C53B2744}" presName="parentText" presStyleLbl="node1" presStyleIdx="4" presStyleCnt="5">
        <dgm:presLayoutVars>
          <dgm:chMax val="0"/>
          <dgm:bulletEnabled val="1"/>
        </dgm:presLayoutVars>
      </dgm:prSet>
      <dgm:spPr/>
    </dgm:pt>
  </dgm:ptLst>
  <dgm:cxnLst>
    <dgm:cxn modelId="{25F15C06-86A1-4D41-ACC9-6F77A0D45BA3}" srcId="{82B73B9A-3C24-41E9-A392-50E4FB3EFDDF}" destId="{62C2BA1C-1B15-4ACF-A5D6-BFA69CB53956}" srcOrd="1" destOrd="0" parTransId="{C38E56C7-B735-4463-99C0-14F9A3348524}" sibTransId="{88331CE0-0392-4999-BC05-A886A3B4872F}"/>
    <dgm:cxn modelId="{C3A9E021-89D0-4D18-905F-469691466687}" srcId="{82B73B9A-3C24-41E9-A392-50E4FB3EFDDF}" destId="{B85E8F61-FA32-4AA9-9672-B8F1C225A4FB}" srcOrd="2" destOrd="0" parTransId="{0F198FCC-4984-4839-A4AA-879EABB260F7}" sibTransId="{C62C9F1A-DDF1-401C-9AA2-352BA0B5FF6D}"/>
    <dgm:cxn modelId="{C64C9A43-6796-41FF-B02C-9A342874297E}" type="presOf" srcId="{C3F99F19-E23F-4DAF-9FF0-A3F98E7FF95B}" destId="{751AC07F-D37C-42BD-BC2B-F9E946E68A77}" srcOrd="0" destOrd="0" presId="urn:microsoft.com/office/officeart/2005/8/layout/vList2"/>
    <dgm:cxn modelId="{E32B5F57-AF85-40F7-A1C6-746605E849CF}" type="presOf" srcId="{6DC7CD4D-F474-4D15-B5C8-81D4C53B2744}" destId="{35066972-0BAC-4AFD-A26D-6E2489C4C2F1}" srcOrd="0" destOrd="0" presId="urn:microsoft.com/office/officeart/2005/8/layout/vList2"/>
    <dgm:cxn modelId="{6F0C0979-AB7E-4EF2-89E7-0FFFD74ADE8C}" type="presOf" srcId="{1A93AA4F-0B53-4DE2-BE0A-FAF054377A02}" destId="{F9D8A6B1-33B4-401B-B304-E66B98406D82}" srcOrd="0" destOrd="0" presId="urn:microsoft.com/office/officeart/2005/8/layout/vList2"/>
    <dgm:cxn modelId="{32047B8A-2B75-49DC-9D71-E7A499D17693}" type="presOf" srcId="{82B73B9A-3C24-41E9-A392-50E4FB3EFDDF}" destId="{D9A1EE23-DD0F-4525-B5E4-422501A75185}" srcOrd="0" destOrd="0" presId="urn:microsoft.com/office/officeart/2005/8/layout/vList2"/>
    <dgm:cxn modelId="{DFF002A6-DB6E-4FFA-BC6E-DB5086F4A552}" srcId="{82B73B9A-3C24-41E9-A392-50E4FB3EFDDF}" destId="{6DC7CD4D-F474-4D15-B5C8-81D4C53B2744}" srcOrd="4" destOrd="0" parTransId="{30056929-2CAC-4330-A186-8CCAD86AEC0A}" sibTransId="{D5BBBA69-D459-45A6-9B36-C223D2CF615A}"/>
    <dgm:cxn modelId="{0F86F9B1-884D-47DB-8579-05B6C6C70CA5}" type="presOf" srcId="{B85E8F61-FA32-4AA9-9672-B8F1C225A4FB}" destId="{82264133-0858-4316-8BC2-3D744C6C81EB}" srcOrd="0" destOrd="0" presId="urn:microsoft.com/office/officeart/2005/8/layout/vList2"/>
    <dgm:cxn modelId="{18D12AD1-8208-4490-91E7-31644EC562AA}" srcId="{82B73B9A-3C24-41E9-A392-50E4FB3EFDDF}" destId="{C3F99F19-E23F-4DAF-9FF0-A3F98E7FF95B}" srcOrd="0" destOrd="0" parTransId="{E59255F6-458E-4513-B8ED-FB1E4598B566}" sibTransId="{35A2A608-1CE4-4748-BA7B-22E40DEEDE30}"/>
    <dgm:cxn modelId="{D3EC45DC-57A1-4948-B20E-BA16D5542E40}" srcId="{82B73B9A-3C24-41E9-A392-50E4FB3EFDDF}" destId="{1A93AA4F-0B53-4DE2-BE0A-FAF054377A02}" srcOrd="3" destOrd="0" parTransId="{98700AA9-0582-4269-91CF-82050673A15A}" sibTransId="{1B246F6E-6F4D-4056-9549-797284860EBC}"/>
    <dgm:cxn modelId="{EEEDFCDE-8D60-444D-ACD0-96FBD282C217}" type="presOf" srcId="{62C2BA1C-1B15-4ACF-A5D6-BFA69CB53956}" destId="{9EB4B9F7-689B-4481-BC53-281942B4B84E}" srcOrd="0" destOrd="0" presId="urn:microsoft.com/office/officeart/2005/8/layout/vList2"/>
    <dgm:cxn modelId="{6E02C90A-2425-40A7-B274-AD8170340B38}" type="presParOf" srcId="{D9A1EE23-DD0F-4525-B5E4-422501A75185}" destId="{751AC07F-D37C-42BD-BC2B-F9E946E68A77}" srcOrd="0" destOrd="0" presId="urn:microsoft.com/office/officeart/2005/8/layout/vList2"/>
    <dgm:cxn modelId="{538EA851-7819-4753-B464-EFE747054E8C}" type="presParOf" srcId="{D9A1EE23-DD0F-4525-B5E4-422501A75185}" destId="{B896E755-AB67-4B4B-AC08-8491C404B167}" srcOrd="1" destOrd="0" presId="urn:microsoft.com/office/officeart/2005/8/layout/vList2"/>
    <dgm:cxn modelId="{155B5593-80FE-4EEB-86F5-5CEF39005B33}" type="presParOf" srcId="{D9A1EE23-DD0F-4525-B5E4-422501A75185}" destId="{9EB4B9F7-689B-4481-BC53-281942B4B84E}" srcOrd="2" destOrd="0" presId="urn:microsoft.com/office/officeart/2005/8/layout/vList2"/>
    <dgm:cxn modelId="{1A27A039-5600-4923-A92C-9F6800DBF281}" type="presParOf" srcId="{D9A1EE23-DD0F-4525-B5E4-422501A75185}" destId="{1C4C8B8E-07F4-4AEC-B89B-FD9567EA95B4}" srcOrd="3" destOrd="0" presId="urn:microsoft.com/office/officeart/2005/8/layout/vList2"/>
    <dgm:cxn modelId="{79646D8A-D669-41A8-B10C-71C68C972D5D}" type="presParOf" srcId="{D9A1EE23-DD0F-4525-B5E4-422501A75185}" destId="{82264133-0858-4316-8BC2-3D744C6C81EB}" srcOrd="4" destOrd="0" presId="urn:microsoft.com/office/officeart/2005/8/layout/vList2"/>
    <dgm:cxn modelId="{D888E6AB-230A-4A20-8727-1F494F534CBB}" type="presParOf" srcId="{D9A1EE23-DD0F-4525-B5E4-422501A75185}" destId="{5CE4736A-0810-4ABE-AAC5-821AB381F142}" srcOrd="5" destOrd="0" presId="urn:microsoft.com/office/officeart/2005/8/layout/vList2"/>
    <dgm:cxn modelId="{8C96EE9D-E05C-4647-BF09-176312CA2DE5}" type="presParOf" srcId="{D9A1EE23-DD0F-4525-B5E4-422501A75185}" destId="{F9D8A6B1-33B4-401B-B304-E66B98406D82}" srcOrd="6" destOrd="0" presId="urn:microsoft.com/office/officeart/2005/8/layout/vList2"/>
    <dgm:cxn modelId="{910368FF-824F-40CA-BADD-0C67D5B30673}" type="presParOf" srcId="{D9A1EE23-DD0F-4525-B5E4-422501A75185}" destId="{AC6EFB91-F72C-4199-A94B-F902F915179D}" srcOrd="7" destOrd="0" presId="urn:microsoft.com/office/officeart/2005/8/layout/vList2"/>
    <dgm:cxn modelId="{9BB25E7D-4B56-47F7-959F-C8E26A3C385C}" type="presParOf" srcId="{D9A1EE23-DD0F-4525-B5E4-422501A75185}" destId="{35066972-0BAC-4AFD-A26D-6E2489C4C2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DDBCDA-373B-4CBE-A172-F9A10B80C27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03FB22C-9FF8-4439-8AEC-C2CC686813EB}">
      <dgm:prSet/>
      <dgm:spPr/>
      <dgm:t>
        <a:bodyPr/>
        <a:lstStyle/>
        <a:p>
          <a:r>
            <a:rPr lang="en-US"/>
            <a:t>.</a:t>
          </a:r>
          <a:r>
            <a:rPr lang="en-US" b="1"/>
            <a:t>Attachment is essential</a:t>
          </a:r>
          <a:r>
            <a:rPr lang="en-US"/>
            <a:t> for a child’s emotional development, providing a “secure base” that allows them to feel safe and confident to explore new environments (Simply Psychology, 2023). Amira’s recent transition to nursery means she is forming new attachments, which takes time and consistent care.</a:t>
          </a:r>
        </a:p>
      </dgm:t>
    </dgm:pt>
    <dgm:pt modelId="{0E6345E7-1055-42A6-ACC5-997B4187B92C}" type="parTrans" cxnId="{72EB17B6-45B4-45FF-B14A-E3AE7FA218E2}">
      <dgm:prSet/>
      <dgm:spPr/>
      <dgm:t>
        <a:bodyPr/>
        <a:lstStyle/>
        <a:p>
          <a:endParaRPr lang="en-US"/>
        </a:p>
      </dgm:t>
    </dgm:pt>
    <dgm:pt modelId="{7A227636-3DDF-4CE1-BF03-94AFE75ABB31}" type="sibTrans" cxnId="{72EB17B6-45B4-45FF-B14A-E3AE7FA218E2}">
      <dgm:prSet/>
      <dgm:spPr/>
      <dgm:t>
        <a:bodyPr/>
        <a:lstStyle/>
        <a:p>
          <a:endParaRPr lang="en-US"/>
        </a:p>
      </dgm:t>
    </dgm:pt>
    <dgm:pt modelId="{7D821496-7ACD-4409-B3AC-ED33C816163B}">
      <dgm:prSet/>
      <dgm:spPr/>
      <dgm:t>
        <a:bodyPr/>
        <a:lstStyle/>
        <a:p>
          <a:r>
            <a:rPr lang="en-US" b="1"/>
            <a:t>Separation anxiety</a:t>
          </a:r>
          <a:r>
            <a:rPr lang="en-US"/>
            <a:t> occurs when a child is separated from their primary caregiver and has not yet developed a secure attachment to new adults. Amira’s distress when her carers leave is a typical response reflecting this uncertainty and insecurity (NHS, 2022).</a:t>
          </a:r>
        </a:p>
      </dgm:t>
    </dgm:pt>
    <dgm:pt modelId="{9F4D8FC0-9DAB-4507-A76A-2CBCF99445EE}" type="parTrans" cxnId="{7A20B287-107E-4546-AF19-DF81FF6093D8}">
      <dgm:prSet/>
      <dgm:spPr/>
      <dgm:t>
        <a:bodyPr/>
        <a:lstStyle/>
        <a:p>
          <a:endParaRPr lang="en-US"/>
        </a:p>
      </dgm:t>
    </dgm:pt>
    <dgm:pt modelId="{222A9F9B-720A-45AD-9F41-C59EA9945848}" type="sibTrans" cxnId="{7A20B287-107E-4546-AF19-DF81FF6093D8}">
      <dgm:prSet/>
      <dgm:spPr/>
      <dgm:t>
        <a:bodyPr/>
        <a:lstStyle/>
        <a:p>
          <a:endParaRPr lang="en-US"/>
        </a:p>
      </dgm:t>
    </dgm:pt>
    <dgm:pt modelId="{18676E96-F2B6-476E-BF33-FE53739DB6FE}">
      <dgm:prSet/>
      <dgm:spPr/>
      <dgm:t>
        <a:bodyPr/>
        <a:lstStyle/>
        <a:p>
          <a:r>
            <a:rPr lang="en-US" b="1"/>
            <a:t>Limited verbal communication</a:t>
          </a:r>
          <a:r>
            <a:rPr lang="en-US"/>
            <a:t> can be a reaction to anxiety rather than a developmental delay. Children who feel unsettled or fearful may withdraw and speak less until they feel emotionally safe (Simply Psychology, 2023).</a:t>
          </a:r>
        </a:p>
      </dgm:t>
    </dgm:pt>
    <dgm:pt modelId="{A828E90D-0558-4DB5-80AC-0449A2FE5633}" type="parTrans" cxnId="{435CB2E0-93EB-4E54-8447-BA2C4188F19C}">
      <dgm:prSet/>
      <dgm:spPr/>
      <dgm:t>
        <a:bodyPr/>
        <a:lstStyle/>
        <a:p>
          <a:endParaRPr lang="en-US"/>
        </a:p>
      </dgm:t>
    </dgm:pt>
    <dgm:pt modelId="{5C66CF5C-3D1D-4694-8FD4-ED1070070D51}" type="sibTrans" cxnId="{435CB2E0-93EB-4E54-8447-BA2C4188F19C}">
      <dgm:prSet/>
      <dgm:spPr/>
      <dgm:t>
        <a:bodyPr/>
        <a:lstStyle/>
        <a:p>
          <a:endParaRPr lang="en-US"/>
        </a:p>
      </dgm:t>
    </dgm:pt>
    <dgm:pt modelId="{117320B8-7083-4613-91C2-56CE8808ABE5}" type="pres">
      <dgm:prSet presAssocID="{FEDDBCDA-373B-4CBE-A172-F9A10B80C274}" presName="vert0" presStyleCnt="0">
        <dgm:presLayoutVars>
          <dgm:dir/>
          <dgm:animOne val="branch"/>
          <dgm:animLvl val="lvl"/>
        </dgm:presLayoutVars>
      </dgm:prSet>
      <dgm:spPr/>
    </dgm:pt>
    <dgm:pt modelId="{A3B3ECA3-F3F5-4C5F-94FF-16AAA4B67092}" type="pres">
      <dgm:prSet presAssocID="{B03FB22C-9FF8-4439-8AEC-C2CC686813EB}" presName="thickLine" presStyleLbl="alignNode1" presStyleIdx="0" presStyleCnt="3"/>
      <dgm:spPr/>
    </dgm:pt>
    <dgm:pt modelId="{B18EE7D0-583D-430A-A028-4D72A3F6E2D3}" type="pres">
      <dgm:prSet presAssocID="{B03FB22C-9FF8-4439-8AEC-C2CC686813EB}" presName="horz1" presStyleCnt="0"/>
      <dgm:spPr/>
    </dgm:pt>
    <dgm:pt modelId="{567889C4-4174-4BE0-AAF0-3422C89FA454}" type="pres">
      <dgm:prSet presAssocID="{B03FB22C-9FF8-4439-8AEC-C2CC686813EB}" presName="tx1" presStyleLbl="revTx" presStyleIdx="0" presStyleCnt="3"/>
      <dgm:spPr/>
    </dgm:pt>
    <dgm:pt modelId="{A9546318-835C-4310-9A68-EBBAD8405779}" type="pres">
      <dgm:prSet presAssocID="{B03FB22C-9FF8-4439-8AEC-C2CC686813EB}" presName="vert1" presStyleCnt="0"/>
      <dgm:spPr/>
    </dgm:pt>
    <dgm:pt modelId="{1DB03E94-39AA-49AA-AB70-27E0475A16DF}" type="pres">
      <dgm:prSet presAssocID="{7D821496-7ACD-4409-B3AC-ED33C816163B}" presName="thickLine" presStyleLbl="alignNode1" presStyleIdx="1" presStyleCnt="3"/>
      <dgm:spPr/>
    </dgm:pt>
    <dgm:pt modelId="{8FF5468A-AE3A-483C-A534-370274E64DAF}" type="pres">
      <dgm:prSet presAssocID="{7D821496-7ACD-4409-B3AC-ED33C816163B}" presName="horz1" presStyleCnt="0"/>
      <dgm:spPr/>
    </dgm:pt>
    <dgm:pt modelId="{F51CDAAF-A4A2-41CA-B767-AA7DF10C9EF4}" type="pres">
      <dgm:prSet presAssocID="{7D821496-7ACD-4409-B3AC-ED33C816163B}" presName="tx1" presStyleLbl="revTx" presStyleIdx="1" presStyleCnt="3"/>
      <dgm:spPr/>
    </dgm:pt>
    <dgm:pt modelId="{AB11B542-6580-4D14-8F99-77E6E0741A68}" type="pres">
      <dgm:prSet presAssocID="{7D821496-7ACD-4409-B3AC-ED33C816163B}" presName="vert1" presStyleCnt="0"/>
      <dgm:spPr/>
    </dgm:pt>
    <dgm:pt modelId="{438D5AC8-4E9A-4BBA-8679-113BE853DAC1}" type="pres">
      <dgm:prSet presAssocID="{18676E96-F2B6-476E-BF33-FE53739DB6FE}" presName="thickLine" presStyleLbl="alignNode1" presStyleIdx="2" presStyleCnt="3"/>
      <dgm:spPr/>
    </dgm:pt>
    <dgm:pt modelId="{C58858F5-321D-42AD-9A3F-07FCB55A45EE}" type="pres">
      <dgm:prSet presAssocID="{18676E96-F2B6-476E-BF33-FE53739DB6FE}" presName="horz1" presStyleCnt="0"/>
      <dgm:spPr/>
    </dgm:pt>
    <dgm:pt modelId="{195559F2-BACE-489B-9065-6FD702F988C9}" type="pres">
      <dgm:prSet presAssocID="{18676E96-F2B6-476E-BF33-FE53739DB6FE}" presName="tx1" presStyleLbl="revTx" presStyleIdx="2" presStyleCnt="3"/>
      <dgm:spPr/>
    </dgm:pt>
    <dgm:pt modelId="{AA9D9004-E644-4E30-BCA9-28C56AB49B04}" type="pres">
      <dgm:prSet presAssocID="{18676E96-F2B6-476E-BF33-FE53739DB6FE}" presName="vert1" presStyleCnt="0"/>
      <dgm:spPr/>
    </dgm:pt>
  </dgm:ptLst>
  <dgm:cxnLst>
    <dgm:cxn modelId="{AD3DE701-9D3E-444B-941A-D17F1854623F}" type="presOf" srcId="{7D821496-7ACD-4409-B3AC-ED33C816163B}" destId="{F51CDAAF-A4A2-41CA-B767-AA7DF10C9EF4}" srcOrd="0" destOrd="0" presId="urn:microsoft.com/office/officeart/2008/layout/LinedList"/>
    <dgm:cxn modelId="{0D4DAA36-C015-420C-B2AD-B15C4288FE8C}" type="presOf" srcId="{B03FB22C-9FF8-4439-8AEC-C2CC686813EB}" destId="{567889C4-4174-4BE0-AAF0-3422C89FA454}" srcOrd="0" destOrd="0" presId="urn:microsoft.com/office/officeart/2008/layout/LinedList"/>
    <dgm:cxn modelId="{D37A2178-6215-4B47-9DB6-5ADEC3A7DA05}" type="presOf" srcId="{FEDDBCDA-373B-4CBE-A172-F9A10B80C274}" destId="{117320B8-7083-4613-91C2-56CE8808ABE5}" srcOrd="0" destOrd="0" presId="urn:microsoft.com/office/officeart/2008/layout/LinedList"/>
    <dgm:cxn modelId="{7A20B287-107E-4546-AF19-DF81FF6093D8}" srcId="{FEDDBCDA-373B-4CBE-A172-F9A10B80C274}" destId="{7D821496-7ACD-4409-B3AC-ED33C816163B}" srcOrd="1" destOrd="0" parTransId="{9F4D8FC0-9DAB-4507-A76A-2CBCF99445EE}" sibTransId="{222A9F9B-720A-45AD-9F41-C59EA9945848}"/>
    <dgm:cxn modelId="{72EB17B6-45B4-45FF-B14A-E3AE7FA218E2}" srcId="{FEDDBCDA-373B-4CBE-A172-F9A10B80C274}" destId="{B03FB22C-9FF8-4439-8AEC-C2CC686813EB}" srcOrd="0" destOrd="0" parTransId="{0E6345E7-1055-42A6-ACC5-997B4187B92C}" sibTransId="{7A227636-3DDF-4CE1-BF03-94AFE75ABB31}"/>
    <dgm:cxn modelId="{3CFDB6CB-4EE6-46E0-922F-B41110A678AA}" type="presOf" srcId="{18676E96-F2B6-476E-BF33-FE53739DB6FE}" destId="{195559F2-BACE-489B-9065-6FD702F988C9}" srcOrd="0" destOrd="0" presId="urn:microsoft.com/office/officeart/2008/layout/LinedList"/>
    <dgm:cxn modelId="{435CB2E0-93EB-4E54-8447-BA2C4188F19C}" srcId="{FEDDBCDA-373B-4CBE-A172-F9A10B80C274}" destId="{18676E96-F2B6-476E-BF33-FE53739DB6FE}" srcOrd="2" destOrd="0" parTransId="{A828E90D-0558-4DB5-80AC-0449A2FE5633}" sibTransId="{5C66CF5C-3D1D-4694-8FD4-ED1070070D51}"/>
    <dgm:cxn modelId="{46F5EF50-0D10-491D-8651-92B4B5C95828}" type="presParOf" srcId="{117320B8-7083-4613-91C2-56CE8808ABE5}" destId="{A3B3ECA3-F3F5-4C5F-94FF-16AAA4B67092}" srcOrd="0" destOrd="0" presId="urn:microsoft.com/office/officeart/2008/layout/LinedList"/>
    <dgm:cxn modelId="{8250AD78-0C0A-48FC-9938-305B54D81718}" type="presParOf" srcId="{117320B8-7083-4613-91C2-56CE8808ABE5}" destId="{B18EE7D0-583D-430A-A028-4D72A3F6E2D3}" srcOrd="1" destOrd="0" presId="urn:microsoft.com/office/officeart/2008/layout/LinedList"/>
    <dgm:cxn modelId="{638FE931-8B3B-478D-BCBE-054D9C9009DF}" type="presParOf" srcId="{B18EE7D0-583D-430A-A028-4D72A3F6E2D3}" destId="{567889C4-4174-4BE0-AAF0-3422C89FA454}" srcOrd="0" destOrd="0" presId="urn:microsoft.com/office/officeart/2008/layout/LinedList"/>
    <dgm:cxn modelId="{709118FF-2D40-4CD5-93D6-578D1A9811E3}" type="presParOf" srcId="{B18EE7D0-583D-430A-A028-4D72A3F6E2D3}" destId="{A9546318-835C-4310-9A68-EBBAD8405779}" srcOrd="1" destOrd="0" presId="urn:microsoft.com/office/officeart/2008/layout/LinedList"/>
    <dgm:cxn modelId="{C77FDB20-E58B-4F33-A134-03089F6031FE}" type="presParOf" srcId="{117320B8-7083-4613-91C2-56CE8808ABE5}" destId="{1DB03E94-39AA-49AA-AB70-27E0475A16DF}" srcOrd="2" destOrd="0" presId="urn:microsoft.com/office/officeart/2008/layout/LinedList"/>
    <dgm:cxn modelId="{AA96A630-49E2-4FA3-94CB-D8E8EF04940A}" type="presParOf" srcId="{117320B8-7083-4613-91C2-56CE8808ABE5}" destId="{8FF5468A-AE3A-483C-A534-370274E64DAF}" srcOrd="3" destOrd="0" presId="urn:microsoft.com/office/officeart/2008/layout/LinedList"/>
    <dgm:cxn modelId="{A147A6E3-F9FD-4A7E-B97A-C9D945330A58}" type="presParOf" srcId="{8FF5468A-AE3A-483C-A534-370274E64DAF}" destId="{F51CDAAF-A4A2-41CA-B767-AA7DF10C9EF4}" srcOrd="0" destOrd="0" presId="urn:microsoft.com/office/officeart/2008/layout/LinedList"/>
    <dgm:cxn modelId="{B90B69E7-6B46-4ECF-B37F-879274254E20}" type="presParOf" srcId="{8FF5468A-AE3A-483C-A534-370274E64DAF}" destId="{AB11B542-6580-4D14-8F99-77E6E0741A68}" srcOrd="1" destOrd="0" presId="urn:microsoft.com/office/officeart/2008/layout/LinedList"/>
    <dgm:cxn modelId="{F63B7708-6E79-4009-9EFE-EA5425D4667E}" type="presParOf" srcId="{117320B8-7083-4613-91C2-56CE8808ABE5}" destId="{438D5AC8-4E9A-4BBA-8679-113BE853DAC1}" srcOrd="4" destOrd="0" presId="urn:microsoft.com/office/officeart/2008/layout/LinedList"/>
    <dgm:cxn modelId="{00A82909-19F2-4C2D-8C97-201CE19DEA82}" type="presParOf" srcId="{117320B8-7083-4613-91C2-56CE8808ABE5}" destId="{C58858F5-321D-42AD-9A3F-07FCB55A45EE}" srcOrd="5" destOrd="0" presId="urn:microsoft.com/office/officeart/2008/layout/LinedList"/>
    <dgm:cxn modelId="{BE4AD3FD-9A0A-42F6-B799-3E15593370CD}" type="presParOf" srcId="{C58858F5-321D-42AD-9A3F-07FCB55A45EE}" destId="{195559F2-BACE-489B-9065-6FD702F988C9}" srcOrd="0" destOrd="0" presId="urn:microsoft.com/office/officeart/2008/layout/LinedList"/>
    <dgm:cxn modelId="{3959720B-9005-41A1-8417-C208642730E2}" type="presParOf" srcId="{C58858F5-321D-42AD-9A3F-07FCB55A45EE}" destId="{AA9D9004-E644-4E30-BCA9-28C56AB49B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DCA710-EE59-45ED-982B-FBCC1D43ADA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7CA0641-8F89-4151-A18E-A4DE930CF627}">
      <dgm:prSet/>
      <dgm:spPr/>
      <dgm:t>
        <a:bodyPr/>
        <a:lstStyle/>
        <a:p>
          <a:r>
            <a:rPr lang="en-US" dirty="0"/>
            <a:t>To help Amira’s emotional needs and help her settle into the nursery, practitioners can apply strategies based on </a:t>
          </a:r>
          <a:r>
            <a:rPr lang="en-US" dirty="0" err="1"/>
            <a:t>Bowldys</a:t>
          </a:r>
          <a:r>
            <a:rPr lang="en-US" dirty="0"/>
            <a:t> attachment theory:</a:t>
          </a:r>
        </a:p>
      </dgm:t>
    </dgm:pt>
    <dgm:pt modelId="{8076FB9C-1CE6-4EDF-A820-FFDAC688AD1D}" type="parTrans" cxnId="{7D0259B8-2486-452C-AD8B-C82148018456}">
      <dgm:prSet/>
      <dgm:spPr/>
      <dgm:t>
        <a:bodyPr/>
        <a:lstStyle/>
        <a:p>
          <a:endParaRPr lang="en-US"/>
        </a:p>
      </dgm:t>
    </dgm:pt>
    <dgm:pt modelId="{639616ED-7E6B-4127-BCB4-4EB81DC66192}" type="sibTrans" cxnId="{7D0259B8-2486-452C-AD8B-C82148018456}">
      <dgm:prSet/>
      <dgm:spPr/>
      <dgm:t>
        <a:bodyPr/>
        <a:lstStyle/>
        <a:p>
          <a:endParaRPr lang="en-US"/>
        </a:p>
      </dgm:t>
    </dgm:pt>
    <dgm:pt modelId="{C2213627-5BF0-4453-95E0-ABB58C9FB90A}">
      <dgm:prSet/>
      <dgm:spPr/>
      <dgm:t>
        <a:bodyPr/>
        <a:lstStyle/>
        <a:p>
          <a:r>
            <a:rPr lang="en-US" b="1" dirty="0"/>
            <a:t>Assign a key person- </a:t>
          </a:r>
          <a:r>
            <a:rPr lang="en-US" dirty="0"/>
            <a:t>a consistent nurturing adult can become a secure base for Amira, helping her feel safe and supported in her new environment.</a:t>
          </a:r>
        </a:p>
      </dgm:t>
    </dgm:pt>
    <dgm:pt modelId="{5C517B54-0EF6-495C-8ACB-A79C64F8D013}" type="parTrans" cxnId="{C593CDA1-30B8-4583-8BEC-B753CF5B0E8B}">
      <dgm:prSet/>
      <dgm:spPr/>
      <dgm:t>
        <a:bodyPr/>
        <a:lstStyle/>
        <a:p>
          <a:endParaRPr lang="en-US"/>
        </a:p>
      </dgm:t>
    </dgm:pt>
    <dgm:pt modelId="{AB5D9799-F571-4171-A122-75B44ACA23F9}" type="sibTrans" cxnId="{C593CDA1-30B8-4583-8BEC-B753CF5B0E8B}">
      <dgm:prSet/>
      <dgm:spPr/>
      <dgm:t>
        <a:bodyPr/>
        <a:lstStyle/>
        <a:p>
          <a:endParaRPr lang="en-US"/>
        </a:p>
      </dgm:t>
    </dgm:pt>
    <dgm:pt modelId="{BECEEF1D-4022-4D41-B474-B1B1B5E17B8F}">
      <dgm:prSet/>
      <dgm:spPr/>
      <dgm:t>
        <a:bodyPr/>
        <a:lstStyle/>
        <a:p>
          <a:r>
            <a:rPr lang="en-US" b="1"/>
            <a:t>Provide a stable routine- </a:t>
          </a:r>
          <a:r>
            <a:rPr lang="en-US"/>
            <a:t>predictable daily routines, can reduce amiras anxiety and help her understand what to expect throughout the day</a:t>
          </a:r>
        </a:p>
      </dgm:t>
    </dgm:pt>
    <dgm:pt modelId="{8CA2AF6D-3BC2-4D17-A19D-FD72B659CC59}" type="parTrans" cxnId="{11A8793A-8596-4A2C-BA61-46FCB473C92B}">
      <dgm:prSet/>
      <dgm:spPr/>
      <dgm:t>
        <a:bodyPr/>
        <a:lstStyle/>
        <a:p>
          <a:endParaRPr lang="en-US"/>
        </a:p>
      </dgm:t>
    </dgm:pt>
    <dgm:pt modelId="{BFF31117-3669-4C07-BA53-C81812417201}" type="sibTrans" cxnId="{11A8793A-8596-4A2C-BA61-46FCB473C92B}">
      <dgm:prSet/>
      <dgm:spPr/>
      <dgm:t>
        <a:bodyPr/>
        <a:lstStyle/>
        <a:p>
          <a:endParaRPr lang="en-US"/>
        </a:p>
      </dgm:t>
    </dgm:pt>
    <dgm:pt modelId="{CD03055A-BEDA-4845-AC2F-5FC4401564E8}">
      <dgm:prSet/>
      <dgm:spPr/>
      <dgm:t>
        <a:bodyPr/>
        <a:lstStyle/>
        <a:p>
          <a:r>
            <a:rPr lang="en-US" b="1"/>
            <a:t>Build trust through positive interactions- </a:t>
          </a:r>
          <a:r>
            <a:rPr lang="en-US"/>
            <a:t>gentle, warm and responsive interaction with her key person will help Amira begin to form a secure attachment in the settle </a:t>
          </a:r>
        </a:p>
      </dgm:t>
    </dgm:pt>
    <dgm:pt modelId="{2206BAF3-952B-4E36-821D-4E294C5DD6BA}" type="parTrans" cxnId="{4153522E-FCF3-4BB6-B9DF-68F626515833}">
      <dgm:prSet/>
      <dgm:spPr/>
      <dgm:t>
        <a:bodyPr/>
        <a:lstStyle/>
        <a:p>
          <a:endParaRPr lang="en-US"/>
        </a:p>
      </dgm:t>
    </dgm:pt>
    <dgm:pt modelId="{7AEBB9E4-AA75-47F8-AA8A-FE7F5FF588B4}" type="sibTrans" cxnId="{4153522E-FCF3-4BB6-B9DF-68F626515833}">
      <dgm:prSet/>
      <dgm:spPr/>
      <dgm:t>
        <a:bodyPr/>
        <a:lstStyle/>
        <a:p>
          <a:endParaRPr lang="en-US"/>
        </a:p>
      </dgm:t>
    </dgm:pt>
    <dgm:pt modelId="{C89A039F-A548-4EC9-A629-A39D423949D8}" type="pres">
      <dgm:prSet presAssocID="{ADDCA710-EE59-45ED-982B-FBCC1D43ADA6}" presName="linear" presStyleCnt="0">
        <dgm:presLayoutVars>
          <dgm:animLvl val="lvl"/>
          <dgm:resizeHandles val="exact"/>
        </dgm:presLayoutVars>
      </dgm:prSet>
      <dgm:spPr/>
    </dgm:pt>
    <dgm:pt modelId="{E0DFAB59-E90D-4A2F-AF85-E96EB94DF2F8}" type="pres">
      <dgm:prSet presAssocID="{27CA0641-8F89-4151-A18E-A4DE930CF627}" presName="parentText" presStyleLbl="node1" presStyleIdx="0" presStyleCnt="4">
        <dgm:presLayoutVars>
          <dgm:chMax val="0"/>
          <dgm:bulletEnabled val="1"/>
        </dgm:presLayoutVars>
      </dgm:prSet>
      <dgm:spPr/>
    </dgm:pt>
    <dgm:pt modelId="{C757E20D-8000-4CB6-B3DB-3DECB4F9FF22}" type="pres">
      <dgm:prSet presAssocID="{639616ED-7E6B-4127-BCB4-4EB81DC66192}" presName="spacer" presStyleCnt="0"/>
      <dgm:spPr/>
    </dgm:pt>
    <dgm:pt modelId="{EDCC1C3C-9B3E-448C-9B5F-1BF4180A2F45}" type="pres">
      <dgm:prSet presAssocID="{C2213627-5BF0-4453-95E0-ABB58C9FB90A}" presName="parentText" presStyleLbl="node1" presStyleIdx="1" presStyleCnt="4">
        <dgm:presLayoutVars>
          <dgm:chMax val="0"/>
          <dgm:bulletEnabled val="1"/>
        </dgm:presLayoutVars>
      </dgm:prSet>
      <dgm:spPr/>
    </dgm:pt>
    <dgm:pt modelId="{86406AA9-1B16-49C9-9340-D480E6C20B9E}" type="pres">
      <dgm:prSet presAssocID="{AB5D9799-F571-4171-A122-75B44ACA23F9}" presName="spacer" presStyleCnt="0"/>
      <dgm:spPr/>
    </dgm:pt>
    <dgm:pt modelId="{9519B16D-15A5-4914-8FCD-7EEB78A3935C}" type="pres">
      <dgm:prSet presAssocID="{BECEEF1D-4022-4D41-B474-B1B1B5E17B8F}" presName="parentText" presStyleLbl="node1" presStyleIdx="2" presStyleCnt="4">
        <dgm:presLayoutVars>
          <dgm:chMax val="0"/>
          <dgm:bulletEnabled val="1"/>
        </dgm:presLayoutVars>
      </dgm:prSet>
      <dgm:spPr/>
    </dgm:pt>
    <dgm:pt modelId="{8F3A8B0F-5754-43A6-966B-1E15CEC08621}" type="pres">
      <dgm:prSet presAssocID="{BFF31117-3669-4C07-BA53-C81812417201}" presName="spacer" presStyleCnt="0"/>
      <dgm:spPr/>
    </dgm:pt>
    <dgm:pt modelId="{9E51EE6D-DBEB-486C-8DC4-3302DEFEBBB2}" type="pres">
      <dgm:prSet presAssocID="{CD03055A-BEDA-4845-AC2F-5FC4401564E8}" presName="parentText" presStyleLbl="node1" presStyleIdx="3" presStyleCnt="4">
        <dgm:presLayoutVars>
          <dgm:chMax val="0"/>
          <dgm:bulletEnabled val="1"/>
        </dgm:presLayoutVars>
      </dgm:prSet>
      <dgm:spPr/>
    </dgm:pt>
  </dgm:ptLst>
  <dgm:cxnLst>
    <dgm:cxn modelId="{2FB90513-C18D-4372-BDA7-9E58C60C782F}" type="presOf" srcId="{27CA0641-8F89-4151-A18E-A4DE930CF627}" destId="{E0DFAB59-E90D-4A2F-AF85-E96EB94DF2F8}" srcOrd="0" destOrd="0" presId="urn:microsoft.com/office/officeart/2005/8/layout/vList2"/>
    <dgm:cxn modelId="{4153522E-FCF3-4BB6-B9DF-68F626515833}" srcId="{ADDCA710-EE59-45ED-982B-FBCC1D43ADA6}" destId="{CD03055A-BEDA-4845-AC2F-5FC4401564E8}" srcOrd="3" destOrd="0" parTransId="{2206BAF3-952B-4E36-821D-4E294C5DD6BA}" sibTransId="{7AEBB9E4-AA75-47F8-AA8A-FE7F5FF588B4}"/>
    <dgm:cxn modelId="{11A8793A-8596-4A2C-BA61-46FCB473C92B}" srcId="{ADDCA710-EE59-45ED-982B-FBCC1D43ADA6}" destId="{BECEEF1D-4022-4D41-B474-B1B1B5E17B8F}" srcOrd="2" destOrd="0" parTransId="{8CA2AF6D-3BC2-4D17-A19D-FD72B659CC59}" sibTransId="{BFF31117-3669-4C07-BA53-C81812417201}"/>
    <dgm:cxn modelId="{4CC28643-284F-4DE7-A12F-5CFE11C14083}" type="presOf" srcId="{BECEEF1D-4022-4D41-B474-B1B1B5E17B8F}" destId="{9519B16D-15A5-4914-8FCD-7EEB78A3935C}" srcOrd="0" destOrd="0" presId="urn:microsoft.com/office/officeart/2005/8/layout/vList2"/>
    <dgm:cxn modelId="{56CB2751-3CE5-43E2-8F52-7F09ECF3DF3F}" type="presOf" srcId="{CD03055A-BEDA-4845-AC2F-5FC4401564E8}" destId="{9E51EE6D-DBEB-486C-8DC4-3302DEFEBBB2}" srcOrd="0" destOrd="0" presId="urn:microsoft.com/office/officeart/2005/8/layout/vList2"/>
    <dgm:cxn modelId="{B0A20E8A-0F7A-473D-ABE3-2EB17AD28837}" type="presOf" srcId="{ADDCA710-EE59-45ED-982B-FBCC1D43ADA6}" destId="{C89A039F-A548-4EC9-A629-A39D423949D8}" srcOrd="0" destOrd="0" presId="urn:microsoft.com/office/officeart/2005/8/layout/vList2"/>
    <dgm:cxn modelId="{7F6CEA9B-33C0-4F50-B9D3-5D713B8CDBBE}" type="presOf" srcId="{C2213627-5BF0-4453-95E0-ABB58C9FB90A}" destId="{EDCC1C3C-9B3E-448C-9B5F-1BF4180A2F45}" srcOrd="0" destOrd="0" presId="urn:microsoft.com/office/officeart/2005/8/layout/vList2"/>
    <dgm:cxn modelId="{C593CDA1-30B8-4583-8BEC-B753CF5B0E8B}" srcId="{ADDCA710-EE59-45ED-982B-FBCC1D43ADA6}" destId="{C2213627-5BF0-4453-95E0-ABB58C9FB90A}" srcOrd="1" destOrd="0" parTransId="{5C517B54-0EF6-495C-8ACB-A79C64F8D013}" sibTransId="{AB5D9799-F571-4171-A122-75B44ACA23F9}"/>
    <dgm:cxn modelId="{7D0259B8-2486-452C-AD8B-C82148018456}" srcId="{ADDCA710-EE59-45ED-982B-FBCC1D43ADA6}" destId="{27CA0641-8F89-4151-A18E-A4DE930CF627}" srcOrd="0" destOrd="0" parTransId="{8076FB9C-1CE6-4EDF-A820-FFDAC688AD1D}" sibTransId="{639616ED-7E6B-4127-BCB4-4EB81DC66192}"/>
    <dgm:cxn modelId="{B1DEC8D8-78CD-44A8-B678-66AE64B0262F}" type="presParOf" srcId="{C89A039F-A548-4EC9-A629-A39D423949D8}" destId="{E0DFAB59-E90D-4A2F-AF85-E96EB94DF2F8}" srcOrd="0" destOrd="0" presId="urn:microsoft.com/office/officeart/2005/8/layout/vList2"/>
    <dgm:cxn modelId="{C16C9CF0-C03D-4845-A189-3CFAAB0CD17F}" type="presParOf" srcId="{C89A039F-A548-4EC9-A629-A39D423949D8}" destId="{C757E20D-8000-4CB6-B3DB-3DECB4F9FF22}" srcOrd="1" destOrd="0" presId="urn:microsoft.com/office/officeart/2005/8/layout/vList2"/>
    <dgm:cxn modelId="{3E18CDC9-D0E1-498C-A47C-82F5DB61E679}" type="presParOf" srcId="{C89A039F-A548-4EC9-A629-A39D423949D8}" destId="{EDCC1C3C-9B3E-448C-9B5F-1BF4180A2F45}" srcOrd="2" destOrd="0" presId="urn:microsoft.com/office/officeart/2005/8/layout/vList2"/>
    <dgm:cxn modelId="{1D7D12D4-6CAA-4691-99CE-68E1110BA0F0}" type="presParOf" srcId="{C89A039F-A548-4EC9-A629-A39D423949D8}" destId="{86406AA9-1B16-49C9-9340-D480E6C20B9E}" srcOrd="3" destOrd="0" presId="urn:microsoft.com/office/officeart/2005/8/layout/vList2"/>
    <dgm:cxn modelId="{D061CA73-9781-4D1B-B5C9-CEB9835F8D6B}" type="presParOf" srcId="{C89A039F-A548-4EC9-A629-A39D423949D8}" destId="{9519B16D-15A5-4914-8FCD-7EEB78A3935C}" srcOrd="4" destOrd="0" presId="urn:microsoft.com/office/officeart/2005/8/layout/vList2"/>
    <dgm:cxn modelId="{F1CE1590-6365-4C22-8778-B80222634393}" type="presParOf" srcId="{C89A039F-A548-4EC9-A629-A39D423949D8}" destId="{8F3A8B0F-5754-43A6-966B-1E15CEC08621}" srcOrd="5" destOrd="0" presId="urn:microsoft.com/office/officeart/2005/8/layout/vList2"/>
    <dgm:cxn modelId="{71A677C3-3617-4DB6-AE54-C61F8EEE0F79}" type="presParOf" srcId="{C89A039F-A548-4EC9-A629-A39D423949D8}" destId="{9E51EE6D-DBEB-486C-8DC4-3302DEFEBBB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1CCEBF-BB52-49A7-8D50-585DE03D230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8C24413-F6BB-4AA3-99F0-E5B8280D7286}">
      <dgm:prSet/>
      <dgm:spPr/>
      <dgm:t>
        <a:bodyPr/>
        <a:lstStyle/>
        <a:p>
          <a:r>
            <a:rPr lang="en-US" b="1" dirty="0"/>
            <a:t>Support emotional expression- </a:t>
          </a:r>
          <a:r>
            <a:rPr lang="en-US" dirty="0"/>
            <a:t>practitioners can model and support emotional language to help Amira express her feelings and build emotional regulation skills.</a:t>
          </a:r>
        </a:p>
      </dgm:t>
    </dgm:pt>
    <dgm:pt modelId="{0288E2A1-E6C7-4F0F-9B4D-7BFDD0410039}" type="parTrans" cxnId="{43C48AF0-9E4E-4354-8834-6D4AFA486A78}">
      <dgm:prSet/>
      <dgm:spPr/>
      <dgm:t>
        <a:bodyPr/>
        <a:lstStyle/>
        <a:p>
          <a:endParaRPr lang="en-US"/>
        </a:p>
      </dgm:t>
    </dgm:pt>
    <dgm:pt modelId="{7778EFCF-5232-4D49-942B-FBB0E76BA7D7}" type="sibTrans" cxnId="{43C48AF0-9E4E-4354-8834-6D4AFA486A78}">
      <dgm:prSet/>
      <dgm:spPr/>
      <dgm:t>
        <a:bodyPr/>
        <a:lstStyle/>
        <a:p>
          <a:endParaRPr lang="en-US"/>
        </a:p>
      </dgm:t>
    </dgm:pt>
    <dgm:pt modelId="{DD49573F-6D2A-4924-A1E7-E742121A5B59}">
      <dgm:prSet/>
      <dgm:spPr/>
      <dgm:t>
        <a:bodyPr/>
        <a:lstStyle/>
        <a:p>
          <a:r>
            <a:rPr lang="en-US" b="1" dirty="0"/>
            <a:t>Be culturally responsive- </a:t>
          </a:r>
          <a:r>
            <a:rPr lang="en-US" dirty="0"/>
            <a:t>understanding Amiras background and home environment can help staff respond her sensitively and appropriately to her attachment needs. </a:t>
          </a:r>
        </a:p>
      </dgm:t>
    </dgm:pt>
    <dgm:pt modelId="{06FC61E1-D16C-4F8E-ACE4-93A345C01BC1}" type="parTrans" cxnId="{5C9E9B2D-F7CD-4A80-BFB9-6AD55C324023}">
      <dgm:prSet/>
      <dgm:spPr/>
      <dgm:t>
        <a:bodyPr/>
        <a:lstStyle/>
        <a:p>
          <a:endParaRPr lang="en-US"/>
        </a:p>
      </dgm:t>
    </dgm:pt>
    <dgm:pt modelId="{BE74AD08-F65E-426B-A096-80EEBE44FF0D}" type="sibTrans" cxnId="{5C9E9B2D-F7CD-4A80-BFB9-6AD55C324023}">
      <dgm:prSet/>
      <dgm:spPr/>
      <dgm:t>
        <a:bodyPr/>
        <a:lstStyle/>
        <a:p>
          <a:endParaRPr lang="en-US"/>
        </a:p>
      </dgm:t>
    </dgm:pt>
    <dgm:pt modelId="{C9E12119-3501-4B95-AD35-E9AF8E0A2475}">
      <dgm:prSet/>
      <dgm:spPr/>
      <dgm:t>
        <a:bodyPr/>
        <a:lstStyle/>
        <a:p>
          <a:r>
            <a:rPr lang="en-US" dirty="0"/>
            <a:t>By creating a secure, consistent and emotionally supportive environment. Amira is more likely to develop confidence, engage in play and build healthy relationships in nursery. (Early years, </a:t>
          </a:r>
        </a:p>
      </dgm:t>
    </dgm:pt>
    <dgm:pt modelId="{0342F389-F19C-4BA5-8334-C57870702672}" type="parTrans" cxnId="{6AF2650A-43CA-49E1-93F9-5327395FAA37}">
      <dgm:prSet/>
      <dgm:spPr/>
      <dgm:t>
        <a:bodyPr/>
        <a:lstStyle/>
        <a:p>
          <a:endParaRPr lang="en-US"/>
        </a:p>
      </dgm:t>
    </dgm:pt>
    <dgm:pt modelId="{32CBF7BC-A382-44E0-96CE-7BCF9AFFFF1E}" type="sibTrans" cxnId="{6AF2650A-43CA-49E1-93F9-5327395FAA37}">
      <dgm:prSet/>
      <dgm:spPr/>
      <dgm:t>
        <a:bodyPr/>
        <a:lstStyle/>
        <a:p>
          <a:endParaRPr lang="en-US"/>
        </a:p>
      </dgm:t>
    </dgm:pt>
    <dgm:pt modelId="{035B13A2-1503-4391-B352-1646DF9D671D}" type="pres">
      <dgm:prSet presAssocID="{B81CCEBF-BB52-49A7-8D50-585DE03D230E}" presName="linear" presStyleCnt="0">
        <dgm:presLayoutVars>
          <dgm:animLvl val="lvl"/>
          <dgm:resizeHandles val="exact"/>
        </dgm:presLayoutVars>
      </dgm:prSet>
      <dgm:spPr/>
    </dgm:pt>
    <dgm:pt modelId="{5311D41B-2399-4229-90BD-475B4DAE826A}" type="pres">
      <dgm:prSet presAssocID="{C8C24413-F6BB-4AA3-99F0-E5B8280D7286}" presName="parentText" presStyleLbl="node1" presStyleIdx="0" presStyleCnt="3">
        <dgm:presLayoutVars>
          <dgm:chMax val="0"/>
          <dgm:bulletEnabled val="1"/>
        </dgm:presLayoutVars>
      </dgm:prSet>
      <dgm:spPr/>
    </dgm:pt>
    <dgm:pt modelId="{993EB6DB-FB64-4B67-9681-7D92266E6788}" type="pres">
      <dgm:prSet presAssocID="{7778EFCF-5232-4D49-942B-FBB0E76BA7D7}" presName="spacer" presStyleCnt="0"/>
      <dgm:spPr/>
    </dgm:pt>
    <dgm:pt modelId="{F489A676-A1E1-4132-A6D5-96F9A1845745}" type="pres">
      <dgm:prSet presAssocID="{DD49573F-6D2A-4924-A1E7-E742121A5B59}" presName="parentText" presStyleLbl="node1" presStyleIdx="1" presStyleCnt="3">
        <dgm:presLayoutVars>
          <dgm:chMax val="0"/>
          <dgm:bulletEnabled val="1"/>
        </dgm:presLayoutVars>
      </dgm:prSet>
      <dgm:spPr/>
    </dgm:pt>
    <dgm:pt modelId="{5338D73D-A957-4F79-9E61-DA564DCD2FB9}" type="pres">
      <dgm:prSet presAssocID="{BE74AD08-F65E-426B-A096-80EEBE44FF0D}" presName="spacer" presStyleCnt="0"/>
      <dgm:spPr/>
    </dgm:pt>
    <dgm:pt modelId="{319A5222-A58B-44A9-B384-9CFF563AE4F8}" type="pres">
      <dgm:prSet presAssocID="{C9E12119-3501-4B95-AD35-E9AF8E0A2475}" presName="parentText" presStyleLbl="node1" presStyleIdx="2" presStyleCnt="3">
        <dgm:presLayoutVars>
          <dgm:chMax val="0"/>
          <dgm:bulletEnabled val="1"/>
        </dgm:presLayoutVars>
      </dgm:prSet>
      <dgm:spPr/>
    </dgm:pt>
  </dgm:ptLst>
  <dgm:cxnLst>
    <dgm:cxn modelId="{6AF2650A-43CA-49E1-93F9-5327395FAA37}" srcId="{B81CCEBF-BB52-49A7-8D50-585DE03D230E}" destId="{C9E12119-3501-4B95-AD35-E9AF8E0A2475}" srcOrd="2" destOrd="0" parTransId="{0342F389-F19C-4BA5-8334-C57870702672}" sibTransId="{32CBF7BC-A382-44E0-96CE-7BCF9AFFFF1E}"/>
    <dgm:cxn modelId="{07E24B23-AA6F-4270-8351-7D615AA84EA1}" type="presOf" srcId="{DD49573F-6D2A-4924-A1E7-E742121A5B59}" destId="{F489A676-A1E1-4132-A6D5-96F9A1845745}" srcOrd="0" destOrd="0" presId="urn:microsoft.com/office/officeart/2005/8/layout/vList2"/>
    <dgm:cxn modelId="{5C9E9B2D-F7CD-4A80-BFB9-6AD55C324023}" srcId="{B81CCEBF-BB52-49A7-8D50-585DE03D230E}" destId="{DD49573F-6D2A-4924-A1E7-E742121A5B59}" srcOrd="1" destOrd="0" parTransId="{06FC61E1-D16C-4F8E-ACE4-93A345C01BC1}" sibTransId="{BE74AD08-F65E-426B-A096-80EEBE44FF0D}"/>
    <dgm:cxn modelId="{845F6455-405E-441B-A044-559BC260F13B}" type="presOf" srcId="{B81CCEBF-BB52-49A7-8D50-585DE03D230E}" destId="{035B13A2-1503-4391-B352-1646DF9D671D}" srcOrd="0" destOrd="0" presId="urn:microsoft.com/office/officeart/2005/8/layout/vList2"/>
    <dgm:cxn modelId="{BF3AB681-1466-41C6-BC0E-F82D3428F73C}" type="presOf" srcId="{C8C24413-F6BB-4AA3-99F0-E5B8280D7286}" destId="{5311D41B-2399-4229-90BD-475B4DAE826A}" srcOrd="0" destOrd="0" presId="urn:microsoft.com/office/officeart/2005/8/layout/vList2"/>
    <dgm:cxn modelId="{D1329CA9-9DCF-4893-86FE-7EDDD41AC236}" type="presOf" srcId="{C9E12119-3501-4B95-AD35-E9AF8E0A2475}" destId="{319A5222-A58B-44A9-B384-9CFF563AE4F8}" srcOrd="0" destOrd="0" presId="urn:microsoft.com/office/officeart/2005/8/layout/vList2"/>
    <dgm:cxn modelId="{43C48AF0-9E4E-4354-8834-6D4AFA486A78}" srcId="{B81CCEBF-BB52-49A7-8D50-585DE03D230E}" destId="{C8C24413-F6BB-4AA3-99F0-E5B8280D7286}" srcOrd="0" destOrd="0" parTransId="{0288E2A1-E6C7-4F0F-9B4D-7BFDD0410039}" sibTransId="{7778EFCF-5232-4D49-942B-FBB0E76BA7D7}"/>
    <dgm:cxn modelId="{9DF69E58-9953-404C-80E5-199841267BD4}" type="presParOf" srcId="{035B13A2-1503-4391-B352-1646DF9D671D}" destId="{5311D41B-2399-4229-90BD-475B4DAE826A}" srcOrd="0" destOrd="0" presId="urn:microsoft.com/office/officeart/2005/8/layout/vList2"/>
    <dgm:cxn modelId="{8D6A2A21-FFB7-42A8-B9B6-793DA07EC6BD}" type="presParOf" srcId="{035B13A2-1503-4391-B352-1646DF9D671D}" destId="{993EB6DB-FB64-4B67-9681-7D92266E6788}" srcOrd="1" destOrd="0" presId="urn:microsoft.com/office/officeart/2005/8/layout/vList2"/>
    <dgm:cxn modelId="{E1BF855E-A045-483F-B8E1-2A2AE4085984}" type="presParOf" srcId="{035B13A2-1503-4391-B352-1646DF9D671D}" destId="{F489A676-A1E1-4132-A6D5-96F9A1845745}" srcOrd="2" destOrd="0" presId="urn:microsoft.com/office/officeart/2005/8/layout/vList2"/>
    <dgm:cxn modelId="{7076FB25-CBAC-40AB-877C-B2043ACC33CA}" type="presParOf" srcId="{035B13A2-1503-4391-B352-1646DF9D671D}" destId="{5338D73D-A957-4F79-9E61-DA564DCD2FB9}" srcOrd="3" destOrd="0" presId="urn:microsoft.com/office/officeart/2005/8/layout/vList2"/>
    <dgm:cxn modelId="{529989A9-DFCB-47E1-861B-46B252D2C6E4}" type="presParOf" srcId="{035B13A2-1503-4391-B352-1646DF9D671D}" destId="{319A5222-A58B-44A9-B384-9CFF563AE4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40A69C-1044-4F92-BFFF-59148630BB9D}"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F0D749E6-CAD1-4539-ADAA-E74E7723BB35}">
      <dgm:prSet/>
      <dgm:spPr/>
      <dgm:t>
        <a:bodyPr/>
        <a:lstStyle/>
        <a:p>
          <a:r>
            <a:rPr lang="en-US" dirty="0"/>
            <a:t>Biological Influences (Nature):</a:t>
          </a:r>
          <a:br>
            <a:rPr lang="en-US" dirty="0"/>
          </a:br>
          <a:r>
            <a:rPr lang="en-US" dirty="0"/>
            <a:t>Amira may have a biological tendency toward anxiety that affects her emotional responses. Bowlby’s theory explains that attachment behaviors like crying are essential survival mechanisms to keep children close to caregivers. (Simply psychology)</a:t>
          </a:r>
        </a:p>
      </dgm:t>
    </dgm:pt>
    <dgm:pt modelId="{41E4A888-5984-4FC9-B0C8-99E2529A1703}" type="parTrans" cxnId="{9F52AF7A-BB0E-4335-B680-D6D46C1B81C2}">
      <dgm:prSet/>
      <dgm:spPr/>
      <dgm:t>
        <a:bodyPr/>
        <a:lstStyle/>
        <a:p>
          <a:endParaRPr lang="en-US"/>
        </a:p>
      </dgm:t>
    </dgm:pt>
    <dgm:pt modelId="{6D7B3534-D4F2-4A59-BAB1-5001F7772FC5}" type="sibTrans" cxnId="{9F52AF7A-BB0E-4335-B680-D6D46C1B81C2}">
      <dgm:prSet/>
      <dgm:spPr/>
      <dgm:t>
        <a:bodyPr/>
        <a:lstStyle/>
        <a:p>
          <a:endParaRPr lang="en-US"/>
        </a:p>
      </dgm:t>
    </dgm:pt>
    <dgm:pt modelId="{125F53F3-051B-4793-B11D-28B0A3E7398A}">
      <dgm:prSet/>
      <dgm:spPr/>
      <dgm:t>
        <a:bodyPr/>
        <a:lstStyle/>
        <a:p>
          <a:r>
            <a:rPr lang="en-US" dirty="0"/>
            <a:t>Environmental Influences (Nurture):</a:t>
          </a:r>
          <a:br>
            <a:rPr lang="en-US" dirty="0"/>
          </a:br>
          <a:r>
            <a:rPr lang="en-US" dirty="0"/>
            <a:t>The quality of care Amira receives at nursery and home is crucial. Responsive caregiving fosters secure attachments, emotional security, and social confidence, while inconsistent care can increase anxiety and social difficulties. (NSPCC Learning, 2021)</a:t>
          </a:r>
        </a:p>
      </dgm:t>
    </dgm:pt>
    <dgm:pt modelId="{728C8864-DCD1-4700-9F2A-456CD81D85C5}" type="parTrans" cxnId="{30A71CBF-1602-477D-A380-918A696B0D3F}">
      <dgm:prSet/>
      <dgm:spPr/>
      <dgm:t>
        <a:bodyPr/>
        <a:lstStyle/>
        <a:p>
          <a:endParaRPr lang="en-US"/>
        </a:p>
      </dgm:t>
    </dgm:pt>
    <dgm:pt modelId="{7F3F60CC-5375-40B7-AB37-3B2ACA368616}" type="sibTrans" cxnId="{30A71CBF-1602-477D-A380-918A696B0D3F}">
      <dgm:prSet/>
      <dgm:spPr/>
      <dgm:t>
        <a:bodyPr/>
        <a:lstStyle/>
        <a:p>
          <a:endParaRPr lang="en-US"/>
        </a:p>
      </dgm:t>
    </dgm:pt>
    <dgm:pt modelId="{E350C7B9-F98B-42A2-BDD2-E70E4EA35E9D}">
      <dgm:prSet/>
      <dgm:spPr/>
      <dgm:t>
        <a:bodyPr/>
        <a:lstStyle/>
        <a:p>
          <a:r>
            <a:rPr lang="en-US"/>
            <a:t>Interaction of Nature and Nurture:</a:t>
          </a:r>
          <a:br>
            <a:rPr lang="en-US"/>
          </a:br>
          <a:r>
            <a:rPr lang="en-US"/>
            <a:t>Amira’s development results from the interaction of her biology and environment. Even with a biological sensitivity to stress, consistent support can build secure attachments and reduce anxiety, highlighting the need for early intervention. (NSPCC Learning, 2021)</a:t>
          </a:r>
        </a:p>
      </dgm:t>
    </dgm:pt>
    <dgm:pt modelId="{3B9C43C8-3CF4-40E9-AC84-C41849E3F0DE}" type="parTrans" cxnId="{B85B520B-D696-46C8-A5BC-D12D19AC3353}">
      <dgm:prSet/>
      <dgm:spPr/>
      <dgm:t>
        <a:bodyPr/>
        <a:lstStyle/>
        <a:p>
          <a:endParaRPr lang="en-US"/>
        </a:p>
      </dgm:t>
    </dgm:pt>
    <dgm:pt modelId="{51146B9E-38A6-40FD-AC7F-DB0CF2815F6C}" type="sibTrans" cxnId="{B85B520B-D696-46C8-A5BC-D12D19AC3353}">
      <dgm:prSet/>
      <dgm:spPr/>
      <dgm:t>
        <a:bodyPr/>
        <a:lstStyle/>
        <a:p>
          <a:endParaRPr lang="en-US"/>
        </a:p>
      </dgm:t>
    </dgm:pt>
    <dgm:pt modelId="{BB28DD33-1A14-4C94-B98E-89A11111EF22}" type="pres">
      <dgm:prSet presAssocID="{6340A69C-1044-4F92-BFFF-59148630BB9D}" presName="Name0" presStyleCnt="0">
        <dgm:presLayoutVars>
          <dgm:dir/>
          <dgm:resizeHandles val="exact"/>
        </dgm:presLayoutVars>
      </dgm:prSet>
      <dgm:spPr/>
    </dgm:pt>
    <dgm:pt modelId="{5DD990A7-A1A4-4432-A866-C167AB763F44}" type="pres">
      <dgm:prSet presAssocID="{F0D749E6-CAD1-4539-ADAA-E74E7723BB35}" presName="node" presStyleLbl="node1" presStyleIdx="0" presStyleCnt="3">
        <dgm:presLayoutVars>
          <dgm:bulletEnabled val="1"/>
        </dgm:presLayoutVars>
      </dgm:prSet>
      <dgm:spPr/>
    </dgm:pt>
    <dgm:pt modelId="{230E1203-9138-49F2-9B7D-091E1C5821EA}" type="pres">
      <dgm:prSet presAssocID="{6D7B3534-D4F2-4A59-BAB1-5001F7772FC5}" presName="sibTrans" presStyleLbl="sibTrans2D1" presStyleIdx="0" presStyleCnt="2"/>
      <dgm:spPr/>
    </dgm:pt>
    <dgm:pt modelId="{17E96ADC-5A54-479A-8E02-A2DF67D5C9A2}" type="pres">
      <dgm:prSet presAssocID="{6D7B3534-D4F2-4A59-BAB1-5001F7772FC5}" presName="connectorText" presStyleLbl="sibTrans2D1" presStyleIdx="0" presStyleCnt="2"/>
      <dgm:spPr/>
    </dgm:pt>
    <dgm:pt modelId="{639E6386-9E34-4AF8-8919-532279564879}" type="pres">
      <dgm:prSet presAssocID="{125F53F3-051B-4793-B11D-28B0A3E7398A}" presName="node" presStyleLbl="node1" presStyleIdx="1" presStyleCnt="3">
        <dgm:presLayoutVars>
          <dgm:bulletEnabled val="1"/>
        </dgm:presLayoutVars>
      </dgm:prSet>
      <dgm:spPr/>
    </dgm:pt>
    <dgm:pt modelId="{2A267750-CF83-4D34-8F6A-ADFB730EFA15}" type="pres">
      <dgm:prSet presAssocID="{7F3F60CC-5375-40B7-AB37-3B2ACA368616}" presName="sibTrans" presStyleLbl="sibTrans2D1" presStyleIdx="1" presStyleCnt="2"/>
      <dgm:spPr/>
    </dgm:pt>
    <dgm:pt modelId="{73E357A9-2166-4E6E-B38C-0D84141C72C0}" type="pres">
      <dgm:prSet presAssocID="{7F3F60CC-5375-40B7-AB37-3B2ACA368616}" presName="connectorText" presStyleLbl="sibTrans2D1" presStyleIdx="1" presStyleCnt="2"/>
      <dgm:spPr/>
    </dgm:pt>
    <dgm:pt modelId="{56230F7A-BA6C-4DA9-BBE7-964DD10929CC}" type="pres">
      <dgm:prSet presAssocID="{E350C7B9-F98B-42A2-BDD2-E70E4EA35E9D}" presName="node" presStyleLbl="node1" presStyleIdx="2" presStyleCnt="3">
        <dgm:presLayoutVars>
          <dgm:bulletEnabled val="1"/>
        </dgm:presLayoutVars>
      </dgm:prSet>
      <dgm:spPr/>
    </dgm:pt>
  </dgm:ptLst>
  <dgm:cxnLst>
    <dgm:cxn modelId="{30402800-9E1E-42FE-BA36-ABC7A016E316}" type="presOf" srcId="{F0D749E6-CAD1-4539-ADAA-E74E7723BB35}" destId="{5DD990A7-A1A4-4432-A866-C167AB763F44}" srcOrd="0" destOrd="0" presId="urn:microsoft.com/office/officeart/2005/8/layout/process1"/>
    <dgm:cxn modelId="{B85B520B-D696-46C8-A5BC-D12D19AC3353}" srcId="{6340A69C-1044-4F92-BFFF-59148630BB9D}" destId="{E350C7B9-F98B-42A2-BDD2-E70E4EA35E9D}" srcOrd="2" destOrd="0" parTransId="{3B9C43C8-3CF4-40E9-AC84-C41849E3F0DE}" sibTransId="{51146B9E-38A6-40FD-AC7F-DB0CF2815F6C}"/>
    <dgm:cxn modelId="{353BA35F-81BF-4186-B4A9-CE5E303B9224}" type="presOf" srcId="{6D7B3534-D4F2-4A59-BAB1-5001F7772FC5}" destId="{230E1203-9138-49F2-9B7D-091E1C5821EA}" srcOrd="0" destOrd="0" presId="urn:microsoft.com/office/officeart/2005/8/layout/process1"/>
    <dgm:cxn modelId="{9F52AF7A-BB0E-4335-B680-D6D46C1B81C2}" srcId="{6340A69C-1044-4F92-BFFF-59148630BB9D}" destId="{F0D749E6-CAD1-4539-ADAA-E74E7723BB35}" srcOrd="0" destOrd="0" parTransId="{41E4A888-5984-4FC9-B0C8-99E2529A1703}" sibTransId="{6D7B3534-D4F2-4A59-BAB1-5001F7772FC5}"/>
    <dgm:cxn modelId="{4FB918BC-D2F7-4547-A0DD-C8C0978A7E91}" type="presOf" srcId="{7F3F60CC-5375-40B7-AB37-3B2ACA368616}" destId="{2A267750-CF83-4D34-8F6A-ADFB730EFA15}" srcOrd="0" destOrd="0" presId="urn:microsoft.com/office/officeart/2005/8/layout/process1"/>
    <dgm:cxn modelId="{30A71CBF-1602-477D-A380-918A696B0D3F}" srcId="{6340A69C-1044-4F92-BFFF-59148630BB9D}" destId="{125F53F3-051B-4793-B11D-28B0A3E7398A}" srcOrd="1" destOrd="0" parTransId="{728C8864-DCD1-4700-9F2A-456CD81D85C5}" sibTransId="{7F3F60CC-5375-40B7-AB37-3B2ACA368616}"/>
    <dgm:cxn modelId="{7A90FFC4-0067-4B74-8B27-E1AE8ABD5511}" type="presOf" srcId="{7F3F60CC-5375-40B7-AB37-3B2ACA368616}" destId="{73E357A9-2166-4E6E-B38C-0D84141C72C0}" srcOrd="1" destOrd="0" presId="urn:microsoft.com/office/officeart/2005/8/layout/process1"/>
    <dgm:cxn modelId="{1EDAFEDB-8074-4CF7-AC78-570CF89EF353}" type="presOf" srcId="{6340A69C-1044-4F92-BFFF-59148630BB9D}" destId="{BB28DD33-1A14-4C94-B98E-89A11111EF22}" srcOrd="0" destOrd="0" presId="urn:microsoft.com/office/officeart/2005/8/layout/process1"/>
    <dgm:cxn modelId="{AC8003DD-7CD9-4565-8002-DA70449DB9F2}" type="presOf" srcId="{6D7B3534-D4F2-4A59-BAB1-5001F7772FC5}" destId="{17E96ADC-5A54-479A-8E02-A2DF67D5C9A2}" srcOrd="1" destOrd="0" presId="urn:microsoft.com/office/officeart/2005/8/layout/process1"/>
    <dgm:cxn modelId="{7AD326E8-7AE1-4153-A9E4-03E262F2FCB1}" type="presOf" srcId="{125F53F3-051B-4793-B11D-28B0A3E7398A}" destId="{639E6386-9E34-4AF8-8919-532279564879}" srcOrd="0" destOrd="0" presId="urn:microsoft.com/office/officeart/2005/8/layout/process1"/>
    <dgm:cxn modelId="{4E5CCFF8-41A3-4505-9122-BF6C6E26CCA4}" type="presOf" srcId="{E350C7B9-F98B-42A2-BDD2-E70E4EA35E9D}" destId="{56230F7A-BA6C-4DA9-BBE7-964DD10929CC}" srcOrd="0" destOrd="0" presId="urn:microsoft.com/office/officeart/2005/8/layout/process1"/>
    <dgm:cxn modelId="{CE4AE523-3263-4380-A4C3-30D775D60173}" type="presParOf" srcId="{BB28DD33-1A14-4C94-B98E-89A11111EF22}" destId="{5DD990A7-A1A4-4432-A866-C167AB763F44}" srcOrd="0" destOrd="0" presId="urn:microsoft.com/office/officeart/2005/8/layout/process1"/>
    <dgm:cxn modelId="{537DDBAD-0C81-4D6D-8AC6-82EA17AB5368}" type="presParOf" srcId="{BB28DD33-1A14-4C94-B98E-89A11111EF22}" destId="{230E1203-9138-49F2-9B7D-091E1C5821EA}" srcOrd="1" destOrd="0" presId="urn:microsoft.com/office/officeart/2005/8/layout/process1"/>
    <dgm:cxn modelId="{57883F9D-BB72-4142-B981-FFDB53CD91BB}" type="presParOf" srcId="{230E1203-9138-49F2-9B7D-091E1C5821EA}" destId="{17E96ADC-5A54-479A-8E02-A2DF67D5C9A2}" srcOrd="0" destOrd="0" presId="urn:microsoft.com/office/officeart/2005/8/layout/process1"/>
    <dgm:cxn modelId="{C73FEC6B-3B33-405F-8342-56FD919ED933}" type="presParOf" srcId="{BB28DD33-1A14-4C94-B98E-89A11111EF22}" destId="{639E6386-9E34-4AF8-8919-532279564879}" srcOrd="2" destOrd="0" presId="urn:microsoft.com/office/officeart/2005/8/layout/process1"/>
    <dgm:cxn modelId="{0D293861-5F24-4157-96B3-1A51DAABA5CC}" type="presParOf" srcId="{BB28DD33-1A14-4C94-B98E-89A11111EF22}" destId="{2A267750-CF83-4D34-8F6A-ADFB730EFA15}" srcOrd="3" destOrd="0" presId="urn:microsoft.com/office/officeart/2005/8/layout/process1"/>
    <dgm:cxn modelId="{CB57E96D-A1F2-4FC8-9215-BD0E503FB31E}" type="presParOf" srcId="{2A267750-CF83-4D34-8F6A-ADFB730EFA15}" destId="{73E357A9-2166-4E6E-B38C-0D84141C72C0}" srcOrd="0" destOrd="0" presId="urn:microsoft.com/office/officeart/2005/8/layout/process1"/>
    <dgm:cxn modelId="{C85BB2AC-7157-4BA1-B88A-C0FA1DA82F09}" type="presParOf" srcId="{BB28DD33-1A14-4C94-B98E-89A11111EF22}" destId="{56230F7A-BA6C-4DA9-BBE7-964DD10929C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7E9F31-FF3D-4E43-B587-3C91E20BB3F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EF06A2C-CE22-4BCB-AC30-F2AD98D4C3F2}">
      <dgm:prSet/>
      <dgm:spPr/>
      <dgm:t>
        <a:bodyPr/>
        <a:lstStyle/>
        <a:p>
          <a:r>
            <a:rPr lang="en-US"/>
            <a:t>Explains children's emotional responses in early settings</a:t>
          </a:r>
        </a:p>
      </dgm:t>
    </dgm:pt>
    <dgm:pt modelId="{7DCBA6E4-E1CF-46F5-8C21-21A7E2534783}" type="parTrans" cxnId="{F586F2AE-9E2B-48AB-BF27-594805792200}">
      <dgm:prSet/>
      <dgm:spPr/>
      <dgm:t>
        <a:bodyPr/>
        <a:lstStyle/>
        <a:p>
          <a:endParaRPr lang="en-US"/>
        </a:p>
      </dgm:t>
    </dgm:pt>
    <dgm:pt modelId="{548FD58A-83C3-4B0C-9446-4ADA187E4EAE}" type="sibTrans" cxnId="{F586F2AE-9E2B-48AB-BF27-594805792200}">
      <dgm:prSet/>
      <dgm:spPr/>
      <dgm:t>
        <a:bodyPr/>
        <a:lstStyle/>
        <a:p>
          <a:endParaRPr lang="en-US"/>
        </a:p>
      </dgm:t>
    </dgm:pt>
    <dgm:pt modelId="{D92C915B-542E-4298-95AC-7BC4BF9BA297}">
      <dgm:prSet/>
      <dgm:spPr/>
      <dgm:t>
        <a:bodyPr/>
        <a:lstStyle/>
        <a:p>
          <a:r>
            <a:rPr lang="en-US"/>
            <a:t>Bowlby’s theory helps us understand behaviours like crying, clinginess, and anxiety when young children are separated from their caregivers—exactly the behaviours seen in children like Amira.</a:t>
          </a:r>
        </a:p>
      </dgm:t>
    </dgm:pt>
    <dgm:pt modelId="{CF8A2704-4BCF-4EB4-A639-2628438FC3CA}" type="parTrans" cxnId="{BABBCE5A-9363-4225-9E33-ADF80C48EAF3}">
      <dgm:prSet/>
      <dgm:spPr/>
      <dgm:t>
        <a:bodyPr/>
        <a:lstStyle/>
        <a:p>
          <a:endParaRPr lang="en-US"/>
        </a:p>
      </dgm:t>
    </dgm:pt>
    <dgm:pt modelId="{E105A1F3-0D83-4032-BC39-ACBC85F35944}" type="sibTrans" cxnId="{BABBCE5A-9363-4225-9E33-ADF80C48EAF3}">
      <dgm:prSet/>
      <dgm:spPr/>
      <dgm:t>
        <a:bodyPr/>
        <a:lstStyle/>
        <a:p>
          <a:endParaRPr lang="en-US"/>
        </a:p>
      </dgm:t>
    </dgm:pt>
    <dgm:pt modelId="{8B8E7C28-5D2B-462C-9B75-F04997C81803}">
      <dgm:prSet/>
      <dgm:spPr/>
      <dgm:t>
        <a:bodyPr/>
        <a:lstStyle/>
        <a:p>
          <a:r>
            <a:rPr lang="en-US"/>
            <a:t>These reactions are part of a child’s natural instinct to stay close to a protective adult (secure base). (psychological Society, 2021).</a:t>
          </a:r>
        </a:p>
      </dgm:t>
    </dgm:pt>
    <dgm:pt modelId="{1E46CF6D-D751-44C7-97C4-5938189727DE}" type="parTrans" cxnId="{17DAE6A2-AF77-478F-9246-9B57DEFE35EB}">
      <dgm:prSet/>
      <dgm:spPr/>
      <dgm:t>
        <a:bodyPr/>
        <a:lstStyle/>
        <a:p>
          <a:endParaRPr lang="en-US"/>
        </a:p>
      </dgm:t>
    </dgm:pt>
    <dgm:pt modelId="{1064E858-52B3-4689-A95A-DCDAD2DB1C83}" type="sibTrans" cxnId="{17DAE6A2-AF77-478F-9246-9B57DEFE35EB}">
      <dgm:prSet/>
      <dgm:spPr/>
      <dgm:t>
        <a:bodyPr/>
        <a:lstStyle/>
        <a:p>
          <a:endParaRPr lang="en-US"/>
        </a:p>
      </dgm:t>
    </dgm:pt>
    <dgm:pt modelId="{875D4203-D905-48A8-9141-91D83BDAB393}">
      <dgm:prSet/>
      <dgm:spPr/>
      <dgm:t>
        <a:bodyPr/>
        <a:lstStyle/>
        <a:p>
          <a:r>
            <a:rPr lang="en-US"/>
            <a:t>Supports consistent, relationship-based care</a:t>
          </a:r>
        </a:p>
      </dgm:t>
    </dgm:pt>
    <dgm:pt modelId="{F17530EC-C96F-4DED-A258-97190B691A0A}" type="parTrans" cxnId="{04F0CB56-0A0D-44F4-BE7B-66CC9AF73EFF}">
      <dgm:prSet/>
      <dgm:spPr/>
      <dgm:t>
        <a:bodyPr/>
        <a:lstStyle/>
        <a:p>
          <a:endParaRPr lang="en-US"/>
        </a:p>
      </dgm:t>
    </dgm:pt>
    <dgm:pt modelId="{CDF61400-B6D7-4B8F-B317-E9E1CB29D63B}" type="sibTrans" cxnId="{04F0CB56-0A0D-44F4-BE7B-66CC9AF73EFF}">
      <dgm:prSet/>
      <dgm:spPr/>
      <dgm:t>
        <a:bodyPr/>
        <a:lstStyle/>
        <a:p>
          <a:endParaRPr lang="en-US"/>
        </a:p>
      </dgm:t>
    </dgm:pt>
    <dgm:pt modelId="{C99EF91D-00FE-4CAA-9C07-58BA2DDDA4A0}">
      <dgm:prSet/>
      <dgm:spPr/>
      <dgm:t>
        <a:bodyPr/>
        <a:lstStyle/>
        <a:p>
          <a:r>
            <a:rPr lang="en-US"/>
            <a:t>The theory underpins the Key Person approach, which is widely used in nurseries.</a:t>
          </a:r>
        </a:p>
      </dgm:t>
    </dgm:pt>
    <dgm:pt modelId="{E23472A1-2EF4-4D4E-B092-4023AF21BB6B}" type="parTrans" cxnId="{07265F7A-4B84-4E02-9BEF-ADE86C2DFD36}">
      <dgm:prSet/>
      <dgm:spPr/>
      <dgm:t>
        <a:bodyPr/>
        <a:lstStyle/>
        <a:p>
          <a:endParaRPr lang="en-US"/>
        </a:p>
      </dgm:t>
    </dgm:pt>
    <dgm:pt modelId="{1A106655-9D1D-47B3-82F0-F4348A2576E3}" type="sibTrans" cxnId="{07265F7A-4B84-4E02-9BEF-ADE86C2DFD36}">
      <dgm:prSet/>
      <dgm:spPr/>
      <dgm:t>
        <a:bodyPr/>
        <a:lstStyle/>
        <a:p>
          <a:endParaRPr lang="en-US"/>
        </a:p>
      </dgm:t>
    </dgm:pt>
    <dgm:pt modelId="{AE709202-BF84-4286-A8EC-7B12BC8420A0}">
      <dgm:prSet/>
      <dgm:spPr/>
      <dgm:t>
        <a:bodyPr/>
        <a:lstStyle/>
        <a:p>
          <a:r>
            <a:rPr lang="en-US" dirty="0"/>
            <a:t>A stable relationship with one adult gives children the security they need to explore, learn, and build confidence. (EBSC0)</a:t>
          </a:r>
        </a:p>
      </dgm:t>
    </dgm:pt>
    <dgm:pt modelId="{EB1A9D64-C1B7-4194-B435-F975C95D9345}" type="parTrans" cxnId="{003AEF88-D238-441E-8204-F62985865580}">
      <dgm:prSet/>
      <dgm:spPr/>
      <dgm:t>
        <a:bodyPr/>
        <a:lstStyle/>
        <a:p>
          <a:endParaRPr lang="en-US"/>
        </a:p>
      </dgm:t>
    </dgm:pt>
    <dgm:pt modelId="{E1386B9D-2881-4610-96B2-9A7F40B178AC}" type="sibTrans" cxnId="{003AEF88-D238-441E-8204-F62985865580}">
      <dgm:prSet/>
      <dgm:spPr/>
      <dgm:t>
        <a:bodyPr/>
        <a:lstStyle/>
        <a:p>
          <a:endParaRPr lang="en-US"/>
        </a:p>
      </dgm:t>
    </dgm:pt>
    <dgm:pt modelId="{21B97230-D2F8-42DA-B292-B79702A44172}" type="pres">
      <dgm:prSet presAssocID="{ED7E9F31-FF3D-4E43-B587-3C91E20BB3FE}" presName="diagram" presStyleCnt="0">
        <dgm:presLayoutVars>
          <dgm:dir/>
          <dgm:resizeHandles val="exact"/>
        </dgm:presLayoutVars>
      </dgm:prSet>
      <dgm:spPr/>
    </dgm:pt>
    <dgm:pt modelId="{C6DD7F98-9A78-44B6-A410-B03DA69A0AC3}" type="pres">
      <dgm:prSet presAssocID="{7EF06A2C-CE22-4BCB-AC30-F2AD98D4C3F2}" presName="node" presStyleLbl="node1" presStyleIdx="0" presStyleCnt="6">
        <dgm:presLayoutVars>
          <dgm:bulletEnabled val="1"/>
        </dgm:presLayoutVars>
      </dgm:prSet>
      <dgm:spPr/>
    </dgm:pt>
    <dgm:pt modelId="{55EC0D5F-EAFA-4A6E-A0F2-9FE2AA4E25D7}" type="pres">
      <dgm:prSet presAssocID="{548FD58A-83C3-4B0C-9446-4ADA187E4EAE}" presName="sibTrans" presStyleCnt="0"/>
      <dgm:spPr/>
    </dgm:pt>
    <dgm:pt modelId="{0A8E60F3-8E09-4541-A8D6-D8BCEBF486A1}" type="pres">
      <dgm:prSet presAssocID="{D92C915B-542E-4298-95AC-7BC4BF9BA297}" presName="node" presStyleLbl="node1" presStyleIdx="1" presStyleCnt="6">
        <dgm:presLayoutVars>
          <dgm:bulletEnabled val="1"/>
        </dgm:presLayoutVars>
      </dgm:prSet>
      <dgm:spPr/>
    </dgm:pt>
    <dgm:pt modelId="{3D1B8F8E-D240-465E-9619-FFC5F0AEA94F}" type="pres">
      <dgm:prSet presAssocID="{E105A1F3-0D83-4032-BC39-ACBC85F35944}" presName="sibTrans" presStyleCnt="0"/>
      <dgm:spPr/>
    </dgm:pt>
    <dgm:pt modelId="{2C7383B5-9E96-4B3F-9EA4-4D3E187D5B33}" type="pres">
      <dgm:prSet presAssocID="{8B8E7C28-5D2B-462C-9B75-F04997C81803}" presName="node" presStyleLbl="node1" presStyleIdx="2" presStyleCnt="6">
        <dgm:presLayoutVars>
          <dgm:bulletEnabled val="1"/>
        </dgm:presLayoutVars>
      </dgm:prSet>
      <dgm:spPr/>
    </dgm:pt>
    <dgm:pt modelId="{4BCDEC35-7017-4888-83DC-F664FC99FEFA}" type="pres">
      <dgm:prSet presAssocID="{1064E858-52B3-4689-A95A-DCDAD2DB1C83}" presName="sibTrans" presStyleCnt="0"/>
      <dgm:spPr/>
    </dgm:pt>
    <dgm:pt modelId="{70BC470C-04C7-4F81-807A-F3B93436F9C1}" type="pres">
      <dgm:prSet presAssocID="{875D4203-D905-48A8-9141-91D83BDAB393}" presName="node" presStyleLbl="node1" presStyleIdx="3" presStyleCnt="6">
        <dgm:presLayoutVars>
          <dgm:bulletEnabled val="1"/>
        </dgm:presLayoutVars>
      </dgm:prSet>
      <dgm:spPr/>
    </dgm:pt>
    <dgm:pt modelId="{84B79BDB-8819-4FBF-A550-4BB55444C21C}" type="pres">
      <dgm:prSet presAssocID="{CDF61400-B6D7-4B8F-B317-E9E1CB29D63B}" presName="sibTrans" presStyleCnt="0"/>
      <dgm:spPr/>
    </dgm:pt>
    <dgm:pt modelId="{7A78CFA2-FC80-43C4-8F53-B641D044CD7B}" type="pres">
      <dgm:prSet presAssocID="{C99EF91D-00FE-4CAA-9C07-58BA2DDDA4A0}" presName="node" presStyleLbl="node1" presStyleIdx="4" presStyleCnt="6">
        <dgm:presLayoutVars>
          <dgm:bulletEnabled val="1"/>
        </dgm:presLayoutVars>
      </dgm:prSet>
      <dgm:spPr/>
    </dgm:pt>
    <dgm:pt modelId="{2AA99C88-AAD8-410F-8244-37BF1C2F0B7D}" type="pres">
      <dgm:prSet presAssocID="{1A106655-9D1D-47B3-82F0-F4348A2576E3}" presName="sibTrans" presStyleCnt="0"/>
      <dgm:spPr/>
    </dgm:pt>
    <dgm:pt modelId="{88A6BA50-B229-4EDF-BB97-AA2A1ECF272A}" type="pres">
      <dgm:prSet presAssocID="{AE709202-BF84-4286-A8EC-7B12BC8420A0}" presName="node" presStyleLbl="node1" presStyleIdx="5" presStyleCnt="6">
        <dgm:presLayoutVars>
          <dgm:bulletEnabled val="1"/>
        </dgm:presLayoutVars>
      </dgm:prSet>
      <dgm:spPr/>
    </dgm:pt>
  </dgm:ptLst>
  <dgm:cxnLst>
    <dgm:cxn modelId="{1C098D20-0060-47B0-A164-F8260CCD8E97}" type="presOf" srcId="{875D4203-D905-48A8-9141-91D83BDAB393}" destId="{70BC470C-04C7-4F81-807A-F3B93436F9C1}" srcOrd="0" destOrd="0" presId="urn:microsoft.com/office/officeart/2005/8/layout/default"/>
    <dgm:cxn modelId="{53DD0C5B-F494-4274-845A-B6DCCF565C0E}" type="presOf" srcId="{8B8E7C28-5D2B-462C-9B75-F04997C81803}" destId="{2C7383B5-9E96-4B3F-9EA4-4D3E187D5B33}" srcOrd="0" destOrd="0" presId="urn:microsoft.com/office/officeart/2005/8/layout/default"/>
    <dgm:cxn modelId="{7D06A66E-3D49-41F3-BAEE-A7F3B110638B}" type="presOf" srcId="{D92C915B-542E-4298-95AC-7BC4BF9BA297}" destId="{0A8E60F3-8E09-4541-A8D6-D8BCEBF486A1}" srcOrd="0" destOrd="0" presId="urn:microsoft.com/office/officeart/2005/8/layout/default"/>
    <dgm:cxn modelId="{04F0CB56-0A0D-44F4-BE7B-66CC9AF73EFF}" srcId="{ED7E9F31-FF3D-4E43-B587-3C91E20BB3FE}" destId="{875D4203-D905-48A8-9141-91D83BDAB393}" srcOrd="3" destOrd="0" parTransId="{F17530EC-C96F-4DED-A258-97190B691A0A}" sibTransId="{CDF61400-B6D7-4B8F-B317-E9E1CB29D63B}"/>
    <dgm:cxn modelId="{31721F59-0580-41F8-89F4-B9D6EE74BB07}" type="presOf" srcId="{C99EF91D-00FE-4CAA-9C07-58BA2DDDA4A0}" destId="{7A78CFA2-FC80-43C4-8F53-B641D044CD7B}" srcOrd="0" destOrd="0" presId="urn:microsoft.com/office/officeart/2005/8/layout/default"/>
    <dgm:cxn modelId="{07265F7A-4B84-4E02-9BEF-ADE86C2DFD36}" srcId="{ED7E9F31-FF3D-4E43-B587-3C91E20BB3FE}" destId="{C99EF91D-00FE-4CAA-9C07-58BA2DDDA4A0}" srcOrd="4" destOrd="0" parTransId="{E23472A1-2EF4-4D4E-B092-4023AF21BB6B}" sibTransId="{1A106655-9D1D-47B3-82F0-F4348A2576E3}"/>
    <dgm:cxn modelId="{BABBCE5A-9363-4225-9E33-ADF80C48EAF3}" srcId="{ED7E9F31-FF3D-4E43-B587-3C91E20BB3FE}" destId="{D92C915B-542E-4298-95AC-7BC4BF9BA297}" srcOrd="1" destOrd="0" parTransId="{CF8A2704-4BCF-4EB4-A639-2628438FC3CA}" sibTransId="{E105A1F3-0D83-4032-BC39-ACBC85F35944}"/>
    <dgm:cxn modelId="{003AEF88-D238-441E-8204-F62985865580}" srcId="{ED7E9F31-FF3D-4E43-B587-3C91E20BB3FE}" destId="{AE709202-BF84-4286-A8EC-7B12BC8420A0}" srcOrd="5" destOrd="0" parTransId="{EB1A9D64-C1B7-4194-B435-F975C95D9345}" sibTransId="{E1386B9D-2881-4610-96B2-9A7F40B178AC}"/>
    <dgm:cxn modelId="{17DAE6A2-AF77-478F-9246-9B57DEFE35EB}" srcId="{ED7E9F31-FF3D-4E43-B587-3C91E20BB3FE}" destId="{8B8E7C28-5D2B-462C-9B75-F04997C81803}" srcOrd="2" destOrd="0" parTransId="{1E46CF6D-D751-44C7-97C4-5938189727DE}" sibTransId="{1064E858-52B3-4689-A95A-DCDAD2DB1C83}"/>
    <dgm:cxn modelId="{F586F2AE-9E2B-48AB-BF27-594805792200}" srcId="{ED7E9F31-FF3D-4E43-B587-3C91E20BB3FE}" destId="{7EF06A2C-CE22-4BCB-AC30-F2AD98D4C3F2}" srcOrd="0" destOrd="0" parTransId="{7DCBA6E4-E1CF-46F5-8C21-21A7E2534783}" sibTransId="{548FD58A-83C3-4B0C-9446-4ADA187E4EAE}"/>
    <dgm:cxn modelId="{D3232AF1-AF23-4B45-88AC-B417E598BC8C}" type="presOf" srcId="{AE709202-BF84-4286-A8EC-7B12BC8420A0}" destId="{88A6BA50-B229-4EDF-BB97-AA2A1ECF272A}" srcOrd="0" destOrd="0" presId="urn:microsoft.com/office/officeart/2005/8/layout/default"/>
    <dgm:cxn modelId="{604106F4-70DA-43E7-95D0-D78293C05242}" type="presOf" srcId="{7EF06A2C-CE22-4BCB-AC30-F2AD98D4C3F2}" destId="{C6DD7F98-9A78-44B6-A410-B03DA69A0AC3}" srcOrd="0" destOrd="0" presId="urn:microsoft.com/office/officeart/2005/8/layout/default"/>
    <dgm:cxn modelId="{39D0F8FE-01EA-49CB-AD3C-DA2B4E4A0DB9}" type="presOf" srcId="{ED7E9F31-FF3D-4E43-B587-3C91E20BB3FE}" destId="{21B97230-D2F8-42DA-B292-B79702A44172}" srcOrd="0" destOrd="0" presId="urn:microsoft.com/office/officeart/2005/8/layout/default"/>
    <dgm:cxn modelId="{DB049F8A-1007-4632-AC95-7219CFC52AE2}" type="presParOf" srcId="{21B97230-D2F8-42DA-B292-B79702A44172}" destId="{C6DD7F98-9A78-44B6-A410-B03DA69A0AC3}" srcOrd="0" destOrd="0" presId="urn:microsoft.com/office/officeart/2005/8/layout/default"/>
    <dgm:cxn modelId="{4FED1538-C7CE-482C-B154-15E563E87623}" type="presParOf" srcId="{21B97230-D2F8-42DA-B292-B79702A44172}" destId="{55EC0D5F-EAFA-4A6E-A0F2-9FE2AA4E25D7}" srcOrd="1" destOrd="0" presId="urn:microsoft.com/office/officeart/2005/8/layout/default"/>
    <dgm:cxn modelId="{B3163000-D5FE-4F6B-A4C1-24AF840F0E2F}" type="presParOf" srcId="{21B97230-D2F8-42DA-B292-B79702A44172}" destId="{0A8E60F3-8E09-4541-A8D6-D8BCEBF486A1}" srcOrd="2" destOrd="0" presId="urn:microsoft.com/office/officeart/2005/8/layout/default"/>
    <dgm:cxn modelId="{48EE080E-7DE6-4A8E-805F-505869983498}" type="presParOf" srcId="{21B97230-D2F8-42DA-B292-B79702A44172}" destId="{3D1B8F8E-D240-465E-9619-FFC5F0AEA94F}" srcOrd="3" destOrd="0" presId="urn:microsoft.com/office/officeart/2005/8/layout/default"/>
    <dgm:cxn modelId="{FAE43C78-BAFA-4DE5-B07E-DCBCE23551DD}" type="presParOf" srcId="{21B97230-D2F8-42DA-B292-B79702A44172}" destId="{2C7383B5-9E96-4B3F-9EA4-4D3E187D5B33}" srcOrd="4" destOrd="0" presId="urn:microsoft.com/office/officeart/2005/8/layout/default"/>
    <dgm:cxn modelId="{DB63B948-2AE1-4B53-B8FF-C54CF165F49C}" type="presParOf" srcId="{21B97230-D2F8-42DA-B292-B79702A44172}" destId="{4BCDEC35-7017-4888-83DC-F664FC99FEFA}" srcOrd="5" destOrd="0" presId="urn:microsoft.com/office/officeart/2005/8/layout/default"/>
    <dgm:cxn modelId="{D3B974EB-7734-4C4A-AD98-1C71C7BF3950}" type="presParOf" srcId="{21B97230-D2F8-42DA-B292-B79702A44172}" destId="{70BC470C-04C7-4F81-807A-F3B93436F9C1}" srcOrd="6" destOrd="0" presId="urn:microsoft.com/office/officeart/2005/8/layout/default"/>
    <dgm:cxn modelId="{183B8357-62FD-46ED-A575-DC02E6D75CCA}" type="presParOf" srcId="{21B97230-D2F8-42DA-B292-B79702A44172}" destId="{84B79BDB-8819-4FBF-A550-4BB55444C21C}" srcOrd="7" destOrd="0" presId="urn:microsoft.com/office/officeart/2005/8/layout/default"/>
    <dgm:cxn modelId="{7A73EBAA-5E8B-4831-9403-E5C5901BBC21}" type="presParOf" srcId="{21B97230-D2F8-42DA-B292-B79702A44172}" destId="{7A78CFA2-FC80-43C4-8F53-B641D044CD7B}" srcOrd="8" destOrd="0" presId="urn:microsoft.com/office/officeart/2005/8/layout/default"/>
    <dgm:cxn modelId="{E6C1931D-8ABA-4AA2-A654-61B5E7A7A2D9}" type="presParOf" srcId="{21B97230-D2F8-42DA-B292-B79702A44172}" destId="{2AA99C88-AAD8-410F-8244-37BF1C2F0B7D}" srcOrd="9" destOrd="0" presId="urn:microsoft.com/office/officeart/2005/8/layout/default"/>
    <dgm:cxn modelId="{4BF62D3A-35ED-4295-8027-62D53654F154}" type="presParOf" srcId="{21B97230-D2F8-42DA-B292-B79702A44172}" destId="{88A6BA50-B229-4EDF-BB97-AA2A1ECF272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A7FD46-D5D3-4EE5-90F8-331C0515064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E8BCCE8-62B6-4895-B50A-BAF29865ED34}">
      <dgm:prSet/>
      <dgm:spPr/>
      <dgm:t>
        <a:bodyPr/>
        <a:lstStyle/>
        <a:p>
          <a:r>
            <a:rPr lang="en-US" b="1"/>
            <a:t>Early warning signs and intervention</a:t>
          </a:r>
          <a:endParaRPr lang="en-US"/>
        </a:p>
      </dgm:t>
    </dgm:pt>
    <dgm:pt modelId="{49C3E0A3-B663-4C8E-8903-82DA94D4D7A9}" type="parTrans" cxnId="{A59BF4C0-91FB-4CF0-A855-6E0F211E32FF}">
      <dgm:prSet/>
      <dgm:spPr/>
      <dgm:t>
        <a:bodyPr/>
        <a:lstStyle/>
        <a:p>
          <a:endParaRPr lang="en-US"/>
        </a:p>
      </dgm:t>
    </dgm:pt>
    <dgm:pt modelId="{4CA5E5FB-5463-4030-AFE9-0A69857DC88A}" type="sibTrans" cxnId="{A59BF4C0-91FB-4CF0-A855-6E0F211E32FF}">
      <dgm:prSet/>
      <dgm:spPr/>
      <dgm:t>
        <a:bodyPr/>
        <a:lstStyle/>
        <a:p>
          <a:endParaRPr lang="en-US"/>
        </a:p>
      </dgm:t>
    </dgm:pt>
    <dgm:pt modelId="{DB9F1B60-1764-49D0-AAAE-DC24BA98544D}">
      <dgm:prSet/>
      <dgm:spPr/>
      <dgm:t>
        <a:bodyPr/>
        <a:lstStyle/>
        <a:p>
          <a:r>
            <a:rPr lang="en-US"/>
            <a:t>Knowing about attachment helps practitioners spot early signs of emotional or social difficulties.</a:t>
          </a:r>
        </a:p>
      </dgm:t>
    </dgm:pt>
    <dgm:pt modelId="{A9248189-F959-4657-A6AD-055A550C2842}" type="parTrans" cxnId="{E61F84DF-180C-4BE9-BAEA-623C6CC71C39}">
      <dgm:prSet/>
      <dgm:spPr/>
      <dgm:t>
        <a:bodyPr/>
        <a:lstStyle/>
        <a:p>
          <a:endParaRPr lang="en-US"/>
        </a:p>
      </dgm:t>
    </dgm:pt>
    <dgm:pt modelId="{07C8134B-EA9A-4E78-960D-459CD0C5A72D}" type="sibTrans" cxnId="{E61F84DF-180C-4BE9-BAEA-623C6CC71C39}">
      <dgm:prSet/>
      <dgm:spPr/>
      <dgm:t>
        <a:bodyPr/>
        <a:lstStyle/>
        <a:p>
          <a:endParaRPr lang="en-US"/>
        </a:p>
      </dgm:t>
    </dgm:pt>
    <dgm:pt modelId="{FBC496ED-D327-425C-84A1-571F3DD9CB56}">
      <dgm:prSet/>
      <dgm:spPr/>
      <dgm:t>
        <a:bodyPr/>
        <a:lstStyle/>
        <a:p>
          <a:r>
            <a:rPr lang="en-US"/>
            <a:t>In Amira’s case, her limited communication and social withdrawal may signal a need for more support in forming new relationships. (EBSCO).</a:t>
          </a:r>
        </a:p>
      </dgm:t>
    </dgm:pt>
    <dgm:pt modelId="{11BEEE65-0119-48D5-B463-576D34949425}" type="parTrans" cxnId="{3FA89287-A724-429D-B90C-1323925DE442}">
      <dgm:prSet/>
      <dgm:spPr/>
      <dgm:t>
        <a:bodyPr/>
        <a:lstStyle/>
        <a:p>
          <a:endParaRPr lang="en-US"/>
        </a:p>
      </dgm:t>
    </dgm:pt>
    <dgm:pt modelId="{D3834539-F79D-40DB-AD4E-2DDBC3B47D2E}" type="sibTrans" cxnId="{3FA89287-A724-429D-B90C-1323925DE442}">
      <dgm:prSet/>
      <dgm:spPr/>
      <dgm:t>
        <a:bodyPr/>
        <a:lstStyle/>
        <a:p>
          <a:endParaRPr lang="en-US" dirty="0"/>
        </a:p>
      </dgm:t>
    </dgm:pt>
    <dgm:pt modelId="{0C32F878-3028-47F2-9FB4-12D5D77830F4}">
      <dgm:prSet/>
      <dgm:spPr/>
      <dgm:t>
        <a:bodyPr/>
        <a:lstStyle/>
        <a:p>
          <a:r>
            <a:rPr lang="en-US" b="1"/>
            <a:t>Influential in child development policy and practice</a:t>
          </a:r>
          <a:endParaRPr lang="en-US"/>
        </a:p>
      </dgm:t>
    </dgm:pt>
    <dgm:pt modelId="{8F8A8E57-BE4E-4649-AF30-BEABCF902ACC}" type="parTrans" cxnId="{AB36D293-CAD6-4B92-86BE-26E970ED19A2}">
      <dgm:prSet/>
      <dgm:spPr/>
      <dgm:t>
        <a:bodyPr/>
        <a:lstStyle/>
        <a:p>
          <a:endParaRPr lang="en-US"/>
        </a:p>
      </dgm:t>
    </dgm:pt>
    <dgm:pt modelId="{C335B47B-5263-4D7B-BE5A-8CA07226569A}" type="sibTrans" cxnId="{AB36D293-CAD6-4B92-86BE-26E970ED19A2}">
      <dgm:prSet/>
      <dgm:spPr/>
      <dgm:t>
        <a:bodyPr/>
        <a:lstStyle/>
        <a:p>
          <a:endParaRPr lang="en-US"/>
        </a:p>
      </dgm:t>
    </dgm:pt>
    <dgm:pt modelId="{F410C855-54A0-4194-9A2E-76B3D82640BE}">
      <dgm:prSet/>
      <dgm:spPr/>
      <dgm:t>
        <a:bodyPr/>
        <a:lstStyle/>
        <a:p>
          <a:r>
            <a:rPr lang="en-US"/>
            <a:t>Bowlby’s theory has shaped childcare frameworks like the Early Years Foundation Stage (EYFS).</a:t>
          </a:r>
        </a:p>
      </dgm:t>
    </dgm:pt>
    <dgm:pt modelId="{325B4B4D-EFD6-47D1-A5FC-0692381EDDB9}" type="parTrans" cxnId="{BAF5618E-6B3C-4623-9845-BD3EEB44367D}">
      <dgm:prSet/>
      <dgm:spPr/>
      <dgm:t>
        <a:bodyPr/>
        <a:lstStyle/>
        <a:p>
          <a:endParaRPr lang="en-US"/>
        </a:p>
      </dgm:t>
    </dgm:pt>
    <dgm:pt modelId="{72D754A5-F9FD-47B5-95BB-4D79B097DBCB}" type="sibTrans" cxnId="{BAF5618E-6B3C-4623-9845-BD3EEB44367D}">
      <dgm:prSet/>
      <dgm:spPr/>
      <dgm:t>
        <a:bodyPr/>
        <a:lstStyle/>
        <a:p>
          <a:endParaRPr lang="en-US"/>
        </a:p>
      </dgm:t>
    </dgm:pt>
    <dgm:pt modelId="{C74A153D-6867-4ACA-83EE-E7B3776BB227}">
      <dgm:prSet/>
      <dgm:spPr/>
      <dgm:t>
        <a:bodyPr/>
        <a:lstStyle/>
        <a:p>
          <a:r>
            <a:rPr lang="en-US" dirty="0"/>
            <a:t>It’s central to promoting emotional security and well-being in early years settings. (</a:t>
          </a:r>
          <a:r>
            <a:rPr lang="en-US" dirty="0" err="1"/>
            <a:t>Wellcome</a:t>
          </a:r>
          <a:r>
            <a:rPr lang="en-US" dirty="0"/>
            <a:t> Collection, 2020)</a:t>
          </a:r>
        </a:p>
      </dgm:t>
    </dgm:pt>
    <dgm:pt modelId="{F8D3B4E2-3729-4814-8AF0-04E154E83854}" type="parTrans" cxnId="{DF3C858D-A1A4-4604-84B2-2B4100288B84}">
      <dgm:prSet/>
      <dgm:spPr/>
      <dgm:t>
        <a:bodyPr/>
        <a:lstStyle/>
        <a:p>
          <a:endParaRPr lang="en-US"/>
        </a:p>
      </dgm:t>
    </dgm:pt>
    <dgm:pt modelId="{982AD4B8-AC5C-4940-B691-0D2F57D3FFD4}" type="sibTrans" cxnId="{DF3C858D-A1A4-4604-84B2-2B4100288B84}">
      <dgm:prSet/>
      <dgm:spPr/>
      <dgm:t>
        <a:bodyPr/>
        <a:lstStyle/>
        <a:p>
          <a:endParaRPr lang="en-US"/>
        </a:p>
      </dgm:t>
    </dgm:pt>
    <dgm:pt modelId="{ADB0AE11-7150-4038-AAC6-9606734B0975}" type="pres">
      <dgm:prSet presAssocID="{9FA7FD46-D5D3-4EE5-90F8-331C0515064B}" presName="diagram" presStyleCnt="0">
        <dgm:presLayoutVars>
          <dgm:dir/>
          <dgm:resizeHandles val="exact"/>
        </dgm:presLayoutVars>
      </dgm:prSet>
      <dgm:spPr/>
    </dgm:pt>
    <dgm:pt modelId="{BACFB154-ECE3-461C-AF07-B998A3C103DF}" type="pres">
      <dgm:prSet presAssocID="{5E8BCCE8-62B6-4895-B50A-BAF29865ED34}" presName="node" presStyleLbl="node1" presStyleIdx="0" presStyleCnt="6">
        <dgm:presLayoutVars>
          <dgm:bulletEnabled val="1"/>
        </dgm:presLayoutVars>
      </dgm:prSet>
      <dgm:spPr/>
    </dgm:pt>
    <dgm:pt modelId="{31ADD7AD-9B76-45F6-B2EC-D3AE5AE39C8D}" type="pres">
      <dgm:prSet presAssocID="{4CA5E5FB-5463-4030-AFE9-0A69857DC88A}" presName="sibTrans" presStyleCnt="0"/>
      <dgm:spPr/>
    </dgm:pt>
    <dgm:pt modelId="{41153170-311F-4809-A43A-EA2705990010}" type="pres">
      <dgm:prSet presAssocID="{DB9F1B60-1764-49D0-AAAE-DC24BA98544D}" presName="node" presStyleLbl="node1" presStyleIdx="1" presStyleCnt="6">
        <dgm:presLayoutVars>
          <dgm:bulletEnabled val="1"/>
        </dgm:presLayoutVars>
      </dgm:prSet>
      <dgm:spPr/>
    </dgm:pt>
    <dgm:pt modelId="{B6B2AA3A-2528-454E-B6EE-CE1FDB6768CD}" type="pres">
      <dgm:prSet presAssocID="{07C8134B-EA9A-4E78-960D-459CD0C5A72D}" presName="sibTrans" presStyleCnt="0"/>
      <dgm:spPr/>
    </dgm:pt>
    <dgm:pt modelId="{3BD5D636-97EC-4D7D-AB02-984651828925}" type="pres">
      <dgm:prSet presAssocID="{FBC496ED-D327-425C-84A1-571F3DD9CB56}" presName="node" presStyleLbl="node1" presStyleIdx="2" presStyleCnt="6">
        <dgm:presLayoutVars>
          <dgm:bulletEnabled val="1"/>
        </dgm:presLayoutVars>
      </dgm:prSet>
      <dgm:spPr/>
    </dgm:pt>
    <dgm:pt modelId="{9A6CB4A1-FFB1-4B08-82B2-9431F3C40AA6}" type="pres">
      <dgm:prSet presAssocID="{D3834539-F79D-40DB-AD4E-2DDBC3B47D2E}" presName="sibTrans" presStyleCnt="0"/>
      <dgm:spPr/>
    </dgm:pt>
    <dgm:pt modelId="{3344C377-58EF-4724-BFAA-B589E38FB9B9}" type="pres">
      <dgm:prSet presAssocID="{0C32F878-3028-47F2-9FB4-12D5D77830F4}" presName="node" presStyleLbl="node1" presStyleIdx="3" presStyleCnt="6">
        <dgm:presLayoutVars>
          <dgm:bulletEnabled val="1"/>
        </dgm:presLayoutVars>
      </dgm:prSet>
      <dgm:spPr/>
    </dgm:pt>
    <dgm:pt modelId="{8B7A27FD-CE50-4726-9159-2D9FF078D664}" type="pres">
      <dgm:prSet presAssocID="{C335B47B-5263-4D7B-BE5A-8CA07226569A}" presName="sibTrans" presStyleCnt="0"/>
      <dgm:spPr/>
    </dgm:pt>
    <dgm:pt modelId="{A0DB492B-492D-4F5D-A39D-155EB80EFCCC}" type="pres">
      <dgm:prSet presAssocID="{F410C855-54A0-4194-9A2E-76B3D82640BE}" presName="node" presStyleLbl="node1" presStyleIdx="4" presStyleCnt="6">
        <dgm:presLayoutVars>
          <dgm:bulletEnabled val="1"/>
        </dgm:presLayoutVars>
      </dgm:prSet>
      <dgm:spPr/>
    </dgm:pt>
    <dgm:pt modelId="{AE2E0951-94F4-4A6A-B6C9-DD02268D6874}" type="pres">
      <dgm:prSet presAssocID="{72D754A5-F9FD-47B5-95BB-4D79B097DBCB}" presName="sibTrans" presStyleCnt="0"/>
      <dgm:spPr/>
    </dgm:pt>
    <dgm:pt modelId="{CF91E571-5301-4691-BE65-3E02C7B30226}" type="pres">
      <dgm:prSet presAssocID="{C74A153D-6867-4ACA-83EE-E7B3776BB227}" presName="node" presStyleLbl="node1" presStyleIdx="5" presStyleCnt="6">
        <dgm:presLayoutVars>
          <dgm:bulletEnabled val="1"/>
        </dgm:presLayoutVars>
      </dgm:prSet>
      <dgm:spPr/>
    </dgm:pt>
  </dgm:ptLst>
  <dgm:cxnLst>
    <dgm:cxn modelId="{E0C80F62-4C1D-4A45-B958-A54A6FA59D92}" type="presOf" srcId="{9FA7FD46-D5D3-4EE5-90F8-331C0515064B}" destId="{ADB0AE11-7150-4038-AAC6-9606734B0975}" srcOrd="0" destOrd="0" presId="urn:microsoft.com/office/officeart/2005/8/layout/default"/>
    <dgm:cxn modelId="{CDC3076D-14CB-4624-B093-801B5AEBDDAD}" type="presOf" srcId="{0C32F878-3028-47F2-9FB4-12D5D77830F4}" destId="{3344C377-58EF-4724-BFAA-B589E38FB9B9}" srcOrd="0" destOrd="0" presId="urn:microsoft.com/office/officeart/2005/8/layout/default"/>
    <dgm:cxn modelId="{20B58670-817C-422E-88A5-E1FA9DF12102}" type="presOf" srcId="{F410C855-54A0-4194-9A2E-76B3D82640BE}" destId="{A0DB492B-492D-4F5D-A39D-155EB80EFCCC}" srcOrd="0" destOrd="0" presId="urn:microsoft.com/office/officeart/2005/8/layout/default"/>
    <dgm:cxn modelId="{4FD4BD57-BCFB-42E7-ACBE-203460EDD197}" type="presOf" srcId="{C74A153D-6867-4ACA-83EE-E7B3776BB227}" destId="{CF91E571-5301-4691-BE65-3E02C7B30226}" srcOrd="0" destOrd="0" presId="urn:microsoft.com/office/officeart/2005/8/layout/default"/>
    <dgm:cxn modelId="{3FA89287-A724-429D-B90C-1323925DE442}" srcId="{9FA7FD46-D5D3-4EE5-90F8-331C0515064B}" destId="{FBC496ED-D327-425C-84A1-571F3DD9CB56}" srcOrd="2" destOrd="0" parTransId="{11BEEE65-0119-48D5-B463-576D34949425}" sibTransId="{D3834539-F79D-40DB-AD4E-2DDBC3B47D2E}"/>
    <dgm:cxn modelId="{DF3C858D-A1A4-4604-84B2-2B4100288B84}" srcId="{9FA7FD46-D5D3-4EE5-90F8-331C0515064B}" destId="{C74A153D-6867-4ACA-83EE-E7B3776BB227}" srcOrd="5" destOrd="0" parTransId="{F8D3B4E2-3729-4814-8AF0-04E154E83854}" sibTransId="{982AD4B8-AC5C-4940-B691-0D2F57D3FFD4}"/>
    <dgm:cxn modelId="{BAF5618E-6B3C-4623-9845-BD3EEB44367D}" srcId="{9FA7FD46-D5D3-4EE5-90F8-331C0515064B}" destId="{F410C855-54A0-4194-9A2E-76B3D82640BE}" srcOrd="4" destOrd="0" parTransId="{325B4B4D-EFD6-47D1-A5FC-0692381EDDB9}" sibTransId="{72D754A5-F9FD-47B5-95BB-4D79B097DBCB}"/>
    <dgm:cxn modelId="{AB36D293-CAD6-4B92-86BE-26E970ED19A2}" srcId="{9FA7FD46-D5D3-4EE5-90F8-331C0515064B}" destId="{0C32F878-3028-47F2-9FB4-12D5D77830F4}" srcOrd="3" destOrd="0" parTransId="{8F8A8E57-BE4E-4649-AF30-BEABCF902ACC}" sibTransId="{C335B47B-5263-4D7B-BE5A-8CA07226569A}"/>
    <dgm:cxn modelId="{CC823098-58E9-44D8-B812-697DDAA3917F}" type="presOf" srcId="{FBC496ED-D327-425C-84A1-571F3DD9CB56}" destId="{3BD5D636-97EC-4D7D-AB02-984651828925}" srcOrd="0" destOrd="0" presId="urn:microsoft.com/office/officeart/2005/8/layout/default"/>
    <dgm:cxn modelId="{A59BF4C0-91FB-4CF0-A855-6E0F211E32FF}" srcId="{9FA7FD46-D5D3-4EE5-90F8-331C0515064B}" destId="{5E8BCCE8-62B6-4895-B50A-BAF29865ED34}" srcOrd="0" destOrd="0" parTransId="{49C3E0A3-B663-4C8E-8903-82DA94D4D7A9}" sibTransId="{4CA5E5FB-5463-4030-AFE9-0A69857DC88A}"/>
    <dgm:cxn modelId="{4FADE6C4-0328-4063-972C-E1F701CE4091}" type="presOf" srcId="{5E8BCCE8-62B6-4895-B50A-BAF29865ED34}" destId="{BACFB154-ECE3-461C-AF07-B998A3C103DF}" srcOrd="0" destOrd="0" presId="urn:microsoft.com/office/officeart/2005/8/layout/default"/>
    <dgm:cxn modelId="{E61F84DF-180C-4BE9-BAEA-623C6CC71C39}" srcId="{9FA7FD46-D5D3-4EE5-90F8-331C0515064B}" destId="{DB9F1B60-1764-49D0-AAAE-DC24BA98544D}" srcOrd="1" destOrd="0" parTransId="{A9248189-F959-4657-A6AD-055A550C2842}" sibTransId="{07C8134B-EA9A-4E78-960D-459CD0C5A72D}"/>
    <dgm:cxn modelId="{FB502CEA-358A-4D41-9E5A-14C4D6EC95E9}" type="presOf" srcId="{DB9F1B60-1764-49D0-AAAE-DC24BA98544D}" destId="{41153170-311F-4809-A43A-EA2705990010}" srcOrd="0" destOrd="0" presId="urn:microsoft.com/office/officeart/2005/8/layout/default"/>
    <dgm:cxn modelId="{0CB30F26-BDAF-40FA-BACE-12AAD12D30ED}" type="presParOf" srcId="{ADB0AE11-7150-4038-AAC6-9606734B0975}" destId="{BACFB154-ECE3-461C-AF07-B998A3C103DF}" srcOrd="0" destOrd="0" presId="urn:microsoft.com/office/officeart/2005/8/layout/default"/>
    <dgm:cxn modelId="{0EF1B468-D6A8-4F25-B904-605199A4D407}" type="presParOf" srcId="{ADB0AE11-7150-4038-AAC6-9606734B0975}" destId="{31ADD7AD-9B76-45F6-B2EC-D3AE5AE39C8D}" srcOrd="1" destOrd="0" presId="urn:microsoft.com/office/officeart/2005/8/layout/default"/>
    <dgm:cxn modelId="{91DB106F-7264-4147-886F-49AF293F6913}" type="presParOf" srcId="{ADB0AE11-7150-4038-AAC6-9606734B0975}" destId="{41153170-311F-4809-A43A-EA2705990010}" srcOrd="2" destOrd="0" presId="urn:microsoft.com/office/officeart/2005/8/layout/default"/>
    <dgm:cxn modelId="{03C4377D-A7E8-47A0-A902-17C51F236B12}" type="presParOf" srcId="{ADB0AE11-7150-4038-AAC6-9606734B0975}" destId="{B6B2AA3A-2528-454E-B6EE-CE1FDB6768CD}" srcOrd="3" destOrd="0" presId="urn:microsoft.com/office/officeart/2005/8/layout/default"/>
    <dgm:cxn modelId="{C3EBC53D-1C74-4754-8CE4-BF7A65E4639E}" type="presParOf" srcId="{ADB0AE11-7150-4038-AAC6-9606734B0975}" destId="{3BD5D636-97EC-4D7D-AB02-984651828925}" srcOrd="4" destOrd="0" presId="urn:microsoft.com/office/officeart/2005/8/layout/default"/>
    <dgm:cxn modelId="{4825D201-7B2C-4603-8EC8-E0E332BBA3F7}" type="presParOf" srcId="{ADB0AE11-7150-4038-AAC6-9606734B0975}" destId="{9A6CB4A1-FFB1-4B08-82B2-9431F3C40AA6}" srcOrd="5" destOrd="0" presId="urn:microsoft.com/office/officeart/2005/8/layout/default"/>
    <dgm:cxn modelId="{7522735D-BB3A-47B5-BE7C-548C04CB2D30}" type="presParOf" srcId="{ADB0AE11-7150-4038-AAC6-9606734B0975}" destId="{3344C377-58EF-4724-BFAA-B589E38FB9B9}" srcOrd="6" destOrd="0" presId="urn:microsoft.com/office/officeart/2005/8/layout/default"/>
    <dgm:cxn modelId="{878FF278-F1A9-40FF-A533-8A088BB7A423}" type="presParOf" srcId="{ADB0AE11-7150-4038-AAC6-9606734B0975}" destId="{8B7A27FD-CE50-4726-9159-2D9FF078D664}" srcOrd="7" destOrd="0" presId="urn:microsoft.com/office/officeart/2005/8/layout/default"/>
    <dgm:cxn modelId="{7142702E-0103-474B-9D4D-B8B3A1BD79E7}" type="presParOf" srcId="{ADB0AE11-7150-4038-AAC6-9606734B0975}" destId="{A0DB492B-492D-4F5D-A39D-155EB80EFCCC}" srcOrd="8" destOrd="0" presId="urn:microsoft.com/office/officeart/2005/8/layout/default"/>
    <dgm:cxn modelId="{FCD80C98-0366-40AE-BB2E-C4F6969EB18C}" type="presParOf" srcId="{ADB0AE11-7150-4038-AAC6-9606734B0975}" destId="{AE2E0951-94F4-4A6A-B6C9-DD02268D6874}" srcOrd="9" destOrd="0" presId="urn:microsoft.com/office/officeart/2005/8/layout/default"/>
    <dgm:cxn modelId="{F8DFB5B1-2CE5-4752-83F4-9F900B33C06D}" type="presParOf" srcId="{ADB0AE11-7150-4038-AAC6-9606734B0975}" destId="{CF91E571-5301-4691-BE65-3E02C7B3022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BBA45F-6059-4541-8C53-C29C2C5E7B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FC42F4-6384-4D29-8848-FC66DB7CC331}">
      <dgm:prSet/>
      <dgm:spPr/>
      <dgm:t>
        <a:bodyPr/>
        <a:lstStyle/>
        <a:p>
          <a:r>
            <a:rPr lang="en-US" b="1"/>
            <a:t>Cultural Bias- </a:t>
          </a:r>
          <a:r>
            <a:rPr lang="en-US"/>
            <a:t>Bowlby’s theory is based on Western ideas of one primary caregiver, but many cultures share caregiving roles differently. Attachment behaviours vary across cultures, so the theory may not fit all contexts</a:t>
          </a:r>
        </a:p>
      </dgm:t>
    </dgm:pt>
    <dgm:pt modelId="{D6728C6B-6478-4359-8E02-FBE6DB0034B9}" type="parTrans" cxnId="{A350E6F5-803F-400A-9590-565107DE4292}">
      <dgm:prSet/>
      <dgm:spPr/>
      <dgm:t>
        <a:bodyPr/>
        <a:lstStyle/>
        <a:p>
          <a:endParaRPr lang="en-US"/>
        </a:p>
      </dgm:t>
    </dgm:pt>
    <dgm:pt modelId="{9B376D7D-531B-4940-BB13-D92241379EA8}" type="sibTrans" cxnId="{A350E6F5-803F-400A-9590-565107DE4292}">
      <dgm:prSet/>
      <dgm:spPr/>
      <dgm:t>
        <a:bodyPr/>
        <a:lstStyle/>
        <a:p>
          <a:endParaRPr lang="en-US"/>
        </a:p>
      </dgm:t>
    </dgm:pt>
    <dgm:pt modelId="{02DEB3BD-88AF-4F82-9BE6-E47D42759376}">
      <dgm:prSet/>
      <dgm:spPr/>
      <dgm:t>
        <a:bodyPr/>
        <a:lstStyle/>
        <a:p>
          <a:r>
            <a:rPr lang="en-US" b="1"/>
            <a:t>Deterministic View- </a:t>
          </a:r>
          <a:r>
            <a:rPr lang="en-US"/>
            <a:t>Bowlby suggested early attachment is critical and irreversible. However, later experiences can repair or build secure attachments, showing more flexibility than the theory assumes.</a:t>
          </a:r>
        </a:p>
      </dgm:t>
    </dgm:pt>
    <dgm:pt modelId="{01132EFD-EA11-459F-ACD2-9DC91D5F5E89}" type="parTrans" cxnId="{C4249812-72EA-4973-BE88-813F38645102}">
      <dgm:prSet/>
      <dgm:spPr/>
      <dgm:t>
        <a:bodyPr/>
        <a:lstStyle/>
        <a:p>
          <a:endParaRPr lang="en-US"/>
        </a:p>
      </dgm:t>
    </dgm:pt>
    <dgm:pt modelId="{1D395CEC-E24D-4CAA-89D3-07A904EFA7C6}" type="sibTrans" cxnId="{C4249812-72EA-4973-BE88-813F38645102}">
      <dgm:prSet/>
      <dgm:spPr/>
      <dgm:t>
        <a:bodyPr/>
        <a:lstStyle/>
        <a:p>
          <a:endParaRPr lang="en-US"/>
        </a:p>
      </dgm:t>
    </dgm:pt>
    <dgm:pt modelId="{9380DC08-849D-4B2E-83D0-6C0E25A612DA}">
      <dgm:prSet/>
      <dgm:spPr/>
      <dgm:t>
        <a:bodyPr/>
        <a:lstStyle/>
        <a:p>
          <a:r>
            <a:rPr lang="en-US" b="1"/>
            <a:t>Limited Neurodiversity Consideration- </a:t>
          </a:r>
          <a:r>
            <a:rPr lang="en-US"/>
            <a:t>The theory assumes typical development patterns. Children with autism or speech delays may form attachments differently but still benefit from strong relationships, needing more inclusive approaches </a:t>
          </a:r>
          <a:r>
            <a:rPr lang="en-GB"/>
            <a:t>(PsychStory, 2023).</a:t>
          </a:r>
          <a:endParaRPr lang="en-US"/>
        </a:p>
      </dgm:t>
    </dgm:pt>
    <dgm:pt modelId="{4EEE4737-43A2-46CE-8A29-E627FAE96CCC}" type="parTrans" cxnId="{24697664-1E6B-477B-B51A-6B206DCD996A}">
      <dgm:prSet/>
      <dgm:spPr/>
      <dgm:t>
        <a:bodyPr/>
        <a:lstStyle/>
        <a:p>
          <a:endParaRPr lang="en-US"/>
        </a:p>
      </dgm:t>
    </dgm:pt>
    <dgm:pt modelId="{B3DCCE37-59E3-4C87-BB2C-325AD385BD27}" type="sibTrans" cxnId="{24697664-1E6B-477B-B51A-6B206DCD996A}">
      <dgm:prSet/>
      <dgm:spPr/>
      <dgm:t>
        <a:bodyPr/>
        <a:lstStyle/>
        <a:p>
          <a:endParaRPr lang="en-US"/>
        </a:p>
      </dgm:t>
    </dgm:pt>
    <dgm:pt modelId="{86FCCF8A-F0E7-4101-949F-44814F9A285A}" type="pres">
      <dgm:prSet presAssocID="{A2BBA45F-6059-4541-8C53-C29C2C5E7B8A}" presName="linear" presStyleCnt="0">
        <dgm:presLayoutVars>
          <dgm:animLvl val="lvl"/>
          <dgm:resizeHandles val="exact"/>
        </dgm:presLayoutVars>
      </dgm:prSet>
      <dgm:spPr/>
    </dgm:pt>
    <dgm:pt modelId="{987BDA65-3CBD-4425-9491-531FBA67DE2E}" type="pres">
      <dgm:prSet presAssocID="{55FC42F4-6384-4D29-8848-FC66DB7CC331}" presName="parentText" presStyleLbl="node1" presStyleIdx="0" presStyleCnt="3">
        <dgm:presLayoutVars>
          <dgm:chMax val="0"/>
          <dgm:bulletEnabled val="1"/>
        </dgm:presLayoutVars>
      </dgm:prSet>
      <dgm:spPr/>
    </dgm:pt>
    <dgm:pt modelId="{6AEC1938-5B3D-49D0-AB7E-3C47D9C6A20A}" type="pres">
      <dgm:prSet presAssocID="{9B376D7D-531B-4940-BB13-D92241379EA8}" presName="spacer" presStyleCnt="0"/>
      <dgm:spPr/>
    </dgm:pt>
    <dgm:pt modelId="{2B7CDC54-B444-44CC-982C-84CDEA21119B}" type="pres">
      <dgm:prSet presAssocID="{02DEB3BD-88AF-4F82-9BE6-E47D42759376}" presName="parentText" presStyleLbl="node1" presStyleIdx="1" presStyleCnt="3">
        <dgm:presLayoutVars>
          <dgm:chMax val="0"/>
          <dgm:bulletEnabled val="1"/>
        </dgm:presLayoutVars>
      </dgm:prSet>
      <dgm:spPr/>
    </dgm:pt>
    <dgm:pt modelId="{28EF3152-39FD-4FAE-922A-9FA445E0B7CA}" type="pres">
      <dgm:prSet presAssocID="{1D395CEC-E24D-4CAA-89D3-07A904EFA7C6}" presName="spacer" presStyleCnt="0"/>
      <dgm:spPr/>
    </dgm:pt>
    <dgm:pt modelId="{BB754324-4BF6-436C-ADA5-5681A96EB29D}" type="pres">
      <dgm:prSet presAssocID="{9380DC08-849D-4B2E-83D0-6C0E25A612DA}" presName="parentText" presStyleLbl="node1" presStyleIdx="2" presStyleCnt="3">
        <dgm:presLayoutVars>
          <dgm:chMax val="0"/>
          <dgm:bulletEnabled val="1"/>
        </dgm:presLayoutVars>
      </dgm:prSet>
      <dgm:spPr/>
    </dgm:pt>
  </dgm:ptLst>
  <dgm:cxnLst>
    <dgm:cxn modelId="{C47C5904-7CD2-46E7-97E0-DEFD5A6592A1}" type="presOf" srcId="{55FC42F4-6384-4D29-8848-FC66DB7CC331}" destId="{987BDA65-3CBD-4425-9491-531FBA67DE2E}" srcOrd="0" destOrd="0" presId="urn:microsoft.com/office/officeart/2005/8/layout/vList2"/>
    <dgm:cxn modelId="{D6F9510C-AB92-4C72-A863-A1FA947F4A13}" type="presOf" srcId="{9380DC08-849D-4B2E-83D0-6C0E25A612DA}" destId="{BB754324-4BF6-436C-ADA5-5681A96EB29D}" srcOrd="0" destOrd="0" presId="urn:microsoft.com/office/officeart/2005/8/layout/vList2"/>
    <dgm:cxn modelId="{C4249812-72EA-4973-BE88-813F38645102}" srcId="{A2BBA45F-6059-4541-8C53-C29C2C5E7B8A}" destId="{02DEB3BD-88AF-4F82-9BE6-E47D42759376}" srcOrd="1" destOrd="0" parTransId="{01132EFD-EA11-459F-ACD2-9DC91D5F5E89}" sibTransId="{1D395CEC-E24D-4CAA-89D3-07A904EFA7C6}"/>
    <dgm:cxn modelId="{24697664-1E6B-477B-B51A-6B206DCD996A}" srcId="{A2BBA45F-6059-4541-8C53-C29C2C5E7B8A}" destId="{9380DC08-849D-4B2E-83D0-6C0E25A612DA}" srcOrd="2" destOrd="0" parTransId="{4EEE4737-43A2-46CE-8A29-E627FAE96CCC}" sibTransId="{B3DCCE37-59E3-4C87-BB2C-325AD385BD27}"/>
    <dgm:cxn modelId="{70534CD8-536A-4996-96C9-FA5881C31D7C}" type="presOf" srcId="{A2BBA45F-6059-4541-8C53-C29C2C5E7B8A}" destId="{86FCCF8A-F0E7-4101-949F-44814F9A285A}" srcOrd="0" destOrd="0" presId="urn:microsoft.com/office/officeart/2005/8/layout/vList2"/>
    <dgm:cxn modelId="{7A082DDB-2CA7-43C0-85A9-70420D922AAF}" type="presOf" srcId="{02DEB3BD-88AF-4F82-9BE6-E47D42759376}" destId="{2B7CDC54-B444-44CC-982C-84CDEA21119B}" srcOrd="0" destOrd="0" presId="urn:microsoft.com/office/officeart/2005/8/layout/vList2"/>
    <dgm:cxn modelId="{A350E6F5-803F-400A-9590-565107DE4292}" srcId="{A2BBA45F-6059-4541-8C53-C29C2C5E7B8A}" destId="{55FC42F4-6384-4D29-8848-FC66DB7CC331}" srcOrd="0" destOrd="0" parTransId="{D6728C6B-6478-4359-8E02-FBE6DB0034B9}" sibTransId="{9B376D7D-531B-4940-BB13-D92241379EA8}"/>
    <dgm:cxn modelId="{B6093CE2-9A2A-4C78-BF10-C6703DB04C6E}" type="presParOf" srcId="{86FCCF8A-F0E7-4101-949F-44814F9A285A}" destId="{987BDA65-3CBD-4425-9491-531FBA67DE2E}" srcOrd="0" destOrd="0" presId="urn:microsoft.com/office/officeart/2005/8/layout/vList2"/>
    <dgm:cxn modelId="{9A5BD75F-6DEB-49D3-AE12-7EC61BE1B9F8}" type="presParOf" srcId="{86FCCF8A-F0E7-4101-949F-44814F9A285A}" destId="{6AEC1938-5B3D-49D0-AB7E-3C47D9C6A20A}" srcOrd="1" destOrd="0" presId="urn:microsoft.com/office/officeart/2005/8/layout/vList2"/>
    <dgm:cxn modelId="{922C6FA7-B538-4BB6-A041-DB82E406A295}" type="presParOf" srcId="{86FCCF8A-F0E7-4101-949F-44814F9A285A}" destId="{2B7CDC54-B444-44CC-982C-84CDEA21119B}" srcOrd="2" destOrd="0" presId="urn:microsoft.com/office/officeart/2005/8/layout/vList2"/>
    <dgm:cxn modelId="{E77F552A-4C92-4BBA-B93B-A331107329DC}" type="presParOf" srcId="{86FCCF8A-F0E7-4101-949F-44814F9A285A}" destId="{28EF3152-39FD-4FAE-922A-9FA445E0B7CA}" srcOrd="3" destOrd="0" presId="urn:microsoft.com/office/officeart/2005/8/layout/vList2"/>
    <dgm:cxn modelId="{17C0DFF4-ACCC-42C6-A3D1-878DE17C7D79}" type="presParOf" srcId="{86FCCF8A-F0E7-4101-949F-44814F9A285A}" destId="{BB754324-4BF6-436C-ADA5-5681A96EB2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4367AD-ED96-4ED1-91BA-3E7D29A44787}">
      <dsp:nvSpPr>
        <dsp:cNvPr id="0" name=""/>
        <dsp:cNvSpPr/>
      </dsp:nvSpPr>
      <dsp:spPr>
        <a:xfrm>
          <a:off x="0" y="16378"/>
          <a:ext cx="10363200" cy="87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Secure Attachment:</a:t>
          </a:r>
          <a:br>
            <a:rPr lang="en-US" sz="1600" kern="1200" dirty="0"/>
          </a:br>
          <a:r>
            <a:rPr lang="en-US" sz="1600" kern="1200" dirty="0"/>
            <a:t>Children trust their caregivers, show distress when separated, and feel comforted upon reunion. This is the most common style (about 82%).</a:t>
          </a:r>
        </a:p>
      </dsp:txBody>
      <dsp:txXfrm>
        <a:off x="42950" y="59328"/>
        <a:ext cx="10277300" cy="793940"/>
      </dsp:txXfrm>
    </dsp:sp>
    <dsp:sp modelId="{53E3AEE0-6F3D-46A0-A682-18176DC97C0F}">
      <dsp:nvSpPr>
        <dsp:cNvPr id="0" name=""/>
        <dsp:cNvSpPr/>
      </dsp:nvSpPr>
      <dsp:spPr>
        <a:xfrm>
          <a:off x="0" y="942298"/>
          <a:ext cx="10363200" cy="879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Ambivalent Attachment:</a:t>
          </a:r>
          <a:br>
            <a:rPr lang="en-US" sz="1600" kern="1200"/>
          </a:br>
          <a:r>
            <a:rPr lang="en-US" sz="1600" kern="1200"/>
            <a:t>Children become very distressed when a caregiver leaves and struggle to rely on them due to inconsistent availability (7-15%).</a:t>
          </a:r>
        </a:p>
      </dsp:txBody>
      <dsp:txXfrm>
        <a:off x="42950" y="985248"/>
        <a:ext cx="10277300" cy="793940"/>
      </dsp:txXfrm>
    </dsp:sp>
    <dsp:sp modelId="{B07993D1-CB5B-45A2-ABC2-D3D9ED1114C6}">
      <dsp:nvSpPr>
        <dsp:cNvPr id="0" name=""/>
        <dsp:cNvSpPr/>
      </dsp:nvSpPr>
      <dsp:spPr>
        <a:xfrm>
          <a:off x="0" y="1868218"/>
          <a:ext cx="10363200" cy="879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Avoidant Attachment:</a:t>
          </a:r>
          <a:br>
            <a:rPr lang="en-US" sz="1600" kern="1200"/>
          </a:br>
          <a:r>
            <a:rPr lang="en-US" sz="1600" kern="1200"/>
            <a:t>Children avoid caregivers and show little preference between strangers and caregivers, often due to neglect or punishment.</a:t>
          </a:r>
        </a:p>
      </dsp:txBody>
      <dsp:txXfrm>
        <a:off x="42950" y="1911168"/>
        <a:ext cx="10277300" cy="793940"/>
      </dsp:txXfrm>
    </dsp:sp>
    <dsp:sp modelId="{FE8B2B5D-C339-49DC-A4BD-3B98DEE50DC2}">
      <dsp:nvSpPr>
        <dsp:cNvPr id="0" name=""/>
        <dsp:cNvSpPr/>
      </dsp:nvSpPr>
      <dsp:spPr>
        <a:xfrm>
          <a:off x="0" y="2794138"/>
          <a:ext cx="10363200" cy="879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Disorganized Attachment:</a:t>
          </a:r>
          <a:br>
            <a:rPr lang="en-US" sz="1600" kern="1200" dirty="0"/>
          </a:br>
          <a:r>
            <a:rPr lang="en-US" sz="1600" kern="1200" dirty="0"/>
            <a:t>Children display confused or fearful behaviors, reflecting inconsistent caregiving where the caregiver is both a source of comfort and fear. (K, Cherry. 2025)</a:t>
          </a:r>
        </a:p>
      </dsp:txBody>
      <dsp:txXfrm>
        <a:off x="42950" y="2837088"/>
        <a:ext cx="10277300" cy="793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AC07F-D37C-42BD-BC2B-F9E946E68A77}">
      <dsp:nvSpPr>
        <dsp:cNvPr id="0" name=""/>
        <dsp:cNvSpPr/>
      </dsp:nvSpPr>
      <dsp:spPr>
        <a:xfrm>
          <a:off x="0" y="43772"/>
          <a:ext cx="6570188"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i="0" kern="1200" baseline="0"/>
            <a:t>Emphasizes the importance of strong, positive bonds between children and caregivers.</a:t>
          </a:r>
          <a:endParaRPr lang="en-US" sz="1700" kern="1200"/>
        </a:p>
      </dsp:txBody>
      <dsp:txXfrm>
        <a:off x="33012" y="76784"/>
        <a:ext cx="6504164" cy="610236"/>
      </dsp:txXfrm>
    </dsp:sp>
    <dsp:sp modelId="{9EB4B9F7-689B-4481-BC53-281942B4B84E}">
      <dsp:nvSpPr>
        <dsp:cNvPr id="0" name=""/>
        <dsp:cNvSpPr/>
      </dsp:nvSpPr>
      <dsp:spPr>
        <a:xfrm>
          <a:off x="0" y="768992"/>
          <a:ext cx="6570188"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i="0" kern="1200" baseline="0"/>
            <a:t>Early attachments act as a secure base for children to explore, build confidence, and develop emotionally.</a:t>
          </a:r>
          <a:endParaRPr lang="en-US" sz="1700" kern="1200"/>
        </a:p>
      </dsp:txBody>
      <dsp:txXfrm>
        <a:off x="33012" y="802004"/>
        <a:ext cx="6504164" cy="610236"/>
      </dsp:txXfrm>
    </dsp:sp>
    <dsp:sp modelId="{82264133-0858-4316-8BC2-3D744C6C81EB}">
      <dsp:nvSpPr>
        <dsp:cNvPr id="0" name=""/>
        <dsp:cNvSpPr/>
      </dsp:nvSpPr>
      <dsp:spPr>
        <a:xfrm>
          <a:off x="0" y="1494212"/>
          <a:ext cx="6570188"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i="0" kern="1200" baseline="0"/>
            <a:t>Supports healthy brain development and lays the foundation for future social and emotional well-being.</a:t>
          </a:r>
          <a:endParaRPr lang="en-US" sz="1700" kern="1200"/>
        </a:p>
      </dsp:txBody>
      <dsp:txXfrm>
        <a:off x="33012" y="1527224"/>
        <a:ext cx="6504164" cy="610236"/>
      </dsp:txXfrm>
    </dsp:sp>
    <dsp:sp modelId="{F9D8A6B1-33B4-401B-B304-E66B98406D82}">
      <dsp:nvSpPr>
        <dsp:cNvPr id="0" name=""/>
        <dsp:cNvSpPr/>
      </dsp:nvSpPr>
      <dsp:spPr>
        <a:xfrm>
          <a:off x="0" y="2219432"/>
          <a:ext cx="6570188"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i="0" kern="1200" baseline="0"/>
            <a:t>Bowlby proposed that attachment is a biological instinct ensuring children stay close to caregivers for safety and survival.</a:t>
          </a:r>
          <a:endParaRPr lang="en-US" sz="1700" kern="1200"/>
        </a:p>
      </dsp:txBody>
      <dsp:txXfrm>
        <a:off x="33012" y="2252444"/>
        <a:ext cx="6504164" cy="610236"/>
      </dsp:txXfrm>
    </dsp:sp>
    <dsp:sp modelId="{35066972-0BAC-4AFD-A26D-6E2489C4C2F1}">
      <dsp:nvSpPr>
        <dsp:cNvPr id="0" name=""/>
        <dsp:cNvSpPr/>
      </dsp:nvSpPr>
      <dsp:spPr>
        <a:xfrm>
          <a:off x="0" y="2944652"/>
          <a:ext cx="6570188"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i="0" kern="1200" baseline="0" dirty="0"/>
            <a:t>The attachment system provides emotional security, which is crucial for healthy development. (S McLeod, 2025)</a:t>
          </a:r>
          <a:endParaRPr lang="en-US" sz="1700" kern="1200" dirty="0"/>
        </a:p>
      </dsp:txBody>
      <dsp:txXfrm>
        <a:off x="33012" y="2977664"/>
        <a:ext cx="6504164"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3ECA3-F3F5-4C5F-94FF-16AAA4B67092}">
      <dsp:nvSpPr>
        <dsp:cNvPr id="0" name=""/>
        <dsp:cNvSpPr/>
      </dsp:nvSpPr>
      <dsp:spPr>
        <a:xfrm>
          <a:off x="0" y="2495"/>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889C4-4174-4BE0-AAF0-3422C89FA454}">
      <dsp:nvSpPr>
        <dsp:cNvPr id="0" name=""/>
        <dsp:cNvSpPr/>
      </dsp:nvSpPr>
      <dsp:spPr>
        <a:xfrm>
          <a:off x="0" y="2495"/>
          <a:ext cx="7216416" cy="170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t>
          </a:r>
          <a:r>
            <a:rPr lang="en-US" sz="1900" b="1" kern="1200"/>
            <a:t>Attachment is essential</a:t>
          </a:r>
          <a:r>
            <a:rPr lang="en-US" sz="1900" kern="1200"/>
            <a:t> for a child’s emotional development, providing a “secure base” that allows them to feel safe and confident to explore new environments (Simply Psychology, 2023). Amira’s recent transition to nursery means she is forming new attachments, which takes time and consistent care.</a:t>
          </a:r>
        </a:p>
      </dsp:txBody>
      <dsp:txXfrm>
        <a:off x="0" y="2495"/>
        <a:ext cx="7216416" cy="1702089"/>
      </dsp:txXfrm>
    </dsp:sp>
    <dsp:sp modelId="{1DB03E94-39AA-49AA-AB70-27E0475A16DF}">
      <dsp:nvSpPr>
        <dsp:cNvPr id="0" name=""/>
        <dsp:cNvSpPr/>
      </dsp:nvSpPr>
      <dsp:spPr>
        <a:xfrm>
          <a:off x="0" y="1704585"/>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CDAAF-A4A2-41CA-B767-AA7DF10C9EF4}">
      <dsp:nvSpPr>
        <dsp:cNvPr id="0" name=""/>
        <dsp:cNvSpPr/>
      </dsp:nvSpPr>
      <dsp:spPr>
        <a:xfrm>
          <a:off x="0" y="1704585"/>
          <a:ext cx="7216416" cy="170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Separation anxiety</a:t>
          </a:r>
          <a:r>
            <a:rPr lang="en-US" sz="1900" kern="1200"/>
            <a:t> occurs when a child is separated from their primary caregiver and has not yet developed a secure attachment to new adults. Amira’s distress when her carers leave is a typical response reflecting this uncertainty and insecurity (NHS, 2022).</a:t>
          </a:r>
        </a:p>
      </dsp:txBody>
      <dsp:txXfrm>
        <a:off x="0" y="1704585"/>
        <a:ext cx="7216416" cy="1702089"/>
      </dsp:txXfrm>
    </dsp:sp>
    <dsp:sp modelId="{438D5AC8-4E9A-4BBA-8679-113BE853DAC1}">
      <dsp:nvSpPr>
        <dsp:cNvPr id="0" name=""/>
        <dsp:cNvSpPr/>
      </dsp:nvSpPr>
      <dsp:spPr>
        <a:xfrm>
          <a:off x="0" y="3406674"/>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559F2-BACE-489B-9065-6FD702F988C9}">
      <dsp:nvSpPr>
        <dsp:cNvPr id="0" name=""/>
        <dsp:cNvSpPr/>
      </dsp:nvSpPr>
      <dsp:spPr>
        <a:xfrm>
          <a:off x="0" y="3406674"/>
          <a:ext cx="7216416" cy="170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Limited verbal communication</a:t>
          </a:r>
          <a:r>
            <a:rPr lang="en-US" sz="1900" kern="1200"/>
            <a:t> can be a reaction to anxiety rather than a developmental delay. Children who feel unsettled or fearful may withdraw and speak less until they feel emotionally safe (Simply Psychology, 2023).</a:t>
          </a:r>
        </a:p>
      </dsp:txBody>
      <dsp:txXfrm>
        <a:off x="0" y="3406674"/>
        <a:ext cx="7216416" cy="1702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FAB59-E90D-4A2F-AF85-E96EB94DF2F8}">
      <dsp:nvSpPr>
        <dsp:cNvPr id="0" name=""/>
        <dsp:cNvSpPr/>
      </dsp:nvSpPr>
      <dsp:spPr>
        <a:xfrm>
          <a:off x="0" y="62859"/>
          <a:ext cx="7485718" cy="11547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To help Amira’s emotional needs and help her settle into the nursery, practitioners can apply strategies based on </a:t>
          </a:r>
          <a:r>
            <a:rPr lang="en-US" sz="2100" kern="1200" dirty="0" err="1"/>
            <a:t>Bowldys</a:t>
          </a:r>
          <a:r>
            <a:rPr lang="en-US" sz="2100" kern="1200" dirty="0"/>
            <a:t> attachment theory:</a:t>
          </a:r>
        </a:p>
      </dsp:txBody>
      <dsp:txXfrm>
        <a:off x="56372" y="119231"/>
        <a:ext cx="7372974" cy="1042045"/>
      </dsp:txXfrm>
    </dsp:sp>
    <dsp:sp modelId="{EDCC1C3C-9B3E-448C-9B5F-1BF4180A2F45}">
      <dsp:nvSpPr>
        <dsp:cNvPr id="0" name=""/>
        <dsp:cNvSpPr/>
      </dsp:nvSpPr>
      <dsp:spPr>
        <a:xfrm>
          <a:off x="0" y="1278129"/>
          <a:ext cx="7485718" cy="11547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t>Assign a key person- </a:t>
          </a:r>
          <a:r>
            <a:rPr lang="en-US" sz="2100" kern="1200" dirty="0"/>
            <a:t>a consistent nurturing adult can become a secure base for Amira, helping her feel safe and supported in her new environment.</a:t>
          </a:r>
        </a:p>
      </dsp:txBody>
      <dsp:txXfrm>
        <a:off x="56372" y="1334501"/>
        <a:ext cx="7372974" cy="1042045"/>
      </dsp:txXfrm>
    </dsp:sp>
    <dsp:sp modelId="{9519B16D-15A5-4914-8FCD-7EEB78A3935C}">
      <dsp:nvSpPr>
        <dsp:cNvPr id="0" name=""/>
        <dsp:cNvSpPr/>
      </dsp:nvSpPr>
      <dsp:spPr>
        <a:xfrm>
          <a:off x="0" y="2493399"/>
          <a:ext cx="7485718" cy="115478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Provide a stable routine- </a:t>
          </a:r>
          <a:r>
            <a:rPr lang="en-US" sz="2100" kern="1200"/>
            <a:t>predictable daily routines, can reduce amiras anxiety and help her understand what to expect throughout the day</a:t>
          </a:r>
        </a:p>
      </dsp:txBody>
      <dsp:txXfrm>
        <a:off x="56372" y="2549771"/>
        <a:ext cx="7372974" cy="1042045"/>
      </dsp:txXfrm>
    </dsp:sp>
    <dsp:sp modelId="{9E51EE6D-DBEB-486C-8DC4-3302DEFEBBB2}">
      <dsp:nvSpPr>
        <dsp:cNvPr id="0" name=""/>
        <dsp:cNvSpPr/>
      </dsp:nvSpPr>
      <dsp:spPr>
        <a:xfrm>
          <a:off x="0" y="3708669"/>
          <a:ext cx="7485718" cy="11547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Build trust through positive interactions- </a:t>
          </a:r>
          <a:r>
            <a:rPr lang="en-US" sz="2100" kern="1200"/>
            <a:t>gentle, warm and responsive interaction with her key person will help Amira begin to form a secure attachment in the settle </a:t>
          </a:r>
        </a:p>
      </dsp:txBody>
      <dsp:txXfrm>
        <a:off x="56372" y="3765041"/>
        <a:ext cx="7372974" cy="1042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1D41B-2399-4229-90BD-475B4DAE826A}">
      <dsp:nvSpPr>
        <dsp:cNvPr id="0" name=""/>
        <dsp:cNvSpPr/>
      </dsp:nvSpPr>
      <dsp:spPr>
        <a:xfrm>
          <a:off x="0" y="61727"/>
          <a:ext cx="10363200" cy="11486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t>Support emotional expression- </a:t>
          </a:r>
          <a:r>
            <a:rPr lang="en-US" sz="2100" kern="1200" dirty="0"/>
            <a:t>practitioners can model and support emotional language to help Amira express her feelings and build emotional regulation skills.</a:t>
          </a:r>
        </a:p>
      </dsp:txBody>
      <dsp:txXfrm>
        <a:off x="56072" y="117799"/>
        <a:ext cx="10251056" cy="1036503"/>
      </dsp:txXfrm>
    </dsp:sp>
    <dsp:sp modelId="{F489A676-A1E1-4132-A6D5-96F9A1845745}">
      <dsp:nvSpPr>
        <dsp:cNvPr id="0" name=""/>
        <dsp:cNvSpPr/>
      </dsp:nvSpPr>
      <dsp:spPr>
        <a:xfrm>
          <a:off x="0" y="1270854"/>
          <a:ext cx="10363200" cy="114864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t>Be culturally responsive- </a:t>
          </a:r>
          <a:r>
            <a:rPr lang="en-US" sz="2100" kern="1200" dirty="0"/>
            <a:t>understanding Amiras background and home environment can help staff respond her sensitively and appropriately to her attachment needs. </a:t>
          </a:r>
        </a:p>
      </dsp:txBody>
      <dsp:txXfrm>
        <a:off x="56072" y="1326926"/>
        <a:ext cx="10251056" cy="1036503"/>
      </dsp:txXfrm>
    </dsp:sp>
    <dsp:sp modelId="{319A5222-A58B-44A9-B384-9CFF563AE4F8}">
      <dsp:nvSpPr>
        <dsp:cNvPr id="0" name=""/>
        <dsp:cNvSpPr/>
      </dsp:nvSpPr>
      <dsp:spPr>
        <a:xfrm>
          <a:off x="0" y="2479982"/>
          <a:ext cx="10363200" cy="114864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By creating a secure, consistent and emotionally supportive environment. Amira is more likely to develop confidence, engage in play and build healthy relationships in nursery. (Early years, </a:t>
          </a:r>
        </a:p>
      </dsp:txBody>
      <dsp:txXfrm>
        <a:off x="56072" y="2536054"/>
        <a:ext cx="10251056" cy="10365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990A7-A1A4-4432-A866-C167AB763F44}">
      <dsp:nvSpPr>
        <dsp:cNvPr id="0" name=""/>
        <dsp:cNvSpPr/>
      </dsp:nvSpPr>
      <dsp:spPr>
        <a:xfrm>
          <a:off x="9572" y="83264"/>
          <a:ext cx="2860995" cy="35723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Biological Influences (Nature):</a:t>
          </a:r>
          <a:br>
            <a:rPr lang="en-US" sz="1700" kern="1200" dirty="0"/>
          </a:br>
          <a:r>
            <a:rPr lang="en-US" sz="1700" kern="1200" dirty="0"/>
            <a:t>Amira may have a biological tendency toward anxiety that affects her emotional responses. Bowlby’s theory explains that attachment behaviors like crying are essential survival mechanisms to keep children close to caregivers. (Simply psychology)</a:t>
          </a:r>
        </a:p>
      </dsp:txBody>
      <dsp:txXfrm>
        <a:off x="93368" y="167060"/>
        <a:ext cx="2693403" cy="3404741"/>
      </dsp:txXfrm>
    </dsp:sp>
    <dsp:sp modelId="{230E1203-9138-49F2-9B7D-091E1C5821EA}">
      <dsp:nvSpPr>
        <dsp:cNvPr id="0" name=""/>
        <dsp:cNvSpPr/>
      </dsp:nvSpPr>
      <dsp:spPr>
        <a:xfrm>
          <a:off x="3156667" y="1514667"/>
          <a:ext cx="606531" cy="70952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56667" y="1656572"/>
        <a:ext cx="424572" cy="425717"/>
      </dsp:txXfrm>
    </dsp:sp>
    <dsp:sp modelId="{639E6386-9E34-4AF8-8919-532279564879}">
      <dsp:nvSpPr>
        <dsp:cNvPr id="0" name=""/>
        <dsp:cNvSpPr/>
      </dsp:nvSpPr>
      <dsp:spPr>
        <a:xfrm>
          <a:off x="4014966" y="83264"/>
          <a:ext cx="2860995" cy="357233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Environmental Influences (Nurture):</a:t>
          </a:r>
          <a:br>
            <a:rPr lang="en-US" sz="1700" kern="1200" dirty="0"/>
          </a:br>
          <a:r>
            <a:rPr lang="en-US" sz="1700" kern="1200" dirty="0"/>
            <a:t>The quality of care Amira receives at nursery and home is crucial. Responsive caregiving fosters secure attachments, emotional security, and social confidence, while inconsistent care can increase anxiety and social difficulties. (NSPCC Learning, 2021)</a:t>
          </a:r>
        </a:p>
      </dsp:txBody>
      <dsp:txXfrm>
        <a:off x="4098762" y="167060"/>
        <a:ext cx="2693403" cy="3404741"/>
      </dsp:txXfrm>
    </dsp:sp>
    <dsp:sp modelId="{2A267750-CF83-4D34-8F6A-ADFB730EFA15}">
      <dsp:nvSpPr>
        <dsp:cNvPr id="0" name=""/>
        <dsp:cNvSpPr/>
      </dsp:nvSpPr>
      <dsp:spPr>
        <a:xfrm>
          <a:off x="7162062" y="1514667"/>
          <a:ext cx="606531" cy="70952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62062" y="1656572"/>
        <a:ext cx="424572" cy="425717"/>
      </dsp:txXfrm>
    </dsp:sp>
    <dsp:sp modelId="{56230F7A-BA6C-4DA9-BBE7-964DD10929CC}">
      <dsp:nvSpPr>
        <dsp:cNvPr id="0" name=""/>
        <dsp:cNvSpPr/>
      </dsp:nvSpPr>
      <dsp:spPr>
        <a:xfrm>
          <a:off x="8020360" y="83264"/>
          <a:ext cx="2860995" cy="357233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Interaction of Nature and Nurture:</a:t>
          </a:r>
          <a:br>
            <a:rPr lang="en-US" sz="1700" kern="1200"/>
          </a:br>
          <a:r>
            <a:rPr lang="en-US" sz="1700" kern="1200"/>
            <a:t>Amira’s development results from the interaction of her biology and environment. Even with a biological sensitivity to stress, consistent support can build secure attachments and reduce anxiety, highlighting the need for early intervention. (NSPCC Learning, 2021)</a:t>
          </a:r>
        </a:p>
      </dsp:txBody>
      <dsp:txXfrm>
        <a:off x="8104156" y="167060"/>
        <a:ext cx="2693403" cy="34047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D7F98-9A78-44B6-A410-B03DA69A0AC3}">
      <dsp:nvSpPr>
        <dsp:cNvPr id="0" name=""/>
        <dsp:cNvSpPr/>
      </dsp:nvSpPr>
      <dsp:spPr>
        <a:xfrm>
          <a:off x="0" y="150176"/>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Explains children's emotional responses in early settings</a:t>
          </a:r>
        </a:p>
      </dsp:txBody>
      <dsp:txXfrm>
        <a:off x="0" y="150176"/>
        <a:ext cx="3403415" cy="2042048"/>
      </dsp:txXfrm>
    </dsp:sp>
    <dsp:sp modelId="{0A8E60F3-8E09-4541-A8D6-D8BCEBF486A1}">
      <dsp:nvSpPr>
        <dsp:cNvPr id="0" name=""/>
        <dsp:cNvSpPr/>
      </dsp:nvSpPr>
      <dsp:spPr>
        <a:xfrm>
          <a:off x="3743756" y="150176"/>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Bowlby’s theory helps us understand behaviours like crying, clinginess, and anxiety when young children are separated from their caregivers—exactly the behaviours seen in children like Amira.</a:t>
          </a:r>
        </a:p>
      </dsp:txBody>
      <dsp:txXfrm>
        <a:off x="3743756" y="150176"/>
        <a:ext cx="3403415" cy="2042048"/>
      </dsp:txXfrm>
    </dsp:sp>
    <dsp:sp modelId="{2C7383B5-9E96-4B3F-9EA4-4D3E187D5B33}">
      <dsp:nvSpPr>
        <dsp:cNvPr id="0" name=""/>
        <dsp:cNvSpPr/>
      </dsp:nvSpPr>
      <dsp:spPr>
        <a:xfrm>
          <a:off x="7487513" y="150176"/>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These reactions are part of a child’s natural instinct to stay close to a protective adult (secure base). (psychological Society, 2021).</a:t>
          </a:r>
        </a:p>
      </dsp:txBody>
      <dsp:txXfrm>
        <a:off x="7487513" y="150176"/>
        <a:ext cx="3403415" cy="2042048"/>
      </dsp:txXfrm>
    </dsp:sp>
    <dsp:sp modelId="{70BC470C-04C7-4F81-807A-F3B93436F9C1}">
      <dsp:nvSpPr>
        <dsp:cNvPr id="0" name=""/>
        <dsp:cNvSpPr/>
      </dsp:nvSpPr>
      <dsp:spPr>
        <a:xfrm>
          <a:off x="0" y="2532567"/>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Supports consistent, relationship-based care</a:t>
          </a:r>
        </a:p>
      </dsp:txBody>
      <dsp:txXfrm>
        <a:off x="0" y="2532567"/>
        <a:ext cx="3403415" cy="2042048"/>
      </dsp:txXfrm>
    </dsp:sp>
    <dsp:sp modelId="{7A78CFA2-FC80-43C4-8F53-B641D044CD7B}">
      <dsp:nvSpPr>
        <dsp:cNvPr id="0" name=""/>
        <dsp:cNvSpPr/>
      </dsp:nvSpPr>
      <dsp:spPr>
        <a:xfrm>
          <a:off x="3743756" y="2532567"/>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theory underpins the Key Person approach, which is widely used in nurseries.</a:t>
          </a:r>
        </a:p>
      </dsp:txBody>
      <dsp:txXfrm>
        <a:off x="3743756" y="2532567"/>
        <a:ext cx="3403415" cy="2042048"/>
      </dsp:txXfrm>
    </dsp:sp>
    <dsp:sp modelId="{88A6BA50-B229-4EDF-BB97-AA2A1ECF272A}">
      <dsp:nvSpPr>
        <dsp:cNvPr id="0" name=""/>
        <dsp:cNvSpPr/>
      </dsp:nvSpPr>
      <dsp:spPr>
        <a:xfrm>
          <a:off x="7487513" y="2532567"/>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 stable relationship with one adult gives children the security they need to explore, learn, and build confidence. (EBSC0)</a:t>
          </a:r>
        </a:p>
      </dsp:txBody>
      <dsp:txXfrm>
        <a:off x="7487513" y="2532567"/>
        <a:ext cx="3403415" cy="20420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FB154-ECE3-461C-AF07-B998A3C103DF}">
      <dsp:nvSpPr>
        <dsp:cNvPr id="0" name=""/>
        <dsp:cNvSpPr/>
      </dsp:nvSpPr>
      <dsp:spPr>
        <a:xfrm>
          <a:off x="0" y="362940"/>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Early warning signs and intervention</a:t>
          </a:r>
          <a:endParaRPr lang="en-US" sz="2100" kern="1200"/>
        </a:p>
      </dsp:txBody>
      <dsp:txXfrm>
        <a:off x="0" y="362940"/>
        <a:ext cx="3403415" cy="2042048"/>
      </dsp:txXfrm>
    </dsp:sp>
    <dsp:sp modelId="{41153170-311F-4809-A43A-EA2705990010}">
      <dsp:nvSpPr>
        <dsp:cNvPr id="0" name=""/>
        <dsp:cNvSpPr/>
      </dsp:nvSpPr>
      <dsp:spPr>
        <a:xfrm>
          <a:off x="3743756" y="362940"/>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Knowing about attachment helps practitioners spot early signs of emotional or social difficulties.</a:t>
          </a:r>
        </a:p>
      </dsp:txBody>
      <dsp:txXfrm>
        <a:off x="3743756" y="362940"/>
        <a:ext cx="3403415" cy="2042048"/>
      </dsp:txXfrm>
    </dsp:sp>
    <dsp:sp modelId="{3BD5D636-97EC-4D7D-AB02-984651828925}">
      <dsp:nvSpPr>
        <dsp:cNvPr id="0" name=""/>
        <dsp:cNvSpPr/>
      </dsp:nvSpPr>
      <dsp:spPr>
        <a:xfrm>
          <a:off x="7487513" y="362940"/>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 Amira’s case, her limited communication and social withdrawal may signal a need for more support in forming new relationships. (EBSCO).</a:t>
          </a:r>
        </a:p>
      </dsp:txBody>
      <dsp:txXfrm>
        <a:off x="7487513" y="362940"/>
        <a:ext cx="3403415" cy="2042048"/>
      </dsp:txXfrm>
    </dsp:sp>
    <dsp:sp modelId="{3344C377-58EF-4724-BFAA-B589E38FB9B9}">
      <dsp:nvSpPr>
        <dsp:cNvPr id="0" name=""/>
        <dsp:cNvSpPr/>
      </dsp:nvSpPr>
      <dsp:spPr>
        <a:xfrm>
          <a:off x="0" y="2745331"/>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Influential in child development policy and practice</a:t>
          </a:r>
          <a:endParaRPr lang="en-US" sz="2100" kern="1200"/>
        </a:p>
      </dsp:txBody>
      <dsp:txXfrm>
        <a:off x="0" y="2745331"/>
        <a:ext cx="3403415" cy="2042048"/>
      </dsp:txXfrm>
    </dsp:sp>
    <dsp:sp modelId="{A0DB492B-492D-4F5D-A39D-155EB80EFCCC}">
      <dsp:nvSpPr>
        <dsp:cNvPr id="0" name=""/>
        <dsp:cNvSpPr/>
      </dsp:nvSpPr>
      <dsp:spPr>
        <a:xfrm>
          <a:off x="3743756" y="2745331"/>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Bowlby’s theory has shaped childcare frameworks like the Early Years Foundation Stage (EYFS).</a:t>
          </a:r>
        </a:p>
      </dsp:txBody>
      <dsp:txXfrm>
        <a:off x="3743756" y="2745331"/>
        <a:ext cx="3403415" cy="2042048"/>
      </dsp:txXfrm>
    </dsp:sp>
    <dsp:sp modelId="{CF91E571-5301-4691-BE65-3E02C7B30226}">
      <dsp:nvSpPr>
        <dsp:cNvPr id="0" name=""/>
        <dsp:cNvSpPr/>
      </dsp:nvSpPr>
      <dsp:spPr>
        <a:xfrm>
          <a:off x="7487513" y="2745331"/>
          <a:ext cx="3403415" cy="20420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It’s central to promoting emotional security and well-being in early years settings. (</a:t>
          </a:r>
          <a:r>
            <a:rPr lang="en-US" sz="2100" kern="1200" dirty="0" err="1"/>
            <a:t>Wellcome</a:t>
          </a:r>
          <a:r>
            <a:rPr lang="en-US" sz="2100" kern="1200" dirty="0"/>
            <a:t> Collection, 2020)</a:t>
          </a:r>
        </a:p>
      </dsp:txBody>
      <dsp:txXfrm>
        <a:off x="7487513" y="2745331"/>
        <a:ext cx="3403415" cy="20420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BDA65-3CBD-4425-9491-531FBA67DE2E}">
      <dsp:nvSpPr>
        <dsp:cNvPr id="0" name=""/>
        <dsp:cNvSpPr/>
      </dsp:nvSpPr>
      <dsp:spPr>
        <a:xfrm>
          <a:off x="0" y="101300"/>
          <a:ext cx="6479357" cy="154001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Cultural Bias- </a:t>
          </a:r>
          <a:r>
            <a:rPr lang="en-US" sz="1800" kern="1200"/>
            <a:t>Bowlby’s theory is based on Western ideas of one primary caregiver, but many cultures share caregiving roles differently. Attachment behaviours vary across cultures, so the theory may not fit all contexts</a:t>
          </a:r>
        </a:p>
      </dsp:txBody>
      <dsp:txXfrm>
        <a:off x="75177" y="176477"/>
        <a:ext cx="6329003" cy="1389658"/>
      </dsp:txXfrm>
    </dsp:sp>
    <dsp:sp modelId="{2B7CDC54-B444-44CC-982C-84CDEA21119B}">
      <dsp:nvSpPr>
        <dsp:cNvPr id="0" name=""/>
        <dsp:cNvSpPr/>
      </dsp:nvSpPr>
      <dsp:spPr>
        <a:xfrm>
          <a:off x="0" y="1693152"/>
          <a:ext cx="6479357" cy="1540012"/>
        </a:xfrm>
        <a:prstGeom prst="roundRect">
          <a:avLst/>
        </a:prstGeom>
        <a:solidFill>
          <a:schemeClr val="accent5">
            <a:hueOff val="4505397"/>
            <a:satOff val="-11270"/>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Deterministic View- </a:t>
          </a:r>
          <a:r>
            <a:rPr lang="en-US" sz="1800" kern="1200"/>
            <a:t>Bowlby suggested early attachment is critical and irreversible. However, later experiences can repair or build secure attachments, showing more flexibility than the theory assumes.</a:t>
          </a:r>
        </a:p>
      </dsp:txBody>
      <dsp:txXfrm>
        <a:off x="75177" y="1768329"/>
        <a:ext cx="6329003" cy="1389658"/>
      </dsp:txXfrm>
    </dsp:sp>
    <dsp:sp modelId="{BB754324-4BF6-436C-ADA5-5681A96EB29D}">
      <dsp:nvSpPr>
        <dsp:cNvPr id="0" name=""/>
        <dsp:cNvSpPr/>
      </dsp:nvSpPr>
      <dsp:spPr>
        <a:xfrm>
          <a:off x="0" y="3285005"/>
          <a:ext cx="6479357" cy="1540012"/>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Limited Neurodiversity Consideration- </a:t>
          </a:r>
          <a:r>
            <a:rPr lang="en-US" sz="1800" kern="1200"/>
            <a:t>The theory assumes typical development patterns. Children with autism or speech delays may form attachments differently but still benefit from strong relationships, needing more inclusive approaches </a:t>
          </a:r>
          <a:r>
            <a:rPr lang="en-GB" sz="1800" kern="1200"/>
            <a:t>(PsychStory, 2023).</a:t>
          </a:r>
          <a:endParaRPr lang="en-US" sz="1800" kern="1200"/>
        </a:p>
      </dsp:txBody>
      <dsp:txXfrm>
        <a:off x="75177" y="3360182"/>
        <a:ext cx="6329003" cy="13896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10/13/2025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1671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10/13/2025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49498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10/13/2025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8710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10/13/2025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0326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10/13/2025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93052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10/13/2025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440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10/13/2025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60064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10/13/2025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6604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10/13/2025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79077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10/13/2025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706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10/13/2025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5145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10/13/2025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666720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rywellmind.com/what-is-attachment-theory-2795337" TargetMode="External"/><Relationship Id="rId2" Type="http://schemas.openxmlformats.org/officeDocument/2006/relationships/hyperlink" Target="https://positivepsychology.com/attachment-theory/" TargetMode="External"/><Relationship Id="rId1" Type="http://schemas.openxmlformats.org/officeDocument/2006/relationships/slideLayout" Target="../slideLayouts/slideLayout2.xml"/><Relationship Id="rId4" Type="http://schemas.openxmlformats.org/officeDocument/2006/relationships/hyperlink" Target="https://www.simplypsychology.org/bowlby.html?utm_sourc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ps.org.uk/psychologist/demystifying-attachment?utm_source" TargetMode="External"/><Relationship Id="rId2" Type="http://schemas.openxmlformats.org/officeDocument/2006/relationships/hyperlink" Target="https://learning.nspcc.org.uk/child-health-development/attachment-early-years?utm_source" TargetMode="External"/><Relationship Id="rId1" Type="http://schemas.openxmlformats.org/officeDocument/2006/relationships/slideLayout" Target="../slideLayouts/slideLayout2.xml"/><Relationship Id="rId4" Type="http://schemas.openxmlformats.org/officeDocument/2006/relationships/hyperlink" Target="https://www.ebsco.com/research-starters/psychology/attachment-theory?utm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45F2AA-3CFC-2AF5-FBD0-930D55F982AF}"/>
              </a:ext>
            </a:extLst>
          </p:cNvPr>
          <p:cNvSpPr>
            <a:spLocks noGrp="1"/>
          </p:cNvSpPr>
          <p:nvPr>
            <p:ph idx="1"/>
          </p:nvPr>
        </p:nvSpPr>
        <p:spPr>
          <a:xfrm>
            <a:off x="640080" y="1283110"/>
            <a:ext cx="10890928" cy="4916522"/>
          </a:xfrm>
        </p:spPr>
        <p:txBody>
          <a:bodyPr/>
          <a:lstStyle/>
          <a:p>
            <a:r>
              <a:rPr lang="en-GB" dirty="0"/>
              <a:t> </a:t>
            </a: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Name: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Shabila</a:t>
            </a:r>
            <a:r>
              <a:rPr lang="en-GB" dirty="0">
                <a:latin typeface="Arial" panose="020B0604020202020204" pitchFamily="34" charset="0"/>
                <a:cs typeface="Arial" panose="020B0604020202020204" pitchFamily="34" charset="0"/>
              </a:rPr>
              <a:t> Hussain</a:t>
            </a:r>
          </a:p>
          <a:p>
            <a:pPr marL="0" indent="0" algn="ctr">
              <a:buNone/>
            </a:pPr>
            <a:r>
              <a:rPr lang="en-GB" b="1"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2410302</a:t>
            </a:r>
          </a:p>
          <a:p>
            <a:pPr marL="0" indent="0" algn="ctr">
              <a:buNone/>
            </a:pPr>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LCHS4010</a:t>
            </a:r>
          </a:p>
          <a:p>
            <a:pPr marL="0" indent="0" algn="ctr">
              <a:buNone/>
            </a:pPr>
            <a:r>
              <a:rPr lang="en-GB" b="1" dirty="0">
                <a:latin typeface="Arial" panose="020B0604020202020204" pitchFamily="34" charset="0"/>
                <a:cs typeface="Arial" panose="020B0604020202020204" pitchFamily="34" charset="0"/>
              </a:rPr>
              <a:t>Module Title: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Psycology</a:t>
            </a:r>
            <a:r>
              <a:rPr lang="en-GB" dirty="0">
                <a:latin typeface="Arial" panose="020B0604020202020204" pitchFamily="34" charset="0"/>
                <a:cs typeface="Arial" panose="020B0604020202020204" pitchFamily="34" charset="0"/>
              </a:rPr>
              <a:t> In Health and Social Care</a:t>
            </a:r>
          </a:p>
          <a:p>
            <a:pPr marL="0" indent="0" algn="ctr">
              <a:buNone/>
            </a:pPr>
            <a:r>
              <a:rPr lang="en-GB" b="1" dirty="0">
                <a:latin typeface="Arial" panose="020B0604020202020204" pitchFamily="34" charset="0"/>
                <a:cs typeface="Arial" panose="020B0604020202020204" pitchFamily="34" charset="0"/>
              </a:rPr>
              <a:t>Lecturer Name: Samuel Assan</a:t>
            </a:r>
          </a:p>
          <a:p>
            <a:pPr marL="0" indent="0" algn="ctr">
              <a:buNone/>
            </a:pPr>
            <a:r>
              <a:rPr lang="en-GB" b="1" dirty="0">
                <a:latin typeface="Arial" panose="020B0604020202020204" pitchFamily="34" charset="0"/>
                <a:cs typeface="Arial" panose="020B0604020202020204" pitchFamily="34" charset="0"/>
              </a:rPr>
              <a:t>Assignment Title: Presentation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065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0580AF-6CEC-861D-F36F-C0C78570EB2A}"/>
              </a:ext>
            </a:extLst>
          </p:cNvPr>
          <p:cNvSpPr>
            <a:spLocks noGrp="1"/>
          </p:cNvSpPr>
          <p:nvPr>
            <p:ph type="title"/>
          </p:nvPr>
        </p:nvSpPr>
        <p:spPr>
          <a:xfrm>
            <a:off x="640080" y="914399"/>
            <a:ext cx="10847494" cy="1171069"/>
          </a:xfrm>
        </p:spPr>
        <p:txBody>
          <a:bodyPr anchor="t">
            <a:normAutofit/>
          </a:bodyPr>
          <a:lstStyle/>
          <a:p>
            <a:r>
              <a:rPr lang="en-US" u="sng" dirty="0">
                <a:solidFill>
                  <a:srgbClr val="FF0000"/>
                </a:solidFill>
              </a:rPr>
              <a:t>INTRODUCTION</a:t>
            </a:r>
            <a:endParaRPr lang="en-GB" u="sng" dirty="0">
              <a:solidFill>
                <a:srgbClr val="FF0000"/>
              </a:solidFill>
            </a:endParaRPr>
          </a:p>
        </p:txBody>
      </p:sp>
      <p:pic>
        <p:nvPicPr>
          <p:cNvPr id="4" name="Picture 3">
            <a:extLst>
              <a:ext uri="{FF2B5EF4-FFF2-40B4-BE49-F238E27FC236}">
                <a16:creationId xmlns:a16="http://schemas.microsoft.com/office/drawing/2014/main" id="{935162DD-DBA6-1505-6442-D6CC33425920}"/>
              </a:ext>
            </a:extLst>
          </p:cNvPr>
          <p:cNvPicPr>
            <a:picLocks noChangeAspect="1"/>
          </p:cNvPicPr>
          <p:nvPr/>
        </p:nvPicPr>
        <p:blipFill>
          <a:blip r:embed="rId2"/>
          <a:stretch>
            <a:fillRect/>
          </a:stretch>
        </p:blipFill>
        <p:spPr>
          <a:xfrm>
            <a:off x="713233" y="2307966"/>
            <a:ext cx="4839462" cy="3133464"/>
          </a:xfrm>
          <a:prstGeom prst="rect">
            <a:avLst/>
          </a:prstGeom>
        </p:spPr>
      </p:pic>
      <p:sp>
        <p:nvSpPr>
          <p:cNvPr id="3" name="Content Placeholder 2">
            <a:extLst>
              <a:ext uri="{FF2B5EF4-FFF2-40B4-BE49-F238E27FC236}">
                <a16:creationId xmlns:a16="http://schemas.microsoft.com/office/drawing/2014/main" id="{21FEA07C-52BD-0C49-0BDF-EC86AD519BC1}"/>
              </a:ext>
            </a:extLst>
          </p:cNvPr>
          <p:cNvSpPr>
            <a:spLocks noGrp="1"/>
          </p:cNvSpPr>
          <p:nvPr>
            <p:ph idx="1"/>
          </p:nvPr>
        </p:nvSpPr>
        <p:spPr>
          <a:xfrm>
            <a:off x="6265928" y="2256287"/>
            <a:ext cx="5212840" cy="3760459"/>
          </a:xfrm>
        </p:spPr>
        <p:txBody>
          <a:bodyPr anchor="t">
            <a:normAutofit/>
          </a:bodyPr>
          <a:lstStyle/>
          <a:p>
            <a:pPr marL="0" indent="0">
              <a:lnSpc>
                <a:spcPct val="110000"/>
              </a:lnSpc>
              <a:buNone/>
            </a:pPr>
            <a:r>
              <a:rPr lang="en-US" dirty="0">
                <a:latin typeface="Arial" panose="020B0604020202020204" pitchFamily="34" charset="0"/>
                <a:cs typeface="Arial" panose="020B0604020202020204" pitchFamily="34" charset="0"/>
              </a:rPr>
              <a:t>This presentation explores how Bowlby’s attachment theory can be used to understand and support the development needs of Amira, a 3-year-old child showing signs of anxiety and difficulty adjusting to nursery life. By examining her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through this psychological lens, we can design practical, evidence-based strategies to promote her emotional, social, and cognitive well-being.</a:t>
            </a:r>
            <a:endParaRPr lang="en-US" dirty="0"/>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18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ACC23-2C43-9E8D-56E4-58A3867784AE}"/>
              </a:ext>
            </a:extLst>
          </p:cNvPr>
          <p:cNvSpPr>
            <a:spLocks noGrp="1"/>
          </p:cNvSpPr>
          <p:nvPr>
            <p:ph type="title"/>
          </p:nvPr>
        </p:nvSpPr>
        <p:spPr>
          <a:xfrm>
            <a:off x="4922096" y="604967"/>
            <a:ext cx="4261104" cy="1097280"/>
          </a:xfrm>
        </p:spPr>
        <p:txBody>
          <a:bodyPr anchor="t">
            <a:normAutofit/>
          </a:bodyPr>
          <a:lstStyle/>
          <a:p>
            <a:pPr>
              <a:lnSpc>
                <a:spcPct val="90000"/>
              </a:lnSpc>
            </a:pPr>
            <a:r>
              <a:rPr lang="en-US" sz="3600" b="0" u="sng" dirty="0">
                <a:solidFill>
                  <a:srgbClr val="FF0000"/>
                </a:solidFill>
                <a:latin typeface="Arial" panose="020B0604020202020204" pitchFamily="34" charset="0"/>
                <a:cs typeface="Arial" panose="020B0604020202020204" pitchFamily="34" charset="0"/>
              </a:rPr>
              <a:t>What Is </a:t>
            </a:r>
            <a:r>
              <a:rPr lang="en-US" sz="3600" b="0" u="sng" dirty="0" err="1">
                <a:solidFill>
                  <a:srgbClr val="FF0000"/>
                </a:solidFill>
                <a:latin typeface="Arial" panose="020B0604020202020204" pitchFamily="34" charset="0"/>
                <a:cs typeface="Arial" panose="020B0604020202020204" pitchFamily="34" charset="0"/>
              </a:rPr>
              <a:t>Bowlbys</a:t>
            </a:r>
            <a:r>
              <a:rPr lang="en-US" sz="3600" b="0" u="sng" dirty="0">
                <a:solidFill>
                  <a:srgbClr val="FF0000"/>
                </a:solidFill>
                <a:latin typeface="Arial" panose="020B0604020202020204" pitchFamily="34" charset="0"/>
                <a:cs typeface="Arial" panose="020B0604020202020204" pitchFamily="34" charset="0"/>
              </a:rPr>
              <a:t> Theory?</a:t>
            </a:r>
            <a:endParaRPr lang="en-GB" sz="3600" b="0" u="sng" dirty="0">
              <a:solidFill>
                <a:srgbClr val="FF000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3C9D671-2227-0A92-E784-E8BFA7BBE24D}"/>
              </a:ext>
            </a:extLst>
          </p:cNvPr>
          <p:cNvPicPr>
            <a:picLocks noChangeAspect="1"/>
          </p:cNvPicPr>
          <p:nvPr/>
        </p:nvPicPr>
        <p:blipFill>
          <a:blip r:embed="rId2"/>
          <a:srcRect l="17744" r="12307" b="-2"/>
          <a:stretch>
            <a:fillRect/>
          </a:stretch>
        </p:blipFill>
        <p:spPr>
          <a:xfrm>
            <a:off x="215184" y="1638693"/>
            <a:ext cx="4489551" cy="3282846"/>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B4B9A3-5ACD-30DC-3843-CE090000D464}"/>
              </a:ext>
            </a:extLst>
          </p:cNvPr>
          <p:cNvSpPr>
            <a:spLocks noGrp="1"/>
          </p:cNvSpPr>
          <p:nvPr>
            <p:ph idx="1"/>
          </p:nvPr>
        </p:nvSpPr>
        <p:spPr>
          <a:xfrm>
            <a:off x="4497050" y="2176036"/>
            <a:ext cx="7033960" cy="4121887"/>
          </a:xfrm>
        </p:spPr>
        <p:txBody>
          <a:bodyPr>
            <a:normAutofit/>
          </a:bodyPr>
          <a:lstStyle/>
          <a:p>
            <a:pPr>
              <a:lnSpc>
                <a:spcPct val="110000"/>
              </a:lnSpc>
            </a:pPr>
            <a:r>
              <a:rPr lang="en-US" sz="1800" dirty="0">
                <a:latin typeface="Arial" panose="020B0604020202020204" pitchFamily="34" charset="0"/>
                <a:cs typeface="Arial" panose="020B0604020202020204" pitchFamily="34" charset="0"/>
              </a:rPr>
              <a:t>Attachment theory explains how emotional bonds form between a child and their primary caregiver John Bowlby (1969) proposed that humans are biologically programmed to seek close connections for survival. The quality of these early relationships shapes a child’s development and influences their future experiences with others.</a:t>
            </a:r>
          </a:p>
          <a:p>
            <a:pPr>
              <a:lnSpc>
                <a:spcPct val="110000"/>
              </a:lnSpc>
            </a:pPr>
            <a:r>
              <a:rPr lang="en-US" sz="1800" dirty="0">
                <a:latin typeface="Arial" panose="020B0604020202020204" pitchFamily="34" charset="0"/>
                <a:cs typeface="Arial" panose="020B0604020202020204" pitchFamily="34" charset="0"/>
              </a:rPr>
              <a:t>When a child feels distressed or uncertain, they naturally reach out to their caregiver for comfort and security. These interactions create the foundation for either secure or insecure attachments, which affect how children manage relationships and stress as they grow. (S McGarvie, 2024)</a:t>
            </a:r>
          </a:p>
        </p:txBody>
      </p:sp>
    </p:spTree>
    <p:extLst>
      <p:ext uri="{BB962C8B-B14F-4D97-AF65-F5344CB8AC3E}">
        <p14:creationId xmlns:p14="http://schemas.microsoft.com/office/powerpoint/2010/main" val="358516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0A7C5-C733-12AA-3B30-984108DB4F39}"/>
              </a:ext>
            </a:extLst>
          </p:cNvPr>
          <p:cNvSpPr>
            <a:spLocks noGrp="1"/>
          </p:cNvSpPr>
          <p:nvPr>
            <p:ph type="title"/>
          </p:nvPr>
        </p:nvSpPr>
        <p:spPr>
          <a:xfrm>
            <a:off x="914400" y="1371600"/>
            <a:ext cx="10360152" cy="1139911"/>
          </a:xfrm>
        </p:spPr>
        <p:txBody>
          <a:bodyPr>
            <a:normAutofit/>
          </a:bodyPr>
          <a:lstStyle/>
          <a:p>
            <a:r>
              <a:rPr lang="en-US" sz="3700" b="0" u="sng" dirty="0">
                <a:solidFill>
                  <a:srgbClr val="FF0000"/>
                </a:solidFill>
                <a:latin typeface="Arial" panose="020B0604020202020204" pitchFamily="34" charset="0"/>
                <a:cs typeface="Arial" panose="020B0604020202020204" pitchFamily="34" charset="0"/>
              </a:rPr>
              <a:t>Four Main Attachment Patterns at a Glance</a:t>
            </a:r>
            <a:endParaRPr lang="en-GB" sz="3700" b="0" u="sng" dirty="0">
              <a:solidFill>
                <a:srgbClr val="FF0000"/>
              </a:solidFill>
              <a:latin typeface="Arial" panose="020B0604020202020204" pitchFamily="34" charset="0"/>
              <a:cs typeface="Arial" panose="020B0604020202020204" pitchFamily="34" charset="0"/>
            </a:endParaRPr>
          </a:p>
        </p:txBody>
      </p:sp>
      <p:cxnSp>
        <p:nvCxnSpPr>
          <p:cNvPr id="51" name="Straight Connector 5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EC4C6879-66F8-C472-B9ED-9467AD327BBC}"/>
              </a:ext>
            </a:extLst>
          </p:cNvPr>
          <p:cNvGraphicFramePr>
            <a:graphicFrameLocks noGrp="1"/>
          </p:cNvGraphicFramePr>
          <p:nvPr>
            <p:ph idx="1"/>
            <p:extLst>
              <p:ext uri="{D42A27DB-BD31-4B8C-83A1-F6EECF244321}">
                <p14:modId xmlns:p14="http://schemas.microsoft.com/office/powerpoint/2010/main" val="3159674829"/>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06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FF2BA-EDFA-72C3-7830-267C4B758EF7}"/>
              </a:ext>
            </a:extLst>
          </p:cNvPr>
          <p:cNvSpPr>
            <a:spLocks noGrp="1"/>
          </p:cNvSpPr>
          <p:nvPr>
            <p:ph type="title"/>
          </p:nvPr>
        </p:nvSpPr>
        <p:spPr>
          <a:xfrm>
            <a:off x="640080" y="1371600"/>
            <a:ext cx="5852160" cy="1097280"/>
          </a:xfrm>
        </p:spPr>
        <p:txBody>
          <a:bodyPr anchor="t">
            <a:normAutofit/>
          </a:bodyPr>
          <a:lstStyle/>
          <a:p>
            <a:pPr>
              <a:lnSpc>
                <a:spcPct val="90000"/>
              </a:lnSpc>
            </a:pPr>
            <a:r>
              <a:rPr lang="en-US" sz="3400" b="0" u="sng" dirty="0">
                <a:solidFill>
                  <a:srgbClr val="FF0000"/>
                </a:solidFill>
                <a:latin typeface="Arial" panose="020B0604020202020204" pitchFamily="34" charset="0"/>
                <a:cs typeface="Arial" panose="020B0604020202020204" pitchFamily="34" charset="0"/>
              </a:rPr>
              <a:t>Why is it important for early years development</a:t>
            </a:r>
            <a:endParaRPr lang="en-GB" sz="3400" b="0" u="sng" dirty="0">
              <a:solidFill>
                <a:srgbClr val="FF0000"/>
              </a:solidFill>
            </a:endParaRPr>
          </a:p>
        </p:txBody>
      </p:sp>
      <p:cxnSp>
        <p:nvCxnSpPr>
          <p:cNvPr id="20" name="Straight Connector 19">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AEC5381A-1DD1-33B1-353B-3F081095439A}"/>
              </a:ext>
            </a:extLst>
          </p:cNvPr>
          <p:cNvPicPr>
            <a:picLocks noChangeAspect="1"/>
          </p:cNvPicPr>
          <p:nvPr/>
        </p:nvPicPr>
        <p:blipFill>
          <a:blip r:embed="rId2"/>
          <a:srcRect r="118"/>
          <a:stretch>
            <a:fillRect/>
          </a:stretch>
        </p:blipFill>
        <p:spPr>
          <a:xfrm>
            <a:off x="7345680" y="10"/>
            <a:ext cx="4846320" cy="6857990"/>
          </a:xfrm>
          <a:prstGeom prst="rect">
            <a:avLst/>
          </a:prstGeom>
        </p:spPr>
      </p:pic>
      <p:graphicFrame>
        <p:nvGraphicFramePr>
          <p:cNvPr id="9" name="Rectangle 2">
            <a:extLst>
              <a:ext uri="{FF2B5EF4-FFF2-40B4-BE49-F238E27FC236}">
                <a16:creationId xmlns:a16="http://schemas.microsoft.com/office/drawing/2014/main" id="{C9B06132-50AA-3535-DE85-CA31F7F6779A}"/>
              </a:ext>
            </a:extLst>
          </p:cNvPr>
          <p:cNvGraphicFramePr>
            <a:graphicFrameLocks noGrp="1"/>
          </p:cNvGraphicFramePr>
          <p:nvPr>
            <p:ph idx="1"/>
            <p:extLst>
              <p:ext uri="{D42A27DB-BD31-4B8C-83A1-F6EECF244321}">
                <p14:modId xmlns:p14="http://schemas.microsoft.com/office/powerpoint/2010/main" val="3834756379"/>
              </p:ext>
            </p:extLst>
          </p:nvPr>
        </p:nvGraphicFramePr>
        <p:xfrm>
          <a:off x="640079" y="2633236"/>
          <a:ext cx="6570189" cy="36646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1822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89E125-CA39-1C43-69B2-2C6CDFBB74AD}"/>
              </a:ext>
            </a:extLst>
          </p:cNvPr>
          <p:cNvSpPr>
            <a:spLocks noGrp="1"/>
          </p:cNvSpPr>
          <p:nvPr>
            <p:ph type="title"/>
          </p:nvPr>
        </p:nvSpPr>
        <p:spPr>
          <a:xfrm>
            <a:off x="640080" y="2353455"/>
            <a:ext cx="3000587" cy="2721463"/>
          </a:xfrm>
        </p:spPr>
        <p:txBody>
          <a:bodyPr anchor="t">
            <a:normAutofit/>
          </a:bodyPr>
          <a:lstStyle/>
          <a:p>
            <a:r>
              <a:rPr lang="en-US" sz="3600" u="sng" dirty="0">
                <a:solidFill>
                  <a:schemeClr val="accent4"/>
                </a:solidFill>
              </a:rPr>
              <a:t>Applying the theory to Amira’s situation</a:t>
            </a:r>
            <a:endParaRPr lang="en-GB" sz="3600" u="sng" dirty="0">
              <a:solidFill>
                <a:schemeClr val="accent4"/>
              </a:solidFill>
            </a:endParaRPr>
          </a:p>
        </p:txBody>
      </p:sp>
      <p:cxnSp>
        <p:nvCxnSpPr>
          <p:cNvPr id="23" name="Straight Connector 22">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9C0A345C-D0AA-5103-431C-A16CA60C2A5D}"/>
              </a:ext>
            </a:extLst>
          </p:cNvPr>
          <p:cNvGraphicFramePr>
            <a:graphicFrameLocks noGrp="1"/>
          </p:cNvGraphicFramePr>
          <p:nvPr>
            <p:ph idx="1"/>
            <p:extLst>
              <p:ext uri="{D42A27DB-BD31-4B8C-83A1-F6EECF244321}">
                <p14:modId xmlns:p14="http://schemas.microsoft.com/office/powerpoint/2010/main" val="371677376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597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EA78876-4A69-60B6-F56C-B4433D0378B6}"/>
              </a:ext>
            </a:extLst>
          </p:cNvPr>
          <p:cNvPicPr>
            <a:picLocks noChangeAspect="1"/>
          </p:cNvPicPr>
          <p:nvPr/>
        </p:nvPicPr>
        <p:blipFill>
          <a:blip r:embed="rId2"/>
          <a:srcRect l="23303" r="30291" b="-2"/>
          <a:stretch>
            <a:fillRect/>
          </a:stretch>
        </p:blipFill>
        <p:spPr>
          <a:xfrm>
            <a:off x="1193687" y="1475693"/>
            <a:ext cx="3222865" cy="3906613"/>
          </a:xfrm>
          <a:prstGeom prst="rect">
            <a:avLst/>
          </a:prstGeom>
        </p:spPr>
      </p:pic>
      <p:cxnSp>
        <p:nvCxnSpPr>
          <p:cNvPr id="13" name="Straight Connector 12">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E339B4-3CCC-3DD6-9FC0-CE19569C8E8D}"/>
              </a:ext>
            </a:extLst>
          </p:cNvPr>
          <p:cNvSpPr>
            <a:spLocks noGrp="1"/>
          </p:cNvSpPr>
          <p:nvPr>
            <p:ph idx="1"/>
          </p:nvPr>
        </p:nvSpPr>
        <p:spPr>
          <a:xfrm>
            <a:off x="5029200" y="2176036"/>
            <a:ext cx="6501810" cy="4121885"/>
          </a:xfrm>
        </p:spPr>
        <p:txBody>
          <a:bodyPr>
            <a:normAutofit/>
          </a:bodyPr>
          <a:lstStyle/>
          <a:p>
            <a:pPr>
              <a:lnSpc>
                <a:spcPct val="110000"/>
              </a:lnSpc>
            </a:pPr>
            <a:r>
              <a:rPr lang="en-US" sz="1900" b="1" dirty="0"/>
              <a:t>Difficulty engaging in group play</a:t>
            </a:r>
            <a:r>
              <a:rPr lang="en-US" sz="1900" dirty="0"/>
              <a:t> is linked to Bowlby’s concept of internal working models—children develop expectations about relationships based on early attachments. Amira may struggle to trust new peers or adults, leading to challenges in social interaction (Simply Psychology, 2023).</a:t>
            </a:r>
          </a:p>
          <a:p>
            <a:pPr>
              <a:lnSpc>
                <a:spcPct val="110000"/>
              </a:lnSpc>
            </a:pPr>
            <a:r>
              <a:rPr lang="en-US" sz="1900" b="1" dirty="0"/>
              <a:t>Amira’s developmental needs</a:t>
            </a:r>
            <a:r>
              <a:rPr lang="en-US" sz="1900" dirty="0"/>
              <a:t> include the presence of a consistent, responsive adult (often called a key person in nursery settings) who can provide emotional security. This support will encourage her communication skills and help her gradually build confidence in social situations (NHS, 2022).</a:t>
            </a:r>
          </a:p>
          <a:p>
            <a:pPr>
              <a:lnSpc>
                <a:spcPct val="110000"/>
              </a:lnSpc>
            </a:pPr>
            <a:endParaRPr lang="en-GB" sz="1900" dirty="0"/>
          </a:p>
        </p:txBody>
      </p:sp>
    </p:spTree>
    <p:extLst>
      <p:ext uri="{BB962C8B-B14F-4D97-AF65-F5344CB8AC3E}">
        <p14:creationId xmlns:p14="http://schemas.microsoft.com/office/powerpoint/2010/main" val="133453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8D242-8769-E354-5354-5DC2F2CE5C9E}"/>
              </a:ext>
            </a:extLst>
          </p:cNvPr>
          <p:cNvSpPr>
            <a:spLocks noGrp="1"/>
          </p:cNvSpPr>
          <p:nvPr>
            <p:ph type="title"/>
          </p:nvPr>
        </p:nvSpPr>
        <p:spPr>
          <a:xfrm>
            <a:off x="640080" y="1371600"/>
            <a:ext cx="2652779" cy="4150811"/>
          </a:xfrm>
        </p:spPr>
        <p:txBody>
          <a:bodyPr>
            <a:normAutofit/>
          </a:bodyPr>
          <a:lstStyle/>
          <a:p>
            <a:r>
              <a:rPr lang="en-US" sz="3400" u="sng" dirty="0">
                <a:solidFill>
                  <a:srgbClr val="FF0000"/>
                </a:solidFill>
              </a:rPr>
              <a:t>How to help Amira in the setting </a:t>
            </a:r>
            <a:endParaRPr lang="en-GB" sz="3400" u="sng" dirty="0">
              <a:solidFill>
                <a:srgbClr val="FF0000"/>
              </a:solidFill>
            </a:endParaRP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AE220C5-8FBD-F0EA-07CF-AE3BD04C7675}"/>
              </a:ext>
            </a:extLst>
          </p:cNvPr>
          <p:cNvGraphicFramePr>
            <a:graphicFrameLocks noGrp="1"/>
          </p:cNvGraphicFramePr>
          <p:nvPr>
            <p:ph idx="1"/>
            <p:extLst>
              <p:ext uri="{D42A27DB-BD31-4B8C-83A1-F6EECF244321}">
                <p14:modId xmlns:p14="http://schemas.microsoft.com/office/powerpoint/2010/main" val="1163725899"/>
              </p:ext>
            </p:extLst>
          </p:nvPr>
        </p:nvGraphicFramePr>
        <p:xfrm>
          <a:off x="4045291" y="1371600"/>
          <a:ext cx="7485718"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830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99F903-8061-A432-4A1C-271DD4A758AB}"/>
              </a:ext>
            </a:extLst>
          </p:cNvPr>
          <p:cNvGraphicFramePr>
            <a:graphicFrameLocks noGrp="1"/>
          </p:cNvGraphicFramePr>
          <p:nvPr>
            <p:ph idx="1"/>
            <p:extLst>
              <p:ext uri="{D42A27DB-BD31-4B8C-83A1-F6EECF244321}">
                <p14:modId xmlns:p14="http://schemas.microsoft.com/office/powerpoint/2010/main" val="2807214826"/>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85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E3537-DD6B-C95B-0DD6-A907351790B9}"/>
              </a:ext>
            </a:extLst>
          </p:cNvPr>
          <p:cNvSpPr>
            <a:spLocks noGrp="1"/>
          </p:cNvSpPr>
          <p:nvPr>
            <p:ph type="title"/>
          </p:nvPr>
        </p:nvSpPr>
        <p:spPr>
          <a:xfrm>
            <a:off x="640079" y="570750"/>
            <a:ext cx="10890929" cy="1387934"/>
          </a:xfrm>
        </p:spPr>
        <p:txBody>
          <a:bodyPr anchor="b">
            <a:normAutofit/>
          </a:bodyPr>
          <a:lstStyle/>
          <a:p>
            <a:r>
              <a:rPr lang="en-US" u="sng" dirty="0">
                <a:solidFill>
                  <a:srgbClr val="FF0000"/>
                </a:solidFill>
              </a:rPr>
              <a:t>Biological and environmental influences (nature and nurture).</a:t>
            </a:r>
            <a:endParaRPr lang="en-GB" u="sng" dirty="0">
              <a:solidFill>
                <a:srgbClr val="FF0000"/>
              </a:solidFill>
            </a:endParaRP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0A33698-33CA-4E2C-A07B-31E77CBB394E}"/>
              </a:ext>
            </a:extLst>
          </p:cNvPr>
          <p:cNvGraphicFramePr>
            <a:graphicFrameLocks noGrp="1"/>
          </p:cNvGraphicFramePr>
          <p:nvPr>
            <p:ph idx="1"/>
            <p:extLst>
              <p:ext uri="{D42A27DB-BD31-4B8C-83A1-F6EECF244321}">
                <p14:modId xmlns:p14="http://schemas.microsoft.com/office/powerpoint/2010/main" val="3100709678"/>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4244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FE51-304E-3FD4-6FE6-DBBF97144B1D}"/>
              </a:ext>
            </a:extLst>
          </p:cNvPr>
          <p:cNvSpPr>
            <a:spLocks noGrp="1"/>
          </p:cNvSpPr>
          <p:nvPr>
            <p:ph type="title"/>
          </p:nvPr>
        </p:nvSpPr>
        <p:spPr>
          <a:xfrm>
            <a:off x="640079" y="516194"/>
            <a:ext cx="10890929" cy="1097280"/>
          </a:xfrm>
        </p:spPr>
        <p:txBody>
          <a:bodyPr/>
          <a:lstStyle/>
          <a:p>
            <a:r>
              <a:rPr lang="en-US" b="0" u="sng" dirty="0" err="1">
                <a:solidFill>
                  <a:srgbClr val="FF0000"/>
                </a:solidFill>
                <a:latin typeface="Arial" panose="020B0604020202020204" pitchFamily="34" charset="0"/>
                <a:cs typeface="Arial" panose="020B0604020202020204" pitchFamily="34" charset="0"/>
              </a:rPr>
              <a:t>Usefullness</a:t>
            </a:r>
            <a:r>
              <a:rPr lang="en-US" b="0" u="sng" dirty="0">
                <a:solidFill>
                  <a:srgbClr val="FF0000"/>
                </a:solidFill>
                <a:latin typeface="Arial" panose="020B0604020202020204" pitchFamily="34" charset="0"/>
                <a:cs typeface="Arial" panose="020B0604020202020204" pitchFamily="34" charset="0"/>
              </a:rPr>
              <a:t> of the Theory</a:t>
            </a:r>
            <a:endParaRPr lang="en-GB" b="0" u="sng" dirty="0">
              <a:solidFill>
                <a:srgbClr val="FF0000"/>
              </a:solidFill>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DBC6853A-CD1D-3DEE-83C1-CEEC8B8ED95E}"/>
              </a:ext>
            </a:extLst>
          </p:cNvPr>
          <p:cNvGraphicFramePr>
            <a:graphicFrameLocks noGrp="1"/>
          </p:cNvGraphicFramePr>
          <p:nvPr>
            <p:ph idx="1"/>
            <p:extLst>
              <p:ext uri="{D42A27DB-BD31-4B8C-83A1-F6EECF244321}">
                <p14:modId xmlns:p14="http://schemas.microsoft.com/office/powerpoint/2010/main" val="1389572575"/>
              </p:ext>
            </p:extLst>
          </p:nvPr>
        </p:nvGraphicFramePr>
        <p:xfrm>
          <a:off x="640080" y="1474839"/>
          <a:ext cx="10890928" cy="47247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8831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A339994-91AA-095C-E8BC-CC3DD2BFA31A}"/>
              </a:ext>
            </a:extLst>
          </p:cNvPr>
          <p:cNvGraphicFramePr>
            <a:graphicFrameLocks noGrp="1"/>
          </p:cNvGraphicFramePr>
          <p:nvPr>
            <p:ph idx="1"/>
            <p:extLst>
              <p:ext uri="{D42A27DB-BD31-4B8C-83A1-F6EECF244321}">
                <p14:modId xmlns:p14="http://schemas.microsoft.com/office/powerpoint/2010/main" val="3059385189"/>
              </p:ext>
            </p:extLst>
          </p:nvPr>
        </p:nvGraphicFramePr>
        <p:xfrm>
          <a:off x="640080" y="1049311"/>
          <a:ext cx="10890928" cy="5150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3173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02692-5383-A6AA-6908-F8A37DAAD345}"/>
              </a:ext>
            </a:extLst>
          </p:cNvPr>
          <p:cNvSpPr>
            <a:spLocks noGrp="1"/>
          </p:cNvSpPr>
          <p:nvPr>
            <p:ph type="title"/>
          </p:nvPr>
        </p:nvSpPr>
        <p:spPr>
          <a:xfrm>
            <a:off x="640080" y="1371600"/>
            <a:ext cx="3677920" cy="3919267"/>
          </a:xfrm>
        </p:spPr>
        <p:txBody>
          <a:bodyPr anchor="t">
            <a:normAutofit/>
          </a:bodyPr>
          <a:lstStyle/>
          <a:p>
            <a:r>
              <a:rPr lang="en-US" u="sng" dirty="0">
                <a:solidFill>
                  <a:srgbClr val="FF0000"/>
                </a:solidFill>
              </a:rPr>
              <a:t>Limitations of Bowlby’s Attachment Theory</a:t>
            </a:r>
            <a:endParaRPr lang="en-GB" u="sng" dirty="0">
              <a:solidFill>
                <a:srgbClr val="FF0000"/>
              </a:solidFill>
            </a:endParaRPr>
          </a:p>
        </p:txBody>
      </p:sp>
      <p:cxnSp>
        <p:nvCxnSpPr>
          <p:cNvPr id="16" name="Straight Connector 15">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9120E4F-2EF7-4B43-79E2-657F2F40D32C}"/>
              </a:ext>
            </a:extLst>
          </p:cNvPr>
          <p:cNvGraphicFramePr>
            <a:graphicFrameLocks noGrp="1"/>
          </p:cNvGraphicFramePr>
          <p:nvPr>
            <p:ph idx="1"/>
            <p:extLst>
              <p:ext uri="{D42A27DB-BD31-4B8C-83A1-F6EECF244321}">
                <p14:modId xmlns:p14="http://schemas.microsoft.com/office/powerpoint/2010/main" val="3117656857"/>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9168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38E7F0-4F38-5B5F-2ED0-88DB7854A90F}"/>
              </a:ext>
            </a:extLst>
          </p:cNvPr>
          <p:cNvPicPr>
            <a:picLocks noChangeAspect="1"/>
          </p:cNvPicPr>
          <p:nvPr/>
        </p:nvPicPr>
        <p:blipFill>
          <a:blip r:embed="rId2"/>
          <a:srcRect t="7072" b="13141"/>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0B479-A0E9-E6AE-D58E-2343AAB6F33E}"/>
              </a:ext>
            </a:extLst>
          </p:cNvPr>
          <p:cNvSpPr>
            <a:spLocks noGrp="1"/>
          </p:cNvSpPr>
          <p:nvPr>
            <p:ph type="title"/>
          </p:nvPr>
        </p:nvSpPr>
        <p:spPr>
          <a:xfrm>
            <a:off x="1049451" y="1352492"/>
            <a:ext cx="4665540" cy="1143000"/>
          </a:xfrm>
        </p:spPr>
        <p:txBody>
          <a:bodyPr anchor="t">
            <a:normAutofit/>
          </a:bodyPr>
          <a:lstStyle/>
          <a:p>
            <a:pPr>
              <a:lnSpc>
                <a:spcPct val="90000"/>
              </a:lnSpc>
            </a:pPr>
            <a:r>
              <a:rPr lang="en-US" sz="3700" b="0">
                <a:latin typeface="Arial" panose="020B0604020202020204" pitchFamily="34" charset="0"/>
                <a:cs typeface="Arial" panose="020B0604020202020204" pitchFamily="34" charset="0"/>
              </a:rPr>
              <a:t>Conclusion</a:t>
            </a:r>
            <a:br>
              <a:rPr lang="en-US" sz="3700"/>
            </a:br>
            <a:endParaRPr lang="en-GB" sz="37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4D07E7-71CA-C290-D766-1A513D719F29}"/>
              </a:ext>
            </a:extLst>
          </p:cNvPr>
          <p:cNvSpPr>
            <a:spLocks noGrp="1"/>
          </p:cNvSpPr>
          <p:nvPr>
            <p:ph idx="1"/>
          </p:nvPr>
        </p:nvSpPr>
        <p:spPr>
          <a:xfrm>
            <a:off x="1049453" y="2158584"/>
            <a:ext cx="5777015" cy="3561683"/>
          </a:xfrm>
        </p:spPr>
        <p:txBody>
          <a:bodyPr>
            <a:normAutofit/>
          </a:bodyPr>
          <a:lstStyle/>
          <a:p>
            <a:pPr marL="0" indent="0">
              <a:lnSpc>
                <a:spcPct val="110000"/>
              </a:lnSpc>
              <a:buNone/>
            </a:pPr>
            <a:r>
              <a:rPr lang="en-US" dirty="0">
                <a:latin typeface="Arial" panose="020B0604020202020204" pitchFamily="34" charset="0"/>
                <a:cs typeface="Arial" panose="020B0604020202020204" pitchFamily="34" charset="0"/>
              </a:rPr>
              <a:t>In summary, Bowlby’s Attachment Theory helps us understand Amira’s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as a natural response to change and insecurity. Her separation anxiety, limited communication, and difficulty in group play reflect her need for emotional safety and secure relationships. By providing a consistent, nurturing key person and a supportive environment, we can meet Amira’s developmental needs and help her feel confident, connected, and ready to learn.</a:t>
            </a:r>
          </a:p>
          <a:p>
            <a:pPr>
              <a:lnSpc>
                <a:spcPct val="110000"/>
              </a:lnSpc>
            </a:pPr>
            <a:endParaRPr lang="en-GB" sz="1700" dirty="0"/>
          </a:p>
        </p:txBody>
      </p:sp>
    </p:spTree>
    <p:extLst>
      <p:ext uri="{BB962C8B-B14F-4D97-AF65-F5344CB8AC3E}">
        <p14:creationId xmlns:p14="http://schemas.microsoft.com/office/powerpoint/2010/main" val="1527853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7B95A-42AF-8E93-8C50-538C5AE91026}"/>
              </a:ext>
            </a:extLst>
          </p:cNvPr>
          <p:cNvSpPr>
            <a:spLocks noGrp="1"/>
          </p:cNvSpPr>
          <p:nvPr>
            <p:ph type="title"/>
          </p:nvPr>
        </p:nvSpPr>
        <p:spPr>
          <a:xfrm>
            <a:off x="640080" y="570750"/>
            <a:ext cx="10890929" cy="1387934"/>
          </a:xfrm>
        </p:spPr>
        <p:txBody>
          <a:bodyPr anchor="b">
            <a:normAutofit/>
          </a:bodyPr>
          <a:lstStyle/>
          <a:p>
            <a:r>
              <a:rPr lang="en-US" dirty="0">
                <a:solidFill>
                  <a:schemeClr val="accent4"/>
                </a:solidFill>
              </a:rPr>
              <a:t>References:</a:t>
            </a:r>
            <a:endParaRPr lang="en-GB" dirty="0">
              <a:solidFill>
                <a:schemeClr val="accent4"/>
              </a:solidFill>
            </a:endParaRPr>
          </a:p>
        </p:txBody>
      </p:sp>
      <p:sp>
        <p:nvSpPr>
          <p:cNvPr id="16" name="Content Placeholder 2">
            <a:extLst>
              <a:ext uri="{FF2B5EF4-FFF2-40B4-BE49-F238E27FC236}">
                <a16:creationId xmlns:a16="http://schemas.microsoft.com/office/drawing/2014/main" id="{CE9633AD-0358-2593-4B07-4B69FE6D8303}"/>
              </a:ext>
            </a:extLst>
          </p:cNvPr>
          <p:cNvSpPr>
            <a:spLocks noGrp="1"/>
          </p:cNvSpPr>
          <p:nvPr>
            <p:ph idx="1"/>
          </p:nvPr>
        </p:nvSpPr>
        <p:spPr>
          <a:xfrm>
            <a:off x="640080" y="2418735"/>
            <a:ext cx="10890929" cy="3879179"/>
          </a:xfrm>
        </p:spPr>
        <p:txBody>
          <a:bodyPr>
            <a:normAutofit lnSpcReduction="10000"/>
          </a:bodyPr>
          <a:lstStyle/>
          <a:p>
            <a:r>
              <a:rPr lang="en-US" dirty="0">
                <a:latin typeface="Arial" panose="020B0604020202020204" pitchFamily="34" charset="0"/>
                <a:cs typeface="Arial" panose="020B0604020202020204" pitchFamily="34" charset="0"/>
              </a:rPr>
              <a:t>Susan McGarvie, 28 Nov 2024, Attachment Theory, Bowlby’s Stages &amp; Attachment Styles</a:t>
            </a:r>
          </a:p>
          <a:p>
            <a:pPr marL="0" indent="0">
              <a:buNone/>
            </a:pPr>
            <a:r>
              <a:rPr lang="en-US"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https://positivepsychology.com/attachment-theory/</a:t>
            </a:r>
            <a:endParaRPr lang="en-US"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Kendra Cherry, Jan 2025. how early emotional bonds shape our heart, </a:t>
            </a:r>
          </a:p>
          <a:p>
            <a:pPr marL="0" indent="0">
              <a:buNone/>
            </a:pPr>
            <a:r>
              <a:rPr lang="en-US"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https://www.verywellmind.com/what-is-attachment-theory-2795337</a:t>
            </a:r>
            <a:endParaRPr lang="en-US"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Saul McLeod, PhD, April 20, 2025, </a:t>
            </a:r>
            <a:r>
              <a:rPr lang="en-GB" dirty="0">
                <a:latin typeface="Arial" panose="020B0604020202020204" pitchFamily="34" charset="0"/>
                <a:cs typeface="Arial" panose="020B0604020202020204" pitchFamily="34" charset="0"/>
              </a:rPr>
              <a:t>John Bowlby’s Attachment Theory.</a:t>
            </a:r>
          </a:p>
          <a:p>
            <a:pPr marL="0" indent="0">
              <a:buNone/>
            </a:pPr>
            <a:r>
              <a:rPr lang="en-GB" i="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https://www.simplypsychology.org/bowlby.html?utm_source</a:t>
            </a:r>
            <a:endParaRPr lang="en-GB" i="1"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2022, Separation anxiety in children, </a:t>
            </a:r>
          </a:p>
          <a:p>
            <a:pPr marL="0" indent="0">
              <a:buNone/>
            </a:pPr>
            <a:r>
              <a:rPr lang="en-GB" i="1" u="sng" dirty="0">
                <a:latin typeface="Arial" panose="020B0604020202020204" pitchFamily="34" charset="0"/>
                <a:cs typeface="Arial" panose="020B0604020202020204" pitchFamily="34" charset="0"/>
              </a:rPr>
              <a:t>https://www.nhs.uk/baby/babys-development/behaviour/separation-anxiety/</a:t>
            </a:r>
          </a:p>
          <a:p>
            <a:endParaRPr lang="en-US" dirty="0">
              <a:latin typeface="Arial" panose="020B0604020202020204" pitchFamily="34" charset="0"/>
              <a:cs typeface="Arial" panose="020B0604020202020204" pitchFamily="34" charset="0"/>
            </a:endParaRPr>
          </a:p>
          <a:p>
            <a:pPr marL="0" indent="0">
              <a:buNone/>
            </a:pPr>
            <a:endParaRPr lang="en-GB" i="1" u="sng" dirty="0">
              <a:latin typeface="Arial" panose="020B0604020202020204" pitchFamily="34" charset="0"/>
              <a:cs typeface="Arial" panose="020B0604020202020204" pitchFamily="34" charset="0"/>
            </a:endParaRPr>
          </a:p>
          <a:p>
            <a:endParaRPr lang="en-GB" i="1" u="sng"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endParaRPr lang="en-GB" dirty="0"/>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7894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7A04D-3CC1-9491-4E33-0CD97DC49962}"/>
              </a:ext>
            </a:extLst>
          </p:cNvPr>
          <p:cNvSpPr>
            <a:spLocks noGrp="1"/>
          </p:cNvSpPr>
          <p:nvPr>
            <p:ph idx="1"/>
          </p:nvPr>
        </p:nvSpPr>
        <p:spPr>
          <a:xfrm>
            <a:off x="650535" y="1399711"/>
            <a:ext cx="10890929" cy="4307914"/>
          </a:xfrm>
        </p:spPr>
        <p:txBody>
          <a:bodyPr>
            <a:normAutofit/>
          </a:bodyPr>
          <a:lstStyle/>
          <a:p>
            <a:pPr>
              <a:lnSpc>
                <a:spcPct val="110000"/>
              </a:lnSpc>
            </a:pPr>
            <a:r>
              <a:rPr lang="en-US" dirty="0">
                <a:latin typeface="Arial" panose="020B0604020202020204" pitchFamily="34" charset="0"/>
                <a:cs typeface="Arial" panose="020B0604020202020204" pitchFamily="34" charset="0"/>
              </a:rPr>
              <a:t>Early Years TV John Bowlby’s Attachment Theory and Developmental Phases. </a:t>
            </a:r>
          </a:p>
          <a:p>
            <a:pPr marL="0" indent="0">
              <a:lnSpc>
                <a:spcPct val="110000"/>
              </a:lnSpc>
              <a:buNone/>
            </a:pPr>
            <a:r>
              <a:rPr lang="en-US" i="1" u="sng" dirty="0">
                <a:latin typeface="Arial" panose="020B0604020202020204" pitchFamily="34" charset="0"/>
                <a:cs typeface="Arial" panose="020B0604020202020204" pitchFamily="34" charset="0"/>
              </a:rPr>
              <a:t>https://www.earlyyears.tv/john-bowlbys-attachment-theory-and-developmental-phases </a:t>
            </a:r>
            <a:endParaRPr 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NSPCC learning, August 2021, </a:t>
            </a:r>
            <a:r>
              <a:rPr lang="en-GB" dirty="0">
                <a:latin typeface="Arial" panose="020B0604020202020204" pitchFamily="34" charset="0"/>
                <a:cs typeface="Arial" panose="020B0604020202020204" pitchFamily="34" charset="0"/>
              </a:rPr>
              <a:t>Attachment and child development, </a:t>
            </a:r>
            <a:r>
              <a:rPr lang="en-US" dirty="0">
                <a:latin typeface="Arial" panose="020B0604020202020204" pitchFamily="34" charset="0"/>
                <a:cs typeface="Arial" panose="020B0604020202020204" pitchFamily="34" charset="0"/>
              </a:rPr>
              <a:t>What is attachment theory and why is it important?</a:t>
            </a:r>
          </a:p>
          <a:p>
            <a:pPr marL="0" indent="0">
              <a:lnSpc>
                <a:spcPct val="110000"/>
              </a:lnSpc>
              <a:buNone/>
            </a:pPr>
            <a:r>
              <a:rPr lang="en-GB" i="1"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https://learning.nspcc.org.uk/child-health-development/attachment-early-years?utm_source</a:t>
            </a:r>
            <a:endParaRPr lang="en-GB" i="1" u="sng"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Psychological Society, March 2021, Demystifying Attachment, </a:t>
            </a:r>
          </a:p>
          <a:p>
            <a:pPr marL="0" indent="0">
              <a:lnSpc>
                <a:spcPct val="110000"/>
              </a:lnSpc>
              <a:buNone/>
            </a:pPr>
            <a:r>
              <a:rPr lang="en-US" i="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https://www.bps.org.uk/psychologist/demystifying-attachment?utm_source</a:t>
            </a:r>
            <a:endParaRPr lang="en-US" i="1" u="sng"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EBSCO, Attachment Theory, </a:t>
            </a:r>
          </a:p>
          <a:p>
            <a:pPr marL="0" indent="0">
              <a:lnSpc>
                <a:spcPct val="110000"/>
              </a:lnSpc>
              <a:buNone/>
            </a:pPr>
            <a:r>
              <a:rPr lang="en-US" i="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https://www.ebsco.com/research-starters/psychology/attachment-theory?utm_source</a:t>
            </a:r>
            <a:endParaRPr lang="en-US" i="1" u="sng" dirty="0">
              <a:latin typeface="Arial" panose="020B0604020202020204" pitchFamily="34" charset="0"/>
              <a:cs typeface="Arial" panose="020B0604020202020204" pitchFamily="34" charset="0"/>
            </a:endParaRPr>
          </a:p>
          <a:p>
            <a:pPr>
              <a:lnSpc>
                <a:spcPct val="110000"/>
              </a:lnSpc>
            </a:pPr>
            <a:endParaRPr lang="en-US" sz="1700" i="1" u="sng" dirty="0">
              <a:latin typeface="Arial" panose="020B0604020202020204" pitchFamily="34" charset="0"/>
              <a:cs typeface="Arial" panose="020B0604020202020204" pitchFamily="34" charset="0"/>
            </a:endParaRPr>
          </a:p>
          <a:p>
            <a:pPr>
              <a:lnSpc>
                <a:spcPct val="110000"/>
              </a:lnSpc>
            </a:pPr>
            <a:endParaRPr lang="en-US" sz="1700" i="1" u="sng" dirty="0">
              <a:latin typeface="Arial" panose="020B0604020202020204" pitchFamily="34" charset="0"/>
              <a:cs typeface="Arial" panose="020B0604020202020204" pitchFamily="34" charset="0"/>
            </a:endParaRPr>
          </a:p>
          <a:p>
            <a:pPr>
              <a:lnSpc>
                <a:spcPct val="110000"/>
              </a:lnSpc>
            </a:pPr>
            <a:endParaRPr lang="en-GB" sz="1700" i="1" u="sng" dirty="0">
              <a:latin typeface="Arial" panose="020B0604020202020204" pitchFamily="34" charset="0"/>
              <a:cs typeface="Arial" panose="020B0604020202020204" pitchFamily="34" charset="0"/>
            </a:endParaRPr>
          </a:p>
          <a:p>
            <a:pPr marL="0" indent="0">
              <a:lnSpc>
                <a:spcPct val="110000"/>
              </a:lnSpc>
              <a:buNone/>
            </a:pPr>
            <a:endParaRPr lang="en-US" sz="1700" dirty="0"/>
          </a:p>
          <a:p>
            <a:pPr>
              <a:lnSpc>
                <a:spcPct val="110000"/>
              </a:lnSpc>
            </a:pPr>
            <a:endParaRPr lang="en-GB" sz="1700" dirty="0"/>
          </a:p>
        </p:txBody>
      </p:sp>
      <p:cxnSp>
        <p:nvCxnSpPr>
          <p:cNvPr id="10" name="Straight Connector 9">
            <a:extLst>
              <a:ext uri="{FF2B5EF4-FFF2-40B4-BE49-F238E27FC236}">
                <a16:creationId xmlns:a16="http://schemas.microsoft.com/office/drawing/2014/main" id="{EB1E2835-13A9-CE41-5BA6-8BF45C9EE0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25817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2135</TotalTime>
  <Words>1568</Words>
  <Application>Microsoft Office PowerPoint</Application>
  <PresentationFormat>Widescreen</PresentationFormat>
  <Paragraphs>86</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Grandview Display</vt:lpstr>
      <vt:lpstr>DashVTI</vt:lpstr>
      <vt:lpstr>PowerPoint Presentation</vt:lpstr>
      <vt:lpstr>INTRODUCTION</vt:lpstr>
      <vt:lpstr>What Is Bowlbys Theory?</vt:lpstr>
      <vt:lpstr>Four Main Attachment Patterns at a Glance</vt:lpstr>
      <vt:lpstr>Why is it important for early years development</vt:lpstr>
      <vt:lpstr>Applying the theory to Amira’s situation</vt:lpstr>
      <vt:lpstr>PowerPoint Presentation</vt:lpstr>
      <vt:lpstr>How to help Amira in the setting </vt:lpstr>
      <vt:lpstr>PowerPoint Presentation</vt:lpstr>
      <vt:lpstr>Biological and environmental influences (nature and nurture).</vt:lpstr>
      <vt:lpstr>Usefullness of the Theory</vt:lpstr>
      <vt:lpstr>PowerPoint Presentation</vt:lpstr>
      <vt:lpstr>Limitations of Bowlby’s Attachment Theory</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Haroon Lookman</dc:creator>
  <cp:lastModifiedBy>Haroon Lookman</cp:lastModifiedBy>
  <cp:revision>2</cp:revision>
  <dcterms:created xsi:type="dcterms:W3CDTF">2025-10-10T15:38:54Z</dcterms:created>
  <dcterms:modified xsi:type="dcterms:W3CDTF">2025-10-13T00:03:30Z</dcterms:modified>
</cp:coreProperties>
</file>