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notesMasters/notesMaster1.xml" ContentType="application/vnd.openxmlformats-officedocument.presentationml.notesMaster+xml"/>
  <Override PartName="/ppt/notesMasters/_rels/notes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Slides/notesSlide9.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_rels/notesSlide9.xml.rels" ContentType="application/vnd.openxmlformats-package.relationships+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media/image1.jpeg" ContentType="image/jpeg"/>
  <Override PartName="/ppt/media/image2.png" ContentType="image/png"/>
  <Override PartName="/ppt/media/image5.png" ContentType="image/png"/>
  <Override PartName="/ppt/media/image3.jpeg" ContentType="image/jpeg"/>
  <Override PartName="/ppt/media/image6.jpeg" ContentType="image/jpeg"/>
  <Override PartName="/ppt/media/image4.png" ContentType="image/png"/>
  <Override PartName="/ppt/media/image7.png" ContentType="image/png"/>
  <Override PartName="/ppt/media/image8.png" ContentType="image/png"/>
  <Override PartName="/ppt/media/image9.png" ContentType="image/png"/>
  <Override PartName="/ppt/media/image10.png" ContentType="image/png"/>
  <Override PartName="/ppt/media/image11.png" ContentType="image/pn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7315200" cy="96012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GB" sz="1800" spc="-1" strike="noStrike">
                <a:solidFill>
                  <a:srgbClr val="000000"/>
                </a:solidFill>
                <a:latin typeface="Calibri"/>
              </a:rPr>
              <a:t>Click to move the slide</a:t>
            </a:r>
            <a:endParaRPr b="0" lang="en-GB" sz="1800" spc="-1" strike="noStrike">
              <a:solidFill>
                <a:srgbClr val="000000"/>
              </a:solidFill>
              <a:latin typeface="Calibri"/>
            </a:endParaRPr>
          </a:p>
        </p:txBody>
      </p:sp>
      <p:sp>
        <p:nvSpPr>
          <p:cNvPr id="90"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91"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 </a:t>
            </a:r>
            <a:endParaRPr b="0" lang="en-GB" sz="1400" spc="-1" strike="noStrike">
              <a:latin typeface="Times New Roman"/>
            </a:endParaRPr>
          </a:p>
        </p:txBody>
      </p:sp>
      <p:sp>
        <p:nvSpPr>
          <p:cNvPr id="92"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 </a:t>
            </a:r>
            <a:endParaRPr b="0" lang="en-GB" sz="1400" spc="-1" strike="noStrike">
              <a:latin typeface="Times New Roman"/>
            </a:endParaRPr>
          </a:p>
        </p:txBody>
      </p:sp>
      <p:sp>
        <p:nvSpPr>
          <p:cNvPr id="93"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 </a:t>
            </a:r>
            <a:endParaRPr b="0" lang="en-GB" sz="1400" spc="-1" strike="noStrike">
              <a:latin typeface="Times New Roman"/>
            </a:endParaRPr>
          </a:p>
        </p:txBody>
      </p:sp>
      <p:sp>
        <p:nvSpPr>
          <p:cNvPr id="94"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38F279C1-2D9F-45EC-B39C-53A234BE84FB}" type="slidenum">
              <a:rPr b="0" lang="en-GB" sz="1400" spc="-1" strike="noStrike">
                <a:latin typeface="Times New Roman"/>
              </a:rPr>
              <a:t>1</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6" name="PlaceHolder 1"/>
          <p:cNvSpPr>
            <a:spLocks noGrp="1"/>
          </p:cNvSpPr>
          <p:nvPr>
            <p:ph type="sldImg"/>
          </p:nvPr>
        </p:nvSpPr>
        <p:spPr>
          <a:xfrm>
            <a:off x="777960" y="1200240"/>
            <a:ext cx="5758920" cy="3239640"/>
          </a:xfrm>
          <a:prstGeom prst="rect">
            <a:avLst/>
          </a:prstGeom>
        </p:spPr>
      </p:sp>
      <p:sp>
        <p:nvSpPr>
          <p:cNvPr id="147"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Good [morning/afternoon], everyone. Welcome to my presentation on the </a:t>
            </a:r>
            <a:r>
              <a:rPr b="0" i="1" lang="en-GB" sz="2000" spc="-1" strike="noStrike">
                <a:latin typeface="Arial"/>
              </a:rPr>
              <a:t>Welsh Coastal Heritage &amp; Arts Expo</a:t>
            </a:r>
            <a:r>
              <a:rPr b="0" lang="en-GB" sz="2000" spc="-1" strike="noStrike">
                <a:latin typeface="Arial"/>
              </a:rPr>
              <a:t>, a proposed event as part of the </a:t>
            </a:r>
            <a:r>
              <a:rPr b="0" i="1" lang="en-GB" sz="2000" spc="-1" strike="noStrike">
                <a:latin typeface="Arial"/>
              </a:rPr>
              <a:t>Year of Croeso 2025</a:t>
            </a:r>
            <a:r>
              <a:rPr b="0" lang="en-GB" sz="2000" spc="-1" strike="noStrike">
                <a:latin typeface="Arial"/>
              </a:rPr>
              <a:t> campaign. My name is [Your Name], and today I will be presenting a detailed feasibility plan for this exciting event, which aims to promote Welsh culture, heritage, and hospitality to an international audience.</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p:txBody>
      </p:sp>
      <p:sp>
        <p:nvSpPr>
          <p:cNvPr id="148"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7457CCB8-E8C9-45D1-9269-67D42C3D980E}" type="slidenum">
              <a:rPr b="0" lang="en-GB" sz="1300" spc="-1" strike="noStrike">
                <a:latin typeface="Times New Roman"/>
              </a:rPr>
              <a:t>13</a:t>
            </a:fld>
            <a:endParaRPr b="0" lang="en-GB" sz="1300" spc="-1" strike="noStrike">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9" name="PlaceHolder 1"/>
          <p:cNvSpPr>
            <a:spLocks noGrp="1"/>
          </p:cNvSpPr>
          <p:nvPr>
            <p:ph type="sldImg"/>
          </p:nvPr>
        </p:nvSpPr>
        <p:spPr>
          <a:xfrm>
            <a:off x="777960" y="1200240"/>
            <a:ext cx="5758920" cy="3239640"/>
          </a:xfrm>
          <a:prstGeom prst="rect">
            <a:avLst/>
          </a:prstGeom>
        </p:spPr>
      </p:sp>
      <p:sp>
        <p:nvSpPr>
          <p:cNvPr id="150"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Let’s begin with an introduction to the Welsh Coastal Heritage &amp; Arts Expo. This event is designed as part of the Year of Croeso 2025, a year-long initiative launched by Visit Wales to highlight the rich culture, language, and natural beauty of Wales. The term 'Croeso' translates to 'welcome' in Welsh, capturing the essence of Welsh hospitality, which is central to this campaign.</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The expo aims to promote the themes of Welsh culture and hospitality by offering an immersive cultural engagement focused on key aspects such as Welsh arts, heritage, coastal experiences, and cuisine. Hosted in the picturesque town of New Quay, the event provides a unique platform for international tourists to deeply connect with the authentic cultural offerings of Wales, while also showcasing sustainable and eco-friendly tourism practices.</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The main purpose of the Welsh Coastal Heritage &amp; Arts Expo is to create an interactive and immersive experience that unites Welsh traditions, arts, and environmental awareness. This contributes to the global promotion of Wales as a premier destination for cultural tourism. The event perfectly aligns with the objectives of the Year of Croeso 2025 campaign, which warmly invites visitors from around the world to experience the joy and genuine spirit of Welsh hospitality.</a:t>
            </a:r>
            <a:endParaRPr b="0" lang="en-GB" sz="2000" spc="-1" strike="noStrike">
              <a:latin typeface="Arial"/>
            </a:endParaRPr>
          </a:p>
        </p:txBody>
      </p:sp>
      <p:sp>
        <p:nvSpPr>
          <p:cNvPr id="151"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BA79713A-33E3-4DF7-9339-41FE598906BF}" type="slidenum">
              <a:rPr b="0" lang="en-GB" sz="1300" spc="-1" strike="noStrike">
                <a:latin typeface="Times New Roman"/>
              </a:rPr>
              <a:t>13</a:t>
            </a:fld>
            <a:endParaRPr b="0" lang="en-GB" sz="13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 name="PlaceHolder 1"/>
          <p:cNvSpPr>
            <a:spLocks noGrp="1"/>
          </p:cNvSpPr>
          <p:nvPr>
            <p:ph type="sldImg"/>
          </p:nvPr>
        </p:nvSpPr>
        <p:spPr>
          <a:xfrm>
            <a:off x="777960" y="1200240"/>
            <a:ext cx="5758920" cy="3239640"/>
          </a:xfrm>
          <a:prstGeom prst="rect">
            <a:avLst/>
          </a:prstGeom>
        </p:spPr>
      </p:sp>
      <p:sp>
        <p:nvSpPr>
          <p:cNvPr id="153"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The Welsh Coastal Heritage &amp; Arts Expo is a MICE event focused on cultural immersion and sustainable eco-tourism in Wales. Our target audience includes international tourists from key markets who seek authentic experiences of Welsh history, arts, traditions, and the beautiful coastal environment (Getz &amp; Page, 2019). The event emphasizes interactive and hands-on activities alongside environmental sustainability—both of which are essential drivers of modern tourism choices (Ciuffreda &amp; Simonetti, 2024).Visitors will have opportunities to engage directly with Welsh heritage through artisan demonstrations of pottery, weaving, and wool crafts, including chances to participate in craft-making and purchase authentic items. Daily cultural performances showcase Welsh folk music and dance, with interactive sessions encouraging visitors to join and learn.</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The event also offers heritage workshops in Welsh cooking, storytelling, and introductory language lessons. Complementary coastal activities such as dolphin watching, beach clean-ups, and marine conservation talks highlight our commitment to environmental awareness.</a:t>
            </a:r>
            <a:endParaRPr b="0" lang="en-GB" sz="2000" spc="-1" strike="noStrike">
              <a:latin typeface="Arial"/>
            </a:endParaRPr>
          </a:p>
          <a:p>
            <a:pPr marL="216000" indent="-216000">
              <a:lnSpc>
                <a:spcPct val="100000"/>
              </a:lnSpc>
            </a:pPr>
            <a:r>
              <a:rPr b="0" lang="en-GB" sz="2000" spc="-1" strike="noStrike">
                <a:latin typeface="Arial"/>
              </a:rPr>
              <a:t>Together, these activities create a powerful “sense of place”, immersing attendees emotionally and culturally in Wales’ rich traditions, language, history, and stunning coastal landscapes (O’Toole, 2011).</a:t>
            </a:r>
            <a:endParaRPr b="0" lang="en-GB" sz="2000" spc="-1" strike="noStrike">
              <a:latin typeface="Arial"/>
            </a:endParaRPr>
          </a:p>
        </p:txBody>
      </p:sp>
      <p:sp>
        <p:nvSpPr>
          <p:cNvPr id="154"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32CE290F-A273-4656-A9E2-87EA98D90D70}" type="slidenum">
              <a:rPr b="0" lang="en-GB" sz="1300" spc="-1" strike="noStrike">
                <a:latin typeface="Times New Roman"/>
              </a:rPr>
              <a:t>13</a:t>
            </a:fld>
            <a:endParaRPr b="0" lang="en-GB" sz="13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5" name="PlaceHolder 1"/>
          <p:cNvSpPr>
            <a:spLocks noGrp="1"/>
          </p:cNvSpPr>
          <p:nvPr>
            <p:ph type="sldImg"/>
          </p:nvPr>
        </p:nvSpPr>
        <p:spPr>
          <a:xfrm>
            <a:off x="777960" y="1200240"/>
            <a:ext cx="5758920" cy="3239640"/>
          </a:xfrm>
          <a:prstGeom prst="rect">
            <a:avLst/>
          </a:prstGeom>
        </p:spPr>
      </p:sp>
      <p:sp>
        <p:nvSpPr>
          <p:cNvPr id="156"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The Welsh Coastal Heritage &amp; Arts Expo is much more than an event; it is a celebration of the Welsh spirit of “Croeso”, meaning welcome. Through authentic cultural immersion and heartfelt hospitality, the expo embodies the true meaning of this spirit.It strongly supports the Year of Croeso 2025 campaign’s mission to promote Welsh language, traditions, and natural beauty on a global scale. The expo’s focus on sustainable tourism and active community engagement reflects Wales’ commitment to protecting its environment while sharing its culture with the world.</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By providing this unique international platform, visitors from around the globe will experience Wales’ rich cultural identity firsthand. This fosters cross-cultural connections, leaving lasting impressions that go beyond the event itself.</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Ultimately, the expo aligns perfectly with Year of Croeso’s vision—to warmly invite the world to explore and embrace Wales’ heritage through immersive, welcoming experiences.</a:t>
            </a:r>
            <a:endParaRPr b="0" lang="en-GB" sz="2000" spc="-1" strike="noStrike">
              <a:latin typeface="Arial"/>
            </a:endParaRPr>
          </a:p>
        </p:txBody>
      </p:sp>
      <p:sp>
        <p:nvSpPr>
          <p:cNvPr id="157"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1C5CE7D8-4485-46BD-89AB-3EC5E5523FC9}" type="slidenum">
              <a:rPr b="0" lang="en-GB" sz="1300" spc="-1" strike="noStrike">
                <a:latin typeface="Times New Roman"/>
              </a:rPr>
              <a:t>13</a:t>
            </a:fld>
            <a:endParaRPr b="0" lang="en-GB" sz="13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8" name="PlaceHolder 1"/>
          <p:cNvSpPr>
            <a:spLocks noGrp="1"/>
          </p:cNvSpPr>
          <p:nvPr>
            <p:ph type="sldImg"/>
          </p:nvPr>
        </p:nvSpPr>
        <p:spPr>
          <a:xfrm>
            <a:off x="777960" y="1200240"/>
            <a:ext cx="5758920" cy="3239640"/>
          </a:xfrm>
          <a:prstGeom prst="rect">
            <a:avLst/>
          </a:prstGeom>
        </p:spPr>
      </p:sp>
      <p:sp>
        <p:nvSpPr>
          <p:cNvPr id="159"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1300" spc="-1" strike="noStrike">
                <a:latin typeface="Times New Roman"/>
              </a:rPr>
              <a:t>The experiential tourism sector is projected to grow from USD 367.3 million in 2025 to USD 918.2 million by 2035 (FMI, 2025).  In addition, </a:t>
            </a:r>
            <a:r>
              <a:rPr b="0" lang="en-GB" sz="2000" spc="-1" strike="noStrike">
                <a:latin typeface="Times New Roman"/>
              </a:rPr>
              <a:t>There is a growing demand for experiential and cultural tourism, driven by travelers who seek meaningful, immersive experiences (Gov.Wales, 2024). The </a:t>
            </a:r>
            <a:r>
              <a:rPr b="0" i="1" lang="en-GB" sz="2000" spc="-1" strike="noStrike">
                <a:latin typeface="Times New Roman"/>
              </a:rPr>
              <a:t>Year of Croeso 2025</a:t>
            </a:r>
            <a:r>
              <a:rPr b="0" lang="en-GB" sz="2000" spc="-1" strike="noStrike">
                <a:latin typeface="Times New Roman"/>
              </a:rPr>
              <a:t> initiative complements this trend by promoting Welsh culture and landscapes, creating a perfect opportunity for the expo. Additionally, the Visit Wales Market Demand Study shows that tourists prioritize destinations that offer cultural experiences and local cuisine, both of which will be central to the expo (Gov.Wales, 2024). While the event will face competition from regional events like the </a:t>
            </a:r>
            <a:r>
              <a:rPr b="0" i="1" lang="en-GB" sz="2000" spc="-1" strike="noStrike">
                <a:latin typeface="Times New Roman"/>
              </a:rPr>
              <a:t>New Quay Wales Music Festival</a:t>
            </a:r>
            <a:r>
              <a:rPr b="0" lang="en-GB" sz="2000" spc="-1" strike="noStrike">
                <a:latin typeface="Times New Roman"/>
              </a:rPr>
              <a:t>, it stands out by offering a comprehensive cultural and eco-tourism experience, integrating heritage, arts, and environmental sustainability (O’Toole, 2011).</a:t>
            </a:r>
            <a:endParaRPr b="0" lang="en-GB" sz="2000" spc="-1" strike="noStrike">
              <a:latin typeface="Arial"/>
            </a:endParaRPr>
          </a:p>
        </p:txBody>
      </p:sp>
      <p:sp>
        <p:nvSpPr>
          <p:cNvPr id="160"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27F32BCC-7918-4DA3-8F43-E0053F8CCBB0}" type="slidenum">
              <a:rPr b="0" lang="en-GB" sz="1300" spc="-1" strike="noStrike">
                <a:latin typeface="Times New Roman"/>
              </a:rPr>
              <a:t>13</a:t>
            </a:fld>
            <a:endParaRPr b="0" lang="en-GB" sz="13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PlaceHolder 1"/>
          <p:cNvSpPr>
            <a:spLocks noGrp="1"/>
          </p:cNvSpPr>
          <p:nvPr>
            <p:ph type="sldImg"/>
          </p:nvPr>
        </p:nvSpPr>
        <p:spPr>
          <a:xfrm>
            <a:off x="777960" y="1200240"/>
            <a:ext cx="5758920" cy="3239640"/>
          </a:xfrm>
          <a:prstGeom prst="rect">
            <a:avLst/>
          </a:prstGeom>
        </p:spPr>
      </p:sp>
      <p:sp>
        <p:nvSpPr>
          <p:cNvPr id="162"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1300" spc="-1" strike="noStrike">
                <a:latin typeface="Times New Roman"/>
              </a:rPr>
              <a:t>The Welsh Coastal Heritage &amp; Arts Expo strategically targets a diverse international audience. Primary markets include cultural travelers from the US, Germany, France, and Australia who seek genuine and sustainable travel experiences in the UK. Additionally, the growing segment of eco-tourism enthusiasts who prioritize environmental responsibility will find the event highly appealing.</a:t>
            </a:r>
            <a:endParaRPr b="0" lang="en-GB" sz="1300" spc="-1" strike="noStrike">
              <a:latin typeface="Arial"/>
            </a:endParaRPr>
          </a:p>
          <a:p>
            <a:pPr marL="216000" indent="-216000">
              <a:lnSpc>
                <a:spcPct val="100000"/>
              </a:lnSpc>
            </a:pPr>
            <a:endParaRPr b="0" lang="en-GB" sz="1300" spc="-1" strike="noStrike">
              <a:latin typeface="Arial"/>
            </a:endParaRPr>
          </a:p>
          <a:p>
            <a:pPr marL="216000" indent="-216000">
              <a:lnSpc>
                <a:spcPct val="100000"/>
              </a:lnSpc>
            </a:pPr>
            <a:endParaRPr b="0" lang="en-GB" sz="1300" spc="-1" strike="noStrike">
              <a:latin typeface="Arial"/>
            </a:endParaRPr>
          </a:p>
          <a:p>
            <a:pPr marL="216000" indent="-216000">
              <a:lnSpc>
                <a:spcPct val="100000"/>
              </a:lnSpc>
            </a:pPr>
            <a:r>
              <a:rPr b="0" lang="en-GB" sz="1300" spc="-1" strike="noStrike">
                <a:latin typeface="Times New Roman"/>
              </a:rPr>
              <a:t>Families are another important target, as the expo offers educational, interactive workshops and coastal activities suitable for all ages, fostering cultural appreciation across generations (VisitBritain, 2023). Welsh heritage aficionados, including the diaspora and those passionate about the Welsh language and traditions, will be drawn to the event’s authentic cultural offerings.</a:t>
            </a:r>
            <a:endParaRPr b="0" lang="en-GB" sz="1300" spc="-1" strike="noStrike">
              <a:latin typeface="Arial"/>
            </a:endParaRPr>
          </a:p>
          <a:p>
            <a:pPr marL="216000" indent="-216000">
              <a:lnSpc>
                <a:spcPct val="100000"/>
              </a:lnSpc>
            </a:pPr>
            <a:endParaRPr b="0" lang="en-GB" sz="1300" spc="-1" strike="noStrike">
              <a:latin typeface="Arial"/>
            </a:endParaRPr>
          </a:p>
          <a:p>
            <a:pPr marL="216000" indent="-216000">
              <a:lnSpc>
                <a:spcPct val="100000"/>
              </a:lnSpc>
            </a:pPr>
            <a:r>
              <a:rPr b="0" lang="en-GB" sz="1300" spc="-1" strike="noStrike">
                <a:latin typeface="Times New Roman"/>
              </a:rPr>
              <a:t>To reach these audiences effectively, our marketing strategy includes partnerships with social media influencers in cultural and eco-tourism spaces on platforms such as Instagram and YouTube. Collaborations with Visit Wales and international travel agencies will amplify global visibility.</a:t>
            </a:r>
            <a:endParaRPr b="0" lang="en-GB" sz="1300" spc="-1" strike="noStrike">
              <a:latin typeface="Arial"/>
            </a:endParaRPr>
          </a:p>
          <a:p>
            <a:pPr marL="216000" indent="-216000">
              <a:lnSpc>
                <a:spcPct val="100000"/>
              </a:lnSpc>
            </a:pPr>
            <a:endParaRPr b="0" lang="en-GB" sz="1300" spc="-1" strike="noStrike">
              <a:latin typeface="Arial"/>
            </a:endParaRPr>
          </a:p>
          <a:p>
            <a:pPr marL="216000" indent="-216000">
              <a:lnSpc>
                <a:spcPct val="100000"/>
              </a:lnSpc>
            </a:pPr>
            <a:r>
              <a:rPr b="0" lang="en-GB" sz="1300" spc="-1" strike="noStrike">
                <a:latin typeface="Times New Roman"/>
              </a:rPr>
              <a:t>Special promotions, including early bird discounts and exclusive VIP packages, will encourage early bookings and add value. Additionally, targeted digital campaigns customized for key international markets will maximize engagement and attendance (Milan, 2025; Swoogo, 2025).</a:t>
            </a:r>
            <a:endParaRPr b="0" lang="en-GB" sz="1300" spc="-1" strike="noStrike">
              <a:latin typeface="Arial"/>
            </a:endParaRPr>
          </a:p>
        </p:txBody>
      </p:sp>
      <p:sp>
        <p:nvSpPr>
          <p:cNvPr id="163"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EA1C9DBB-7DD2-4665-95AF-801EBECCC4CC}" type="slidenum">
              <a:rPr b="0" lang="en-GB" sz="1300" spc="-1" strike="noStrike">
                <a:latin typeface="Times New Roman"/>
              </a:rPr>
              <a:t>13</a:t>
            </a:fld>
            <a:endParaRPr b="0" lang="en-GB" sz="13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PlaceHolder 1"/>
          <p:cNvSpPr>
            <a:spLocks noGrp="1"/>
          </p:cNvSpPr>
          <p:nvPr>
            <p:ph type="sldImg"/>
          </p:nvPr>
        </p:nvSpPr>
        <p:spPr>
          <a:xfrm>
            <a:off x="777960" y="1200240"/>
            <a:ext cx="5758920" cy="3239640"/>
          </a:xfrm>
          <a:prstGeom prst="rect">
            <a:avLst/>
          </a:prstGeom>
        </p:spPr>
      </p:sp>
      <p:sp>
        <p:nvSpPr>
          <p:cNvPr id="165"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For the </a:t>
            </a:r>
            <a:r>
              <a:rPr b="0" i="1" lang="en-GB" sz="2000" spc="-1" strike="noStrike">
                <a:latin typeface="Arial"/>
              </a:rPr>
              <a:t>Welsh Coastal Heritage &amp; Arts Expo</a:t>
            </a:r>
            <a:r>
              <a:rPr b="0" lang="en-GB" sz="2000" spc="-1" strike="noStrike">
                <a:latin typeface="Arial"/>
              </a:rPr>
              <a:t>, we have carefully selected venues in New Quay that perfectly align with the event’s requirements. The Cei Newydd Seafront offers a stunning coastal backdrop, making it ideal for outdoor cultural performances, art markets, and workshops. This venue supports the expo’s aim to highlight Wales' natural beauty while providing a vibrant atmosphere for the event. In addition, Memorial Hall offers shelter for indoor workshops and exhibitions, ensuring that the event can proceed smoothly even if the weather doesn’t cooperate (New Quay Wales, 2025). Lastly, local beaches such as Traeth Gwyn and Cei Bach provide excellent locations for coastal activities like dolphin watching and beach clean-ups, which are central to the event’s eco-tourism focus (Tripadvisor, 2025).</a:t>
            </a:r>
            <a:endParaRPr b="0" lang="en-GB" sz="2000" spc="-1" strike="noStrike">
              <a:latin typeface="Arial"/>
            </a:endParaRPr>
          </a:p>
        </p:txBody>
      </p:sp>
      <p:sp>
        <p:nvSpPr>
          <p:cNvPr id="166"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275EA235-1AAA-45C1-A5EC-113F48925910}" type="slidenum">
              <a:rPr b="0" lang="en-GB" sz="1300" spc="-1" strike="noStrike">
                <a:latin typeface="Times New Roman"/>
              </a:rPr>
              <a:t>13</a:t>
            </a:fld>
            <a:endParaRPr b="0" lang="en-GB" sz="13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7" name="PlaceHolder 1"/>
          <p:cNvSpPr>
            <a:spLocks noGrp="1"/>
          </p:cNvSpPr>
          <p:nvPr>
            <p:ph type="sldImg"/>
          </p:nvPr>
        </p:nvSpPr>
        <p:spPr>
          <a:xfrm>
            <a:off x="777960" y="1200240"/>
            <a:ext cx="5758920" cy="3239640"/>
          </a:xfrm>
          <a:prstGeom prst="rect">
            <a:avLst/>
          </a:prstGeom>
        </p:spPr>
      </p:sp>
      <p:sp>
        <p:nvSpPr>
          <p:cNvPr id="168"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In terms of staffing, the event will require dedicated Event Coordinators to manage logistics and ensure seamless execution. Performers and artisans will be responsible for showcasing Welsh cultural heritage through live performances and hands-on workshops. We will also rely on volunteers to assist with various tasks, from helping attendees to supporting the event logistics.</a:t>
            </a:r>
            <a:endParaRPr b="0" lang="en-GB" sz="2000" spc="-1" strike="noStrike">
              <a:latin typeface="Arial"/>
            </a:endParaRPr>
          </a:p>
          <a:p>
            <a:pPr marL="216000" indent="-216000">
              <a:lnSpc>
                <a:spcPct val="100000"/>
              </a:lnSpc>
            </a:pPr>
            <a:r>
              <a:rPr b="0" lang="en-GB" sz="2000" spc="-1" strike="noStrike">
                <a:latin typeface="Arial"/>
              </a:rPr>
              <a:t>Regarding resources, we will work with local catering services to provide traditional Welsh dishes, enhancing the cultural experience for our attendees. To ensure high-quality performances and workshops, audio-visual equipment will be provided by companies like AVE Services. Additionally, temporary infrastructure, including lighting, signage, and seating, will be set up to create a welcoming and organized environment, making the experience comfortable and accessible for all (Csehire, 2025).</a:t>
            </a:r>
            <a:endParaRPr b="0" lang="en-GB" sz="2000" spc="-1" strike="noStrike">
              <a:latin typeface="Arial"/>
            </a:endParaRPr>
          </a:p>
        </p:txBody>
      </p:sp>
      <p:sp>
        <p:nvSpPr>
          <p:cNvPr id="169"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B697CD69-33AF-46D5-8D97-B3E781777D72}" type="slidenum">
              <a:rPr b="0" lang="en-GB" sz="1300" spc="-1" strike="noStrike">
                <a:latin typeface="Times New Roman"/>
              </a:rPr>
              <a:t>13</a:t>
            </a:fld>
            <a:endParaRPr b="0" lang="en-GB" sz="13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PlaceHolder 1"/>
          <p:cNvSpPr>
            <a:spLocks noGrp="1"/>
          </p:cNvSpPr>
          <p:nvPr>
            <p:ph type="sldImg"/>
          </p:nvPr>
        </p:nvSpPr>
        <p:spPr>
          <a:xfrm>
            <a:off x="777960" y="1200240"/>
            <a:ext cx="5758920" cy="3239640"/>
          </a:xfrm>
          <a:prstGeom prst="rect">
            <a:avLst/>
          </a:prstGeom>
        </p:spPr>
      </p:sp>
      <p:sp>
        <p:nvSpPr>
          <p:cNvPr id="171"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The cost breakdown for the </a:t>
            </a:r>
            <a:r>
              <a:rPr b="0" i="1" lang="en-GB" sz="2000" spc="-1" strike="noStrike">
                <a:latin typeface="Arial"/>
              </a:rPr>
              <a:t>Welsh Coastal Heritage &amp; Arts Expo</a:t>
            </a:r>
            <a:r>
              <a:rPr b="0" lang="en-GB" sz="2000" spc="-1" strike="noStrike">
                <a:latin typeface="Arial"/>
              </a:rPr>
              <a:t> involves key areas of expenditure. First, the venue rental and infrastructure costs, which include renting Cei Newydd Seafront and Memorial Hall, are critical to setting up the event. Temporary infrastructure like stages, tents, seating, and signage are essential for creating an engaging event space (Getz &amp; Page, 2019).</a:t>
            </a:r>
            <a:endParaRPr b="0" lang="en-GB" sz="2000" spc="-1" strike="noStrike">
              <a:latin typeface="Arial"/>
            </a:endParaRPr>
          </a:p>
          <a:p>
            <a:pPr marL="216000" indent="-216000">
              <a:lnSpc>
                <a:spcPct val="100000"/>
              </a:lnSpc>
            </a:pPr>
            <a:r>
              <a:rPr b="0" lang="en-GB" sz="2000" spc="-1" strike="noStrike">
                <a:latin typeface="Arial"/>
              </a:rPr>
              <a:t>Next, we have artist and performer fees. As highlighted by Getz (2019), cultural and entertainment programming plays a significant role in attracting attendees to MICE events, and compensating performers is key to ensuring high-quality cultural experiences.</a:t>
            </a:r>
            <a:endParaRPr b="0" lang="en-GB" sz="2000" spc="-1" strike="noStrike">
              <a:latin typeface="Arial"/>
            </a:endParaRPr>
          </a:p>
          <a:p>
            <a:pPr marL="216000" indent="-216000">
              <a:lnSpc>
                <a:spcPct val="100000"/>
              </a:lnSpc>
            </a:pPr>
            <a:r>
              <a:rPr b="0" lang="en-GB" sz="2000" spc="-1" strike="noStrike">
                <a:latin typeface="Arial"/>
              </a:rPr>
              <a:t>Logistical costs will include catering services, transportation, and marketing materials. Efficient logistics are essential for smooth event execution, and proper planning will ensure we meet attendee expectations</a:t>
            </a:r>
            <a:endParaRPr b="0" lang="en-GB" sz="2000" spc="-1" strike="noStrike">
              <a:latin typeface="Arial"/>
            </a:endParaRPr>
          </a:p>
          <a:p>
            <a:pPr marL="216000" indent="-216000">
              <a:lnSpc>
                <a:spcPct val="100000"/>
              </a:lnSpc>
            </a:pPr>
            <a:r>
              <a:rPr b="0" lang="en-GB" sz="2000" spc="-1" strike="noStrike">
                <a:latin typeface="Arial"/>
              </a:rPr>
              <a:t>Lastly, insurance will be crucial to minimize risks associated with the event, including liabilities, accidents, and cancellations. Risk management strategies, such as securing insurance, are vital in the event planning process </a:t>
            </a:r>
            <a:endParaRPr b="0" lang="en-GB" sz="2000" spc="-1" strike="noStrike">
              <a:latin typeface="Arial"/>
            </a:endParaRPr>
          </a:p>
        </p:txBody>
      </p:sp>
      <p:sp>
        <p:nvSpPr>
          <p:cNvPr id="172"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B6224B8B-F608-4BEB-AFE5-E23FA3DED4B9}" type="slidenum">
              <a:rPr b="0" lang="en-GB" sz="1300" spc="-1" strike="noStrike">
                <a:latin typeface="Times New Roman"/>
              </a:rPr>
              <a:t>13</a:t>
            </a:fld>
            <a:endParaRPr b="0" lang="en-GB" sz="13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sldImg"/>
          </p:nvPr>
        </p:nvSpPr>
        <p:spPr>
          <a:xfrm>
            <a:off x="777960" y="1200240"/>
            <a:ext cx="5758920" cy="3239640"/>
          </a:xfrm>
          <a:prstGeom prst="rect">
            <a:avLst/>
          </a:prstGeom>
        </p:spPr>
      </p:sp>
      <p:sp>
        <p:nvSpPr>
          <p:cNvPr id="174"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Now, moving on to revenue generation, we have identified several streams:</a:t>
            </a:r>
            <a:endParaRPr b="0" lang="en-GB" sz="2000" spc="-1" strike="noStrike">
              <a:latin typeface="Arial"/>
            </a:endParaRPr>
          </a:p>
          <a:p>
            <a:pPr marL="216000" indent="-216000">
              <a:lnSpc>
                <a:spcPct val="100000"/>
              </a:lnSpc>
              <a:buClr>
                <a:srgbClr val="000000"/>
              </a:buClr>
              <a:buFont typeface="+mj-lt"/>
              <a:buAutoNum type="arabicPeriod"/>
            </a:pPr>
            <a:r>
              <a:rPr b="0" lang="en-GB" sz="2000" spc="-1" strike="noStrike">
                <a:latin typeface="Arial"/>
              </a:rPr>
              <a:t>Ticket Sales: We anticipate generating £40,000 from general admissions and VIP packages. General admission will cover access to performances, workshops, and exhibitions, while VIP packages will provide exclusive experiences for attendees.</a:t>
            </a:r>
            <a:endParaRPr b="0" lang="en-GB" sz="2000" spc="-1" strike="noStrike">
              <a:latin typeface="Arial"/>
            </a:endParaRPr>
          </a:p>
          <a:p>
            <a:pPr marL="216000" indent="-216000">
              <a:lnSpc>
                <a:spcPct val="100000"/>
              </a:lnSpc>
              <a:buClr>
                <a:srgbClr val="000000"/>
              </a:buClr>
              <a:buFont typeface="+mj-lt"/>
              <a:buAutoNum type="arabicPeriod"/>
            </a:pPr>
            <a:r>
              <a:rPr b="0" lang="en-GB" sz="2000" spc="-1" strike="noStrike">
                <a:latin typeface="Arial"/>
              </a:rPr>
              <a:t>Vendor Fees: Local artisans and food vendors will pay £15,000 for booth space to sell their products and services.</a:t>
            </a:r>
            <a:endParaRPr b="0" lang="en-GB" sz="2000" spc="-1" strike="noStrike">
              <a:latin typeface="Arial"/>
            </a:endParaRPr>
          </a:p>
          <a:p>
            <a:pPr marL="216000" indent="-216000">
              <a:lnSpc>
                <a:spcPct val="100000"/>
              </a:lnSpc>
              <a:buClr>
                <a:srgbClr val="000000"/>
              </a:buClr>
              <a:buFont typeface="+mj-lt"/>
              <a:buAutoNum type="arabicPeriod"/>
            </a:pPr>
            <a:r>
              <a:rPr b="0" lang="en-GB" sz="2000" spc="-1" strike="noStrike">
                <a:latin typeface="Arial"/>
              </a:rPr>
              <a:t>Sponsorships: We expect to secure sponsorships totaling £10,000 from local businesses and cultural organizations, which will also provide branding opportunities at the event.</a:t>
            </a:r>
            <a:endParaRPr b="0" lang="en-GB" sz="2000" spc="-1" strike="noStrike">
              <a:latin typeface="Arial"/>
            </a:endParaRPr>
          </a:p>
          <a:p>
            <a:pPr marL="216000" indent="-216000">
              <a:lnSpc>
                <a:spcPct val="100000"/>
              </a:lnSpc>
              <a:buClr>
                <a:srgbClr val="000000"/>
              </a:buClr>
              <a:buFont typeface="+mj-lt"/>
              <a:buAutoNum type="arabicPeriod"/>
            </a:pPr>
            <a:r>
              <a:rPr b="0" lang="en-GB" sz="2000" spc="-1" strike="noStrike">
                <a:latin typeface="Arial"/>
              </a:rPr>
              <a:t>Merchandise Sales: Event-branded merchandise such as T-shirts, hats, and Welsh crafts will generate £5,000 in additional revenue.</a:t>
            </a:r>
            <a:endParaRPr b="0" lang="en-GB" sz="2000" spc="-1" strike="noStrike">
              <a:latin typeface="Arial"/>
            </a:endParaRPr>
          </a:p>
          <a:p>
            <a:pPr marL="216000" indent="-216000">
              <a:lnSpc>
                <a:spcPct val="100000"/>
              </a:lnSpc>
            </a:pPr>
            <a:r>
              <a:rPr b="0" lang="en-GB" sz="2000" spc="-1" strike="noStrike">
                <a:latin typeface="Arial"/>
              </a:rPr>
              <a:t>Based on these projections, we estimate total revenue of £70,000. With total expenditures of £50,000, we expect the event to generate a net profit of £20,000.</a:t>
            </a:r>
            <a:endParaRPr b="0" lang="en-GB" sz="2000" spc="-1" strike="noStrike">
              <a:latin typeface="Arial"/>
            </a:endParaRPr>
          </a:p>
        </p:txBody>
      </p:sp>
      <p:sp>
        <p:nvSpPr>
          <p:cNvPr id="175"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8E2D198D-456C-46C1-95D9-E7BDD62CAA1A}" type="slidenum">
              <a:rPr b="0" lang="en-GB" sz="1300" spc="-1" strike="noStrike">
                <a:latin typeface="Times New Roman"/>
              </a:rPr>
              <a:t>13</a:t>
            </a:fld>
            <a:endParaRPr b="0" lang="en-GB" sz="13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sldImg"/>
          </p:nvPr>
        </p:nvSpPr>
        <p:spPr>
          <a:xfrm>
            <a:off x="777960" y="1200240"/>
            <a:ext cx="5758920" cy="3239640"/>
          </a:xfrm>
          <a:prstGeom prst="rect">
            <a:avLst/>
          </a:prstGeom>
        </p:spPr>
      </p:sp>
      <p:sp>
        <p:nvSpPr>
          <p:cNvPr id="177" name="PlaceHolder 2"/>
          <p:cNvSpPr>
            <a:spLocks noGrp="1"/>
          </p:cNvSpPr>
          <p:nvPr>
            <p:ph type="body"/>
          </p:nvPr>
        </p:nvSpPr>
        <p:spPr>
          <a:xfrm>
            <a:off x="731520" y="4620600"/>
            <a:ext cx="5851800" cy="3780000"/>
          </a:xfrm>
          <a:prstGeom prst="rect">
            <a:avLst/>
          </a:prstGeom>
        </p:spPr>
        <p:txBody>
          <a:bodyPr lIns="96840" rIns="96840" tIns="48240" bIns="48240">
            <a:noAutofit/>
          </a:bodyPr>
          <a:p>
            <a:pPr marL="216000" indent="-216000">
              <a:lnSpc>
                <a:spcPct val="100000"/>
              </a:lnSpc>
            </a:pPr>
            <a:r>
              <a:rPr b="0" lang="en-GB" sz="2000" spc="-1" strike="noStrike">
                <a:latin typeface="Arial"/>
              </a:rPr>
              <a:t>In conclusion, the Welsh Coastal Heritage &amp; Arts Expo is not only a highly feasible event but one that perfectly aligns with the Year of Croeso 2025 campaign. It embodies the true spirit of Welsh hospitality by offering immersive cultural and eco-tourism experiences that engage an international audience deeply with Wales’ unique heritage and natural beauty.</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Our program features a dynamic mix of interactive cultural performances, hands-on heritage workshops, and coastal activities that bring Welsh culture, language, and traditions vividly to life. Supported by a solid financial and operational plan, the event is projected to be profitable while making a meaningful contribution to the growth of Welsh tourism and international cultural exchange.</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This expo is also fully aligned with Wales’ growing focus on cultural interaction, sustainable tourism, and environmental conservation — values that resonate strongly with modern travelers.</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2000" spc="-1" strike="noStrike">
                <a:latin typeface="Arial"/>
              </a:rPr>
              <a:t>To ensure success, it is essential to build strong partnerships with local businesses, tourism boards, international travel agencies, and cultural sponsors. Collaboration will be key to attracting a wide and diverse audience.</a:t>
            </a:r>
            <a:endParaRPr b="0" lang="en-GB" sz="2000" spc="-1" strike="noStrike">
              <a:latin typeface="Arial"/>
            </a:endParaRPr>
          </a:p>
          <a:p>
            <a:pPr marL="216000" indent="-216000">
              <a:lnSpc>
                <a:spcPct val="100000"/>
              </a:lnSpc>
            </a:pPr>
            <a:r>
              <a:rPr b="0" lang="en-GB" sz="2000" spc="-1" strike="noStrike">
                <a:latin typeface="Arial"/>
              </a:rPr>
              <a:t>With collective effort, the Welsh Coastal Heritage &amp; Arts Expo will become a flagship event, elevating Wales’ position as a premier global destination for cultural and eco-tourism.</a:t>
            </a:r>
            <a:endParaRPr b="0" lang="en-GB" sz="2000" spc="-1" strike="noStrike">
              <a:latin typeface="Arial"/>
            </a:endParaRPr>
          </a:p>
        </p:txBody>
      </p:sp>
      <p:sp>
        <p:nvSpPr>
          <p:cNvPr id="178"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EF037867-1515-4166-AA39-6EBB263DCC1C}" type="slidenum">
              <a:rPr b="0" lang="en-GB" sz="1300" spc="-1" strike="noStrike">
                <a:latin typeface="Times New Roman"/>
              </a:rPr>
              <a:t>13</a:t>
            </a:fld>
            <a:endParaRPr b="0" lang="en-GB" sz="1300" spc="-1" strike="noStrike">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777960" y="1200240"/>
            <a:ext cx="5758920" cy="3239640"/>
          </a:xfrm>
          <a:prstGeom prst="rect">
            <a:avLst/>
          </a:prstGeom>
        </p:spPr>
      </p:sp>
      <p:sp>
        <p:nvSpPr>
          <p:cNvPr id="180" name="PlaceHolder 2"/>
          <p:cNvSpPr>
            <a:spLocks noGrp="1"/>
          </p:cNvSpPr>
          <p:nvPr>
            <p:ph type="body"/>
          </p:nvPr>
        </p:nvSpPr>
        <p:spPr>
          <a:xfrm>
            <a:off x="731520" y="4620600"/>
            <a:ext cx="5851800" cy="3780000"/>
          </a:xfrm>
          <a:prstGeom prst="rect">
            <a:avLst/>
          </a:prstGeom>
        </p:spPr>
        <p:txBody>
          <a:bodyPr lIns="96840" rIns="96840" tIns="48240" bIns="48240">
            <a:noAutofit/>
          </a:bodyPr>
          <a:p>
            <a:endParaRPr b="0" lang="en-GB" sz="2000" spc="-1" strike="noStrike">
              <a:latin typeface="Arial"/>
            </a:endParaRPr>
          </a:p>
        </p:txBody>
      </p:sp>
      <p:sp>
        <p:nvSpPr>
          <p:cNvPr id="181"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36D01EAB-173D-4EAF-B2D5-26566247A9D6}" type="slidenum">
              <a:rPr b="0" lang="en-GB" sz="1300" spc="-1" strike="noStrike">
                <a:latin typeface="Times New Roman"/>
              </a:rPr>
              <a:t>&lt;number&gt;</a:t>
            </a:fld>
            <a:endParaRPr b="0" lang="en-GB" sz="1300" spc="-1" strike="noStrike">
              <a:latin typeface="Times New Roman"/>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sldImg"/>
          </p:nvPr>
        </p:nvSpPr>
        <p:spPr>
          <a:xfrm>
            <a:off x="777960" y="1200240"/>
            <a:ext cx="5758920" cy="3239640"/>
          </a:xfrm>
          <a:prstGeom prst="rect">
            <a:avLst/>
          </a:prstGeom>
        </p:spPr>
      </p:sp>
      <p:sp>
        <p:nvSpPr>
          <p:cNvPr id="183" name="PlaceHolder 2"/>
          <p:cNvSpPr>
            <a:spLocks noGrp="1"/>
          </p:cNvSpPr>
          <p:nvPr>
            <p:ph type="body"/>
          </p:nvPr>
        </p:nvSpPr>
        <p:spPr>
          <a:xfrm>
            <a:off x="731520" y="4620600"/>
            <a:ext cx="5851800" cy="3780000"/>
          </a:xfrm>
          <a:prstGeom prst="rect">
            <a:avLst/>
          </a:prstGeom>
        </p:spPr>
        <p:txBody>
          <a:bodyPr lIns="96840" rIns="96840" tIns="48240" bIns="48240">
            <a:noAutofit/>
          </a:bodyPr>
          <a:p>
            <a:endParaRPr b="0" lang="en-GB" sz="2000" spc="-1" strike="noStrike">
              <a:latin typeface="Arial"/>
            </a:endParaRPr>
          </a:p>
        </p:txBody>
      </p:sp>
      <p:sp>
        <p:nvSpPr>
          <p:cNvPr id="184" name="TextShape 3"/>
          <p:cNvSpPr txBox="1"/>
          <p:nvPr/>
        </p:nvSpPr>
        <p:spPr>
          <a:xfrm>
            <a:off x="4143600" y="9119520"/>
            <a:ext cx="3169440" cy="481320"/>
          </a:xfrm>
          <a:prstGeom prst="rect">
            <a:avLst/>
          </a:prstGeom>
          <a:noFill/>
          <a:ln>
            <a:noFill/>
          </a:ln>
        </p:spPr>
        <p:txBody>
          <a:bodyPr lIns="96840" rIns="96840" tIns="48240" bIns="48240" anchor="b">
            <a:noAutofit/>
          </a:bodyPr>
          <a:p>
            <a:pPr algn="r">
              <a:lnSpc>
                <a:spcPct val="100000"/>
              </a:lnSpc>
            </a:pPr>
            <a:fld id="{A17116EF-0FE4-4BAE-8F56-F53CB605053B}" type="slidenum">
              <a:rPr b="0" lang="en-GB" sz="1300" spc="-1" strike="noStrike">
                <a:solidFill>
                  <a:srgbClr val="000000"/>
                </a:solidFill>
                <a:latin typeface="+mn-lt"/>
                <a:ea typeface="+mn-ea"/>
              </a:rPr>
              <a:t>&lt;number&gt;</a:t>
            </a:fld>
            <a:endParaRPr b="0" lang="en-GB" sz="13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0"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11" name="PlaceHolder 2"/>
          <p:cNvSpPr>
            <a:spLocks noGrp="1"/>
          </p:cNvSpPr>
          <p:nvPr>
            <p:ph type="subTitle"/>
          </p:nvPr>
        </p:nvSpPr>
        <p:spPr>
          <a:xfrm>
            <a:off x="1216440" y="2108160"/>
            <a:ext cx="10058040" cy="37605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13" name="PlaceHolder 2"/>
          <p:cNvSpPr>
            <a:spLocks noGrp="1"/>
          </p:cNvSpPr>
          <p:nvPr>
            <p:ph type="body"/>
          </p:nvPr>
        </p:nvSpPr>
        <p:spPr>
          <a:xfrm>
            <a:off x="1216440" y="2108160"/>
            <a:ext cx="10058040" cy="376056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15" name="PlaceHolder 2"/>
          <p:cNvSpPr>
            <a:spLocks noGrp="1"/>
          </p:cNvSpPr>
          <p:nvPr>
            <p:ph type="body"/>
          </p:nvPr>
        </p:nvSpPr>
        <p:spPr>
          <a:xfrm>
            <a:off x="121644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
        <p:nvSpPr>
          <p:cNvPr id="16" name="PlaceHolder 3"/>
          <p:cNvSpPr>
            <a:spLocks noGrp="1"/>
          </p:cNvSpPr>
          <p:nvPr>
            <p:ph type="body"/>
          </p:nvPr>
        </p:nvSpPr>
        <p:spPr>
          <a:xfrm>
            <a:off x="637056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7"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8" name="PlaceHolder 1"/>
          <p:cNvSpPr>
            <a:spLocks noGrp="1"/>
          </p:cNvSpPr>
          <p:nvPr>
            <p:ph type="subTitle"/>
          </p:nvPr>
        </p:nvSpPr>
        <p:spPr>
          <a:xfrm>
            <a:off x="1097280" y="286560"/>
            <a:ext cx="10058040" cy="672480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20" name="PlaceHolder 2"/>
          <p:cNvSpPr>
            <a:spLocks noGrp="1"/>
          </p:cNvSpPr>
          <p:nvPr>
            <p:ph type="body"/>
          </p:nvPr>
        </p:nvSpPr>
        <p:spPr>
          <a:xfrm>
            <a:off x="121644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21" name="PlaceHolder 3"/>
          <p:cNvSpPr>
            <a:spLocks noGrp="1"/>
          </p:cNvSpPr>
          <p:nvPr>
            <p:ph type="body"/>
          </p:nvPr>
        </p:nvSpPr>
        <p:spPr>
          <a:xfrm>
            <a:off x="637056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
        <p:nvSpPr>
          <p:cNvPr id="22" name="PlaceHolder 4"/>
          <p:cNvSpPr>
            <a:spLocks noGrp="1"/>
          </p:cNvSpPr>
          <p:nvPr>
            <p:ph type="body"/>
          </p:nvPr>
        </p:nvSpPr>
        <p:spPr>
          <a:xfrm>
            <a:off x="121644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24" name="PlaceHolder 2"/>
          <p:cNvSpPr>
            <a:spLocks noGrp="1"/>
          </p:cNvSpPr>
          <p:nvPr>
            <p:ph type="body"/>
          </p:nvPr>
        </p:nvSpPr>
        <p:spPr>
          <a:xfrm>
            <a:off x="121644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
        <p:nvSpPr>
          <p:cNvPr id="25" name="PlaceHolder 3"/>
          <p:cNvSpPr>
            <a:spLocks noGrp="1"/>
          </p:cNvSpPr>
          <p:nvPr>
            <p:ph type="body"/>
          </p:nvPr>
        </p:nvSpPr>
        <p:spPr>
          <a:xfrm>
            <a:off x="637056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26" name="PlaceHolder 4"/>
          <p:cNvSpPr>
            <a:spLocks noGrp="1"/>
          </p:cNvSpPr>
          <p:nvPr>
            <p:ph type="body"/>
          </p:nvPr>
        </p:nvSpPr>
        <p:spPr>
          <a:xfrm>
            <a:off x="637056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28" name="PlaceHolder 2"/>
          <p:cNvSpPr>
            <a:spLocks noGrp="1"/>
          </p:cNvSpPr>
          <p:nvPr>
            <p:ph type="body"/>
          </p:nvPr>
        </p:nvSpPr>
        <p:spPr>
          <a:xfrm>
            <a:off x="121644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29" name="PlaceHolder 3"/>
          <p:cNvSpPr>
            <a:spLocks noGrp="1"/>
          </p:cNvSpPr>
          <p:nvPr>
            <p:ph type="body"/>
          </p:nvPr>
        </p:nvSpPr>
        <p:spPr>
          <a:xfrm>
            <a:off x="637056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30" name="PlaceHolder 4"/>
          <p:cNvSpPr>
            <a:spLocks noGrp="1"/>
          </p:cNvSpPr>
          <p:nvPr>
            <p:ph type="body"/>
          </p:nvPr>
        </p:nvSpPr>
        <p:spPr>
          <a:xfrm>
            <a:off x="1216440" y="4072320"/>
            <a:ext cx="100580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32" name="PlaceHolder 2"/>
          <p:cNvSpPr>
            <a:spLocks noGrp="1"/>
          </p:cNvSpPr>
          <p:nvPr>
            <p:ph type="body"/>
          </p:nvPr>
        </p:nvSpPr>
        <p:spPr>
          <a:xfrm>
            <a:off x="1216440" y="2108160"/>
            <a:ext cx="100580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33" name="PlaceHolder 3"/>
          <p:cNvSpPr>
            <a:spLocks noGrp="1"/>
          </p:cNvSpPr>
          <p:nvPr>
            <p:ph type="body"/>
          </p:nvPr>
        </p:nvSpPr>
        <p:spPr>
          <a:xfrm>
            <a:off x="1216440" y="4072320"/>
            <a:ext cx="100580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35" name="PlaceHolder 2"/>
          <p:cNvSpPr>
            <a:spLocks noGrp="1"/>
          </p:cNvSpPr>
          <p:nvPr>
            <p:ph type="body"/>
          </p:nvPr>
        </p:nvSpPr>
        <p:spPr>
          <a:xfrm>
            <a:off x="121644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36" name="PlaceHolder 3"/>
          <p:cNvSpPr>
            <a:spLocks noGrp="1"/>
          </p:cNvSpPr>
          <p:nvPr>
            <p:ph type="body"/>
          </p:nvPr>
        </p:nvSpPr>
        <p:spPr>
          <a:xfrm>
            <a:off x="637056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37" name="PlaceHolder 4"/>
          <p:cNvSpPr>
            <a:spLocks noGrp="1"/>
          </p:cNvSpPr>
          <p:nvPr>
            <p:ph type="body"/>
          </p:nvPr>
        </p:nvSpPr>
        <p:spPr>
          <a:xfrm>
            <a:off x="121644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38" name="PlaceHolder 5"/>
          <p:cNvSpPr>
            <a:spLocks noGrp="1"/>
          </p:cNvSpPr>
          <p:nvPr>
            <p:ph type="body"/>
          </p:nvPr>
        </p:nvSpPr>
        <p:spPr>
          <a:xfrm>
            <a:off x="637056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9"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40" name="PlaceHolder 2"/>
          <p:cNvSpPr>
            <a:spLocks noGrp="1"/>
          </p:cNvSpPr>
          <p:nvPr>
            <p:ph type="body"/>
          </p:nvPr>
        </p:nvSpPr>
        <p:spPr>
          <a:xfrm>
            <a:off x="1216440" y="210816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41" name="PlaceHolder 3"/>
          <p:cNvSpPr>
            <a:spLocks noGrp="1"/>
          </p:cNvSpPr>
          <p:nvPr>
            <p:ph type="body"/>
          </p:nvPr>
        </p:nvSpPr>
        <p:spPr>
          <a:xfrm>
            <a:off x="4617360" y="210816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42" name="PlaceHolder 4"/>
          <p:cNvSpPr>
            <a:spLocks noGrp="1"/>
          </p:cNvSpPr>
          <p:nvPr>
            <p:ph type="body"/>
          </p:nvPr>
        </p:nvSpPr>
        <p:spPr>
          <a:xfrm>
            <a:off x="8018280" y="210816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43" name="PlaceHolder 5"/>
          <p:cNvSpPr>
            <a:spLocks noGrp="1"/>
          </p:cNvSpPr>
          <p:nvPr>
            <p:ph type="body"/>
          </p:nvPr>
        </p:nvSpPr>
        <p:spPr>
          <a:xfrm>
            <a:off x="1216440" y="407232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44" name="PlaceHolder 6"/>
          <p:cNvSpPr>
            <a:spLocks noGrp="1"/>
          </p:cNvSpPr>
          <p:nvPr>
            <p:ph type="body"/>
          </p:nvPr>
        </p:nvSpPr>
        <p:spPr>
          <a:xfrm>
            <a:off x="4617360" y="407232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45" name="PlaceHolder 7"/>
          <p:cNvSpPr>
            <a:spLocks noGrp="1"/>
          </p:cNvSpPr>
          <p:nvPr>
            <p:ph type="body"/>
          </p:nvPr>
        </p:nvSpPr>
        <p:spPr>
          <a:xfrm>
            <a:off x="8018280" y="407232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3"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54" name="PlaceHolder 2"/>
          <p:cNvSpPr>
            <a:spLocks noGrp="1"/>
          </p:cNvSpPr>
          <p:nvPr>
            <p:ph type="subTitle"/>
          </p:nvPr>
        </p:nvSpPr>
        <p:spPr>
          <a:xfrm>
            <a:off x="1216440" y="2108160"/>
            <a:ext cx="10058040" cy="37605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56" name="PlaceHolder 2"/>
          <p:cNvSpPr>
            <a:spLocks noGrp="1"/>
          </p:cNvSpPr>
          <p:nvPr>
            <p:ph type="body"/>
          </p:nvPr>
        </p:nvSpPr>
        <p:spPr>
          <a:xfrm>
            <a:off x="1216440" y="2108160"/>
            <a:ext cx="10058040" cy="376056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58" name="PlaceHolder 2"/>
          <p:cNvSpPr>
            <a:spLocks noGrp="1"/>
          </p:cNvSpPr>
          <p:nvPr>
            <p:ph type="body"/>
          </p:nvPr>
        </p:nvSpPr>
        <p:spPr>
          <a:xfrm>
            <a:off x="121644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
        <p:nvSpPr>
          <p:cNvPr id="59" name="PlaceHolder 3"/>
          <p:cNvSpPr>
            <a:spLocks noGrp="1"/>
          </p:cNvSpPr>
          <p:nvPr>
            <p:ph type="body"/>
          </p:nvPr>
        </p:nvSpPr>
        <p:spPr>
          <a:xfrm>
            <a:off x="637056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60"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61" name="PlaceHolder 1"/>
          <p:cNvSpPr>
            <a:spLocks noGrp="1"/>
          </p:cNvSpPr>
          <p:nvPr>
            <p:ph type="subTitle"/>
          </p:nvPr>
        </p:nvSpPr>
        <p:spPr>
          <a:xfrm>
            <a:off x="1097280" y="286560"/>
            <a:ext cx="10058040" cy="672480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63" name="PlaceHolder 2"/>
          <p:cNvSpPr>
            <a:spLocks noGrp="1"/>
          </p:cNvSpPr>
          <p:nvPr>
            <p:ph type="body"/>
          </p:nvPr>
        </p:nvSpPr>
        <p:spPr>
          <a:xfrm>
            <a:off x="121644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64" name="PlaceHolder 3"/>
          <p:cNvSpPr>
            <a:spLocks noGrp="1"/>
          </p:cNvSpPr>
          <p:nvPr>
            <p:ph type="body"/>
          </p:nvPr>
        </p:nvSpPr>
        <p:spPr>
          <a:xfrm>
            <a:off x="637056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
        <p:nvSpPr>
          <p:cNvPr id="65" name="PlaceHolder 4"/>
          <p:cNvSpPr>
            <a:spLocks noGrp="1"/>
          </p:cNvSpPr>
          <p:nvPr>
            <p:ph type="body"/>
          </p:nvPr>
        </p:nvSpPr>
        <p:spPr>
          <a:xfrm>
            <a:off x="121644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67" name="PlaceHolder 2"/>
          <p:cNvSpPr>
            <a:spLocks noGrp="1"/>
          </p:cNvSpPr>
          <p:nvPr>
            <p:ph type="body"/>
          </p:nvPr>
        </p:nvSpPr>
        <p:spPr>
          <a:xfrm>
            <a:off x="1216440" y="2108160"/>
            <a:ext cx="4908240" cy="3760560"/>
          </a:xfrm>
          <a:prstGeom prst="rect">
            <a:avLst/>
          </a:prstGeom>
        </p:spPr>
        <p:txBody>
          <a:bodyPr lIns="0" rIns="0" tIns="0" bIns="0">
            <a:normAutofit/>
          </a:bodyPr>
          <a:p>
            <a:endParaRPr b="0" lang="en-GB" sz="2000" spc="-1" strike="noStrike">
              <a:solidFill>
                <a:srgbClr val="404040"/>
              </a:solidFill>
              <a:latin typeface="Calibri"/>
            </a:endParaRPr>
          </a:p>
        </p:txBody>
      </p:sp>
      <p:sp>
        <p:nvSpPr>
          <p:cNvPr id="68" name="PlaceHolder 3"/>
          <p:cNvSpPr>
            <a:spLocks noGrp="1"/>
          </p:cNvSpPr>
          <p:nvPr>
            <p:ph type="body"/>
          </p:nvPr>
        </p:nvSpPr>
        <p:spPr>
          <a:xfrm>
            <a:off x="637056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69" name="PlaceHolder 4"/>
          <p:cNvSpPr>
            <a:spLocks noGrp="1"/>
          </p:cNvSpPr>
          <p:nvPr>
            <p:ph type="body"/>
          </p:nvPr>
        </p:nvSpPr>
        <p:spPr>
          <a:xfrm>
            <a:off x="637056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71" name="PlaceHolder 2"/>
          <p:cNvSpPr>
            <a:spLocks noGrp="1"/>
          </p:cNvSpPr>
          <p:nvPr>
            <p:ph type="body"/>
          </p:nvPr>
        </p:nvSpPr>
        <p:spPr>
          <a:xfrm>
            <a:off x="121644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72" name="PlaceHolder 3"/>
          <p:cNvSpPr>
            <a:spLocks noGrp="1"/>
          </p:cNvSpPr>
          <p:nvPr>
            <p:ph type="body"/>
          </p:nvPr>
        </p:nvSpPr>
        <p:spPr>
          <a:xfrm>
            <a:off x="637056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73" name="PlaceHolder 4"/>
          <p:cNvSpPr>
            <a:spLocks noGrp="1"/>
          </p:cNvSpPr>
          <p:nvPr>
            <p:ph type="body"/>
          </p:nvPr>
        </p:nvSpPr>
        <p:spPr>
          <a:xfrm>
            <a:off x="1216440" y="4072320"/>
            <a:ext cx="100580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75" name="PlaceHolder 2"/>
          <p:cNvSpPr>
            <a:spLocks noGrp="1"/>
          </p:cNvSpPr>
          <p:nvPr>
            <p:ph type="body"/>
          </p:nvPr>
        </p:nvSpPr>
        <p:spPr>
          <a:xfrm>
            <a:off x="1216440" y="2108160"/>
            <a:ext cx="100580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76" name="PlaceHolder 3"/>
          <p:cNvSpPr>
            <a:spLocks noGrp="1"/>
          </p:cNvSpPr>
          <p:nvPr>
            <p:ph type="body"/>
          </p:nvPr>
        </p:nvSpPr>
        <p:spPr>
          <a:xfrm>
            <a:off x="1216440" y="4072320"/>
            <a:ext cx="100580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78" name="PlaceHolder 2"/>
          <p:cNvSpPr>
            <a:spLocks noGrp="1"/>
          </p:cNvSpPr>
          <p:nvPr>
            <p:ph type="body"/>
          </p:nvPr>
        </p:nvSpPr>
        <p:spPr>
          <a:xfrm>
            <a:off x="121644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79" name="PlaceHolder 3"/>
          <p:cNvSpPr>
            <a:spLocks noGrp="1"/>
          </p:cNvSpPr>
          <p:nvPr>
            <p:ph type="body"/>
          </p:nvPr>
        </p:nvSpPr>
        <p:spPr>
          <a:xfrm>
            <a:off x="6370560" y="210816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0" name="PlaceHolder 4"/>
          <p:cNvSpPr>
            <a:spLocks noGrp="1"/>
          </p:cNvSpPr>
          <p:nvPr>
            <p:ph type="body"/>
          </p:nvPr>
        </p:nvSpPr>
        <p:spPr>
          <a:xfrm>
            <a:off x="121644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1" name="PlaceHolder 5"/>
          <p:cNvSpPr>
            <a:spLocks noGrp="1"/>
          </p:cNvSpPr>
          <p:nvPr>
            <p:ph type="body"/>
          </p:nvPr>
        </p:nvSpPr>
        <p:spPr>
          <a:xfrm>
            <a:off x="6370560" y="4072320"/>
            <a:ext cx="490824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1097280" y="286560"/>
            <a:ext cx="10058040" cy="1450440"/>
          </a:xfrm>
          <a:prstGeom prst="rect">
            <a:avLst/>
          </a:prstGeom>
        </p:spPr>
        <p:txBody>
          <a:bodyPr lIns="0" rIns="0" tIns="0" bIns="0" anchor="ctr">
            <a:spAutoFit/>
          </a:bodyPr>
          <a:p>
            <a:endParaRPr b="0" lang="en-GB" sz="1800" spc="-1" strike="noStrike">
              <a:solidFill>
                <a:srgbClr val="000000"/>
              </a:solidFill>
              <a:latin typeface="Calibri"/>
            </a:endParaRPr>
          </a:p>
        </p:txBody>
      </p:sp>
      <p:sp>
        <p:nvSpPr>
          <p:cNvPr id="83" name="PlaceHolder 2"/>
          <p:cNvSpPr>
            <a:spLocks noGrp="1"/>
          </p:cNvSpPr>
          <p:nvPr>
            <p:ph type="body"/>
          </p:nvPr>
        </p:nvSpPr>
        <p:spPr>
          <a:xfrm>
            <a:off x="1216440" y="210816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4" name="PlaceHolder 3"/>
          <p:cNvSpPr>
            <a:spLocks noGrp="1"/>
          </p:cNvSpPr>
          <p:nvPr>
            <p:ph type="body"/>
          </p:nvPr>
        </p:nvSpPr>
        <p:spPr>
          <a:xfrm>
            <a:off x="4617360" y="210816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5" name="PlaceHolder 4"/>
          <p:cNvSpPr>
            <a:spLocks noGrp="1"/>
          </p:cNvSpPr>
          <p:nvPr>
            <p:ph type="body"/>
          </p:nvPr>
        </p:nvSpPr>
        <p:spPr>
          <a:xfrm>
            <a:off x="8018280" y="210816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6" name="PlaceHolder 5"/>
          <p:cNvSpPr>
            <a:spLocks noGrp="1"/>
          </p:cNvSpPr>
          <p:nvPr>
            <p:ph type="body"/>
          </p:nvPr>
        </p:nvSpPr>
        <p:spPr>
          <a:xfrm>
            <a:off x="1216440" y="407232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7" name="PlaceHolder 6"/>
          <p:cNvSpPr>
            <a:spLocks noGrp="1"/>
          </p:cNvSpPr>
          <p:nvPr>
            <p:ph type="body"/>
          </p:nvPr>
        </p:nvSpPr>
        <p:spPr>
          <a:xfrm>
            <a:off x="4617360" y="407232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
        <p:nvSpPr>
          <p:cNvPr id="88" name="PlaceHolder 7"/>
          <p:cNvSpPr>
            <a:spLocks noGrp="1"/>
          </p:cNvSpPr>
          <p:nvPr>
            <p:ph type="body"/>
          </p:nvPr>
        </p:nvSpPr>
        <p:spPr>
          <a:xfrm>
            <a:off x="8018280" y="4072320"/>
            <a:ext cx="3238560" cy="1793520"/>
          </a:xfrm>
          <a:prstGeom prst="rect">
            <a:avLst/>
          </a:prstGeom>
        </p:spPr>
        <p:txBody>
          <a:bodyPr lIns="0" rIns="0" tIns="0" bIns="0">
            <a:normAutofit/>
          </a:bodyPr>
          <a:p>
            <a:endParaRPr b="0" lang="en-GB" sz="2000" spc="-1" strike="noStrike">
              <a:solidFill>
                <a:srgbClr val="404040"/>
              </a:solidFill>
              <a:latin typeface="Calibri"/>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CustomShape 1" hidden="1"/>
          <p:cNvSpPr/>
          <p:nvPr/>
        </p:nvSpPr>
        <p:spPr>
          <a:xfrm>
            <a:off x="4667400" y="0"/>
            <a:ext cx="2857320" cy="685764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p:style>
      </p:sp>
      <p:sp>
        <p:nvSpPr>
          <p:cNvPr id="1" name="CustomShape 2" hidden="1"/>
          <p:cNvSpPr/>
          <p:nvPr/>
        </p:nvSpPr>
        <p:spPr>
          <a:xfrm>
            <a:off x="0" y="1011960"/>
            <a:ext cx="1036080" cy="685440"/>
          </a:xfrm>
          <a:prstGeom prst="rect">
            <a:avLst/>
          </a:prstGeom>
          <a:ln>
            <a:noFill/>
          </a:ln>
        </p:spPr>
        <p:style>
          <a:lnRef idx="2">
            <a:schemeClr val="accent1">
              <a:shade val="50000"/>
            </a:schemeClr>
          </a:lnRef>
          <a:fillRef idx="1">
            <a:schemeClr val="accent1"/>
          </a:fillRef>
          <a:effectRef idx="0">
            <a:schemeClr val="accent1"/>
          </a:effectRef>
          <a:fontRef idx="minor"/>
        </p:style>
      </p:sp>
      <p:sp>
        <p:nvSpPr>
          <p:cNvPr id="2" name="CustomShape 3"/>
          <p:cNvSpPr/>
          <p:nvPr/>
        </p:nvSpPr>
        <p:spPr>
          <a:xfrm>
            <a:off x="7972200" y="0"/>
            <a:ext cx="2857320" cy="685764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p:style>
      </p:sp>
      <p:sp>
        <p:nvSpPr>
          <p:cNvPr id="3" name="CustomShape 4"/>
          <p:cNvSpPr/>
          <p:nvPr/>
        </p:nvSpPr>
        <p:spPr>
          <a:xfrm>
            <a:off x="6394320" y="0"/>
            <a:ext cx="153720" cy="6857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p:style>
      </p:sp>
      <p:sp>
        <p:nvSpPr>
          <p:cNvPr id="4" name="PlaceHolder 5"/>
          <p:cNvSpPr>
            <a:spLocks noGrp="1"/>
          </p:cNvSpPr>
          <p:nvPr>
            <p:ph type="dt"/>
          </p:nvPr>
        </p:nvSpPr>
        <p:spPr>
          <a:xfrm>
            <a:off x="6834240" y="6446880"/>
            <a:ext cx="2584440" cy="364680"/>
          </a:xfrm>
          <a:prstGeom prst="rect">
            <a:avLst/>
          </a:prstGeom>
        </p:spPr>
        <p:txBody>
          <a:bodyPr anchor="ctr">
            <a:noAutofit/>
          </a:bodyPr>
          <a:p>
            <a:pPr algn="r">
              <a:lnSpc>
                <a:spcPct val="100000"/>
              </a:lnSpc>
            </a:pPr>
            <a:fld id="{2051B95B-2B5C-46F3-862E-D95215569370}" type="datetime1">
              <a:rPr b="0" lang="en-GB" sz="900" spc="-1" strike="noStrike">
                <a:solidFill>
                  <a:srgbClr val="404040"/>
                </a:solidFill>
                <a:latin typeface="Calibri"/>
              </a:rPr>
              <a:t>18/05/2025</a:t>
            </a:fld>
            <a:endParaRPr b="0" lang="en-GB" sz="900" spc="-1" strike="noStrike">
              <a:latin typeface="Times New Roman"/>
            </a:endParaRPr>
          </a:p>
        </p:txBody>
      </p:sp>
      <p:sp>
        <p:nvSpPr>
          <p:cNvPr id="5" name="PlaceHolder 6"/>
          <p:cNvSpPr>
            <a:spLocks noGrp="1"/>
          </p:cNvSpPr>
          <p:nvPr>
            <p:ph type="ftr"/>
          </p:nvPr>
        </p:nvSpPr>
        <p:spPr>
          <a:xfrm>
            <a:off x="1097280" y="6446880"/>
            <a:ext cx="4845960" cy="364680"/>
          </a:xfrm>
          <a:prstGeom prst="rect">
            <a:avLst/>
          </a:prstGeom>
        </p:spPr>
        <p:txBody>
          <a:bodyPr anchor="ctr">
            <a:noAutofit/>
          </a:bodyPr>
          <a:p>
            <a:pPr>
              <a:lnSpc>
                <a:spcPct val="100000"/>
              </a:lnSpc>
            </a:pPr>
            <a:r>
              <a:rPr b="0" lang="en-GB" sz="900" spc="-1" strike="noStrike" cap="all">
                <a:solidFill>
                  <a:srgbClr val="404040"/>
                </a:solidFill>
                <a:latin typeface="Calibri"/>
              </a:rPr>
              <a:t>Footer</a:t>
            </a:r>
            <a:endParaRPr b="0" lang="en-GB" sz="900" spc="-1" strike="noStrike">
              <a:latin typeface="Times New Roman"/>
            </a:endParaRPr>
          </a:p>
        </p:txBody>
      </p:sp>
      <p:sp>
        <p:nvSpPr>
          <p:cNvPr id="6" name="PlaceHolder 7"/>
          <p:cNvSpPr>
            <a:spLocks noGrp="1"/>
          </p:cNvSpPr>
          <p:nvPr>
            <p:ph type="sldNum"/>
          </p:nvPr>
        </p:nvSpPr>
        <p:spPr>
          <a:xfrm>
            <a:off x="10375560" y="6446880"/>
            <a:ext cx="779760" cy="364680"/>
          </a:xfrm>
          <a:prstGeom prst="rect">
            <a:avLst/>
          </a:prstGeom>
        </p:spPr>
        <p:txBody>
          <a:bodyPr anchor="ctr">
            <a:noAutofit/>
          </a:bodyPr>
          <a:p>
            <a:pPr algn="r">
              <a:lnSpc>
                <a:spcPct val="100000"/>
              </a:lnSpc>
            </a:pPr>
            <a:fld id="{B5331EB6-8569-475E-A5DB-9663553F7CE7}" type="slidenum">
              <a:rPr b="0" lang="en-GB" sz="1050" spc="-1" strike="noStrike">
                <a:solidFill>
                  <a:srgbClr val="404040"/>
                </a:solidFill>
                <a:latin typeface="Calibri"/>
              </a:rPr>
              <a:t>&lt;number&gt;</a:t>
            </a:fld>
            <a:endParaRPr b="0" lang="en-GB" sz="1050" spc="-1" strike="noStrike">
              <a:latin typeface="Times New Roman"/>
            </a:endParaRPr>
          </a:p>
        </p:txBody>
      </p:sp>
      <p:sp>
        <p:nvSpPr>
          <p:cNvPr id="7" name="PlaceHolder 8"/>
          <p:cNvSpPr>
            <a:spLocks noGrp="1"/>
          </p:cNvSpPr>
          <p:nvPr>
            <p:ph type="body"/>
          </p:nvPr>
        </p:nvSpPr>
        <p:spPr>
          <a:xfrm>
            <a:off x="0" y="0"/>
            <a:ext cx="6311520" cy="6857640"/>
          </a:xfrm>
          <a:prstGeom prst="rect">
            <a:avLst/>
          </a:prstGeom>
        </p:spPr>
        <p:txBody>
          <a:bodyPr lIns="90000" rIns="90000" tIns="45000" bIns="45000" anchor="ctr">
            <a:noAutofit/>
          </a:bodyPr>
          <a:p>
            <a:pPr>
              <a:lnSpc>
                <a:spcPct val="100000"/>
              </a:lnSpc>
            </a:pPr>
            <a:r>
              <a:rPr b="0" lang="en-GB" sz="1800" spc="-1" strike="noStrike">
                <a:solidFill>
                  <a:srgbClr val="000000"/>
                </a:solidFill>
                <a:latin typeface="Calibri"/>
              </a:rPr>
              <a:t>Click icon to add picture</a:t>
            </a:r>
            <a:endParaRPr b="0" lang="en-GB" sz="1800" spc="-1" strike="noStrike">
              <a:solidFill>
                <a:srgbClr val="404040"/>
              </a:solidFill>
              <a:latin typeface="Calibri"/>
            </a:endParaRPr>
          </a:p>
        </p:txBody>
      </p:sp>
      <p:sp>
        <p:nvSpPr>
          <p:cNvPr id="8" name="PlaceHolder 9"/>
          <p:cNvSpPr>
            <a:spLocks noGrp="1"/>
          </p:cNvSpPr>
          <p:nvPr>
            <p:ph type="title"/>
          </p:nvPr>
        </p:nvSpPr>
        <p:spPr>
          <a:xfrm>
            <a:off x="6629400" y="758880"/>
            <a:ext cx="4525920" cy="3227040"/>
          </a:xfrm>
          <a:prstGeom prst="rect">
            <a:avLst/>
          </a:prstGeom>
        </p:spPr>
        <p:txBody>
          <a:bodyPr anchor="b">
            <a:normAutofit/>
          </a:bodyPr>
          <a:p>
            <a:pPr>
              <a:lnSpc>
                <a:spcPct val="90000"/>
              </a:lnSpc>
            </a:pPr>
            <a:r>
              <a:rPr b="1" lang="en-GB" sz="6000" spc="-52" strike="noStrike">
                <a:solidFill>
                  <a:srgbClr val="1cade4"/>
                </a:solidFill>
                <a:latin typeface="Calibri"/>
              </a:rPr>
              <a:t>Click to edit Master title style</a:t>
            </a:r>
            <a:endParaRPr b="0" lang="en-GB" sz="6000" spc="-1" strike="noStrike">
              <a:solidFill>
                <a:srgbClr val="000000"/>
              </a:solidFill>
              <a:latin typeface="Calibri"/>
            </a:endParaRPr>
          </a:p>
        </p:txBody>
      </p:sp>
      <p:sp>
        <p:nvSpPr>
          <p:cNvPr id="9" name="CustomShape 10"/>
          <p:cNvSpPr/>
          <p:nvPr/>
        </p:nvSpPr>
        <p:spPr>
          <a:xfrm>
            <a:off x="6311880" y="0"/>
            <a:ext cx="153720" cy="6857640"/>
          </a:xfrm>
          <a:prstGeom prst="rect">
            <a:avLst/>
          </a:prstGeom>
          <a:ln>
            <a:noFill/>
          </a:ln>
        </p:spPr>
        <p:style>
          <a:lnRef idx="2">
            <a:schemeClr val="accent1">
              <a:shade val="50000"/>
            </a:schemeClr>
          </a:lnRef>
          <a:fillRef idx="1">
            <a:schemeClr val="accent1"/>
          </a:fillRef>
          <a:effectRef idx="0">
            <a:schemeClr val="accent1"/>
          </a:effectRef>
          <a:fontRef idx="minor"/>
        </p:style>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6" name="CustomShape 1"/>
          <p:cNvSpPr/>
          <p:nvPr/>
        </p:nvSpPr>
        <p:spPr>
          <a:xfrm>
            <a:off x="4667400" y="0"/>
            <a:ext cx="2857320" cy="685764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p:style>
      </p:sp>
      <p:sp>
        <p:nvSpPr>
          <p:cNvPr id="47" name="CustomShape 2"/>
          <p:cNvSpPr/>
          <p:nvPr/>
        </p:nvSpPr>
        <p:spPr>
          <a:xfrm>
            <a:off x="0" y="1011960"/>
            <a:ext cx="1036080" cy="685440"/>
          </a:xfrm>
          <a:prstGeom prst="rect">
            <a:avLst/>
          </a:prstGeom>
          <a:ln>
            <a:noFill/>
          </a:ln>
        </p:spPr>
        <p:style>
          <a:lnRef idx="2">
            <a:schemeClr val="accent1">
              <a:shade val="50000"/>
            </a:schemeClr>
          </a:lnRef>
          <a:fillRef idx="1">
            <a:schemeClr val="accent1"/>
          </a:fillRef>
          <a:effectRef idx="0">
            <a:schemeClr val="accent1"/>
          </a:effectRef>
          <a:fontRef idx="minor"/>
        </p:style>
      </p:sp>
      <p:sp>
        <p:nvSpPr>
          <p:cNvPr id="48" name="PlaceHolder 3"/>
          <p:cNvSpPr>
            <a:spLocks noGrp="1"/>
          </p:cNvSpPr>
          <p:nvPr>
            <p:ph type="title"/>
          </p:nvPr>
        </p:nvSpPr>
        <p:spPr>
          <a:xfrm>
            <a:off x="1097280" y="286560"/>
            <a:ext cx="10058040" cy="1450440"/>
          </a:xfrm>
          <a:prstGeom prst="rect">
            <a:avLst/>
          </a:prstGeom>
        </p:spPr>
        <p:txBody>
          <a:bodyPr anchor="b">
            <a:noAutofit/>
          </a:bodyPr>
          <a:p>
            <a:pPr>
              <a:lnSpc>
                <a:spcPct val="90000"/>
              </a:lnSpc>
            </a:pPr>
            <a:r>
              <a:rPr b="1" lang="en-GB" sz="4800" spc="-52" strike="noStrike">
                <a:solidFill>
                  <a:srgbClr val="404040"/>
                </a:solidFill>
                <a:latin typeface="Calibri"/>
              </a:rPr>
              <a:t>Click to edit Master title style</a:t>
            </a:r>
            <a:endParaRPr b="0" lang="en-GB" sz="4800" spc="-1" strike="noStrike">
              <a:solidFill>
                <a:srgbClr val="000000"/>
              </a:solidFill>
              <a:latin typeface="Calibri"/>
            </a:endParaRPr>
          </a:p>
        </p:txBody>
      </p:sp>
      <p:sp>
        <p:nvSpPr>
          <p:cNvPr id="49" name="PlaceHolder 4"/>
          <p:cNvSpPr>
            <a:spLocks noGrp="1"/>
          </p:cNvSpPr>
          <p:nvPr>
            <p:ph type="body"/>
          </p:nvPr>
        </p:nvSpPr>
        <p:spPr>
          <a:xfrm>
            <a:off x="1216440" y="2108160"/>
            <a:ext cx="10058040" cy="3760560"/>
          </a:xfrm>
          <a:prstGeom prst="rect">
            <a:avLst/>
          </a:prstGeom>
        </p:spPr>
        <p:txBody>
          <a:bodyPr lIns="0" rIns="0">
            <a:noAutofit/>
          </a:bodyPr>
          <a:p>
            <a:pPr marL="266760" indent="-266400">
              <a:lnSpc>
                <a:spcPct val="100000"/>
              </a:lnSpc>
              <a:spcBef>
                <a:spcPts val="1199"/>
              </a:spcBef>
              <a:spcAft>
                <a:spcPts val="201"/>
              </a:spcAft>
              <a:buClr>
                <a:srgbClr val="1cade4"/>
              </a:buClr>
              <a:buFont typeface="Wingdings" charset="2"/>
              <a:buChar char=""/>
            </a:pPr>
            <a:r>
              <a:rPr b="0" lang="en-GB" sz="2000" spc="-1" strike="noStrike">
                <a:solidFill>
                  <a:srgbClr val="404040"/>
                </a:solidFill>
                <a:latin typeface="Calibri"/>
              </a:rPr>
              <a:t>Click to edit Master text styles</a:t>
            </a:r>
            <a:endParaRPr b="0" lang="en-GB" sz="2000" spc="-1" strike="noStrike">
              <a:solidFill>
                <a:srgbClr val="404040"/>
              </a:solidFill>
              <a:latin typeface="Calibri"/>
            </a:endParaRPr>
          </a:p>
          <a:p>
            <a:pPr lvl="1" marL="384120" indent="-182520">
              <a:lnSpc>
                <a:spcPct val="100000"/>
              </a:lnSpc>
              <a:spcBef>
                <a:spcPts val="201"/>
              </a:spcBef>
              <a:spcAft>
                <a:spcPts val="400"/>
              </a:spcAft>
              <a:buClr>
                <a:srgbClr val="1cade4"/>
              </a:buClr>
              <a:buFont typeface="Wingdings" charset="2"/>
              <a:buChar char=""/>
            </a:pPr>
            <a:r>
              <a:rPr b="0" lang="en-GB" sz="1800" spc="-1" strike="noStrike">
                <a:solidFill>
                  <a:srgbClr val="404040"/>
                </a:solidFill>
                <a:latin typeface="Calibri"/>
              </a:rPr>
              <a:t>Second level</a:t>
            </a:r>
            <a:endParaRPr b="0" lang="en-GB" sz="1800" spc="-1" strike="noStrike">
              <a:solidFill>
                <a:srgbClr val="404040"/>
              </a:solidFill>
              <a:latin typeface="Calibri"/>
            </a:endParaRPr>
          </a:p>
          <a:p>
            <a:pPr lvl="2" marL="567000" indent="-182520">
              <a:lnSpc>
                <a:spcPct val="100000"/>
              </a:lnSpc>
              <a:spcBef>
                <a:spcPts val="201"/>
              </a:spcBef>
              <a:spcAft>
                <a:spcPts val="400"/>
              </a:spcAft>
              <a:buClr>
                <a:srgbClr val="1cade4"/>
              </a:buClr>
              <a:buFont typeface="Wingdings" charset="2"/>
              <a:buChar char=""/>
            </a:pPr>
            <a:r>
              <a:rPr b="0" lang="en-GB" sz="1400" spc="-1" strike="noStrike">
                <a:solidFill>
                  <a:srgbClr val="404040"/>
                </a:solidFill>
                <a:latin typeface="Calibri"/>
              </a:rPr>
              <a:t>Third level</a:t>
            </a:r>
            <a:endParaRPr b="0" lang="en-GB" sz="1400" spc="-1" strike="noStrike">
              <a:solidFill>
                <a:srgbClr val="404040"/>
              </a:solidFill>
              <a:latin typeface="Calibri"/>
            </a:endParaRPr>
          </a:p>
          <a:p>
            <a:pPr lvl="3" marL="749880" indent="-182520">
              <a:lnSpc>
                <a:spcPct val="100000"/>
              </a:lnSpc>
              <a:spcBef>
                <a:spcPts val="201"/>
              </a:spcBef>
              <a:spcAft>
                <a:spcPts val="400"/>
              </a:spcAft>
              <a:buClr>
                <a:srgbClr val="1cade4"/>
              </a:buClr>
              <a:buFont typeface="Wingdings" charset="2"/>
              <a:buChar char=""/>
            </a:pPr>
            <a:r>
              <a:rPr b="0" lang="en-GB" sz="1400" spc="-1" strike="noStrike">
                <a:solidFill>
                  <a:srgbClr val="404040"/>
                </a:solidFill>
                <a:latin typeface="Calibri"/>
              </a:rPr>
              <a:t>Fourth level</a:t>
            </a:r>
            <a:endParaRPr b="0" lang="en-GB" sz="1400" spc="-1" strike="noStrike">
              <a:solidFill>
                <a:srgbClr val="404040"/>
              </a:solidFill>
              <a:latin typeface="Calibri"/>
            </a:endParaRPr>
          </a:p>
          <a:p>
            <a:pPr lvl="4" marL="932760" indent="-182520">
              <a:lnSpc>
                <a:spcPct val="100000"/>
              </a:lnSpc>
              <a:spcBef>
                <a:spcPts val="201"/>
              </a:spcBef>
              <a:spcAft>
                <a:spcPts val="400"/>
              </a:spcAft>
              <a:buClr>
                <a:srgbClr val="1cade4"/>
              </a:buClr>
              <a:buFont typeface="Wingdings" charset="2"/>
              <a:buChar char=""/>
            </a:pPr>
            <a:r>
              <a:rPr b="0" lang="en-GB" sz="1400" spc="-1" strike="noStrike">
                <a:solidFill>
                  <a:srgbClr val="404040"/>
                </a:solidFill>
                <a:latin typeface="Calibri"/>
              </a:rPr>
              <a:t>Fifth level</a:t>
            </a:r>
            <a:endParaRPr b="0" lang="en-GB" sz="1400" spc="-1" strike="noStrike">
              <a:solidFill>
                <a:srgbClr val="404040"/>
              </a:solidFill>
              <a:latin typeface="Calibri"/>
            </a:endParaRPr>
          </a:p>
        </p:txBody>
      </p:sp>
      <p:sp>
        <p:nvSpPr>
          <p:cNvPr id="50" name="PlaceHolder 5"/>
          <p:cNvSpPr>
            <a:spLocks noGrp="1"/>
          </p:cNvSpPr>
          <p:nvPr>
            <p:ph type="dt"/>
          </p:nvPr>
        </p:nvSpPr>
        <p:spPr>
          <a:xfrm>
            <a:off x="6834240" y="6446880"/>
            <a:ext cx="2584440" cy="364680"/>
          </a:xfrm>
          <a:prstGeom prst="rect">
            <a:avLst/>
          </a:prstGeom>
        </p:spPr>
        <p:txBody>
          <a:bodyPr anchor="ctr">
            <a:noAutofit/>
          </a:bodyPr>
          <a:p>
            <a:pPr algn="r">
              <a:lnSpc>
                <a:spcPct val="100000"/>
              </a:lnSpc>
            </a:pPr>
            <a:fld id="{A7A62B97-ADE0-4B8E-8394-2388EA1DC874}" type="datetime1">
              <a:rPr b="0" lang="en-GB" sz="900" spc="-1" strike="noStrike">
                <a:solidFill>
                  <a:srgbClr val="404040"/>
                </a:solidFill>
                <a:latin typeface="Calibri"/>
              </a:rPr>
              <a:t>18/05/2025</a:t>
            </a:fld>
            <a:endParaRPr b="0" lang="en-GB" sz="900" spc="-1" strike="noStrike">
              <a:latin typeface="Times New Roman"/>
            </a:endParaRPr>
          </a:p>
        </p:txBody>
      </p:sp>
      <p:sp>
        <p:nvSpPr>
          <p:cNvPr id="51" name="PlaceHolder 6"/>
          <p:cNvSpPr>
            <a:spLocks noGrp="1"/>
          </p:cNvSpPr>
          <p:nvPr>
            <p:ph type="ftr"/>
          </p:nvPr>
        </p:nvSpPr>
        <p:spPr>
          <a:xfrm>
            <a:off x="1097280" y="6446880"/>
            <a:ext cx="4845960" cy="364680"/>
          </a:xfrm>
          <a:prstGeom prst="rect">
            <a:avLst/>
          </a:prstGeom>
        </p:spPr>
        <p:txBody>
          <a:bodyPr anchor="ctr">
            <a:noAutofit/>
          </a:bodyPr>
          <a:p>
            <a:pPr>
              <a:lnSpc>
                <a:spcPct val="100000"/>
              </a:lnSpc>
            </a:pPr>
            <a:r>
              <a:rPr b="0" lang="en-GB" sz="900" spc="-1" strike="noStrike" cap="all">
                <a:solidFill>
                  <a:srgbClr val="404040"/>
                </a:solidFill>
                <a:latin typeface="Calibri"/>
              </a:rPr>
              <a:t>Footer</a:t>
            </a:r>
            <a:endParaRPr b="0" lang="en-GB" sz="900" spc="-1" strike="noStrike">
              <a:latin typeface="Times New Roman"/>
            </a:endParaRPr>
          </a:p>
        </p:txBody>
      </p:sp>
      <p:sp>
        <p:nvSpPr>
          <p:cNvPr id="52" name="PlaceHolder 7"/>
          <p:cNvSpPr>
            <a:spLocks noGrp="1"/>
          </p:cNvSpPr>
          <p:nvPr>
            <p:ph type="sldNum"/>
          </p:nvPr>
        </p:nvSpPr>
        <p:spPr>
          <a:xfrm>
            <a:off x="10375560" y="6446880"/>
            <a:ext cx="779760" cy="364680"/>
          </a:xfrm>
          <a:prstGeom prst="rect">
            <a:avLst/>
          </a:prstGeom>
        </p:spPr>
        <p:txBody>
          <a:bodyPr anchor="ctr">
            <a:noAutofit/>
          </a:bodyPr>
          <a:p>
            <a:pPr algn="r">
              <a:lnSpc>
                <a:spcPct val="100000"/>
              </a:lnSpc>
            </a:pPr>
            <a:fld id="{42868743-46B0-495A-B232-79A7B9821B54}" type="slidenum">
              <a:rPr b="0" lang="en-GB" sz="1050" spc="-1" strike="noStrike">
                <a:solidFill>
                  <a:srgbClr val="404040"/>
                </a:solidFill>
                <a:latin typeface="Calibri"/>
              </a:rPr>
              <a:t>1</a:t>
            </a:fld>
            <a:endParaRPr b="0" lang="en-GB" sz="105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jpeg"/><Relationship Id="rId3" Type="http://schemas.openxmlformats.org/officeDocument/2006/relationships/slideLayout" Target="../slideLayouts/slideLayout1.xml"/><Relationship Id="rId4"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slideLayout" Target="../slideLayouts/slideLayout1.xml"/><Relationship Id="rId4"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slideLayout" Target="../slideLayouts/slideLayout1.xml"/><Relationship Id="rId6"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slideLayout" Target="../slideLayouts/slideLayout1.xml"/><Relationship Id="rId5"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slideLayout" Target="../slideLayouts/slideLayout1.xml"/><Relationship Id="rId5"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hyperlink" Target="https://welearnwelsh.com/words/welsh-word-for-welcome-croeso/" TargetMode="External"/><Relationship Id="rId2" Type="http://schemas.openxmlformats.org/officeDocument/2006/relationships/hyperlink" Target="https://traveltrade.visitwales.com/useful-information/toolkit/year-of-croeso" TargetMode="External"/><Relationship Id="rId3" Type="http://schemas.openxmlformats.org/officeDocument/2006/relationships/hyperlink" Target="https://www.futuremarketinsights.com/reports/united-kingdom-special-interest-tourism-market" TargetMode="External"/><Relationship Id="rId4" Type="http://schemas.openxmlformats.org/officeDocument/2006/relationships/hyperlink" Target="https://www.gov.wales/sites/default/files/statistics-and-research/2024-06/visit-wales-market-demand-study-uk-2024.pdf" TargetMode="External"/><Relationship Id="rId5" Type="http://schemas.openxmlformats.org/officeDocument/2006/relationships/hyperlink" Target="https://taggbox.com/blog/social-media-event-marketing/" TargetMode="External"/><Relationship Id="rId6" Type="http://schemas.openxmlformats.org/officeDocument/2006/relationships/hyperlink" Target="https://swoogo.events/blog/how-to-market-an-event/" TargetMode="External"/><Relationship Id="rId7" Type="http://schemas.openxmlformats.org/officeDocument/2006/relationships/hyperlink" Target="https://www.visitnewquay.org/whats-on" TargetMode="External"/><Relationship Id="rId8" Type="http://schemas.openxmlformats.org/officeDocument/2006/relationships/hyperlink" Target="https://www.newquay-westwales.co.uk/mem-hall.html" TargetMode="External"/><Relationship Id="rId9" Type="http://schemas.openxmlformats.org/officeDocument/2006/relationships/hyperlink" Target="https://www.tripadvisor.com/Attractions-g1093682-Activities-New_Quay_Ceredigion_Wales.html" TargetMode="External"/><Relationship Id="rId10" Type="http://schemas.openxmlformats.org/officeDocument/2006/relationships/hyperlink" Target="https://csehire.co.uk/catering-equipment-hire-ceredigion" TargetMode="External"/><Relationship Id="rId11" Type="http://schemas.openxmlformats.org/officeDocument/2006/relationships/hyperlink" Target="https://www.classy.org/blog/social-media-marketing-for-events/" TargetMode="External"/><Relationship Id="rId12" Type="http://schemas.openxmlformats.org/officeDocument/2006/relationships/hyperlink" Target="https://www.visitmidwales.co.uk/whats-on/new-quay-music-festival-p1742931" TargetMode="External"/><Relationship Id="rId13" Type="http://schemas.openxmlformats.org/officeDocument/2006/relationships/hyperlink" Target="https://www.fielddrive.com/blog/how-to-promote-an-event-actionable-tips" TargetMode="External"/><Relationship Id="rId14" Type="http://schemas.openxmlformats.org/officeDocument/2006/relationships/hyperlink" Target="https://seamor.org/where-is-new-quay-wales/" TargetMode="External"/><Relationship Id="rId15" Type="http://schemas.openxmlformats.org/officeDocument/2006/relationships/slideLayout" Target="../slideLayouts/slideLayout1.xml"/><Relationship Id="rId16"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13.xml"/><Relationship Id="rId3" Type="http://schemas.openxmlformats.org/officeDocument/2006/relationships/notesSlide" Target="../notesSlides/notesSlide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5" name="Picture Placeholder 5" descr=""/>
          <p:cNvPicPr/>
          <p:nvPr/>
        </p:nvPicPr>
        <p:blipFill>
          <a:blip r:embed="rId1"/>
          <a:stretch/>
        </p:blipFill>
        <p:spPr>
          <a:xfrm>
            <a:off x="0" y="0"/>
            <a:ext cx="6311520" cy="6857640"/>
          </a:xfrm>
          <a:prstGeom prst="rect">
            <a:avLst/>
          </a:prstGeom>
          <a:ln>
            <a:noFill/>
          </a:ln>
        </p:spPr>
      </p:pic>
      <p:sp>
        <p:nvSpPr>
          <p:cNvPr id="96" name="TextShape 1"/>
          <p:cNvSpPr txBox="1"/>
          <p:nvPr/>
        </p:nvSpPr>
        <p:spPr>
          <a:xfrm>
            <a:off x="579960" y="0"/>
            <a:ext cx="11031480" cy="1228320"/>
          </a:xfrm>
          <a:prstGeom prst="rect">
            <a:avLst/>
          </a:prstGeom>
          <a:gradFill rotWithShape="0">
            <a:gsLst>
              <a:gs pos="0">
                <a:srgbClr val="a5c6c3"/>
              </a:gs>
              <a:gs pos="100000">
                <a:srgbClr val="bad6d5"/>
              </a:gs>
            </a:gsLst>
            <a:path path="circle"/>
          </a:gradFill>
          <a:ln w="12600">
            <a:solidFill>
              <a:srgbClr val="62a39f"/>
            </a:solidFill>
            <a:round/>
          </a:ln>
        </p:spPr>
        <p:txBody>
          <a:bodyPr anchor="b">
            <a:noAutofit/>
          </a:bodyPr>
          <a:p>
            <a:pPr algn="ctr">
              <a:lnSpc>
                <a:spcPct val="90000"/>
              </a:lnSpc>
            </a:pPr>
            <a:r>
              <a:rPr b="1" lang="en-GB" sz="3200" spc="-52" strike="noStrike">
                <a:solidFill>
                  <a:srgbClr val="000000"/>
                </a:solidFill>
                <a:latin typeface="Times New Roman"/>
              </a:rPr>
              <a:t>FEASIBILITY PLAN FOR THE </a:t>
            </a:r>
            <a:br/>
            <a:r>
              <a:rPr b="1" lang="en-GB" sz="3200" spc="-52" strike="noStrike">
                <a:solidFill>
                  <a:srgbClr val="000000"/>
                </a:solidFill>
                <a:latin typeface="Times New Roman"/>
              </a:rPr>
              <a:t>“WELSH COASTAL HERITAGE &amp; ARTS EXPO”</a:t>
            </a:r>
            <a:endParaRPr b="0" lang="en-GB" sz="3200" spc="-1" strike="noStrike">
              <a:solidFill>
                <a:srgbClr val="000000"/>
              </a:solidFill>
              <a:latin typeface="Calibri"/>
            </a:endParaRPr>
          </a:p>
        </p:txBody>
      </p:sp>
      <p:sp>
        <p:nvSpPr>
          <p:cNvPr id="97" name="CustomShape 2"/>
          <p:cNvSpPr/>
          <p:nvPr/>
        </p:nvSpPr>
        <p:spPr>
          <a:xfrm>
            <a:off x="6581880" y="2537280"/>
            <a:ext cx="5466960" cy="155340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1" lang="en-GB" sz="2400" spc="-1" strike="noStrike">
                <a:solidFill>
                  <a:srgbClr val="000000"/>
                </a:solidFill>
                <a:latin typeface="Times New Roman"/>
              </a:rPr>
              <a:t>Event Theme:</a:t>
            </a:r>
            <a:r>
              <a:rPr b="0" lang="en-GB" sz="2400" spc="-1" strike="noStrike">
                <a:solidFill>
                  <a:srgbClr val="000000"/>
                </a:solidFill>
                <a:latin typeface="Times New Roman"/>
              </a:rPr>
              <a:t> </a:t>
            </a:r>
            <a:r>
              <a:rPr b="0" i="1" lang="en-GB" sz="2400" spc="-1" strike="noStrike">
                <a:solidFill>
                  <a:srgbClr val="000000"/>
                </a:solidFill>
                <a:latin typeface="Times New Roman"/>
              </a:rPr>
              <a:t>Year of Croeso 2025: A Celebration of Welsh Culture, Heritage, and Coastal Beauty</a:t>
            </a:r>
            <a:endParaRPr b="0" lang="en-GB" sz="2400" spc="-1" strike="noStrike">
              <a:latin typeface="Arial"/>
            </a:endParaRPr>
          </a:p>
          <a:p>
            <a:pPr algn="just">
              <a:lnSpc>
                <a:spcPct val="100000"/>
              </a:lnSpc>
            </a:pPr>
            <a:r>
              <a:rPr b="1" lang="en-GB" sz="2400" spc="-1" strike="noStrike">
                <a:solidFill>
                  <a:srgbClr val="000000"/>
                </a:solidFill>
                <a:latin typeface="Times New Roman"/>
              </a:rPr>
              <a:t>Location:</a:t>
            </a:r>
            <a:r>
              <a:rPr b="0" lang="en-GB" sz="2400" spc="-1" strike="noStrike">
                <a:solidFill>
                  <a:srgbClr val="000000"/>
                </a:solidFill>
                <a:latin typeface="Times New Roman"/>
              </a:rPr>
              <a:t> New Quay, Wales</a:t>
            </a:r>
            <a:endParaRPr b="0" lang="en-GB" sz="2400" spc="-1" strike="noStrike">
              <a:latin typeface="Arial"/>
            </a:endParaRPr>
          </a:p>
        </p:txBody>
      </p:sp>
      <p:sp>
        <p:nvSpPr>
          <p:cNvPr id="98" name="CustomShape 3"/>
          <p:cNvSpPr/>
          <p:nvPr/>
        </p:nvSpPr>
        <p:spPr>
          <a:xfrm>
            <a:off x="838080" y="1421280"/>
            <a:ext cx="1051524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INTERNATIONAL MEETINGS MANAGEMENT FOR THE HOTEL INDUSTRY</a:t>
            </a:r>
            <a:endParaRPr b="0" lang="en-GB" sz="2400" spc="-1" strike="noStrike">
              <a:latin typeface="Arial"/>
            </a:endParaRPr>
          </a:p>
        </p:txBody>
      </p:sp>
      <p:sp>
        <p:nvSpPr>
          <p:cNvPr id="99" name="CustomShape 4"/>
          <p:cNvSpPr/>
          <p:nvPr/>
        </p:nvSpPr>
        <p:spPr>
          <a:xfrm>
            <a:off x="6581880" y="4630320"/>
            <a:ext cx="5466960" cy="1553400"/>
          </a:xfrm>
          <a:prstGeom prst="rect">
            <a:avLst/>
          </a:prstGeom>
          <a:noFill/>
          <a:ln>
            <a:noFill/>
          </a:ln>
        </p:spPr>
        <p:style>
          <a:lnRef idx="0"/>
          <a:fillRef idx="0"/>
          <a:effectRef idx="0"/>
          <a:fontRef idx="minor"/>
        </p:style>
        <p:txBody>
          <a:bodyPr lIns="90000" rIns="90000" tIns="45000" bIns="45000">
            <a:spAutoFit/>
          </a:bodyPr>
          <a:p>
            <a:pPr algn="ctr">
              <a:lnSpc>
                <a:spcPct val="100000"/>
              </a:lnSpc>
            </a:pPr>
            <a:r>
              <a:rPr b="1" lang="en-GB" sz="2400" spc="-1" strike="noStrike">
                <a:solidFill>
                  <a:srgbClr val="000000"/>
                </a:solidFill>
                <a:latin typeface="Times New Roman"/>
              </a:rPr>
              <a:t>Presented by</a:t>
            </a:r>
            <a:endParaRPr b="0" lang="en-GB" sz="2400" spc="-1" strike="noStrike">
              <a:latin typeface="Arial"/>
            </a:endParaRPr>
          </a:p>
          <a:p>
            <a:pPr algn="ctr">
              <a:lnSpc>
                <a:spcPct val="100000"/>
              </a:lnSpc>
            </a:pPr>
            <a:r>
              <a:rPr b="0" lang="en-GB" sz="2400" spc="-1" strike="noStrike">
                <a:solidFill>
                  <a:srgbClr val="000000"/>
                </a:solidFill>
                <a:latin typeface="Times New Roman"/>
              </a:rPr>
              <a:t>Name: Teohar Nicoleta Valentina</a:t>
            </a:r>
            <a:endParaRPr b="0" lang="en-GB" sz="2400" spc="-1" strike="noStrike">
              <a:latin typeface="Arial"/>
            </a:endParaRPr>
          </a:p>
          <a:p>
            <a:pPr algn="ctr">
              <a:lnSpc>
                <a:spcPct val="100000"/>
              </a:lnSpc>
            </a:pPr>
            <a:r>
              <a:rPr b="0" lang="en-GB" sz="2400" spc="-1" strike="noStrike">
                <a:solidFill>
                  <a:srgbClr val="000000"/>
                </a:solidFill>
                <a:latin typeface="Times New Roman"/>
              </a:rPr>
              <a:t>ID:1918827</a:t>
            </a:r>
            <a:br/>
            <a:endParaRPr b="0" lang="en-GB" sz="2400" spc="-1" strike="noStrike">
              <a:latin typeface="Arial"/>
            </a:endParaRPr>
          </a:p>
        </p:txBody>
      </p:sp>
    </p:spTree>
  </p:cSld>
  <p:transition spd="slow">
    <p:comb dir="horz"/>
  </p:transition>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CustomShape 1"/>
          <p:cNvSpPr/>
          <p:nvPr/>
        </p:nvSpPr>
        <p:spPr>
          <a:xfrm>
            <a:off x="1581120" y="244080"/>
            <a:ext cx="965808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INTRODUCTION</a:t>
            </a:r>
            <a:endParaRPr b="0" lang="en-GB" sz="2400" spc="-1" strike="noStrike">
              <a:latin typeface="Arial"/>
            </a:endParaRPr>
          </a:p>
        </p:txBody>
      </p:sp>
      <p:sp>
        <p:nvSpPr>
          <p:cNvPr id="101" name="CustomShape 2"/>
          <p:cNvSpPr/>
          <p:nvPr/>
        </p:nvSpPr>
        <p:spPr>
          <a:xfrm>
            <a:off x="219240" y="751320"/>
            <a:ext cx="9412200" cy="630756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1" lang="en-GB" sz="2400" spc="-1" strike="noStrike">
                <a:solidFill>
                  <a:srgbClr val="000000"/>
                </a:solidFill>
                <a:latin typeface="Times New Roman"/>
              </a:rPr>
              <a:t>Event Overview:</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The </a:t>
            </a:r>
            <a:r>
              <a:rPr b="0" i="1" lang="en-GB" sz="2400" spc="-1" strike="noStrike" u="sng">
                <a:solidFill>
                  <a:srgbClr val="000000"/>
                </a:solidFill>
                <a:uFillTx/>
                <a:latin typeface="Times New Roman"/>
              </a:rPr>
              <a:t>Welsh Coastal Heritage &amp; Arts Expo</a:t>
            </a:r>
            <a:r>
              <a:rPr b="0" lang="en-GB" sz="2400" spc="-1" strike="noStrike" u="sng">
                <a:solidFill>
                  <a:srgbClr val="000000"/>
                </a:solidFill>
                <a:uFillTx/>
                <a:latin typeface="Times New Roman"/>
              </a:rPr>
              <a:t> </a:t>
            </a:r>
            <a:r>
              <a:rPr b="0" lang="en-GB" sz="2400" spc="-1" strike="noStrike">
                <a:solidFill>
                  <a:srgbClr val="000000"/>
                </a:solidFill>
                <a:latin typeface="Times New Roman"/>
              </a:rPr>
              <a:t>is an original event developed as part of the </a:t>
            </a:r>
            <a:r>
              <a:rPr b="0" i="1" lang="en-GB" sz="2400" spc="-1" strike="noStrike">
                <a:solidFill>
                  <a:srgbClr val="000000"/>
                </a:solidFill>
                <a:latin typeface="Times New Roman"/>
              </a:rPr>
              <a:t>Year of Croeso 2025</a:t>
            </a:r>
            <a:r>
              <a:rPr b="0" lang="en-GB" sz="2400" spc="-1" strike="noStrike">
                <a:solidFill>
                  <a:srgbClr val="000000"/>
                </a:solidFill>
                <a:latin typeface="Times New Roman"/>
              </a:rPr>
              <a:t> campaign, launched by Visit Wales.</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The campaign celebrates Wales’ rich culture, language, and scenic beauty, sharing the spirit of “Croeso” (welcome) through cultural engagement worldwide (Broster, 2019).</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Hosted in New Quay, the event showcases coastal beauty, local arts, heritage, and cuisine while promoting sustainable tourism and authentic cultural immersion (Seamor, 2025).</a:t>
            </a:r>
            <a:endParaRPr b="0" lang="en-GB" sz="2400" spc="-1" strike="noStrike">
              <a:latin typeface="Arial"/>
            </a:endParaRPr>
          </a:p>
          <a:p>
            <a:pPr algn="just">
              <a:lnSpc>
                <a:spcPct val="100000"/>
              </a:lnSpc>
            </a:pPr>
            <a:r>
              <a:rPr b="1" lang="en-GB" sz="2400" spc="-1" strike="noStrike">
                <a:solidFill>
                  <a:srgbClr val="000000"/>
                </a:solidFill>
                <a:latin typeface="Times New Roman"/>
              </a:rPr>
              <a:t>Purpose of the Event:</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To promote Wales as a key destination for cultural and eco-tourism.</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Offers an interactive, immersive experience highlighting Wales’ heritage, arts, and landscapes.</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Supports the Year of Croeso 2025’s theme of Welsh hospitality, cultural exchange, and a warm welcome to international visitors (Traveltrade, 2025).</a:t>
            </a:r>
            <a:endParaRPr b="0" lang="en-GB" sz="2400" spc="-1" strike="noStrike">
              <a:latin typeface="Arial"/>
            </a:endParaRPr>
          </a:p>
        </p:txBody>
      </p:sp>
      <p:pic>
        <p:nvPicPr>
          <p:cNvPr id="102" name="Picture 1" descr=""/>
          <p:cNvPicPr/>
          <p:nvPr/>
        </p:nvPicPr>
        <p:blipFill>
          <a:blip r:embed="rId1"/>
          <a:stretch/>
        </p:blipFill>
        <p:spPr>
          <a:xfrm>
            <a:off x="9631800" y="904680"/>
            <a:ext cx="2142720" cy="2142720"/>
          </a:xfrm>
          <a:prstGeom prst="rect">
            <a:avLst/>
          </a:prstGeom>
          <a:ln>
            <a:noFill/>
          </a:ln>
        </p:spPr>
      </p:pic>
      <p:pic>
        <p:nvPicPr>
          <p:cNvPr id="103" name="Picture 2" descr=""/>
          <p:cNvPicPr/>
          <p:nvPr/>
        </p:nvPicPr>
        <p:blipFill>
          <a:blip r:embed="rId2"/>
          <a:stretch/>
        </p:blipFill>
        <p:spPr>
          <a:xfrm>
            <a:off x="9688680" y="3691080"/>
            <a:ext cx="2085480" cy="2190240"/>
          </a:xfrm>
          <a:prstGeom prst="rect">
            <a:avLst/>
          </a:prstGeom>
          <a:ln>
            <a:noFill/>
          </a:ln>
        </p:spPr>
      </p:pic>
    </p:spTree>
  </p:cSld>
  <p:transition spd="slow">
    <p:comb dir="horz"/>
  </p:transition>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4" name="CustomShape 1"/>
          <p:cNvSpPr/>
          <p:nvPr/>
        </p:nvSpPr>
        <p:spPr>
          <a:xfrm>
            <a:off x="1581120" y="18720"/>
            <a:ext cx="965808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EVENT CONTENT AND CONTEXT</a:t>
            </a:r>
            <a:endParaRPr b="0" lang="en-GB" sz="2400" spc="-1" strike="noStrike">
              <a:latin typeface="Arial"/>
            </a:endParaRPr>
          </a:p>
        </p:txBody>
      </p:sp>
      <p:sp>
        <p:nvSpPr>
          <p:cNvPr id="105" name="CustomShape 2"/>
          <p:cNvSpPr/>
          <p:nvPr/>
        </p:nvSpPr>
        <p:spPr>
          <a:xfrm>
            <a:off x="0" y="404280"/>
            <a:ext cx="8412120" cy="612324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1" lang="en-GB" sz="2200" spc="-1" strike="noStrike">
                <a:solidFill>
                  <a:srgbClr val="000000"/>
                </a:solidFill>
                <a:latin typeface="Times New Roman"/>
              </a:rPr>
              <a:t>Focus and Nature of the Event</a:t>
            </a:r>
            <a:endParaRPr b="0" lang="en-GB" sz="2200" spc="-1" strike="noStrike">
              <a:latin typeface="Arial"/>
            </a:endParaRPr>
          </a:p>
          <a:p>
            <a:pPr marL="457200" indent="-456840" algn="just">
              <a:lnSpc>
                <a:spcPct val="100000"/>
              </a:lnSpc>
              <a:buClr>
                <a:srgbClr val="000000"/>
              </a:buClr>
              <a:buFont typeface="Arial"/>
              <a:buChar char="•"/>
            </a:pPr>
            <a:r>
              <a:rPr b="0" lang="en-GB" sz="2200" spc="-1" strike="noStrike">
                <a:solidFill>
                  <a:srgbClr val="000000"/>
                </a:solidFill>
                <a:latin typeface="Times New Roman"/>
              </a:rPr>
              <a:t>MICE event promoting cultural immersion and sustainable eco-tourism in Wales.</a:t>
            </a:r>
            <a:endParaRPr b="0" lang="en-GB" sz="2200" spc="-1" strike="noStrike">
              <a:latin typeface="Arial"/>
            </a:endParaRPr>
          </a:p>
          <a:p>
            <a:pPr marL="457200" indent="-456840" algn="just">
              <a:lnSpc>
                <a:spcPct val="100000"/>
              </a:lnSpc>
              <a:buClr>
                <a:srgbClr val="000000"/>
              </a:buClr>
              <a:buFont typeface="Arial"/>
              <a:buChar char="•"/>
            </a:pPr>
            <a:r>
              <a:rPr b="0" lang="en-GB" sz="2200" spc="-1" strike="noStrike">
                <a:solidFill>
                  <a:srgbClr val="000000"/>
                </a:solidFill>
                <a:latin typeface="Times New Roman"/>
              </a:rPr>
              <a:t>Targets international tourists seeking authentic Welsh history, arts, traditions, and coastal experiences (Getz &amp; Page, 2019).</a:t>
            </a:r>
            <a:endParaRPr b="0" lang="en-GB" sz="2200" spc="-1" strike="noStrike">
              <a:latin typeface="Arial"/>
            </a:endParaRPr>
          </a:p>
          <a:p>
            <a:pPr marL="457200" indent="-456840" algn="just">
              <a:lnSpc>
                <a:spcPct val="100000"/>
              </a:lnSpc>
              <a:buClr>
                <a:srgbClr val="000000"/>
              </a:buClr>
              <a:buFont typeface="Arial"/>
              <a:buChar char="•"/>
            </a:pPr>
            <a:r>
              <a:rPr b="0" lang="en-GB" sz="2200" spc="-1" strike="noStrike">
                <a:solidFill>
                  <a:srgbClr val="000000"/>
                </a:solidFill>
                <a:latin typeface="Times New Roman"/>
              </a:rPr>
              <a:t>Emphasizes interactive, hands-on experiences and environmental sustainability (Ciuffreda &amp; Simonetti, 2024).</a:t>
            </a:r>
            <a:endParaRPr b="0" lang="en-GB" sz="2200" spc="-1" strike="noStrike">
              <a:latin typeface="Arial"/>
            </a:endParaRPr>
          </a:p>
          <a:p>
            <a:pPr algn="just">
              <a:lnSpc>
                <a:spcPct val="100000"/>
              </a:lnSpc>
            </a:pPr>
            <a:endParaRPr b="0" lang="en-GB" sz="2200" spc="-1" strike="noStrike">
              <a:latin typeface="Arial"/>
            </a:endParaRPr>
          </a:p>
          <a:p>
            <a:pPr algn="just">
              <a:lnSpc>
                <a:spcPct val="100000"/>
              </a:lnSpc>
            </a:pPr>
            <a:r>
              <a:rPr b="1" lang="en-GB" sz="2200" spc="-1" strike="noStrike">
                <a:solidFill>
                  <a:srgbClr val="000000"/>
                </a:solidFill>
                <a:latin typeface="Times New Roman"/>
              </a:rPr>
              <a:t>Key Activities and Attractions</a:t>
            </a:r>
            <a:endParaRPr b="0" lang="en-GB" sz="2200" spc="-1" strike="noStrike">
              <a:latin typeface="Arial"/>
            </a:endParaRPr>
          </a:p>
          <a:p>
            <a:pPr marL="343080" indent="-342720">
              <a:lnSpc>
                <a:spcPct val="100000"/>
              </a:lnSpc>
              <a:buClr>
                <a:srgbClr val="000000"/>
              </a:buClr>
              <a:buFont typeface="Arial"/>
              <a:buChar char="•"/>
            </a:pPr>
            <a:r>
              <a:rPr b="1" lang="en-GB" sz="2200" spc="-1" strike="noStrike">
                <a:solidFill>
                  <a:srgbClr val="000000"/>
                </a:solidFill>
                <a:latin typeface="Times New Roman"/>
              </a:rPr>
              <a:t>Art &amp; Craft Exhibitions</a:t>
            </a:r>
            <a:r>
              <a:rPr b="0" lang="en-GB" sz="2200" spc="-1" strike="noStrike">
                <a:solidFill>
                  <a:srgbClr val="000000"/>
                </a:solidFill>
                <a:latin typeface="Times New Roman"/>
              </a:rPr>
              <a:t>: Local artisans showcase pottery, weaving, wool crafts; visitors can participate and buy authentic items.</a:t>
            </a:r>
            <a:endParaRPr b="0" lang="en-GB" sz="2200" spc="-1" strike="noStrike">
              <a:latin typeface="Arial"/>
            </a:endParaRPr>
          </a:p>
          <a:p>
            <a:pPr marL="343080" indent="-342720">
              <a:lnSpc>
                <a:spcPct val="100000"/>
              </a:lnSpc>
              <a:buClr>
                <a:srgbClr val="000000"/>
              </a:buClr>
              <a:buFont typeface="Arial"/>
              <a:buChar char="•"/>
            </a:pPr>
            <a:r>
              <a:rPr b="1" lang="en-GB" sz="2200" spc="-1" strike="noStrike">
                <a:solidFill>
                  <a:srgbClr val="000000"/>
                </a:solidFill>
                <a:latin typeface="Times New Roman"/>
              </a:rPr>
              <a:t>Cultural Performances</a:t>
            </a:r>
            <a:r>
              <a:rPr b="0" lang="en-GB" sz="2200" spc="-1" strike="noStrike">
                <a:solidFill>
                  <a:srgbClr val="000000"/>
                </a:solidFill>
                <a:latin typeface="Times New Roman"/>
              </a:rPr>
              <a:t>: Daily Welsh folk music and dance with interactive sessions for visitor participation.</a:t>
            </a:r>
            <a:endParaRPr b="0" lang="en-GB" sz="2200" spc="-1" strike="noStrike">
              <a:latin typeface="Arial"/>
            </a:endParaRPr>
          </a:p>
          <a:p>
            <a:pPr marL="343080" indent="-342720">
              <a:lnSpc>
                <a:spcPct val="100000"/>
              </a:lnSpc>
              <a:buClr>
                <a:srgbClr val="000000"/>
              </a:buClr>
              <a:buFont typeface="Arial"/>
              <a:buChar char="•"/>
            </a:pPr>
            <a:r>
              <a:rPr b="1" lang="en-GB" sz="2200" spc="-1" strike="noStrike">
                <a:solidFill>
                  <a:srgbClr val="000000"/>
                </a:solidFill>
                <a:latin typeface="Times New Roman"/>
              </a:rPr>
              <a:t>Heritage Workshops &amp; Coastal Activities</a:t>
            </a:r>
            <a:r>
              <a:rPr b="0" lang="en-GB" sz="2200" spc="-1" strike="noStrike">
                <a:solidFill>
                  <a:srgbClr val="000000"/>
                </a:solidFill>
                <a:latin typeface="Times New Roman"/>
              </a:rPr>
              <a:t>: Workshops on Welsh cooking, storytelling, language lessons; dolphin watching, beach clean-ups, marine conservation talks.</a:t>
            </a:r>
            <a:endParaRPr b="0" lang="en-GB" sz="2200" spc="-1" strike="noStrike">
              <a:latin typeface="Arial"/>
            </a:endParaRPr>
          </a:p>
          <a:p>
            <a:pPr marL="343080" indent="-342720">
              <a:lnSpc>
                <a:spcPct val="100000"/>
              </a:lnSpc>
              <a:buClr>
                <a:srgbClr val="000000"/>
              </a:buClr>
              <a:buFont typeface="Arial"/>
              <a:buChar char="•"/>
            </a:pPr>
            <a:r>
              <a:rPr b="1" lang="en-GB" sz="2200" spc="-1" strike="noStrike">
                <a:solidFill>
                  <a:srgbClr val="000000"/>
                </a:solidFill>
                <a:latin typeface="Times New Roman"/>
              </a:rPr>
              <a:t>Creating a “Sense of Place”: </a:t>
            </a:r>
            <a:r>
              <a:rPr b="0" lang="en-GB" sz="2200" spc="-1" strike="noStrike">
                <a:solidFill>
                  <a:srgbClr val="000000"/>
                </a:solidFill>
                <a:latin typeface="Times New Roman"/>
              </a:rPr>
              <a:t>Immerses visitors in Welsh culture, language, history, and stunning coastal landscapes (O’Toole, 2011).</a:t>
            </a:r>
            <a:endParaRPr b="0" lang="en-GB" sz="2200" spc="-1" strike="noStrike">
              <a:latin typeface="Arial"/>
            </a:endParaRPr>
          </a:p>
        </p:txBody>
      </p:sp>
      <p:pic>
        <p:nvPicPr>
          <p:cNvPr id="106" name="Picture 1" descr=""/>
          <p:cNvPicPr/>
          <p:nvPr/>
        </p:nvPicPr>
        <p:blipFill>
          <a:blip r:embed="rId1"/>
          <a:stretch/>
        </p:blipFill>
        <p:spPr>
          <a:xfrm>
            <a:off x="8412480" y="3672720"/>
            <a:ext cx="3322080" cy="2780640"/>
          </a:xfrm>
          <a:prstGeom prst="rect">
            <a:avLst/>
          </a:prstGeom>
          <a:ln>
            <a:noFill/>
          </a:ln>
        </p:spPr>
      </p:pic>
      <p:pic>
        <p:nvPicPr>
          <p:cNvPr id="107" name="Picture 2" descr=""/>
          <p:cNvPicPr/>
          <p:nvPr/>
        </p:nvPicPr>
        <p:blipFill>
          <a:blip r:embed="rId2"/>
          <a:stretch/>
        </p:blipFill>
        <p:spPr>
          <a:xfrm>
            <a:off x="8704440" y="728640"/>
            <a:ext cx="3129840" cy="2212200"/>
          </a:xfrm>
          <a:prstGeom prst="rect">
            <a:avLst/>
          </a:prstGeom>
          <a:ln>
            <a:noFill/>
          </a:ln>
        </p:spPr>
      </p:pic>
      <p:sp>
        <p:nvSpPr>
          <p:cNvPr id="108" name="CustomShape 3"/>
          <p:cNvSpPr/>
          <p:nvPr/>
        </p:nvSpPr>
        <p:spPr>
          <a:xfrm>
            <a:off x="8608320" y="2941200"/>
            <a:ext cx="3322080" cy="638280"/>
          </a:xfrm>
          <a:prstGeom prst="rect">
            <a:avLst/>
          </a:prstGeom>
          <a:noFill/>
          <a:ln>
            <a:noFill/>
          </a:ln>
        </p:spPr>
        <p:style>
          <a:lnRef idx="0"/>
          <a:fillRef idx="0"/>
          <a:effectRef idx="0"/>
          <a:fontRef idx="minor"/>
        </p:style>
        <p:txBody>
          <a:bodyPr lIns="90000" rIns="90000" tIns="45000" bIns="45000">
            <a:spAutoFit/>
          </a:bodyPr>
          <a:p>
            <a:pPr algn="ctr">
              <a:lnSpc>
                <a:spcPct val="100000"/>
              </a:lnSpc>
            </a:pPr>
            <a:r>
              <a:rPr b="0" lang="en-GB" sz="1800" spc="-1" strike="noStrike">
                <a:solidFill>
                  <a:srgbClr val="000000"/>
                </a:solidFill>
                <a:latin typeface="Times New Roman"/>
              </a:rPr>
              <a:t>Welsh Dance – A Living Tradition</a:t>
            </a:r>
            <a:endParaRPr b="0" lang="en-GB" sz="1800" spc="-1" strike="noStrike">
              <a:latin typeface="Arial"/>
            </a:endParaRPr>
          </a:p>
        </p:txBody>
      </p:sp>
    </p:spTree>
  </p:cSld>
  <p:transition spd="slow">
    <p:comb dir="horz"/>
  </p:transition>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CustomShape 1"/>
          <p:cNvSpPr/>
          <p:nvPr/>
        </p:nvSpPr>
        <p:spPr>
          <a:xfrm>
            <a:off x="1581120" y="18720"/>
            <a:ext cx="965808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EVENT CONTENT AND CONTEXT  (CONTINUED)</a:t>
            </a:r>
            <a:endParaRPr b="0" lang="en-GB" sz="2400" spc="-1" strike="noStrike">
              <a:latin typeface="Arial"/>
            </a:endParaRPr>
          </a:p>
        </p:txBody>
      </p:sp>
      <p:sp>
        <p:nvSpPr>
          <p:cNvPr id="110" name="CustomShape 2"/>
          <p:cNvSpPr/>
          <p:nvPr/>
        </p:nvSpPr>
        <p:spPr>
          <a:xfrm>
            <a:off x="0" y="480600"/>
            <a:ext cx="12191760" cy="411372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2400" spc="-1" strike="noStrike">
                <a:solidFill>
                  <a:srgbClr val="000000"/>
                </a:solidFill>
                <a:latin typeface="Times New Roman"/>
              </a:rPr>
              <a:t>How the Expo Embodies the Year of Croeso 2025</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The expo celebrates and shares the Welsh spirit of “Croeso” (Welcome) through authentic cultural immersion and heartfelt hospitality.</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It supports Year of Croeso’s goal to promote Welsh language, traditions, and natural beauty on a global stage.</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The event’s focus on sustainable tourism and community engagement reflects the campaign’s commitment to environmental stewardship.</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Provides a unique international platform where visitors can experience Wales’ cultural identity, fostering cross-cultural connections and lasting impressions.</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Aligns with Year of Croeso’s mission to invite the world to explore Wales’ heritage through immersive, welcoming experiences.</a:t>
            </a:r>
            <a:endParaRPr b="0" lang="en-GB" sz="2400" spc="-1" strike="noStrike">
              <a:latin typeface="Arial"/>
            </a:endParaRPr>
          </a:p>
        </p:txBody>
      </p:sp>
      <p:pic>
        <p:nvPicPr>
          <p:cNvPr id="111" name="Picture 2" descr=""/>
          <p:cNvPicPr/>
          <p:nvPr/>
        </p:nvPicPr>
        <p:blipFill>
          <a:blip r:embed="rId1"/>
          <a:stretch/>
        </p:blipFill>
        <p:spPr>
          <a:xfrm>
            <a:off x="3781440" y="4696560"/>
            <a:ext cx="4661280" cy="2050920"/>
          </a:xfrm>
          <a:prstGeom prst="rect">
            <a:avLst/>
          </a:prstGeom>
          <a:ln>
            <a:noFill/>
          </a:ln>
        </p:spPr>
      </p:pic>
      <p:pic>
        <p:nvPicPr>
          <p:cNvPr id="112" name="Picture 1" descr=""/>
          <p:cNvPicPr/>
          <p:nvPr/>
        </p:nvPicPr>
        <p:blipFill>
          <a:blip r:embed="rId2"/>
          <a:stretch/>
        </p:blipFill>
        <p:spPr>
          <a:xfrm>
            <a:off x="-6116040" y="2264400"/>
            <a:ext cx="2142720" cy="2142720"/>
          </a:xfrm>
          <a:prstGeom prst="rect">
            <a:avLst/>
          </a:prstGeom>
          <a:ln>
            <a:noFill/>
          </a:ln>
        </p:spPr>
      </p:pic>
      <p:pic>
        <p:nvPicPr>
          <p:cNvPr id="113" name="Picture 2" descr=""/>
          <p:cNvPicPr/>
          <p:nvPr/>
        </p:nvPicPr>
        <p:blipFill>
          <a:blip r:embed="rId3"/>
          <a:stretch/>
        </p:blipFill>
        <p:spPr>
          <a:xfrm>
            <a:off x="15120" y="4635360"/>
            <a:ext cx="3642840" cy="2117520"/>
          </a:xfrm>
          <a:prstGeom prst="rect">
            <a:avLst/>
          </a:prstGeom>
          <a:ln>
            <a:noFill/>
          </a:ln>
        </p:spPr>
      </p:pic>
      <p:pic>
        <p:nvPicPr>
          <p:cNvPr id="114" name="Picture 3" descr=""/>
          <p:cNvPicPr/>
          <p:nvPr/>
        </p:nvPicPr>
        <p:blipFill>
          <a:blip r:embed="rId4"/>
          <a:stretch/>
        </p:blipFill>
        <p:spPr>
          <a:xfrm>
            <a:off x="8544600" y="4635360"/>
            <a:ext cx="3647160" cy="2120040"/>
          </a:xfrm>
          <a:prstGeom prst="rect">
            <a:avLst/>
          </a:prstGeom>
          <a:ln>
            <a:noFill/>
          </a:ln>
        </p:spPr>
      </p:pic>
    </p:spTree>
  </p:cSld>
  <p:transition spd="slow">
    <p:comb dir="horz"/>
  </p:transition>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CustomShape 1"/>
          <p:cNvSpPr/>
          <p:nvPr/>
        </p:nvSpPr>
        <p:spPr>
          <a:xfrm>
            <a:off x="1581120" y="140760"/>
            <a:ext cx="965808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MARKET ANALYSIS - DEMAND AND COMPETITION</a:t>
            </a:r>
            <a:endParaRPr b="0" lang="en-GB" sz="2400" spc="-1" strike="noStrike">
              <a:latin typeface="Arial"/>
            </a:endParaRPr>
          </a:p>
        </p:txBody>
      </p:sp>
      <p:sp>
        <p:nvSpPr>
          <p:cNvPr id="116" name="CustomShape 2"/>
          <p:cNvSpPr/>
          <p:nvPr/>
        </p:nvSpPr>
        <p:spPr>
          <a:xfrm>
            <a:off x="0" y="800640"/>
            <a:ext cx="12034440" cy="603036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1" lang="en-GB" sz="2600" spc="-1" strike="noStrike">
                <a:solidFill>
                  <a:srgbClr val="000000"/>
                </a:solidFill>
                <a:latin typeface="Times New Roman"/>
              </a:rPr>
              <a:t>Demand for the Event</a:t>
            </a:r>
            <a:endParaRPr b="0" lang="en-GB" sz="2600" spc="-1" strike="noStrike">
              <a:latin typeface="Arial"/>
            </a:endParaRPr>
          </a:p>
          <a:p>
            <a:pPr marL="343080" indent="-342720" algn="just">
              <a:lnSpc>
                <a:spcPct val="100000"/>
              </a:lnSpc>
              <a:buClr>
                <a:srgbClr val="000000"/>
              </a:buClr>
              <a:buFont typeface="Arial"/>
              <a:buChar char="•"/>
            </a:pPr>
            <a:r>
              <a:rPr b="1" lang="en-GB" sz="2600" spc="-1" strike="noStrike">
                <a:solidFill>
                  <a:srgbClr val="000000"/>
                </a:solidFill>
                <a:latin typeface="Times New Roman"/>
              </a:rPr>
              <a:t>Market Expansion</a:t>
            </a:r>
            <a:r>
              <a:rPr b="0" lang="en-GB" sz="2600" spc="-1" strike="noStrike">
                <a:solidFill>
                  <a:srgbClr val="000000"/>
                </a:solidFill>
                <a:latin typeface="Times New Roman"/>
              </a:rPr>
              <a:t>: The experiential tourism sector is projected to grow from USD 367.3 million in 2025 to USD 918.2 million by 2035 (FMI, 2025).</a:t>
            </a:r>
            <a:endParaRPr b="0" lang="en-GB" sz="2600" spc="-1" strike="noStrike">
              <a:latin typeface="Arial"/>
            </a:endParaRPr>
          </a:p>
          <a:p>
            <a:pPr marL="343080" indent="-342720" algn="just">
              <a:lnSpc>
                <a:spcPct val="100000"/>
              </a:lnSpc>
              <a:buClr>
                <a:srgbClr val="000000"/>
              </a:buClr>
              <a:buFont typeface="Arial"/>
              <a:buChar char="•"/>
            </a:pPr>
            <a:r>
              <a:rPr b="1" lang="en-GB" sz="2600" spc="-1" strike="noStrike">
                <a:solidFill>
                  <a:srgbClr val="000000"/>
                </a:solidFill>
                <a:latin typeface="Times New Roman"/>
              </a:rPr>
              <a:t>Experiential Tourism Growth</a:t>
            </a:r>
            <a:r>
              <a:rPr b="0" lang="en-GB" sz="2600" spc="-1" strike="noStrike">
                <a:solidFill>
                  <a:srgbClr val="000000"/>
                </a:solidFill>
                <a:latin typeface="Times New Roman"/>
              </a:rPr>
              <a:t>: Travelers increasingly seek authentic, hands-on cultural immersion (Gov.Wales, 2024).</a:t>
            </a:r>
            <a:endParaRPr b="0" lang="en-GB" sz="2600" spc="-1" strike="noStrike">
              <a:latin typeface="Arial"/>
            </a:endParaRPr>
          </a:p>
          <a:p>
            <a:pPr marL="343080" indent="-342720" algn="just">
              <a:lnSpc>
                <a:spcPct val="100000"/>
              </a:lnSpc>
              <a:buClr>
                <a:srgbClr val="000000"/>
              </a:buClr>
              <a:buFont typeface="Arial"/>
              <a:buChar char="•"/>
            </a:pPr>
            <a:r>
              <a:rPr b="1" lang="en-GB" sz="2600" spc="-1" strike="noStrike">
                <a:solidFill>
                  <a:srgbClr val="000000"/>
                </a:solidFill>
                <a:latin typeface="Times New Roman"/>
              </a:rPr>
              <a:t>Campaign Support</a:t>
            </a:r>
            <a:r>
              <a:rPr b="0" lang="en-GB" sz="2600" spc="-1" strike="noStrike">
                <a:solidFill>
                  <a:srgbClr val="000000"/>
                </a:solidFill>
                <a:latin typeface="Times New Roman"/>
              </a:rPr>
              <a:t>: </a:t>
            </a:r>
            <a:r>
              <a:rPr b="0" i="1" lang="en-GB" sz="2600" spc="-1" strike="noStrike">
                <a:solidFill>
                  <a:srgbClr val="000000"/>
                </a:solidFill>
                <a:latin typeface="Times New Roman"/>
              </a:rPr>
              <a:t>Year of Croeso 2025</a:t>
            </a:r>
            <a:r>
              <a:rPr b="0" lang="en-GB" sz="2600" spc="-1" strike="noStrike">
                <a:solidFill>
                  <a:srgbClr val="000000"/>
                </a:solidFill>
                <a:latin typeface="Times New Roman"/>
              </a:rPr>
              <a:t> is designed to promote local Welsh culture and natural landscapes, which aligns with the event’s objectives (Traveltrade, 2025).</a:t>
            </a:r>
            <a:endParaRPr b="0" lang="en-GB" sz="2600" spc="-1" strike="noStrike">
              <a:latin typeface="Arial"/>
            </a:endParaRPr>
          </a:p>
          <a:p>
            <a:pPr marL="343080" indent="-342720" algn="just">
              <a:lnSpc>
                <a:spcPct val="100000"/>
              </a:lnSpc>
              <a:buClr>
                <a:srgbClr val="000000"/>
              </a:buClr>
              <a:buFont typeface="Arial"/>
              <a:buChar char="•"/>
            </a:pPr>
            <a:r>
              <a:rPr b="1" lang="en-GB" sz="2600" spc="-1" strike="noStrike">
                <a:solidFill>
                  <a:srgbClr val="000000"/>
                </a:solidFill>
                <a:latin typeface="Times New Roman"/>
              </a:rPr>
              <a:t>Visitor Preferences</a:t>
            </a:r>
            <a:r>
              <a:rPr b="0" lang="en-GB" sz="2600" spc="-1" strike="noStrike">
                <a:solidFill>
                  <a:srgbClr val="000000"/>
                </a:solidFill>
                <a:latin typeface="Times New Roman"/>
              </a:rPr>
              <a:t>: Tourists prioritize destinations with beautiful scenery, local cuisine, and cultural experiences (Gov.Wales, 2024), which the expo will offer.</a:t>
            </a:r>
            <a:endParaRPr b="0" lang="en-GB" sz="2600" spc="-1" strike="noStrike">
              <a:latin typeface="Arial"/>
            </a:endParaRPr>
          </a:p>
          <a:p>
            <a:pPr algn="just">
              <a:lnSpc>
                <a:spcPct val="100000"/>
              </a:lnSpc>
            </a:pPr>
            <a:endParaRPr b="0" lang="en-GB" sz="2600" spc="-1" strike="noStrike">
              <a:latin typeface="Arial"/>
            </a:endParaRPr>
          </a:p>
          <a:p>
            <a:pPr algn="just">
              <a:lnSpc>
                <a:spcPct val="100000"/>
              </a:lnSpc>
            </a:pPr>
            <a:r>
              <a:rPr b="1" lang="en-GB" sz="2600" spc="-1" strike="noStrike">
                <a:solidFill>
                  <a:srgbClr val="000000"/>
                </a:solidFill>
                <a:latin typeface="Times New Roman"/>
              </a:rPr>
              <a:t>Competition</a:t>
            </a:r>
            <a:endParaRPr b="0" lang="en-GB" sz="2600" spc="-1" strike="noStrike">
              <a:latin typeface="Arial"/>
            </a:endParaRPr>
          </a:p>
          <a:p>
            <a:pPr marL="343080" indent="-342720" algn="just">
              <a:lnSpc>
                <a:spcPct val="100000"/>
              </a:lnSpc>
              <a:buClr>
                <a:srgbClr val="000000"/>
              </a:buClr>
              <a:buFont typeface="Arial"/>
              <a:buChar char="•"/>
            </a:pPr>
            <a:r>
              <a:rPr b="1" lang="en-GB" sz="2600" spc="-1" strike="noStrike">
                <a:solidFill>
                  <a:srgbClr val="000000"/>
                </a:solidFill>
                <a:latin typeface="Times New Roman"/>
              </a:rPr>
              <a:t>Regional Events</a:t>
            </a:r>
            <a:r>
              <a:rPr b="0" lang="en-GB" sz="2600" spc="-1" strike="noStrike">
                <a:solidFill>
                  <a:srgbClr val="000000"/>
                </a:solidFill>
                <a:latin typeface="Times New Roman"/>
              </a:rPr>
              <a:t>: The expo faces competition from events like the </a:t>
            </a:r>
            <a:r>
              <a:rPr b="0" i="1" lang="en-GB" sz="2600" spc="-1" strike="noStrike">
                <a:solidFill>
                  <a:srgbClr val="000000"/>
                </a:solidFill>
                <a:latin typeface="Times New Roman"/>
              </a:rPr>
              <a:t>New Quay Wales Music Festival</a:t>
            </a:r>
            <a:r>
              <a:rPr b="0" lang="en-GB" sz="2600" spc="-1" strike="noStrike">
                <a:solidFill>
                  <a:srgbClr val="000000"/>
                </a:solidFill>
                <a:latin typeface="Times New Roman"/>
              </a:rPr>
              <a:t>. However, the combination of Welsh arts, culture, and eco-tourism activities will distinguish it from other festivals, offering a holistic experience (O’Toole, 2011).</a:t>
            </a:r>
            <a:endParaRPr b="0" lang="en-GB" sz="2600" spc="-1" strike="noStrike">
              <a:latin typeface="Arial"/>
            </a:endParaRPr>
          </a:p>
        </p:txBody>
      </p:sp>
    </p:spTree>
  </p:cSld>
  <p:transition spd="slow">
    <p:comb dir="horz"/>
  </p:transition>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7" name="CustomShape 1"/>
          <p:cNvSpPr/>
          <p:nvPr/>
        </p:nvSpPr>
        <p:spPr>
          <a:xfrm>
            <a:off x="1581120" y="21240"/>
            <a:ext cx="965808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MARKET ANALYSIS - TARGET MARKET &amp; MARKETING STRATEGY</a:t>
            </a:r>
            <a:endParaRPr b="0" lang="en-GB" sz="2400" spc="-1" strike="noStrike">
              <a:latin typeface="Arial"/>
            </a:endParaRPr>
          </a:p>
        </p:txBody>
      </p:sp>
      <p:sp>
        <p:nvSpPr>
          <p:cNvPr id="118" name="CustomShape 2"/>
          <p:cNvSpPr/>
          <p:nvPr/>
        </p:nvSpPr>
        <p:spPr>
          <a:xfrm>
            <a:off x="0" y="604080"/>
            <a:ext cx="12034440" cy="301644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2400" spc="-1" strike="noStrike">
                <a:solidFill>
                  <a:srgbClr val="000000"/>
                </a:solidFill>
                <a:latin typeface="Times New Roman"/>
              </a:rPr>
              <a:t>Target Market for the Welsh Coastal Heritage &amp; Arts Expo</a:t>
            </a:r>
            <a:endParaRPr b="0" lang="en-GB" sz="2400" spc="-1" strike="noStrike">
              <a:latin typeface="Arial"/>
            </a:endParaRPr>
          </a:p>
          <a:p>
            <a:pPr marL="457200" indent="-456840" algn="just">
              <a:lnSpc>
                <a:spcPct val="100000"/>
              </a:lnSpc>
              <a:buClr>
                <a:srgbClr val="000000"/>
              </a:buClr>
              <a:buFont typeface="Arial"/>
              <a:buChar char="•"/>
            </a:pPr>
            <a:r>
              <a:rPr b="1" lang="en-GB" sz="2400" spc="-1" strike="noStrike">
                <a:solidFill>
                  <a:srgbClr val="000000"/>
                </a:solidFill>
                <a:latin typeface="Times New Roman"/>
              </a:rPr>
              <a:t>International Tourists: </a:t>
            </a:r>
            <a:r>
              <a:rPr b="0" lang="en-GB" sz="2400" spc="-1" strike="noStrike">
                <a:solidFill>
                  <a:srgbClr val="000000"/>
                </a:solidFill>
                <a:latin typeface="Times New Roman"/>
              </a:rPr>
              <a:t>From US, Germany, France, Australia seeking authentic UK cultural experiences.</a:t>
            </a:r>
            <a:endParaRPr b="0" lang="en-GB" sz="2400" spc="-1" strike="noStrike">
              <a:latin typeface="Arial"/>
            </a:endParaRPr>
          </a:p>
          <a:p>
            <a:pPr marL="457200" indent="-456840" algn="just">
              <a:lnSpc>
                <a:spcPct val="100000"/>
              </a:lnSpc>
              <a:buClr>
                <a:srgbClr val="000000"/>
              </a:buClr>
              <a:buFont typeface="Arial"/>
              <a:buChar char="•"/>
            </a:pPr>
            <a:r>
              <a:rPr b="1" lang="en-GB" sz="2400" spc="-1" strike="noStrike">
                <a:solidFill>
                  <a:srgbClr val="000000"/>
                </a:solidFill>
                <a:latin typeface="Times New Roman"/>
              </a:rPr>
              <a:t>Cultural &amp; Eco-Tourism Enthusiasts: </a:t>
            </a:r>
            <a:r>
              <a:rPr b="0" lang="en-GB" sz="2400" spc="-1" strike="noStrike">
                <a:solidFill>
                  <a:srgbClr val="000000"/>
                </a:solidFill>
                <a:latin typeface="Times New Roman"/>
              </a:rPr>
              <a:t>Growing demand for heritage and sustainable travel (Mishra &amp; Kumar, 2024).</a:t>
            </a:r>
            <a:endParaRPr b="0" lang="en-GB" sz="2400" spc="-1" strike="noStrike">
              <a:latin typeface="Arial"/>
            </a:endParaRPr>
          </a:p>
          <a:p>
            <a:pPr marL="457200" indent="-456840" algn="just">
              <a:lnSpc>
                <a:spcPct val="100000"/>
              </a:lnSpc>
              <a:buClr>
                <a:srgbClr val="000000"/>
              </a:buClr>
              <a:buFont typeface="Arial"/>
              <a:buChar char="•"/>
            </a:pPr>
            <a:r>
              <a:rPr b="1" lang="en-GB" sz="2400" spc="-1" strike="noStrike">
                <a:solidFill>
                  <a:srgbClr val="000000"/>
                </a:solidFill>
                <a:latin typeface="Times New Roman"/>
              </a:rPr>
              <a:t>Families: </a:t>
            </a:r>
            <a:r>
              <a:rPr b="0" lang="en-GB" sz="2400" spc="-1" strike="noStrike">
                <a:solidFill>
                  <a:srgbClr val="000000"/>
                </a:solidFill>
                <a:latin typeface="Times New Roman"/>
              </a:rPr>
              <a:t>Educational and interactive, family-friendly cultural and eco-tourism (Visitmidwales, 2025).</a:t>
            </a:r>
            <a:endParaRPr b="0" lang="en-GB" sz="2400" spc="-1" strike="noStrike">
              <a:latin typeface="Arial"/>
            </a:endParaRPr>
          </a:p>
          <a:p>
            <a:pPr marL="457200" indent="-456840" algn="just">
              <a:lnSpc>
                <a:spcPct val="100000"/>
              </a:lnSpc>
              <a:buClr>
                <a:srgbClr val="000000"/>
              </a:buClr>
              <a:buFont typeface="Arial"/>
              <a:buChar char="•"/>
            </a:pPr>
            <a:r>
              <a:rPr b="1" lang="en-GB" sz="2400" spc="-1" strike="noStrike">
                <a:solidFill>
                  <a:srgbClr val="000000"/>
                </a:solidFill>
                <a:latin typeface="Times New Roman"/>
              </a:rPr>
              <a:t>Welsh Heritage Aficionados: </a:t>
            </a:r>
            <a:r>
              <a:rPr b="0" lang="en-GB" sz="2400" spc="-1" strike="noStrike">
                <a:solidFill>
                  <a:srgbClr val="000000"/>
                </a:solidFill>
                <a:latin typeface="Times New Roman"/>
              </a:rPr>
              <a:t>Passionate about Welsh language, traditions, and culture.</a:t>
            </a:r>
            <a:endParaRPr b="0" lang="en-GB" sz="2400" spc="-1" strike="noStrike">
              <a:latin typeface="Arial"/>
            </a:endParaRPr>
          </a:p>
        </p:txBody>
      </p:sp>
      <p:sp>
        <p:nvSpPr>
          <p:cNvPr id="119" name="CustomShape 3"/>
          <p:cNvSpPr/>
          <p:nvPr/>
        </p:nvSpPr>
        <p:spPr>
          <a:xfrm>
            <a:off x="78480" y="3650760"/>
            <a:ext cx="11955600" cy="265068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2400" spc="-1" strike="noStrike">
                <a:solidFill>
                  <a:srgbClr val="000000"/>
                </a:solidFill>
                <a:latin typeface="Times New Roman"/>
              </a:rPr>
              <a:t>Marketing Strategy</a:t>
            </a:r>
            <a:endParaRPr b="0" lang="en-GB" sz="2400" spc="-1" strike="noStrike">
              <a:latin typeface="Arial"/>
            </a:endParaRPr>
          </a:p>
          <a:p>
            <a:pPr marL="343080" indent="-342720" algn="just">
              <a:lnSpc>
                <a:spcPct val="100000"/>
              </a:lnSpc>
              <a:buClr>
                <a:srgbClr val="000000"/>
              </a:buClr>
              <a:buFont typeface="Arial"/>
              <a:buChar char="•"/>
            </a:pPr>
            <a:r>
              <a:rPr b="1" lang="en-GB" sz="2400" spc="-1" strike="noStrike">
                <a:solidFill>
                  <a:srgbClr val="000000"/>
                </a:solidFill>
                <a:latin typeface="Times New Roman"/>
              </a:rPr>
              <a:t>Social Media &amp; Influencers: </a:t>
            </a:r>
            <a:r>
              <a:rPr b="0" lang="en-GB" sz="2400" spc="-1" strike="noStrike">
                <a:solidFill>
                  <a:srgbClr val="000000"/>
                </a:solidFill>
                <a:latin typeface="Times New Roman"/>
              </a:rPr>
              <a:t>Collaborate with cultural and eco-tourism influencers on Instagram, Facebook (Milan, 2025; Swoogo, 2025).</a:t>
            </a:r>
            <a:endParaRPr b="0" lang="en-GB" sz="2400" spc="-1" strike="noStrike">
              <a:latin typeface="Arial"/>
            </a:endParaRPr>
          </a:p>
          <a:p>
            <a:pPr marL="343080" indent="-342720" algn="just">
              <a:lnSpc>
                <a:spcPct val="100000"/>
              </a:lnSpc>
              <a:buClr>
                <a:srgbClr val="000000"/>
              </a:buClr>
              <a:buFont typeface="Arial"/>
              <a:buChar char="•"/>
            </a:pPr>
            <a:r>
              <a:rPr b="1" lang="en-GB" sz="2400" spc="-1" strike="noStrike">
                <a:solidFill>
                  <a:srgbClr val="000000"/>
                </a:solidFill>
                <a:latin typeface="Times New Roman"/>
              </a:rPr>
              <a:t>Tourism Partnerships: </a:t>
            </a:r>
            <a:r>
              <a:rPr b="0" lang="en-GB" sz="2400" spc="-1" strike="noStrike">
                <a:solidFill>
                  <a:srgbClr val="000000"/>
                </a:solidFill>
                <a:latin typeface="Times New Roman"/>
              </a:rPr>
              <a:t>Work with Visit Wales for global promotion (Gov.Wales, 2024).</a:t>
            </a:r>
            <a:endParaRPr b="0" lang="en-GB" sz="2400" spc="-1" strike="noStrike">
              <a:latin typeface="Arial"/>
            </a:endParaRPr>
          </a:p>
          <a:p>
            <a:pPr marL="343080" indent="-342720" algn="just">
              <a:lnSpc>
                <a:spcPct val="100000"/>
              </a:lnSpc>
              <a:buClr>
                <a:srgbClr val="000000"/>
              </a:buClr>
              <a:buFont typeface="Arial"/>
              <a:buChar char="•"/>
            </a:pPr>
            <a:r>
              <a:rPr b="1" lang="en-GB" sz="2400" spc="-1" strike="noStrike">
                <a:solidFill>
                  <a:srgbClr val="000000"/>
                </a:solidFill>
                <a:latin typeface="Times New Roman"/>
              </a:rPr>
              <a:t>Special Promotions: </a:t>
            </a:r>
            <a:r>
              <a:rPr b="0" lang="en-GB" sz="2400" spc="-1" strike="noStrike">
                <a:solidFill>
                  <a:srgbClr val="000000"/>
                </a:solidFill>
                <a:latin typeface="Times New Roman"/>
              </a:rPr>
              <a:t>Early bird discounts, VIP packages, exclusive workshops (Fielddrive, 2025).</a:t>
            </a:r>
            <a:endParaRPr b="0" lang="en-GB" sz="2400" spc="-1" strike="noStrike">
              <a:latin typeface="Arial"/>
            </a:endParaRPr>
          </a:p>
          <a:p>
            <a:pPr marL="343080" indent="-342720" algn="just">
              <a:lnSpc>
                <a:spcPct val="100000"/>
              </a:lnSpc>
              <a:buClr>
                <a:srgbClr val="000000"/>
              </a:buClr>
              <a:buFont typeface="Arial"/>
              <a:buChar char="•"/>
            </a:pPr>
            <a:r>
              <a:rPr b="1" lang="en-GB" sz="2400" spc="-1" strike="noStrike">
                <a:solidFill>
                  <a:srgbClr val="000000"/>
                </a:solidFill>
                <a:latin typeface="Times New Roman"/>
              </a:rPr>
              <a:t>Targeted Campaigns: </a:t>
            </a:r>
            <a:r>
              <a:rPr b="0" lang="en-GB" sz="2400" spc="-1" strike="noStrike">
                <a:solidFill>
                  <a:srgbClr val="000000"/>
                </a:solidFill>
                <a:latin typeface="Times New Roman"/>
              </a:rPr>
              <a:t>Customized digital marketing for key international markets.</a:t>
            </a:r>
            <a:endParaRPr b="0" lang="en-GB" sz="2400" spc="-1" strike="noStrike">
              <a:latin typeface="Arial"/>
            </a:endParaRPr>
          </a:p>
        </p:txBody>
      </p:sp>
    </p:spTree>
  </p:cSld>
  <p:transition spd="slow">
    <p:comb dir="horz"/>
  </p:transition>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CustomShape 1"/>
          <p:cNvSpPr/>
          <p:nvPr/>
        </p:nvSpPr>
        <p:spPr>
          <a:xfrm>
            <a:off x="1002960" y="96480"/>
            <a:ext cx="1078056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OPERATIONAL FACTORS – VENUE AVAILABILITY AND SUITABILITY</a:t>
            </a:r>
            <a:endParaRPr b="0" lang="en-GB" sz="2400" spc="-1" strike="noStrike">
              <a:latin typeface="Arial"/>
            </a:endParaRPr>
          </a:p>
        </p:txBody>
      </p:sp>
      <p:sp>
        <p:nvSpPr>
          <p:cNvPr id="121" name="CustomShape 2"/>
          <p:cNvSpPr/>
          <p:nvPr/>
        </p:nvSpPr>
        <p:spPr>
          <a:xfrm>
            <a:off x="0" y="705600"/>
            <a:ext cx="8155440" cy="601776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2800" spc="-1" strike="noStrike">
                <a:solidFill>
                  <a:srgbClr val="000000"/>
                </a:solidFill>
                <a:latin typeface="Times New Roman"/>
              </a:rPr>
              <a:t>Venue Availability &amp; Suitability</a:t>
            </a:r>
            <a:endParaRPr b="0" lang="en-GB" sz="2800" spc="-1" strike="noStrike">
              <a:latin typeface="Arial"/>
            </a:endParaRPr>
          </a:p>
          <a:p>
            <a:pPr marL="343080" indent="-34272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Cei Newydd Seafront</a:t>
            </a:r>
            <a:r>
              <a:rPr b="0" lang="en-GB" sz="2800" spc="-1" strike="noStrike">
                <a:solidFill>
                  <a:srgbClr val="000000"/>
                </a:solidFill>
                <a:latin typeface="Times New Roman"/>
              </a:rPr>
              <a:t>: A picturesque coastal location, ideal for outdoor art markets, performances, and workshops, providing a scenic backdrop for the event (Visitnewquay, 2025).</a:t>
            </a:r>
            <a:endParaRPr b="0" lang="en-GB" sz="2800" spc="-1" strike="noStrike">
              <a:latin typeface="Arial"/>
            </a:endParaRPr>
          </a:p>
          <a:p>
            <a:pPr marL="343080" indent="-342720">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Memorial Hall</a:t>
            </a:r>
            <a:r>
              <a:rPr b="0" lang="en-GB" sz="2800" spc="-1" strike="noStrike">
                <a:solidFill>
                  <a:srgbClr val="000000"/>
                </a:solidFill>
                <a:latin typeface="Times New Roman"/>
              </a:rPr>
              <a:t>: A community venue equipped with indoor space, ideal for heritage exhibitions and workshops, ensuring event continuity regardless of weather conditions (New Quay Wales, 2025).</a:t>
            </a:r>
            <a:endParaRPr b="0" lang="en-GB" sz="2800" spc="-1" strike="noStrike">
              <a:latin typeface="Arial"/>
            </a:endParaRPr>
          </a:p>
          <a:p>
            <a:pPr marL="343080" indent="-342720">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Local Beaches</a:t>
            </a:r>
            <a:r>
              <a:rPr b="0" lang="en-GB" sz="2800" spc="-1" strike="noStrike">
                <a:solidFill>
                  <a:srgbClr val="000000"/>
                </a:solidFill>
                <a:latin typeface="Times New Roman"/>
              </a:rPr>
              <a:t>: </a:t>
            </a:r>
            <a:r>
              <a:rPr b="1" lang="en-GB" sz="2800" spc="-1" strike="noStrike">
                <a:solidFill>
                  <a:srgbClr val="000000"/>
                </a:solidFill>
                <a:latin typeface="Times New Roman"/>
              </a:rPr>
              <a:t>Traeth Gwyn</a:t>
            </a:r>
            <a:r>
              <a:rPr b="0" lang="en-GB" sz="2800" spc="-1" strike="noStrike">
                <a:solidFill>
                  <a:srgbClr val="000000"/>
                </a:solidFill>
                <a:latin typeface="Times New Roman"/>
              </a:rPr>
              <a:t> and </a:t>
            </a:r>
            <a:r>
              <a:rPr b="1" lang="en-GB" sz="2800" spc="-1" strike="noStrike">
                <a:solidFill>
                  <a:srgbClr val="000000"/>
                </a:solidFill>
                <a:latin typeface="Times New Roman"/>
              </a:rPr>
              <a:t>Cei Bach</a:t>
            </a:r>
            <a:r>
              <a:rPr b="0" lang="en-GB" sz="2800" spc="-1" strike="noStrike">
                <a:solidFill>
                  <a:srgbClr val="000000"/>
                </a:solidFill>
                <a:latin typeface="Times New Roman"/>
              </a:rPr>
              <a:t> beaches are perfect for coastal activities like dolphin watching and marine conservation talks (Tripadvisor, 2025).</a:t>
            </a:r>
            <a:endParaRPr b="0" lang="en-GB" sz="2800" spc="-1" strike="noStrike">
              <a:latin typeface="Arial"/>
            </a:endParaRPr>
          </a:p>
        </p:txBody>
      </p:sp>
      <p:pic>
        <p:nvPicPr>
          <p:cNvPr id="122" name="Picture 1" descr=""/>
          <p:cNvPicPr/>
          <p:nvPr/>
        </p:nvPicPr>
        <p:blipFill>
          <a:blip r:embed="rId1"/>
          <a:stretch/>
        </p:blipFill>
        <p:spPr>
          <a:xfrm>
            <a:off x="8357040" y="3107520"/>
            <a:ext cx="3834720" cy="1568880"/>
          </a:xfrm>
          <a:prstGeom prst="rect">
            <a:avLst/>
          </a:prstGeom>
          <a:ln>
            <a:noFill/>
          </a:ln>
        </p:spPr>
      </p:pic>
      <p:pic>
        <p:nvPicPr>
          <p:cNvPr id="123" name="Picture 3" descr=""/>
          <p:cNvPicPr/>
          <p:nvPr/>
        </p:nvPicPr>
        <p:blipFill>
          <a:blip r:embed="rId2"/>
          <a:stretch/>
        </p:blipFill>
        <p:spPr>
          <a:xfrm>
            <a:off x="8375040" y="837360"/>
            <a:ext cx="3816720" cy="1990800"/>
          </a:xfrm>
          <a:prstGeom prst="rect">
            <a:avLst/>
          </a:prstGeom>
          <a:ln>
            <a:noFill/>
          </a:ln>
        </p:spPr>
      </p:pic>
      <p:pic>
        <p:nvPicPr>
          <p:cNvPr id="124" name="Picture 4" descr=""/>
          <p:cNvPicPr/>
          <p:nvPr/>
        </p:nvPicPr>
        <p:blipFill>
          <a:blip r:embed="rId3"/>
          <a:stretch/>
        </p:blipFill>
        <p:spPr>
          <a:xfrm>
            <a:off x="8357040" y="4811760"/>
            <a:ext cx="3834720" cy="1972080"/>
          </a:xfrm>
          <a:prstGeom prst="rect">
            <a:avLst/>
          </a:prstGeom>
          <a:ln>
            <a:noFill/>
          </a:ln>
        </p:spPr>
      </p:pic>
    </p:spTree>
  </p:cSld>
  <p:transition spd="slow">
    <p:comb dir="horz"/>
  </p:transition>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5" name="CustomShape 1"/>
          <p:cNvSpPr/>
          <p:nvPr/>
        </p:nvSpPr>
        <p:spPr>
          <a:xfrm>
            <a:off x="1002960" y="96480"/>
            <a:ext cx="1078056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OPERATIONAL FACTORS – STAFFING AND RESOURCES</a:t>
            </a:r>
            <a:endParaRPr b="0" lang="en-GB" sz="2400" spc="-1" strike="noStrike">
              <a:latin typeface="Arial"/>
            </a:endParaRPr>
          </a:p>
        </p:txBody>
      </p:sp>
      <p:sp>
        <p:nvSpPr>
          <p:cNvPr id="126" name="CustomShape 2"/>
          <p:cNvSpPr/>
          <p:nvPr/>
        </p:nvSpPr>
        <p:spPr>
          <a:xfrm>
            <a:off x="0" y="558000"/>
            <a:ext cx="12049200" cy="627804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601"/>
              </a:spcBef>
              <a:spcAft>
                <a:spcPts val="601"/>
              </a:spcAft>
            </a:pPr>
            <a:r>
              <a:rPr b="1" lang="en-GB" sz="2800" spc="-1" strike="noStrike">
                <a:solidFill>
                  <a:srgbClr val="000000"/>
                </a:solidFill>
                <a:latin typeface="Times New Roman"/>
              </a:rPr>
              <a:t>Staffing Requirements</a:t>
            </a:r>
            <a:endParaRPr b="0" lang="en-GB" sz="28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Event Coordinators</a:t>
            </a:r>
            <a:r>
              <a:rPr b="0" lang="en-GB" sz="2800" spc="-1" strike="noStrike">
                <a:solidFill>
                  <a:srgbClr val="000000"/>
                </a:solidFill>
                <a:latin typeface="Times New Roman"/>
              </a:rPr>
              <a:t>: Overseeing overall event management and logistics.</a:t>
            </a:r>
            <a:endParaRPr b="0" lang="en-GB" sz="28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Performers and Artisans</a:t>
            </a:r>
            <a:r>
              <a:rPr b="0" lang="en-GB" sz="2800" spc="-1" strike="noStrike">
                <a:solidFill>
                  <a:srgbClr val="000000"/>
                </a:solidFill>
                <a:latin typeface="Times New Roman"/>
              </a:rPr>
              <a:t>: Welsh musicians, dancers, and artists to showcase Welsh cultural heritage through live performances and workshops.</a:t>
            </a:r>
            <a:endParaRPr b="0" lang="en-GB" sz="28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Volunteers</a:t>
            </a:r>
            <a:r>
              <a:rPr b="0" lang="en-GB" sz="2800" spc="-1" strike="noStrike">
                <a:solidFill>
                  <a:srgbClr val="000000"/>
                </a:solidFill>
                <a:latin typeface="Times New Roman"/>
              </a:rPr>
              <a:t>: To assist with logistics and attendee support.</a:t>
            </a:r>
            <a:endParaRPr b="0" lang="en-GB" sz="2800" spc="-1" strike="noStrike">
              <a:latin typeface="Arial"/>
            </a:endParaRPr>
          </a:p>
          <a:p>
            <a:pPr algn="just">
              <a:lnSpc>
                <a:spcPct val="100000"/>
              </a:lnSpc>
              <a:spcBef>
                <a:spcPts val="601"/>
              </a:spcBef>
              <a:spcAft>
                <a:spcPts val="601"/>
              </a:spcAft>
            </a:pPr>
            <a:r>
              <a:rPr b="1" lang="en-GB" sz="2800" spc="-1" strike="noStrike">
                <a:solidFill>
                  <a:srgbClr val="000000"/>
                </a:solidFill>
                <a:latin typeface="Times New Roman"/>
              </a:rPr>
              <a:t>Key Resources</a:t>
            </a:r>
            <a:endParaRPr b="0" lang="en-GB" sz="28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Catering Services</a:t>
            </a:r>
            <a:r>
              <a:rPr b="0" lang="en-GB" sz="2800" spc="-1" strike="noStrike">
                <a:solidFill>
                  <a:srgbClr val="000000"/>
                </a:solidFill>
                <a:latin typeface="Times New Roman"/>
              </a:rPr>
              <a:t>: Local Welsh cuisine providers will enhance the cultural experience.</a:t>
            </a:r>
            <a:endParaRPr b="0" lang="en-GB" sz="28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Audio-Visual Equipment</a:t>
            </a:r>
            <a:r>
              <a:rPr b="0" lang="en-GB" sz="2800" spc="-1" strike="noStrike">
                <a:solidFill>
                  <a:srgbClr val="000000"/>
                </a:solidFill>
                <a:latin typeface="Times New Roman"/>
              </a:rPr>
              <a:t>: Required to ensure there are good quality performances, workshops, and presentation.</a:t>
            </a:r>
            <a:endParaRPr b="0" lang="en-GB" sz="28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800" spc="-1" strike="noStrike">
                <a:solidFill>
                  <a:srgbClr val="000000"/>
                </a:solidFill>
                <a:latin typeface="Times New Roman"/>
              </a:rPr>
              <a:t>Lighting, Signage, and Seating</a:t>
            </a:r>
            <a:r>
              <a:rPr b="0" lang="en-GB" sz="2800" spc="-1" strike="noStrike">
                <a:solidFill>
                  <a:srgbClr val="000000"/>
                </a:solidFill>
                <a:latin typeface="Times New Roman"/>
              </a:rPr>
              <a:t>: Temporary infrastructure will be used to create an appealing environment for delegates (Csehire, 2025).</a:t>
            </a:r>
            <a:endParaRPr b="0" lang="en-GB" sz="2800" spc="-1" strike="noStrike">
              <a:latin typeface="Arial"/>
            </a:endParaRPr>
          </a:p>
        </p:txBody>
      </p:sp>
    </p:spTree>
  </p:cSld>
  <p:transition spd="slow">
    <p:comb dir="horz"/>
  </p:transition>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7" name="CustomShape 1"/>
          <p:cNvSpPr/>
          <p:nvPr/>
        </p:nvSpPr>
        <p:spPr>
          <a:xfrm>
            <a:off x="1002960" y="96480"/>
            <a:ext cx="1078056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FINANCIAL FACTORS - COST BREAKDOWN</a:t>
            </a:r>
            <a:endParaRPr b="0" lang="en-GB" sz="2400" spc="-1" strike="noStrike">
              <a:latin typeface="Arial"/>
            </a:endParaRPr>
          </a:p>
        </p:txBody>
      </p:sp>
      <p:sp>
        <p:nvSpPr>
          <p:cNvPr id="128" name="CustomShape 2"/>
          <p:cNvSpPr/>
          <p:nvPr/>
        </p:nvSpPr>
        <p:spPr>
          <a:xfrm>
            <a:off x="0" y="901080"/>
            <a:ext cx="8930160" cy="5303160"/>
          </a:xfrm>
          <a:prstGeom prst="rect">
            <a:avLst/>
          </a:prstGeom>
          <a:noFill/>
          <a:ln>
            <a:noFill/>
          </a:ln>
        </p:spPr>
        <p:style>
          <a:lnRef idx="0"/>
          <a:fillRef idx="0"/>
          <a:effectRef idx="0"/>
          <a:fontRef idx="minor"/>
        </p:style>
        <p:txBody>
          <a:bodyPr lIns="90000" rIns="90000" tIns="45000" bIns="45000">
            <a:spAutoFit/>
          </a:bodyPr>
          <a:p>
            <a:pPr marL="457200" indent="-456840" algn="just">
              <a:lnSpc>
                <a:spcPct val="100000"/>
              </a:lnSpc>
              <a:spcBef>
                <a:spcPts val="601"/>
              </a:spcBef>
              <a:spcAft>
                <a:spcPts val="601"/>
              </a:spcAft>
              <a:buClr>
                <a:srgbClr val="000000"/>
              </a:buClr>
              <a:buFont typeface="Arial"/>
              <a:buChar char="•"/>
            </a:pPr>
            <a:r>
              <a:rPr b="1" lang="en-GB" sz="2400" spc="-1" strike="noStrike">
                <a:solidFill>
                  <a:srgbClr val="000000"/>
                </a:solidFill>
                <a:latin typeface="Times New Roman"/>
              </a:rPr>
              <a:t>Venue Rental and Infrastructure</a:t>
            </a:r>
            <a:r>
              <a:rPr b="0" lang="en-GB" sz="2400" spc="-1" strike="noStrike">
                <a:solidFill>
                  <a:srgbClr val="000000"/>
                </a:solidFill>
                <a:latin typeface="Times New Roman"/>
              </a:rPr>
              <a:t>: Rent vanue, including temporary infrastructure in the form of stages, tents, grandstand seating and signage. </a:t>
            </a:r>
            <a:endParaRPr b="0" lang="en-GB" sz="24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400" spc="-1" strike="noStrike">
                <a:solidFill>
                  <a:srgbClr val="000000"/>
                </a:solidFill>
                <a:latin typeface="Times New Roman"/>
              </a:rPr>
              <a:t>Artist and Performer Fees: </a:t>
            </a:r>
            <a:r>
              <a:rPr b="0" lang="en-GB" sz="2400" spc="-1" strike="noStrike">
                <a:solidFill>
                  <a:srgbClr val="000000"/>
                </a:solidFill>
                <a:latin typeface="Times New Roman"/>
              </a:rPr>
              <a:t>Proper compensation for performers, as Getz &amp; Page (2019) emphasised the role that cultural and entertainment programmes play in motivating MICE attendees.</a:t>
            </a:r>
            <a:endParaRPr b="0" lang="en-GB" sz="24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400" spc="-1" strike="noStrike">
                <a:solidFill>
                  <a:srgbClr val="000000"/>
                </a:solidFill>
                <a:latin typeface="Times New Roman"/>
              </a:rPr>
              <a:t>Logistical Costs</a:t>
            </a:r>
            <a:r>
              <a:rPr b="0" lang="en-GB" sz="2400" spc="-1" strike="noStrike">
                <a:solidFill>
                  <a:srgbClr val="000000"/>
                </a:solidFill>
                <a:latin typeface="Times New Roman"/>
              </a:rPr>
              <a:t>: Costs for catering, transportation and marketing materials. Thise behind-the-scene costs are very crucial aspect of organisational planning (Ojo &amp; Mejabi, 2024). </a:t>
            </a:r>
            <a:endParaRPr b="0" lang="en-GB" sz="2400" spc="-1" strike="noStrike">
              <a:latin typeface="Arial"/>
            </a:endParaRPr>
          </a:p>
          <a:p>
            <a:pPr marL="457200" indent="-456840" algn="just">
              <a:lnSpc>
                <a:spcPct val="100000"/>
              </a:lnSpc>
              <a:spcBef>
                <a:spcPts val="601"/>
              </a:spcBef>
              <a:spcAft>
                <a:spcPts val="601"/>
              </a:spcAft>
              <a:buClr>
                <a:srgbClr val="000000"/>
              </a:buClr>
              <a:buFont typeface="Arial"/>
              <a:buChar char="•"/>
            </a:pPr>
            <a:r>
              <a:rPr b="1" lang="en-GB" sz="2400" spc="-1" strike="noStrike">
                <a:solidFill>
                  <a:srgbClr val="000000"/>
                </a:solidFill>
                <a:latin typeface="Times New Roman"/>
              </a:rPr>
              <a:t>Insurance</a:t>
            </a:r>
            <a:r>
              <a:rPr b="0" lang="en-GB" sz="2400" spc="-1" strike="noStrike">
                <a:solidFill>
                  <a:srgbClr val="000000"/>
                </a:solidFill>
                <a:latin typeface="Times New Roman"/>
              </a:rPr>
              <a:t>: Event insurance to include liability, accidents, and cancellation. Risk management measures such as insurance are also necessary to reduce the uncertainties associated with event planning (Dounavi et al., 2022).</a:t>
            </a:r>
            <a:endParaRPr b="0" lang="en-GB" sz="2400" spc="-1" strike="noStrike">
              <a:latin typeface="Arial"/>
            </a:endParaRPr>
          </a:p>
        </p:txBody>
      </p:sp>
      <p:pic>
        <p:nvPicPr>
          <p:cNvPr id="129" name="Picture 1" descr=""/>
          <p:cNvPicPr/>
          <p:nvPr/>
        </p:nvPicPr>
        <p:blipFill>
          <a:blip r:embed="rId1"/>
          <a:stretch/>
        </p:blipFill>
        <p:spPr>
          <a:xfrm>
            <a:off x="9073440" y="763920"/>
            <a:ext cx="2603520" cy="1737000"/>
          </a:xfrm>
          <a:prstGeom prst="rect">
            <a:avLst/>
          </a:prstGeom>
          <a:ln>
            <a:noFill/>
          </a:ln>
        </p:spPr>
      </p:pic>
      <p:pic>
        <p:nvPicPr>
          <p:cNvPr id="130" name="Picture 2" descr=""/>
          <p:cNvPicPr/>
          <p:nvPr/>
        </p:nvPicPr>
        <p:blipFill>
          <a:blip r:embed="rId2"/>
          <a:stretch/>
        </p:blipFill>
        <p:spPr>
          <a:xfrm>
            <a:off x="9065520" y="2766240"/>
            <a:ext cx="2857320" cy="1599840"/>
          </a:xfrm>
          <a:prstGeom prst="rect">
            <a:avLst/>
          </a:prstGeom>
          <a:ln>
            <a:noFill/>
          </a:ln>
        </p:spPr>
      </p:pic>
      <p:pic>
        <p:nvPicPr>
          <p:cNvPr id="131" name="Picture 3" descr=""/>
          <p:cNvPicPr/>
          <p:nvPr/>
        </p:nvPicPr>
        <p:blipFill>
          <a:blip r:embed="rId3"/>
          <a:stretch/>
        </p:blipFill>
        <p:spPr>
          <a:xfrm>
            <a:off x="9065520" y="4584600"/>
            <a:ext cx="2912400" cy="1937880"/>
          </a:xfrm>
          <a:prstGeom prst="rect">
            <a:avLst/>
          </a:prstGeom>
          <a:ln>
            <a:noFill/>
          </a:ln>
        </p:spPr>
      </p:pic>
    </p:spTree>
  </p:cSld>
  <p:transition spd="slow">
    <p:comb dir="horz"/>
  </p:transition>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CustomShape 1"/>
          <p:cNvSpPr/>
          <p:nvPr/>
        </p:nvSpPr>
        <p:spPr>
          <a:xfrm>
            <a:off x="1002960" y="96480"/>
            <a:ext cx="1078056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FINANCIAL FACTORS - REVENUE STREAMS AND PROJECTIONS</a:t>
            </a:r>
            <a:endParaRPr b="0" lang="en-GB" sz="2400" spc="-1" strike="noStrike">
              <a:latin typeface="Arial"/>
            </a:endParaRPr>
          </a:p>
        </p:txBody>
      </p:sp>
      <p:sp>
        <p:nvSpPr>
          <p:cNvPr id="133" name="CustomShape 2"/>
          <p:cNvSpPr/>
          <p:nvPr/>
        </p:nvSpPr>
        <p:spPr>
          <a:xfrm>
            <a:off x="0" y="443880"/>
            <a:ext cx="12049200" cy="386892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1" lang="en-GB" sz="2400" spc="-1" strike="noStrike">
                <a:solidFill>
                  <a:srgbClr val="000000"/>
                </a:solidFill>
                <a:latin typeface="Times New Roman"/>
              </a:rPr>
              <a:t>Revenue Streams</a:t>
            </a:r>
            <a:endParaRPr b="0" lang="en-GB" sz="2400" spc="-1" strike="noStrike">
              <a:latin typeface="Arial"/>
            </a:endParaRPr>
          </a:p>
          <a:p>
            <a:pPr marL="457200" indent="-456840">
              <a:lnSpc>
                <a:spcPct val="100000"/>
              </a:lnSpc>
              <a:buClr>
                <a:srgbClr val="000000"/>
              </a:buClr>
              <a:buFont typeface="Arial"/>
              <a:buChar char="•"/>
            </a:pPr>
            <a:r>
              <a:rPr b="1" lang="en-GB" sz="2800" spc="-1" strike="noStrike">
                <a:solidFill>
                  <a:srgbClr val="000000"/>
                </a:solidFill>
                <a:latin typeface="Times New Roman"/>
              </a:rPr>
              <a:t>Ticket Sales</a:t>
            </a:r>
            <a:r>
              <a:rPr b="0" lang="en-GB" sz="2800" spc="-1" strike="noStrike">
                <a:solidFill>
                  <a:srgbClr val="000000"/>
                </a:solidFill>
                <a:latin typeface="Times New Roman"/>
              </a:rPr>
              <a:t>: General admission for performances, workshops and exhibitions, as well as VIP packages offering exclusive experiences.</a:t>
            </a:r>
            <a:endParaRPr b="0" lang="en-GB" sz="2800" spc="-1" strike="noStrike">
              <a:latin typeface="Arial"/>
            </a:endParaRPr>
          </a:p>
          <a:p>
            <a:pPr marL="457200" indent="-456840">
              <a:lnSpc>
                <a:spcPct val="100000"/>
              </a:lnSpc>
              <a:buClr>
                <a:srgbClr val="000000"/>
              </a:buClr>
              <a:buFont typeface="Arial"/>
              <a:buChar char="•"/>
            </a:pPr>
            <a:r>
              <a:rPr b="1" lang="en-GB" sz="2800" spc="-1" strike="noStrike">
                <a:solidFill>
                  <a:srgbClr val="000000"/>
                </a:solidFill>
                <a:latin typeface="Times New Roman"/>
              </a:rPr>
              <a:t>Vendor Fees</a:t>
            </a:r>
            <a:r>
              <a:rPr b="0" lang="en-GB" sz="2800" spc="-1" strike="noStrike">
                <a:solidFill>
                  <a:srgbClr val="000000"/>
                </a:solidFill>
                <a:latin typeface="Times New Roman"/>
              </a:rPr>
              <a:t>: The money artists and food vendors paid for booth space at the event. </a:t>
            </a:r>
            <a:endParaRPr b="0" lang="en-GB" sz="2800" spc="-1" strike="noStrike">
              <a:latin typeface="Arial"/>
            </a:endParaRPr>
          </a:p>
          <a:p>
            <a:pPr marL="457200" indent="-456840">
              <a:lnSpc>
                <a:spcPct val="100000"/>
              </a:lnSpc>
              <a:buClr>
                <a:srgbClr val="000000"/>
              </a:buClr>
              <a:buFont typeface="Arial"/>
              <a:buChar char="•"/>
            </a:pPr>
            <a:r>
              <a:rPr b="1" lang="en-GB" sz="2800" spc="-1" strike="noStrike">
                <a:solidFill>
                  <a:srgbClr val="000000"/>
                </a:solidFill>
                <a:latin typeface="Times New Roman"/>
              </a:rPr>
              <a:t>Sponsorships</a:t>
            </a:r>
            <a:r>
              <a:rPr b="0" lang="en-GB" sz="2800" spc="-1" strike="noStrike">
                <a:solidFill>
                  <a:srgbClr val="000000"/>
                </a:solidFill>
                <a:latin typeface="Times New Roman"/>
              </a:rPr>
              <a:t>: Money donated from local businesses and cultural organizations in return for branding.</a:t>
            </a:r>
            <a:endParaRPr b="0" lang="en-GB" sz="2800" spc="-1" strike="noStrike">
              <a:latin typeface="Arial"/>
            </a:endParaRPr>
          </a:p>
          <a:p>
            <a:pPr marL="457200" indent="-456840">
              <a:lnSpc>
                <a:spcPct val="100000"/>
              </a:lnSpc>
              <a:buClr>
                <a:srgbClr val="000000"/>
              </a:buClr>
              <a:buFont typeface="Arial"/>
              <a:buChar char="•"/>
            </a:pPr>
            <a:r>
              <a:rPr b="1" lang="en-GB" sz="2800" spc="-1" strike="noStrike">
                <a:solidFill>
                  <a:srgbClr val="000000"/>
                </a:solidFill>
                <a:latin typeface="Times New Roman"/>
              </a:rPr>
              <a:t>Merchandise Sales</a:t>
            </a:r>
            <a:r>
              <a:rPr b="0" lang="en-GB" sz="2800" spc="-1" strike="noStrike">
                <a:solidFill>
                  <a:srgbClr val="000000"/>
                </a:solidFill>
                <a:latin typeface="Times New Roman"/>
              </a:rPr>
              <a:t>: Selling branded merchandise including T-shirts, hats and Welsh crafts.</a:t>
            </a:r>
            <a:endParaRPr b="0" lang="en-GB" sz="2800" spc="-1" strike="noStrike">
              <a:latin typeface="Arial"/>
            </a:endParaRPr>
          </a:p>
        </p:txBody>
      </p:sp>
      <p:graphicFrame>
        <p:nvGraphicFramePr>
          <p:cNvPr id="134" name="Table 3"/>
          <p:cNvGraphicFramePr/>
          <p:nvPr/>
        </p:nvGraphicFramePr>
        <p:xfrm>
          <a:off x="181800" y="4436280"/>
          <a:ext cx="11685240" cy="2224800"/>
        </p:xfrm>
        <a:graphic>
          <a:graphicData uri="http://schemas.openxmlformats.org/drawingml/2006/table">
            <a:tbl>
              <a:tblPr/>
              <a:tblGrid>
                <a:gridCol w="2921400"/>
                <a:gridCol w="1416600"/>
                <a:gridCol w="4425840"/>
                <a:gridCol w="2921400"/>
              </a:tblGrid>
              <a:tr h="396720">
                <a:tc>
                  <a:txBody>
                    <a:bodyPr>
                      <a:noAutofit/>
                    </a:bodyPr>
                    <a:p>
                      <a:pPr>
                        <a:lnSpc>
                          <a:spcPct val="100000"/>
                        </a:lnSpc>
                      </a:pPr>
                      <a:r>
                        <a:rPr b="1" lang="en-GB" sz="2000" spc="-1" strike="noStrike">
                          <a:solidFill>
                            <a:srgbClr val="ffffff"/>
                          </a:solidFill>
                          <a:latin typeface="Times New Roman"/>
                        </a:rPr>
                        <a:t>Income</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38160">
                      <a:solidFill>
                        <a:srgbClr val="ffffff"/>
                      </a:solidFill>
                    </a:lnB>
                    <a:solidFill>
                      <a:srgbClr val="1cade4"/>
                    </a:solidFill>
                  </a:tcPr>
                </a:tc>
                <a:tc>
                  <a:tcPr marL="91440" marR="91440">
                    <a:lnL w="12240">
                      <a:solidFill>
                        <a:srgbClr val="ffffff"/>
                      </a:solidFill>
                    </a:lnL>
                    <a:lnR w="12240">
                      <a:solidFill>
                        <a:srgbClr val="ffffff"/>
                      </a:solidFill>
                    </a:lnR>
                    <a:lnT w="12240">
                      <a:solidFill>
                        <a:srgbClr val="ffffff"/>
                      </a:solidFill>
                    </a:lnT>
                    <a:lnB w="38160">
                      <a:solidFill>
                        <a:srgbClr val="ffffff"/>
                      </a:solidFill>
                    </a:lnB>
                    <a:solidFill>
                      <a:srgbClr val="1cade4"/>
                    </a:solidFill>
                  </a:tcPr>
                </a:tc>
                <a:tc>
                  <a:txBody>
                    <a:bodyPr>
                      <a:noAutofit/>
                    </a:bodyPr>
                    <a:p>
                      <a:pPr>
                        <a:lnSpc>
                          <a:spcPct val="100000"/>
                        </a:lnSpc>
                      </a:pPr>
                      <a:r>
                        <a:rPr b="1" lang="en-GB" sz="2000" spc="-1" strike="noStrike">
                          <a:solidFill>
                            <a:srgbClr val="ffffff"/>
                          </a:solidFill>
                          <a:latin typeface="Times New Roman"/>
                        </a:rPr>
                        <a:t>Expenditure</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38160">
                      <a:solidFill>
                        <a:srgbClr val="ffffff"/>
                      </a:solidFill>
                    </a:lnB>
                    <a:solidFill>
                      <a:srgbClr val="1cade4"/>
                    </a:solidFill>
                  </a:tcPr>
                </a:tc>
                <a:tc>
                  <a:tcPr marL="91440" marR="91440">
                    <a:lnL w="12240">
                      <a:solidFill>
                        <a:srgbClr val="ffffff"/>
                      </a:solidFill>
                    </a:lnL>
                    <a:lnR w="12240">
                      <a:solidFill>
                        <a:srgbClr val="ffffff"/>
                      </a:solidFill>
                    </a:lnR>
                    <a:lnT w="12240">
                      <a:solidFill>
                        <a:srgbClr val="ffffff"/>
                      </a:solidFill>
                    </a:lnT>
                    <a:lnB w="38160">
                      <a:solidFill>
                        <a:srgbClr val="ffffff"/>
                      </a:solidFill>
                    </a:lnB>
                    <a:solidFill>
                      <a:srgbClr val="1cade4"/>
                    </a:solidFill>
                  </a:tcPr>
                </a:tc>
              </a:tr>
              <a:tr h="396720">
                <a:tc>
                  <a:txBody>
                    <a:bodyPr anchor="ctr">
                      <a:noAutofit/>
                    </a:bodyPr>
                    <a:p>
                      <a:pPr>
                        <a:lnSpc>
                          <a:spcPct val="100000"/>
                        </a:lnSpc>
                      </a:pPr>
                      <a:r>
                        <a:rPr b="0" lang="en-GB" sz="2000" spc="-1" strike="noStrike">
                          <a:solidFill>
                            <a:srgbClr val="000000"/>
                          </a:solidFill>
                          <a:latin typeface="Times New Roman"/>
                        </a:rPr>
                        <a:t>Ticket Sales</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0" lang="en-GB" sz="2000" spc="-1" strike="noStrike">
                          <a:solidFill>
                            <a:srgbClr val="000000"/>
                          </a:solidFill>
                          <a:latin typeface="Times New Roman"/>
                        </a:rPr>
                        <a:t>40,000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0" lang="en-GB" sz="2000" spc="-1" strike="noStrike">
                          <a:solidFill>
                            <a:srgbClr val="000000"/>
                          </a:solidFill>
                          <a:latin typeface="Times New Roman"/>
                        </a:rPr>
                        <a:t>Venue Rental and Infrastructure</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oAutofit/>
                    </a:bodyPr>
                    <a:p>
                      <a:pPr>
                        <a:lnSpc>
                          <a:spcPct val="100000"/>
                        </a:lnSpc>
                      </a:pPr>
                      <a:r>
                        <a:rPr b="0" lang="en-GB" sz="2000" spc="-1" strike="noStrike">
                          <a:solidFill>
                            <a:srgbClr val="000000"/>
                          </a:solidFill>
                          <a:latin typeface="Times New Roman"/>
                        </a:rPr>
                        <a:t>10,000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r>
              <a:tr h="396720">
                <a:tc>
                  <a:txBody>
                    <a:bodyPr anchor="ctr">
                      <a:noAutofit/>
                    </a:bodyPr>
                    <a:p>
                      <a:pPr>
                        <a:lnSpc>
                          <a:spcPct val="100000"/>
                        </a:lnSpc>
                      </a:pPr>
                      <a:r>
                        <a:rPr b="0" lang="en-GB" sz="2000" spc="-1" strike="noStrike">
                          <a:solidFill>
                            <a:srgbClr val="000000"/>
                          </a:solidFill>
                          <a:latin typeface="Times New Roman"/>
                        </a:rPr>
                        <a:t>Vendor Fees</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c>
                  <a:txBody>
                    <a:bodyPr anchor="ctr">
                      <a:noAutofit/>
                    </a:bodyPr>
                    <a:p>
                      <a:pPr>
                        <a:lnSpc>
                          <a:spcPct val="100000"/>
                        </a:lnSpc>
                      </a:pPr>
                      <a:r>
                        <a:rPr b="0" lang="en-GB" sz="2000" spc="-1" strike="noStrike">
                          <a:solidFill>
                            <a:srgbClr val="000000"/>
                          </a:solidFill>
                          <a:latin typeface="Times New Roman"/>
                        </a:rPr>
                        <a:t>15,000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c>
                  <a:txBody>
                    <a:bodyPr anchor="ctr">
                      <a:noAutofit/>
                    </a:bodyPr>
                    <a:p>
                      <a:pPr>
                        <a:lnSpc>
                          <a:spcPct val="100000"/>
                        </a:lnSpc>
                      </a:pPr>
                      <a:r>
                        <a:rPr b="0" lang="en-GB" sz="2000" spc="-1" strike="noStrike">
                          <a:solidFill>
                            <a:srgbClr val="000000"/>
                          </a:solidFill>
                          <a:latin typeface="Times New Roman"/>
                        </a:rPr>
                        <a:t>Performer Fees &amp; Catering Services</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c>
                  <a:txBody>
                    <a:bodyPr>
                      <a:noAutofit/>
                    </a:bodyPr>
                    <a:p>
                      <a:pPr>
                        <a:lnSpc>
                          <a:spcPct val="100000"/>
                        </a:lnSpc>
                      </a:pPr>
                      <a:r>
                        <a:rPr b="0" lang="en-GB" sz="2000" spc="-1" strike="noStrike">
                          <a:solidFill>
                            <a:srgbClr val="000000"/>
                          </a:solidFill>
                          <a:latin typeface="Times New Roman"/>
                        </a:rPr>
                        <a:t>22,000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r>
              <a:tr h="396720">
                <a:tc>
                  <a:txBody>
                    <a:bodyPr>
                      <a:noAutofit/>
                    </a:bodyPr>
                    <a:p>
                      <a:pPr>
                        <a:lnSpc>
                          <a:spcPct val="100000"/>
                        </a:lnSpc>
                      </a:pPr>
                      <a:r>
                        <a:rPr b="0" lang="en-GB" sz="2000" spc="-1" strike="noStrike">
                          <a:solidFill>
                            <a:srgbClr val="000000"/>
                          </a:solidFill>
                          <a:latin typeface="Times New Roman"/>
                        </a:rPr>
                        <a:t>Sponsorships</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0" lang="en-GB" sz="2000" spc="-1" strike="noStrike">
                          <a:solidFill>
                            <a:srgbClr val="000000"/>
                          </a:solidFill>
                          <a:latin typeface="Times New Roman"/>
                        </a:rPr>
                        <a:t>10,000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0" lang="en-GB" sz="2000" spc="-1" strike="noStrike">
                          <a:solidFill>
                            <a:srgbClr val="000000"/>
                          </a:solidFill>
                          <a:latin typeface="Times New Roman"/>
                        </a:rPr>
                        <a:t>Promotions and Logistical Costs </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oAutofit/>
                    </a:bodyPr>
                    <a:p>
                      <a:pPr>
                        <a:lnSpc>
                          <a:spcPct val="100000"/>
                        </a:lnSpc>
                      </a:pPr>
                      <a:r>
                        <a:rPr b="0" lang="en-GB" sz="2000" spc="-1" strike="noStrike">
                          <a:solidFill>
                            <a:srgbClr val="000000"/>
                          </a:solidFill>
                          <a:latin typeface="Times New Roman"/>
                        </a:rPr>
                        <a:t>13,000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r>
              <a:tr h="396720">
                <a:tc>
                  <a:txBody>
                    <a:bodyPr anchor="ctr">
                      <a:noAutofit/>
                    </a:bodyPr>
                    <a:p>
                      <a:pPr>
                        <a:lnSpc>
                          <a:spcPct val="100000"/>
                        </a:lnSpc>
                      </a:pPr>
                      <a:r>
                        <a:rPr b="0" lang="en-GB" sz="2000" spc="-1" strike="noStrike">
                          <a:solidFill>
                            <a:srgbClr val="000000"/>
                          </a:solidFill>
                          <a:latin typeface="Times New Roman"/>
                        </a:rPr>
                        <a:t>Merchandise Sales</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c>
                  <a:txBody>
                    <a:bodyPr anchor="ctr">
                      <a:noAutofit/>
                    </a:bodyPr>
                    <a:p>
                      <a:pPr>
                        <a:lnSpc>
                          <a:spcPct val="100000"/>
                        </a:lnSpc>
                      </a:pPr>
                      <a:r>
                        <a:rPr b="0" lang="en-GB" sz="2000" spc="-1" strike="noStrike">
                          <a:solidFill>
                            <a:srgbClr val="000000"/>
                          </a:solidFill>
                          <a:latin typeface="Times New Roman"/>
                        </a:rPr>
                        <a:t>5,000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c>
                  <a:txBody>
                    <a:bodyPr anchor="ctr">
                      <a:noAutofit/>
                    </a:bodyPr>
                    <a:p>
                      <a:pPr>
                        <a:lnSpc>
                          <a:spcPct val="100000"/>
                        </a:lnSpc>
                      </a:pPr>
                      <a:r>
                        <a:rPr b="0" lang="en-GB" sz="2000" spc="-1" strike="noStrike">
                          <a:solidFill>
                            <a:srgbClr val="000000"/>
                          </a:solidFill>
                          <a:latin typeface="Times New Roman"/>
                        </a:rPr>
                        <a:t>Insurance &amp; Miscellaneous</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c>
                  <a:txBody>
                    <a:bodyPr>
                      <a:noAutofit/>
                    </a:bodyPr>
                    <a:p>
                      <a:pPr>
                        <a:lnSpc>
                          <a:spcPct val="100000"/>
                        </a:lnSpc>
                      </a:pPr>
                      <a:r>
                        <a:rPr b="0" lang="en-GB" sz="2000" spc="-1" strike="noStrike">
                          <a:solidFill>
                            <a:srgbClr val="000000"/>
                          </a:solidFill>
                          <a:latin typeface="Times New Roman"/>
                        </a:rPr>
                        <a:t>5,000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e7f1f9"/>
                    </a:solidFill>
                  </a:tcPr>
                </a:tc>
              </a:tr>
              <a:tr h="396720">
                <a:tc>
                  <a:txBody>
                    <a:bodyPr anchor="ctr">
                      <a:noAutofit/>
                    </a:bodyPr>
                    <a:p>
                      <a:pPr>
                        <a:lnSpc>
                          <a:spcPct val="100000"/>
                        </a:lnSpc>
                      </a:pPr>
                      <a:r>
                        <a:rPr b="1" lang="en-GB" sz="2000" spc="-1" strike="noStrike">
                          <a:solidFill>
                            <a:srgbClr val="000000"/>
                          </a:solidFill>
                          <a:latin typeface="Times New Roman"/>
                        </a:rPr>
                        <a:t>Total Revenue</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1" lang="en-GB" sz="2000" spc="-1" strike="noStrike">
                          <a:solidFill>
                            <a:srgbClr val="000000"/>
                          </a:solidFill>
                          <a:latin typeface="Times New Roman"/>
                        </a:rPr>
                        <a:t>70,000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1" lang="en-GB" sz="2000" spc="-1" strike="noStrike">
                          <a:solidFill>
                            <a:srgbClr val="000000"/>
                          </a:solidFill>
                          <a:latin typeface="Times New Roman"/>
                        </a:rPr>
                        <a:t>Total Expenditure</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c>
                  <a:txBody>
                    <a:bodyPr anchor="ctr">
                      <a:noAutofit/>
                    </a:bodyPr>
                    <a:p>
                      <a:pPr>
                        <a:lnSpc>
                          <a:spcPct val="100000"/>
                        </a:lnSpc>
                      </a:pPr>
                      <a:r>
                        <a:rPr b="1" lang="en-GB" sz="2000" spc="-1" strike="noStrike">
                          <a:solidFill>
                            <a:srgbClr val="000000"/>
                          </a:solidFill>
                          <a:latin typeface="Times New Roman"/>
                        </a:rPr>
                        <a:t>50,000</a:t>
                      </a:r>
                      <a:endParaRPr b="0" lang="en-GB" sz="2000" spc="-1" strike="noStrike">
                        <a:latin typeface="Arial"/>
                      </a:endParaRPr>
                    </a:p>
                  </a:txBody>
                  <a:tcPr marL="91440" marR="91440">
                    <a:lnL w="12240">
                      <a:solidFill>
                        <a:srgbClr val="ffffff"/>
                      </a:solidFill>
                    </a:lnL>
                    <a:lnR w="12240">
                      <a:solidFill>
                        <a:srgbClr val="ffffff"/>
                      </a:solidFill>
                    </a:lnR>
                    <a:lnT w="12240">
                      <a:solidFill>
                        <a:srgbClr val="ffffff"/>
                      </a:solidFill>
                    </a:lnT>
                    <a:lnB w="12240">
                      <a:solidFill>
                        <a:srgbClr val="ffffff"/>
                      </a:solidFill>
                    </a:lnB>
                    <a:solidFill>
                      <a:srgbClr val="cce2f4"/>
                    </a:solidFill>
                  </a:tcPr>
                </a:tc>
              </a:tr>
            </a:tbl>
          </a:graphicData>
        </a:graphic>
      </p:graphicFrame>
      <p:sp>
        <p:nvSpPr>
          <p:cNvPr id="135" name="CustomShape 4"/>
          <p:cNvSpPr/>
          <p:nvPr/>
        </p:nvSpPr>
        <p:spPr>
          <a:xfrm>
            <a:off x="2942280" y="3717360"/>
            <a:ext cx="6164640" cy="669600"/>
          </a:xfrm>
          <a:prstGeom prst="rect">
            <a:avLst/>
          </a:prstGeom>
          <a:noFill/>
          <a:ln>
            <a:noFill/>
          </a:ln>
        </p:spPr>
        <p:style>
          <a:lnRef idx="0"/>
          <a:fillRef idx="0"/>
          <a:effectRef idx="0"/>
          <a:fontRef idx="minor"/>
        </p:style>
        <p:txBody>
          <a:bodyPr lIns="90000" rIns="90000" tIns="45000" bIns="45000">
            <a:spAutoFit/>
          </a:bodyPr>
          <a:p>
            <a:pPr>
              <a:lnSpc>
                <a:spcPct val="100000"/>
              </a:lnSpc>
            </a:pPr>
            <a:endParaRPr b="0" lang="en-GB" sz="1800" spc="-1" strike="noStrike">
              <a:latin typeface="Arial"/>
            </a:endParaRPr>
          </a:p>
          <a:p>
            <a:pPr algn="ctr">
              <a:lnSpc>
                <a:spcPct val="100000"/>
              </a:lnSpc>
            </a:pPr>
            <a:r>
              <a:rPr b="1" lang="en-GB" sz="1800" spc="-1" strike="noStrike">
                <a:solidFill>
                  <a:srgbClr val="000000"/>
                </a:solidFill>
                <a:latin typeface="Times New Roman"/>
              </a:rPr>
              <a:t>FINANCIAL PROJECTIONS</a:t>
            </a:r>
            <a:endParaRPr b="0" lang="en-GB" sz="1800" spc="-1" strike="noStrike">
              <a:latin typeface="Arial"/>
            </a:endParaRPr>
          </a:p>
        </p:txBody>
      </p:sp>
    </p:spTree>
  </p:cSld>
  <p:transition spd="slow">
    <p:comb dir="horz"/>
  </p:transition>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CustomShape 1"/>
          <p:cNvSpPr/>
          <p:nvPr/>
        </p:nvSpPr>
        <p:spPr>
          <a:xfrm>
            <a:off x="1002960" y="96480"/>
            <a:ext cx="1078056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CONCLUSION</a:t>
            </a:r>
            <a:endParaRPr b="0" lang="en-GB" sz="2400" spc="-1" strike="noStrike">
              <a:latin typeface="Arial"/>
            </a:endParaRPr>
          </a:p>
        </p:txBody>
      </p:sp>
      <p:sp>
        <p:nvSpPr>
          <p:cNvPr id="137" name="CustomShape 2"/>
          <p:cNvSpPr/>
          <p:nvPr/>
        </p:nvSpPr>
        <p:spPr>
          <a:xfrm>
            <a:off x="0" y="734760"/>
            <a:ext cx="12049200" cy="5576760"/>
          </a:xfrm>
          <a:prstGeom prst="rect">
            <a:avLst/>
          </a:prstGeom>
          <a:noFill/>
          <a:ln>
            <a:noFill/>
          </a:ln>
        </p:spPr>
        <p:style>
          <a:lnRef idx="0"/>
          <a:fillRef idx="0"/>
          <a:effectRef idx="0"/>
          <a:fontRef idx="minor"/>
        </p:style>
        <p:txBody>
          <a:bodyPr lIns="90000" rIns="90000" tIns="45000" bIns="45000">
            <a:spAutoFit/>
          </a:bodyPr>
          <a:p>
            <a:pPr marL="457200" indent="-456840" algn="just">
              <a:lnSpc>
                <a:spcPct val="100000"/>
              </a:lnSpc>
              <a:buClr>
                <a:srgbClr val="000000"/>
              </a:buClr>
              <a:buFont typeface="Arial"/>
              <a:buChar char="•"/>
            </a:pPr>
            <a:r>
              <a:rPr b="0" lang="en-GB" sz="2400" spc="-1" strike="noStrike">
                <a:solidFill>
                  <a:srgbClr val="000000"/>
                </a:solidFill>
                <a:latin typeface="Times New Roman"/>
              </a:rPr>
              <a:t>The Welsh Coastal Heritage &amp; Arts Expo is a highly feasible event that aligns with Year of Croeso 2025, embodying Wales’ spirit of welcome through immersive cultural and eco-tourism.</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The program blends interactive performances, hands-on heritage workshops, and coastal activities showcasing Welsh culture, language, and hospitality to an international audience.</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Strong financial and operational plans ensure profitability and benefit Welsh tourism.</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The event supports Wales’ focus on cultural exchange, sustainable tourism, and environmental conservation.</a:t>
            </a:r>
            <a:endParaRPr b="0" lang="en-GB" sz="2400" spc="-1" strike="noStrike">
              <a:latin typeface="Arial"/>
            </a:endParaRPr>
          </a:p>
          <a:p>
            <a:pPr algn="just">
              <a:lnSpc>
                <a:spcPct val="100000"/>
              </a:lnSpc>
            </a:pPr>
            <a:endParaRPr b="0" lang="en-GB" sz="2400" spc="-1" strike="noStrike">
              <a:latin typeface="Arial"/>
            </a:endParaRPr>
          </a:p>
          <a:p>
            <a:pPr algn="just">
              <a:lnSpc>
                <a:spcPct val="100000"/>
              </a:lnSpc>
            </a:pPr>
            <a:r>
              <a:rPr b="1" lang="en-GB" sz="2400" spc="-1" strike="noStrike">
                <a:solidFill>
                  <a:srgbClr val="000000"/>
                </a:solidFill>
                <a:latin typeface="Times New Roman"/>
              </a:rPr>
              <a:t>Call to Action</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Build strong partnerships with local businesses, tourism boards, international travel agencies, and sponsors to expand reach.</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Collaboration is key to attracting a wide audience and ensuring success.</a:t>
            </a:r>
            <a:endParaRPr b="0" lang="en-GB" sz="2400" spc="-1" strike="noStrike">
              <a:latin typeface="Arial"/>
            </a:endParaRPr>
          </a:p>
          <a:p>
            <a:pPr marL="457200" indent="-456840" algn="just">
              <a:lnSpc>
                <a:spcPct val="100000"/>
              </a:lnSpc>
              <a:buClr>
                <a:srgbClr val="000000"/>
              </a:buClr>
              <a:buFont typeface="Arial"/>
              <a:buChar char="•"/>
            </a:pPr>
            <a:r>
              <a:rPr b="0" lang="en-GB" sz="2400" spc="-1" strike="noStrike">
                <a:solidFill>
                  <a:srgbClr val="000000"/>
                </a:solidFill>
                <a:latin typeface="Times New Roman"/>
              </a:rPr>
              <a:t>Together, the expo will become a flagship event, elevating Wales as a global leader in cultural and eco-tourism.</a:t>
            </a:r>
            <a:endParaRPr b="0" lang="en-GB" sz="2400" spc="-1" strike="noStrike">
              <a:latin typeface="Arial"/>
            </a:endParaRPr>
          </a:p>
        </p:txBody>
      </p:sp>
    </p:spTree>
  </p:cSld>
  <p:transition spd="slow">
    <p:comb dir="horz"/>
  </p:transition>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8" name="CustomShape 1"/>
          <p:cNvSpPr/>
          <p:nvPr/>
        </p:nvSpPr>
        <p:spPr>
          <a:xfrm>
            <a:off x="1002960" y="7920"/>
            <a:ext cx="10780560" cy="456120"/>
          </a:xfrm>
          <a:prstGeom prst="rect">
            <a:avLst/>
          </a:prstGeom>
          <a:gradFill rotWithShape="0">
            <a:gsLst>
              <a:gs pos="0">
                <a:srgbClr val="95b3dc"/>
              </a:gs>
              <a:gs pos="100000">
                <a:srgbClr val="acc5ea"/>
              </a:gs>
            </a:gsLst>
            <a:path path="circle"/>
          </a:gradFill>
          <a:ln>
            <a:round/>
          </a:ln>
        </p:spPr>
        <p:style>
          <a:lnRef idx="1">
            <a:schemeClr val="accent2"/>
          </a:lnRef>
          <a:fillRef idx="2">
            <a:schemeClr val="accent2"/>
          </a:fillRef>
          <a:effectRef idx="1">
            <a:schemeClr val="accent2"/>
          </a:effectRef>
          <a:fontRef idx="minor"/>
        </p:style>
        <p:txBody>
          <a:bodyPr lIns="90000" rIns="90000" tIns="45000" bIns="45000">
            <a:spAutoFit/>
          </a:bodyPr>
          <a:p>
            <a:pPr algn="ctr">
              <a:lnSpc>
                <a:spcPct val="100000"/>
              </a:lnSpc>
            </a:pPr>
            <a:r>
              <a:rPr b="0" lang="en-GB" sz="2400" spc="-1" strike="noStrike">
                <a:solidFill>
                  <a:srgbClr val="000000"/>
                </a:solidFill>
                <a:latin typeface="Times New Roman"/>
              </a:rPr>
              <a:t>REFERENCES </a:t>
            </a:r>
            <a:endParaRPr b="0" lang="en-GB" sz="2400" spc="-1" strike="noStrike">
              <a:latin typeface="Arial"/>
            </a:endParaRPr>
          </a:p>
        </p:txBody>
      </p:sp>
      <p:sp>
        <p:nvSpPr>
          <p:cNvPr id="139" name="CustomShape 2"/>
          <p:cNvSpPr/>
          <p:nvPr/>
        </p:nvSpPr>
        <p:spPr>
          <a:xfrm>
            <a:off x="0" y="419040"/>
            <a:ext cx="12191760" cy="669636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0" lang="en-GB" sz="1400" spc="-1" strike="noStrike">
                <a:solidFill>
                  <a:srgbClr val="000000"/>
                </a:solidFill>
                <a:latin typeface="Times New Roman"/>
              </a:rPr>
              <a:t>Broster, H. (2019). </a:t>
            </a:r>
            <a:r>
              <a:rPr b="0" i="1" lang="en-GB" sz="1400" spc="-1" strike="noStrike">
                <a:solidFill>
                  <a:srgbClr val="000000"/>
                </a:solidFill>
                <a:latin typeface="Times New Roman"/>
              </a:rPr>
              <a:t>The Welsh Word for Welcome – Croeso!</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1"/>
              </a:rPr>
              <a:t>https://welearnwelsh.com/words/welsh-word-for-welcome-croeso/</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Traveltrade (2025). </a:t>
            </a:r>
            <a:r>
              <a:rPr b="0" i="1" lang="en-GB" sz="1400" spc="-1" strike="noStrike">
                <a:solidFill>
                  <a:srgbClr val="000000"/>
                </a:solidFill>
                <a:latin typeface="Times New Roman"/>
              </a:rPr>
              <a:t>Year of Croeso in Wales</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2"/>
              </a:rPr>
              <a:t>https://traveltrade.visitwales.com/useful-information/toolkit/year-of-croeso</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Getz, D. and Page, S. (2019). </a:t>
            </a:r>
            <a:r>
              <a:rPr b="0" i="1" lang="en-GB" sz="1400" spc="-1" strike="noStrike">
                <a:solidFill>
                  <a:srgbClr val="000000"/>
                </a:solidFill>
                <a:latin typeface="Times New Roman"/>
              </a:rPr>
              <a:t>Event Studies: Theory, Research, and Policy for Planned Events</a:t>
            </a:r>
            <a:r>
              <a:rPr b="0" lang="en-GB" sz="1400" spc="-1" strike="noStrike">
                <a:solidFill>
                  <a:srgbClr val="000000"/>
                </a:solidFill>
                <a:latin typeface="Times New Roman"/>
              </a:rPr>
              <a:t> (3rd Ed.). Routledge: Oxford.</a:t>
            </a:r>
            <a:endParaRPr b="0" lang="en-GB" sz="1400" spc="-1" strike="noStrike">
              <a:latin typeface="Arial"/>
            </a:endParaRPr>
          </a:p>
          <a:p>
            <a:pPr algn="just">
              <a:lnSpc>
                <a:spcPct val="100000"/>
              </a:lnSpc>
            </a:pPr>
            <a:r>
              <a:rPr b="0" lang="en-GB" sz="1400" spc="-1" strike="noStrike">
                <a:solidFill>
                  <a:srgbClr val="000000"/>
                </a:solidFill>
                <a:latin typeface="Times New Roman"/>
              </a:rPr>
              <a:t>Ciuffreda, R. and Simonetti, B. (2024). ‘Leveraging regional assets for MICE tourism’, </a:t>
            </a:r>
            <a:r>
              <a:rPr b="0" i="1" lang="en-GB" sz="1400" spc="-1" strike="noStrike">
                <a:solidFill>
                  <a:srgbClr val="000000"/>
                </a:solidFill>
                <a:latin typeface="Times New Roman"/>
              </a:rPr>
              <a:t>Worldwide Hospitality and Tourism Themes</a:t>
            </a:r>
            <a:r>
              <a:rPr b="0" lang="en-GB" sz="1400" spc="-1" strike="noStrike">
                <a:solidFill>
                  <a:srgbClr val="000000"/>
                </a:solidFill>
                <a:latin typeface="Times New Roman"/>
              </a:rPr>
              <a:t>, 16(4), pp. 457-463.</a:t>
            </a:r>
            <a:endParaRPr b="0" lang="en-GB" sz="1400" spc="-1" strike="noStrike">
              <a:latin typeface="Arial"/>
            </a:endParaRPr>
          </a:p>
          <a:p>
            <a:pPr algn="just">
              <a:lnSpc>
                <a:spcPct val="100000"/>
              </a:lnSpc>
            </a:pPr>
            <a:r>
              <a:rPr b="0" lang="en-GB" sz="1400" spc="-1" strike="noStrike">
                <a:solidFill>
                  <a:srgbClr val="000000"/>
                </a:solidFill>
                <a:latin typeface="Times New Roman"/>
              </a:rPr>
              <a:t>O’Toole, W. (2011). </a:t>
            </a:r>
            <a:r>
              <a:rPr b="0" i="1" lang="en-GB" sz="1400" spc="-1" strike="noStrike">
                <a:solidFill>
                  <a:srgbClr val="000000"/>
                </a:solidFill>
                <a:latin typeface="Times New Roman"/>
              </a:rPr>
              <a:t>Events Feasibility and Development: From Strategy to Operations</a:t>
            </a:r>
            <a:r>
              <a:rPr b="0" lang="en-GB" sz="1400" spc="-1" strike="noStrike">
                <a:solidFill>
                  <a:srgbClr val="000000"/>
                </a:solidFill>
                <a:latin typeface="Times New Roman"/>
              </a:rPr>
              <a:t>. Elsevier: Oxford.</a:t>
            </a:r>
            <a:endParaRPr b="0" lang="en-GB" sz="1400" spc="-1" strike="noStrike">
              <a:latin typeface="Arial"/>
            </a:endParaRPr>
          </a:p>
          <a:p>
            <a:pPr algn="just">
              <a:lnSpc>
                <a:spcPct val="100000"/>
              </a:lnSpc>
            </a:pPr>
            <a:r>
              <a:rPr b="0" lang="en-GB" sz="1400" spc="-1" strike="noStrike">
                <a:solidFill>
                  <a:srgbClr val="000000"/>
                </a:solidFill>
                <a:latin typeface="Times New Roman"/>
              </a:rPr>
              <a:t>FMI (2025). </a:t>
            </a:r>
            <a:r>
              <a:rPr b="0" i="1" lang="en-GB" sz="1400" spc="-1" strike="noStrike">
                <a:solidFill>
                  <a:srgbClr val="000000"/>
                </a:solidFill>
                <a:latin typeface="Times New Roman"/>
              </a:rPr>
              <a:t>UK Special Interest Tourism Market</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3"/>
              </a:rPr>
              <a:t>https://www.futuremarketinsights.com/reports/united-kingdom-special-interest-tourism-market</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Gov.Wales (2024). </a:t>
            </a:r>
            <a:r>
              <a:rPr b="0" i="1" lang="en-GB" sz="1400" spc="-1" strike="noStrike">
                <a:solidFill>
                  <a:srgbClr val="000000"/>
                </a:solidFill>
                <a:latin typeface="Times New Roman"/>
              </a:rPr>
              <a:t>Visit Wales Market Demand Study – UK (2024)</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4"/>
              </a:rPr>
              <a:t>https://www.gov.wales/sites/default/files/statistics-and-research/2024-06/visit-wales-market-demand-study-uk-2024.pdf</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Mishra, L. K. and Kumar, N. (2024). </a:t>
            </a:r>
            <a:r>
              <a:rPr b="0" i="1" lang="en-GB" sz="1400" spc="-1" strike="noStrike">
                <a:solidFill>
                  <a:srgbClr val="000000"/>
                </a:solidFill>
                <a:latin typeface="Times New Roman"/>
              </a:rPr>
              <a:t>Sustainable Travel and The Rise of Eco-Tourism: Trends, Challenges, and Opportunities</a:t>
            </a:r>
            <a:r>
              <a:rPr b="0" lang="en-GB" sz="1400" spc="-1" strike="noStrike">
                <a:solidFill>
                  <a:srgbClr val="000000"/>
                </a:solidFill>
                <a:latin typeface="Times New Roman"/>
              </a:rPr>
              <a:t>. </a:t>
            </a:r>
            <a:r>
              <a:rPr b="0" i="1" lang="en-GB" sz="1400" spc="-1" strike="noStrike">
                <a:solidFill>
                  <a:srgbClr val="000000"/>
                </a:solidFill>
                <a:latin typeface="Times New Roman"/>
              </a:rPr>
              <a:t>Journal of Tourism &amp; Hospitality</a:t>
            </a:r>
            <a:r>
              <a:rPr b="0" lang="en-GB" sz="1400" spc="-1" strike="noStrike">
                <a:solidFill>
                  <a:srgbClr val="000000"/>
                </a:solidFill>
                <a:latin typeface="Times New Roman"/>
              </a:rPr>
              <a:t> (Los Angeles, Calif.).</a:t>
            </a:r>
            <a:endParaRPr b="0" lang="en-GB" sz="1400" spc="-1" strike="noStrike">
              <a:latin typeface="Arial"/>
            </a:endParaRPr>
          </a:p>
          <a:p>
            <a:pPr algn="just">
              <a:lnSpc>
                <a:spcPct val="100000"/>
              </a:lnSpc>
            </a:pPr>
            <a:r>
              <a:rPr b="0" lang="en-GB" sz="1400" spc="-1" strike="noStrike">
                <a:solidFill>
                  <a:srgbClr val="000000"/>
                </a:solidFill>
                <a:latin typeface="Times New Roman"/>
              </a:rPr>
              <a:t>Milan, A. (2025). </a:t>
            </a:r>
            <a:r>
              <a:rPr b="0" i="1" lang="en-GB" sz="1400" spc="-1" strike="noStrike">
                <a:solidFill>
                  <a:srgbClr val="000000"/>
                </a:solidFill>
                <a:latin typeface="Times New Roman"/>
              </a:rPr>
              <a:t>Harnessing Social Media for Event Marketing: A 3-Step Process</a:t>
            </a:r>
            <a:r>
              <a:rPr b="0" lang="en-GB" sz="1400" spc="-1" strike="noStrike">
                <a:solidFill>
                  <a:srgbClr val="000000"/>
                </a:solidFill>
                <a:latin typeface="Times New Roman"/>
              </a:rPr>
              <a:t>. Tagbox. Available at: </a:t>
            </a:r>
            <a:r>
              <a:rPr b="0" lang="en-GB" sz="1400" spc="-1" strike="noStrike" u="sng">
                <a:solidFill>
                  <a:srgbClr val="6eac1c"/>
                </a:solidFill>
                <a:uFillTx/>
                <a:latin typeface="Times New Roman"/>
                <a:hlinkClick r:id="rId5"/>
              </a:rPr>
              <a:t>https://taggbox.com/blog/social-media-event-marketing/</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Swoogo (2025). </a:t>
            </a:r>
            <a:r>
              <a:rPr b="0" i="1" lang="en-GB" sz="1400" spc="-1" strike="noStrike">
                <a:solidFill>
                  <a:srgbClr val="000000"/>
                </a:solidFill>
                <a:latin typeface="Times New Roman"/>
              </a:rPr>
              <a:t>How To Market An Event: A 12-Step Guide</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6"/>
              </a:rPr>
              <a:t>https://swoogo.events/blog/how-to-market-an-event/</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Visitnewquay (2025). </a:t>
            </a:r>
            <a:r>
              <a:rPr b="0" i="1" lang="en-GB" sz="1400" spc="-1" strike="noStrike">
                <a:solidFill>
                  <a:srgbClr val="000000"/>
                </a:solidFill>
                <a:latin typeface="Times New Roman"/>
              </a:rPr>
              <a:t>What’s On</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7"/>
              </a:rPr>
              <a:t>https://www.visitnewquay.org/whats-on</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New Quay Wales (2025). </a:t>
            </a:r>
            <a:r>
              <a:rPr b="0" i="1" lang="en-GB" sz="1400" spc="-1" strike="noStrike">
                <a:solidFill>
                  <a:srgbClr val="000000"/>
                </a:solidFill>
                <a:latin typeface="Times New Roman"/>
              </a:rPr>
              <a:t>New Quay Memorial Hall</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8"/>
              </a:rPr>
              <a:t>https://www.newquay-westwales.co.uk/mem-hall.html</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Tripadvisor (2025). </a:t>
            </a:r>
            <a:r>
              <a:rPr b="0" i="1" lang="en-GB" sz="1400" spc="-1" strike="noStrike">
                <a:solidFill>
                  <a:srgbClr val="000000"/>
                </a:solidFill>
                <a:latin typeface="Times New Roman"/>
              </a:rPr>
              <a:t>Things to Do in New Quay</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9"/>
              </a:rPr>
              <a:t>https://www.tripadvisor.com/Attractions-g1093682-Activities-New_Quay_Ceredigion_Wales.html</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Csehire (2025). </a:t>
            </a:r>
            <a:r>
              <a:rPr b="0" i="1" lang="en-GB" sz="1400" spc="-1" strike="noStrike">
                <a:solidFill>
                  <a:srgbClr val="000000"/>
                </a:solidFill>
                <a:latin typeface="Times New Roman"/>
              </a:rPr>
              <a:t>Catering Equipment Hire Ceredigion</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10"/>
              </a:rPr>
              <a:t>https://csehire.co.uk/catering-equipment-hire-ceredigion</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Ojo, M. I. and Mejabi, E. (2024). </a:t>
            </a:r>
            <a:r>
              <a:rPr b="0" i="1" lang="en-GB" sz="1400" spc="-1" strike="noStrike">
                <a:solidFill>
                  <a:srgbClr val="000000"/>
                </a:solidFill>
                <a:latin typeface="Times New Roman"/>
              </a:rPr>
              <a:t>The Challenge of Event Management as a New Trend in the Hospitality Industry (A Case Study of Event Planners and Hospitality Outlets in Ondo State, Nigeria)</a:t>
            </a:r>
            <a:r>
              <a:rPr b="0" lang="en-GB" sz="1400" spc="-1" strike="noStrike">
                <a:solidFill>
                  <a:srgbClr val="000000"/>
                </a:solidFill>
                <a:latin typeface="Times New Roman"/>
              </a:rPr>
              <a:t>.</a:t>
            </a:r>
            <a:endParaRPr b="0" lang="en-GB" sz="1400" spc="-1" strike="noStrike">
              <a:latin typeface="Arial"/>
            </a:endParaRPr>
          </a:p>
          <a:p>
            <a:pPr algn="just">
              <a:lnSpc>
                <a:spcPct val="100000"/>
              </a:lnSpc>
            </a:pPr>
            <a:r>
              <a:rPr b="0" lang="en-GB" sz="1400" spc="-1" strike="noStrike">
                <a:solidFill>
                  <a:srgbClr val="000000"/>
                </a:solidFill>
                <a:latin typeface="Times New Roman"/>
              </a:rPr>
              <a:t>Dounavi, L. E., Dermitzakis, E., Chatzistelios, G. and Kirytopoulos, K. (2022). ‘Project management for corporate events: A set of tools to manage risk and increase quality outcomes’, </a:t>
            </a:r>
            <a:r>
              <a:rPr b="0" i="1" lang="en-GB" sz="1400" spc="-1" strike="noStrike">
                <a:solidFill>
                  <a:srgbClr val="000000"/>
                </a:solidFill>
                <a:latin typeface="Times New Roman"/>
              </a:rPr>
              <a:t>Sustainability</a:t>
            </a:r>
            <a:r>
              <a:rPr b="0" lang="en-GB" sz="1400" spc="-1" strike="noStrike">
                <a:solidFill>
                  <a:srgbClr val="000000"/>
                </a:solidFill>
                <a:latin typeface="Times New Roman"/>
              </a:rPr>
              <a:t>, 14(4), p. 2009.</a:t>
            </a:r>
            <a:endParaRPr b="0" lang="en-GB" sz="1400" spc="-1" strike="noStrike">
              <a:latin typeface="Arial"/>
            </a:endParaRPr>
          </a:p>
          <a:p>
            <a:pPr algn="just">
              <a:lnSpc>
                <a:spcPct val="100000"/>
              </a:lnSpc>
            </a:pPr>
            <a:r>
              <a:rPr b="0" lang="en-GB" sz="1400" spc="-1" strike="noStrike">
                <a:solidFill>
                  <a:srgbClr val="000000"/>
                </a:solidFill>
                <a:latin typeface="Times New Roman"/>
              </a:rPr>
              <a:t>Bishop, K. (2025). </a:t>
            </a:r>
            <a:r>
              <a:rPr b="0" i="1" lang="en-GB" sz="1400" spc="-1" strike="noStrike">
                <a:solidFill>
                  <a:srgbClr val="000000"/>
                </a:solidFill>
                <a:latin typeface="Times New Roman"/>
              </a:rPr>
              <a:t>Event Marketing: Your 3-Phase Approach to a Stronger Social Media Strategy</a:t>
            </a:r>
            <a:r>
              <a:rPr b="0" lang="en-GB" sz="1400" spc="-1" strike="noStrike">
                <a:solidFill>
                  <a:srgbClr val="000000"/>
                </a:solidFill>
                <a:latin typeface="Times New Roman"/>
              </a:rPr>
              <a:t>. Go Found Me. Available at: </a:t>
            </a:r>
            <a:r>
              <a:rPr b="0" lang="en-GB" sz="1400" spc="-1" strike="noStrike" u="sng">
                <a:solidFill>
                  <a:srgbClr val="6eac1c"/>
                </a:solidFill>
                <a:uFillTx/>
                <a:latin typeface="Times New Roman"/>
                <a:hlinkClick r:id="rId11"/>
              </a:rPr>
              <a:t>https://www.classy.org/blog/social-media-marketing-for-events/</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Visitmidwales (2025). </a:t>
            </a:r>
            <a:r>
              <a:rPr b="0" i="1" lang="en-GB" sz="1400" spc="-1" strike="noStrike">
                <a:solidFill>
                  <a:srgbClr val="000000"/>
                </a:solidFill>
                <a:latin typeface="Times New Roman"/>
              </a:rPr>
              <a:t>New Quay Music Festival</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12"/>
              </a:rPr>
              <a:t>https://www.visitmidwales.co.uk/whats-on/new-quay-music-festival-p1742931</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Fielddrive (2025). </a:t>
            </a:r>
            <a:r>
              <a:rPr b="0" i="1" lang="en-GB" sz="1400" spc="-1" strike="noStrike">
                <a:solidFill>
                  <a:srgbClr val="000000"/>
                </a:solidFill>
                <a:latin typeface="Times New Roman"/>
              </a:rPr>
              <a:t>Top 8 Event Promotion Strategies That Work</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13"/>
              </a:rPr>
              <a:t>https://www.fielddrive.com/blog/how-to-promote-an-event-actionable-tips</a:t>
            </a:r>
            <a:r>
              <a:rPr b="0" lang="en-GB" sz="1400" spc="-1" strike="noStrike">
                <a:solidFill>
                  <a:srgbClr val="000000"/>
                </a:solidFill>
                <a:latin typeface="Times New Roman"/>
              </a:rPr>
              <a:t> [Accessed 08 May 2025].</a:t>
            </a:r>
            <a:endParaRPr b="0" lang="en-GB" sz="1400" spc="-1" strike="noStrike">
              <a:latin typeface="Arial"/>
            </a:endParaRPr>
          </a:p>
          <a:p>
            <a:pPr algn="just">
              <a:lnSpc>
                <a:spcPct val="100000"/>
              </a:lnSpc>
            </a:pPr>
            <a:r>
              <a:rPr b="0" lang="en-GB" sz="1400" spc="-1" strike="noStrike">
                <a:solidFill>
                  <a:srgbClr val="000000"/>
                </a:solidFill>
                <a:latin typeface="Times New Roman"/>
              </a:rPr>
              <a:t>Seamor (2025). </a:t>
            </a:r>
            <a:r>
              <a:rPr b="0" i="1" lang="en-GB" sz="1400" spc="-1" strike="noStrike">
                <a:solidFill>
                  <a:srgbClr val="000000"/>
                </a:solidFill>
                <a:latin typeface="Times New Roman"/>
              </a:rPr>
              <a:t>Where is New Quay, Wales?</a:t>
            </a:r>
            <a:r>
              <a:rPr b="0" lang="en-GB" sz="1400" spc="-1" strike="noStrike">
                <a:solidFill>
                  <a:srgbClr val="000000"/>
                </a:solidFill>
                <a:latin typeface="Times New Roman"/>
              </a:rPr>
              <a:t> Available at: </a:t>
            </a:r>
            <a:r>
              <a:rPr b="0" lang="en-GB" sz="1400" spc="-1" strike="noStrike" u="sng">
                <a:solidFill>
                  <a:srgbClr val="6eac1c"/>
                </a:solidFill>
                <a:uFillTx/>
                <a:latin typeface="Times New Roman"/>
                <a:hlinkClick r:id="rId14"/>
              </a:rPr>
              <a:t>https://seamor.org/where-is-new-quay-wales/</a:t>
            </a:r>
            <a:r>
              <a:rPr b="0" lang="en-GB" sz="1400" spc="-1" strike="noStrike">
                <a:solidFill>
                  <a:srgbClr val="000000"/>
                </a:solidFill>
                <a:latin typeface="Times New Roman"/>
              </a:rPr>
              <a:t> [Accessed 08 May 2025].</a:t>
            </a:r>
            <a:endParaRPr b="0" lang="en-GB" sz="1400" spc="-1" strike="noStrike">
              <a:latin typeface="Arial"/>
            </a:endParaRPr>
          </a:p>
        </p:txBody>
      </p:sp>
    </p:spTree>
  </p:cSld>
  <p:transition spd="slow">
    <p:comb dir="horz"/>
  </p:transition>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40" name="CustomShape 1"/>
          <p:cNvSpPr/>
          <p:nvPr/>
        </p:nvSpPr>
        <p:spPr>
          <a:xfrm>
            <a:off x="3240" y="6400800"/>
            <a:ext cx="12188520" cy="45684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41" name="Line 2"/>
          <p:cNvSpPr/>
          <p:nvPr/>
        </p:nvSpPr>
        <p:spPr>
          <a:xfrm>
            <a:off x="1207440" y="4474440"/>
            <a:ext cx="9875520" cy="0"/>
          </a:xfrm>
          <a:prstGeom prst="line">
            <a:avLst/>
          </a:prstGeom>
          <a:ln>
            <a:solidFill>
              <a:schemeClr val="tx1">
                <a:lumMod val="75000"/>
                <a:lumOff val="25000"/>
              </a:schemeClr>
            </a:solidFill>
            <a:round/>
          </a:ln>
        </p:spPr>
        <p:style>
          <a:lnRef idx="1">
            <a:schemeClr val="accent1"/>
          </a:lnRef>
          <a:fillRef idx="0">
            <a:schemeClr val="accent1"/>
          </a:fillRef>
          <a:effectRef idx="0">
            <a:schemeClr val="accent1"/>
          </a:effectRef>
          <a:fontRef idx="minor"/>
        </p:style>
      </p:sp>
      <p:sp>
        <p:nvSpPr>
          <p:cNvPr id="142" name="CustomShape 3"/>
          <p:cNvSpPr/>
          <p:nvPr/>
        </p:nvSpPr>
        <p:spPr>
          <a:xfrm>
            <a:off x="1440" y="0"/>
            <a:ext cx="12191760" cy="6857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143" name="CustomShape 4"/>
          <p:cNvSpPr/>
          <p:nvPr/>
        </p:nvSpPr>
        <p:spPr>
          <a:xfrm>
            <a:off x="1440" y="4952880"/>
            <a:ext cx="12188520" cy="190476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p:style>
      </p:sp>
      <p:sp>
        <p:nvSpPr>
          <p:cNvPr id="144" name="TextShape 5"/>
          <p:cNvSpPr txBox="1"/>
          <p:nvPr/>
        </p:nvSpPr>
        <p:spPr>
          <a:xfrm>
            <a:off x="1100160" y="5225400"/>
            <a:ext cx="10058040" cy="1142640"/>
          </a:xfrm>
          <a:prstGeom prst="rect">
            <a:avLst/>
          </a:prstGeom>
          <a:noFill/>
          <a:ln>
            <a:noFill/>
          </a:ln>
        </p:spPr>
        <p:txBody>
          <a:bodyPr>
            <a:normAutofit/>
          </a:bodyPr>
          <a:p>
            <a:pPr>
              <a:lnSpc>
                <a:spcPct val="100000"/>
              </a:lnSpc>
              <a:spcBef>
                <a:spcPts val="1199"/>
              </a:spcBef>
              <a:spcAft>
                <a:spcPts val="201"/>
              </a:spcAft>
            </a:pPr>
            <a:r>
              <a:rPr b="0" lang="en-GB" sz="2400" spc="199" strike="noStrike" cap="all">
                <a:solidFill>
                  <a:srgbClr val="ffffff"/>
                </a:solidFill>
                <a:latin typeface="Calibri"/>
              </a:rPr>
              <a:t>Questions?</a:t>
            </a:r>
            <a:endParaRPr b="0" lang="en-GB" sz="2400" spc="-1" strike="noStrike">
              <a:solidFill>
                <a:srgbClr val="404040"/>
              </a:solidFill>
              <a:latin typeface="Calibri"/>
            </a:endParaRPr>
          </a:p>
        </p:txBody>
      </p:sp>
      <p:pic>
        <p:nvPicPr>
          <p:cNvPr id="145" name="Picture 1" descr=""/>
          <p:cNvPicPr/>
          <p:nvPr/>
        </p:nvPicPr>
        <p:blipFill>
          <a:blip r:embed="rId1"/>
          <a:stretch/>
        </p:blipFill>
        <p:spPr>
          <a:xfrm>
            <a:off x="-9000" y="0"/>
            <a:ext cx="12188520" cy="6857640"/>
          </a:xfrm>
          <a:prstGeom prst="rect">
            <a:avLst/>
          </a:prstGeom>
          <a:ln>
            <a:noFill/>
          </a:ln>
        </p:spPr>
      </p:pic>
    </p:spTree>
  </p:cSld>
  <p:transition spd="slow">
    <p:comb dir="horz"/>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Classic company all hands presentation</Template>
  <TotalTime>2</TotalTime>
  <Application>Trio_Office/6.2.8.2$Windows_x86 LibreOffice_project/</Application>
  <Words>3647</Words>
  <Paragraphs>194</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2025-05-08T18:32:04Z</dcterms:created>
  <dc:creator/>
  <dc:description/>
  <dc:language>en-GB</dc:language>
  <cp:lastModifiedBy/>
  <dcterms:modified xsi:type="dcterms:W3CDTF">2025-05-18T16:27:57Z</dcterms:modified>
  <cp:revision>1</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15.0000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13</vt:i4>
  </property>
  <property fmtid="{D5CDD505-2E9C-101B-9397-08002B2CF9AE}" pid="8" name="PresentationFormat">
    <vt:lpwstr>Widescreen</vt:lpwstr>
  </property>
  <property fmtid="{D5CDD505-2E9C-101B-9397-08002B2CF9AE}" pid="9" name="ScaleCrop">
    <vt:bool>0</vt:bool>
  </property>
  <property fmtid="{D5CDD505-2E9C-101B-9397-08002B2CF9AE}" pid="10" name="ShareDoc">
    <vt:bool>0</vt:bool>
  </property>
  <property fmtid="{D5CDD505-2E9C-101B-9397-08002B2CF9AE}" pid="11" name="Slides">
    <vt:i4>13</vt:i4>
  </property>
</Properties>
</file>