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940" r:id="rId12"/>
    <p:sldId id="267" r:id="rId13"/>
    <p:sldId id="268" r:id="rId14"/>
    <p:sldId id="269" r:id="rId15"/>
  </p:sldIdLst>
  <p:sldSz cx="18288000" cy="10287000"/>
  <p:notesSz cx="6858000" cy="9144000"/>
  <p:embeddedFontLst>
    <p:embeddedFont>
      <p:font typeface="Public Sans" panose="020B0604020202020204" charset="0"/>
      <p:regular r:id="rId17"/>
    </p:embeddedFont>
    <p:embeddedFont>
      <p:font typeface="Public Sans Bold" panose="020B0604020202020204" charset="0"/>
      <p:regular r:id="rId18"/>
    </p:embeddedFont>
    <p:embeddedFont>
      <p:font typeface="Public Sans Bold Italics"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9" d="100"/>
          <a:sy n="69" d="100"/>
        </p:scale>
        <p:origin x="83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26.03.2025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Human relations approach - Improve the worker-manager relationship.  This will lead  to a satisfied worker. A satisfied worker will be a more productive worker.</a:t>
            </a:r>
          </a:p>
          <a:p>
            <a:endParaRPr lang="en-US"/>
          </a:p>
          <a:p>
            <a:r>
              <a:rPr lang="en-US"/>
              <a:t>Human resources approach - When managers treat their workers as valuable resources and help them improve their skills and knowledge, this helps the worker perform better. This in turn increases worker job satisfaction.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u6XAPnuFjJc"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1919"/>
        </a:solidFill>
        <a:effectLst/>
      </p:bgPr>
    </p:bg>
    <p:spTree>
      <p:nvGrpSpPr>
        <p:cNvPr id="1" name=""/>
        <p:cNvGrpSpPr/>
        <p:nvPr/>
      </p:nvGrpSpPr>
      <p:grpSpPr>
        <a:xfrm>
          <a:off x="0" y="0"/>
          <a:ext cx="0" cy="0"/>
          <a:chOff x="0" y="0"/>
          <a:chExt cx="0" cy="0"/>
        </a:xfrm>
      </p:grpSpPr>
      <p:grpSp>
        <p:nvGrpSpPr>
          <p:cNvPr id="2" name="Group 2"/>
          <p:cNvGrpSpPr/>
          <p:nvPr/>
        </p:nvGrpSpPr>
        <p:grpSpPr>
          <a:xfrm>
            <a:off x="1311626" y="2376394"/>
            <a:ext cx="7832374" cy="5908522"/>
            <a:chOff x="0" y="0"/>
            <a:chExt cx="10443166" cy="7878030"/>
          </a:xfrm>
        </p:grpSpPr>
        <p:sp>
          <p:nvSpPr>
            <p:cNvPr id="3" name="TextBox 3"/>
            <p:cNvSpPr txBox="1"/>
            <p:nvPr/>
          </p:nvSpPr>
          <p:spPr>
            <a:xfrm>
              <a:off x="127000" y="1026993"/>
              <a:ext cx="10316166" cy="5329767"/>
            </a:xfrm>
            <a:prstGeom prst="rect">
              <a:avLst/>
            </a:prstGeom>
          </p:spPr>
          <p:txBody>
            <a:bodyPr lIns="0" tIns="0" rIns="0" bIns="0" rtlCol="0" anchor="t">
              <a:spAutoFit/>
            </a:bodyPr>
            <a:lstStyle/>
            <a:p>
              <a:pPr algn="l">
                <a:lnSpc>
                  <a:spcPts val="15400"/>
                </a:lnSpc>
              </a:pPr>
              <a:r>
                <a:rPr lang="en-US" sz="14000">
                  <a:solidFill>
                    <a:srgbClr val="FFFFFF"/>
                  </a:solidFill>
                  <a:latin typeface="Public Sans"/>
                  <a:ea typeface="Public Sans"/>
                  <a:cs typeface="Public Sans"/>
                  <a:sym typeface="Public Sans"/>
                </a:rPr>
                <a:t>Leading </a:t>
              </a:r>
              <a:r>
                <a:rPr lang="en-US" sz="14000">
                  <a:solidFill>
                    <a:srgbClr val="5CE1E6"/>
                  </a:solidFill>
                  <a:latin typeface="Public Sans"/>
                  <a:ea typeface="Public Sans"/>
                  <a:cs typeface="Public Sans"/>
                  <a:sym typeface="Public Sans"/>
                </a:rPr>
                <a:t>Teams</a:t>
              </a:r>
            </a:p>
          </p:txBody>
        </p:sp>
        <p:sp>
          <p:nvSpPr>
            <p:cNvPr id="4" name="TextBox 4"/>
            <p:cNvSpPr txBox="1"/>
            <p:nvPr/>
          </p:nvSpPr>
          <p:spPr>
            <a:xfrm>
              <a:off x="127000" y="7311822"/>
              <a:ext cx="10316166" cy="566208"/>
            </a:xfrm>
            <a:prstGeom prst="rect">
              <a:avLst/>
            </a:prstGeom>
          </p:spPr>
          <p:txBody>
            <a:bodyPr lIns="0" tIns="0" rIns="0" bIns="0" rtlCol="0" anchor="t">
              <a:spAutoFit/>
            </a:bodyPr>
            <a:lstStyle/>
            <a:p>
              <a:pPr algn="l">
                <a:lnSpc>
                  <a:spcPts val="3500"/>
                </a:lnSpc>
              </a:pPr>
              <a:r>
                <a:rPr lang="en-US" sz="2500">
                  <a:solidFill>
                    <a:srgbClr val="FFFFFF"/>
                  </a:solidFill>
                  <a:latin typeface="Public Sans"/>
                  <a:ea typeface="Public Sans"/>
                  <a:cs typeface="Public Sans"/>
                  <a:sym typeface="Public Sans"/>
                </a:rPr>
                <a:t>Day 3 BMPF7302D</a:t>
              </a:r>
            </a:p>
          </p:txBody>
        </p:sp>
        <p:sp>
          <p:nvSpPr>
            <p:cNvPr id="5" name="TextBox 5"/>
            <p:cNvSpPr txBox="1"/>
            <p:nvPr/>
          </p:nvSpPr>
          <p:spPr>
            <a:xfrm>
              <a:off x="127000" y="-66675"/>
              <a:ext cx="10316166" cy="566208"/>
            </a:xfrm>
            <a:prstGeom prst="rect">
              <a:avLst/>
            </a:prstGeom>
          </p:spPr>
          <p:txBody>
            <a:bodyPr lIns="0" tIns="0" rIns="0" bIns="0" rtlCol="0" anchor="t">
              <a:spAutoFit/>
            </a:bodyPr>
            <a:lstStyle/>
            <a:p>
              <a:pPr algn="l">
                <a:lnSpc>
                  <a:spcPts val="3500"/>
                </a:lnSpc>
              </a:pPr>
              <a:endParaRPr/>
            </a:p>
          </p:txBody>
        </p:sp>
        <p:sp>
          <p:nvSpPr>
            <p:cNvPr id="6" name="AutoShape 6"/>
            <p:cNvSpPr/>
            <p:nvPr/>
          </p:nvSpPr>
          <p:spPr>
            <a:xfrm>
              <a:off x="0" y="6695278"/>
              <a:ext cx="10316166" cy="0"/>
            </a:xfrm>
            <a:prstGeom prst="line">
              <a:avLst/>
            </a:prstGeom>
            <a:ln w="139700" cap="flat">
              <a:solidFill>
                <a:srgbClr val="0097B2"/>
              </a:solidFill>
              <a:prstDash val="solid"/>
              <a:headEnd type="none" w="sm" len="sm"/>
              <a:tailEnd type="none" w="sm" len="sm"/>
            </a:ln>
          </p:spPr>
          <p:txBody>
            <a:bodyPr/>
            <a:lstStyle/>
            <a:p>
              <a:endParaRPr lang="en-GB"/>
            </a:p>
          </p:txBody>
        </p:sp>
      </p:grpSp>
      <p:sp>
        <p:nvSpPr>
          <p:cNvPr id="7" name="Freeform 7"/>
          <p:cNvSpPr/>
          <p:nvPr/>
        </p:nvSpPr>
        <p:spPr>
          <a:xfrm>
            <a:off x="9874303" y="2532476"/>
            <a:ext cx="6878981" cy="5222049"/>
          </a:xfrm>
          <a:custGeom>
            <a:avLst/>
            <a:gdLst/>
            <a:ahLst/>
            <a:cxnLst/>
            <a:rect l="l" t="t" r="r" b="b"/>
            <a:pathLst>
              <a:path w="6878981" h="5222049">
                <a:moveTo>
                  <a:pt x="0" y="0"/>
                </a:moveTo>
                <a:lnTo>
                  <a:pt x="6878981" y="0"/>
                </a:lnTo>
                <a:lnTo>
                  <a:pt x="6878981" y="5222048"/>
                </a:lnTo>
                <a:lnTo>
                  <a:pt x="0" y="5222048"/>
                </a:lnTo>
                <a:lnTo>
                  <a:pt x="0" y="0"/>
                </a:lnTo>
                <a:close/>
              </a:path>
            </a:pathLst>
          </a:custGeom>
          <a:blipFill>
            <a:blip r:embed="rId2"/>
            <a:stretch>
              <a:fillRect l="-16980" r="-18578"/>
            </a:stretch>
          </a:blipFill>
        </p:spPr>
        <p:txBody>
          <a:bodyPr/>
          <a:lstStyle/>
          <a:p>
            <a:endParaRPr lang="en-GB"/>
          </a:p>
        </p:txBody>
      </p:sp>
      <p:sp>
        <p:nvSpPr>
          <p:cNvPr id="8" name="Freeform 8"/>
          <p:cNvSpPr/>
          <p:nvPr/>
        </p:nvSpPr>
        <p:spPr>
          <a:xfrm>
            <a:off x="10093579" y="2697767"/>
            <a:ext cx="6440430" cy="4891466"/>
          </a:xfrm>
          <a:custGeom>
            <a:avLst/>
            <a:gdLst/>
            <a:ahLst/>
            <a:cxnLst/>
            <a:rect l="l" t="t" r="r" b="b"/>
            <a:pathLst>
              <a:path w="6440430" h="4891466">
                <a:moveTo>
                  <a:pt x="0" y="0"/>
                </a:moveTo>
                <a:lnTo>
                  <a:pt x="6440430" y="0"/>
                </a:lnTo>
                <a:lnTo>
                  <a:pt x="6440430" y="4891466"/>
                </a:lnTo>
                <a:lnTo>
                  <a:pt x="0" y="4891466"/>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91919"/>
        </a:solidFill>
        <a:effectLst/>
      </p:bgPr>
    </p:bg>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1606944" y="4329385"/>
            <a:ext cx="10961021" cy="0"/>
          </a:xfrm>
          <a:prstGeom prst="line">
            <a:avLst/>
          </a:prstGeom>
          <a:ln w="104775" cap="flat">
            <a:solidFill>
              <a:srgbClr val="0097B2"/>
            </a:solidFill>
            <a:prstDash val="solid"/>
            <a:headEnd type="none" w="sm" len="sm"/>
            <a:tailEnd type="none" w="sm" len="sm"/>
          </a:ln>
        </p:spPr>
        <p:txBody>
          <a:bodyPr/>
          <a:lstStyle/>
          <a:p>
            <a:endParaRPr lang="en-GB"/>
          </a:p>
        </p:txBody>
      </p:sp>
      <p:grpSp>
        <p:nvGrpSpPr>
          <p:cNvPr id="3" name="Group 3"/>
          <p:cNvGrpSpPr/>
          <p:nvPr/>
        </p:nvGrpSpPr>
        <p:grpSpPr>
          <a:xfrm>
            <a:off x="1824493" y="1587910"/>
            <a:ext cx="12753867" cy="2271241"/>
            <a:chOff x="0" y="0"/>
            <a:chExt cx="17005156" cy="3028321"/>
          </a:xfrm>
        </p:grpSpPr>
        <p:sp>
          <p:nvSpPr>
            <p:cNvPr id="4" name="TextBox 4"/>
            <p:cNvSpPr txBox="1"/>
            <p:nvPr/>
          </p:nvSpPr>
          <p:spPr>
            <a:xfrm>
              <a:off x="0" y="-9525"/>
              <a:ext cx="17005156" cy="1838325"/>
            </a:xfrm>
            <a:prstGeom prst="rect">
              <a:avLst/>
            </a:prstGeom>
          </p:spPr>
          <p:txBody>
            <a:bodyPr lIns="0" tIns="0" rIns="0" bIns="0" rtlCol="0" anchor="t">
              <a:spAutoFit/>
            </a:bodyPr>
            <a:lstStyle/>
            <a:p>
              <a:pPr algn="l">
                <a:lnSpc>
                  <a:spcPts val="10800"/>
                </a:lnSpc>
              </a:pPr>
              <a:r>
                <a:rPr lang="en-US" sz="9000">
                  <a:solidFill>
                    <a:srgbClr val="FFFFFF"/>
                  </a:solidFill>
                  <a:latin typeface="Public Sans"/>
                  <a:ea typeface="Public Sans"/>
                  <a:cs typeface="Public Sans"/>
                  <a:sym typeface="Public Sans"/>
                </a:rPr>
                <a:t>Learning </a:t>
              </a:r>
              <a:r>
                <a:rPr lang="en-US" sz="9000">
                  <a:solidFill>
                    <a:srgbClr val="FA632A"/>
                  </a:solidFill>
                  <a:latin typeface="Public Sans"/>
                  <a:ea typeface="Public Sans"/>
                  <a:cs typeface="Public Sans"/>
                  <a:sym typeface="Public Sans"/>
                </a:rPr>
                <a:t>Outcomes</a:t>
              </a:r>
            </a:p>
          </p:txBody>
        </p:sp>
        <p:sp>
          <p:nvSpPr>
            <p:cNvPr id="5" name="TextBox 5"/>
            <p:cNvSpPr txBox="1"/>
            <p:nvPr/>
          </p:nvSpPr>
          <p:spPr>
            <a:xfrm>
              <a:off x="0" y="2371096"/>
              <a:ext cx="17005156" cy="657225"/>
            </a:xfrm>
            <a:prstGeom prst="rect">
              <a:avLst/>
            </a:prstGeom>
          </p:spPr>
          <p:txBody>
            <a:bodyPr lIns="0" tIns="0" rIns="0" bIns="0" rtlCol="0" anchor="t">
              <a:spAutoFit/>
            </a:bodyPr>
            <a:lstStyle/>
            <a:p>
              <a:pPr algn="l">
                <a:lnSpc>
                  <a:spcPts val="3900"/>
                </a:lnSpc>
              </a:pPr>
              <a:r>
                <a:rPr lang="en-US" sz="3000">
                  <a:solidFill>
                    <a:srgbClr val="FFFFFF"/>
                  </a:solidFill>
                  <a:latin typeface="Public Sans"/>
                  <a:ea typeface="Public Sans"/>
                  <a:cs typeface="Public Sans"/>
                  <a:sym typeface="Public Sans"/>
                </a:rPr>
                <a:t>These are the broad topics this module will cover</a:t>
              </a:r>
            </a:p>
          </p:txBody>
        </p:sp>
      </p:grpSp>
      <p:grpSp>
        <p:nvGrpSpPr>
          <p:cNvPr id="6" name="Group 6"/>
          <p:cNvGrpSpPr/>
          <p:nvPr/>
        </p:nvGrpSpPr>
        <p:grpSpPr>
          <a:xfrm>
            <a:off x="3321338" y="5833996"/>
            <a:ext cx="4880089" cy="762000"/>
            <a:chOff x="0" y="0"/>
            <a:chExt cx="6506785" cy="1016000"/>
          </a:xfrm>
        </p:grpSpPr>
        <p:sp>
          <p:nvSpPr>
            <p:cNvPr id="7" name="TextBox 7"/>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01</a:t>
              </a:r>
            </a:p>
          </p:txBody>
        </p:sp>
        <p:sp>
          <p:nvSpPr>
            <p:cNvPr id="8" name="TextBox 8"/>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a:solidFill>
                    <a:srgbClr val="FFFFFF"/>
                  </a:solidFill>
                  <a:latin typeface="Public Sans"/>
                  <a:ea typeface="Public Sans"/>
                  <a:cs typeface="Public Sans"/>
                  <a:sym typeface="Public Sans"/>
                </a:rPr>
                <a:t>Leadership timelines</a:t>
              </a:r>
            </a:p>
          </p:txBody>
        </p:sp>
      </p:grpSp>
      <p:grpSp>
        <p:nvGrpSpPr>
          <p:cNvPr id="9" name="Group 9"/>
          <p:cNvGrpSpPr/>
          <p:nvPr/>
        </p:nvGrpSpPr>
        <p:grpSpPr>
          <a:xfrm>
            <a:off x="3321338" y="7795741"/>
            <a:ext cx="4880089" cy="762000"/>
            <a:chOff x="0" y="0"/>
            <a:chExt cx="6506785" cy="1016000"/>
          </a:xfrm>
        </p:grpSpPr>
        <p:sp>
          <p:nvSpPr>
            <p:cNvPr id="10" name="TextBox 10"/>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03</a:t>
              </a:r>
            </a:p>
          </p:txBody>
        </p:sp>
        <p:sp>
          <p:nvSpPr>
            <p:cNvPr id="11" name="TextBox 11"/>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a:solidFill>
                    <a:srgbClr val="FFFFFF"/>
                  </a:solidFill>
                  <a:latin typeface="Public Sans"/>
                  <a:ea typeface="Public Sans"/>
                  <a:cs typeface="Public Sans"/>
                  <a:sym typeface="Public Sans"/>
                </a:rPr>
                <a:t>Motivation</a:t>
              </a:r>
            </a:p>
          </p:txBody>
        </p:sp>
      </p:grpSp>
      <p:grpSp>
        <p:nvGrpSpPr>
          <p:cNvPr id="12" name="Group 12"/>
          <p:cNvGrpSpPr/>
          <p:nvPr/>
        </p:nvGrpSpPr>
        <p:grpSpPr>
          <a:xfrm>
            <a:off x="9144000" y="5733950"/>
            <a:ext cx="4880089" cy="762000"/>
            <a:chOff x="0" y="0"/>
            <a:chExt cx="6506785" cy="1016000"/>
          </a:xfrm>
        </p:grpSpPr>
        <p:sp>
          <p:nvSpPr>
            <p:cNvPr id="13" name="TextBox 13"/>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02</a:t>
              </a:r>
            </a:p>
          </p:txBody>
        </p:sp>
        <p:sp>
          <p:nvSpPr>
            <p:cNvPr id="14" name="TextBox 14"/>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a:solidFill>
                    <a:srgbClr val="FFFFFF"/>
                  </a:solidFill>
                  <a:latin typeface="Public Sans"/>
                  <a:ea typeface="Public Sans"/>
                  <a:cs typeface="Public Sans"/>
                  <a:sym typeface="Public Sans"/>
                </a:rPr>
                <a:t>Leadership Theories</a:t>
              </a:r>
            </a:p>
          </p:txBody>
        </p:sp>
      </p:grpSp>
      <p:grpSp>
        <p:nvGrpSpPr>
          <p:cNvPr id="15" name="Group 15"/>
          <p:cNvGrpSpPr/>
          <p:nvPr/>
        </p:nvGrpSpPr>
        <p:grpSpPr>
          <a:xfrm>
            <a:off x="9144000" y="7795741"/>
            <a:ext cx="4880089" cy="762000"/>
            <a:chOff x="0" y="0"/>
            <a:chExt cx="6506785" cy="1016000"/>
          </a:xfrm>
        </p:grpSpPr>
        <p:sp>
          <p:nvSpPr>
            <p:cNvPr id="16" name="TextBox 16"/>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04</a:t>
              </a:r>
            </a:p>
          </p:txBody>
        </p:sp>
        <p:sp>
          <p:nvSpPr>
            <p:cNvPr id="17" name="TextBox 17"/>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a:solidFill>
                    <a:srgbClr val="FFFFFF"/>
                  </a:solidFill>
                  <a:latin typeface="Public Sans"/>
                  <a:ea typeface="Public Sans"/>
                  <a:cs typeface="Public Sans"/>
                  <a:sym typeface="Public Sans"/>
                </a:rPr>
                <a:t>What's Next</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4138858" y="2537368"/>
            <a:ext cx="10010284" cy="0"/>
          </a:xfrm>
          <a:prstGeom prst="line">
            <a:avLst/>
          </a:prstGeom>
          <a:ln w="104775" cap="flat">
            <a:solidFill>
              <a:srgbClr val="FFFFFF"/>
            </a:solidFill>
            <a:prstDash val="solid"/>
            <a:headEnd type="none" w="sm" len="sm"/>
            <a:tailEnd type="none" w="sm" len="sm"/>
          </a:ln>
        </p:spPr>
        <p:txBody>
          <a:bodyPr/>
          <a:lstStyle/>
          <a:p>
            <a:endParaRPr lang="en-GB"/>
          </a:p>
        </p:txBody>
      </p:sp>
      <p:sp>
        <p:nvSpPr>
          <p:cNvPr id="3" name="Freeform 3"/>
          <p:cNvSpPr/>
          <p:nvPr/>
        </p:nvSpPr>
        <p:spPr>
          <a:xfrm>
            <a:off x="1860550" y="3120044"/>
            <a:ext cx="14566899" cy="6464062"/>
          </a:xfrm>
          <a:custGeom>
            <a:avLst/>
            <a:gdLst/>
            <a:ahLst/>
            <a:cxnLst/>
            <a:rect l="l" t="t" r="r" b="b"/>
            <a:pathLst>
              <a:path w="14566899" h="6464062">
                <a:moveTo>
                  <a:pt x="0" y="0"/>
                </a:moveTo>
                <a:lnTo>
                  <a:pt x="14566900" y="0"/>
                </a:lnTo>
                <a:lnTo>
                  <a:pt x="14566900" y="6464062"/>
                </a:lnTo>
                <a:lnTo>
                  <a:pt x="0" y="6464062"/>
                </a:lnTo>
                <a:lnTo>
                  <a:pt x="0" y="0"/>
                </a:lnTo>
                <a:close/>
              </a:path>
            </a:pathLst>
          </a:custGeom>
          <a:blipFill>
            <a:blip r:embed="rId2"/>
            <a:stretch>
              <a:fillRect/>
            </a:stretch>
          </a:blipFill>
        </p:spPr>
        <p:txBody>
          <a:bodyPr/>
          <a:lstStyle/>
          <a:p>
            <a:endParaRPr lang="en-GB"/>
          </a:p>
        </p:txBody>
      </p:sp>
      <p:sp>
        <p:nvSpPr>
          <p:cNvPr id="4" name="TextBox 4"/>
          <p:cNvSpPr txBox="1"/>
          <p:nvPr/>
        </p:nvSpPr>
        <p:spPr>
          <a:xfrm>
            <a:off x="3461960" y="914753"/>
            <a:ext cx="12589138" cy="1381125"/>
          </a:xfrm>
          <a:prstGeom prst="rect">
            <a:avLst/>
          </a:prstGeom>
        </p:spPr>
        <p:txBody>
          <a:bodyPr lIns="0" tIns="0" rIns="0" bIns="0" rtlCol="0" anchor="t">
            <a:spAutoFit/>
          </a:bodyPr>
          <a:lstStyle/>
          <a:p>
            <a:pPr algn="l">
              <a:lnSpc>
                <a:spcPts val="10800"/>
              </a:lnSpc>
            </a:pPr>
            <a:r>
              <a:rPr lang="en-US" sz="9000">
                <a:solidFill>
                  <a:srgbClr val="191919"/>
                </a:solidFill>
                <a:latin typeface="Public Sans"/>
                <a:ea typeface="Public Sans"/>
                <a:cs typeface="Public Sans"/>
                <a:sym typeface="Public Sans"/>
              </a:rPr>
              <a:t>Leadership </a:t>
            </a:r>
            <a:r>
              <a:rPr lang="en-US" sz="9000">
                <a:solidFill>
                  <a:srgbClr val="FFFFFF"/>
                </a:solidFill>
                <a:latin typeface="Public Sans"/>
                <a:ea typeface="Public Sans"/>
                <a:cs typeface="Public Sans"/>
                <a:sym typeface="Public Sans"/>
              </a:rPr>
              <a:t>Timelines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sp>
        <p:nvSpPr>
          <p:cNvPr id="2" name="Freeform 2"/>
          <p:cNvSpPr/>
          <p:nvPr/>
        </p:nvSpPr>
        <p:spPr>
          <a:xfrm>
            <a:off x="3557120" y="5143500"/>
            <a:ext cx="11173760" cy="4838665"/>
          </a:xfrm>
          <a:custGeom>
            <a:avLst/>
            <a:gdLst/>
            <a:ahLst/>
            <a:cxnLst/>
            <a:rect l="l" t="t" r="r" b="b"/>
            <a:pathLst>
              <a:path w="11173760" h="4838665">
                <a:moveTo>
                  <a:pt x="0" y="0"/>
                </a:moveTo>
                <a:lnTo>
                  <a:pt x="11173760" y="0"/>
                </a:lnTo>
                <a:lnTo>
                  <a:pt x="11173760" y="4838665"/>
                </a:lnTo>
                <a:lnTo>
                  <a:pt x="0" y="4838665"/>
                </a:lnTo>
                <a:lnTo>
                  <a:pt x="0" y="0"/>
                </a:lnTo>
                <a:close/>
              </a:path>
            </a:pathLst>
          </a:custGeom>
          <a:blipFill>
            <a:blip r:embed="rId2"/>
            <a:stretch>
              <a:fillRect b="-42019"/>
            </a:stretch>
          </a:blipFill>
        </p:spPr>
        <p:txBody>
          <a:bodyPr/>
          <a:lstStyle/>
          <a:p>
            <a:endParaRPr lang="en-GB"/>
          </a:p>
        </p:txBody>
      </p:sp>
      <p:grpSp>
        <p:nvGrpSpPr>
          <p:cNvPr id="3" name="Group 3"/>
          <p:cNvGrpSpPr/>
          <p:nvPr/>
        </p:nvGrpSpPr>
        <p:grpSpPr>
          <a:xfrm>
            <a:off x="2818195" y="1157999"/>
            <a:ext cx="12651610" cy="3642841"/>
            <a:chOff x="0" y="0"/>
            <a:chExt cx="16868813" cy="4857121"/>
          </a:xfrm>
        </p:grpSpPr>
        <p:sp>
          <p:nvSpPr>
            <p:cNvPr id="4" name="TextBox 4"/>
            <p:cNvSpPr txBox="1"/>
            <p:nvPr/>
          </p:nvSpPr>
          <p:spPr>
            <a:xfrm>
              <a:off x="0" y="-9525"/>
              <a:ext cx="16868813" cy="3667125"/>
            </a:xfrm>
            <a:prstGeom prst="rect">
              <a:avLst/>
            </a:prstGeom>
          </p:spPr>
          <p:txBody>
            <a:bodyPr lIns="0" tIns="0" rIns="0" bIns="0" rtlCol="0" anchor="t">
              <a:spAutoFit/>
            </a:bodyPr>
            <a:lstStyle/>
            <a:p>
              <a:pPr algn="ctr">
                <a:lnSpc>
                  <a:spcPts val="10800"/>
                </a:lnSpc>
              </a:pPr>
              <a:r>
                <a:rPr lang="en-US" sz="9000">
                  <a:solidFill>
                    <a:srgbClr val="14110F"/>
                  </a:solidFill>
                  <a:latin typeface="Public Sans"/>
                  <a:ea typeface="Public Sans"/>
                  <a:cs typeface="Public Sans"/>
                  <a:sym typeface="Public Sans"/>
                </a:rPr>
                <a:t>Leadership vs Management</a:t>
              </a:r>
            </a:p>
          </p:txBody>
        </p:sp>
        <p:sp>
          <p:nvSpPr>
            <p:cNvPr id="5" name="TextBox 5"/>
            <p:cNvSpPr txBox="1"/>
            <p:nvPr/>
          </p:nvSpPr>
          <p:spPr>
            <a:xfrm>
              <a:off x="0" y="4199896"/>
              <a:ext cx="16868813" cy="657225"/>
            </a:xfrm>
            <a:prstGeom prst="rect">
              <a:avLst/>
            </a:prstGeom>
          </p:spPr>
          <p:txBody>
            <a:bodyPr lIns="0" tIns="0" rIns="0" bIns="0" rtlCol="0" anchor="t">
              <a:spAutoFit/>
            </a:bodyPr>
            <a:lstStyle/>
            <a:p>
              <a:pPr algn="ctr">
                <a:lnSpc>
                  <a:spcPts val="3900"/>
                </a:lnSpc>
              </a:pPr>
              <a:r>
                <a:rPr lang="en-US" sz="3000">
                  <a:solidFill>
                    <a:srgbClr val="FFFFFF"/>
                  </a:solidFill>
                  <a:latin typeface="Public Sans"/>
                  <a:ea typeface="Public Sans"/>
                  <a:cs typeface="Public Sans"/>
                  <a:sym typeface="Public Sans"/>
                </a:rPr>
                <a:t>Previous Miro Activity</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sp>
        <p:nvSpPr>
          <p:cNvPr id="2" name="Freeform 2"/>
          <p:cNvSpPr/>
          <p:nvPr/>
        </p:nvSpPr>
        <p:spPr>
          <a:xfrm>
            <a:off x="3194053" y="2329924"/>
            <a:ext cx="11522965" cy="7417908"/>
          </a:xfrm>
          <a:custGeom>
            <a:avLst/>
            <a:gdLst/>
            <a:ahLst/>
            <a:cxnLst/>
            <a:rect l="l" t="t" r="r" b="b"/>
            <a:pathLst>
              <a:path w="11522965" h="7417908">
                <a:moveTo>
                  <a:pt x="0" y="0"/>
                </a:moveTo>
                <a:lnTo>
                  <a:pt x="11522964" y="0"/>
                </a:lnTo>
                <a:lnTo>
                  <a:pt x="11522964" y="7417909"/>
                </a:lnTo>
                <a:lnTo>
                  <a:pt x="0" y="7417909"/>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792656" y="718247"/>
            <a:ext cx="16325757" cy="2271241"/>
            <a:chOff x="0" y="0"/>
            <a:chExt cx="21767677" cy="3028321"/>
          </a:xfrm>
        </p:grpSpPr>
        <p:sp>
          <p:nvSpPr>
            <p:cNvPr id="4" name="TextBox 4"/>
            <p:cNvSpPr txBox="1"/>
            <p:nvPr/>
          </p:nvSpPr>
          <p:spPr>
            <a:xfrm>
              <a:off x="0" y="-9525"/>
              <a:ext cx="21767677" cy="1838325"/>
            </a:xfrm>
            <a:prstGeom prst="rect">
              <a:avLst/>
            </a:prstGeom>
          </p:spPr>
          <p:txBody>
            <a:bodyPr lIns="0" tIns="0" rIns="0" bIns="0" rtlCol="0" anchor="t">
              <a:spAutoFit/>
            </a:bodyPr>
            <a:lstStyle/>
            <a:p>
              <a:pPr algn="ctr">
                <a:lnSpc>
                  <a:spcPts val="10800"/>
                </a:lnSpc>
              </a:pPr>
              <a:r>
                <a:rPr lang="en-US" sz="9000">
                  <a:solidFill>
                    <a:srgbClr val="FFFFFF"/>
                  </a:solidFill>
                  <a:latin typeface="Public Sans"/>
                  <a:ea typeface="Public Sans"/>
                  <a:cs typeface="Public Sans"/>
                  <a:sym typeface="Public Sans"/>
                </a:rPr>
                <a:t>Leadership vs Management</a:t>
              </a:r>
            </a:p>
          </p:txBody>
        </p:sp>
        <p:sp>
          <p:nvSpPr>
            <p:cNvPr id="5" name="TextBox 5"/>
            <p:cNvSpPr txBox="1"/>
            <p:nvPr/>
          </p:nvSpPr>
          <p:spPr>
            <a:xfrm>
              <a:off x="0" y="2371096"/>
              <a:ext cx="21767677" cy="657225"/>
            </a:xfrm>
            <a:prstGeom prst="rect">
              <a:avLst/>
            </a:prstGeom>
          </p:spPr>
          <p:txBody>
            <a:bodyPr lIns="0" tIns="0" rIns="0" bIns="0" rtlCol="0" anchor="t">
              <a:spAutoFit/>
            </a:bodyPr>
            <a:lstStyle/>
            <a:p>
              <a:pPr algn="ctr">
                <a:lnSpc>
                  <a:spcPts val="3900"/>
                </a:lnSpc>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9700082" y="5386388"/>
            <a:ext cx="8587918" cy="0"/>
          </a:xfrm>
          <a:prstGeom prst="line">
            <a:avLst/>
          </a:prstGeom>
          <a:ln w="9525" cap="rnd">
            <a:solidFill>
              <a:srgbClr val="14110F"/>
            </a:solidFill>
            <a:prstDash val="solid"/>
            <a:headEnd type="none" w="sm" len="sm"/>
            <a:tailEnd type="none" w="sm" len="sm"/>
          </a:ln>
        </p:spPr>
        <p:txBody>
          <a:bodyPr/>
          <a:lstStyle/>
          <a:p>
            <a:endParaRPr lang="en-GB"/>
          </a:p>
        </p:txBody>
      </p:sp>
      <p:grpSp>
        <p:nvGrpSpPr>
          <p:cNvPr id="3" name="Group 3"/>
          <p:cNvGrpSpPr/>
          <p:nvPr/>
        </p:nvGrpSpPr>
        <p:grpSpPr>
          <a:xfrm>
            <a:off x="338510" y="1398979"/>
            <a:ext cx="7187316" cy="13434541"/>
            <a:chOff x="0" y="0"/>
            <a:chExt cx="9583088" cy="17912721"/>
          </a:xfrm>
        </p:grpSpPr>
        <p:sp>
          <p:nvSpPr>
            <p:cNvPr id="4" name="TextBox 4"/>
            <p:cNvSpPr txBox="1"/>
            <p:nvPr/>
          </p:nvSpPr>
          <p:spPr>
            <a:xfrm>
              <a:off x="496105" y="-9525"/>
              <a:ext cx="8682936" cy="10982325"/>
            </a:xfrm>
            <a:prstGeom prst="rect">
              <a:avLst/>
            </a:prstGeom>
          </p:spPr>
          <p:txBody>
            <a:bodyPr lIns="0" tIns="0" rIns="0" bIns="0" rtlCol="0" anchor="t">
              <a:spAutoFit/>
            </a:bodyPr>
            <a:lstStyle/>
            <a:p>
              <a:pPr algn="l">
                <a:lnSpc>
                  <a:spcPts val="10800"/>
                </a:lnSpc>
              </a:pPr>
              <a:r>
                <a:rPr lang="en-US" sz="9000">
                  <a:solidFill>
                    <a:srgbClr val="FA632A"/>
                  </a:solidFill>
                  <a:latin typeface="Public Sans"/>
                  <a:ea typeface="Public Sans"/>
                  <a:cs typeface="Public Sans"/>
                  <a:sym typeface="Public Sans"/>
                </a:rPr>
                <a:t>Human Relations</a:t>
              </a:r>
            </a:p>
            <a:p>
              <a:pPr algn="l">
                <a:lnSpc>
                  <a:spcPts val="10800"/>
                </a:lnSpc>
              </a:pPr>
              <a:r>
                <a:rPr lang="en-US" sz="9000">
                  <a:solidFill>
                    <a:srgbClr val="0097B2"/>
                  </a:solidFill>
                  <a:latin typeface="Public Sans"/>
                  <a:ea typeface="Public Sans"/>
                  <a:cs typeface="Public Sans"/>
                  <a:sym typeface="Public Sans"/>
                </a:rPr>
                <a:t>Human Resources</a:t>
              </a:r>
              <a:r>
                <a:rPr lang="en-US" sz="9000">
                  <a:solidFill>
                    <a:srgbClr val="14110F"/>
                  </a:solidFill>
                  <a:latin typeface="Public Sans"/>
                  <a:ea typeface="Public Sans"/>
                  <a:cs typeface="Public Sans"/>
                  <a:sym typeface="Public Sans"/>
                </a:rPr>
                <a:t> </a:t>
              </a:r>
              <a:r>
                <a:rPr lang="en-US" sz="9000">
                  <a:solidFill>
                    <a:srgbClr val="000000"/>
                  </a:solidFill>
                  <a:latin typeface="Public Sans"/>
                  <a:ea typeface="Public Sans"/>
                  <a:cs typeface="Public Sans"/>
                  <a:sym typeface="Public Sans"/>
                </a:rPr>
                <a:t>Approaches</a:t>
              </a:r>
            </a:p>
            <a:p>
              <a:pPr algn="l">
                <a:lnSpc>
                  <a:spcPts val="10800"/>
                </a:lnSpc>
              </a:pPr>
              <a:endParaRPr lang="en-US" sz="9000">
                <a:solidFill>
                  <a:srgbClr val="000000"/>
                </a:solidFill>
                <a:latin typeface="Public Sans"/>
                <a:ea typeface="Public Sans"/>
                <a:cs typeface="Public Sans"/>
                <a:sym typeface="Public Sans"/>
              </a:endParaRPr>
            </a:p>
          </p:txBody>
        </p:sp>
        <p:sp>
          <p:nvSpPr>
            <p:cNvPr id="5" name="TextBox 5"/>
            <p:cNvSpPr txBox="1"/>
            <p:nvPr/>
          </p:nvSpPr>
          <p:spPr>
            <a:xfrm>
              <a:off x="496105" y="17255496"/>
              <a:ext cx="8682936" cy="657225"/>
            </a:xfrm>
            <a:prstGeom prst="rect">
              <a:avLst/>
            </a:prstGeom>
          </p:spPr>
          <p:txBody>
            <a:bodyPr lIns="0" tIns="0" rIns="0" bIns="0" rtlCol="0" anchor="t">
              <a:spAutoFit/>
            </a:bodyPr>
            <a:lstStyle/>
            <a:p>
              <a:pPr algn="l">
                <a:lnSpc>
                  <a:spcPts val="3900"/>
                </a:lnSpc>
              </a:pPr>
              <a:r>
                <a:rPr lang="en-US" sz="3000">
                  <a:solidFill>
                    <a:srgbClr val="14110F"/>
                  </a:solidFill>
                  <a:latin typeface="Public Sans"/>
                  <a:ea typeface="Public Sans"/>
                  <a:cs typeface="Public Sans"/>
                  <a:sym typeface="Public Sans"/>
                </a:rPr>
                <a:t>Popular in the 1950s to 1960s</a:t>
              </a:r>
            </a:p>
          </p:txBody>
        </p:sp>
        <p:sp>
          <p:nvSpPr>
            <p:cNvPr id="6" name="AutoShape 6"/>
            <p:cNvSpPr/>
            <p:nvPr/>
          </p:nvSpPr>
          <p:spPr>
            <a:xfrm>
              <a:off x="0" y="16786834"/>
              <a:ext cx="9583088" cy="0"/>
            </a:xfrm>
            <a:prstGeom prst="line">
              <a:avLst/>
            </a:prstGeom>
            <a:ln w="139700" cap="flat">
              <a:solidFill>
                <a:srgbClr val="14110F"/>
              </a:solidFill>
              <a:prstDash val="solid"/>
              <a:headEnd type="none" w="sm" len="sm"/>
              <a:tailEnd type="none" w="sm" len="sm"/>
            </a:ln>
          </p:spPr>
          <p:txBody>
            <a:bodyPr/>
            <a:lstStyle/>
            <a:p>
              <a:endParaRPr lang="en-GB"/>
            </a:p>
          </p:txBody>
        </p:sp>
      </p:grpSp>
      <p:sp>
        <p:nvSpPr>
          <p:cNvPr id="7" name="TextBox 7"/>
          <p:cNvSpPr txBox="1"/>
          <p:nvPr/>
        </p:nvSpPr>
        <p:spPr>
          <a:xfrm>
            <a:off x="8881546" y="822901"/>
            <a:ext cx="8827061" cy="3476625"/>
          </a:xfrm>
          <a:prstGeom prst="rect">
            <a:avLst/>
          </a:prstGeom>
        </p:spPr>
        <p:txBody>
          <a:bodyPr lIns="0" tIns="0" rIns="0" bIns="0" rtlCol="0" anchor="t">
            <a:spAutoFit/>
          </a:bodyPr>
          <a:lstStyle/>
          <a:p>
            <a:pPr algn="l">
              <a:lnSpc>
                <a:spcPts val="3900"/>
              </a:lnSpc>
            </a:pPr>
            <a:r>
              <a:rPr lang="en-US" sz="3000" b="1">
                <a:solidFill>
                  <a:srgbClr val="FA632A"/>
                </a:solidFill>
                <a:latin typeface="Public Sans Bold"/>
                <a:ea typeface="Public Sans Bold"/>
                <a:cs typeface="Public Sans Bold"/>
                <a:sym typeface="Public Sans Bold"/>
              </a:rPr>
              <a:t>Human Relations</a:t>
            </a:r>
            <a:r>
              <a:rPr lang="en-US" sz="3000">
                <a:solidFill>
                  <a:srgbClr val="14110F"/>
                </a:solidFill>
                <a:latin typeface="Public Sans"/>
                <a:ea typeface="Public Sans"/>
                <a:cs typeface="Public Sans"/>
                <a:sym typeface="Public Sans"/>
              </a:rPr>
              <a:t> approach emerged as a response to the mechanistic view of workers in classical management theories. Emphasised the importance of social factors, wellbeing and motivation.</a:t>
            </a:r>
          </a:p>
          <a:p>
            <a:pPr algn="l">
              <a:lnSpc>
                <a:spcPts val="3900"/>
              </a:lnSpc>
            </a:pPr>
            <a:r>
              <a:rPr lang="en-US" sz="3000">
                <a:solidFill>
                  <a:srgbClr val="FA632A"/>
                </a:solidFill>
                <a:latin typeface="Public Sans"/>
                <a:ea typeface="Public Sans"/>
                <a:cs typeface="Public Sans"/>
                <a:sym typeface="Public Sans"/>
              </a:rPr>
              <a:t>Elton Mayo; Mary Parker Follett; Douglas McGregor; Abraham Maslow; Frederick Herzberg</a:t>
            </a:r>
          </a:p>
        </p:txBody>
      </p:sp>
      <p:sp>
        <p:nvSpPr>
          <p:cNvPr id="8" name="TextBox 8"/>
          <p:cNvSpPr txBox="1"/>
          <p:nvPr/>
        </p:nvSpPr>
        <p:spPr>
          <a:xfrm>
            <a:off x="8881546" y="5504216"/>
            <a:ext cx="8713720" cy="4467225"/>
          </a:xfrm>
          <a:prstGeom prst="rect">
            <a:avLst/>
          </a:prstGeom>
        </p:spPr>
        <p:txBody>
          <a:bodyPr lIns="0" tIns="0" rIns="0" bIns="0" rtlCol="0" anchor="t">
            <a:spAutoFit/>
          </a:bodyPr>
          <a:lstStyle/>
          <a:p>
            <a:pPr algn="l">
              <a:lnSpc>
                <a:spcPts val="3900"/>
              </a:lnSpc>
            </a:pPr>
            <a:r>
              <a:rPr lang="en-US" sz="3000" b="1">
                <a:solidFill>
                  <a:srgbClr val="0097B2"/>
                </a:solidFill>
                <a:latin typeface="Public Sans Bold"/>
                <a:ea typeface="Public Sans Bold"/>
                <a:cs typeface="Public Sans Bold"/>
                <a:sym typeface="Public Sans Bold"/>
              </a:rPr>
              <a:t>Human Resources</a:t>
            </a:r>
            <a:r>
              <a:rPr lang="en-US" sz="3000">
                <a:solidFill>
                  <a:srgbClr val="FA632A"/>
                </a:solidFill>
                <a:latin typeface="Public Sans"/>
                <a:ea typeface="Public Sans"/>
                <a:cs typeface="Public Sans"/>
                <a:sym typeface="Public Sans"/>
              </a:rPr>
              <a:t> </a:t>
            </a:r>
            <a:r>
              <a:rPr lang="en-US" sz="3000">
                <a:solidFill>
                  <a:srgbClr val="14110F"/>
                </a:solidFill>
                <a:latin typeface="Public Sans"/>
                <a:ea typeface="Public Sans"/>
                <a:cs typeface="Public Sans"/>
                <a:sym typeface="Public Sans"/>
              </a:rPr>
              <a:t>approach evolved from the Human Relations approach. Focussed on employee development and participation in addition to social relationships.</a:t>
            </a:r>
          </a:p>
          <a:p>
            <a:pPr algn="l">
              <a:lnSpc>
                <a:spcPts val="3900"/>
              </a:lnSpc>
            </a:pPr>
            <a:r>
              <a:rPr lang="en-US" sz="3000">
                <a:solidFill>
                  <a:srgbClr val="0097B2"/>
                </a:solidFill>
                <a:latin typeface="Public Sans"/>
                <a:ea typeface="Public Sans"/>
                <a:cs typeface="Public Sans"/>
                <a:sym typeface="Public Sans"/>
              </a:rPr>
              <a:t>Douglas McGregor; Abraham Maslow; Frederick Herzberg; Chris Argyris; Rensis Likert; Edgar Schein</a:t>
            </a:r>
          </a:p>
          <a:p>
            <a:pPr algn="l">
              <a:lnSpc>
                <a:spcPts val="3900"/>
              </a:lnSpc>
            </a:pPr>
            <a:endParaRPr lang="en-US" sz="3000">
              <a:solidFill>
                <a:srgbClr val="0097B2"/>
              </a:solidFill>
              <a:latin typeface="Public Sans"/>
              <a:ea typeface="Public Sans"/>
              <a:cs typeface="Public Sans"/>
              <a:sym typeface="Public Sans"/>
            </a:endParaRPr>
          </a:p>
          <a:p>
            <a:pPr algn="l">
              <a:lnSpc>
                <a:spcPts val="3900"/>
              </a:lnSpc>
            </a:pPr>
            <a:endParaRPr lang="en-US" sz="3000">
              <a:solidFill>
                <a:srgbClr val="0097B2"/>
              </a:solidFill>
              <a:latin typeface="Public Sans"/>
              <a:ea typeface="Public Sans"/>
              <a:cs typeface="Public Sans"/>
              <a:sym typeface="Public Sans"/>
            </a:endParaRPr>
          </a:p>
        </p:txBody>
      </p:sp>
      <p:sp>
        <p:nvSpPr>
          <p:cNvPr id="9" name="TextBox 9"/>
          <p:cNvSpPr txBox="1"/>
          <p:nvPr/>
        </p:nvSpPr>
        <p:spPr>
          <a:xfrm>
            <a:off x="7701919" y="1813501"/>
            <a:ext cx="851169" cy="771525"/>
          </a:xfrm>
          <a:prstGeom prst="rect">
            <a:avLst/>
          </a:prstGeom>
        </p:spPr>
        <p:txBody>
          <a:bodyPr lIns="0" tIns="0" rIns="0" bIns="0" rtlCol="0" anchor="t">
            <a:spAutoFit/>
          </a:bodyPr>
          <a:lstStyle/>
          <a:p>
            <a:pPr algn="l">
              <a:lnSpc>
                <a:spcPts val="6000"/>
              </a:lnSpc>
            </a:pPr>
            <a:r>
              <a:rPr lang="en-US" sz="5000">
                <a:solidFill>
                  <a:srgbClr val="FA632A"/>
                </a:solidFill>
                <a:latin typeface="Public Sans"/>
                <a:ea typeface="Public Sans"/>
                <a:cs typeface="Public Sans"/>
                <a:sym typeface="Public Sans"/>
              </a:rPr>
              <a:t>01</a:t>
            </a:r>
          </a:p>
        </p:txBody>
      </p:sp>
      <p:sp>
        <p:nvSpPr>
          <p:cNvPr id="10" name="TextBox 10"/>
          <p:cNvSpPr txBox="1"/>
          <p:nvPr/>
        </p:nvSpPr>
        <p:spPr>
          <a:xfrm>
            <a:off x="7701919" y="6344453"/>
            <a:ext cx="851169" cy="771525"/>
          </a:xfrm>
          <a:prstGeom prst="rect">
            <a:avLst/>
          </a:prstGeom>
        </p:spPr>
        <p:txBody>
          <a:bodyPr lIns="0" tIns="0" rIns="0" bIns="0" rtlCol="0" anchor="t">
            <a:spAutoFit/>
          </a:bodyPr>
          <a:lstStyle/>
          <a:p>
            <a:pPr algn="l">
              <a:lnSpc>
                <a:spcPts val="6000"/>
              </a:lnSpc>
            </a:pPr>
            <a:r>
              <a:rPr lang="en-US" sz="5000">
                <a:solidFill>
                  <a:srgbClr val="FA632A"/>
                </a:solidFill>
                <a:latin typeface="Public Sans"/>
                <a:ea typeface="Public Sans"/>
                <a:cs typeface="Public Sans"/>
                <a:sym typeface="Public Sans"/>
              </a:rPr>
              <a:t>02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10289002" y="1433902"/>
            <a:ext cx="7477895" cy="6546250"/>
            <a:chOff x="0" y="0"/>
            <a:chExt cx="9970526" cy="8728333"/>
          </a:xfrm>
        </p:grpSpPr>
        <p:sp>
          <p:nvSpPr>
            <p:cNvPr id="3" name="TextBox 3"/>
            <p:cNvSpPr txBox="1"/>
            <p:nvPr/>
          </p:nvSpPr>
          <p:spPr>
            <a:xfrm>
              <a:off x="336399" y="-19050"/>
              <a:ext cx="9536020" cy="6168236"/>
            </a:xfrm>
            <a:prstGeom prst="rect">
              <a:avLst/>
            </a:prstGeom>
          </p:spPr>
          <p:txBody>
            <a:bodyPr lIns="0" tIns="0" rIns="0" bIns="0" rtlCol="0" anchor="t">
              <a:spAutoFit/>
            </a:bodyPr>
            <a:lstStyle/>
            <a:p>
              <a:pPr algn="l">
                <a:lnSpc>
                  <a:spcPts val="12104"/>
                </a:lnSpc>
              </a:pPr>
              <a:r>
                <a:rPr lang="en-US" sz="10087">
                  <a:solidFill>
                    <a:srgbClr val="14110F"/>
                  </a:solidFill>
                  <a:latin typeface="Public Sans"/>
                  <a:ea typeface="Public Sans"/>
                  <a:cs typeface="Public Sans"/>
                  <a:sym typeface="Public Sans"/>
                </a:rPr>
                <a:t>McGregor’s Theory X Theory Y </a:t>
              </a:r>
            </a:p>
          </p:txBody>
        </p:sp>
        <p:sp>
          <p:nvSpPr>
            <p:cNvPr id="4" name="TextBox 4"/>
            <p:cNvSpPr txBox="1"/>
            <p:nvPr/>
          </p:nvSpPr>
          <p:spPr>
            <a:xfrm>
              <a:off x="336399" y="7257285"/>
              <a:ext cx="9536020" cy="1471048"/>
            </a:xfrm>
            <a:prstGeom prst="rect">
              <a:avLst/>
            </a:prstGeom>
          </p:spPr>
          <p:txBody>
            <a:bodyPr lIns="0" tIns="0" rIns="0" bIns="0" rtlCol="0" anchor="t">
              <a:spAutoFit/>
            </a:bodyPr>
            <a:lstStyle/>
            <a:p>
              <a:pPr algn="l">
                <a:lnSpc>
                  <a:spcPts val="4371"/>
                </a:lnSpc>
              </a:pPr>
              <a:r>
                <a:rPr lang="en-US" sz="3362">
                  <a:solidFill>
                    <a:srgbClr val="FFFFFF"/>
                  </a:solidFill>
                  <a:latin typeface="Public Sans"/>
                  <a:ea typeface="Public Sans"/>
                  <a:cs typeface="Public Sans"/>
                  <a:sym typeface="Public Sans"/>
                </a:rPr>
                <a:t>Which approach do you/your team members appear to align with?</a:t>
              </a:r>
            </a:p>
          </p:txBody>
        </p:sp>
        <p:sp>
          <p:nvSpPr>
            <p:cNvPr id="5" name="AutoShape 5"/>
            <p:cNvSpPr/>
            <p:nvPr/>
          </p:nvSpPr>
          <p:spPr>
            <a:xfrm>
              <a:off x="0" y="6673330"/>
              <a:ext cx="9970526" cy="0"/>
            </a:xfrm>
            <a:prstGeom prst="line">
              <a:avLst/>
            </a:prstGeom>
            <a:ln w="156577" cap="flat">
              <a:solidFill>
                <a:srgbClr val="14110F"/>
              </a:solidFill>
              <a:prstDash val="solid"/>
              <a:headEnd type="none" w="sm" len="sm"/>
              <a:tailEnd type="none" w="sm" len="sm"/>
            </a:ln>
          </p:spPr>
          <p:txBody>
            <a:bodyPr/>
            <a:lstStyle/>
            <a:p>
              <a:endParaRPr lang="en-GB"/>
            </a:p>
          </p:txBody>
        </p:sp>
      </p:grpSp>
      <p:sp>
        <p:nvSpPr>
          <p:cNvPr id="6" name="Freeform 6"/>
          <p:cNvSpPr/>
          <p:nvPr/>
        </p:nvSpPr>
        <p:spPr>
          <a:xfrm>
            <a:off x="886325" y="290565"/>
            <a:ext cx="8076503" cy="4852935"/>
          </a:xfrm>
          <a:custGeom>
            <a:avLst/>
            <a:gdLst/>
            <a:ahLst/>
            <a:cxnLst/>
            <a:rect l="l" t="t" r="r" b="b"/>
            <a:pathLst>
              <a:path w="8076503" h="4852935">
                <a:moveTo>
                  <a:pt x="0" y="0"/>
                </a:moveTo>
                <a:lnTo>
                  <a:pt x="8076503" y="0"/>
                </a:lnTo>
                <a:lnTo>
                  <a:pt x="8076503" y="4852935"/>
                </a:lnTo>
                <a:lnTo>
                  <a:pt x="0" y="4852935"/>
                </a:lnTo>
                <a:lnTo>
                  <a:pt x="0" y="0"/>
                </a:lnTo>
                <a:close/>
              </a:path>
            </a:pathLst>
          </a:custGeom>
          <a:blipFill>
            <a:blip r:embed="rId2"/>
            <a:stretch>
              <a:fillRect/>
            </a:stretch>
          </a:blipFill>
        </p:spPr>
        <p:txBody>
          <a:bodyPr/>
          <a:lstStyle/>
          <a:p>
            <a:endParaRPr lang="en-GB"/>
          </a:p>
        </p:txBody>
      </p:sp>
      <p:sp>
        <p:nvSpPr>
          <p:cNvPr id="7" name="Freeform 7"/>
          <p:cNvSpPr/>
          <p:nvPr/>
        </p:nvSpPr>
        <p:spPr>
          <a:xfrm>
            <a:off x="886325" y="5033562"/>
            <a:ext cx="8076503" cy="4945270"/>
          </a:xfrm>
          <a:custGeom>
            <a:avLst/>
            <a:gdLst/>
            <a:ahLst/>
            <a:cxnLst/>
            <a:rect l="l" t="t" r="r" b="b"/>
            <a:pathLst>
              <a:path w="8076503" h="4945270">
                <a:moveTo>
                  <a:pt x="0" y="0"/>
                </a:moveTo>
                <a:lnTo>
                  <a:pt x="8076503" y="0"/>
                </a:lnTo>
                <a:lnTo>
                  <a:pt x="8076503" y="4945270"/>
                </a:lnTo>
                <a:lnTo>
                  <a:pt x="0" y="4945270"/>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10289002" y="951706"/>
            <a:ext cx="7477895" cy="7510640"/>
            <a:chOff x="0" y="0"/>
            <a:chExt cx="9970526" cy="10014187"/>
          </a:xfrm>
        </p:grpSpPr>
        <p:sp>
          <p:nvSpPr>
            <p:cNvPr id="3" name="TextBox 3"/>
            <p:cNvSpPr txBox="1"/>
            <p:nvPr/>
          </p:nvSpPr>
          <p:spPr>
            <a:xfrm>
              <a:off x="336399" y="-19050"/>
              <a:ext cx="9536020" cy="8197850"/>
            </a:xfrm>
            <a:prstGeom prst="rect">
              <a:avLst/>
            </a:prstGeom>
          </p:spPr>
          <p:txBody>
            <a:bodyPr lIns="0" tIns="0" rIns="0" bIns="0" rtlCol="0" anchor="t">
              <a:spAutoFit/>
            </a:bodyPr>
            <a:lstStyle/>
            <a:p>
              <a:pPr algn="l">
                <a:lnSpc>
                  <a:spcPts val="12104"/>
                </a:lnSpc>
              </a:pPr>
              <a:r>
                <a:rPr lang="en-US" sz="10087">
                  <a:solidFill>
                    <a:srgbClr val="F4F4F4"/>
                  </a:solidFill>
                  <a:latin typeface="Public Sans"/>
                  <a:ea typeface="Public Sans"/>
                  <a:cs typeface="Public Sans"/>
                  <a:sym typeface="Public Sans"/>
                </a:rPr>
                <a:t>Maslow’s Hierarchy of Needs Theory </a:t>
              </a:r>
            </a:p>
          </p:txBody>
        </p:sp>
        <p:sp>
          <p:nvSpPr>
            <p:cNvPr id="4" name="TextBox 4"/>
            <p:cNvSpPr txBox="1"/>
            <p:nvPr/>
          </p:nvSpPr>
          <p:spPr>
            <a:xfrm>
              <a:off x="336399" y="9286899"/>
              <a:ext cx="9536020" cy="727288"/>
            </a:xfrm>
            <a:prstGeom prst="rect">
              <a:avLst/>
            </a:prstGeom>
          </p:spPr>
          <p:txBody>
            <a:bodyPr lIns="0" tIns="0" rIns="0" bIns="0" rtlCol="0" anchor="t">
              <a:spAutoFit/>
            </a:bodyPr>
            <a:lstStyle/>
            <a:p>
              <a:pPr algn="l">
                <a:lnSpc>
                  <a:spcPts val="4371"/>
                </a:lnSpc>
              </a:pPr>
              <a:r>
                <a:rPr lang="en-US" sz="3362">
                  <a:solidFill>
                    <a:srgbClr val="000000"/>
                  </a:solidFill>
                  <a:latin typeface="Public Sans"/>
                  <a:ea typeface="Public Sans"/>
                  <a:cs typeface="Public Sans"/>
                  <a:sym typeface="Public Sans"/>
                </a:rPr>
                <a:t>Where does the WAST culture fit?</a:t>
              </a:r>
              <a:r>
                <a:rPr lang="en-US" sz="3362">
                  <a:solidFill>
                    <a:srgbClr val="FFFFFF"/>
                  </a:solidFill>
                  <a:latin typeface="Public Sans"/>
                  <a:ea typeface="Public Sans"/>
                  <a:cs typeface="Public Sans"/>
                  <a:sym typeface="Public Sans"/>
                </a:rPr>
                <a:t> </a:t>
              </a:r>
            </a:p>
          </p:txBody>
        </p:sp>
        <p:sp>
          <p:nvSpPr>
            <p:cNvPr id="5" name="AutoShape 5"/>
            <p:cNvSpPr/>
            <p:nvPr/>
          </p:nvSpPr>
          <p:spPr>
            <a:xfrm>
              <a:off x="0" y="8702943"/>
              <a:ext cx="9970526" cy="0"/>
            </a:xfrm>
            <a:prstGeom prst="line">
              <a:avLst/>
            </a:prstGeom>
            <a:ln w="156577" cap="flat">
              <a:solidFill>
                <a:srgbClr val="14110F"/>
              </a:solidFill>
              <a:prstDash val="solid"/>
              <a:headEnd type="none" w="sm" len="sm"/>
              <a:tailEnd type="none" w="sm" len="sm"/>
            </a:ln>
          </p:spPr>
          <p:txBody>
            <a:bodyPr/>
            <a:lstStyle/>
            <a:p>
              <a:endParaRPr lang="en-GB"/>
            </a:p>
          </p:txBody>
        </p:sp>
      </p:grpSp>
      <p:sp>
        <p:nvSpPr>
          <p:cNvPr id="6" name="Freeform 6"/>
          <p:cNvSpPr/>
          <p:nvPr/>
        </p:nvSpPr>
        <p:spPr>
          <a:xfrm>
            <a:off x="800542" y="1719601"/>
            <a:ext cx="8672297" cy="7029198"/>
          </a:xfrm>
          <a:custGeom>
            <a:avLst/>
            <a:gdLst/>
            <a:ahLst/>
            <a:cxnLst/>
            <a:rect l="l" t="t" r="r" b="b"/>
            <a:pathLst>
              <a:path w="8672297" h="7029198">
                <a:moveTo>
                  <a:pt x="0" y="0"/>
                </a:moveTo>
                <a:lnTo>
                  <a:pt x="8672296" y="0"/>
                </a:lnTo>
                <a:lnTo>
                  <a:pt x="8672296" y="7029199"/>
                </a:lnTo>
                <a:lnTo>
                  <a:pt x="0" y="7029199"/>
                </a:lnTo>
                <a:lnTo>
                  <a:pt x="0" y="0"/>
                </a:lnTo>
                <a:close/>
              </a:path>
            </a:pathLst>
          </a:custGeom>
          <a:blipFill>
            <a:blip r:embed="rId2"/>
            <a:stretch>
              <a:fillRect l="-4907" r="-4907"/>
            </a:stretch>
          </a:blipFill>
          <a:ln w="57150" cap="sq">
            <a:solidFill>
              <a:srgbClr val="FA632A"/>
            </a:solidFill>
            <a:prstDash val="solid"/>
            <a:miter/>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10289002" y="1711469"/>
            <a:ext cx="7477895" cy="5991115"/>
            <a:chOff x="0" y="0"/>
            <a:chExt cx="9970526" cy="7988153"/>
          </a:xfrm>
        </p:grpSpPr>
        <p:sp>
          <p:nvSpPr>
            <p:cNvPr id="3" name="TextBox 3"/>
            <p:cNvSpPr txBox="1"/>
            <p:nvPr/>
          </p:nvSpPr>
          <p:spPr>
            <a:xfrm>
              <a:off x="336399" y="-19050"/>
              <a:ext cx="9536020" cy="6168236"/>
            </a:xfrm>
            <a:prstGeom prst="rect">
              <a:avLst/>
            </a:prstGeom>
          </p:spPr>
          <p:txBody>
            <a:bodyPr lIns="0" tIns="0" rIns="0" bIns="0" rtlCol="0" anchor="t">
              <a:spAutoFit/>
            </a:bodyPr>
            <a:lstStyle/>
            <a:p>
              <a:pPr algn="l">
                <a:lnSpc>
                  <a:spcPts val="12104"/>
                </a:lnSpc>
              </a:pPr>
              <a:r>
                <a:rPr lang="en-US" sz="10087">
                  <a:solidFill>
                    <a:srgbClr val="14110F"/>
                  </a:solidFill>
                  <a:latin typeface="Public Sans"/>
                  <a:ea typeface="Public Sans"/>
                  <a:cs typeface="Public Sans"/>
                  <a:sym typeface="Public Sans"/>
                </a:rPr>
                <a:t>Herzberg’s Two Factor Theory</a:t>
              </a:r>
            </a:p>
          </p:txBody>
        </p:sp>
        <p:sp>
          <p:nvSpPr>
            <p:cNvPr id="4" name="TextBox 4"/>
            <p:cNvSpPr txBox="1"/>
            <p:nvPr/>
          </p:nvSpPr>
          <p:spPr>
            <a:xfrm>
              <a:off x="336399" y="7257285"/>
              <a:ext cx="9536020" cy="730868"/>
            </a:xfrm>
            <a:prstGeom prst="rect">
              <a:avLst/>
            </a:prstGeom>
          </p:spPr>
          <p:txBody>
            <a:bodyPr lIns="0" tIns="0" rIns="0" bIns="0" rtlCol="0" anchor="t">
              <a:spAutoFit/>
            </a:bodyPr>
            <a:lstStyle/>
            <a:p>
              <a:pPr algn="l">
                <a:lnSpc>
                  <a:spcPts val="4371"/>
                </a:lnSpc>
              </a:pPr>
              <a:endParaRPr/>
            </a:p>
          </p:txBody>
        </p:sp>
        <p:sp>
          <p:nvSpPr>
            <p:cNvPr id="5" name="AutoShape 5"/>
            <p:cNvSpPr/>
            <p:nvPr/>
          </p:nvSpPr>
          <p:spPr>
            <a:xfrm>
              <a:off x="0" y="6673330"/>
              <a:ext cx="9970526" cy="0"/>
            </a:xfrm>
            <a:prstGeom prst="line">
              <a:avLst/>
            </a:prstGeom>
            <a:ln w="156577" cap="flat">
              <a:solidFill>
                <a:srgbClr val="14110F"/>
              </a:solidFill>
              <a:prstDash val="solid"/>
              <a:headEnd type="none" w="sm" len="sm"/>
              <a:tailEnd type="none" w="sm" len="sm"/>
            </a:ln>
          </p:spPr>
          <p:txBody>
            <a:bodyPr/>
            <a:lstStyle/>
            <a:p>
              <a:endParaRPr lang="en-GB"/>
            </a:p>
          </p:txBody>
        </p:sp>
      </p:grpSp>
      <p:sp>
        <p:nvSpPr>
          <p:cNvPr id="6" name="Freeform 6"/>
          <p:cNvSpPr/>
          <p:nvPr/>
        </p:nvSpPr>
        <p:spPr>
          <a:xfrm>
            <a:off x="1028700" y="1711469"/>
            <a:ext cx="8115300" cy="6929106"/>
          </a:xfrm>
          <a:custGeom>
            <a:avLst/>
            <a:gdLst/>
            <a:ahLst/>
            <a:cxnLst/>
            <a:rect l="l" t="t" r="r" b="b"/>
            <a:pathLst>
              <a:path w="8115300" h="6929106">
                <a:moveTo>
                  <a:pt x="0" y="0"/>
                </a:moveTo>
                <a:lnTo>
                  <a:pt x="8115300" y="0"/>
                </a:lnTo>
                <a:lnTo>
                  <a:pt x="8115300" y="6929107"/>
                </a:lnTo>
                <a:lnTo>
                  <a:pt x="0" y="6929107"/>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97B2"/>
        </a:solidFill>
        <a:effectLst/>
      </p:bgPr>
    </p:bg>
    <p:spTree>
      <p:nvGrpSpPr>
        <p:cNvPr id="1" name=""/>
        <p:cNvGrpSpPr/>
        <p:nvPr/>
      </p:nvGrpSpPr>
      <p:grpSpPr>
        <a:xfrm>
          <a:off x="0" y="0"/>
          <a:ext cx="0" cy="0"/>
          <a:chOff x="0" y="0"/>
          <a:chExt cx="0" cy="0"/>
        </a:xfrm>
      </p:grpSpPr>
      <p:grpSp>
        <p:nvGrpSpPr>
          <p:cNvPr id="2" name="Group 2"/>
          <p:cNvGrpSpPr/>
          <p:nvPr/>
        </p:nvGrpSpPr>
        <p:grpSpPr>
          <a:xfrm>
            <a:off x="10289002" y="950364"/>
            <a:ext cx="7477895" cy="7513325"/>
            <a:chOff x="0" y="0"/>
            <a:chExt cx="9970526" cy="10017767"/>
          </a:xfrm>
        </p:grpSpPr>
        <p:sp>
          <p:nvSpPr>
            <p:cNvPr id="3" name="TextBox 3"/>
            <p:cNvSpPr txBox="1"/>
            <p:nvPr/>
          </p:nvSpPr>
          <p:spPr>
            <a:xfrm>
              <a:off x="336399" y="-19050"/>
              <a:ext cx="9536020" cy="8197850"/>
            </a:xfrm>
            <a:prstGeom prst="rect">
              <a:avLst/>
            </a:prstGeom>
          </p:spPr>
          <p:txBody>
            <a:bodyPr lIns="0" tIns="0" rIns="0" bIns="0" rtlCol="0" anchor="t">
              <a:spAutoFit/>
            </a:bodyPr>
            <a:lstStyle/>
            <a:p>
              <a:pPr algn="l">
                <a:lnSpc>
                  <a:spcPts val="12104"/>
                </a:lnSpc>
              </a:pPr>
              <a:r>
                <a:rPr lang="en-US" sz="10087">
                  <a:solidFill>
                    <a:srgbClr val="14110F"/>
                  </a:solidFill>
                  <a:latin typeface="Public Sans"/>
                  <a:ea typeface="Public Sans"/>
                  <a:cs typeface="Public Sans"/>
                  <a:sym typeface="Public Sans"/>
                </a:rPr>
                <a:t>Herzberg’s Two Factor Theory-</a:t>
              </a:r>
              <a:r>
                <a:rPr lang="en-US" sz="10087">
                  <a:solidFill>
                    <a:srgbClr val="F4F4F4"/>
                  </a:solidFill>
                  <a:latin typeface="Public Sans"/>
                  <a:ea typeface="Public Sans"/>
                  <a:cs typeface="Public Sans"/>
                  <a:sym typeface="Public Sans"/>
                </a:rPr>
                <a:t>Maslow</a:t>
              </a:r>
            </a:p>
          </p:txBody>
        </p:sp>
        <p:sp>
          <p:nvSpPr>
            <p:cNvPr id="4" name="TextBox 4"/>
            <p:cNvSpPr txBox="1"/>
            <p:nvPr/>
          </p:nvSpPr>
          <p:spPr>
            <a:xfrm>
              <a:off x="336399" y="9286899"/>
              <a:ext cx="9536020" cy="730868"/>
            </a:xfrm>
            <a:prstGeom prst="rect">
              <a:avLst/>
            </a:prstGeom>
          </p:spPr>
          <p:txBody>
            <a:bodyPr lIns="0" tIns="0" rIns="0" bIns="0" rtlCol="0" anchor="t">
              <a:spAutoFit/>
            </a:bodyPr>
            <a:lstStyle/>
            <a:p>
              <a:pPr algn="l">
                <a:lnSpc>
                  <a:spcPts val="4371"/>
                </a:lnSpc>
              </a:pPr>
              <a:endParaRPr/>
            </a:p>
          </p:txBody>
        </p:sp>
        <p:sp>
          <p:nvSpPr>
            <p:cNvPr id="5" name="AutoShape 5"/>
            <p:cNvSpPr/>
            <p:nvPr/>
          </p:nvSpPr>
          <p:spPr>
            <a:xfrm>
              <a:off x="0" y="8702943"/>
              <a:ext cx="9970526" cy="0"/>
            </a:xfrm>
            <a:prstGeom prst="line">
              <a:avLst/>
            </a:prstGeom>
            <a:ln w="156577" cap="flat">
              <a:solidFill>
                <a:srgbClr val="14110F"/>
              </a:solidFill>
              <a:prstDash val="solid"/>
              <a:headEnd type="none" w="sm" len="sm"/>
              <a:tailEnd type="none" w="sm" len="sm"/>
            </a:ln>
          </p:spPr>
          <p:txBody>
            <a:bodyPr/>
            <a:lstStyle/>
            <a:p>
              <a:endParaRPr lang="en-GB"/>
            </a:p>
          </p:txBody>
        </p:sp>
      </p:grpSp>
      <p:sp>
        <p:nvSpPr>
          <p:cNvPr id="6" name="Freeform 6"/>
          <p:cNvSpPr/>
          <p:nvPr/>
        </p:nvSpPr>
        <p:spPr>
          <a:xfrm>
            <a:off x="779022" y="1028700"/>
            <a:ext cx="8781982" cy="6479292"/>
          </a:xfrm>
          <a:custGeom>
            <a:avLst/>
            <a:gdLst/>
            <a:ahLst/>
            <a:cxnLst/>
            <a:rect l="l" t="t" r="r" b="b"/>
            <a:pathLst>
              <a:path w="8781982" h="6479292">
                <a:moveTo>
                  <a:pt x="0" y="0"/>
                </a:moveTo>
                <a:lnTo>
                  <a:pt x="8781982" y="0"/>
                </a:lnTo>
                <a:lnTo>
                  <a:pt x="8781982" y="6479292"/>
                </a:lnTo>
                <a:lnTo>
                  <a:pt x="0" y="6479292"/>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miling at the camera&#10;&#10;AI-generated content may be incorrect.">
            <a:extLst>
              <a:ext uri="{FF2B5EF4-FFF2-40B4-BE49-F238E27FC236}">
                <a16:creationId xmlns:a16="http://schemas.microsoft.com/office/drawing/2014/main" id="{0F9FBD76-4EB2-EB7E-1178-ADA2DC735E1C}"/>
              </a:ext>
            </a:extLst>
          </p:cNvPr>
          <p:cNvPicPr>
            <a:picLocks noChangeAspect="1"/>
          </p:cNvPicPr>
          <p:nvPr/>
        </p:nvPicPr>
        <p:blipFill>
          <a:blip r:embed="rId2"/>
          <a:srcRect l="12934" r="1" b="1"/>
          <a:stretch/>
        </p:blipFill>
        <p:spPr>
          <a:xfrm>
            <a:off x="3783534" y="10"/>
            <a:ext cx="14504463" cy="10286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EA61782E-123B-E3FF-2EF6-E620DBF5B782}"/>
              </a:ext>
            </a:extLst>
          </p:cNvPr>
          <p:cNvSpPr/>
          <p:nvPr/>
        </p:nvSpPr>
        <p:spPr>
          <a:xfrm>
            <a:off x="1257300" y="3651301"/>
            <a:ext cx="5733283" cy="561414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000" dirty="0">
                <a:hlinkClick r:id="rId3"/>
              </a:rPr>
              <a:t>Dan Pink TED Talks</a:t>
            </a:r>
            <a:endParaRPr lang="en-US" sz="3000" dirty="0"/>
          </a:p>
          <a:p>
            <a:pPr indent="-228600">
              <a:lnSpc>
                <a:spcPct val="90000"/>
              </a:lnSpc>
              <a:spcAft>
                <a:spcPts val="600"/>
              </a:spcAft>
              <a:buFont typeface="Arial" panose="020B0604020202020204" pitchFamily="34" charset="0"/>
              <a:buChar char="•"/>
            </a:pPr>
            <a:endParaRPr lang="en-US" sz="3000" dirty="0"/>
          </a:p>
        </p:txBody>
      </p:sp>
    </p:spTree>
    <p:extLst>
      <p:ext uri="{BB962C8B-B14F-4D97-AF65-F5344CB8AC3E}">
        <p14:creationId xmlns:p14="http://schemas.microsoft.com/office/powerpoint/2010/main" val="2926685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9144000" y="0"/>
            <a:ext cx="9144000" cy="10287000"/>
          </a:xfrm>
          <a:prstGeom prst="rect">
            <a:avLst/>
          </a:prstGeom>
          <a:solidFill>
            <a:srgbClr val="0097B2"/>
          </a:solidFill>
        </p:spPr>
        <p:txBody>
          <a:bodyPr/>
          <a:lstStyle/>
          <a:p>
            <a:endParaRPr lang="en-GB"/>
          </a:p>
        </p:txBody>
      </p:sp>
      <p:grpSp>
        <p:nvGrpSpPr>
          <p:cNvPr id="3" name="Group 3"/>
          <p:cNvGrpSpPr/>
          <p:nvPr/>
        </p:nvGrpSpPr>
        <p:grpSpPr>
          <a:xfrm>
            <a:off x="1724193" y="4793545"/>
            <a:ext cx="5058615" cy="544830"/>
            <a:chOff x="0" y="0"/>
            <a:chExt cx="6744820" cy="726440"/>
          </a:xfrm>
        </p:grpSpPr>
        <p:grpSp>
          <p:nvGrpSpPr>
            <p:cNvPr id="4" name="Group 4"/>
            <p:cNvGrpSpPr/>
            <p:nvPr/>
          </p:nvGrpSpPr>
          <p:grpSpPr>
            <a:xfrm>
              <a:off x="0" y="125942"/>
              <a:ext cx="251883" cy="251883"/>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1919"/>
              </a:solidFill>
            </p:spPr>
            <p:txBody>
              <a:bodyPr/>
              <a:lstStyle/>
              <a:p>
                <a:endParaRPr lang="en-GB"/>
              </a:p>
            </p:txBody>
          </p:sp>
        </p:grpSp>
        <p:sp>
          <p:nvSpPr>
            <p:cNvPr id="6" name="TextBox 6"/>
            <p:cNvSpPr txBox="1"/>
            <p:nvPr/>
          </p:nvSpPr>
          <p:spPr>
            <a:xfrm>
              <a:off x="822474" y="-38100"/>
              <a:ext cx="5922346" cy="764540"/>
            </a:xfrm>
            <a:prstGeom prst="rect">
              <a:avLst/>
            </a:prstGeom>
          </p:spPr>
          <p:txBody>
            <a:bodyPr lIns="0" tIns="0" rIns="0" bIns="0" rtlCol="0" anchor="t">
              <a:spAutoFit/>
            </a:bodyPr>
            <a:lstStyle/>
            <a:p>
              <a:pPr algn="l">
                <a:lnSpc>
                  <a:spcPts val="4679"/>
                </a:lnSpc>
              </a:pPr>
              <a:r>
                <a:rPr lang="en-US" sz="3599">
                  <a:solidFill>
                    <a:srgbClr val="14110F"/>
                  </a:solidFill>
                  <a:latin typeface="Public Sans"/>
                  <a:ea typeface="Public Sans"/>
                  <a:cs typeface="Public Sans"/>
                  <a:sym typeface="Public Sans"/>
                </a:rPr>
                <a:t>Eden Project</a:t>
              </a:r>
            </a:p>
          </p:txBody>
        </p:sp>
      </p:grpSp>
      <p:grpSp>
        <p:nvGrpSpPr>
          <p:cNvPr id="7" name="Group 7"/>
          <p:cNvGrpSpPr/>
          <p:nvPr/>
        </p:nvGrpSpPr>
        <p:grpSpPr>
          <a:xfrm>
            <a:off x="1724193" y="6580620"/>
            <a:ext cx="188913" cy="188913"/>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55251"/>
            </a:solidFill>
          </p:spPr>
          <p:txBody>
            <a:bodyPr/>
            <a:lstStyle/>
            <a:p>
              <a:endParaRPr lang="en-GB"/>
            </a:p>
          </p:txBody>
        </p:sp>
      </p:grpSp>
      <p:sp>
        <p:nvSpPr>
          <p:cNvPr id="9" name="TextBox 9"/>
          <p:cNvSpPr txBox="1"/>
          <p:nvPr/>
        </p:nvSpPr>
        <p:spPr>
          <a:xfrm>
            <a:off x="2215405" y="6353607"/>
            <a:ext cx="4441759" cy="582930"/>
          </a:xfrm>
          <a:prstGeom prst="rect">
            <a:avLst/>
          </a:prstGeom>
        </p:spPr>
        <p:txBody>
          <a:bodyPr lIns="0" tIns="0" rIns="0" bIns="0" rtlCol="0" anchor="t">
            <a:spAutoFit/>
          </a:bodyPr>
          <a:lstStyle/>
          <a:p>
            <a:pPr algn="l">
              <a:lnSpc>
                <a:spcPts val="4679"/>
              </a:lnSpc>
            </a:pPr>
            <a:r>
              <a:rPr lang="en-US" sz="3599">
                <a:solidFill>
                  <a:srgbClr val="14110F"/>
                </a:solidFill>
                <a:latin typeface="Public Sans"/>
                <a:ea typeface="Public Sans"/>
                <a:cs typeface="Public Sans"/>
                <a:sym typeface="Public Sans"/>
              </a:rPr>
              <a:t>Wetherspoons</a:t>
            </a:r>
          </a:p>
        </p:txBody>
      </p:sp>
      <p:sp>
        <p:nvSpPr>
          <p:cNvPr id="10" name="AutoShape 10">
            <a:extLst>
              <a:ext uri="{C183D7F6-B498-43B3-948B-1728B52AA6E4}">
                <adec:decorative xmlns:adec="http://schemas.microsoft.com/office/drawing/2017/decorative" val="1"/>
              </a:ext>
            </a:extLst>
          </p:cNvPr>
          <p:cNvSpPr/>
          <p:nvPr/>
        </p:nvSpPr>
        <p:spPr>
          <a:xfrm>
            <a:off x="1591587" y="4020230"/>
            <a:ext cx="5502928" cy="0"/>
          </a:xfrm>
          <a:prstGeom prst="line">
            <a:avLst/>
          </a:prstGeom>
          <a:ln w="104775" cap="flat">
            <a:solidFill>
              <a:srgbClr val="0097B2"/>
            </a:solidFill>
            <a:prstDash val="solid"/>
            <a:headEnd type="none" w="sm" len="sm"/>
            <a:tailEnd type="none" w="sm" len="sm"/>
          </a:ln>
        </p:spPr>
        <p:txBody>
          <a:bodyPr/>
          <a:lstStyle/>
          <a:p>
            <a:endParaRPr lang="en-GB"/>
          </a:p>
        </p:txBody>
      </p:sp>
      <p:sp>
        <p:nvSpPr>
          <p:cNvPr id="11" name="Freeform 11"/>
          <p:cNvSpPr/>
          <p:nvPr/>
        </p:nvSpPr>
        <p:spPr>
          <a:xfrm>
            <a:off x="9973457" y="629380"/>
            <a:ext cx="7485087" cy="4164165"/>
          </a:xfrm>
          <a:custGeom>
            <a:avLst/>
            <a:gdLst/>
            <a:ahLst/>
            <a:cxnLst/>
            <a:rect l="l" t="t" r="r" b="b"/>
            <a:pathLst>
              <a:path w="7485087" h="4164165">
                <a:moveTo>
                  <a:pt x="0" y="0"/>
                </a:moveTo>
                <a:lnTo>
                  <a:pt x="7485086" y="0"/>
                </a:lnTo>
                <a:lnTo>
                  <a:pt x="7485086" y="4164165"/>
                </a:lnTo>
                <a:lnTo>
                  <a:pt x="0" y="4164165"/>
                </a:lnTo>
                <a:lnTo>
                  <a:pt x="0" y="0"/>
                </a:lnTo>
                <a:close/>
              </a:path>
            </a:pathLst>
          </a:custGeom>
          <a:blipFill>
            <a:blip r:embed="rId2"/>
            <a:stretch>
              <a:fillRect/>
            </a:stretch>
          </a:blipFill>
        </p:spPr>
        <p:txBody>
          <a:bodyPr/>
          <a:lstStyle/>
          <a:p>
            <a:endParaRPr lang="en-GB"/>
          </a:p>
        </p:txBody>
      </p:sp>
      <p:sp>
        <p:nvSpPr>
          <p:cNvPr id="12" name="Freeform 12"/>
          <p:cNvSpPr/>
          <p:nvPr/>
        </p:nvSpPr>
        <p:spPr>
          <a:xfrm>
            <a:off x="12141563" y="4072618"/>
            <a:ext cx="5815362" cy="6026830"/>
          </a:xfrm>
          <a:custGeom>
            <a:avLst/>
            <a:gdLst/>
            <a:ahLst/>
            <a:cxnLst/>
            <a:rect l="l" t="t" r="r" b="b"/>
            <a:pathLst>
              <a:path w="5815362" h="6026830">
                <a:moveTo>
                  <a:pt x="0" y="0"/>
                </a:moveTo>
                <a:lnTo>
                  <a:pt x="5815362" y="0"/>
                </a:lnTo>
                <a:lnTo>
                  <a:pt x="5815362" y="6026829"/>
                </a:lnTo>
                <a:lnTo>
                  <a:pt x="0" y="6026829"/>
                </a:lnTo>
                <a:lnTo>
                  <a:pt x="0" y="0"/>
                </a:lnTo>
                <a:close/>
              </a:path>
            </a:pathLst>
          </a:custGeom>
          <a:blipFill>
            <a:blip r:embed="rId3"/>
            <a:stretch>
              <a:fillRect/>
            </a:stretch>
          </a:blipFill>
        </p:spPr>
        <p:txBody>
          <a:bodyPr/>
          <a:lstStyle/>
          <a:p>
            <a:endParaRPr lang="en-GB"/>
          </a:p>
        </p:txBody>
      </p:sp>
      <p:sp>
        <p:nvSpPr>
          <p:cNvPr id="13" name="TextBox 13"/>
          <p:cNvSpPr txBox="1"/>
          <p:nvPr/>
        </p:nvSpPr>
        <p:spPr>
          <a:xfrm>
            <a:off x="1724193" y="1686643"/>
            <a:ext cx="5993059" cy="933450"/>
          </a:xfrm>
          <a:prstGeom prst="rect">
            <a:avLst/>
          </a:prstGeom>
        </p:spPr>
        <p:txBody>
          <a:bodyPr lIns="0" tIns="0" rIns="0" bIns="0" rtlCol="0" anchor="t">
            <a:spAutoFit/>
          </a:bodyPr>
          <a:lstStyle/>
          <a:p>
            <a:pPr algn="l">
              <a:lnSpc>
                <a:spcPts val="7200"/>
              </a:lnSpc>
            </a:pPr>
            <a:r>
              <a:rPr lang="en-US" sz="6000">
                <a:solidFill>
                  <a:srgbClr val="FA632A"/>
                </a:solidFill>
                <a:latin typeface="Public Sans"/>
                <a:ea typeface="Public Sans"/>
                <a:cs typeface="Public Sans"/>
                <a:sym typeface="Public Sans"/>
              </a:rPr>
              <a:t>Case Studies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91919"/>
        </a:solidFill>
        <a:effectLst/>
      </p:bgPr>
    </p:bg>
    <p:spTree>
      <p:nvGrpSpPr>
        <p:cNvPr id="1" name=""/>
        <p:cNvGrpSpPr/>
        <p:nvPr/>
      </p:nvGrpSpPr>
      <p:grpSpPr>
        <a:xfrm>
          <a:off x="0" y="0"/>
          <a:ext cx="0" cy="0"/>
          <a:chOff x="0" y="0"/>
          <a:chExt cx="0" cy="0"/>
        </a:xfrm>
      </p:grpSpPr>
      <p:grpSp>
        <p:nvGrpSpPr>
          <p:cNvPr id="2" name="Group 2"/>
          <p:cNvGrpSpPr/>
          <p:nvPr/>
        </p:nvGrpSpPr>
        <p:grpSpPr>
          <a:xfrm>
            <a:off x="9008527" y="1241879"/>
            <a:ext cx="8070503" cy="2308203"/>
            <a:chOff x="0" y="0"/>
            <a:chExt cx="10760670" cy="3077604"/>
          </a:xfrm>
        </p:grpSpPr>
        <p:sp>
          <p:nvSpPr>
            <p:cNvPr id="3" name="TextBox 3"/>
            <p:cNvSpPr txBox="1"/>
            <p:nvPr/>
          </p:nvSpPr>
          <p:spPr>
            <a:xfrm>
              <a:off x="0" y="-47625"/>
              <a:ext cx="10760670" cy="657225"/>
            </a:xfrm>
            <a:prstGeom prst="rect">
              <a:avLst/>
            </a:prstGeom>
          </p:spPr>
          <p:txBody>
            <a:bodyPr lIns="0" tIns="0" rIns="0" bIns="0" rtlCol="0" anchor="t">
              <a:spAutoFit/>
            </a:bodyPr>
            <a:lstStyle/>
            <a:p>
              <a:pPr algn="l">
                <a:lnSpc>
                  <a:spcPts val="3900"/>
                </a:lnSpc>
              </a:pPr>
              <a:r>
                <a:rPr lang="en-US" sz="3000">
                  <a:solidFill>
                    <a:srgbClr val="FA632A"/>
                  </a:solidFill>
                  <a:latin typeface="Public Sans"/>
                  <a:ea typeface="Public Sans"/>
                  <a:cs typeface="Public Sans"/>
                  <a:sym typeface="Public Sans"/>
                </a:rPr>
                <a:t>Work on draft essays</a:t>
              </a:r>
            </a:p>
          </p:txBody>
        </p:sp>
        <p:sp>
          <p:nvSpPr>
            <p:cNvPr id="4" name="TextBox 4"/>
            <p:cNvSpPr txBox="1"/>
            <p:nvPr/>
          </p:nvSpPr>
          <p:spPr>
            <a:xfrm>
              <a:off x="0" y="914371"/>
              <a:ext cx="10760670" cy="2163233"/>
            </a:xfrm>
            <a:prstGeom prst="rect">
              <a:avLst/>
            </a:prstGeom>
          </p:spPr>
          <p:txBody>
            <a:bodyPr lIns="0" tIns="0" rIns="0" bIns="0" rtlCol="0" anchor="t">
              <a:spAutoFit/>
            </a:bodyPr>
            <a:lstStyle/>
            <a:p>
              <a:pPr algn="l">
                <a:lnSpc>
                  <a:spcPts val="2600"/>
                </a:lnSpc>
              </a:pPr>
              <a:r>
                <a:rPr lang="en-US" sz="2000">
                  <a:solidFill>
                    <a:srgbClr val="FFFFFF"/>
                  </a:solidFill>
                  <a:latin typeface="Public Sans"/>
                  <a:ea typeface="Public Sans"/>
                  <a:cs typeface="Public Sans"/>
                  <a:sym typeface="Public Sans"/>
                </a:rPr>
                <a:t>The work needs to address the Learning Outcome for this first component of the first module:</a:t>
              </a:r>
            </a:p>
            <a:p>
              <a:pPr marL="431801" lvl="1" indent="-215900" algn="l">
                <a:lnSpc>
                  <a:spcPts val="2600"/>
                </a:lnSpc>
                <a:buFont typeface="Arial"/>
                <a:buChar char="•"/>
              </a:pPr>
              <a:r>
                <a:rPr lang="en-US" sz="2000" b="1" i="1">
                  <a:solidFill>
                    <a:srgbClr val="0097B2"/>
                  </a:solidFill>
                  <a:latin typeface="Public Sans Bold Italics"/>
                  <a:ea typeface="Public Sans Bold Italics"/>
                  <a:cs typeface="Public Sans Bold Italics"/>
                  <a:sym typeface="Public Sans Bold Italics"/>
                </a:rPr>
                <a:t>Critically evaluate at least five leadership theories and their relevance to the workplace</a:t>
              </a:r>
            </a:p>
            <a:p>
              <a:pPr algn="l">
                <a:lnSpc>
                  <a:spcPts val="2600"/>
                </a:lnSpc>
              </a:pPr>
              <a:endParaRPr lang="en-US" sz="2000" b="1" i="1">
                <a:solidFill>
                  <a:srgbClr val="0097B2"/>
                </a:solidFill>
                <a:latin typeface="Public Sans Bold Italics"/>
                <a:ea typeface="Public Sans Bold Italics"/>
                <a:cs typeface="Public Sans Bold Italics"/>
                <a:sym typeface="Public Sans Bold Italics"/>
              </a:endParaRPr>
            </a:p>
          </p:txBody>
        </p:sp>
      </p:grpSp>
      <p:grpSp>
        <p:nvGrpSpPr>
          <p:cNvPr id="5" name="Group 5"/>
          <p:cNvGrpSpPr/>
          <p:nvPr/>
        </p:nvGrpSpPr>
        <p:grpSpPr>
          <a:xfrm>
            <a:off x="9008527" y="4475173"/>
            <a:ext cx="8070503" cy="1660503"/>
            <a:chOff x="0" y="0"/>
            <a:chExt cx="10760670" cy="2214004"/>
          </a:xfrm>
        </p:grpSpPr>
        <p:sp>
          <p:nvSpPr>
            <p:cNvPr id="6" name="TextBox 6"/>
            <p:cNvSpPr txBox="1"/>
            <p:nvPr/>
          </p:nvSpPr>
          <p:spPr>
            <a:xfrm>
              <a:off x="0" y="-47625"/>
              <a:ext cx="10760670" cy="657225"/>
            </a:xfrm>
            <a:prstGeom prst="rect">
              <a:avLst/>
            </a:prstGeom>
          </p:spPr>
          <p:txBody>
            <a:bodyPr lIns="0" tIns="0" rIns="0" bIns="0" rtlCol="0" anchor="t">
              <a:spAutoFit/>
            </a:bodyPr>
            <a:lstStyle/>
            <a:p>
              <a:pPr algn="l">
                <a:lnSpc>
                  <a:spcPts val="3900"/>
                </a:lnSpc>
              </a:pPr>
              <a:r>
                <a:rPr lang="en-US" sz="3000">
                  <a:solidFill>
                    <a:srgbClr val="FA632A"/>
                  </a:solidFill>
                  <a:latin typeface="Public Sans"/>
                  <a:ea typeface="Public Sans"/>
                  <a:cs typeface="Public Sans"/>
                  <a:sym typeface="Public Sans"/>
                </a:rPr>
                <a:t>Read peer reviewed papers</a:t>
              </a:r>
            </a:p>
          </p:txBody>
        </p:sp>
        <p:sp>
          <p:nvSpPr>
            <p:cNvPr id="7" name="TextBox 7"/>
            <p:cNvSpPr txBox="1"/>
            <p:nvPr/>
          </p:nvSpPr>
          <p:spPr>
            <a:xfrm>
              <a:off x="0" y="914371"/>
              <a:ext cx="10760670" cy="1299633"/>
            </a:xfrm>
            <a:prstGeom prst="rect">
              <a:avLst/>
            </a:prstGeom>
          </p:spPr>
          <p:txBody>
            <a:bodyPr lIns="0" tIns="0" rIns="0" bIns="0" rtlCol="0" anchor="t">
              <a:spAutoFit/>
            </a:bodyPr>
            <a:lstStyle/>
            <a:p>
              <a:pPr algn="l">
                <a:lnSpc>
                  <a:spcPts val="2600"/>
                </a:lnSpc>
              </a:pPr>
              <a:r>
                <a:rPr lang="en-US" sz="2000">
                  <a:solidFill>
                    <a:srgbClr val="FFFFFF"/>
                  </a:solidFill>
                  <a:latin typeface="Public Sans"/>
                  <a:ea typeface="Public Sans"/>
                  <a:cs typeface="Public Sans"/>
                  <a:sym typeface="Public Sans"/>
                </a:rPr>
                <a:t>Ensure you read credible works only, and cite your sources using the Harvard Referencing style (You could use Ref Works as a citation manager to help with this.</a:t>
              </a:r>
            </a:p>
          </p:txBody>
        </p:sp>
      </p:grpSp>
      <p:grpSp>
        <p:nvGrpSpPr>
          <p:cNvPr id="8" name="Group 8"/>
          <p:cNvGrpSpPr/>
          <p:nvPr/>
        </p:nvGrpSpPr>
        <p:grpSpPr>
          <a:xfrm>
            <a:off x="9008527" y="7384617"/>
            <a:ext cx="8070503" cy="1984353"/>
            <a:chOff x="0" y="0"/>
            <a:chExt cx="10760670" cy="2645804"/>
          </a:xfrm>
        </p:grpSpPr>
        <p:sp>
          <p:nvSpPr>
            <p:cNvPr id="9" name="TextBox 9"/>
            <p:cNvSpPr txBox="1"/>
            <p:nvPr/>
          </p:nvSpPr>
          <p:spPr>
            <a:xfrm>
              <a:off x="0" y="-47625"/>
              <a:ext cx="10760670" cy="657225"/>
            </a:xfrm>
            <a:prstGeom prst="rect">
              <a:avLst/>
            </a:prstGeom>
          </p:spPr>
          <p:txBody>
            <a:bodyPr lIns="0" tIns="0" rIns="0" bIns="0" rtlCol="0" anchor="t">
              <a:spAutoFit/>
            </a:bodyPr>
            <a:lstStyle/>
            <a:p>
              <a:pPr algn="l">
                <a:lnSpc>
                  <a:spcPts val="3900"/>
                </a:lnSpc>
              </a:pPr>
              <a:r>
                <a:rPr lang="en-US" sz="3000">
                  <a:solidFill>
                    <a:srgbClr val="FA632A"/>
                  </a:solidFill>
                  <a:latin typeface="Public Sans"/>
                  <a:ea typeface="Public Sans"/>
                  <a:cs typeface="Public Sans"/>
                  <a:sym typeface="Public Sans"/>
                </a:rPr>
                <a:t>Submit drafts</a:t>
              </a:r>
            </a:p>
          </p:txBody>
        </p:sp>
        <p:sp>
          <p:nvSpPr>
            <p:cNvPr id="10" name="TextBox 10"/>
            <p:cNvSpPr txBox="1"/>
            <p:nvPr/>
          </p:nvSpPr>
          <p:spPr>
            <a:xfrm>
              <a:off x="0" y="914371"/>
              <a:ext cx="10760670" cy="1731433"/>
            </a:xfrm>
            <a:prstGeom prst="rect">
              <a:avLst/>
            </a:prstGeom>
          </p:spPr>
          <p:txBody>
            <a:bodyPr lIns="0" tIns="0" rIns="0" bIns="0" rtlCol="0" anchor="t">
              <a:spAutoFit/>
            </a:bodyPr>
            <a:lstStyle/>
            <a:p>
              <a:pPr algn="l">
                <a:lnSpc>
                  <a:spcPts val="2600"/>
                </a:lnSpc>
              </a:pPr>
              <a:r>
                <a:rPr lang="en-US" sz="2000">
                  <a:solidFill>
                    <a:srgbClr val="FFFFFF"/>
                  </a:solidFill>
                  <a:latin typeface="Public Sans"/>
                  <a:ea typeface="Public Sans"/>
                  <a:cs typeface="Public Sans"/>
                  <a:sym typeface="Public Sans"/>
                </a:rPr>
                <a:t>Submit drafts to enable me to provide feedback on the work completed to date. It does not matter if it is incomplete at this stage, but it is important to receive feedback so that you are clear of the expectations. </a:t>
              </a:r>
            </a:p>
          </p:txBody>
        </p:sp>
      </p:grpSp>
      <p:sp>
        <p:nvSpPr>
          <p:cNvPr id="11" name="AutoShape 11">
            <a:extLst>
              <a:ext uri="{C183D7F6-B498-43B3-948B-1728B52AA6E4}">
                <adec:decorative xmlns:adec="http://schemas.microsoft.com/office/drawing/2017/decorative" val="1"/>
              </a:ext>
            </a:extLst>
          </p:cNvPr>
          <p:cNvSpPr/>
          <p:nvPr/>
        </p:nvSpPr>
        <p:spPr>
          <a:xfrm>
            <a:off x="9008527" y="3845941"/>
            <a:ext cx="9279473" cy="0"/>
          </a:xfrm>
          <a:prstGeom prst="line">
            <a:avLst/>
          </a:prstGeom>
          <a:ln w="9525" cap="rnd">
            <a:solidFill>
              <a:srgbClr val="FFFFFF"/>
            </a:solidFill>
            <a:prstDash val="solid"/>
            <a:headEnd type="none" w="sm" len="sm"/>
            <a:tailEnd type="none" w="sm" len="sm"/>
          </a:ln>
        </p:spPr>
        <p:txBody>
          <a:bodyPr/>
          <a:lstStyle/>
          <a:p>
            <a:endParaRPr lang="en-GB"/>
          </a:p>
        </p:txBody>
      </p:sp>
      <p:sp>
        <p:nvSpPr>
          <p:cNvPr id="12" name="AutoShape 12">
            <a:extLst>
              <a:ext uri="{C183D7F6-B498-43B3-948B-1728B52AA6E4}">
                <adec:decorative xmlns:adec="http://schemas.microsoft.com/office/drawing/2017/decorative" val="1"/>
              </a:ext>
            </a:extLst>
          </p:cNvPr>
          <p:cNvSpPr/>
          <p:nvPr/>
        </p:nvSpPr>
        <p:spPr>
          <a:xfrm>
            <a:off x="9008527" y="6755384"/>
            <a:ext cx="9279473" cy="0"/>
          </a:xfrm>
          <a:prstGeom prst="line">
            <a:avLst/>
          </a:prstGeom>
          <a:ln w="9525" cap="rnd">
            <a:solidFill>
              <a:srgbClr val="FFFFFF"/>
            </a:solidFill>
            <a:prstDash val="solid"/>
            <a:headEnd type="none" w="sm" len="sm"/>
            <a:tailEnd type="none" w="sm" len="sm"/>
          </a:ln>
        </p:spPr>
        <p:txBody>
          <a:bodyPr/>
          <a:lstStyle/>
          <a:p>
            <a:endParaRPr lang="en-GB"/>
          </a:p>
        </p:txBody>
      </p:sp>
      <p:sp>
        <p:nvSpPr>
          <p:cNvPr id="13" name="Freeform 13" descr="a black and white calendar icon"/>
          <p:cNvSpPr/>
          <p:nvPr/>
        </p:nvSpPr>
        <p:spPr>
          <a:xfrm>
            <a:off x="7478004" y="7384617"/>
            <a:ext cx="718715" cy="543610"/>
          </a:xfrm>
          <a:custGeom>
            <a:avLst/>
            <a:gdLst/>
            <a:ahLst/>
            <a:cxnLst/>
            <a:rect l="l" t="t" r="r" b="b"/>
            <a:pathLst>
              <a:path w="718715" h="543610">
                <a:moveTo>
                  <a:pt x="0" y="0"/>
                </a:moveTo>
                <a:lnTo>
                  <a:pt x="718714" y="0"/>
                </a:lnTo>
                <a:lnTo>
                  <a:pt x="718714" y="543610"/>
                </a:lnTo>
                <a:lnTo>
                  <a:pt x="0" y="54361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4" name="Freeform 14" descr="a black and white icon of a bar graph"/>
          <p:cNvSpPr/>
          <p:nvPr/>
        </p:nvSpPr>
        <p:spPr>
          <a:xfrm>
            <a:off x="7478004" y="4475173"/>
            <a:ext cx="718715" cy="543610"/>
          </a:xfrm>
          <a:custGeom>
            <a:avLst/>
            <a:gdLst/>
            <a:ahLst/>
            <a:cxnLst/>
            <a:rect l="l" t="t" r="r" b="b"/>
            <a:pathLst>
              <a:path w="718715" h="543610">
                <a:moveTo>
                  <a:pt x="0" y="0"/>
                </a:moveTo>
                <a:lnTo>
                  <a:pt x="718714" y="0"/>
                </a:lnTo>
                <a:lnTo>
                  <a:pt x="718714" y="543610"/>
                </a:lnTo>
                <a:lnTo>
                  <a:pt x="0" y="5436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descr="a black and white settings icon"/>
          <p:cNvSpPr/>
          <p:nvPr/>
        </p:nvSpPr>
        <p:spPr>
          <a:xfrm>
            <a:off x="7478004" y="1241879"/>
            <a:ext cx="718715" cy="584119"/>
          </a:xfrm>
          <a:custGeom>
            <a:avLst/>
            <a:gdLst/>
            <a:ahLst/>
            <a:cxnLst/>
            <a:rect l="l" t="t" r="r" b="b"/>
            <a:pathLst>
              <a:path w="718715" h="584119">
                <a:moveTo>
                  <a:pt x="0" y="0"/>
                </a:moveTo>
                <a:lnTo>
                  <a:pt x="718714" y="0"/>
                </a:lnTo>
                <a:lnTo>
                  <a:pt x="718714" y="584119"/>
                </a:lnTo>
                <a:lnTo>
                  <a:pt x="0" y="58411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6" name="Group 16"/>
          <p:cNvGrpSpPr/>
          <p:nvPr/>
        </p:nvGrpSpPr>
        <p:grpSpPr>
          <a:xfrm>
            <a:off x="1118582" y="1241879"/>
            <a:ext cx="4883805" cy="3211330"/>
            <a:chOff x="0" y="0"/>
            <a:chExt cx="6511739" cy="4281774"/>
          </a:xfrm>
        </p:grpSpPr>
        <p:sp>
          <p:nvSpPr>
            <p:cNvPr id="17" name="TextBox 17"/>
            <p:cNvSpPr txBox="1"/>
            <p:nvPr/>
          </p:nvSpPr>
          <p:spPr>
            <a:xfrm>
              <a:off x="249646" y="-9525"/>
              <a:ext cx="5614691" cy="3667125"/>
            </a:xfrm>
            <a:prstGeom prst="rect">
              <a:avLst/>
            </a:prstGeom>
          </p:spPr>
          <p:txBody>
            <a:bodyPr lIns="0" tIns="0" rIns="0" bIns="0" rtlCol="0" anchor="t">
              <a:spAutoFit/>
            </a:bodyPr>
            <a:lstStyle/>
            <a:p>
              <a:pPr algn="l">
                <a:lnSpc>
                  <a:spcPts val="10800"/>
                </a:lnSpc>
              </a:pPr>
              <a:r>
                <a:rPr lang="en-US" sz="9000">
                  <a:solidFill>
                    <a:srgbClr val="FFFFFF"/>
                  </a:solidFill>
                  <a:latin typeface="Public Sans"/>
                  <a:ea typeface="Public Sans"/>
                  <a:cs typeface="Public Sans"/>
                  <a:sym typeface="Public Sans"/>
                </a:rPr>
                <a:t>What's </a:t>
              </a:r>
              <a:r>
                <a:rPr lang="en-US" sz="9000">
                  <a:solidFill>
                    <a:srgbClr val="FA632A"/>
                  </a:solidFill>
                  <a:latin typeface="Public Sans"/>
                  <a:ea typeface="Public Sans"/>
                  <a:cs typeface="Public Sans"/>
                  <a:sym typeface="Public Sans"/>
                </a:rPr>
                <a:t>Next</a:t>
              </a:r>
              <a:r>
                <a:rPr lang="en-US" sz="9000">
                  <a:solidFill>
                    <a:srgbClr val="FFFFFF"/>
                  </a:solidFill>
                  <a:latin typeface="Public Sans"/>
                  <a:ea typeface="Public Sans"/>
                  <a:cs typeface="Public Sans"/>
                  <a:sym typeface="Public Sans"/>
                </a:rPr>
                <a:t> </a:t>
              </a:r>
            </a:p>
          </p:txBody>
        </p:sp>
        <p:sp>
          <p:nvSpPr>
            <p:cNvPr id="18" name="AutoShape 18"/>
            <p:cNvSpPr/>
            <p:nvPr/>
          </p:nvSpPr>
          <p:spPr>
            <a:xfrm>
              <a:off x="0" y="4211924"/>
              <a:ext cx="6511739" cy="0"/>
            </a:xfrm>
            <a:prstGeom prst="line">
              <a:avLst/>
            </a:prstGeom>
            <a:ln w="139700" cap="flat">
              <a:solidFill>
                <a:srgbClr val="0097B2"/>
              </a:solidFill>
              <a:prstDash val="solid"/>
              <a:headEnd type="none" w="sm" len="sm"/>
              <a:tailEnd type="none" w="sm" len="sm"/>
            </a:ln>
          </p:spPr>
          <p:txBody>
            <a:bodyPr/>
            <a:lstStyle/>
            <a:p>
              <a:endParaRPr lang="en-GB"/>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951789" y="6139088"/>
            <a:ext cx="8384422" cy="3904098"/>
            <a:chOff x="0" y="0"/>
            <a:chExt cx="11179230" cy="5205464"/>
          </a:xfrm>
        </p:grpSpPr>
        <p:sp>
          <p:nvSpPr>
            <p:cNvPr id="3" name="TextBox 3"/>
            <p:cNvSpPr txBox="1"/>
            <p:nvPr/>
          </p:nvSpPr>
          <p:spPr>
            <a:xfrm>
              <a:off x="161667" y="-9525"/>
              <a:ext cx="10356836" cy="3667125"/>
            </a:xfrm>
            <a:prstGeom prst="rect">
              <a:avLst/>
            </a:prstGeom>
          </p:spPr>
          <p:txBody>
            <a:bodyPr lIns="0" tIns="0" rIns="0" bIns="0" rtlCol="0" anchor="t">
              <a:spAutoFit/>
            </a:bodyPr>
            <a:lstStyle/>
            <a:p>
              <a:pPr algn="l">
                <a:lnSpc>
                  <a:spcPts val="10800"/>
                </a:lnSpc>
              </a:pPr>
              <a:r>
                <a:rPr lang="en-US" sz="9000">
                  <a:solidFill>
                    <a:srgbClr val="191919"/>
                  </a:solidFill>
                  <a:latin typeface="Public Sans"/>
                  <a:ea typeface="Public Sans"/>
                  <a:cs typeface="Public Sans"/>
                  <a:sym typeface="Public Sans"/>
                </a:rPr>
                <a:t>Thank you!</a:t>
              </a:r>
            </a:p>
            <a:p>
              <a:pPr algn="l">
                <a:lnSpc>
                  <a:spcPts val="10800"/>
                </a:lnSpc>
              </a:pPr>
              <a:r>
                <a:rPr lang="en-US" sz="9000">
                  <a:solidFill>
                    <a:srgbClr val="0097B2"/>
                  </a:solidFill>
                  <a:latin typeface="Public Sans"/>
                  <a:ea typeface="Public Sans"/>
                  <a:cs typeface="Public Sans"/>
                  <a:sym typeface="Public Sans"/>
                </a:rPr>
                <a:t>Diolch</a:t>
              </a:r>
            </a:p>
          </p:txBody>
        </p:sp>
        <p:sp>
          <p:nvSpPr>
            <p:cNvPr id="4" name="TextBox 4"/>
            <p:cNvSpPr txBox="1"/>
            <p:nvPr/>
          </p:nvSpPr>
          <p:spPr>
            <a:xfrm>
              <a:off x="161667" y="4548239"/>
              <a:ext cx="10356836" cy="657225"/>
            </a:xfrm>
            <a:prstGeom prst="rect">
              <a:avLst/>
            </a:prstGeom>
          </p:spPr>
          <p:txBody>
            <a:bodyPr lIns="0" tIns="0" rIns="0" bIns="0" rtlCol="0" anchor="t">
              <a:spAutoFit/>
            </a:bodyPr>
            <a:lstStyle/>
            <a:p>
              <a:pPr algn="l">
                <a:lnSpc>
                  <a:spcPts val="3900"/>
                </a:lnSpc>
              </a:pPr>
              <a:r>
                <a:rPr lang="en-US" sz="3000">
                  <a:solidFill>
                    <a:srgbClr val="191919"/>
                  </a:solidFill>
                  <a:latin typeface="Public Sans"/>
                  <a:ea typeface="Public Sans"/>
                  <a:cs typeface="Public Sans"/>
                  <a:sym typeface="Public Sans"/>
                </a:rPr>
                <a:t>Next session date: </a:t>
              </a:r>
              <a:r>
                <a:rPr lang="en-US" sz="3000">
                  <a:solidFill>
                    <a:srgbClr val="FA632A"/>
                  </a:solidFill>
                  <a:latin typeface="Public Sans"/>
                  <a:ea typeface="Public Sans"/>
                  <a:cs typeface="Public Sans"/>
                  <a:sym typeface="Public Sans"/>
                </a:rPr>
                <a:t>10th April, 2025</a:t>
              </a:r>
            </a:p>
          </p:txBody>
        </p:sp>
        <p:sp>
          <p:nvSpPr>
            <p:cNvPr id="5" name="AutoShape 5"/>
            <p:cNvSpPr/>
            <p:nvPr/>
          </p:nvSpPr>
          <p:spPr>
            <a:xfrm>
              <a:off x="0" y="4078653"/>
              <a:ext cx="11179230" cy="0"/>
            </a:xfrm>
            <a:prstGeom prst="line">
              <a:avLst/>
            </a:prstGeom>
            <a:ln w="139700" cap="flat">
              <a:solidFill>
                <a:srgbClr val="0097B2"/>
              </a:solidFill>
              <a:prstDash val="solid"/>
              <a:headEnd type="none" w="sm" len="sm"/>
              <a:tailEnd type="none" w="sm" len="sm"/>
            </a:ln>
          </p:spPr>
          <p:txBody>
            <a:bodyPr/>
            <a:lstStyle/>
            <a:p>
              <a:endParaRPr lang="en-GB"/>
            </a:p>
          </p:txBody>
        </p:sp>
      </p:grpSp>
      <p:sp>
        <p:nvSpPr>
          <p:cNvPr id="6" name="Freeform 6"/>
          <p:cNvSpPr/>
          <p:nvPr/>
        </p:nvSpPr>
        <p:spPr>
          <a:xfrm>
            <a:off x="3493371" y="697284"/>
            <a:ext cx="11301259" cy="5311592"/>
          </a:xfrm>
          <a:custGeom>
            <a:avLst/>
            <a:gdLst/>
            <a:ahLst/>
            <a:cxnLst/>
            <a:rect l="l" t="t" r="r" b="b"/>
            <a:pathLst>
              <a:path w="11301259" h="5311592">
                <a:moveTo>
                  <a:pt x="0" y="0"/>
                </a:moveTo>
                <a:lnTo>
                  <a:pt x="11301258" y="0"/>
                </a:lnTo>
                <a:lnTo>
                  <a:pt x="11301258" y="5311592"/>
                </a:lnTo>
                <a:lnTo>
                  <a:pt x="0" y="5311592"/>
                </a:lnTo>
                <a:lnTo>
                  <a:pt x="0" y="0"/>
                </a:lnTo>
                <a:close/>
              </a:path>
            </a:pathLst>
          </a:custGeom>
          <a:blipFill>
            <a:blip r:embed="rId2"/>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374</Words>
  <Application>Microsoft Office PowerPoint</Application>
  <PresentationFormat>Custom</PresentationFormat>
  <Paragraphs>51</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Public Sans Bold Italics</vt:lpstr>
      <vt:lpstr>Public Sans Bold</vt:lpstr>
      <vt:lpstr>Arial</vt:lpstr>
      <vt:lpstr>Public Sans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Teams</dc:title>
  <dc:creator>Julie Crossman</dc:creator>
  <cp:lastModifiedBy>Julie Crossman</cp:lastModifiedBy>
  <cp:revision>2</cp:revision>
  <dcterms:created xsi:type="dcterms:W3CDTF">2006-08-16T00:00:00Z</dcterms:created>
  <dcterms:modified xsi:type="dcterms:W3CDTF">2025-03-26T17:57:36Z</dcterms:modified>
  <dc:identifier>DAGiwFFn1aA</dc:identifier>
</cp:coreProperties>
</file>