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39FE6-66B3-75EB-EB0B-6822F74DF82E}" v="137" dt="2021-12-09T11:43:20.394"/>
    <p1510:client id="{B4CBAFD5-0DE1-342C-4980-F19B814CF6B8}" v="684" dt="2021-12-09T03:02:18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tableStyles" Target="tableStyles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heme" Target="theme/theme1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viewProps" Target="viewProps.xml" Id="rId11" /><Relationship Type="http://schemas.openxmlformats.org/officeDocument/2006/relationships/slide" Target="slides/slide4.xml" Id="rId5" /><Relationship Type="http://schemas.microsoft.com/office/2015/10/relationships/revisionInfo" Target="revisionInfo.xml" Id="rId15" /><Relationship Type="http://schemas.openxmlformats.org/officeDocument/2006/relationships/presProps" Target="presProps.xml" Id="rId10" /><Relationship Type="http://schemas.openxmlformats.org/officeDocument/2006/relationships/slide" Target="slides/slide3.xml" Id="rId4" /><Relationship Type="http://schemas.openxmlformats.org/officeDocument/2006/relationships/slide" Target="slides/slide8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Faça clique para editar o estilo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35360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c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3056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614626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56420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4" name="Marcador de Posição de Conteúdo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6" name="Marcador de Posição de Conteúdo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8" name="Marcador de Posição do Rodapé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49149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Data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4" name="Marcador de Posição do Rodapé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45550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3" name="Marcador de Posição do Rodapé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96993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Conteúdo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089164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a Imagem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</a:t>
            </a:r>
          </a:p>
        </p:txBody>
      </p:sp>
      <p:sp>
        <p:nvSpPr>
          <p:cNvPr id="5" name="Marcador de Posição da Data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80662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0425109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e Texto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85171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</a:t>
            </a:r>
          </a:p>
        </p:txBody>
      </p:sp>
      <p:sp>
        <p:nvSpPr>
          <p:cNvPr id="3" name="Marcador de Posição do Texto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1C0BB-DC71-4713-A787-95011EDB8CA8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A16595-07AD-4646-803E-1CCE41789BEC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20664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usinessinsider.com/what-its-really-like-to-be-a-nurse-2018-4?r=US&amp;IR=T" TargetMode="External"/><Relationship Id="rId2" Type="http://schemas.openxmlformats.org/officeDocument/2006/relationships/hyperlink" Target="https://www.nurses.co.uk/careers-hub/nursing-pay-guid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nursing/how-become-nurse/how-become-nurse" TargetMode="External"/><Relationship Id="rId5" Type="http://schemas.openxmlformats.org/officeDocument/2006/relationships/hyperlink" Target="https://www.ncbi.nlm.nih.gov/pmc/articles/PMC5839460/" TargetMode="External"/><Relationship Id="rId4" Type="http://schemas.openxmlformats.org/officeDocument/2006/relationships/hyperlink" Target="https://books.google.co.uk/books?hl=pt-PT&amp;lr=&amp;id=A8O9AwAAQBAJ&amp;oi=fnd&amp;pg=PT13&amp;dq=what+is+nursing&amp;ots=ly_V2u7p_B&amp;sig=wBugo2padjN7Gu3Oc3MnbRr4tYA#v=onepage&amp;q=what%20is%20nursing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458334" y="906929"/>
            <a:ext cx="3822122" cy="3004671"/>
          </a:xfrm>
        </p:spPr>
        <p:txBody>
          <a:bodyPr anchor="t">
            <a:normAutofit/>
          </a:bodyPr>
          <a:lstStyle/>
          <a:p>
            <a:pPr algn="l"/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Academic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And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Employability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Skills</a:t>
            </a: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Task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 1: Individual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presentation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 </a:t>
            </a:r>
            <a:br>
              <a:rPr lang="pt-PT" sz="2800">
                <a:solidFill>
                  <a:schemeClr val="bg1"/>
                </a:solidFill>
                <a:ea typeface="+mj-lt"/>
                <a:cs typeface="+mj-lt"/>
              </a:rPr>
            </a:b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Topic</a:t>
            </a:r>
            <a:r>
              <a:rPr lang="pt-PT" sz="2800">
                <a:solidFill>
                  <a:schemeClr val="bg1"/>
                </a:solidFill>
                <a:ea typeface="+mj-lt"/>
                <a:cs typeface="+mj-lt"/>
              </a:rPr>
              <a:t>: </a:t>
            </a:r>
            <a:r>
              <a:rPr lang="pt-PT" sz="2800" err="1">
                <a:solidFill>
                  <a:schemeClr val="bg1"/>
                </a:solidFill>
                <a:ea typeface="+mj-lt"/>
                <a:cs typeface="+mj-lt"/>
              </a:rPr>
              <a:t>Nursing</a:t>
            </a:r>
            <a:endParaRPr lang="pt-PT" sz="2000" err="1">
              <a:solidFill>
                <a:schemeClr val="bg1"/>
              </a:solidFill>
              <a:ea typeface="+mj-lt"/>
              <a:cs typeface="+mj-lt"/>
            </a:endParaRP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458336" y="4740089"/>
            <a:ext cx="2919738" cy="1494117"/>
          </a:xfrm>
        </p:spPr>
        <p:txBody>
          <a:bodyPr anchor="b">
            <a:normAutofit/>
          </a:bodyPr>
          <a:lstStyle/>
          <a:p>
            <a:pPr algn="l"/>
            <a:r>
              <a:rPr lang="pt-PT" sz="2000" err="1">
                <a:solidFill>
                  <a:srgbClr val="FFFFFF"/>
                </a:solidFill>
                <a:cs typeface="Calibri"/>
              </a:rPr>
              <a:t>Maizania</a:t>
            </a:r>
            <a:r>
              <a:rPr lang="pt-PT" sz="2000">
                <a:solidFill>
                  <a:srgbClr val="FFFFFF"/>
                </a:solidFill>
                <a:cs typeface="Calibri"/>
              </a:rPr>
              <a:t> Samanta de Paiva </a:t>
            </a:r>
            <a:r>
              <a:rPr lang="pt-PT" sz="2000" err="1">
                <a:solidFill>
                  <a:srgbClr val="FFFFFF"/>
                </a:solidFill>
                <a:cs typeface="Calibri"/>
              </a:rPr>
              <a:t>Uagna</a:t>
            </a:r>
          </a:p>
          <a:p>
            <a:pPr algn="l"/>
            <a:r>
              <a:rPr lang="pt-PT" sz="2000" err="1">
                <a:solidFill>
                  <a:srgbClr val="FFFFFF"/>
                </a:solidFill>
                <a:cs typeface="Calibri"/>
              </a:rPr>
              <a:t>Student</a:t>
            </a:r>
            <a:r>
              <a:rPr lang="pt-PT" sz="2000">
                <a:solidFill>
                  <a:srgbClr val="FFFFFF"/>
                </a:solidFill>
                <a:cs typeface="Calibri"/>
              </a:rPr>
              <a:t> ID:  </a:t>
            </a:r>
          </a:p>
        </p:txBody>
      </p:sp>
      <p:pic>
        <p:nvPicPr>
          <p:cNvPr id="4" name="Imagem 4" descr="Uma imagem com texto&#10;&#10;Descrição gerada automaticamente">
            <a:extLst>
              <a:ext uri="{FF2B5EF4-FFF2-40B4-BE49-F238E27FC236}">
                <a16:creationId xmlns:a16="http://schemas.microsoft.com/office/drawing/2014/main" id="{4FF508B9-5061-4805-8050-8B2B83E52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2227719"/>
            <a:ext cx="7225748" cy="2402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9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4324096-7049-480B-BD6F-7AC306E7C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err="1">
                <a:cs typeface="Calibri Light"/>
              </a:rPr>
              <a:t>What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is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Nursing</a:t>
            </a:r>
            <a:r>
              <a:rPr lang="pt-PT">
                <a:cs typeface="Calibri Light"/>
              </a:rPr>
              <a:t>?</a:t>
            </a:r>
            <a:endParaRPr lang="pt-PT"/>
          </a:p>
        </p:txBody>
      </p:sp>
      <p:pic>
        <p:nvPicPr>
          <p:cNvPr id="8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0B9F2F39-4ADE-46F0-8E3A-0DEC21E327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571846" y="107858"/>
            <a:ext cx="3622581" cy="847814"/>
          </a:xfrm>
        </p:spPr>
      </p:pic>
      <p:sp>
        <p:nvSpPr>
          <p:cNvPr id="7" name="CaixaDeTexto 6">
            <a:extLst>
              <a:ext uri="{FF2B5EF4-FFF2-40B4-BE49-F238E27FC236}">
                <a16:creationId xmlns:a16="http://schemas.microsoft.com/office/drawing/2014/main" id="{69515AD4-A8E1-48AE-A712-4510143F812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3DE79A1E-9B0D-4B43-B94A-67B84B2A28C3}"/>
              </a:ext>
            </a:extLst>
          </p:cNvPr>
          <p:cNvSpPr txBox="1"/>
          <p:nvPr/>
        </p:nvSpPr>
        <p:spPr>
          <a:xfrm>
            <a:off x="1012451" y="1505509"/>
            <a:ext cx="992617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pt-PT" sz="2400">
                <a:latin typeface="Abadi Extra Light"/>
              </a:rPr>
              <a:t>A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nurse's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primary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responsibility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is</a:t>
            </a:r>
            <a:r>
              <a:rPr lang="pt-PT" sz="2400">
                <a:latin typeface="Abadi Extra Light"/>
                <a:ea typeface="+mn-lt"/>
                <a:cs typeface="+mn-lt"/>
              </a:rPr>
              <a:t>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advocate</a:t>
            </a:r>
            <a:r>
              <a:rPr lang="pt-PT" sz="2400">
                <a:latin typeface="Abadi Extra Light"/>
                <a:ea typeface="+mn-lt"/>
                <a:cs typeface="+mn-lt"/>
              </a:rPr>
              <a:t> 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400">
                <a:latin typeface="Abadi Extra Light"/>
                <a:ea typeface="+mn-lt"/>
                <a:cs typeface="+mn-lt"/>
              </a:rPr>
              <a:t> 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,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</a:t>
            </a:r>
            <a:r>
              <a:rPr lang="pt-PT" sz="2400">
                <a:latin typeface="Abadi Extra Light"/>
                <a:ea typeface="+mn-lt"/>
                <a:cs typeface="+mn-lt"/>
              </a:rPr>
              <a:t> as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them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through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disease</a:t>
            </a:r>
            <a:r>
              <a:rPr lang="pt-PT" sz="24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However</a:t>
            </a:r>
            <a:r>
              <a:rPr lang="pt-PT" sz="2400">
                <a:latin typeface="Abadi Extra Light"/>
                <a:ea typeface="+mn-lt"/>
                <a:cs typeface="+mn-lt"/>
              </a:rPr>
              <a:t>,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nurse's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work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also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includes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variety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other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obligations</a:t>
            </a:r>
            <a:r>
              <a:rPr lang="pt-PT" sz="2400">
                <a:latin typeface="Abadi Extra Light"/>
                <a:ea typeface="+mn-lt"/>
                <a:cs typeface="+mn-lt"/>
              </a:rPr>
              <a:t>,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such</a:t>
            </a:r>
            <a:r>
              <a:rPr lang="pt-PT" sz="2400">
                <a:latin typeface="Abadi Extra Light"/>
                <a:ea typeface="+mn-lt"/>
                <a:cs typeface="+mn-lt"/>
              </a:rPr>
              <a:t> as:</a:t>
            </a:r>
            <a:endParaRPr lang="pt-PT">
              <a:latin typeface="Abadi Extra Light"/>
            </a:endParaRPr>
          </a:p>
          <a:p>
            <a:endParaRPr lang="pt-PT"/>
          </a:p>
        </p:txBody>
      </p:sp>
      <p:sp>
        <p:nvSpPr>
          <p:cNvPr id="11" name="Marcador de Posição de Conteúdo 10">
            <a:extLst>
              <a:ext uri="{FF2B5EF4-FFF2-40B4-BE49-F238E27FC236}">
                <a16:creationId xmlns:a16="http://schemas.microsoft.com/office/drawing/2014/main" id="{B925B996-58A8-4A59-A673-01E624BA35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339788" y="2975723"/>
            <a:ext cx="7659688" cy="37854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a record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your</a:t>
            </a:r>
            <a:r>
              <a:rPr lang="pt-PT" sz="2400">
                <a:latin typeface="Abadi Extra Light"/>
                <a:ea typeface="+mn-lt"/>
                <a:cs typeface="+mn-lt"/>
              </a:rPr>
              <a:t> medical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history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symptoms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Plan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400">
                <a:latin typeface="Abadi Extra Light"/>
                <a:ea typeface="+mn-lt"/>
                <a:cs typeface="+mn-lt"/>
              </a:rPr>
              <a:t> in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collaboration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with</a:t>
            </a:r>
            <a:r>
              <a:rPr lang="pt-PT" sz="2400">
                <a:latin typeface="Abadi Extra Light"/>
                <a:ea typeface="+mn-lt"/>
                <a:cs typeface="+mn-lt"/>
              </a:rPr>
              <a:t> teams.</a:t>
            </a:r>
            <a:endParaRPr lang="pt-PT" sz="2400">
              <a:latin typeface="Abadi Extra Light"/>
              <a:cs typeface="Calibri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'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well-being</a:t>
            </a:r>
            <a:r>
              <a:rPr lang="pt-PT" sz="2400">
                <a:latin typeface="Abadi Extra Light"/>
                <a:ea typeface="+mn-lt"/>
                <a:cs typeface="+mn-lt"/>
              </a:rPr>
              <a:t> are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advocated</a:t>
            </a:r>
            <a:r>
              <a:rPr lang="pt-PT" sz="2400">
                <a:latin typeface="Abadi Extra Light"/>
                <a:ea typeface="+mn-lt"/>
                <a:cs typeface="+mn-lt"/>
              </a:rPr>
              <a:t> for.</a:t>
            </a:r>
            <a:endParaRPr lang="pt-PT" sz="2400">
              <a:latin typeface="Abadi Extra Ligh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eye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patient's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keep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track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symptoms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Operate</a:t>
            </a:r>
            <a:r>
              <a:rPr lang="pt-PT" sz="2400">
                <a:latin typeface="Abadi Extra Light"/>
                <a:ea typeface="+mn-lt"/>
                <a:cs typeface="+mn-lt"/>
              </a:rPr>
              <a:t> medical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machinery</a:t>
            </a:r>
            <a:endParaRPr lang="pt-PT" sz="2400">
              <a:latin typeface="Abadi Extra Light"/>
              <a:ea typeface="+mn-lt"/>
              <a:cs typeface="+mn-l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Educates</a:t>
            </a:r>
            <a:r>
              <a:rPr lang="pt-PT" sz="2400">
                <a:latin typeface="Abadi Extra Light"/>
                <a:ea typeface="+mn-lt"/>
                <a:cs typeface="+mn-lt"/>
              </a:rPr>
              <a:t> 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how</a:t>
            </a:r>
            <a:r>
              <a:rPr lang="pt-PT" sz="2400">
                <a:latin typeface="Abadi Extra Light"/>
                <a:ea typeface="+mn-lt"/>
                <a:cs typeface="+mn-lt"/>
              </a:rPr>
              <a:t> to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manage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conditions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  <a:endParaRPr lang="pt-PT" sz="2400">
              <a:latin typeface="Abadi Extra Ligh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40351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A893F5-6285-4443-8B1E-804221680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71" y="-999564"/>
            <a:ext cx="5557089" cy="2407023"/>
          </a:xfrm>
        </p:spPr>
        <p:txBody>
          <a:bodyPr>
            <a:normAutofit/>
          </a:bodyPr>
          <a:lstStyle/>
          <a:p>
            <a:pPr algn="ctr"/>
            <a:r>
              <a:rPr lang="pt-PT" sz="4000" err="1">
                <a:latin typeface="Abadi Extra Light"/>
                <a:cs typeface="Calibri Light"/>
              </a:rPr>
              <a:t>Why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is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Nursing</a:t>
            </a:r>
            <a:r>
              <a:rPr lang="pt-PT" sz="4000">
                <a:latin typeface="Abadi Extra Light"/>
                <a:cs typeface="Calibri Light"/>
              </a:rPr>
              <a:t> </a:t>
            </a:r>
            <a:r>
              <a:rPr lang="pt-PT" sz="4000" err="1">
                <a:latin typeface="Abadi Extra Light"/>
                <a:cs typeface="Calibri Light"/>
              </a:rPr>
              <a:t>important</a:t>
            </a:r>
            <a:r>
              <a:rPr lang="pt-PT" sz="4000">
                <a:cs typeface="Calibri Light"/>
              </a:rPr>
              <a:t>?</a:t>
            </a:r>
            <a:endParaRPr lang="pt-PT" sz="4000"/>
          </a:p>
        </p:txBody>
      </p:sp>
      <p:pic>
        <p:nvPicPr>
          <p:cNvPr id="8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F684642A-4312-48F0-9644-CB5332E8556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-462" t="-109" r="53726" b="-543"/>
          <a:stretch/>
        </p:blipFill>
        <p:spPr>
          <a:xfrm>
            <a:off x="275011" y="2699547"/>
            <a:ext cx="4245099" cy="3150430"/>
          </a:xfrm>
        </p:spPr>
      </p:pic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65692FE9-7B98-4C2D-BA83-6713AAC41F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77318" y="2046195"/>
            <a:ext cx="6240647" cy="41477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'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specific</a:t>
            </a:r>
            <a:r>
              <a:rPr lang="pt-PT" sz="2000">
                <a:latin typeface="Abadi Extra Light"/>
                <a:ea typeface="+mn-lt"/>
                <a:cs typeface="+mn-lt"/>
              </a:rPr>
              <a:t> roles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have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evolved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over</a:t>
            </a:r>
            <a:r>
              <a:rPr lang="pt-PT" sz="2000">
                <a:latin typeface="Abadi Extra Light"/>
                <a:ea typeface="+mn-lt"/>
                <a:cs typeface="+mn-lt"/>
              </a:rPr>
              <a:t> time,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but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value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healthcare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has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remained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constant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continues to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rise</a:t>
            </a:r>
            <a:r>
              <a:rPr lang="pt-PT" sz="20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present</a:t>
            </a:r>
            <a:r>
              <a:rPr lang="pt-PT" sz="2000">
                <a:latin typeface="Abadi Extra Light"/>
                <a:ea typeface="+mn-lt"/>
                <a:cs typeface="+mn-lt"/>
              </a:rPr>
              <a:t> era do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so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much</a:t>
            </a:r>
            <a:r>
              <a:rPr lang="pt-PT" sz="2000">
                <a:latin typeface="Abadi Extra Light"/>
                <a:ea typeface="+mn-lt"/>
                <a:cs typeface="+mn-lt"/>
              </a:rPr>
              <a:t> more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than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provide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bedside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2000">
                <a:latin typeface="Abadi Extra Light"/>
                <a:ea typeface="+mn-lt"/>
                <a:cs typeface="+mn-lt"/>
              </a:rPr>
              <a:t> to hospital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work</a:t>
            </a:r>
            <a:r>
              <a:rPr lang="pt-PT" sz="2000">
                <a:latin typeface="Abadi Extra Light"/>
                <a:ea typeface="+mn-lt"/>
                <a:cs typeface="+mn-lt"/>
              </a:rPr>
              <a:t> to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educate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encourage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practises</a:t>
            </a:r>
            <a:r>
              <a:rPr lang="pt-PT" sz="2000">
                <a:latin typeface="Abadi Extra Light"/>
                <a:ea typeface="+mn-lt"/>
                <a:cs typeface="+mn-lt"/>
              </a:rPr>
              <a:t>, share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knowledge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every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aspect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healthcare</a:t>
            </a:r>
            <a:r>
              <a:rPr lang="pt-PT" sz="2000">
                <a:latin typeface="Abadi Extra Light"/>
                <a:ea typeface="+mn-lt"/>
                <a:cs typeface="+mn-lt"/>
              </a:rPr>
              <a:t>. </a:t>
            </a:r>
          </a:p>
          <a:p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assist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families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healthier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by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supporting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them</a:t>
            </a:r>
            <a:r>
              <a:rPr lang="pt-PT" sz="2000">
                <a:latin typeface="Abadi Extra Light"/>
                <a:ea typeface="+mn-lt"/>
                <a:cs typeface="+mn-lt"/>
              </a:rPr>
              <a:t> in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comprehending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emotional</a:t>
            </a:r>
            <a:r>
              <a:rPr lang="pt-PT" sz="2000">
                <a:latin typeface="Abadi Extra Light"/>
                <a:ea typeface="+mn-lt"/>
                <a:cs typeface="+mn-lt"/>
              </a:rPr>
              <a:t>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physical</a:t>
            </a:r>
            <a:r>
              <a:rPr lang="pt-PT" sz="2000">
                <a:latin typeface="Abadi Extra Light"/>
                <a:ea typeface="+mn-lt"/>
                <a:cs typeface="+mn-lt"/>
              </a:rPr>
              <a:t>, mental,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cultural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experiences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they</a:t>
            </a:r>
            <a:r>
              <a:rPr lang="pt-PT" sz="2000">
                <a:latin typeface="Abadi Extra Light"/>
                <a:ea typeface="+mn-lt"/>
                <a:cs typeface="+mn-lt"/>
              </a:rPr>
              <a:t> face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during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sickness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2000">
                <a:latin typeface="Abadi Extra Light"/>
                <a:ea typeface="+mn-lt"/>
                <a:cs typeface="+mn-lt"/>
              </a:rPr>
              <a:t> do more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than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just</a:t>
            </a:r>
            <a:r>
              <a:rPr lang="pt-PT" sz="2000">
                <a:latin typeface="Abadi Extra Light"/>
                <a:ea typeface="+mn-lt"/>
                <a:cs typeface="+mn-lt"/>
              </a:rPr>
              <a:t> look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after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sz="2000">
                <a:latin typeface="Abadi Extra Light"/>
                <a:ea typeface="+mn-lt"/>
                <a:cs typeface="+mn-lt"/>
              </a:rPr>
              <a:t>.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They've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always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been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edge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of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health-care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public-health</a:t>
            </a:r>
            <a:r>
              <a:rPr lang="pt-PT" sz="2000">
                <a:latin typeface="Abadi Extra Light"/>
                <a:ea typeface="+mn-lt"/>
                <a:cs typeface="+mn-lt"/>
              </a:rPr>
              <a:t> </a:t>
            </a:r>
            <a:r>
              <a:rPr lang="pt-PT" sz="2000" err="1">
                <a:latin typeface="Abadi Extra Light"/>
                <a:ea typeface="+mn-lt"/>
                <a:cs typeface="+mn-lt"/>
              </a:rPr>
              <a:t>change</a:t>
            </a:r>
            <a:r>
              <a:rPr lang="pt-PT" sz="2000">
                <a:latin typeface="Abadi Extra Light"/>
                <a:ea typeface="+mn-lt"/>
                <a:cs typeface="+mn-lt"/>
              </a:rPr>
              <a:t>.</a:t>
            </a:r>
            <a:endParaRPr lang="pt-PT">
              <a:latin typeface="Abadi Extra Light"/>
            </a:endParaRPr>
          </a:p>
          <a:p>
            <a:endParaRPr lang="pt-PT" sz="2000">
              <a:latin typeface="Abadi Extra Light"/>
              <a:cs typeface="Calibri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2F88F78C-964E-4245-9AAD-FA3B24835F8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7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AEF6286F-EB4A-47E8-B39A-92379E57A8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1846" y="107858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4679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18C82D3-9E07-4F54-B607-92405DFBC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347" y="533213"/>
            <a:ext cx="10515600" cy="1325563"/>
          </a:xfrm>
        </p:spPr>
        <p:txBody>
          <a:bodyPr/>
          <a:lstStyle/>
          <a:p>
            <a:r>
              <a:rPr lang="pt-PT" sz="4000" err="1">
                <a:cs typeface="Calibri Light"/>
              </a:rPr>
              <a:t>How</a:t>
            </a:r>
            <a:r>
              <a:rPr lang="pt-PT" sz="4000">
                <a:cs typeface="Calibri Light"/>
              </a:rPr>
              <a:t> to </a:t>
            </a:r>
            <a:r>
              <a:rPr lang="pt-PT" sz="4000" err="1">
                <a:cs typeface="Calibri Light"/>
              </a:rPr>
              <a:t>become</a:t>
            </a:r>
            <a:r>
              <a:rPr lang="pt-PT" sz="4000">
                <a:cs typeface="Calibri Light"/>
              </a:rPr>
              <a:t> a </a:t>
            </a:r>
            <a:r>
              <a:rPr lang="pt-PT" sz="4000" err="1">
                <a:cs typeface="Calibri Light"/>
              </a:rPr>
              <a:t>nurse</a:t>
            </a:r>
            <a:r>
              <a:rPr lang="pt-PT" sz="4000">
                <a:cs typeface="Calibri Light"/>
              </a:rPr>
              <a:t> in </a:t>
            </a:r>
            <a:r>
              <a:rPr lang="pt-PT" sz="4000" err="1">
                <a:cs typeface="Calibri Light"/>
              </a:rPr>
              <a:t>the</a:t>
            </a:r>
            <a:r>
              <a:rPr lang="pt-PT" sz="4000">
                <a:cs typeface="Calibri Light"/>
              </a:rPr>
              <a:t> United </a:t>
            </a:r>
            <a:r>
              <a:rPr lang="pt-PT" sz="4000" err="1">
                <a:cs typeface="Calibri Light"/>
              </a:rPr>
              <a:t>Kingdom</a:t>
            </a:r>
            <a:r>
              <a:rPr lang="pt-PT" sz="4000">
                <a:cs typeface="Calibri Light"/>
              </a:rPr>
              <a:t>? </a:t>
            </a:r>
            <a:endParaRPr lang="pt-PT" sz="4000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EE7825B6-3EED-420E-B0D6-C2C453A6B4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5670" y="1613929"/>
            <a:ext cx="5236228" cy="131697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pt-PT" sz="2600" b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first</a:t>
            </a:r>
            <a:r>
              <a:rPr lang="pt-PT" sz="2600" b="0">
                <a:latin typeface="Abadi Extra Light"/>
                <a:ea typeface="+mn-lt"/>
                <a:cs typeface="+mn-lt"/>
              </a:rPr>
              <a:t> step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is</a:t>
            </a:r>
            <a:r>
              <a:rPr lang="pt-PT" sz="2600" b="0">
                <a:latin typeface="Abadi Extra Light"/>
                <a:ea typeface="+mn-lt"/>
                <a:cs typeface="+mn-lt"/>
              </a:rPr>
              <a:t> to decide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which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area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you</a:t>
            </a:r>
            <a:r>
              <a:rPr lang="pt-PT" sz="2600" b="0">
                <a:latin typeface="Abadi Extra Light"/>
                <a:ea typeface="+mn-lt"/>
                <a:cs typeface="+mn-lt"/>
              </a:rPr>
              <a:t>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want</a:t>
            </a:r>
            <a:r>
              <a:rPr lang="pt-PT" sz="2600" b="0">
                <a:latin typeface="Abadi Extra Light"/>
                <a:ea typeface="+mn-lt"/>
                <a:cs typeface="+mn-lt"/>
              </a:rPr>
              <a:t> to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study</a:t>
            </a:r>
            <a:r>
              <a:rPr lang="pt-PT" sz="2600" b="0">
                <a:latin typeface="Abadi Extra Light"/>
                <a:ea typeface="+mn-lt"/>
                <a:cs typeface="+mn-lt"/>
              </a:rPr>
              <a:t>.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These</a:t>
            </a:r>
            <a:r>
              <a:rPr lang="pt-PT" sz="2600" b="0">
                <a:latin typeface="Abadi Extra Light"/>
                <a:ea typeface="+mn-lt"/>
                <a:cs typeface="+mn-lt"/>
              </a:rPr>
              <a:t> are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2600" b="0">
                <a:latin typeface="Abadi Extra Light"/>
                <a:ea typeface="+mn-lt"/>
                <a:cs typeface="+mn-lt"/>
              </a:rPr>
              <a:t> 4 </a:t>
            </a:r>
            <a:r>
              <a:rPr lang="pt-PT" sz="2600" b="0" err="1">
                <a:latin typeface="Abadi Extra Light"/>
                <a:ea typeface="+mn-lt"/>
                <a:cs typeface="+mn-lt"/>
              </a:rPr>
              <a:t>options</a:t>
            </a:r>
            <a:r>
              <a:rPr lang="pt-PT" sz="2600" b="0">
                <a:latin typeface="Abadi Extra Light"/>
                <a:ea typeface="+mn-lt"/>
                <a:cs typeface="+mn-lt"/>
              </a:rPr>
              <a:t>:</a:t>
            </a:r>
            <a:endParaRPr lang="pt-PT" sz="2600">
              <a:latin typeface="Abadi Extra Light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073EF341-9D1A-4A91-BABD-E666E7C29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4612" y="3423957"/>
            <a:ext cx="5157787" cy="36845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PT" sz="2400" err="1">
                <a:latin typeface="Abadi Extra Light"/>
                <a:cs typeface="Calibri" panose="020F0502020204030204"/>
              </a:rPr>
              <a:t>Adult</a:t>
            </a:r>
            <a:r>
              <a:rPr lang="pt-PT" sz="2400">
                <a:latin typeface="Abadi Extra Light"/>
                <a:cs typeface="Calibri" panose="020F0502020204030204"/>
              </a:rPr>
              <a:t> </a:t>
            </a:r>
            <a:r>
              <a:rPr lang="pt-PT" sz="2400" err="1">
                <a:latin typeface="Abadi Extra Light"/>
                <a:cs typeface="Calibri" panose="020F0502020204030204"/>
              </a:rPr>
              <a:t>nursing</a:t>
            </a:r>
            <a:endParaRPr lang="pt-PT" sz="2400">
              <a:latin typeface="Abadi Extra Light"/>
              <a:cs typeface="Calibri" panose="020F0502020204030204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Childrens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r>
              <a:rPr lang="pt-PT" sz="2400" err="1">
                <a:latin typeface="Abadi Extra Light"/>
                <a:ea typeface="+mn-lt"/>
                <a:cs typeface="+mn-lt"/>
              </a:rPr>
              <a:t>Learning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disability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r>
              <a:rPr lang="pt-PT" sz="2400">
                <a:latin typeface="Abadi Extra Light"/>
                <a:ea typeface="+mn-lt"/>
                <a:cs typeface="+mn-lt"/>
              </a:rPr>
              <a:t>Mental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nursing</a:t>
            </a:r>
            <a:endParaRPr lang="pt-PT" sz="2400" err="1">
              <a:latin typeface="Abadi Extra Light"/>
            </a:endParaRPr>
          </a:p>
          <a:p>
            <a:endParaRPr lang="pt-PT">
              <a:cs typeface="Calibri"/>
            </a:endParaRP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050DEB3F-BF89-4F4F-AEA7-0CAC3AFD33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3759" y="1445839"/>
            <a:ext cx="5183188" cy="82391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pt-PT" sz="3600" b="0" err="1">
                <a:latin typeface="Abadi Extra Light"/>
              </a:rPr>
              <a:t>Entry</a:t>
            </a:r>
            <a:r>
              <a:rPr lang="pt-PT" sz="3600" b="0">
                <a:latin typeface="Abadi Extra Light"/>
              </a:rPr>
              <a:t> </a:t>
            </a:r>
            <a:r>
              <a:rPr lang="pt-PT" sz="3600" b="0" err="1">
                <a:latin typeface="Abadi Extra Light"/>
              </a:rPr>
              <a:t>Requirments</a:t>
            </a:r>
            <a:r>
              <a:rPr lang="pt-PT" sz="3600" b="0">
                <a:latin typeface="Abadi Extra Light"/>
              </a:rPr>
              <a:t>:</a:t>
            </a:r>
            <a:endParaRPr lang="pt-PT" sz="3600" b="0">
              <a:cs typeface="Calibri" panose="020F0502020204030204"/>
            </a:endParaRP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1FCC6392-8029-4668-865A-69179B1BF8EC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400">
                <a:latin typeface="Abadi Extra Light"/>
                <a:ea typeface="+mn-lt"/>
                <a:cs typeface="+mn-lt"/>
              </a:rPr>
              <a:t>For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undergraduate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degree</a:t>
            </a:r>
            <a:r>
              <a:rPr lang="pt-PT" sz="2400">
                <a:latin typeface="Abadi Extra Light"/>
                <a:ea typeface="+mn-lt"/>
                <a:cs typeface="+mn-lt"/>
              </a:rPr>
              <a:t>,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you'll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typically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need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least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five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GCSEs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at</a:t>
            </a:r>
            <a:r>
              <a:rPr lang="pt-PT" sz="2400">
                <a:latin typeface="Abadi Extra Light"/>
                <a:ea typeface="+mn-lt"/>
                <a:cs typeface="+mn-lt"/>
              </a:rPr>
              <a:t> grade 4/C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higher</a:t>
            </a:r>
            <a:r>
              <a:rPr lang="pt-PT" sz="2400">
                <a:latin typeface="Abadi Extra Light"/>
                <a:ea typeface="+mn-lt"/>
                <a:cs typeface="+mn-lt"/>
              </a:rPr>
              <a:t> (</a:t>
            </a:r>
            <a:r>
              <a:rPr lang="pt-PT" sz="2400" err="1">
                <a:latin typeface="Abadi Extra Light"/>
                <a:ea typeface="+mn-lt"/>
                <a:cs typeface="+mn-lt"/>
              </a:rPr>
              <a:t>possibly</a:t>
            </a:r>
            <a:r>
              <a:rPr lang="pt-PT" sz="2400">
                <a:latin typeface="Abadi Extra Light"/>
                <a:ea typeface="+mn-lt"/>
                <a:cs typeface="+mn-lt"/>
              </a:rPr>
              <a:t> in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English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language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literature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and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science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subject</a:t>
            </a:r>
            <a:r>
              <a:rPr lang="pt-PT" sz="2400">
                <a:latin typeface="Abadi Extra Light"/>
                <a:ea typeface="+mn-lt"/>
                <a:cs typeface="+mn-lt"/>
              </a:rPr>
              <a:t>),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well</a:t>
            </a:r>
            <a:r>
              <a:rPr lang="pt-PT" sz="2400">
                <a:latin typeface="Abadi Extra Light"/>
                <a:ea typeface="+mn-lt"/>
                <a:cs typeface="+mn-lt"/>
              </a:rPr>
              <a:t> as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two</a:t>
            </a:r>
            <a:r>
              <a:rPr lang="pt-PT" sz="2400">
                <a:latin typeface="Abadi Extra Light"/>
                <a:ea typeface="+mn-lt"/>
                <a:cs typeface="+mn-lt"/>
              </a:rPr>
              <a:t> A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equivalent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</a:t>
            </a:r>
            <a:r>
              <a:rPr lang="pt-PT" sz="2400">
                <a:latin typeface="Abadi Extra Light"/>
                <a:ea typeface="+mn-lt"/>
                <a:cs typeface="+mn-lt"/>
              </a:rPr>
              <a:t> 3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qualifications</a:t>
            </a:r>
            <a:r>
              <a:rPr lang="pt-PT" sz="2400">
                <a:latin typeface="Abadi Extra Light"/>
                <a:ea typeface="+mn-lt"/>
                <a:cs typeface="+mn-lt"/>
              </a:rPr>
              <a:t>. Some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universities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may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require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three</a:t>
            </a:r>
            <a:r>
              <a:rPr lang="pt-PT" sz="2400">
                <a:latin typeface="Abadi Extra Light"/>
                <a:ea typeface="+mn-lt"/>
                <a:cs typeface="+mn-lt"/>
              </a:rPr>
              <a:t> A-</a:t>
            </a:r>
            <a:r>
              <a:rPr lang="pt-PT" sz="2400" err="1">
                <a:latin typeface="Abadi Extra Light"/>
                <a:ea typeface="+mn-lt"/>
                <a:cs typeface="+mn-lt"/>
              </a:rPr>
              <a:t>levels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or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their</a:t>
            </a:r>
            <a:r>
              <a:rPr lang="pt-PT" sz="2400">
                <a:latin typeface="Abadi Extra Light"/>
                <a:ea typeface="+mn-lt"/>
                <a:cs typeface="+mn-lt"/>
              </a:rPr>
              <a:t> </a:t>
            </a:r>
            <a:r>
              <a:rPr lang="pt-PT" sz="2400" err="1">
                <a:latin typeface="Abadi Extra Light"/>
                <a:ea typeface="+mn-lt"/>
                <a:cs typeface="+mn-lt"/>
              </a:rPr>
              <a:t>equivalent</a:t>
            </a:r>
            <a:r>
              <a:rPr lang="pt-PT" sz="2400">
                <a:latin typeface="Abadi Extra Light"/>
                <a:ea typeface="+mn-lt"/>
                <a:cs typeface="+mn-lt"/>
              </a:rPr>
              <a:t>.</a:t>
            </a:r>
            <a:endParaRPr lang="pt-PT" sz="2400">
              <a:latin typeface="Abadi Extra Light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F01C4EDA-3E4A-4D05-BE3F-F8FC35EC2BF9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9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9F6763B9-2406-4077-8040-4CEB3CD5E4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23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169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A31A444-B8A8-48EB-A54C-07ED437DD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Nursing</a:t>
            </a:r>
            <a:r>
              <a:rPr lang="en-US" kern="1200">
                <a:latin typeface="+mj-lt"/>
                <a:ea typeface="+mj-ea"/>
                <a:cs typeface="+mj-cs"/>
              </a:rPr>
              <a:t> salary</a:t>
            </a:r>
            <a:endParaRPr lang="en-US" kern="1200">
              <a:latin typeface="+mj-lt"/>
              <a:cs typeface="Calibri Light"/>
            </a:endParaRP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6164FFB6-A16A-4405-B72C-D64E8E65B6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badi Extra Light"/>
              </a:rPr>
              <a:t>In the United Kingdom, the average nurse salary is £25,578. On Band 5 of the NHS Agenda for Change Pay Rates, fully qualified nurses can expect to earn at least £22,000, rising to more than £28,000. When a nurse takes on new responsibilities, such as ward sister, ward manager, or team leader, her salary rises.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em 5">
            <a:extLst>
              <a:ext uri="{FF2B5EF4-FFF2-40B4-BE49-F238E27FC236}">
                <a16:creationId xmlns:a16="http://schemas.microsoft.com/office/drawing/2014/main" id="{ADF9848E-3CD2-4C95-A985-904F95E56C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23290" r="-185" b="-1645"/>
          <a:stretch/>
        </p:blipFill>
        <p:spPr>
          <a:xfrm>
            <a:off x="5159334" y="1151735"/>
            <a:ext cx="6545600" cy="4865077"/>
          </a:xfrm>
          <a:prstGeom prst="rect">
            <a:avLst/>
          </a:prstGeom>
          <a:effectLst/>
        </p:spPr>
      </p:pic>
      <p:sp>
        <p:nvSpPr>
          <p:cNvPr id="6" name="CaixaDeTexto 5">
            <a:extLst>
              <a:ext uri="{FF2B5EF4-FFF2-40B4-BE49-F238E27FC236}">
                <a16:creationId xmlns:a16="http://schemas.microsoft.com/office/drawing/2014/main" id="{954DA6B7-E38F-4571-A44D-04D3292E74AE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7" name="Imagem 6" descr="Uma imagem com texto&#10;&#10;Descrição gerada automaticamente">
            <a:extLst>
              <a:ext uri="{FF2B5EF4-FFF2-40B4-BE49-F238E27FC236}">
                <a16:creationId xmlns:a16="http://schemas.microsoft.com/office/drawing/2014/main" id="{2B038794-D590-447E-BC56-DC8D8557B1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23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258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DC97E9-D93E-4E3E-85F0-6D93932C8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err="1">
                <a:cs typeface="Calibri Light"/>
              </a:rPr>
              <a:t>Nursing</a:t>
            </a:r>
            <a:r>
              <a:rPr lang="pt-PT">
                <a:cs typeface="Calibri Light"/>
              </a:rPr>
              <a:t> </a:t>
            </a:r>
            <a:r>
              <a:rPr lang="pt-PT" err="1">
                <a:cs typeface="Calibri Light"/>
              </a:rPr>
              <a:t>Advantages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and</a:t>
            </a:r>
            <a:r>
              <a:rPr lang="pt-PT">
                <a:cs typeface="Calibri Light"/>
              </a:rPr>
              <a:t> </a:t>
            </a:r>
            <a:r>
              <a:rPr lang="pt-PT" err="1">
                <a:cs typeface="Calibri Light"/>
              </a:rPr>
              <a:t>Disadvantages</a:t>
            </a:r>
            <a:endParaRPr lang="pt-PT" err="1"/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617F0927-CC9B-42FE-8A30-5AA0B9FDF8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pt-PT" err="1">
                <a:latin typeface="Abadi Extra Light"/>
              </a:rPr>
              <a:t>Advantages</a:t>
            </a:r>
            <a:endParaRPr lang="pt-PT" err="1">
              <a:cs typeface="Calibri" panose="020F0502020204030204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FA63E798-4DD6-4FC9-8246-31F73303C2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000" err="1">
                <a:latin typeface="Abadi Extra Light"/>
              </a:rPr>
              <a:t>Caring</a:t>
            </a:r>
            <a:r>
              <a:rPr lang="pt-PT" sz="2000">
                <a:latin typeface="Abadi Extra Light"/>
              </a:rPr>
              <a:t> for </a:t>
            </a:r>
            <a:r>
              <a:rPr lang="pt-PT" sz="2000" err="1">
                <a:latin typeface="Abadi Extra Light"/>
              </a:rPr>
              <a:t>others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Always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learing</a:t>
            </a:r>
          </a:p>
          <a:p>
            <a:r>
              <a:rPr lang="pt-PT" sz="2000">
                <a:latin typeface="Abadi Extra Light"/>
                <a:cs typeface="Calibri" panose="020F0502020204030204"/>
              </a:rPr>
              <a:t>Can </a:t>
            </a:r>
            <a:r>
              <a:rPr lang="pt-PT" sz="2000" err="1">
                <a:latin typeface="Abadi Extra Light"/>
                <a:cs typeface="Calibri" panose="020F0502020204030204"/>
              </a:rPr>
              <a:t>work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all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over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the</a:t>
            </a:r>
            <a:r>
              <a:rPr lang="pt-PT" sz="2000">
                <a:latin typeface="Abadi Extra Light"/>
                <a:cs typeface="Calibri" panose="020F0502020204030204"/>
              </a:rPr>
              <a:t> country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Career</a:t>
            </a:r>
            <a:r>
              <a:rPr lang="pt-PT" sz="2000">
                <a:latin typeface="Abadi Extra Light"/>
                <a:cs typeface="Calibri" panose="020F0502020204030204"/>
              </a:rPr>
              <a:t> </a:t>
            </a:r>
            <a:r>
              <a:rPr lang="pt-PT" sz="2000" err="1">
                <a:latin typeface="Abadi Extra Light"/>
                <a:cs typeface="Calibri" panose="020F0502020204030204"/>
              </a:rPr>
              <a:t>Growth</a:t>
            </a:r>
          </a:p>
          <a:p>
            <a:r>
              <a:rPr lang="pt-PT" sz="2000" err="1">
                <a:latin typeface="Abadi Extra Light"/>
                <a:cs typeface="Calibri" panose="020F0502020204030204"/>
              </a:rPr>
              <a:t>Advancement</a:t>
            </a:r>
            <a:r>
              <a:rPr lang="pt-PT" sz="2000">
                <a:latin typeface="Abadi Extra Light"/>
                <a:cs typeface="Calibri" panose="020F0502020204030204"/>
              </a:rPr>
              <a:t> </a:t>
            </a:r>
            <a:r>
              <a:rPr lang="pt-PT" sz="2000" err="1">
                <a:latin typeface="Abadi Extra Light"/>
                <a:cs typeface="Calibri" panose="020F0502020204030204"/>
              </a:rPr>
              <a:t>opportunity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4EA655C9-7C34-4196-B9F2-0C7170CE2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pt-PT" err="1">
                <a:latin typeface="Abadi Extra Light"/>
                <a:cs typeface="Calibri" panose="020F0502020204030204"/>
              </a:rPr>
              <a:t>Disadvantages</a:t>
            </a:r>
            <a:endParaRPr lang="pt-PT" err="1">
              <a:cs typeface="Calibri" panose="020F0502020204030204"/>
            </a:endParaRP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B3E776DF-753C-4701-9853-8E66689CFB86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pt-PT" sz="2000" err="1">
                <a:latin typeface="Abadi Extra Light"/>
                <a:cs typeface="Calibri"/>
              </a:rPr>
              <a:t>Being</a:t>
            </a:r>
            <a:r>
              <a:rPr lang="pt-PT" sz="2000">
                <a:latin typeface="Abadi Extra Light"/>
                <a:cs typeface="Calibri"/>
              </a:rPr>
              <a:t> </a:t>
            </a:r>
            <a:r>
              <a:rPr lang="pt-PT" sz="2000" err="1">
                <a:latin typeface="Abadi Extra Light"/>
                <a:cs typeface="Calibri"/>
              </a:rPr>
              <a:t>undervalued</a:t>
            </a:r>
            <a:endParaRPr lang="pt-PT" err="1">
              <a:latin typeface="Calibri" panose="020F0502020204030204"/>
              <a:cs typeface="Calibri"/>
            </a:endParaRPr>
          </a:p>
          <a:p>
            <a:r>
              <a:rPr lang="pt-PT" sz="2000" err="1">
                <a:latin typeface="Abadi Extra Light"/>
                <a:cs typeface="Calibri"/>
              </a:rPr>
              <a:t>Deal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with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complicated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patients</a:t>
            </a:r>
          </a:p>
          <a:p>
            <a:r>
              <a:rPr lang="pt-PT" sz="2000">
                <a:latin typeface="Abadi Extra Light"/>
                <a:cs typeface="Calibri"/>
              </a:rPr>
              <a:t>Stress</a:t>
            </a:r>
          </a:p>
          <a:p>
            <a:r>
              <a:rPr lang="pt-PT" sz="2000" err="1">
                <a:latin typeface="Abadi Extra Light"/>
                <a:cs typeface="Calibri"/>
              </a:rPr>
              <a:t>Overwork</a:t>
            </a:r>
            <a:endParaRPr lang="pt-PT" sz="2000">
              <a:latin typeface="Abadi Extra Light"/>
              <a:cs typeface="Calibri"/>
            </a:endParaRPr>
          </a:p>
          <a:p>
            <a:r>
              <a:rPr lang="pt-PT" sz="2000" err="1">
                <a:latin typeface="Abadi Extra Light"/>
                <a:cs typeface="Calibri"/>
              </a:rPr>
              <a:t>Deal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with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difficult</a:t>
            </a:r>
            <a:r>
              <a:rPr lang="pt-PT" sz="2000">
                <a:latin typeface="Abadi Extra Light"/>
                <a:cs typeface="Calibri"/>
              </a:rPr>
              <a:t> cases</a:t>
            </a:r>
          </a:p>
          <a:p>
            <a:r>
              <a:rPr lang="pt-PT" sz="2000" err="1">
                <a:latin typeface="Abadi Extra Light"/>
                <a:cs typeface="Calibri"/>
              </a:rPr>
              <a:t>Physical</a:t>
            </a:r>
            <a:r>
              <a:rPr lang="pt-PT" sz="2000">
                <a:latin typeface="Abadi Extra Light"/>
                <a:cs typeface="Calibri"/>
              </a:rPr>
              <a:t> </a:t>
            </a:r>
            <a:r>
              <a:rPr lang="pt-PT" sz="2000" err="1">
                <a:latin typeface="Abadi Extra Light"/>
                <a:cs typeface="Calibri"/>
              </a:rPr>
              <a:t>demands</a:t>
            </a:r>
          </a:p>
          <a:p>
            <a:endParaRPr lang="pt-PT" sz="2000">
              <a:latin typeface="Abadi Extra Light"/>
              <a:cs typeface="Calibri"/>
            </a:endParaRPr>
          </a:p>
        </p:txBody>
      </p:sp>
      <p:sp>
        <p:nvSpPr>
          <p:cNvPr id="7" name="CaixaDeTexto 6">
            <a:extLst>
              <a:ext uri="{FF2B5EF4-FFF2-40B4-BE49-F238E27FC236}">
                <a16:creationId xmlns:a16="http://schemas.microsoft.com/office/drawing/2014/main" id="{97F501C8-1DC2-4DE3-B861-64425656CF5A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pt-PT">
              <a:cs typeface="Calibri"/>
            </a:endParaRPr>
          </a:p>
        </p:txBody>
      </p:sp>
      <p:pic>
        <p:nvPicPr>
          <p:cNvPr id="9" name="Imagem 8" descr="Uma imagem com texto&#10;&#10;Descrição gerada automaticamente">
            <a:extLst>
              <a:ext uri="{FF2B5EF4-FFF2-40B4-BE49-F238E27FC236}">
                <a16:creationId xmlns:a16="http://schemas.microsoft.com/office/drawing/2014/main" id="{1E8EA827-6E4A-4242-8454-CB49468E4C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1846" y="-4201"/>
            <a:ext cx="3622581" cy="847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01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F44E5ED-0E85-4129-92B7-AA752786D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 err="1">
                <a:cs typeface="Calibri Light"/>
              </a:rPr>
              <a:t>What</a:t>
            </a:r>
            <a:r>
              <a:rPr lang="pt-PT" dirty="0">
                <a:cs typeface="Calibri Light"/>
              </a:rPr>
              <a:t> </a:t>
            </a:r>
            <a:r>
              <a:rPr lang="pt-PT" dirty="0" err="1">
                <a:cs typeface="Calibri Light"/>
              </a:rPr>
              <a:t>is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really</a:t>
            </a:r>
            <a:r>
              <a:rPr lang="pt-PT" dirty="0">
                <a:cs typeface="Calibri Light"/>
              </a:rPr>
              <a:t> </a:t>
            </a:r>
            <a:r>
              <a:rPr lang="pt-PT" dirty="0" err="1">
                <a:cs typeface="Calibri Light"/>
              </a:rPr>
              <a:t>like</a:t>
            </a:r>
            <a:r>
              <a:rPr lang="pt-PT" dirty="0">
                <a:cs typeface="Calibri Light"/>
              </a:rPr>
              <a:t> to </a:t>
            </a:r>
            <a:r>
              <a:rPr lang="pt-PT" dirty="0" err="1">
                <a:cs typeface="Calibri Light"/>
              </a:rPr>
              <a:t>be</a:t>
            </a:r>
            <a:r>
              <a:rPr lang="pt-PT" dirty="0">
                <a:cs typeface="Calibri Light"/>
              </a:rPr>
              <a:t> a </a:t>
            </a:r>
            <a:r>
              <a:rPr lang="pt-PT" dirty="0" err="1">
                <a:cs typeface="Calibri Light"/>
              </a:rPr>
              <a:t>nurse</a:t>
            </a:r>
            <a:r>
              <a:rPr lang="pt-PT" dirty="0">
                <a:cs typeface="Calibri Light"/>
              </a:rPr>
              <a:t>? (</a:t>
            </a:r>
            <a:r>
              <a:rPr lang="pt-PT" dirty="0" err="1">
                <a:cs typeface="Calibri Light"/>
              </a:rPr>
              <a:t>nurses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point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of</a:t>
            </a:r>
            <a:r>
              <a:rPr lang="pt-PT" dirty="0">
                <a:cs typeface="Calibri Light"/>
              </a:rPr>
              <a:t> </a:t>
            </a:r>
            <a:r>
              <a:rPr lang="pt-PT" dirty="0" err="1">
                <a:cs typeface="Calibri Light"/>
              </a:rPr>
              <a:t>view</a:t>
            </a:r>
            <a:r>
              <a:rPr lang="pt-PT" dirty="0">
                <a:cs typeface="Calibri Light"/>
              </a:rPr>
              <a:t>)</a:t>
            </a:r>
            <a:endParaRPr lang="pt-PT" dirty="0"/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F4A0B73B-61EB-4815-A765-CCDB9EB501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pPr>
              <a:buNone/>
            </a:pPr>
            <a:r>
              <a:rPr lang="pt-PT" dirty="0">
                <a:latin typeface="Abadi Extra Light"/>
                <a:ea typeface="+mn-lt"/>
                <a:cs typeface="+mn-lt"/>
              </a:rPr>
              <a:t>"I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work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from</a:t>
            </a:r>
            <a:r>
              <a:rPr lang="pt-PT" dirty="0">
                <a:latin typeface="Abadi Extra Light"/>
                <a:ea typeface="+mn-lt"/>
                <a:cs typeface="+mn-lt"/>
              </a:rPr>
              <a:t> 7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a.m.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until</a:t>
            </a:r>
            <a:r>
              <a:rPr lang="pt-PT" dirty="0">
                <a:latin typeface="Abadi Extra Light"/>
                <a:ea typeface="+mn-lt"/>
                <a:cs typeface="+mn-lt"/>
              </a:rPr>
              <a:t> 7 p.m.,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although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my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rarely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time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supposed</a:t>
            </a:r>
            <a:r>
              <a:rPr lang="pt-PT" dirty="0">
                <a:latin typeface="Abadi Extra Light"/>
                <a:ea typeface="+mn-lt"/>
                <a:cs typeface="+mn-lt"/>
              </a:rPr>
              <a:t> to. 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usually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leave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about</a:t>
            </a:r>
            <a:r>
              <a:rPr lang="pt-PT" dirty="0">
                <a:latin typeface="Abadi Extra Light"/>
                <a:ea typeface="+mn-lt"/>
                <a:cs typeface="+mn-lt"/>
              </a:rPr>
              <a:t> 7:45 p.m.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Sometimes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it</a:t>
            </a:r>
            <a:r>
              <a:rPr lang="pt-PT" dirty="0">
                <a:latin typeface="Abadi Extra Light"/>
                <a:ea typeface="+mn-lt"/>
                <a:cs typeface="+mn-lt"/>
              </a:rPr>
              <a:t> can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be</a:t>
            </a:r>
            <a:r>
              <a:rPr lang="pt-PT" dirty="0">
                <a:latin typeface="Abadi Extra Light"/>
                <a:ea typeface="+mn-lt"/>
                <a:cs typeface="+mn-lt"/>
              </a:rPr>
              <a:t> as late as 10 p.m.,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depending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what's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been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going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how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dirty="0">
                <a:latin typeface="Abadi Extra Light"/>
                <a:ea typeface="+mn-lt"/>
                <a:cs typeface="+mn-lt"/>
              </a:rPr>
              <a:t> are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doing</a:t>
            </a:r>
            <a:r>
              <a:rPr lang="pt-PT" dirty="0">
                <a:latin typeface="Abadi Extra Light"/>
                <a:ea typeface="+mn-lt"/>
                <a:cs typeface="+mn-lt"/>
              </a:rPr>
              <a:t>,"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told</a:t>
            </a:r>
            <a:r>
              <a:rPr lang="pt-PT" dirty="0">
                <a:latin typeface="Abadi Extra Light"/>
                <a:ea typeface="+mn-lt"/>
                <a:cs typeface="+mn-lt"/>
              </a:rPr>
              <a:t> Business Insider.</a:t>
            </a:r>
            <a:endParaRPr lang="pt-PT" dirty="0">
              <a:latin typeface="Abadi Extra Light"/>
            </a:endParaRPr>
          </a:p>
          <a:p>
            <a:pPr>
              <a:buNone/>
            </a:pPr>
            <a:r>
              <a:rPr lang="pt-PT" dirty="0">
                <a:latin typeface="Abadi Extra Light"/>
                <a:ea typeface="+mn-lt"/>
                <a:cs typeface="+mn-lt"/>
              </a:rPr>
              <a:t>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addition</a:t>
            </a:r>
            <a:r>
              <a:rPr lang="pt-PT" dirty="0">
                <a:latin typeface="Abadi Extra Light"/>
                <a:ea typeface="+mn-lt"/>
                <a:cs typeface="+mn-lt"/>
              </a:rPr>
              <a:t> to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her</a:t>
            </a:r>
            <a:r>
              <a:rPr lang="pt-PT" dirty="0">
                <a:latin typeface="Abadi Extra Light"/>
                <a:ea typeface="+mn-lt"/>
                <a:cs typeface="+mn-lt"/>
              </a:rPr>
              <a:t> set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is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also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required</a:t>
            </a:r>
            <a:r>
              <a:rPr lang="pt-PT" dirty="0">
                <a:latin typeface="Abadi Extra Light"/>
                <a:ea typeface="+mn-lt"/>
                <a:cs typeface="+mn-lt"/>
              </a:rPr>
              <a:t> to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work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two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support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shifts</a:t>
            </a:r>
            <a:r>
              <a:rPr lang="pt-PT" dirty="0">
                <a:latin typeface="Abadi Extra Light"/>
                <a:ea typeface="+mn-lt"/>
                <a:cs typeface="+mn-lt"/>
              </a:rPr>
              <a:t> 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every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eight-week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period</a:t>
            </a:r>
            <a:endParaRPr lang="pt-PT" dirty="0" err="1">
              <a:latin typeface="Abadi Extra Light"/>
            </a:endParaRPr>
          </a:p>
          <a:p>
            <a:pPr marL="0" indent="0">
              <a:buNone/>
            </a:pPr>
            <a:endParaRPr lang="pt-PT" dirty="0">
              <a:cs typeface="Calibri" panose="020F0502020204030204"/>
            </a:endParaRP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6EC49E6C-384C-4791-9832-A804CA5FB7F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pt-PT" dirty="0">
                <a:latin typeface="Abadi Extra Light"/>
                <a:ea typeface="+mn-lt"/>
                <a:cs typeface="+mn-lt"/>
              </a:rPr>
              <a:t>"I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wouldn't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say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there's</a:t>
            </a:r>
            <a:r>
              <a:rPr lang="pt-PT" dirty="0">
                <a:latin typeface="Abadi Extra Light"/>
                <a:ea typeface="+mn-lt"/>
                <a:cs typeface="+mn-lt"/>
              </a:rPr>
              <a:t> a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typical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day</a:t>
            </a:r>
            <a:r>
              <a:rPr lang="pt-PT" dirty="0">
                <a:latin typeface="Abadi Extra Light"/>
                <a:ea typeface="+mn-lt"/>
                <a:cs typeface="+mn-lt"/>
              </a:rPr>
              <a:t> as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see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all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kinds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patients</a:t>
            </a:r>
            <a:r>
              <a:rPr lang="pt-PT" dirty="0">
                <a:latin typeface="Abadi Extra Light"/>
                <a:ea typeface="+mn-lt"/>
                <a:cs typeface="+mn-lt"/>
              </a:rPr>
              <a:t>,"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Watkins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said</a:t>
            </a:r>
            <a:r>
              <a:rPr lang="pt-PT" dirty="0">
                <a:latin typeface="Abadi Extra Light"/>
                <a:ea typeface="+mn-lt"/>
                <a:cs typeface="+mn-lt"/>
              </a:rPr>
              <a:t>. "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with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</a:t>
            </a:r>
            <a:r>
              <a:rPr lang="pt-PT" dirty="0">
                <a:latin typeface="Abadi Extra Light"/>
                <a:ea typeface="+mn-lt"/>
                <a:cs typeface="+mn-lt"/>
              </a:rPr>
              <a:t> for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different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reasons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each</a:t>
            </a:r>
            <a:r>
              <a:rPr lang="pt-PT" dirty="0">
                <a:latin typeface="Abadi Extra Light"/>
                <a:ea typeface="+mn-lt"/>
                <a:cs typeface="+mn-lt"/>
              </a:rPr>
              <a:t> time,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vulnerable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state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they're</a:t>
            </a:r>
            <a:r>
              <a:rPr lang="pt-PT" dirty="0">
                <a:latin typeface="Abadi Extra Light"/>
                <a:ea typeface="+mn-lt"/>
                <a:cs typeface="+mn-lt"/>
              </a:rPr>
              <a:t> in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means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they</a:t>
            </a:r>
            <a:r>
              <a:rPr lang="pt-PT" dirty="0">
                <a:latin typeface="Abadi Extra Light"/>
                <a:ea typeface="+mn-lt"/>
                <a:cs typeface="+mn-lt"/>
              </a:rPr>
              <a:t> can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deteriorate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quickly</a:t>
            </a:r>
            <a:r>
              <a:rPr lang="pt-PT" dirty="0">
                <a:latin typeface="Abadi Extra Light"/>
                <a:ea typeface="+mn-lt"/>
                <a:cs typeface="+mn-lt"/>
              </a:rPr>
              <a:t>,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which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keeps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us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on</a:t>
            </a:r>
            <a:r>
              <a:rPr lang="pt-PT" dirty="0">
                <a:latin typeface="Abadi Extra Light"/>
                <a:ea typeface="+mn-lt"/>
                <a:cs typeface="+mn-lt"/>
              </a:rPr>
              <a:t> </a:t>
            </a:r>
            <a:r>
              <a:rPr lang="pt-PT" dirty="0" err="1">
                <a:latin typeface="Abadi Extra Light"/>
                <a:ea typeface="+mn-lt"/>
                <a:cs typeface="+mn-lt"/>
              </a:rPr>
              <a:t>our</a:t>
            </a:r>
            <a:r>
              <a:rPr lang="pt-PT" dirty="0">
                <a:latin typeface="Abadi Extra Light"/>
                <a:ea typeface="+mn-lt"/>
                <a:cs typeface="+mn-lt"/>
              </a:rPr>
              <a:t> toes.</a:t>
            </a:r>
            <a:endParaRPr lang="pt-PT" dirty="0">
              <a:latin typeface="Abadi Extra Light"/>
            </a:endParaRPr>
          </a:p>
        </p:txBody>
      </p:sp>
    </p:spTree>
    <p:extLst>
      <p:ext uri="{BB962C8B-B14F-4D97-AF65-F5344CB8AC3E}">
        <p14:creationId xmlns:p14="http://schemas.microsoft.com/office/powerpoint/2010/main" val="3822825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7AB6BFB-8B74-4B3B-AEA0-1A36FB0FA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pt-PT" dirty="0" err="1">
                <a:cs typeface="Calibri Light" panose="020F0302020204030204"/>
              </a:rPr>
              <a:t>References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DAE625A-1D17-4548-9A42-829ECA923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65" y="1310155"/>
            <a:ext cx="11972364" cy="5438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pt-PT" sz="1800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Salary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, Pay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Scale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Bands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2021 - Nurses.co.uk. (n.d.).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Salary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, Pay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Scale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Bands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2021 - Nurses.co.uk.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2"/>
              </a:rPr>
              <a:t>https://www.nurses.co.uk/careers-hub/nursing-pay-guide/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sz="1800" dirty="0">
              <a:latin typeface="Abadi Extra Light"/>
            </a:endParaRPr>
          </a:p>
          <a:p>
            <a:pPr>
              <a:buNone/>
            </a:pPr>
            <a:endParaRPr lang="pt-PT" sz="1800" dirty="0">
              <a:latin typeface="Abadi Extra Light"/>
              <a:cs typeface="Calibri" panose="020F0502020204030204"/>
            </a:endParaRPr>
          </a:p>
          <a:p>
            <a:pPr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Reid, L. (n.d.).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What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It’s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REALLY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Like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To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Be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a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Business Insider.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3"/>
              </a:rPr>
              <a:t>https://www.businessinsider.com/what-its-really-like-to-be-a-nurse-2018-4?r=US&amp;IR=T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</a:endParaRPr>
          </a:p>
          <a:p>
            <a:pPr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Watson, J. (2008).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Nursing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,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Revised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Edition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- Jean Watson - Google Livros. 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Google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Books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4"/>
              </a:rPr>
              <a:t>https://books.google.co.uk/books?hl=pt-PT&amp;lr=&amp;id=A8O9AwAAQBAJ&amp;oi=fnd&amp;pg=PT13&amp;dq=what+is+nursing&amp;ots=ly_V2u7p_B&amp;sig=wBugo2padjN7Gu3Oc3MnbRr4tYA#v=onepage&amp;q=what%20is%20nursing&amp;f=false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Stress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Factors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Among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Nurses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At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Primary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And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Secondary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Level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Public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Sector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Care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: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The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Case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Of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Slovenia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(2018,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February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15).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PubMed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Central (PMC).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5"/>
              </a:rPr>
              <a:t>https://www.ncbi.nlm.nih.gov/pmc/articles/PMC5839460/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</a:endParaRPr>
          </a:p>
          <a:p>
            <a:pPr marL="0" indent="0">
              <a:buNone/>
            </a:pPr>
            <a:endParaRPr lang="pt-PT" sz="1800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r>
              <a:rPr lang="pt-PT" sz="1800" dirty="0">
                <a:latin typeface="Abadi Extra Light"/>
                <a:ea typeface="+mn-lt"/>
                <a:cs typeface="+mn-lt"/>
              </a:rPr>
              <a:t>N. (2015,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April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14).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How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To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Become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a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Nurse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|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i="1" dirty="0" err="1">
                <a:latin typeface="Abadi Extra Light"/>
                <a:ea typeface="+mn-lt"/>
                <a:cs typeface="+mn-lt"/>
              </a:rPr>
              <a:t>Careers</a:t>
            </a:r>
            <a:r>
              <a:rPr lang="pt-PT" sz="1800" i="1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Health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 </a:t>
            </a:r>
            <a:r>
              <a:rPr lang="pt-PT" sz="1800" dirty="0" err="1">
                <a:latin typeface="Abadi Extra Light"/>
                <a:ea typeface="+mn-lt"/>
                <a:cs typeface="+mn-lt"/>
              </a:rPr>
              <a:t>Careers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 </a:t>
            </a:r>
            <a:r>
              <a:rPr lang="pt-PT" sz="1800" dirty="0">
                <a:latin typeface="Abadi Extra Light"/>
                <a:ea typeface="+mn-lt"/>
                <a:cs typeface="+mn-lt"/>
                <a:hlinkClick r:id="rId6"/>
              </a:rPr>
              <a:t>https://www.healthcareers.nhs.uk/explore-roles/nursing/how-become-nurse/how-become-nurse</a:t>
            </a:r>
            <a:r>
              <a:rPr lang="pt-PT" sz="1800" dirty="0">
                <a:latin typeface="Abadi Extra Light"/>
                <a:ea typeface="+mn-lt"/>
                <a:cs typeface="+mn-lt"/>
              </a:rPr>
              <a:t>.</a:t>
            </a:r>
            <a:endParaRPr lang="pt-PT" dirty="0">
              <a:latin typeface="Abadi Extra Light"/>
              <a:ea typeface="+mn-lt"/>
              <a:cs typeface="+mn-lt"/>
            </a:endParaRPr>
          </a:p>
          <a:p>
            <a:pPr marL="0" indent="0">
              <a:buNone/>
            </a:pPr>
            <a:endParaRPr lang="pt-PT" sz="1800" dirty="0">
              <a:latin typeface="Abadi Extra Light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53977561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Ecrã Panorâmico</PresentationFormat>
  <Slides>8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8</vt:i4>
      </vt:variant>
    </vt:vector>
  </HeadingPairs>
  <TitlesOfParts>
    <vt:vector size="9" baseType="lpstr">
      <vt:lpstr>Tema do Office</vt:lpstr>
      <vt:lpstr>Academic And Employability Skills  Task 1: Individual presentation  Topic: Nursing</vt:lpstr>
      <vt:lpstr>What is Nursing?</vt:lpstr>
      <vt:lpstr>Why is Nursing important?</vt:lpstr>
      <vt:lpstr>How to become a nurse in the United Kingdom? </vt:lpstr>
      <vt:lpstr>Nursing salary</vt:lpstr>
      <vt:lpstr>Nursing Advantages and Disadvantages</vt:lpstr>
      <vt:lpstr>What is really like to be a nurse? (nurses point of view)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Apresentação do PowerPoint</dc:title>
  <dc:creator/>
  <cp:revision>51</cp:revision>
  <dcterms:created xsi:type="dcterms:W3CDTF">2021-12-08T16:03:30Z</dcterms:created>
  <dcterms:modified xsi:type="dcterms:W3CDTF">2021-12-09T11:43:25Z</dcterms:modified>
</cp:coreProperties>
</file>