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8" r:id="rId5"/>
    <p:sldId id="366" r:id="rId6"/>
    <p:sldId id="369" r:id="rId7"/>
    <p:sldId id="259" r:id="rId8"/>
    <p:sldId id="370" r:id="rId9"/>
    <p:sldId id="371" r:id="rId10"/>
    <p:sldId id="372" r:id="rId11"/>
    <p:sldId id="37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20976-5A14-59E9-0D1D-EC833743A5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E86B5F-BC7D-9111-8D6B-F32482157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FBBF5F-A3F0-0762-0C42-7F1EDB15F02D}"/>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B7889E0E-7898-4D7C-C43E-A86E1133E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849C5-21DD-1800-FC40-73E721AF2CDB}"/>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344931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8ECA-6B44-4B5A-0D86-1E7109D4E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2FE90F-8002-D2E3-492B-2CE79731DE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C943A5-AA73-D584-6AFD-44D74445C16E}"/>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BE37698B-79DC-873B-CBC4-AC761CAB6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1C419-5486-9461-1CA6-FCCF7D9EB3AA}"/>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320809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432DF-BA84-8C4F-4198-C9F2ED02E3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76ABB9-9C56-D17B-FC84-E28D1567CA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C28F05-2D10-D957-6EE0-D67D33A6D78B}"/>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659DB1CA-377E-AF69-BC55-0127115EC9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F10EC3-A470-B8B7-BCB6-BEFB401AF023}"/>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96452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D09AD-067E-B6F3-B5D1-979C288E5E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D03F88-0DF1-8AA7-B597-E14501ED72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048AEA-1E07-5140-A715-82EB59CEC7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82E6FC-424A-C3B5-825B-B31BE3F79EDD}"/>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6" name="Footer Placeholder 5">
            <a:extLst>
              <a:ext uri="{FF2B5EF4-FFF2-40B4-BE49-F238E27FC236}">
                <a16:creationId xmlns:a16="http://schemas.microsoft.com/office/drawing/2014/main" id="{C3868865-E1D3-4D28-4767-335F64CC2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AB9E9-860F-9027-1DD4-D294F2CDDD4E}"/>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933952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F882F-A985-E6C1-E1D8-DE74710E2C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3D27BA-4751-D39B-0556-F09DA3743C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35A01E-C4A5-2618-4CC2-A9C735EE48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442DB2-180A-3061-9B2E-653BDB1E9C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CAA9E2-88CB-0489-197A-DD40F5EBEF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903222-32D1-D6AE-193D-068D80C07A46}"/>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8" name="Footer Placeholder 7">
            <a:extLst>
              <a:ext uri="{FF2B5EF4-FFF2-40B4-BE49-F238E27FC236}">
                <a16:creationId xmlns:a16="http://schemas.microsoft.com/office/drawing/2014/main" id="{FCF6EE24-5512-6996-EB58-82FD312AE8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540C43-E375-F37A-622B-A882586C45C5}"/>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049007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5A0E-845B-6E1A-99DB-B8126F9749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0B9AE3-1FFD-90AF-976C-295133BB43D5}"/>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4" name="Footer Placeholder 3">
            <a:extLst>
              <a:ext uri="{FF2B5EF4-FFF2-40B4-BE49-F238E27FC236}">
                <a16:creationId xmlns:a16="http://schemas.microsoft.com/office/drawing/2014/main" id="{800232AD-C363-0642-E457-7DEB2B87C8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9FC5ED-E833-33B3-1C4B-013D39433DCB}"/>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5958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A672E-DAA6-C945-63B0-98C97F719203}"/>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3" name="Footer Placeholder 2">
            <a:extLst>
              <a:ext uri="{FF2B5EF4-FFF2-40B4-BE49-F238E27FC236}">
                <a16:creationId xmlns:a16="http://schemas.microsoft.com/office/drawing/2014/main" id="{FB8BF9DF-0050-4632-6CB7-588FE4160C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17138B-ABF8-D4CE-FFD8-0F5A101ADAA9}"/>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73480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E3C71-0D9E-2EDF-5705-1767BF58DA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4A13B2-A07D-B968-9974-D8EAAE7CD8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E39EEF-B0AB-05BF-7505-A87FC0F8FF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9318AB-4EA4-BC32-44F4-5A9EB5429037}"/>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6" name="Footer Placeholder 5">
            <a:extLst>
              <a:ext uri="{FF2B5EF4-FFF2-40B4-BE49-F238E27FC236}">
                <a16:creationId xmlns:a16="http://schemas.microsoft.com/office/drawing/2014/main" id="{67C60F4E-8190-1D3D-9BA0-7D70296AB9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864855-29FD-1F70-7200-6579DF2FF6B1}"/>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472794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E260B-8CA6-5C9C-BDC5-CEAA8477AC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81307F-8EE3-F6FD-B107-306643AD2A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6CE186-7683-0670-DCA4-DB69604E9D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11862-4F07-5428-9878-6964230EE405}"/>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6" name="Footer Placeholder 5">
            <a:extLst>
              <a:ext uri="{FF2B5EF4-FFF2-40B4-BE49-F238E27FC236}">
                <a16:creationId xmlns:a16="http://schemas.microsoft.com/office/drawing/2014/main" id="{F532842E-66DB-1F29-A3C7-2F8FE11F3B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1B959B-20DE-8B31-19D0-24DB9FBAECBC}"/>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40682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E44C-0FD0-6406-A939-C60732BB99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2CE209-68CC-9975-65F2-58138571DE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31545-C336-96C4-4AD6-6F481028ACD3}"/>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163CEA8D-2F8F-C475-5298-3380E7700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55B53-7796-8AC9-29D6-B4F61115A021}"/>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276463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7600AC-5DD5-3C07-3F89-5A70CB83D8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6CAF7E-D2E9-8610-EA2B-15FD93B61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CE777-05DE-FB27-AC90-ACD5FC986AEB}"/>
              </a:ext>
            </a:extLst>
          </p:cNvPr>
          <p:cNvSpPr>
            <a:spLocks noGrp="1"/>
          </p:cNvSpPr>
          <p:nvPr>
            <p:ph type="dt" sz="half" idx="10"/>
          </p:nvPr>
        </p:nvSpPr>
        <p:spPr/>
        <p:txBody>
          <a:body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3D6C7541-B0E8-8D64-01BF-A9FBA53A5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11299-B9CC-604E-1FE3-C8EAFEECFC23}"/>
              </a:ext>
            </a:extLst>
          </p:cNvPr>
          <p:cNvSpPr>
            <a:spLocks noGrp="1"/>
          </p:cNvSpPr>
          <p:nvPr>
            <p:ph type="sldNum" sz="quarter" idx="12"/>
          </p:nvPr>
        </p:nvSpPr>
        <p:spPr/>
        <p:txBody>
          <a:bodyPr/>
          <a:lstStyle/>
          <a:p>
            <a:fld id="{01FF8906-80E6-4EF8-A456-CB8DF7489D30}" type="slidenum">
              <a:rPr lang="en-GB" smtClean="0"/>
              <a:t>‹#›</a:t>
            </a:fld>
            <a:endParaRPr lang="en-GB"/>
          </a:p>
        </p:txBody>
      </p:sp>
    </p:spTree>
    <p:extLst>
      <p:ext uri="{BB962C8B-B14F-4D97-AF65-F5344CB8AC3E}">
        <p14:creationId xmlns:p14="http://schemas.microsoft.com/office/powerpoint/2010/main" val="330212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C7E572-E865-A662-629E-44E3CF193E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65018C-92A6-29A0-3F0C-5D9C1A9EC1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739F8-E55E-B607-7261-9E0737FF11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FE5C5E-6310-49DB-AEB7-4903CCF775FD}" type="datetimeFigureOut">
              <a:rPr lang="en-GB" smtClean="0"/>
              <a:t>10/12/2024</a:t>
            </a:fld>
            <a:endParaRPr lang="en-GB"/>
          </a:p>
        </p:txBody>
      </p:sp>
      <p:sp>
        <p:nvSpPr>
          <p:cNvPr id="5" name="Footer Placeholder 4">
            <a:extLst>
              <a:ext uri="{FF2B5EF4-FFF2-40B4-BE49-F238E27FC236}">
                <a16:creationId xmlns:a16="http://schemas.microsoft.com/office/drawing/2014/main" id="{05EBCC92-E3FA-1A1A-9A01-57FE8D21E3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7103B4-8668-63BF-2841-FBB42F28CC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FF8906-80E6-4EF8-A456-CB8DF7489D30}" type="slidenum">
              <a:rPr lang="en-GB" smtClean="0"/>
              <a:t>‹#›</a:t>
            </a:fld>
            <a:endParaRPr lang="en-GB"/>
          </a:p>
        </p:txBody>
      </p:sp>
    </p:spTree>
    <p:extLst>
      <p:ext uri="{BB962C8B-B14F-4D97-AF65-F5344CB8AC3E}">
        <p14:creationId xmlns:p14="http://schemas.microsoft.com/office/powerpoint/2010/main" val="3016716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legislation.gov.uk/ukpga/1988/52/section/4"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7AF4-77BF-0BE8-9C2D-711EEFD55822}"/>
              </a:ext>
            </a:extLst>
          </p:cNvPr>
          <p:cNvSpPr>
            <a:spLocks noGrp="1"/>
          </p:cNvSpPr>
          <p:nvPr>
            <p:ph type="ctrTitle"/>
          </p:nvPr>
        </p:nvSpPr>
        <p:spPr/>
        <p:txBody>
          <a:bodyPr/>
          <a:lstStyle/>
          <a:p>
            <a:r>
              <a:rPr lang="en-GB" dirty="0"/>
              <a:t>Revision Session</a:t>
            </a:r>
          </a:p>
        </p:txBody>
      </p:sp>
      <p:sp>
        <p:nvSpPr>
          <p:cNvPr id="3" name="Subtitle 2">
            <a:extLst>
              <a:ext uri="{FF2B5EF4-FFF2-40B4-BE49-F238E27FC236}">
                <a16:creationId xmlns:a16="http://schemas.microsoft.com/office/drawing/2014/main" id="{04FFBD5F-9FA0-B51E-D76E-64455266ACC2}"/>
              </a:ext>
            </a:extLst>
          </p:cNvPr>
          <p:cNvSpPr>
            <a:spLocks noGrp="1"/>
          </p:cNvSpPr>
          <p:nvPr>
            <p:ph type="subTitle" idx="1"/>
          </p:nvPr>
        </p:nvSpPr>
        <p:spPr/>
        <p:txBody>
          <a:bodyPr>
            <a:normAutofit/>
          </a:bodyPr>
          <a:lstStyle/>
          <a:p>
            <a:r>
              <a:rPr lang="en-GB" sz="4000" dirty="0"/>
              <a:t>4</a:t>
            </a:r>
          </a:p>
        </p:txBody>
      </p:sp>
    </p:spTree>
    <p:extLst>
      <p:ext uri="{BB962C8B-B14F-4D97-AF65-F5344CB8AC3E}">
        <p14:creationId xmlns:p14="http://schemas.microsoft.com/office/powerpoint/2010/main" val="1744486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E47A-8BEB-C05C-5289-2183BFE1F618}"/>
              </a:ext>
            </a:extLst>
          </p:cNvPr>
          <p:cNvSpPr>
            <a:spLocks noGrp="1"/>
          </p:cNvSpPr>
          <p:nvPr>
            <p:ph type="title"/>
          </p:nvPr>
        </p:nvSpPr>
        <p:spPr/>
        <p:txBody>
          <a:bodyPr/>
          <a:lstStyle/>
          <a:p>
            <a:r>
              <a:rPr lang="en-GB" dirty="0"/>
              <a:t>Unfit through drink or drugs.</a:t>
            </a:r>
          </a:p>
        </p:txBody>
      </p:sp>
      <p:sp>
        <p:nvSpPr>
          <p:cNvPr id="3" name="Content Placeholder 2">
            <a:extLst>
              <a:ext uri="{FF2B5EF4-FFF2-40B4-BE49-F238E27FC236}">
                <a16:creationId xmlns:a16="http://schemas.microsoft.com/office/drawing/2014/main" id="{D5BABBC2-F631-CFAB-9BD5-3EE5798BA8B3}"/>
              </a:ext>
            </a:extLst>
          </p:cNvPr>
          <p:cNvSpPr>
            <a:spLocks noGrp="1"/>
          </p:cNvSpPr>
          <p:nvPr>
            <p:ph sz="half" idx="1"/>
          </p:nvPr>
        </p:nvSpPr>
        <p:spPr/>
        <p:txBody>
          <a:bodyPr>
            <a:normAutofit/>
          </a:bodyPr>
          <a:lstStyle/>
          <a:p>
            <a:r>
              <a:rPr lang="en-GB" b="0" i="0" dirty="0">
                <a:solidFill>
                  <a:srgbClr val="444444"/>
                </a:solidFill>
                <a:effectLst/>
                <a:highlight>
                  <a:srgbClr val="FFFFFF"/>
                </a:highlight>
                <a:latin typeface="Lato" panose="020F0502020204030203" pitchFamily="34" charset="0"/>
              </a:rPr>
              <a:t>Under </a:t>
            </a:r>
            <a:r>
              <a:rPr lang="en-GB" b="0" i="0" u="none" strike="noStrike" dirty="0">
                <a:solidFill>
                  <a:srgbClr val="005DAA"/>
                </a:solidFill>
                <a:effectLst/>
                <a:highlight>
                  <a:srgbClr val="FFFFFF"/>
                </a:highlight>
                <a:latin typeface="Lato" panose="020F0502020204030203" pitchFamily="34" charset="0"/>
                <a:hlinkClick r:id="rId2"/>
              </a:rPr>
              <a:t>section 4(1) RTA 1988</a:t>
            </a:r>
            <a:r>
              <a:rPr lang="en-GB" b="0" i="0" dirty="0">
                <a:solidFill>
                  <a:srgbClr val="444444"/>
                </a:solidFill>
                <a:effectLst/>
                <a:highlight>
                  <a:srgbClr val="FFFFFF"/>
                </a:highlight>
                <a:latin typeface="Lato" panose="020F0502020204030203" pitchFamily="34" charset="0"/>
              </a:rPr>
              <a:t>, it is an offence if a person drives or attempts to drive a motor vehicle on a road or other public place whilst unfit through drink or drugs.</a:t>
            </a:r>
          </a:p>
        </p:txBody>
      </p:sp>
      <p:pic>
        <p:nvPicPr>
          <p:cNvPr id="8" name="Content Placeholder 7">
            <a:extLst>
              <a:ext uri="{FF2B5EF4-FFF2-40B4-BE49-F238E27FC236}">
                <a16:creationId xmlns:a16="http://schemas.microsoft.com/office/drawing/2014/main" id="{200B8E7A-2937-F278-9700-31C2D449E2D1}"/>
              </a:ext>
            </a:extLst>
          </p:cNvPr>
          <p:cNvPicPr>
            <a:picLocks noGrp="1" noChangeAspect="1"/>
          </p:cNvPicPr>
          <p:nvPr>
            <p:ph sz="half" idx="2"/>
          </p:nvPr>
        </p:nvPicPr>
        <p:blipFill>
          <a:blip r:embed="rId3"/>
          <a:stretch>
            <a:fillRect/>
          </a:stretch>
        </p:blipFill>
        <p:spPr>
          <a:xfrm>
            <a:off x="7081444" y="2101664"/>
            <a:ext cx="3852537" cy="3419112"/>
          </a:xfrm>
        </p:spPr>
      </p:pic>
    </p:spTree>
    <p:extLst>
      <p:ext uri="{BB962C8B-B14F-4D97-AF65-F5344CB8AC3E}">
        <p14:creationId xmlns:p14="http://schemas.microsoft.com/office/powerpoint/2010/main" val="3982665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40414-58F1-708D-4E1C-6932F3F96B41}"/>
              </a:ext>
            </a:extLst>
          </p:cNvPr>
          <p:cNvSpPr>
            <a:spLocks noGrp="1"/>
          </p:cNvSpPr>
          <p:nvPr>
            <p:ph type="title"/>
          </p:nvPr>
        </p:nvSpPr>
        <p:spPr/>
        <p:txBody>
          <a:bodyPr/>
          <a:lstStyle/>
          <a:p>
            <a:r>
              <a:rPr lang="en-GB" dirty="0"/>
              <a:t>S 5 RTA 1988.</a:t>
            </a:r>
            <a:br>
              <a:rPr lang="en-GB" dirty="0"/>
            </a:br>
            <a:r>
              <a:rPr lang="en-GB" dirty="0"/>
              <a:t>Driving or being in charge with excess alcohol</a:t>
            </a:r>
          </a:p>
        </p:txBody>
      </p:sp>
      <p:pic>
        <p:nvPicPr>
          <p:cNvPr id="4" name="Content Placeholder 5">
            <a:extLst>
              <a:ext uri="{FF2B5EF4-FFF2-40B4-BE49-F238E27FC236}">
                <a16:creationId xmlns:a16="http://schemas.microsoft.com/office/drawing/2014/main" id="{F444C252-3F75-7824-54DE-AD8CA2DF500E}"/>
              </a:ext>
            </a:extLst>
          </p:cNvPr>
          <p:cNvPicPr>
            <a:picLocks noGrp="1" noChangeAspect="1"/>
          </p:cNvPicPr>
          <p:nvPr>
            <p:ph idx="1"/>
          </p:nvPr>
        </p:nvPicPr>
        <p:blipFill>
          <a:blip r:embed="rId2"/>
          <a:stretch>
            <a:fillRect/>
          </a:stretch>
        </p:blipFill>
        <p:spPr>
          <a:xfrm>
            <a:off x="3819207" y="2681897"/>
            <a:ext cx="4553585" cy="2638793"/>
          </a:xfrm>
        </p:spPr>
      </p:pic>
    </p:spTree>
    <p:extLst>
      <p:ext uri="{BB962C8B-B14F-4D97-AF65-F5344CB8AC3E}">
        <p14:creationId xmlns:p14="http://schemas.microsoft.com/office/powerpoint/2010/main" val="108089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6A825-C4D4-3354-68B9-D1E7273175C4}"/>
              </a:ext>
            </a:extLst>
          </p:cNvPr>
          <p:cNvSpPr>
            <a:spLocks noGrp="1"/>
          </p:cNvSpPr>
          <p:nvPr>
            <p:ph type="title"/>
          </p:nvPr>
        </p:nvSpPr>
        <p:spPr/>
        <p:txBody>
          <a:bodyPr/>
          <a:lstStyle/>
          <a:p>
            <a:r>
              <a:rPr lang="en-GB" dirty="0"/>
              <a:t>S 5a RTA 1988.</a:t>
            </a:r>
          </a:p>
        </p:txBody>
      </p:sp>
      <p:sp>
        <p:nvSpPr>
          <p:cNvPr id="3" name="Content Placeholder 2">
            <a:extLst>
              <a:ext uri="{FF2B5EF4-FFF2-40B4-BE49-F238E27FC236}">
                <a16:creationId xmlns:a16="http://schemas.microsoft.com/office/drawing/2014/main" id="{ACF06FB4-355B-BB6D-4E66-D228EE125ECF}"/>
              </a:ext>
            </a:extLst>
          </p:cNvPr>
          <p:cNvSpPr>
            <a:spLocks noGrp="1"/>
          </p:cNvSpPr>
          <p:nvPr>
            <p:ph idx="1"/>
          </p:nvPr>
        </p:nvSpPr>
        <p:spPr>
          <a:xfrm>
            <a:off x="838200" y="1319753"/>
            <a:ext cx="10515600" cy="4857210"/>
          </a:xfrm>
        </p:spPr>
        <p:txBody>
          <a:bodyPr/>
          <a:lstStyle/>
          <a:p>
            <a:r>
              <a:rPr lang="en-GB" dirty="0"/>
              <a:t>Offence to drive, attempt to drive or being in charge of a motor vehicle with a specified controlled drug in blood or urine which is in excess of the specified limit.</a:t>
            </a:r>
          </a:p>
        </p:txBody>
      </p:sp>
      <p:pic>
        <p:nvPicPr>
          <p:cNvPr id="4" name="Content Placeholder 5">
            <a:extLst>
              <a:ext uri="{FF2B5EF4-FFF2-40B4-BE49-F238E27FC236}">
                <a16:creationId xmlns:a16="http://schemas.microsoft.com/office/drawing/2014/main" id="{B0FAADCD-50C7-912D-BC86-772F8839F271}"/>
              </a:ext>
            </a:extLst>
          </p:cNvPr>
          <p:cNvPicPr>
            <a:picLocks noChangeAspect="1"/>
          </p:cNvPicPr>
          <p:nvPr/>
        </p:nvPicPr>
        <p:blipFill>
          <a:blip r:embed="rId2"/>
          <a:stretch>
            <a:fillRect/>
          </a:stretch>
        </p:blipFill>
        <p:spPr>
          <a:xfrm>
            <a:off x="4647414" y="2488676"/>
            <a:ext cx="5734120" cy="4185501"/>
          </a:xfrm>
          <a:prstGeom prst="rect">
            <a:avLst/>
          </a:prstGeom>
        </p:spPr>
      </p:pic>
    </p:spTree>
    <p:extLst>
      <p:ext uri="{BB962C8B-B14F-4D97-AF65-F5344CB8AC3E}">
        <p14:creationId xmlns:p14="http://schemas.microsoft.com/office/powerpoint/2010/main" val="383544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29B1-8FB2-344A-D709-3AC13BEACE34}"/>
              </a:ext>
            </a:extLst>
          </p:cNvPr>
          <p:cNvSpPr>
            <a:spLocks noGrp="1"/>
          </p:cNvSpPr>
          <p:nvPr>
            <p:ph type="title"/>
          </p:nvPr>
        </p:nvSpPr>
        <p:spPr/>
        <p:txBody>
          <a:bodyPr/>
          <a:lstStyle/>
          <a:p>
            <a:r>
              <a:rPr lang="en-GB" dirty="0"/>
              <a:t>Attempting to drive vs being in charge…</a:t>
            </a:r>
          </a:p>
        </p:txBody>
      </p:sp>
      <p:sp>
        <p:nvSpPr>
          <p:cNvPr id="3" name="Content Placeholder 2">
            <a:extLst>
              <a:ext uri="{FF2B5EF4-FFF2-40B4-BE49-F238E27FC236}">
                <a16:creationId xmlns:a16="http://schemas.microsoft.com/office/drawing/2014/main" id="{0690A49F-49E6-0636-3A3D-208426789448}"/>
              </a:ext>
            </a:extLst>
          </p:cNvPr>
          <p:cNvSpPr>
            <a:spLocks noGrp="1"/>
          </p:cNvSpPr>
          <p:nvPr>
            <p:ph sz="half" idx="1"/>
          </p:nvPr>
        </p:nvSpPr>
        <p:spPr>
          <a:xfrm>
            <a:off x="838200" y="1945678"/>
            <a:ext cx="7454660" cy="4231285"/>
          </a:xfrm>
        </p:spPr>
        <p:txBody>
          <a:bodyPr>
            <a:normAutofit/>
          </a:bodyPr>
          <a:lstStyle/>
          <a:p>
            <a:r>
              <a:rPr lang="en-GB" sz="4000" b="0" i="0" dirty="0">
                <a:solidFill>
                  <a:srgbClr val="444444"/>
                </a:solidFill>
                <a:effectLst/>
                <a:highlight>
                  <a:srgbClr val="FFFFFF"/>
                </a:highlight>
                <a:latin typeface="Lato" panose="020F0502020204030203" pitchFamily="34" charset="0"/>
              </a:rPr>
              <a:t>There is a need to distinguish between "</a:t>
            </a:r>
            <a:r>
              <a:rPr lang="en-GB" sz="4000" b="1" i="0" dirty="0">
                <a:solidFill>
                  <a:srgbClr val="444444"/>
                </a:solidFill>
                <a:effectLst/>
                <a:highlight>
                  <a:srgbClr val="FFFFFF"/>
                </a:highlight>
                <a:latin typeface="Lato" panose="020F0502020204030203" pitchFamily="34" charset="0"/>
              </a:rPr>
              <a:t>attempting to drive</a:t>
            </a:r>
            <a:r>
              <a:rPr lang="en-GB" sz="4000" b="0" i="0" dirty="0">
                <a:solidFill>
                  <a:srgbClr val="444444"/>
                </a:solidFill>
                <a:effectLst/>
                <a:highlight>
                  <a:srgbClr val="FFFFFF"/>
                </a:highlight>
                <a:latin typeface="Lato" panose="020F0502020204030203" pitchFamily="34" charset="0"/>
              </a:rPr>
              <a:t>" and being "</a:t>
            </a:r>
            <a:r>
              <a:rPr lang="en-GB" sz="4000" b="1" i="0" dirty="0">
                <a:solidFill>
                  <a:srgbClr val="444444"/>
                </a:solidFill>
                <a:effectLst/>
                <a:highlight>
                  <a:srgbClr val="FFFFFF"/>
                </a:highlight>
                <a:latin typeface="Lato" panose="020F0502020204030203" pitchFamily="34" charset="0"/>
              </a:rPr>
              <a:t>in charge</a:t>
            </a:r>
            <a:r>
              <a:rPr lang="en-GB" sz="4000" b="0" i="0" dirty="0">
                <a:solidFill>
                  <a:srgbClr val="444444"/>
                </a:solidFill>
                <a:effectLst/>
                <a:highlight>
                  <a:srgbClr val="FFFFFF"/>
                </a:highlight>
                <a:latin typeface="Lato" panose="020F0502020204030203" pitchFamily="34" charset="0"/>
              </a:rPr>
              <a:t>". An attempt must be "</a:t>
            </a:r>
            <a:r>
              <a:rPr lang="en-GB" sz="4000" b="1" i="0" dirty="0">
                <a:solidFill>
                  <a:srgbClr val="444444"/>
                </a:solidFill>
                <a:effectLst/>
                <a:highlight>
                  <a:srgbClr val="FFFFFF"/>
                </a:highlight>
                <a:latin typeface="Lato" panose="020F0502020204030203" pitchFamily="34" charset="0"/>
              </a:rPr>
              <a:t>more than merely preparatory</a:t>
            </a:r>
            <a:r>
              <a:rPr lang="en-GB" sz="4000" b="0" i="0" dirty="0">
                <a:solidFill>
                  <a:srgbClr val="444444"/>
                </a:solidFill>
                <a:effectLst/>
                <a:highlight>
                  <a:srgbClr val="FFFFFF"/>
                </a:highlight>
                <a:latin typeface="Lato" panose="020F0502020204030203" pitchFamily="34" charset="0"/>
              </a:rPr>
              <a:t>" to the act of driving.</a:t>
            </a:r>
            <a:endParaRPr lang="en-GB" sz="4000" dirty="0"/>
          </a:p>
        </p:txBody>
      </p:sp>
      <p:pic>
        <p:nvPicPr>
          <p:cNvPr id="5" name="Picture 4">
            <a:extLst>
              <a:ext uri="{FF2B5EF4-FFF2-40B4-BE49-F238E27FC236}">
                <a16:creationId xmlns:a16="http://schemas.microsoft.com/office/drawing/2014/main" id="{1548348B-23AF-E750-2061-F23F16E03C52}"/>
              </a:ext>
            </a:extLst>
          </p:cNvPr>
          <p:cNvPicPr>
            <a:picLocks noChangeAspect="1"/>
          </p:cNvPicPr>
          <p:nvPr/>
        </p:nvPicPr>
        <p:blipFill>
          <a:blip r:embed="rId2"/>
          <a:stretch>
            <a:fillRect/>
          </a:stretch>
        </p:blipFill>
        <p:spPr>
          <a:xfrm>
            <a:off x="9109227" y="1606586"/>
            <a:ext cx="2681719" cy="1913510"/>
          </a:xfrm>
          <a:prstGeom prst="rect">
            <a:avLst/>
          </a:prstGeom>
        </p:spPr>
      </p:pic>
      <p:pic>
        <p:nvPicPr>
          <p:cNvPr id="7" name="Picture 6">
            <a:extLst>
              <a:ext uri="{FF2B5EF4-FFF2-40B4-BE49-F238E27FC236}">
                <a16:creationId xmlns:a16="http://schemas.microsoft.com/office/drawing/2014/main" id="{4E3EEEBF-5D2E-42B4-7E4A-2B962D381152}"/>
              </a:ext>
            </a:extLst>
          </p:cNvPr>
          <p:cNvPicPr>
            <a:picLocks noChangeAspect="1"/>
          </p:cNvPicPr>
          <p:nvPr/>
        </p:nvPicPr>
        <p:blipFill>
          <a:blip r:embed="rId3"/>
          <a:stretch>
            <a:fillRect/>
          </a:stretch>
        </p:blipFill>
        <p:spPr>
          <a:xfrm>
            <a:off x="9229429" y="4184781"/>
            <a:ext cx="2561517" cy="1817258"/>
          </a:xfrm>
          <a:prstGeom prst="rect">
            <a:avLst/>
          </a:prstGeom>
        </p:spPr>
      </p:pic>
    </p:spTree>
    <p:extLst>
      <p:ext uri="{BB962C8B-B14F-4D97-AF65-F5344CB8AC3E}">
        <p14:creationId xmlns:p14="http://schemas.microsoft.com/office/powerpoint/2010/main" val="3570714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C5677-E448-76DC-843B-72F2BE049A6F}"/>
              </a:ext>
            </a:extLst>
          </p:cNvPr>
          <p:cNvSpPr>
            <a:spLocks noGrp="1"/>
          </p:cNvSpPr>
          <p:nvPr>
            <p:ph type="title"/>
          </p:nvPr>
        </p:nvSpPr>
        <p:spPr/>
        <p:txBody>
          <a:bodyPr>
            <a:normAutofit/>
          </a:bodyPr>
          <a:lstStyle/>
          <a:p>
            <a:r>
              <a:rPr lang="en-GB" sz="4000" b="0" i="0" dirty="0">
                <a:solidFill>
                  <a:srgbClr val="444444"/>
                </a:solidFill>
                <a:effectLst/>
                <a:highlight>
                  <a:srgbClr val="FFFFFF"/>
                </a:highlight>
                <a:latin typeface="Lato" panose="020F0502020204030203" pitchFamily="34" charset="0"/>
              </a:rPr>
              <a:t>Mason v DPP [2009] EWHC 2198 (Admin),</a:t>
            </a:r>
            <a:endParaRPr lang="en-GB" sz="4000" dirty="0"/>
          </a:p>
        </p:txBody>
      </p:sp>
      <p:sp>
        <p:nvSpPr>
          <p:cNvPr id="3" name="Content Placeholder 2">
            <a:extLst>
              <a:ext uri="{FF2B5EF4-FFF2-40B4-BE49-F238E27FC236}">
                <a16:creationId xmlns:a16="http://schemas.microsoft.com/office/drawing/2014/main" id="{C81988CC-831D-459F-263C-64CFFFB5D404}"/>
              </a:ext>
            </a:extLst>
          </p:cNvPr>
          <p:cNvSpPr>
            <a:spLocks noGrp="1"/>
          </p:cNvSpPr>
          <p:nvPr>
            <p:ph sz="half" idx="1"/>
          </p:nvPr>
        </p:nvSpPr>
        <p:spPr>
          <a:xfrm>
            <a:off x="838200" y="1825625"/>
            <a:ext cx="6523008" cy="4351338"/>
          </a:xfrm>
        </p:spPr>
        <p:txBody>
          <a:bodyPr>
            <a:normAutofit fontScale="92500" lnSpcReduction="10000"/>
          </a:bodyPr>
          <a:lstStyle/>
          <a:p>
            <a:r>
              <a:rPr lang="en-GB" b="0" i="0" dirty="0">
                <a:solidFill>
                  <a:srgbClr val="444444"/>
                </a:solidFill>
                <a:effectLst/>
                <a:highlight>
                  <a:srgbClr val="FFFFFF"/>
                </a:highlight>
                <a:latin typeface="Lato" panose="020F0502020204030203" pitchFamily="34" charset="0"/>
              </a:rPr>
              <a:t>A car owner had been robbed at knifepoint as he opened his car door. The robber drove off in the car. The car owner phoned the police who told him to come to the station and make a report. When he did, the officer smelt alcohol on his breath and arrested him for attempting to drive whilst over the limit. He later blew 68ug in breath. The Court held that opening a car door was merely preparatory to the act of driving, and not an actual attempt to drive.</a:t>
            </a:r>
            <a:endParaRPr lang="en-GB" dirty="0"/>
          </a:p>
          <a:p>
            <a:endParaRPr lang="en-GB" dirty="0"/>
          </a:p>
        </p:txBody>
      </p:sp>
      <p:pic>
        <p:nvPicPr>
          <p:cNvPr id="6" name="Content Placeholder 5">
            <a:extLst>
              <a:ext uri="{FF2B5EF4-FFF2-40B4-BE49-F238E27FC236}">
                <a16:creationId xmlns:a16="http://schemas.microsoft.com/office/drawing/2014/main" id="{B6AE2E4A-EA25-6B54-4C18-50B8AF78E3A7}"/>
              </a:ext>
            </a:extLst>
          </p:cNvPr>
          <p:cNvPicPr>
            <a:picLocks noGrp="1" noChangeAspect="1"/>
          </p:cNvPicPr>
          <p:nvPr>
            <p:ph sz="half" idx="2"/>
          </p:nvPr>
        </p:nvPicPr>
        <p:blipFill>
          <a:blip r:embed="rId2"/>
          <a:stretch>
            <a:fillRect/>
          </a:stretch>
        </p:blipFill>
        <p:spPr>
          <a:xfrm>
            <a:off x="7896104" y="2892725"/>
            <a:ext cx="2444092" cy="1799228"/>
          </a:xfrm>
        </p:spPr>
      </p:pic>
    </p:spTree>
    <p:extLst>
      <p:ext uri="{BB962C8B-B14F-4D97-AF65-F5344CB8AC3E}">
        <p14:creationId xmlns:p14="http://schemas.microsoft.com/office/powerpoint/2010/main" val="217067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1C22-A8CB-5446-8665-210CE2D3DE0B}"/>
              </a:ext>
            </a:extLst>
          </p:cNvPr>
          <p:cNvSpPr>
            <a:spLocks noGrp="1"/>
          </p:cNvSpPr>
          <p:nvPr>
            <p:ph type="title"/>
          </p:nvPr>
        </p:nvSpPr>
        <p:spPr/>
        <p:txBody>
          <a:bodyPr/>
          <a:lstStyle/>
          <a:p>
            <a:r>
              <a:rPr lang="en-GB" dirty="0"/>
              <a:t>S 6 RTA 1988</a:t>
            </a:r>
          </a:p>
        </p:txBody>
      </p:sp>
      <p:sp>
        <p:nvSpPr>
          <p:cNvPr id="3" name="Content Placeholder 2">
            <a:extLst>
              <a:ext uri="{FF2B5EF4-FFF2-40B4-BE49-F238E27FC236}">
                <a16:creationId xmlns:a16="http://schemas.microsoft.com/office/drawing/2014/main" id="{6DB2DF5C-9A6E-CA21-7F36-E708513CC047}"/>
              </a:ext>
            </a:extLst>
          </p:cNvPr>
          <p:cNvSpPr>
            <a:spLocks noGrp="1"/>
          </p:cNvSpPr>
          <p:nvPr>
            <p:ph idx="1"/>
          </p:nvPr>
        </p:nvSpPr>
        <p:spPr/>
        <p:txBody>
          <a:bodyPr>
            <a:normAutofit lnSpcReduction="10000"/>
          </a:bodyPr>
          <a:lstStyle/>
          <a:p>
            <a:r>
              <a:rPr lang="en-GB" dirty="0"/>
              <a:t>A constable (in uniform) has the Power to administer preliminary breath tests if they suspect that the</a:t>
            </a:r>
          </a:p>
          <a:p>
            <a:endParaRPr lang="en-GB" dirty="0"/>
          </a:p>
          <a:p>
            <a:r>
              <a:rPr lang="en-GB" dirty="0"/>
              <a:t>Driver is driving, having driven, attempt to drive or in charge of a motor vehicle on a road and is either over the prescribed limit or under the influence of alcohol or a drug.</a:t>
            </a:r>
          </a:p>
          <a:p>
            <a:r>
              <a:rPr lang="en-GB" dirty="0"/>
              <a:t> may be required to cooperate with the test administered by that constable or another constable.</a:t>
            </a:r>
          </a:p>
          <a:p>
            <a:r>
              <a:rPr lang="en-GB" dirty="0"/>
              <a:t>Failure to comply without reasonable excuse, would amount to an offence.</a:t>
            </a:r>
          </a:p>
          <a:p>
            <a:endParaRPr lang="en-GB" dirty="0"/>
          </a:p>
        </p:txBody>
      </p:sp>
    </p:spTree>
    <p:extLst>
      <p:ext uri="{BB962C8B-B14F-4D97-AF65-F5344CB8AC3E}">
        <p14:creationId xmlns:p14="http://schemas.microsoft.com/office/powerpoint/2010/main" val="3673492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5EB9E7-BE25-AAB8-2C0B-3B2C424F7927}"/>
              </a:ext>
            </a:extLst>
          </p:cNvPr>
          <p:cNvSpPr>
            <a:spLocks noGrp="1"/>
          </p:cNvSpPr>
          <p:nvPr>
            <p:ph idx="1"/>
          </p:nvPr>
        </p:nvSpPr>
        <p:spPr/>
        <p:txBody>
          <a:bodyPr/>
          <a:lstStyle/>
          <a:p>
            <a:r>
              <a:rPr lang="en-GB" dirty="0"/>
              <a:t>A constable (in uniform) may require a person to undertake a preliminary test if</a:t>
            </a:r>
          </a:p>
          <a:p>
            <a:r>
              <a:rPr lang="en-GB" dirty="0"/>
              <a:t>They reasonably believe that they have been driving, attempting to drive or are in charge of a motor vehicle on a road or other public place and that they have committed a moving traffic offence.</a:t>
            </a:r>
          </a:p>
          <a:p>
            <a:r>
              <a:rPr lang="en-GB" dirty="0"/>
              <a:t>Or</a:t>
            </a:r>
          </a:p>
          <a:p>
            <a:r>
              <a:rPr lang="en-GB" dirty="0"/>
              <a:t>Following an accident on a road or other public place, a constable reasonably believes that the person was driving, attempting to drive or was in charge of the vehicle at the time of the accident.</a:t>
            </a:r>
          </a:p>
        </p:txBody>
      </p:sp>
    </p:spTree>
    <p:extLst>
      <p:ext uri="{BB962C8B-B14F-4D97-AF65-F5344CB8AC3E}">
        <p14:creationId xmlns:p14="http://schemas.microsoft.com/office/powerpoint/2010/main" val="287540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24EA-04BE-A8A4-F9DA-56A1BBA0D411}"/>
              </a:ext>
            </a:extLst>
          </p:cNvPr>
          <p:cNvSpPr>
            <a:spLocks noGrp="1"/>
          </p:cNvSpPr>
          <p:nvPr>
            <p:ph type="title"/>
          </p:nvPr>
        </p:nvSpPr>
        <p:spPr/>
        <p:txBody>
          <a:bodyPr/>
          <a:lstStyle/>
          <a:p>
            <a:r>
              <a:rPr lang="en-GB" dirty="0"/>
              <a:t>Location</a:t>
            </a:r>
          </a:p>
        </p:txBody>
      </p:sp>
      <p:sp>
        <p:nvSpPr>
          <p:cNvPr id="3" name="Content Placeholder 2">
            <a:extLst>
              <a:ext uri="{FF2B5EF4-FFF2-40B4-BE49-F238E27FC236}">
                <a16:creationId xmlns:a16="http://schemas.microsoft.com/office/drawing/2014/main" id="{6261806C-B0E3-E967-44AD-BF36A4CF22EF}"/>
              </a:ext>
            </a:extLst>
          </p:cNvPr>
          <p:cNvSpPr>
            <a:spLocks noGrp="1"/>
          </p:cNvSpPr>
          <p:nvPr>
            <p:ph idx="1"/>
          </p:nvPr>
        </p:nvSpPr>
        <p:spPr/>
        <p:txBody>
          <a:bodyPr/>
          <a:lstStyle/>
          <a:p>
            <a:r>
              <a:rPr lang="en-GB" dirty="0"/>
              <a:t>At or near the place that the requirement was made</a:t>
            </a:r>
          </a:p>
          <a:p>
            <a:r>
              <a:rPr lang="en-GB" dirty="0"/>
              <a:t>If the constable thinks it expedient, a police station specified by him</a:t>
            </a:r>
          </a:p>
          <a:p>
            <a:r>
              <a:rPr lang="en-GB" dirty="0"/>
              <a:t>The constable must be approved by the Chief officer of the police force to administer the test and received appropriate training and hold a qualification.</a:t>
            </a:r>
          </a:p>
        </p:txBody>
      </p:sp>
    </p:spTree>
    <p:extLst>
      <p:ext uri="{BB962C8B-B14F-4D97-AF65-F5344CB8AC3E}">
        <p14:creationId xmlns:p14="http://schemas.microsoft.com/office/powerpoint/2010/main" val="398913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36121-9322-D642-1FBC-CBE4F181A390}"/>
              </a:ext>
            </a:extLst>
          </p:cNvPr>
          <p:cNvSpPr>
            <a:spLocks noGrp="1"/>
          </p:cNvSpPr>
          <p:nvPr>
            <p:ph type="title"/>
          </p:nvPr>
        </p:nvSpPr>
        <p:spPr/>
        <p:txBody>
          <a:bodyPr/>
          <a:lstStyle/>
          <a:p>
            <a:r>
              <a:rPr lang="en-GB" dirty="0"/>
              <a:t>Is opening a car door drunk in charge?</a:t>
            </a:r>
          </a:p>
        </p:txBody>
      </p:sp>
      <p:sp>
        <p:nvSpPr>
          <p:cNvPr id="3" name="Content Placeholder 2">
            <a:extLst>
              <a:ext uri="{FF2B5EF4-FFF2-40B4-BE49-F238E27FC236}">
                <a16:creationId xmlns:a16="http://schemas.microsoft.com/office/drawing/2014/main" id="{C9759B3E-C460-48FE-3AE2-A9BFF47B9E0E}"/>
              </a:ext>
            </a:extLst>
          </p:cNvPr>
          <p:cNvSpPr>
            <a:spLocks noGrp="1"/>
          </p:cNvSpPr>
          <p:nvPr>
            <p:ph idx="1"/>
          </p:nvPr>
        </p:nvSpPr>
        <p:spPr/>
        <p:txBody>
          <a:bodyPr/>
          <a:lstStyle/>
          <a:p>
            <a:r>
              <a:rPr lang="en-GB" b="0" i="0" dirty="0">
                <a:solidFill>
                  <a:srgbClr val="444444"/>
                </a:solidFill>
                <a:effectLst/>
                <a:highlight>
                  <a:srgbClr val="FFFFFF"/>
                </a:highlight>
                <a:latin typeface="Lato" panose="020F0502020204030203" pitchFamily="34" charset="0"/>
              </a:rPr>
              <a:t>In Mason v DPP [2009] EWHC 2198 (Admin), a car owner had been robbed at knifepoint as he opened his car door. The robber drove off in the car. The car owner phoned the police who told him to come to the station and make a report. When he did, the officer smelt alcohol on his breath and arrested him for attempting to drive whilst over the limit. He later blew 68ug in breath. The Court held that opening a car door was merely preparatory to the act of driving, and not an actual attempt to drive.</a:t>
            </a:r>
            <a:endParaRPr lang="en-GB" dirty="0"/>
          </a:p>
          <a:p>
            <a:endParaRPr lang="en-GB" dirty="0"/>
          </a:p>
        </p:txBody>
      </p:sp>
    </p:spTree>
    <p:extLst>
      <p:ext uri="{BB962C8B-B14F-4D97-AF65-F5344CB8AC3E}">
        <p14:creationId xmlns:p14="http://schemas.microsoft.com/office/powerpoint/2010/main" val="229746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A6A8-CEEB-4582-7504-580FDEC803D7}"/>
              </a:ext>
            </a:extLst>
          </p:cNvPr>
          <p:cNvSpPr>
            <a:spLocks noGrp="1"/>
          </p:cNvSpPr>
          <p:nvPr>
            <p:ph type="title"/>
          </p:nvPr>
        </p:nvSpPr>
        <p:spPr/>
        <p:txBody>
          <a:bodyPr/>
          <a:lstStyle/>
          <a:p>
            <a:r>
              <a:rPr lang="en-GB" dirty="0"/>
              <a:t>Defence for drunk in charge</a:t>
            </a:r>
          </a:p>
        </p:txBody>
      </p:sp>
      <p:sp>
        <p:nvSpPr>
          <p:cNvPr id="3" name="Content Placeholder 2">
            <a:extLst>
              <a:ext uri="{FF2B5EF4-FFF2-40B4-BE49-F238E27FC236}">
                <a16:creationId xmlns:a16="http://schemas.microsoft.com/office/drawing/2014/main" id="{4A9116AA-ADCF-DBC6-ACDB-E79E0DD41887}"/>
              </a:ext>
            </a:extLst>
          </p:cNvPr>
          <p:cNvSpPr>
            <a:spLocks noGrp="1"/>
          </p:cNvSpPr>
          <p:nvPr>
            <p:ph idx="1"/>
          </p:nvPr>
        </p:nvSpPr>
        <p:spPr/>
        <p:txBody>
          <a:bodyPr/>
          <a:lstStyle/>
          <a:p>
            <a:r>
              <a:rPr lang="en-GB" dirty="0"/>
              <a:t>Suspect will not be guilty of the offence if they  prove that the circumstances were such that there was no likelihood of them driving the vehicle whilst the proportion of alcohol in their breath, blood or urine exceeded the prescribed limit.</a:t>
            </a:r>
          </a:p>
        </p:txBody>
      </p:sp>
    </p:spTree>
    <p:extLst>
      <p:ext uri="{BB962C8B-B14F-4D97-AF65-F5344CB8AC3E}">
        <p14:creationId xmlns:p14="http://schemas.microsoft.com/office/powerpoint/2010/main" val="2494394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645</Words>
  <Application>Microsoft Office PowerPoint</Application>
  <PresentationFormat>Widescreen</PresentationFormat>
  <Paragraphs>29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Lato</vt:lpstr>
      <vt:lpstr>Office Theme</vt:lpstr>
      <vt:lpstr>Revision Session</vt:lpstr>
      <vt:lpstr>Unfit through drink or drugs.</vt:lpstr>
      <vt:lpstr>S 5 RTA 1988. Driving or being in charge with excess alcohol</vt:lpstr>
      <vt:lpstr>S 5a RTA 1988.</vt:lpstr>
      <vt:lpstr>Attempting to drive vs being in charge…</vt:lpstr>
      <vt:lpstr>Mason v DPP [2009] EWHC 2198 (Admin),</vt:lpstr>
      <vt:lpstr>S 6 RTA 1988</vt:lpstr>
      <vt:lpstr>PowerPoint Presentation</vt:lpstr>
      <vt:lpstr>Location</vt:lpstr>
      <vt:lpstr>Is opening a car door drunk in charge?</vt:lpstr>
      <vt:lpstr>Defence for drunk in charge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2024-12-10T13:10:58Z</dcterms:created>
  <dcterms:modified xsi:type="dcterms:W3CDTF">2024-12-10T13:39:27Z</dcterms:modified>
</cp:coreProperties>
</file>